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8" r:id="rId4"/>
    <p:sldId id="265" r:id="rId5"/>
    <p:sldId id="260" r:id="rId6"/>
    <p:sldId id="266" r:id="rId7"/>
    <p:sldId id="267" r:id="rId8"/>
    <p:sldId id="268" r:id="rId9"/>
    <p:sldId id="259" r:id="rId10"/>
    <p:sldId id="264" r:id="rId11"/>
    <p:sldId id="262" r:id="rId12"/>
    <p:sldId id="335" r:id="rId13"/>
    <p:sldId id="274" r:id="rId14"/>
    <p:sldId id="375" r:id="rId15"/>
    <p:sldId id="376" r:id="rId16"/>
    <p:sldId id="261" r:id="rId17"/>
    <p:sldId id="269" r:id="rId18"/>
    <p:sldId id="377" r:id="rId19"/>
    <p:sldId id="372" r:id="rId20"/>
    <p:sldId id="271" r:id="rId21"/>
    <p:sldId id="373" r:id="rId22"/>
    <p:sldId id="351" r:id="rId23"/>
    <p:sldId id="352" r:id="rId24"/>
    <p:sldId id="280" r:id="rId25"/>
    <p:sldId id="368" r:id="rId26"/>
    <p:sldId id="270" r:id="rId27"/>
    <p:sldId id="283" r:id="rId28"/>
    <p:sldId id="378" r:id="rId29"/>
    <p:sldId id="379" r:id="rId30"/>
    <p:sldId id="380" r:id="rId31"/>
    <p:sldId id="381" r:id="rId32"/>
    <p:sldId id="382" r:id="rId33"/>
    <p:sldId id="383" r:id="rId34"/>
    <p:sldId id="384" r:id="rId35"/>
    <p:sldId id="3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F8659-9B09-44DF-912F-643151115963}"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83087-AFFF-4B1A-BF6B-2328B4F47844}" type="slidenum">
              <a:rPr lang="en-US" smtClean="0"/>
              <a:t>‹#›</a:t>
            </a:fld>
            <a:endParaRPr lang="en-US"/>
          </a:p>
        </p:txBody>
      </p:sp>
    </p:spTree>
    <p:extLst>
      <p:ext uri="{BB962C8B-B14F-4D97-AF65-F5344CB8AC3E}">
        <p14:creationId xmlns:p14="http://schemas.microsoft.com/office/powerpoint/2010/main" val="268836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Serous filled, no </a:t>
            </a:r>
            <a:r>
              <a:rPr lang="en-US" dirty="0" err="1"/>
              <a:t>septation</a:t>
            </a:r>
            <a:r>
              <a:rPr lang="en-US" dirty="0"/>
              <a:t> or division</a:t>
            </a:r>
            <a:r>
              <a:rPr lang="en-US" baseline="0" dirty="0"/>
              <a:t> of the cyst (sig </a:t>
            </a:r>
            <a:r>
              <a:rPr lang="en-US" baseline="0" dirty="0" err="1"/>
              <a:t>malig</a:t>
            </a:r>
            <a:r>
              <a:rPr lang="en-US" baseline="0" dirty="0"/>
              <a:t>)</a:t>
            </a:r>
          </a:p>
          <a:p>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5</a:t>
            </a:fld>
            <a:endParaRPr lang="en-US"/>
          </a:p>
        </p:txBody>
      </p:sp>
    </p:spTree>
    <p:extLst>
      <p:ext uri="{BB962C8B-B14F-4D97-AF65-F5344CB8AC3E}">
        <p14:creationId xmlns:p14="http://schemas.microsoft.com/office/powerpoint/2010/main" val="118100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65831" rtl="0" eaLnBrk="1" fontAlgn="auto" latinLnBrk="0" hangingPunct="1">
              <a:lnSpc>
                <a:spcPct val="100000"/>
              </a:lnSpc>
              <a:spcBef>
                <a:spcPts val="0"/>
              </a:spcBef>
              <a:spcAft>
                <a:spcPts val="0"/>
              </a:spcAft>
              <a:buClrTx/>
              <a:buSzTx/>
              <a:buFontTx/>
              <a:buNone/>
              <a:tabLst/>
              <a:defRPr/>
            </a:pPr>
            <a:r>
              <a:rPr lang="en-US" sz="1600" dirty="0"/>
              <a:t>peritoneal dialysis</a:t>
            </a:r>
            <a:r>
              <a:rPr lang="en-US" sz="1500" baseline="0" dirty="0"/>
              <a:t> – do through Abdomen </a:t>
            </a:r>
          </a:p>
          <a:p>
            <a:pPr marL="0" marR="0" indent="0" algn="l" defTabSz="565831"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1F483571-236F-1947-89B4-7A19F22AFFBE}" type="slidenum">
              <a:rPr lang="en-US" smtClean="0"/>
              <a:t>24</a:t>
            </a:fld>
            <a:endParaRPr lang="en-US"/>
          </a:p>
        </p:txBody>
      </p:sp>
    </p:spTree>
    <p:extLst>
      <p:ext uri="{BB962C8B-B14F-4D97-AF65-F5344CB8AC3E}">
        <p14:creationId xmlns:p14="http://schemas.microsoft.com/office/powerpoint/2010/main" val="369406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ESRD</a:t>
            </a:r>
            <a:r>
              <a:rPr lang="en-US" baseline="0" dirty="0"/>
              <a:t> and ADPKD </a:t>
            </a:r>
            <a:r>
              <a:rPr lang="en-US" baseline="0" dirty="0">
                <a:sym typeface="Wingdings" pitchFamily="2" charset="2"/>
              </a:rPr>
              <a:t> cardiac failure most common cause of death </a:t>
            </a:r>
          </a:p>
          <a:p>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25</a:t>
            </a:fld>
            <a:endParaRPr lang="en-US"/>
          </a:p>
        </p:txBody>
      </p:sp>
    </p:spTree>
    <p:extLst>
      <p:ext uri="{BB962C8B-B14F-4D97-AF65-F5344CB8AC3E}">
        <p14:creationId xmlns:p14="http://schemas.microsoft.com/office/powerpoint/2010/main" val="296705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larg</a:t>
            </a:r>
            <a:r>
              <a:rPr lang="en-US" baseline="0" dirty="0"/>
              <a:t>e kidney in utero </a:t>
            </a:r>
          </a:p>
          <a:p>
            <a:pPr marL="285750" indent="-285750">
              <a:buFontTx/>
              <a:buChar char="-"/>
            </a:pPr>
            <a:r>
              <a:rPr lang="en-US" baseline="0" dirty="0"/>
              <a:t>Portal HTN by 10yo </a:t>
            </a:r>
          </a:p>
          <a:p>
            <a:pPr marL="285750" indent="-285750">
              <a:buFontTx/>
              <a:buChar char="-"/>
            </a:pPr>
            <a:r>
              <a:rPr lang="en-US" baseline="0" dirty="0"/>
              <a:t>Many liver issues </a:t>
            </a:r>
          </a:p>
          <a:p>
            <a:pPr marL="285750" indent="-285750">
              <a:buFontTx/>
              <a:buChar char="-"/>
            </a:pPr>
            <a:r>
              <a:rPr lang="en-US" baseline="0" dirty="0"/>
              <a:t>Most common reason die in utero – </a:t>
            </a:r>
            <a:r>
              <a:rPr lang="en-US" baseline="0" dirty="0" err="1"/>
              <a:t>pulm</a:t>
            </a:r>
            <a:r>
              <a:rPr lang="en-US" baseline="0" dirty="0"/>
              <a:t> issues (push on lungs and they do not fully develop)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1F483571-236F-1947-89B4-7A19F22AFFBE}" type="slidenum">
              <a:rPr lang="en-US" smtClean="0"/>
              <a:t>27</a:t>
            </a:fld>
            <a:endParaRPr lang="en-US"/>
          </a:p>
        </p:txBody>
      </p:sp>
    </p:spTree>
    <p:extLst>
      <p:ext uri="{BB962C8B-B14F-4D97-AF65-F5344CB8AC3E}">
        <p14:creationId xmlns:p14="http://schemas.microsoft.com/office/powerpoint/2010/main" val="53342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a:t>
            </a:r>
            <a:r>
              <a:rPr lang="en-US" baseline="0" dirty="0"/>
              <a:t> out PKD with family history, history of chronic urine infections, and blood in the urine </a:t>
            </a:r>
          </a:p>
          <a:p>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6</a:t>
            </a:fld>
            <a:endParaRPr lang="en-US"/>
          </a:p>
        </p:txBody>
      </p:sp>
    </p:spTree>
    <p:extLst>
      <p:ext uri="{BB962C8B-B14F-4D97-AF65-F5344CB8AC3E}">
        <p14:creationId xmlns:p14="http://schemas.microsoft.com/office/powerpoint/2010/main" val="159298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Cysts do</a:t>
            </a:r>
            <a:r>
              <a:rPr lang="en-US" baseline="0" dirty="0"/>
              <a:t> not usually get large enough to cause pain</a:t>
            </a:r>
          </a:p>
          <a:p>
            <a:r>
              <a:rPr lang="en-US" baseline="0" dirty="0"/>
              <a:t>If they do aspirate them </a:t>
            </a:r>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7</a:t>
            </a:fld>
            <a:endParaRPr lang="en-US"/>
          </a:p>
        </p:txBody>
      </p:sp>
    </p:spTree>
    <p:extLst>
      <p:ext uri="{BB962C8B-B14F-4D97-AF65-F5344CB8AC3E}">
        <p14:creationId xmlns:p14="http://schemas.microsoft.com/office/powerpoint/2010/main" val="422325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smooth</a:t>
            </a:r>
          </a:p>
          <a:p>
            <a:r>
              <a:rPr lang="en-US" dirty="0"/>
              <a:t>Only</a:t>
            </a:r>
            <a:r>
              <a:rPr lang="en-US" baseline="0" dirty="0"/>
              <a:t> on the cortex, not the medulla</a:t>
            </a:r>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8</a:t>
            </a:fld>
            <a:endParaRPr lang="en-US"/>
          </a:p>
        </p:txBody>
      </p:sp>
    </p:spTree>
    <p:extLst>
      <p:ext uri="{BB962C8B-B14F-4D97-AF65-F5344CB8AC3E}">
        <p14:creationId xmlns:p14="http://schemas.microsoft.com/office/powerpoint/2010/main" val="300375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membrane</a:t>
            </a:r>
            <a:r>
              <a:rPr lang="en-US" baseline="0" dirty="0"/>
              <a:t> protein </a:t>
            </a:r>
            <a:r>
              <a:rPr lang="en-US" baseline="0" dirty="0">
                <a:sym typeface="Wingdings" pitchFamily="2" charset="2"/>
              </a:rPr>
              <a:t> </a:t>
            </a:r>
            <a:r>
              <a:rPr lang="en-US" dirty="0"/>
              <a:t>When overexpressed </a:t>
            </a:r>
            <a:r>
              <a:rPr lang="en-US" dirty="0">
                <a:sym typeface="Wingdings" pitchFamily="2" charset="2"/>
              </a:rPr>
              <a:t> </a:t>
            </a:r>
            <a:r>
              <a:rPr lang="en-US" dirty="0"/>
              <a:t>secretes</a:t>
            </a:r>
            <a:r>
              <a:rPr lang="en-US" baseline="0" dirty="0"/>
              <a:t> Na and </a:t>
            </a:r>
            <a:r>
              <a:rPr lang="en-US" baseline="0" dirty="0" err="1"/>
              <a:t>Cl</a:t>
            </a:r>
            <a:r>
              <a:rPr lang="en-US" baseline="0" dirty="0"/>
              <a:t> </a:t>
            </a:r>
            <a:r>
              <a:rPr lang="en-US" baseline="0" dirty="0">
                <a:sym typeface="Wingdings" pitchFamily="2" charset="2"/>
              </a:rPr>
              <a:t> allows cysts to get bigger and bigger  </a:t>
            </a:r>
            <a:r>
              <a:rPr lang="en-US" baseline="0" dirty="0"/>
              <a:t>Eventually breaks of nephron and becomes its own entity </a:t>
            </a:r>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12</a:t>
            </a:fld>
            <a:endParaRPr lang="en-US"/>
          </a:p>
        </p:txBody>
      </p:sp>
    </p:spTree>
    <p:extLst>
      <p:ext uri="{BB962C8B-B14F-4D97-AF65-F5344CB8AC3E}">
        <p14:creationId xmlns:p14="http://schemas.microsoft.com/office/powerpoint/2010/main" val="356097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a:t>
            </a:r>
            <a:r>
              <a:rPr lang="en-US" baseline="0" dirty="0"/>
              <a:t> to be second hit mutation </a:t>
            </a:r>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13</a:t>
            </a:fld>
            <a:endParaRPr lang="en-US"/>
          </a:p>
        </p:txBody>
      </p:sp>
    </p:spTree>
    <p:extLst>
      <p:ext uri="{BB962C8B-B14F-4D97-AF65-F5344CB8AC3E}">
        <p14:creationId xmlns:p14="http://schemas.microsoft.com/office/powerpoint/2010/main" val="252363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risk </a:t>
            </a:r>
            <a:r>
              <a:rPr lang="en-US" dirty="0" err="1"/>
              <a:t>pts</a:t>
            </a:r>
            <a:r>
              <a:rPr lang="en-US" dirty="0"/>
              <a:t> for</a:t>
            </a:r>
            <a:r>
              <a:rPr lang="en-US" baseline="0" dirty="0"/>
              <a:t> cerebral aneurysms </a:t>
            </a:r>
          </a:p>
          <a:p>
            <a:r>
              <a:rPr lang="en-US" baseline="0" dirty="0"/>
              <a:t>- Those with a </a:t>
            </a:r>
            <a:r>
              <a:rPr lang="en-US" baseline="0" dirty="0" err="1"/>
              <a:t>fam</a:t>
            </a:r>
            <a:r>
              <a:rPr lang="en-US" baseline="0" dirty="0"/>
              <a:t> </a:t>
            </a:r>
            <a:r>
              <a:rPr lang="en-US" baseline="0" dirty="0" err="1"/>
              <a:t>hist</a:t>
            </a:r>
            <a:r>
              <a:rPr lang="en-US" baseline="0" dirty="0"/>
              <a:t> of PKD and those who have had a massive stroke and died in their family </a:t>
            </a:r>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19</a:t>
            </a:fld>
            <a:endParaRPr lang="en-US"/>
          </a:p>
        </p:txBody>
      </p:sp>
    </p:spTree>
    <p:extLst>
      <p:ext uri="{BB962C8B-B14F-4D97-AF65-F5344CB8AC3E}">
        <p14:creationId xmlns:p14="http://schemas.microsoft.com/office/powerpoint/2010/main" val="5625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mTOR</a:t>
            </a:r>
            <a:r>
              <a:rPr lang="en-US" dirty="0"/>
              <a:t> inhibitors – were used in transplantation </a:t>
            </a:r>
          </a:p>
          <a:p>
            <a:endParaRPr lang="en-US" dirty="0"/>
          </a:p>
          <a:p>
            <a:r>
              <a:rPr lang="en-US" dirty="0"/>
              <a:t>Not good </a:t>
            </a:r>
            <a:r>
              <a:rPr lang="en-US" dirty="0" err="1"/>
              <a:t>tx</a:t>
            </a:r>
            <a:r>
              <a:rPr lang="en-US" dirty="0"/>
              <a:t> options</a:t>
            </a:r>
          </a:p>
          <a:p>
            <a:r>
              <a:rPr lang="en-US" dirty="0"/>
              <a:t>If have HTN – ACES</a:t>
            </a:r>
            <a:r>
              <a:rPr lang="en-US" baseline="0" dirty="0"/>
              <a:t> and ARBS first line </a:t>
            </a:r>
          </a:p>
          <a:p>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22</a:t>
            </a:fld>
            <a:endParaRPr lang="en-US"/>
          </a:p>
        </p:txBody>
      </p:sp>
    </p:spTree>
    <p:extLst>
      <p:ext uri="{BB962C8B-B14F-4D97-AF65-F5344CB8AC3E}">
        <p14:creationId xmlns:p14="http://schemas.microsoft.com/office/powerpoint/2010/main" val="172377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Bone disease – renal </a:t>
            </a:r>
            <a:r>
              <a:rPr lang="en-US" dirty="0" err="1"/>
              <a:t>osteodystrophy</a:t>
            </a:r>
            <a:endParaRPr lang="en-US" dirty="0"/>
          </a:p>
          <a:p>
            <a:endParaRPr lang="en-US" baseline="0" dirty="0"/>
          </a:p>
          <a:p>
            <a:r>
              <a:rPr lang="en-US" baseline="0" dirty="0"/>
              <a:t>7. Rarely done </a:t>
            </a:r>
            <a:endParaRPr lang="en-US" dirty="0"/>
          </a:p>
        </p:txBody>
      </p:sp>
      <p:sp>
        <p:nvSpPr>
          <p:cNvPr id="4" name="Slide Number Placeholder 3"/>
          <p:cNvSpPr>
            <a:spLocks noGrp="1"/>
          </p:cNvSpPr>
          <p:nvPr>
            <p:ph type="sldNum" sz="quarter" idx="10"/>
          </p:nvPr>
        </p:nvSpPr>
        <p:spPr/>
        <p:txBody>
          <a:bodyPr/>
          <a:lstStyle/>
          <a:p>
            <a:fld id="{1F483571-236F-1947-89B4-7A19F22AFFBE}" type="slidenum">
              <a:rPr lang="en-US" smtClean="0"/>
              <a:t>23</a:t>
            </a:fld>
            <a:endParaRPr lang="en-US"/>
          </a:p>
        </p:txBody>
      </p:sp>
    </p:spTree>
    <p:extLst>
      <p:ext uri="{BB962C8B-B14F-4D97-AF65-F5344CB8AC3E}">
        <p14:creationId xmlns:p14="http://schemas.microsoft.com/office/powerpoint/2010/main" val="419037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E824-6168-0F33-E404-D247EB885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787DEB-F548-76A0-D14D-E8E1AEEED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1488B-E7D7-FA7D-A80A-78692E25D061}"/>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5" name="Footer Placeholder 4">
            <a:extLst>
              <a:ext uri="{FF2B5EF4-FFF2-40B4-BE49-F238E27FC236}">
                <a16:creationId xmlns:a16="http://schemas.microsoft.com/office/drawing/2014/main" id="{E90E944E-6E90-4BE9-7C82-EB432A632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4DB3A-21BE-3CEC-A601-DF4DEB7010BF}"/>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117622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04D9-D357-C67D-74E3-3AD01B313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E5693F-7E80-2A5B-869B-DC10EA15E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2CD41-A03D-4CD6-31E6-5D1D4C434A52}"/>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5" name="Footer Placeholder 4">
            <a:extLst>
              <a:ext uri="{FF2B5EF4-FFF2-40B4-BE49-F238E27FC236}">
                <a16:creationId xmlns:a16="http://schemas.microsoft.com/office/drawing/2014/main" id="{445357D3-BBBC-210C-54C9-D91B9DFA9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040D7-9156-85C7-91C0-9A0337DF27A6}"/>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194187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425D-0954-64DD-A2D7-9A185F278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AE2FB2-8950-FFA1-742A-AB6F71492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9E940-9038-93BE-1FF6-960A49B43060}"/>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5" name="Footer Placeholder 4">
            <a:extLst>
              <a:ext uri="{FF2B5EF4-FFF2-40B4-BE49-F238E27FC236}">
                <a16:creationId xmlns:a16="http://schemas.microsoft.com/office/drawing/2014/main" id="{47E5D6C3-7461-1235-7709-88DA07143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85984-0680-E8E4-5B55-AC8A448F3C5B}"/>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376735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480A-AC79-C9E7-9AB4-E49163337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E2976-9C30-0983-1A91-1B6FA7665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4DCF0-D955-0ADD-1573-9A46EE2C6D77}"/>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5" name="Footer Placeholder 4">
            <a:extLst>
              <a:ext uri="{FF2B5EF4-FFF2-40B4-BE49-F238E27FC236}">
                <a16:creationId xmlns:a16="http://schemas.microsoft.com/office/drawing/2014/main" id="{787AA701-BC5B-EE6D-8578-9A7A76FB0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49F58-86F7-11D9-7DE5-1CD9B3F38897}"/>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404748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D926-A404-4FFD-BD65-C4208CB2D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4EA2B-5569-295D-F5C3-7475F0A05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9F01FF-2CFA-BB7C-6FC1-8B84C3AB7EBE}"/>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5" name="Footer Placeholder 4">
            <a:extLst>
              <a:ext uri="{FF2B5EF4-FFF2-40B4-BE49-F238E27FC236}">
                <a16:creationId xmlns:a16="http://schemas.microsoft.com/office/drawing/2014/main" id="{C4D12FCB-88FA-9E6B-0D89-E3575CE0D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E49F7-4278-21EB-F83F-EBDA89027873}"/>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35891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7C04-E49E-5D69-666A-993A3690D7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BC104-1A08-8F3C-F319-E248189644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4A750-CD38-BF77-33ED-A352A955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86075-1A24-43B7-60B7-C77B303126C9}"/>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6" name="Footer Placeholder 5">
            <a:extLst>
              <a:ext uri="{FF2B5EF4-FFF2-40B4-BE49-F238E27FC236}">
                <a16:creationId xmlns:a16="http://schemas.microsoft.com/office/drawing/2014/main" id="{72AA7CC3-1446-C7A2-E914-4A773E8B0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07F13A-764C-DAAD-53B6-766CE0A405D9}"/>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34791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C002-7C4F-A667-7AB2-03533F9F47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2E2755-EA4E-6F96-F2E9-C2236B91B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B8024D-73EA-34A3-6924-F62B75D0A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51072-F257-9368-C8A5-BDD8133CA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436887-00D6-E182-B107-76F2FE3A2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406EC-0CD8-A92B-E263-14177795D44A}"/>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8" name="Footer Placeholder 7">
            <a:extLst>
              <a:ext uri="{FF2B5EF4-FFF2-40B4-BE49-F238E27FC236}">
                <a16:creationId xmlns:a16="http://schemas.microsoft.com/office/drawing/2014/main" id="{BED48D9C-3D6B-7BF7-638F-DC990E4F19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CE683-34D5-4F64-C66C-4FDAB2A4EA2E}"/>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25284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2C12-B96D-192E-3164-FE9522B9B8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2F3AB3-28F5-1574-0EC2-2404982E732D}"/>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4" name="Footer Placeholder 3">
            <a:extLst>
              <a:ext uri="{FF2B5EF4-FFF2-40B4-BE49-F238E27FC236}">
                <a16:creationId xmlns:a16="http://schemas.microsoft.com/office/drawing/2014/main" id="{4297CDF9-E910-6013-9206-4AD8380D29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6CF623-5564-AE07-5009-68CD388FDDB2}"/>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24016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59B39-F8BA-3312-13E2-B84D4B426DF0}"/>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3" name="Footer Placeholder 2">
            <a:extLst>
              <a:ext uri="{FF2B5EF4-FFF2-40B4-BE49-F238E27FC236}">
                <a16:creationId xmlns:a16="http://schemas.microsoft.com/office/drawing/2014/main" id="{8F41C8FE-A7EA-ABD9-7919-7729C5508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4B27FA-2BE1-98F8-CA36-9D91A512F226}"/>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205495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326F-3143-8777-8991-49C84D6B7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A03BE1-097F-377F-D16A-20FA931FC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0E36C-4CFC-52E4-A0CF-7EA130BEB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66E83-0377-15C3-770E-1F4218AEF0FB}"/>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6" name="Footer Placeholder 5">
            <a:extLst>
              <a:ext uri="{FF2B5EF4-FFF2-40B4-BE49-F238E27FC236}">
                <a16:creationId xmlns:a16="http://schemas.microsoft.com/office/drawing/2014/main" id="{C577901D-2588-BBEC-86F6-3CC951A69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5C634-4282-F142-BF48-8C5FEE3795D7}"/>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350225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E906-1C4E-C1E0-1708-078DD6C50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0FF337-BDBA-171F-A5A3-95E60688A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E8F75F-F676-933E-D599-200010BBE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DC8EB-FD72-A223-07BD-6603559CA7ED}"/>
              </a:ext>
            </a:extLst>
          </p:cNvPr>
          <p:cNvSpPr>
            <a:spLocks noGrp="1"/>
          </p:cNvSpPr>
          <p:nvPr>
            <p:ph type="dt" sz="half" idx="10"/>
          </p:nvPr>
        </p:nvSpPr>
        <p:spPr/>
        <p:txBody>
          <a:bodyPr/>
          <a:lstStyle/>
          <a:p>
            <a:fld id="{15CE0747-C7FB-4FFA-B8FC-79516A3686D2}" type="datetimeFigureOut">
              <a:rPr lang="en-US" smtClean="0"/>
              <a:t>10/12/2022</a:t>
            </a:fld>
            <a:endParaRPr lang="en-US"/>
          </a:p>
        </p:txBody>
      </p:sp>
      <p:sp>
        <p:nvSpPr>
          <p:cNvPr id="6" name="Footer Placeholder 5">
            <a:extLst>
              <a:ext uri="{FF2B5EF4-FFF2-40B4-BE49-F238E27FC236}">
                <a16:creationId xmlns:a16="http://schemas.microsoft.com/office/drawing/2014/main" id="{D0D7CFCC-217A-2418-784D-E6C6AE24E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68B50-A5A2-253D-80FF-7394F9A7D4AF}"/>
              </a:ext>
            </a:extLst>
          </p:cNvPr>
          <p:cNvSpPr>
            <a:spLocks noGrp="1"/>
          </p:cNvSpPr>
          <p:nvPr>
            <p:ph type="sldNum" sz="quarter" idx="12"/>
          </p:nvPr>
        </p:nvSpPr>
        <p:spPr/>
        <p:txBody>
          <a:bodyPr/>
          <a:lstStyle/>
          <a:p>
            <a:fld id="{D79E5A81-6119-45F2-9810-4A7EB5237D89}" type="slidenum">
              <a:rPr lang="en-US" smtClean="0"/>
              <a:t>‹#›</a:t>
            </a:fld>
            <a:endParaRPr lang="en-US"/>
          </a:p>
        </p:txBody>
      </p:sp>
    </p:spTree>
    <p:extLst>
      <p:ext uri="{BB962C8B-B14F-4D97-AF65-F5344CB8AC3E}">
        <p14:creationId xmlns:p14="http://schemas.microsoft.com/office/powerpoint/2010/main" val="42051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F0512-6D59-5436-A4C6-5D8EAB620A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2E839-7545-8490-1500-EF8E6B677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50255-ABED-577C-E43D-EEDA37A49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E0747-C7FB-4FFA-B8FC-79516A3686D2}" type="datetimeFigureOut">
              <a:rPr lang="en-US" smtClean="0"/>
              <a:t>10/12/2022</a:t>
            </a:fld>
            <a:endParaRPr lang="en-US"/>
          </a:p>
        </p:txBody>
      </p:sp>
      <p:sp>
        <p:nvSpPr>
          <p:cNvPr id="5" name="Footer Placeholder 4">
            <a:extLst>
              <a:ext uri="{FF2B5EF4-FFF2-40B4-BE49-F238E27FC236}">
                <a16:creationId xmlns:a16="http://schemas.microsoft.com/office/drawing/2014/main" id="{02B25F39-8C2C-32A4-D777-BDA443938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16D352-2C8F-B800-F09E-200E34FAD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E5A81-6119-45F2-9810-4A7EB5237D89}" type="slidenum">
              <a:rPr lang="en-US" smtClean="0"/>
              <a:t>‹#›</a:t>
            </a:fld>
            <a:endParaRPr lang="en-US"/>
          </a:p>
        </p:txBody>
      </p:sp>
    </p:spTree>
    <p:extLst>
      <p:ext uri="{BB962C8B-B14F-4D97-AF65-F5344CB8AC3E}">
        <p14:creationId xmlns:p14="http://schemas.microsoft.com/office/powerpoint/2010/main" val="2536785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hyperlink" Target="https://www.icliniq.com/articles/blood-health/anemia-symptoms-causes-prevention-and-treatment" TargetMode="Externa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4.xml" /><Relationship Id="rId1" Type="http://schemas.openxmlformats.org/officeDocument/2006/relationships/slideLayout" Target="../slideLayouts/slideLayout4.xml" /><Relationship Id="rId5" Type="http://schemas.openxmlformats.org/officeDocument/2006/relationships/image" Target="../media/image5.jpeg" /><Relationship Id="rId4" Type="http://schemas.openxmlformats.org/officeDocument/2006/relationships/image" Target="../media/image4.jpeg"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EAB9639-9356-7691-455E-423411DBEE6F}"/>
              </a:ext>
            </a:extLst>
          </p:cNvPr>
          <p:cNvSpPr>
            <a:spLocks noGrp="1"/>
          </p:cNvSpPr>
          <p:nvPr>
            <p:ph type="ctrTitle"/>
          </p:nvPr>
        </p:nvSpPr>
        <p:spPr>
          <a:xfrm>
            <a:off x="3204642" y="2353641"/>
            <a:ext cx="5782716" cy="2150719"/>
          </a:xfrm>
          <a:noFill/>
        </p:spPr>
        <p:txBody>
          <a:bodyPr anchor="ctr">
            <a:normAutofit/>
          </a:bodyPr>
          <a:lstStyle/>
          <a:p>
            <a:r>
              <a:rPr lang="en-US" sz="2800" dirty="0">
                <a:solidFill>
                  <a:srgbClr val="080808"/>
                </a:solidFill>
              </a:rPr>
              <a:t>Polycystic kidney disease </a:t>
            </a:r>
            <a:br>
              <a:rPr lang="en-US" sz="2800" dirty="0">
                <a:solidFill>
                  <a:srgbClr val="080808"/>
                </a:solidFill>
              </a:rPr>
            </a:br>
            <a:r>
              <a:rPr lang="en-US" sz="2800" dirty="0">
                <a:solidFill>
                  <a:srgbClr val="080808"/>
                </a:solidFill>
              </a:rPr>
              <a:t>12/10/2022 </a:t>
            </a:r>
            <a:br>
              <a:rPr lang="en-US" sz="2800" dirty="0">
                <a:solidFill>
                  <a:srgbClr val="080808"/>
                </a:solidFill>
              </a:rPr>
            </a:br>
            <a:r>
              <a:rPr lang="en-US" sz="2800" dirty="0">
                <a:solidFill>
                  <a:srgbClr val="080808"/>
                </a:solidFill>
              </a:rPr>
              <a:t>by : Ahmad Alhusami , </a:t>
            </a:r>
            <a:r>
              <a:rPr lang="en-US" sz="2800" dirty="0" err="1">
                <a:solidFill>
                  <a:srgbClr val="080808"/>
                </a:solidFill>
              </a:rPr>
              <a:t>auwid</a:t>
            </a:r>
            <a:r>
              <a:rPr lang="en-US" sz="2800" dirty="0">
                <a:solidFill>
                  <a:srgbClr val="080808"/>
                </a:solidFill>
              </a:rPr>
              <a:t> </a:t>
            </a:r>
            <a:r>
              <a:rPr lang="en-US" sz="2800" dirty="0" err="1">
                <a:solidFill>
                  <a:srgbClr val="080808"/>
                </a:solidFill>
              </a:rPr>
              <a:t>alshraah</a:t>
            </a:r>
            <a:r>
              <a:rPr lang="en-US" sz="2800" dirty="0">
                <a:solidFill>
                  <a:srgbClr val="080808"/>
                </a:solidFill>
              </a:rPr>
              <a:t> , Khalil </a:t>
            </a:r>
            <a:r>
              <a:rPr lang="en-US" sz="2800" dirty="0" err="1">
                <a:solidFill>
                  <a:srgbClr val="080808"/>
                </a:solidFill>
              </a:rPr>
              <a:t>alsoud</a:t>
            </a:r>
            <a:r>
              <a:rPr lang="en-US" sz="2800" dirty="0">
                <a:solidFill>
                  <a:srgbClr val="080808"/>
                </a:solidFill>
              </a:rPr>
              <a:t> </a:t>
            </a:r>
            <a:br>
              <a:rPr lang="en-US" sz="2800" dirty="0">
                <a:solidFill>
                  <a:srgbClr val="080808"/>
                </a:solidFill>
              </a:rPr>
            </a:br>
            <a:endParaRPr lang="en-US" sz="2800" dirty="0">
              <a:solidFill>
                <a:srgbClr val="080808"/>
              </a:solidFill>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041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511896-13AE-E1A4-E3E8-38413B0290F0}"/>
              </a:ext>
            </a:extLst>
          </p:cNvPr>
          <p:cNvSpPr>
            <a:spLocks noChangeArrowheads="1"/>
          </p:cNvSpPr>
          <p:nvPr/>
        </p:nvSpPr>
        <p:spPr bwMode="auto">
          <a:xfrm>
            <a:off x="166255" y="96982"/>
            <a:ext cx="7758545" cy="67610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pPr>
            <a:r>
              <a:rPr lang="en-US" b="1" i="0" u="sng" dirty="0">
                <a:effectLst/>
                <a:latin typeface="+mn-lt"/>
              </a:rPr>
              <a:t>Autosomal dominant polycystic kidney disease</a:t>
            </a:r>
          </a:p>
          <a:p>
            <a:pPr indent="-228600" eaLnBrk="1" hangingPunct="1">
              <a:lnSpc>
                <a:spcPct val="90000"/>
              </a:lnSpc>
              <a:spcAft>
                <a:spcPts val="600"/>
              </a:spcAft>
              <a:buFont typeface="Arial" panose="020B0604020202020204" pitchFamily="34" charset="0"/>
              <a:buChar char="•"/>
            </a:pPr>
            <a:endParaRPr lang="en-US" b="0" i="0" dirty="0">
              <a:effectLst/>
              <a:latin typeface="+mn-lt"/>
            </a:endParaRPr>
          </a:p>
          <a:p>
            <a:pPr indent="-228600" eaLnBrk="1" hangingPunct="1">
              <a:lnSpc>
                <a:spcPct val="90000"/>
              </a:lnSpc>
              <a:spcAft>
                <a:spcPts val="600"/>
              </a:spcAft>
              <a:buFont typeface="Arial" panose="020B0604020202020204" pitchFamily="34" charset="0"/>
              <a:buChar char="•"/>
            </a:pPr>
            <a:r>
              <a:rPr lang="en-US" dirty="0">
                <a:latin typeface="+mn-lt"/>
              </a:rPr>
              <a:t>Definition </a:t>
            </a:r>
          </a:p>
          <a:p>
            <a:pPr indent="-228600" eaLnBrk="1" hangingPunct="1">
              <a:lnSpc>
                <a:spcPct val="90000"/>
              </a:lnSpc>
              <a:spcAft>
                <a:spcPts val="600"/>
              </a:spcAft>
              <a:buFont typeface="Arial" panose="020B0604020202020204" pitchFamily="34" charset="0"/>
              <a:buChar char="•"/>
            </a:pPr>
            <a:endParaRPr lang="en-US" dirty="0">
              <a:latin typeface="+mn-lt"/>
            </a:endParaRPr>
          </a:p>
          <a:p>
            <a:pPr indent="-228600" eaLnBrk="1" hangingPunct="1">
              <a:lnSpc>
                <a:spcPct val="90000"/>
              </a:lnSpc>
              <a:spcAft>
                <a:spcPts val="600"/>
              </a:spcAft>
              <a:buFont typeface="Arial" panose="020B0604020202020204" pitchFamily="34" charset="0"/>
              <a:buChar char="•"/>
            </a:pPr>
            <a:r>
              <a:rPr lang="en-US" u="sng" dirty="0">
                <a:latin typeface="+mn-lt"/>
              </a:rPr>
              <a:t>Autosomal dominant polycystic kidney disease (ADPKD</a:t>
            </a:r>
            <a:r>
              <a:rPr lang="en-US" dirty="0">
                <a:latin typeface="+mn-lt"/>
              </a:rPr>
              <a:t>) : is a multisystem disorder characterized by </a:t>
            </a:r>
            <a:r>
              <a:rPr lang="en-US" u="sng" dirty="0">
                <a:latin typeface="+mn-lt"/>
              </a:rPr>
              <a:t>multiple</a:t>
            </a:r>
            <a:r>
              <a:rPr lang="en-US" dirty="0">
                <a:latin typeface="+mn-lt"/>
              </a:rPr>
              <a:t>, </a:t>
            </a:r>
            <a:r>
              <a:rPr lang="en-US" u="sng" dirty="0">
                <a:latin typeface="+mn-lt"/>
              </a:rPr>
              <a:t>bilateral</a:t>
            </a:r>
            <a:r>
              <a:rPr lang="en-US" dirty="0">
                <a:latin typeface="+mn-lt"/>
              </a:rPr>
              <a:t> renal cysts and associated with cysts in other organs, such as liver, pancreas, and arachnoid membranes.</a:t>
            </a:r>
          </a:p>
          <a:p>
            <a:pPr indent="-228600" eaLnBrk="1" hangingPunct="1">
              <a:lnSpc>
                <a:spcPct val="90000"/>
              </a:lnSpc>
              <a:spcAft>
                <a:spcPts val="600"/>
              </a:spcAft>
              <a:buFont typeface="Arial" panose="020B0604020202020204" pitchFamily="34" charset="0"/>
              <a:buChar char="•"/>
            </a:pPr>
            <a:r>
              <a:rPr lang="en-US" dirty="0">
                <a:latin typeface="+mn-lt"/>
              </a:rPr>
              <a:t> It is a genetic disorder caused by mutations in </a:t>
            </a:r>
            <a:r>
              <a:rPr lang="en-US" u="sng" dirty="0">
                <a:solidFill>
                  <a:srgbClr val="FF0000"/>
                </a:solidFill>
                <a:cs typeface="+mn-cs"/>
              </a:rPr>
              <a:t>Caused by mutations identified in </a:t>
            </a:r>
          </a:p>
          <a:p>
            <a:pPr eaLnBrk="1" hangingPunct="1">
              <a:lnSpc>
                <a:spcPct val="90000"/>
              </a:lnSpc>
              <a:spcAft>
                <a:spcPts val="600"/>
              </a:spcAft>
            </a:pPr>
            <a:r>
              <a:rPr lang="en-US" u="sng" dirty="0">
                <a:solidFill>
                  <a:srgbClr val="FF0000"/>
                </a:solidFill>
              </a:rPr>
              <a:t>1) germline and somatic PKD1 and/or PKD2 mutations,</a:t>
            </a:r>
          </a:p>
          <a:p>
            <a:pPr eaLnBrk="1" hangingPunct="1">
              <a:lnSpc>
                <a:spcPct val="90000"/>
              </a:lnSpc>
              <a:spcAft>
                <a:spcPts val="600"/>
              </a:spcAft>
            </a:pPr>
            <a:r>
              <a:rPr lang="en-US" u="sng" dirty="0">
                <a:solidFill>
                  <a:srgbClr val="FF0000"/>
                </a:solidFill>
              </a:rPr>
              <a:t> (2) mutations of genes (e.g., SEC63, SEC61B, GANAB, PRKCSH, DNAJB11, ALG8, and ALG9) in the endoplasmic reticulum protein biosynthetic pathway, </a:t>
            </a:r>
          </a:p>
          <a:p>
            <a:pPr eaLnBrk="1" hangingPunct="1">
              <a:lnSpc>
                <a:spcPct val="90000"/>
              </a:lnSpc>
              <a:spcAft>
                <a:spcPts val="600"/>
              </a:spcAft>
            </a:pPr>
            <a:r>
              <a:rPr lang="en-US" u="sng" dirty="0">
                <a:solidFill>
                  <a:srgbClr val="FF0000"/>
                </a:solidFill>
              </a:rPr>
              <a:t>or (3) somatic mosaicism</a:t>
            </a:r>
            <a:r>
              <a:rPr lang="en-US" b="0" i="0" dirty="0">
                <a:solidFill>
                  <a:srgbClr val="212121"/>
                </a:solidFill>
                <a:effectLst/>
                <a:latin typeface="BlinkMacSystemFont"/>
              </a:rPr>
              <a:t>.</a:t>
            </a:r>
          </a:p>
          <a:p>
            <a:pPr eaLnBrk="1" hangingPunct="1">
              <a:lnSpc>
                <a:spcPct val="90000"/>
              </a:lnSpc>
              <a:spcAft>
                <a:spcPts val="600"/>
              </a:spcAft>
            </a:pPr>
            <a:endParaRPr lang="en-US" sz="1400" dirty="0">
              <a:latin typeface="+mn-lt"/>
            </a:endParaRPr>
          </a:p>
          <a:p>
            <a:pPr eaLnBrk="1" hangingPunct="1">
              <a:lnSpc>
                <a:spcPct val="90000"/>
              </a:lnSpc>
              <a:spcAft>
                <a:spcPts val="600"/>
              </a:spcAft>
            </a:pPr>
            <a:r>
              <a:rPr lang="en-US" sz="1600" dirty="0">
                <a:latin typeface="+mn-lt"/>
              </a:rPr>
              <a:t>Although benign (nongenetic) renal cysts are common with aging, an underlying inherited disease should be suspected in patients with multiple bilateral renal cysts, even if the renal function is normal.</a:t>
            </a:r>
          </a:p>
        </p:txBody>
      </p:sp>
      <p:pic>
        <p:nvPicPr>
          <p:cNvPr id="3" name="Content Placeholder 5" descr="pckd gross5.gif">
            <a:extLst>
              <a:ext uri="{FF2B5EF4-FFF2-40B4-BE49-F238E27FC236}">
                <a16:creationId xmlns:a16="http://schemas.microsoft.com/office/drawing/2014/main" id="{C1F6C501-7EB9-EAA7-486E-82CC7879A4D7}"/>
              </a:ext>
            </a:extLst>
          </p:cNvPr>
          <p:cNvPicPr>
            <a:picLocks noChangeAspect="1"/>
          </p:cNvPicPr>
          <p:nvPr/>
        </p:nvPicPr>
        <p:blipFill rotWithShape="1">
          <a:blip r:embed="rId2">
            <a:extLst>
              <a:ext uri="{28A0092B-C50C-407E-A947-70E740481C1C}">
                <a14:useLocalDpi xmlns:a14="http://schemas.microsoft.com/office/drawing/2010/main" val="0"/>
              </a:ext>
            </a:extLst>
          </a:blip>
          <a:srcRect l="18110" r="22258" b="1"/>
          <a:stretch/>
        </p:blipFill>
        <p:spPr>
          <a:xfrm>
            <a:off x="8284821" y="2247440"/>
            <a:ext cx="3593404" cy="3929521"/>
          </a:xfrm>
          <a:prstGeom prst="rect">
            <a:avLst/>
          </a:prstGeom>
        </p:spPr>
      </p:pic>
    </p:spTree>
    <p:extLst>
      <p:ext uri="{BB962C8B-B14F-4D97-AF65-F5344CB8AC3E}">
        <p14:creationId xmlns:p14="http://schemas.microsoft.com/office/powerpoint/2010/main" val="279394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65DA3B6-14D5-5453-F8E2-58D0EDC5FBD0}"/>
              </a:ext>
            </a:extLst>
          </p:cNvPr>
          <p:cNvPicPr>
            <a:picLocks noChangeAspect="1"/>
          </p:cNvPicPr>
          <p:nvPr/>
        </p:nvPicPr>
        <p:blipFill rotWithShape="1">
          <a:blip r:embed="rId2">
            <a:extLst>
              <a:ext uri="{28A0092B-C50C-407E-A947-70E740481C1C}">
                <a14:useLocalDpi xmlns:a14="http://schemas.microsoft.com/office/drawing/2010/main" val="0"/>
              </a:ext>
            </a:extLst>
          </a:blip>
          <a:srcRect t="668" r="9" b="672"/>
          <a:stretch/>
        </p:blipFill>
        <p:spPr>
          <a:xfrm>
            <a:off x="68208" y="126124"/>
            <a:ext cx="4567800" cy="5783067"/>
          </a:xfrm>
          <a:prstGeom prst="rect">
            <a:avLst/>
          </a:prstGeom>
        </p:spPr>
      </p:pic>
      <p:sp>
        <p:nvSpPr>
          <p:cNvPr id="24" name="TextBox 2">
            <a:extLst>
              <a:ext uri="{FF2B5EF4-FFF2-40B4-BE49-F238E27FC236}">
                <a16:creationId xmlns:a16="http://schemas.microsoft.com/office/drawing/2014/main" id="{F72FD3A8-3500-4E06-4243-7B6B2B8B4711}"/>
              </a:ext>
            </a:extLst>
          </p:cNvPr>
          <p:cNvSpPr txBox="1"/>
          <p:nvPr/>
        </p:nvSpPr>
        <p:spPr>
          <a:xfrm>
            <a:off x="4636008" y="252248"/>
            <a:ext cx="7487784" cy="6443974"/>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t>ETIOLOGY AND PATHOGENESIS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The common ADPKD proteins, </a:t>
            </a:r>
            <a:r>
              <a:rPr lang="en-US" sz="2000" dirty="0">
                <a:solidFill>
                  <a:srgbClr val="C00000"/>
                </a:solidFill>
              </a:rPr>
              <a:t>polycystin-1 and polycystin-2</a:t>
            </a:r>
            <a:r>
              <a:rPr lang="en-US" sz="2000" dirty="0"/>
              <a:t>, play a critical role in the normal function of the primary cilium that is essential to maintaining the differentiated phenotype of tubular epithelium.</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Genetic Mechanisms </a:t>
            </a:r>
          </a:p>
          <a:p>
            <a:pPr indent="-228600">
              <a:lnSpc>
                <a:spcPct val="90000"/>
              </a:lnSpc>
              <a:spcAft>
                <a:spcPts val="600"/>
              </a:spcAft>
              <a:buFont typeface="Arial" panose="020B0604020202020204" pitchFamily="34" charset="0"/>
              <a:buChar char="•"/>
            </a:pPr>
            <a:r>
              <a:rPr lang="en-US" sz="2000" dirty="0"/>
              <a:t>ADPKD is genetically heterogeneous with two common genes, PKD1 (</a:t>
            </a:r>
            <a:r>
              <a:rPr lang="en-US" sz="2000" dirty="0">
                <a:solidFill>
                  <a:srgbClr val="C00000"/>
                </a:solidFill>
              </a:rPr>
              <a:t>chromosome 16</a:t>
            </a:r>
            <a:r>
              <a:rPr lang="en-US" sz="2000" dirty="0"/>
              <a:t>) and PKD2 (</a:t>
            </a:r>
            <a:r>
              <a:rPr lang="en-US" sz="2000" dirty="0">
                <a:solidFill>
                  <a:srgbClr val="C00000"/>
                </a:solidFill>
              </a:rPr>
              <a:t>chromosome 4</a:t>
            </a:r>
            <a:r>
              <a:rPr lang="en-US" sz="2000" dirty="0"/>
              <a:t>). Recently, mutations in a third gene, </a:t>
            </a:r>
            <a:r>
              <a:rPr lang="en-US" sz="2000" dirty="0">
                <a:solidFill>
                  <a:srgbClr val="C00000"/>
                </a:solidFill>
              </a:rPr>
              <a:t>GANAB,</a:t>
            </a:r>
            <a:r>
              <a:rPr lang="en-US" sz="2000" dirty="0"/>
              <a:t> have been identified in families with mild polycystic kidney and more variable polycystic liver disease (PLD).</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Polycystic Kidney Disease Proteins Polycystin-1 (PC1; PKD1 protein) and polycystin-2 (PC2; PKD2 protein) belong to a subfamily of </a:t>
            </a:r>
            <a:r>
              <a:rPr lang="en-US" sz="2000" dirty="0">
                <a:solidFill>
                  <a:srgbClr val="C00000"/>
                </a:solidFill>
              </a:rPr>
              <a:t>transient receptor potential (TRP) channels</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The course is variable, but ESRD commonly develops in 50% of the patients (by late 50s or 60s); the remainder have a normal lifespan. Renal failure occurs from cysts replacing renal parenchyma over time, as well as recurrent episodes of pyelonephritis and nephrolithiasis. </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79527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cs typeface="+mj-cs"/>
              </a:rPr>
              <a:t>Polycystin-1</a:t>
            </a:r>
          </a:p>
        </p:txBody>
      </p:sp>
      <p:sp>
        <p:nvSpPr>
          <p:cNvPr id="49155" name="Rectangle 3"/>
          <p:cNvSpPr>
            <a:spLocks noGrp="1" noChangeArrowheads="1"/>
          </p:cNvSpPr>
          <p:nvPr>
            <p:ph idx="1"/>
          </p:nvPr>
        </p:nvSpPr>
        <p:spPr/>
        <p:txBody>
          <a:bodyPr/>
          <a:lstStyle/>
          <a:p>
            <a:pPr eaLnBrk="1" hangingPunct="1">
              <a:defRPr/>
            </a:pPr>
            <a:r>
              <a:rPr lang="en-US" dirty="0">
                <a:cs typeface="+mn-cs"/>
              </a:rPr>
              <a:t>Polycystin-1 is localized in renal tubular epithelia, hepatic and pancreatic ducts, and all sites of cyst formation in ADPKD</a:t>
            </a:r>
          </a:p>
          <a:p>
            <a:pPr eaLnBrk="1" hangingPunct="1">
              <a:defRPr/>
            </a:pPr>
            <a:r>
              <a:rPr lang="en-US" dirty="0">
                <a:cs typeface="+mn-cs"/>
              </a:rPr>
              <a:t>It is an </a:t>
            </a:r>
            <a:r>
              <a:rPr lang="en-US" dirty="0">
                <a:solidFill>
                  <a:srgbClr val="00B050"/>
                </a:solidFill>
                <a:cs typeface="+mn-cs"/>
              </a:rPr>
              <a:t>integral membrane protein</a:t>
            </a:r>
            <a:r>
              <a:rPr lang="en-US" dirty="0">
                <a:cs typeface="+mn-cs"/>
              </a:rPr>
              <a:t>, found primarily in plasma membranes</a:t>
            </a:r>
          </a:p>
          <a:p>
            <a:pPr eaLnBrk="1" hangingPunct="1">
              <a:defRPr/>
            </a:pPr>
            <a:r>
              <a:rPr lang="en-US" dirty="0">
                <a:cs typeface="+mn-cs"/>
              </a:rPr>
              <a:t>It is </a:t>
            </a:r>
            <a:r>
              <a:rPr lang="en-US" dirty="0">
                <a:solidFill>
                  <a:srgbClr val="00B050"/>
                </a:solidFill>
                <a:cs typeface="+mn-cs"/>
              </a:rPr>
              <a:t>over-expressed </a:t>
            </a:r>
            <a:r>
              <a:rPr lang="en-US" dirty="0">
                <a:cs typeface="+mn-cs"/>
              </a:rPr>
              <a:t>in </a:t>
            </a:r>
            <a:r>
              <a:rPr lang="en-US" u="sng" dirty="0">
                <a:cs typeface="+mn-cs"/>
              </a:rPr>
              <a:t>most but not all cysts </a:t>
            </a:r>
            <a:r>
              <a:rPr lang="en-US" dirty="0">
                <a:cs typeface="+mn-cs"/>
              </a:rPr>
              <a:t>in kidneys from patients with ADPKD </a:t>
            </a:r>
          </a:p>
        </p:txBody>
      </p:sp>
    </p:spTree>
    <p:extLst>
      <p:ext uri="{BB962C8B-B14F-4D97-AF65-F5344CB8AC3E}">
        <p14:creationId xmlns:p14="http://schemas.microsoft.com/office/powerpoint/2010/main" val="267180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Calibri" charset="0"/>
              </a:rPr>
              <a:t>ADPKD pathophysiology</a:t>
            </a:r>
          </a:p>
        </p:txBody>
      </p:sp>
      <p:sp>
        <p:nvSpPr>
          <p:cNvPr id="32770" name="Content Placeholder 2"/>
          <p:cNvSpPr>
            <a:spLocks noGrp="1"/>
          </p:cNvSpPr>
          <p:nvPr>
            <p:ph idx="1"/>
          </p:nvPr>
        </p:nvSpPr>
        <p:spPr>
          <a:xfrm>
            <a:off x="309389" y="1858675"/>
            <a:ext cx="10619343" cy="4351338"/>
          </a:xfrm>
        </p:spPr>
        <p:txBody>
          <a:bodyPr>
            <a:normAutofit lnSpcReduction="10000"/>
          </a:bodyPr>
          <a:lstStyle/>
          <a:p>
            <a:pPr eaLnBrk="1" hangingPunct="1">
              <a:lnSpc>
                <a:spcPct val="90000"/>
              </a:lnSpc>
            </a:pPr>
            <a:r>
              <a:rPr lang="en-US" sz="2971" dirty="0"/>
              <a:t>PKD 1 gene codes a large and complex protein (polycystin-1)</a:t>
            </a:r>
          </a:p>
          <a:p>
            <a:pPr eaLnBrk="1" hangingPunct="1">
              <a:lnSpc>
                <a:spcPct val="90000"/>
              </a:lnSpc>
            </a:pPr>
            <a:r>
              <a:rPr lang="en-US" sz="2971" u="sng" dirty="0" err="1">
                <a:highlight>
                  <a:srgbClr val="FFFF00"/>
                </a:highlight>
              </a:rPr>
              <a:t>Polycystin</a:t>
            </a:r>
            <a:r>
              <a:rPr lang="en-US" sz="2971" u="sng" dirty="0">
                <a:highlight>
                  <a:srgbClr val="FFFF00"/>
                </a:highlight>
              </a:rPr>
              <a:t> 1</a:t>
            </a:r>
            <a:r>
              <a:rPr lang="en-US" sz="2971" dirty="0"/>
              <a:t> acts as a receptor that binds to and activates </a:t>
            </a:r>
            <a:r>
              <a:rPr lang="en-US" sz="2971" dirty="0" err="1">
                <a:highlight>
                  <a:srgbClr val="FFFF00"/>
                </a:highlight>
              </a:rPr>
              <a:t>polycystin</a:t>
            </a:r>
            <a:r>
              <a:rPr lang="en-US" sz="2971" dirty="0">
                <a:highlight>
                  <a:srgbClr val="FFFF00"/>
                </a:highlight>
              </a:rPr>
              <a:t> 2 </a:t>
            </a:r>
            <a:r>
              <a:rPr lang="en-US" sz="2971" dirty="0"/>
              <a:t>leads to rapid flux of Ca++ through cell membrane cation channels</a:t>
            </a:r>
          </a:p>
          <a:p>
            <a:r>
              <a:rPr lang="en-US" sz="2971" dirty="0">
                <a:solidFill>
                  <a:srgbClr val="92D050"/>
                </a:solidFill>
              </a:rPr>
              <a:t>G- protein binding site is activated</a:t>
            </a:r>
            <a:r>
              <a:rPr lang="en-US" sz="2971" dirty="0"/>
              <a:t>	</a:t>
            </a:r>
          </a:p>
          <a:p>
            <a:r>
              <a:rPr lang="en-US" sz="3101" dirty="0"/>
              <a:t>Normal tubular morphogenesis and growth</a:t>
            </a:r>
          </a:p>
          <a:p>
            <a:pPr lvl="1"/>
            <a:r>
              <a:rPr lang="en-US" sz="2701" dirty="0"/>
              <a:t>Mutations in the polycystic gene with promote abnormal growth of cysts</a:t>
            </a:r>
          </a:p>
          <a:p>
            <a:r>
              <a:rPr lang="en-US" sz="3200" dirty="0">
                <a:solidFill>
                  <a:srgbClr val="00B0F0"/>
                </a:solidFill>
              </a:rPr>
              <a:t>A second </a:t>
            </a:r>
            <a:r>
              <a:rPr lang="ja-JP" altLang="en-US" sz="3200" dirty="0">
                <a:solidFill>
                  <a:srgbClr val="00B0F0"/>
                </a:solidFill>
              </a:rPr>
              <a:t>“</a:t>
            </a:r>
            <a:r>
              <a:rPr lang="en-US" altLang="ja-JP" sz="3200" dirty="0">
                <a:solidFill>
                  <a:srgbClr val="00B0F0"/>
                </a:solidFill>
              </a:rPr>
              <a:t>hit</a:t>
            </a:r>
            <a:r>
              <a:rPr lang="ja-JP" altLang="en-US" sz="3200" dirty="0">
                <a:solidFill>
                  <a:srgbClr val="00B0F0"/>
                </a:solidFill>
              </a:rPr>
              <a:t>”</a:t>
            </a:r>
            <a:r>
              <a:rPr lang="en-US" altLang="ja-JP" sz="3200" dirty="0">
                <a:solidFill>
                  <a:srgbClr val="00B0F0"/>
                </a:solidFill>
              </a:rPr>
              <a:t> or somatic mutation of the allele inherited from the normal parent is required for cyst formation</a:t>
            </a:r>
          </a:p>
          <a:p>
            <a:pPr eaLnBrk="1" hangingPunct="1">
              <a:lnSpc>
                <a:spcPct val="90000"/>
              </a:lnSpc>
            </a:pPr>
            <a:endParaRPr lang="en-US" sz="2971" dirty="0">
              <a:latin typeface="Calibri" charset="0"/>
            </a:endParaRPr>
          </a:p>
        </p:txBody>
      </p:sp>
    </p:spTree>
    <p:extLst>
      <p:ext uri="{BB962C8B-B14F-4D97-AF65-F5344CB8AC3E}">
        <p14:creationId xmlns:p14="http://schemas.microsoft.com/office/powerpoint/2010/main" val="117584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Diagram, text&#10;&#10;Description automatically generated">
            <a:extLst>
              <a:ext uri="{FF2B5EF4-FFF2-40B4-BE49-F238E27FC236}">
                <a16:creationId xmlns:a16="http://schemas.microsoft.com/office/drawing/2014/main" id="{8F76093F-2741-8C1A-167A-722FAB57F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790"/>
          <a:stretch>
            <a:fillRect/>
          </a:stretch>
        </p:blipFill>
        <p:spPr bwMode="auto">
          <a:xfrm>
            <a:off x="1518460" y="515865"/>
            <a:ext cx="9155079"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1230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C3D32-C7C4-B767-A16C-53AA5F7C3B57}"/>
              </a:ext>
            </a:extLst>
          </p:cNvPr>
          <p:cNvSpPr txBox="1"/>
          <p:nvPr/>
        </p:nvSpPr>
        <p:spPr>
          <a:xfrm>
            <a:off x="446761" y="1260601"/>
            <a:ext cx="11298477" cy="2031325"/>
          </a:xfrm>
          <a:prstGeom prst="rect">
            <a:avLst/>
          </a:prstGeom>
          <a:noFill/>
        </p:spPr>
        <p:txBody>
          <a:bodyPr wrap="square">
            <a:spAutoFit/>
          </a:bodyPr>
          <a:lstStyle/>
          <a:p>
            <a:pPr eaLnBrk="1" hangingPunct="1">
              <a:lnSpc>
                <a:spcPct val="90000"/>
              </a:lnSpc>
              <a:defRPr/>
            </a:pPr>
            <a:r>
              <a:rPr lang="en-US" sz="2800" dirty="0"/>
              <a:t>It has been proposed that the high-sodium cysts might derive from the proximal tubule (particularly in cysts with a sodium concentration similar to that in the plasma) while the low-sodium cysts might derive from the distal nephron (the site at which a low urine sodium concentration is normally achieved)</a:t>
            </a:r>
          </a:p>
        </p:txBody>
      </p:sp>
    </p:spTree>
    <p:extLst>
      <p:ext uri="{BB962C8B-B14F-4D97-AF65-F5344CB8AC3E}">
        <p14:creationId xmlns:p14="http://schemas.microsoft.com/office/powerpoint/2010/main" val="57811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D9BFA9-7E05-5D55-F794-84E3B7A05A34}"/>
              </a:ext>
            </a:extLst>
          </p:cNvPr>
          <p:cNvSpPr txBox="1"/>
          <p:nvPr/>
        </p:nvSpPr>
        <p:spPr>
          <a:xfrm>
            <a:off x="263047" y="350729"/>
            <a:ext cx="11511419" cy="5632311"/>
          </a:xfrm>
          <a:prstGeom prst="rect">
            <a:avLst/>
          </a:prstGeom>
          <a:noFill/>
        </p:spPr>
        <p:txBody>
          <a:bodyPr wrap="square">
            <a:spAutoFit/>
          </a:bodyPr>
          <a:lstStyle/>
          <a:p>
            <a:pPr algn="l"/>
            <a:r>
              <a:rPr lang="en-US" sz="2400" dirty="0"/>
              <a:t>EPIDEMIOLOGY </a:t>
            </a:r>
          </a:p>
          <a:p>
            <a:pPr algn="l"/>
            <a:r>
              <a:rPr lang="en-US" sz="2400" dirty="0"/>
              <a:t>ADPKD occurs worldwide and in </a:t>
            </a:r>
            <a:r>
              <a:rPr lang="en-US" sz="2400" u="sng" dirty="0"/>
              <a:t>all races</a:t>
            </a:r>
            <a:r>
              <a:rPr lang="en-US" sz="2400" dirty="0"/>
              <a:t>, with a </a:t>
            </a:r>
            <a:r>
              <a:rPr lang="en-US" sz="2400" u="sng" dirty="0"/>
              <a:t>prevalence </a:t>
            </a:r>
            <a:r>
              <a:rPr lang="en-US" sz="2400" dirty="0"/>
              <a:t>of genetically affected individuals at birth estimated </a:t>
            </a:r>
            <a:r>
              <a:rPr lang="en-US" sz="2400" dirty="0">
                <a:solidFill>
                  <a:srgbClr val="FF0000"/>
                </a:solidFill>
              </a:rPr>
              <a:t>at 1 in 400 to 1 in 1000</a:t>
            </a:r>
          </a:p>
          <a:p>
            <a:pPr algn="l"/>
            <a:endParaRPr lang="en-US" sz="2400" dirty="0">
              <a:solidFill>
                <a:srgbClr val="FF0000"/>
              </a:solidFill>
            </a:endParaRPr>
          </a:p>
          <a:p>
            <a:pPr algn="l"/>
            <a:r>
              <a:rPr lang="en-US" sz="2400" dirty="0"/>
              <a:t> The proportion of end-stage renal disease (ESRD) caused by ADPKD is less among African Americans than among Whites because of a higher incidence of other causes of ESRD.</a:t>
            </a:r>
          </a:p>
          <a:p>
            <a:pPr algn="l"/>
            <a:r>
              <a:rPr lang="en-US" sz="2400" dirty="0"/>
              <a:t> Yearly incidence rates for ESRD caused by ADPKD in men and women, respectively, are 8.7 and 6.9 per 1 million (1998 to 2001, United States), 7.8 and 6.0 per million (1998 and 1999, Europe), and 5.6 and 4.0 per million (1999 and 2000, Japan).</a:t>
            </a:r>
          </a:p>
          <a:p>
            <a:pPr algn="l"/>
            <a:endParaRPr lang="en-US" sz="2400" dirty="0"/>
          </a:p>
          <a:p>
            <a:pPr algn="l"/>
            <a:r>
              <a:rPr lang="en-US" sz="2400" dirty="0"/>
              <a:t>recent genotype/phenotype studies suggest more progressive disease in men than in women.14,15 In recent studies, the age of onset of ESRD has increased in both genders; and all-cause mortality has decreased, possibly because of improved detection and control of hypertension</a:t>
            </a:r>
          </a:p>
          <a:p>
            <a:pPr algn="l"/>
            <a:endParaRPr lang="en-US" sz="2400" b="0" i="0" dirty="0">
              <a:solidFill>
                <a:srgbClr val="3D3D3D"/>
              </a:solidFill>
              <a:effectLst/>
              <a:latin typeface="Open Sans" panose="020B0606030504020204" pitchFamily="34" charset="0"/>
            </a:endParaRPr>
          </a:p>
        </p:txBody>
      </p:sp>
    </p:spTree>
    <p:extLst>
      <p:ext uri="{BB962C8B-B14F-4D97-AF65-F5344CB8AC3E}">
        <p14:creationId xmlns:p14="http://schemas.microsoft.com/office/powerpoint/2010/main" val="387160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F2D5EC-CE3C-D2BB-040A-89D88C42DC6F}"/>
              </a:ext>
            </a:extLst>
          </p:cNvPr>
          <p:cNvSpPr txBox="1"/>
          <p:nvPr/>
        </p:nvSpPr>
        <p:spPr>
          <a:xfrm>
            <a:off x="275572" y="243512"/>
            <a:ext cx="11135638" cy="5878532"/>
          </a:xfrm>
          <a:prstGeom prst="rect">
            <a:avLst/>
          </a:prstGeom>
          <a:noFill/>
        </p:spPr>
        <p:txBody>
          <a:bodyPr wrap="square">
            <a:spAutoFit/>
          </a:bodyPr>
          <a:lstStyle/>
          <a:p>
            <a:r>
              <a:rPr lang="en-US" sz="2400" dirty="0"/>
              <a:t>Clinical Features</a:t>
            </a:r>
          </a:p>
          <a:p>
            <a:r>
              <a:rPr lang="en-US" sz="2400" dirty="0"/>
              <a:t>1. Hematuria: usually visible and thought to be due to rupture of cysts into the</a:t>
            </a:r>
          </a:p>
          <a:p>
            <a:pPr eaLnBrk="1" hangingPunct="1">
              <a:lnSpc>
                <a:spcPct val="80000"/>
              </a:lnSpc>
              <a:defRPr/>
            </a:pPr>
            <a:r>
              <a:rPr lang="en-US" sz="2400" dirty="0"/>
              <a:t>collecting system  -</a:t>
            </a:r>
            <a:r>
              <a:rPr lang="en-US" sz="2000" dirty="0"/>
              <a:t>May be macroscopic Incidence 35-50%</a:t>
            </a:r>
          </a:p>
          <a:p>
            <a:pPr eaLnBrk="1" hangingPunct="1">
              <a:lnSpc>
                <a:spcPct val="80000"/>
              </a:lnSpc>
              <a:defRPr/>
            </a:pPr>
            <a:r>
              <a:rPr lang="en-US" sz="2000" u="sng" dirty="0"/>
              <a:t>Macroscopic hematuria </a:t>
            </a:r>
            <a:r>
              <a:rPr lang="en-US" sz="2000" dirty="0"/>
              <a:t>associated with </a:t>
            </a:r>
            <a:r>
              <a:rPr lang="en-US" sz="2000" u="sng" dirty="0"/>
              <a:t>worse outcome</a:t>
            </a:r>
          </a:p>
          <a:p>
            <a:pPr eaLnBrk="1" hangingPunct="1">
              <a:lnSpc>
                <a:spcPct val="80000"/>
              </a:lnSpc>
              <a:defRPr/>
            </a:pPr>
            <a:endParaRPr lang="en-US" sz="2400" dirty="0"/>
          </a:p>
          <a:p>
            <a:r>
              <a:rPr lang="en-US" sz="2400" dirty="0"/>
              <a:t>2. Abdominal pain: sources include pyelonephritis, stones, and hemorrhaging into</a:t>
            </a:r>
          </a:p>
          <a:p>
            <a:r>
              <a:rPr lang="en-US" sz="2400" dirty="0"/>
              <a:t>cysts</a:t>
            </a:r>
          </a:p>
          <a:p>
            <a:r>
              <a:rPr lang="en-US" sz="2400" dirty="0"/>
              <a:t>3. HTN (in &gt;50% of the cases)</a:t>
            </a:r>
          </a:p>
          <a:p>
            <a:r>
              <a:rPr lang="en-US" sz="2400" dirty="0"/>
              <a:t>4. Palpable kidneys on abdominal examination</a:t>
            </a:r>
          </a:p>
          <a:p>
            <a:r>
              <a:rPr lang="en-US" sz="2400" dirty="0"/>
              <a:t>5. Complications/associated findings</a:t>
            </a:r>
          </a:p>
          <a:p>
            <a:r>
              <a:rPr lang="en-US" sz="2400" dirty="0"/>
              <a:t>a. Intracerebral berry aneurysm (in 5% to 20% of cases)—most do not rupture</a:t>
            </a:r>
          </a:p>
          <a:p>
            <a:r>
              <a:rPr lang="en-US" sz="2400" dirty="0"/>
              <a:t>b. Infection of renal cysts; bleeding into cysts</a:t>
            </a:r>
          </a:p>
          <a:p>
            <a:r>
              <a:rPr lang="en-US" sz="2400" dirty="0"/>
              <a:t>c. Renal failure (late in the disease)</a:t>
            </a:r>
          </a:p>
          <a:p>
            <a:pPr eaLnBrk="1" hangingPunct="1">
              <a:lnSpc>
                <a:spcPct val="90000"/>
              </a:lnSpc>
              <a:defRPr/>
            </a:pPr>
            <a:r>
              <a:rPr lang="en-US" sz="2400" dirty="0"/>
              <a:t>d. Kidney stones  -</a:t>
            </a:r>
            <a:r>
              <a:rPr lang="en-US" sz="2000" dirty="0">
                <a:cs typeface="+mn-cs"/>
              </a:rPr>
              <a:t>Up to 20% of patients</a:t>
            </a:r>
          </a:p>
          <a:p>
            <a:pPr eaLnBrk="1" hangingPunct="1">
              <a:lnSpc>
                <a:spcPct val="90000"/>
              </a:lnSpc>
              <a:defRPr/>
            </a:pPr>
            <a:r>
              <a:rPr lang="en-US" sz="2000" dirty="0">
                <a:cs typeface="+mn-cs"/>
              </a:rPr>
              <a:t>&gt;50% uric acid </a:t>
            </a:r>
          </a:p>
          <a:p>
            <a:pPr eaLnBrk="1" hangingPunct="1">
              <a:lnSpc>
                <a:spcPct val="90000"/>
              </a:lnSpc>
              <a:defRPr/>
            </a:pPr>
            <a:r>
              <a:rPr lang="en-US" sz="2000" dirty="0">
                <a:cs typeface="+mn-cs"/>
              </a:rPr>
              <a:t>Rest is mostly calcium oxalate</a:t>
            </a:r>
          </a:p>
          <a:p>
            <a:endParaRPr lang="en-US" sz="2400" dirty="0"/>
          </a:p>
        </p:txBody>
      </p:sp>
      <p:pic>
        <p:nvPicPr>
          <p:cNvPr id="7" name="Picture 6">
            <a:extLst>
              <a:ext uri="{FF2B5EF4-FFF2-40B4-BE49-F238E27FC236}">
                <a16:creationId xmlns:a16="http://schemas.microsoft.com/office/drawing/2014/main" id="{91ED7B50-F6FD-AB26-931F-530E0A26466B}"/>
              </a:ext>
            </a:extLst>
          </p:cNvPr>
          <p:cNvPicPr>
            <a:picLocks noChangeAspect="1"/>
          </p:cNvPicPr>
          <p:nvPr/>
        </p:nvPicPr>
        <p:blipFill rotWithShape="1">
          <a:blip r:embed="rId2"/>
          <a:srcRect l="24461" t="46253" r="58989" b="38866"/>
          <a:stretch/>
        </p:blipFill>
        <p:spPr>
          <a:xfrm>
            <a:off x="9407208" y="4318612"/>
            <a:ext cx="2420126" cy="21983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2097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DB52CB-894E-D158-149E-B0031C9AADB1}"/>
              </a:ext>
            </a:extLst>
          </p:cNvPr>
          <p:cNvSpPr txBox="1"/>
          <p:nvPr/>
        </p:nvSpPr>
        <p:spPr>
          <a:xfrm>
            <a:off x="350729" y="551146"/>
            <a:ext cx="11260899" cy="2062103"/>
          </a:xfrm>
          <a:prstGeom prst="rect">
            <a:avLst/>
          </a:prstGeom>
          <a:noFill/>
        </p:spPr>
        <p:txBody>
          <a:bodyPr wrap="square">
            <a:spAutoFit/>
          </a:bodyPr>
          <a:lstStyle/>
          <a:p>
            <a:r>
              <a:rPr lang="en-US" sz="3200" dirty="0"/>
              <a:t>e. Heart valve abnormalities (especially mitral valve prolapse)</a:t>
            </a:r>
          </a:p>
          <a:p>
            <a:r>
              <a:rPr lang="en-US" sz="3200" dirty="0"/>
              <a:t>f. Cysts in other organs (liver, spleen, pancreas, brain)</a:t>
            </a:r>
          </a:p>
          <a:p>
            <a:r>
              <a:rPr lang="en-US" sz="3200" dirty="0"/>
              <a:t>g. Diverticula (colon)</a:t>
            </a:r>
          </a:p>
          <a:p>
            <a:r>
              <a:rPr lang="en-US" sz="3200" dirty="0"/>
              <a:t>h. Hernias (abdominal/inguinal</a:t>
            </a:r>
          </a:p>
        </p:txBody>
      </p:sp>
    </p:spTree>
    <p:extLst>
      <p:ext uri="{BB962C8B-B14F-4D97-AF65-F5344CB8AC3E}">
        <p14:creationId xmlns:p14="http://schemas.microsoft.com/office/powerpoint/2010/main" val="300368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Calibri" charset="0"/>
              </a:rPr>
              <a:t>Extra-renal manifestations</a:t>
            </a:r>
          </a:p>
        </p:txBody>
      </p:sp>
      <p:sp>
        <p:nvSpPr>
          <p:cNvPr id="40962" name="Content Placeholder 2"/>
          <p:cNvSpPr>
            <a:spLocks noGrp="1"/>
          </p:cNvSpPr>
          <p:nvPr>
            <p:ph idx="1"/>
          </p:nvPr>
        </p:nvSpPr>
        <p:spPr/>
        <p:txBody>
          <a:bodyPr>
            <a:normAutofit/>
          </a:bodyPr>
          <a:lstStyle/>
          <a:p>
            <a:pPr eaLnBrk="1" hangingPunct="1"/>
            <a:r>
              <a:rPr lang="en-US" sz="2701" dirty="0"/>
              <a:t>Cerebral Aneurysms</a:t>
            </a:r>
          </a:p>
          <a:p>
            <a:pPr lvl="1" eaLnBrk="1" hangingPunct="1"/>
            <a:r>
              <a:rPr lang="en-US" sz="2251" dirty="0"/>
              <a:t>4%  young adults up to 10% in older patients</a:t>
            </a:r>
          </a:p>
          <a:p>
            <a:pPr lvl="1" eaLnBrk="1" hangingPunct="1"/>
            <a:r>
              <a:rPr lang="en-US" sz="2251" dirty="0"/>
              <a:t>Role of screening uncertain (MRI </a:t>
            </a:r>
            <a:r>
              <a:rPr lang="en-US" sz="2251" dirty="0" err="1"/>
              <a:t>vs</a:t>
            </a:r>
            <a:r>
              <a:rPr lang="en-US" sz="2251" dirty="0"/>
              <a:t> CT angiogram)</a:t>
            </a:r>
          </a:p>
          <a:p>
            <a:pPr lvl="1" eaLnBrk="1" hangingPunct="1"/>
            <a:r>
              <a:rPr lang="en-US" sz="2251" dirty="0"/>
              <a:t>High risk patients</a:t>
            </a:r>
            <a:r>
              <a:rPr lang="en-US" sz="2251" u="sng" dirty="0"/>
              <a:t>: family history, require anticoagulation</a:t>
            </a:r>
            <a:r>
              <a:rPr lang="en-US" sz="2251" dirty="0"/>
              <a:t>, pre-op, high risk occupation, symptomatic patients</a:t>
            </a:r>
          </a:p>
          <a:p>
            <a:pPr eaLnBrk="1" hangingPunct="1"/>
            <a:r>
              <a:rPr lang="en-US" sz="2701" dirty="0"/>
              <a:t>Hepatic cysts </a:t>
            </a:r>
            <a:r>
              <a:rPr lang="en-US" sz="2701" dirty="0">
                <a:solidFill>
                  <a:srgbClr val="FFFF00"/>
                </a:solidFill>
              </a:rPr>
              <a:t>(most common extra-renal manifestation) </a:t>
            </a:r>
          </a:p>
          <a:p>
            <a:pPr lvl="1" eaLnBrk="1" hangingPunct="1"/>
            <a:r>
              <a:rPr lang="en-US" sz="2251" u="sng" dirty="0"/>
              <a:t>Occur later </a:t>
            </a:r>
            <a:r>
              <a:rPr lang="en-US" sz="2251" dirty="0"/>
              <a:t>than renal cysts, increase with age</a:t>
            </a:r>
          </a:p>
          <a:p>
            <a:pPr eaLnBrk="1" hangingPunct="1"/>
            <a:r>
              <a:rPr lang="en-US" sz="2701" dirty="0"/>
              <a:t>Cardiac valve disease: 25-35% of patients</a:t>
            </a:r>
          </a:p>
          <a:p>
            <a:pPr eaLnBrk="1" hangingPunct="1"/>
            <a:r>
              <a:rPr lang="en-US" sz="2701" dirty="0"/>
              <a:t>Colonic diverticula: seen more in patients on dialysis</a:t>
            </a:r>
          </a:p>
          <a:p>
            <a:pPr eaLnBrk="1" hangingPunct="1"/>
            <a:r>
              <a:rPr lang="en-US" sz="2701" dirty="0"/>
              <a:t>Abdominal wall inguinal hernias</a:t>
            </a:r>
          </a:p>
        </p:txBody>
      </p:sp>
    </p:spTree>
    <p:extLst>
      <p:ext uri="{BB962C8B-B14F-4D97-AF65-F5344CB8AC3E}">
        <p14:creationId xmlns:p14="http://schemas.microsoft.com/office/powerpoint/2010/main" val="56904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8051E-BF71-14DE-0EB1-1204A4634251}"/>
              </a:ext>
            </a:extLst>
          </p:cNvPr>
          <p:cNvSpPr txBox="1"/>
          <p:nvPr/>
        </p:nvSpPr>
        <p:spPr>
          <a:xfrm>
            <a:off x="275573" y="288099"/>
            <a:ext cx="11599101" cy="2585323"/>
          </a:xfrm>
          <a:prstGeom prst="rect">
            <a:avLst/>
          </a:prstGeom>
          <a:noFill/>
        </p:spPr>
        <p:txBody>
          <a:bodyPr wrap="square" rtlCol="0">
            <a:spAutoFit/>
          </a:bodyPr>
          <a:lstStyle/>
          <a:p>
            <a:r>
              <a:rPr lang="en-US" dirty="0"/>
              <a:t>Anatomy </a:t>
            </a:r>
          </a:p>
          <a:p>
            <a:endParaRPr lang="en-US" sz="2400" dirty="0"/>
          </a:p>
          <a:p>
            <a:r>
              <a:rPr lang="en-US" sz="2400" dirty="0"/>
              <a:t>The two kidneys lie on the posterior wall of the abdomen, outside the peritoneal cavity. </a:t>
            </a:r>
          </a:p>
          <a:p>
            <a:r>
              <a:rPr lang="en-US" sz="2400" dirty="0"/>
              <a:t> The kidney is surrounded by thin, but tough capsule. </a:t>
            </a:r>
          </a:p>
          <a:p>
            <a:r>
              <a:rPr lang="en-US" sz="2400" dirty="0"/>
              <a:t> The renal artery, vein, lymphatics, nerve supply and ureter enter the kidney at the hilum   on its medial side</a:t>
            </a:r>
          </a:p>
          <a:p>
            <a:r>
              <a:rPr lang="en-US" sz="2400" dirty="0"/>
              <a:t> The renal mass is divided into 2 major regions: outer cortex and inner medulla</a:t>
            </a:r>
          </a:p>
        </p:txBody>
      </p:sp>
      <p:pic>
        <p:nvPicPr>
          <p:cNvPr id="4" name="Picture 3" descr="A picture containing text&#10;&#10;Description automatically generated">
            <a:extLst>
              <a:ext uri="{FF2B5EF4-FFF2-40B4-BE49-F238E27FC236}">
                <a16:creationId xmlns:a16="http://schemas.microsoft.com/office/drawing/2014/main" id="{8DDFF01A-DC3D-5A34-7833-5DD3BF060960}"/>
              </a:ext>
            </a:extLst>
          </p:cNvPr>
          <p:cNvPicPr>
            <a:picLocks noChangeAspect="1"/>
          </p:cNvPicPr>
          <p:nvPr/>
        </p:nvPicPr>
        <p:blipFill rotWithShape="1">
          <a:blip r:embed="rId2">
            <a:extLst>
              <a:ext uri="{28A0092B-C50C-407E-A947-70E740481C1C}">
                <a14:useLocalDpi xmlns:a14="http://schemas.microsoft.com/office/drawing/2010/main" val="0"/>
              </a:ext>
            </a:extLst>
          </a:blip>
          <a:srcRect l="27116" t="29939" r="29615" b="25732"/>
          <a:stretch/>
        </p:blipFill>
        <p:spPr>
          <a:xfrm>
            <a:off x="6599290" y="3429000"/>
            <a:ext cx="5275384" cy="3038622"/>
          </a:xfrm>
          <a:prstGeom prst="rect">
            <a:avLst/>
          </a:prstGeom>
        </p:spPr>
      </p:pic>
    </p:spTree>
    <p:extLst>
      <p:ext uri="{BB962C8B-B14F-4D97-AF65-F5344CB8AC3E}">
        <p14:creationId xmlns:p14="http://schemas.microsoft.com/office/powerpoint/2010/main" val="243611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770258-A898-A345-2653-2379341725AC}"/>
              </a:ext>
            </a:extLst>
          </p:cNvPr>
          <p:cNvSpPr txBox="1"/>
          <p:nvPr/>
        </p:nvSpPr>
        <p:spPr>
          <a:xfrm>
            <a:off x="200415" y="200416"/>
            <a:ext cx="11248373" cy="2246769"/>
          </a:xfrm>
          <a:prstGeom prst="rect">
            <a:avLst/>
          </a:prstGeom>
          <a:noFill/>
        </p:spPr>
        <p:txBody>
          <a:bodyPr wrap="square">
            <a:spAutoFit/>
          </a:bodyPr>
          <a:lstStyle/>
          <a:p>
            <a:r>
              <a:rPr lang="en-US" sz="2800" dirty="0"/>
              <a:t>C. Diagnosis</a:t>
            </a:r>
          </a:p>
          <a:p>
            <a:r>
              <a:rPr lang="en-US" sz="2800" dirty="0"/>
              <a:t>1. Ultrasound is confirmatory—multiple cysts appear on the kidney.</a:t>
            </a:r>
          </a:p>
          <a:p>
            <a:r>
              <a:rPr lang="en-US" sz="2800" dirty="0"/>
              <a:t>2. CT scan and MRI are alternatives.</a:t>
            </a:r>
          </a:p>
          <a:p>
            <a:endParaRPr lang="en-US" sz="2800" dirty="0"/>
          </a:p>
          <a:p>
            <a:endParaRPr lang="en-US" sz="2800" dirty="0"/>
          </a:p>
        </p:txBody>
      </p:sp>
      <p:sp>
        <p:nvSpPr>
          <p:cNvPr id="5" name="TextBox 4">
            <a:extLst>
              <a:ext uri="{FF2B5EF4-FFF2-40B4-BE49-F238E27FC236}">
                <a16:creationId xmlns:a16="http://schemas.microsoft.com/office/drawing/2014/main" id="{68EF1522-6C3F-2F68-3A4F-E3EB4DD1F02D}"/>
              </a:ext>
            </a:extLst>
          </p:cNvPr>
          <p:cNvSpPr txBox="1"/>
          <p:nvPr/>
        </p:nvSpPr>
        <p:spPr>
          <a:xfrm>
            <a:off x="491646" y="2168711"/>
            <a:ext cx="6093912" cy="369332"/>
          </a:xfrm>
          <a:prstGeom prst="rect">
            <a:avLst/>
          </a:prstGeom>
          <a:noFill/>
        </p:spPr>
        <p:txBody>
          <a:bodyPr wrap="square">
            <a:spAutoFit/>
          </a:bodyPr>
          <a:lstStyle/>
          <a:p>
            <a:r>
              <a:rPr lang="en-US" dirty="0">
                <a:solidFill>
                  <a:schemeClr val="tx1"/>
                </a:solidFill>
                <a:cs typeface="+mj-cs"/>
              </a:rPr>
              <a:t>ADPKD: U/S Diagnostic Criteria</a:t>
            </a:r>
            <a:endParaRPr lang="en-US" dirty="0"/>
          </a:p>
        </p:txBody>
      </p:sp>
      <p:pic>
        <p:nvPicPr>
          <p:cNvPr id="6" name="Picture 1030">
            <a:extLst>
              <a:ext uri="{FF2B5EF4-FFF2-40B4-BE49-F238E27FC236}">
                <a16:creationId xmlns:a16="http://schemas.microsoft.com/office/drawing/2014/main" id="{A5A87D86-D59D-4D8F-633C-DC298E8B5A69}"/>
              </a:ext>
            </a:extLst>
          </p:cNvPr>
          <p:cNvPicPr>
            <a:picLocks noChangeAspect="1" noChangeArrowheads="1"/>
          </p:cNvPicPr>
          <p:nvPr/>
        </p:nvPicPr>
        <p:blipFill>
          <a:blip r:embed="rId2">
            <a:lum contrast="40000"/>
            <a:grayscl/>
            <a:extLst>
              <a:ext uri="{28A0092B-C50C-407E-A947-70E740481C1C}">
                <a14:useLocalDpi xmlns:a14="http://schemas.microsoft.com/office/drawing/2010/main" val="0"/>
              </a:ext>
            </a:extLst>
          </a:blip>
          <a:srcRect l="3340" t="2939" r="8440" b="53061"/>
          <a:stretch>
            <a:fillRect/>
          </a:stretch>
        </p:blipFill>
        <p:spPr bwMode="auto">
          <a:xfrm>
            <a:off x="491646" y="2628901"/>
            <a:ext cx="10794305" cy="4028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363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55869-94E1-B136-3508-A4ECA759EB12}"/>
              </a:ext>
            </a:extLst>
          </p:cNvPr>
          <p:cNvSpPr txBox="1"/>
          <p:nvPr/>
        </p:nvSpPr>
        <p:spPr>
          <a:xfrm>
            <a:off x="372762" y="526545"/>
            <a:ext cx="8790139" cy="3662541"/>
          </a:xfrm>
          <a:prstGeom prst="rect">
            <a:avLst/>
          </a:prstGeom>
          <a:noFill/>
        </p:spPr>
        <p:txBody>
          <a:bodyPr wrap="square">
            <a:spAutoFit/>
          </a:bodyPr>
          <a:lstStyle/>
          <a:p>
            <a:r>
              <a:rPr lang="en-US" sz="3200" b="1" dirty="0">
                <a:highlight>
                  <a:srgbClr val="FFFF00"/>
                </a:highlight>
              </a:rPr>
              <a:t>D. Treatment</a:t>
            </a:r>
          </a:p>
          <a:p>
            <a:r>
              <a:rPr lang="en-US" sz="3200" dirty="0"/>
              <a:t>1. No curative therapy is available.</a:t>
            </a:r>
          </a:p>
          <a:p>
            <a:r>
              <a:rPr lang="en-US" sz="3200" dirty="0"/>
              <a:t>2. Drain cysts if symptomatic.</a:t>
            </a:r>
          </a:p>
          <a:p>
            <a:r>
              <a:rPr lang="en-US" sz="3200" dirty="0"/>
              <a:t>3. Treat infection with antibiotics.</a:t>
            </a:r>
          </a:p>
          <a:p>
            <a:r>
              <a:rPr lang="en-US" sz="3200" dirty="0"/>
              <a:t>4. Control HTN and other cardiovascular risk factors</a:t>
            </a:r>
          </a:p>
          <a:p>
            <a:endParaRPr lang="en-US" sz="4000" dirty="0"/>
          </a:p>
          <a:p>
            <a:endParaRPr lang="en-US" sz="3200" dirty="0"/>
          </a:p>
        </p:txBody>
      </p:sp>
    </p:spTree>
    <p:extLst>
      <p:ext uri="{BB962C8B-B14F-4D97-AF65-F5344CB8AC3E}">
        <p14:creationId xmlns:p14="http://schemas.microsoft.com/office/powerpoint/2010/main" val="243005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30507" y="837282"/>
            <a:ext cx="10726061" cy="5541484"/>
          </a:xfrm>
        </p:spPr>
        <p:txBody>
          <a:bodyPr>
            <a:normAutofit/>
          </a:bodyPr>
          <a:lstStyle/>
          <a:p>
            <a:pPr eaLnBrk="1" hangingPunct="1">
              <a:lnSpc>
                <a:spcPct val="90000"/>
              </a:lnSpc>
              <a:buFontTx/>
              <a:buNone/>
              <a:defRPr/>
            </a:pPr>
            <a:r>
              <a:rPr lang="en-US" sz="1200" b="1" dirty="0"/>
              <a:t>1</a:t>
            </a:r>
            <a:r>
              <a:rPr lang="en-US" sz="1800" dirty="0"/>
              <a:t>. Inhibit fluid secretion to slow cyst growth: </a:t>
            </a:r>
          </a:p>
          <a:p>
            <a:pPr lvl="1" eaLnBrk="1" hangingPunct="1">
              <a:lnSpc>
                <a:spcPct val="90000"/>
              </a:lnSpc>
              <a:defRPr/>
            </a:pPr>
            <a:r>
              <a:rPr lang="en-US" sz="1800" dirty="0"/>
              <a:t>Vasopressin V2 receptor antagonists (animals)           </a:t>
            </a:r>
          </a:p>
          <a:p>
            <a:pPr marL="509236" lvl="1" indent="0">
              <a:buNone/>
              <a:defRPr/>
            </a:pPr>
            <a:r>
              <a:rPr lang="en-US" sz="1800" dirty="0">
                <a:solidFill>
                  <a:srgbClr val="FF0000"/>
                </a:solidFill>
              </a:rPr>
              <a:t>       </a:t>
            </a:r>
          </a:p>
          <a:p>
            <a:pPr lvl="1" eaLnBrk="1" hangingPunct="1">
              <a:lnSpc>
                <a:spcPct val="90000"/>
              </a:lnSpc>
              <a:defRPr/>
            </a:pPr>
            <a:r>
              <a:rPr lang="en-US" sz="1800" dirty="0"/>
              <a:t>blocking sodium channels with the potassium-sparing diuretic </a:t>
            </a:r>
            <a:r>
              <a:rPr lang="en-US" sz="1800" dirty="0" err="1"/>
              <a:t>amiloride</a:t>
            </a:r>
            <a:r>
              <a:rPr lang="en-US" sz="1800" dirty="0"/>
              <a:t> (animals) </a:t>
            </a:r>
          </a:p>
          <a:p>
            <a:pPr lvl="1" eaLnBrk="1" hangingPunct="1">
              <a:lnSpc>
                <a:spcPct val="90000"/>
              </a:lnSpc>
              <a:buFontTx/>
              <a:buNone/>
              <a:defRPr/>
            </a:pPr>
            <a:r>
              <a:rPr lang="en-US" sz="1800" dirty="0">
                <a:solidFill>
                  <a:srgbClr val="FF0000"/>
                </a:solidFill>
              </a:rPr>
              <a:t>	</a:t>
            </a:r>
          </a:p>
          <a:p>
            <a:pPr lvl="1" eaLnBrk="1" hangingPunct="1">
              <a:lnSpc>
                <a:spcPct val="90000"/>
              </a:lnSpc>
              <a:defRPr/>
            </a:pPr>
            <a:r>
              <a:rPr lang="en-US" sz="1800" dirty="0"/>
              <a:t>? Caffeine restriction (In vitro) </a:t>
            </a:r>
          </a:p>
          <a:p>
            <a:pPr lvl="1" eaLnBrk="1" hangingPunct="1">
              <a:lnSpc>
                <a:spcPct val="90000"/>
              </a:lnSpc>
              <a:buFontTx/>
              <a:buNone/>
              <a:defRPr/>
            </a:pPr>
            <a:r>
              <a:rPr lang="en-US" sz="1800" dirty="0">
                <a:solidFill>
                  <a:srgbClr val="FF0000"/>
                </a:solidFill>
              </a:rPr>
              <a:t>	</a:t>
            </a:r>
          </a:p>
          <a:p>
            <a:pPr eaLnBrk="1" hangingPunct="1">
              <a:lnSpc>
                <a:spcPct val="90000"/>
              </a:lnSpc>
              <a:buFontTx/>
              <a:buNone/>
              <a:defRPr/>
            </a:pPr>
            <a:r>
              <a:rPr lang="en-US" sz="1800" b="1" dirty="0"/>
              <a:t>2</a:t>
            </a:r>
            <a:r>
              <a:rPr lang="en-US" sz="1800" dirty="0"/>
              <a:t>. Inhibition of cell proliferation </a:t>
            </a:r>
          </a:p>
          <a:p>
            <a:pPr lvl="1" eaLnBrk="1" hangingPunct="1">
              <a:lnSpc>
                <a:spcPct val="90000"/>
              </a:lnSpc>
              <a:defRPr/>
            </a:pPr>
            <a:r>
              <a:rPr lang="en-US" sz="1800" dirty="0"/>
              <a:t>No clinical studies are available</a:t>
            </a:r>
          </a:p>
          <a:p>
            <a:pPr lvl="1" eaLnBrk="1" hangingPunct="1">
              <a:lnSpc>
                <a:spcPct val="90000"/>
              </a:lnSpc>
              <a:defRPr/>
            </a:pPr>
            <a:r>
              <a:rPr lang="en-US" sz="1800" dirty="0" err="1"/>
              <a:t>mTOR</a:t>
            </a:r>
            <a:r>
              <a:rPr lang="en-US" sz="1800" dirty="0"/>
              <a:t> inhibitors reduces cyst formation and growth in animal models</a:t>
            </a:r>
          </a:p>
        </p:txBody>
      </p:sp>
    </p:spTree>
    <p:extLst>
      <p:ext uri="{BB962C8B-B14F-4D97-AF65-F5344CB8AC3E}">
        <p14:creationId xmlns:p14="http://schemas.microsoft.com/office/powerpoint/2010/main" val="3567807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49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18641" y="594911"/>
            <a:ext cx="11468559" cy="5582052"/>
          </a:xfrm>
        </p:spPr>
        <p:txBody>
          <a:bodyPr>
            <a:normAutofit/>
          </a:bodyPr>
          <a:lstStyle/>
          <a:p>
            <a:pPr eaLnBrk="1" hangingPunct="1">
              <a:lnSpc>
                <a:spcPct val="80000"/>
              </a:lnSpc>
              <a:buFontTx/>
              <a:buNone/>
              <a:defRPr/>
            </a:pPr>
            <a:r>
              <a:rPr lang="en-US" sz="3151" b="1" dirty="0"/>
              <a:t>3</a:t>
            </a:r>
            <a:r>
              <a:rPr lang="en-US" sz="3151" dirty="0"/>
              <a:t>. Control of hypertension: </a:t>
            </a:r>
            <a:r>
              <a:rPr lang="en-US" sz="3151" dirty="0" err="1"/>
              <a:t>renoprotection</a:t>
            </a:r>
            <a:r>
              <a:rPr lang="en-US" sz="3151" dirty="0"/>
              <a:t> and IC bleeding </a:t>
            </a:r>
            <a:endParaRPr lang="en-US" sz="1351" dirty="0">
              <a:solidFill>
                <a:srgbClr val="FF0000"/>
              </a:solidFill>
            </a:endParaRPr>
          </a:p>
          <a:p>
            <a:pPr eaLnBrk="1" hangingPunct="1">
              <a:lnSpc>
                <a:spcPct val="80000"/>
              </a:lnSpc>
              <a:buFontTx/>
              <a:buNone/>
              <a:defRPr/>
            </a:pPr>
            <a:r>
              <a:rPr lang="en-US" sz="3151" b="1" dirty="0"/>
              <a:t>4</a:t>
            </a:r>
            <a:r>
              <a:rPr lang="en-US" sz="3151" dirty="0"/>
              <a:t>. Cyst drainage: pain control, not for renal function</a:t>
            </a:r>
          </a:p>
          <a:p>
            <a:pPr eaLnBrk="1" hangingPunct="1">
              <a:lnSpc>
                <a:spcPct val="80000"/>
              </a:lnSpc>
              <a:buFontTx/>
              <a:buNone/>
              <a:defRPr/>
            </a:pPr>
            <a:r>
              <a:rPr lang="en-US" sz="3151" b="1" dirty="0"/>
              <a:t>5</a:t>
            </a:r>
            <a:r>
              <a:rPr lang="en-US" sz="3151" dirty="0"/>
              <a:t>. Metabolic acidosis to prevent bone disease and muscle wasting</a:t>
            </a:r>
          </a:p>
          <a:p>
            <a:pPr eaLnBrk="1" hangingPunct="1">
              <a:lnSpc>
                <a:spcPct val="80000"/>
              </a:lnSpc>
              <a:buFontTx/>
              <a:buNone/>
              <a:defRPr/>
            </a:pPr>
            <a:endParaRPr lang="en-US" sz="3151" b="1" dirty="0"/>
          </a:p>
          <a:p>
            <a:pPr eaLnBrk="1" hangingPunct="1">
              <a:lnSpc>
                <a:spcPct val="80000"/>
              </a:lnSpc>
              <a:buFontTx/>
              <a:buNone/>
              <a:defRPr/>
            </a:pPr>
            <a:r>
              <a:rPr lang="en-US" sz="3151" b="1" dirty="0"/>
              <a:t>6</a:t>
            </a:r>
            <a:r>
              <a:rPr lang="en-US" sz="3151" dirty="0"/>
              <a:t>. Protein restriction: no benefit</a:t>
            </a:r>
          </a:p>
          <a:p>
            <a:pPr eaLnBrk="1" hangingPunct="1">
              <a:lnSpc>
                <a:spcPct val="80000"/>
              </a:lnSpc>
              <a:buFontTx/>
              <a:buNone/>
              <a:defRPr/>
            </a:pPr>
            <a:endParaRPr lang="en-US" sz="3151" b="1" dirty="0"/>
          </a:p>
          <a:p>
            <a:pPr eaLnBrk="1" hangingPunct="1">
              <a:lnSpc>
                <a:spcPct val="80000"/>
              </a:lnSpc>
              <a:buFontTx/>
              <a:buNone/>
              <a:defRPr/>
            </a:pPr>
            <a:r>
              <a:rPr lang="en-US" sz="3151" b="1" dirty="0"/>
              <a:t>7</a:t>
            </a:r>
            <a:r>
              <a:rPr lang="en-US" sz="3151" dirty="0"/>
              <a:t>. Trans arterial embolization/ Ethanol ablation</a:t>
            </a:r>
          </a:p>
        </p:txBody>
      </p:sp>
    </p:spTree>
    <p:extLst>
      <p:ext uri="{BB962C8B-B14F-4D97-AF65-F5344CB8AC3E}">
        <p14:creationId xmlns:p14="http://schemas.microsoft.com/office/powerpoint/2010/main" val="3000327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62708" y="638978"/>
            <a:ext cx="10891092" cy="5537985"/>
          </a:xfrm>
        </p:spPr>
        <p:txBody>
          <a:bodyPr>
            <a:normAutofit/>
          </a:bodyPr>
          <a:lstStyle/>
          <a:p>
            <a:pPr eaLnBrk="1" hangingPunct="1"/>
            <a:r>
              <a:rPr lang="en-US" sz="3151" dirty="0">
                <a:solidFill>
                  <a:srgbClr val="C00000"/>
                </a:solidFill>
              </a:rPr>
              <a:t>No specific treatment </a:t>
            </a:r>
            <a:r>
              <a:rPr lang="en-US" sz="3151" dirty="0"/>
              <a:t>proven to delay progression of ADPKD</a:t>
            </a:r>
          </a:p>
          <a:p>
            <a:pPr eaLnBrk="1" hangingPunct="1"/>
            <a:r>
              <a:rPr lang="en-US" sz="3151" u="sng" dirty="0"/>
              <a:t>Rigorous blood pressure control </a:t>
            </a:r>
            <a:r>
              <a:rPr lang="en-US" sz="3151" dirty="0"/>
              <a:t>may slow progression of ESRD and decrease risk of </a:t>
            </a:r>
            <a:r>
              <a:rPr lang="en-US" sz="3151" u="sng" dirty="0"/>
              <a:t>cardiovascular mortality</a:t>
            </a:r>
          </a:p>
          <a:p>
            <a:pPr eaLnBrk="1" hangingPunct="1"/>
            <a:r>
              <a:rPr lang="en-US" sz="3151" dirty="0"/>
              <a:t>If no contraindication, </a:t>
            </a:r>
            <a:r>
              <a:rPr lang="en-US" sz="3151" u="sng" dirty="0"/>
              <a:t>ACE-inhibitor</a:t>
            </a:r>
            <a:r>
              <a:rPr lang="en-US" sz="3151" dirty="0"/>
              <a:t> should be first line therapy</a:t>
            </a:r>
          </a:p>
          <a:p>
            <a:pPr eaLnBrk="1" hangingPunct="1"/>
            <a:r>
              <a:rPr lang="en-US" sz="3151" dirty="0">
                <a:solidFill>
                  <a:srgbClr val="C00000"/>
                </a:solidFill>
              </a:rPr>
              <a:t>Statin therapy to reduce risk of cardiovascular disease</a:t>
            </a:r>
          </a:p>
          <a:p>
            <a:pPr eaLnBrk="1" hangingPunct="1"/>
            <a:r>
              <a:rPr lang="en-US" sz="3151" dirty="0"/>
              <a:t>Vasopressin receptor antagonists with some in vitro evidence </a:t>
            </a:r>
          </a:p>
          <a:p>
            <a:pPr eaLnBrk="1" hangingPunct="1"/>
            <a:r>
              <a:rPr lang="en-US" sz="3151" dirty="0"/>
              <a:t>Increased fluid intake, suppress ADH, inhibit cyst growth</a:t>
            </a:r>
          </a:p>
          <a:p>
            <a:pPr lvl="1"/>
            <a:r>
              <a:rPr lang="en-US" sz="2701" u="sng" dirty="0">
                <a:solidFill>
                  <a:srgbClr val="C00000"/>
                </a:solidFill>
              </a:rPr>
              <a:t>Inc fluids </a:t>
            </a:r>
            <a:r>
              <a:rPr lang="en-US" sz="2701" u="sng" dirty="0" err="1">
                <a:solidFill>
                  <a:srgbClr val="C00000"/>
                </a:solidFill>
              </a:rPr>
              <a:t>esp</a:t>
            </a:r>
            <a:r>
              <a:rPr lang="en-US" sz="2701" u="sng" dirty="0">
                <a:solidFill>
                  <a:srgbClr val="C00000"/>
                </a:solidFill>
              </a:rPr>
              <a:t> with stones </a:t>
            </a:r>
          </a:p>
          <a:p>
            <a:pPr eaLnBrk="1" hangingPunct="1"/>
            <a:r>
              <a:rPr lang="en-US" sz="3151" u="sng" dirty="0">
                <a:solidFill>
                  <a:srgbClr val="C00000"/>
                </a:solidFill>
              </a:rPr>
              <a:t>Hemodialysis favored over peritoneal dialysis</a:t>
            </a:r>
          </a:p>
        </p:txBody>
      </p:sp>
    </p:spTree>
    <p:extLst>
      <p:ext uri="{BB962C8B-B14F-4D97-AF65-F5344CB8AC3E}">
        <p14:creationId xmlns:p14="http://schemas.microsoft.com/office/powerpoint/2010/main" val="367081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cs typeface="+mj-cs"/>
              </a:rPr>
              <a:t>Mortality</a:t>
            </a:r>
          </a:p>
        </p:txBody>
      </p:sp>
      <p:sp>
        <p:nvSpPr>
          <p:cNvPr id="65539" name="Rectangle 3"/>
          <p:cNvSpPr>
            <a:spLocks noGrp="1" noChangeArrowheads="1"/>
          </p:cNvSpPr>
          <p:nvPr>
            <p:ph idx="1"/>
          </p:nvPr>
        </p:nvSpPr>
        <p:spPr>
          <a:xfrm>
            <a:off x="838200" y="1836642"/>
            <a:ext cx="10515600" cy="4351338"/>
          </a:xfrm>
        </p:spPr>
        <p:txBody>
          <a:bodyPr>
            <a:normAutofit fontScale="77500" lnSpcReduction="20000"/>
          </a:bodyPr>
          <a:lstStyle/>
          <a:p>
            <a:pPr eaLnBrk="1" hangingPunct="1">
              <a:lnSpc>
                <a:spcPct val="90000"/>
              </a:lnSpc>
              <a:defRPr/>
            </a:pPr>
            <a:r>
              <a:rPr lang="en-US" sz="3422" dirty="0"/>
              <a:t>National registry data: similar to other patients with end-stage renal disease and </a:t>
            </a:r>
            <a:r>
              <a:rPr lang="en-US" sz="3422" dirty="0">
                <a:solidFill>
                  <a:schemeClr val="accent1">
                    <a:lumMod val="75000"/>
                  </a:schemeClr>
                </a:solidFill>
              </a:rPr>
              <a:t>most are due to cardiac causes </a:t>
            </a:r>
          </a:p>
          <a:p>
            <a:pPr eaLnBrk="1" hangingPunct="1">
              <a:lnSpc>
                <a:spcPct val="90000"/>
              </a:lnSpc>
              <a:defRPr/>
            </a:pPr>
            <a:endParaRPr lang="en-US" sz="3422" dirty="0"/>
          </a:p>
          <a:p>
            <a:pPr eaLnBrk="1" hangingPunct="1">
              <a:lnSpc>
                <a:spcPct val="90000"/>
              </a:lnSpc>
              <a:defRPr/>
            </a:pPr>
            <a:r>
              <a:rPr lang="en-US" sz="3422" dirty="0"/>
              <a:t>One report examined the cause of death in 129 </a:t>
            </a:r>
            <a:r>
              <a:rPr lang="en-US" sz="3422" dirty="0" err="1"/>
              <a:t>pts</a:t>
            </a:r>
            <a:endParaRPr lang="en-US" sz="3422" dirty="0"/>
          </a:p>
          <a:p>
            <a:pPr lvl="1" eaLnBrk="1" hangingPunct="1">
              <a:lnSpc>
                <a:spcPct val="90000"/>
              </a:lnSpc>
              <a:defRPr/>
            </a:pPr>
            <a:r>
              <a:rPr lang="en-US" sz="2701" dirty="0">
                <a:solidFill>
                  <a:schemeClr val="accent1">
                    <a:lumMod val="75000"/>
                  </a:schemeClr>
                </a:solidFill>
              </a:rPr>
              <a:t>Cardiac 36%</a:t>
            </a:r>
          </a:p>
          <a:p>
            <a:pPr lvl="1" eaLnBrk="1" hangingPunct="1">
              <a:lnSpc>
                <a:spcPct val="90000"/>
              </a:lnSpc>
              <a:defRPr/>
            </a:pPr>
            <a:r>
              <a:rPr lang="en-US" sz="2701" dirty="0"/>
              <a:t>Infection 24%</a:t>
            </a:r>
          </a:p>
          <a:p>
            <a:pPr lvl="1" eaLnBrk="1" hangingPunct="1">
              <a:lnSpc>
                <a:spcPct val="90000"/>
              </a:lnSpc>
              <a:defRPr/>
            </a:pPr>
            <a:r>
              <a:rPr lang="en-US" sz="2701" dirty="0"/>
              <a:t>Neurologic 12% (rupture ICA and bleed)</a:t>
            </a:r>
          </a:p>
          <a:p>
            <a:pPr lvl="1" eaLnBrk="1" hangingPunct="1">
              <a:lnSpc>
                <a:spcPct val="90000"/>
              </a:lnSpc>
              <a:defRPr/>
            </a:pPr>
            <a:r>
              <a:rPr lang="en-US" sz="2701" dirty="0"/>
              <a:t>Cancer 0%</a:t>
            </a:r>
          </a:p>
          <a:p>
            <a:pPr eaLnBrk="1" hangingPunct="1"/>
            <a:endParaRPr lang="en-US" sz="2701" dirty="0"/>
          </a:p>
          <a:p>
            <a:pPr eaLnBrk="1" hangingPunct="1"/>
            <a:r>
              <a:rPr lang="en-US" sz="3422" dirty="0"/>
              <a:t>Pregnancy</a:t>
            </a:r>
          </a:p>
          <a:p>
            <a:pPr lvl="1" eaLnBrk="1" hangingPunct="1"/>
            <a:r>
              <a:rPr lang="en-US" sz="2701" dirty="0"/>
              <a:t>Fertility rate similar to unaffected family members</a:t>
            </a:r>
          </a:p>
          <a:p>
            <a:pPr lvl="1" eaLnBrk="1" hangingPunct="1"/>
            <a:r>
              <a:rPr lang="en-US" sz="2701" dirty="0"/>
              <a:t>Hypertensive women at increase risk of fetal loss</a:t>
            </a:r>
          </a:p>
          <a:p>
            <a:pPr lvl="1" eaLnBrk="1" hangingPunct="1"/>
            <a:r>
              <a:rPr lang="en-US" sz="2701" dirty="0">
                <a:solidFill>
                  <a:schemeClr val="accent1">
                    <a:lumMod val="75000"/>
                  </a:schemeClr>
                </a:solidFill>
              </a:rPr>
              <a:t>Increase risk of ectopic pregnancy</a:t>
            </a:r>
          </a:p>
        </p:txBody>
      </p:sp>
    </p:spTree>
    <p:extLst>
      <p:ext uri="{BB962C8B-B14F-4D97-AF65-F5344CB8AC3E}">
        <p14:creationId xmlns:p14="http://schemas.microsoft.com/office/powerpoint/2010/main" val="1664607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1D941B-7636-C465-A945-2BBB5D8EADDD}"/>
              </a:ext>
            </a:extLst>
          </p:cNvPr>
          <p:cNvSpPr txBox="1"/>
          <p:nvPr/>
        </p:nvSpPr>
        <p:spPr>
          <a:xfrm>
            <a:off x="341333" y="316374"/>
            <a:ext cx="8406059" cy="523220"/>
          </a:xfrm>
          <a:prstGeom prst="rect">
            <a:avLst/>
          </a:prstGeom>
          <a:noFill/>
        </p:spPr>
        <p:txBody>
          <a:bodyPr wrap="square">
            <a:spAutoFit/>
          </a:bodyPr>
          <a:lstStyle/>
          <a:p>
            <a:r>
              <a:rPr lang="en-US" sz="2800" b="1" u="sng" dirty="0"/>
              <a:t>Autosomal Recessive Polycystic Kidney Disease </a:t>
            </a:r>
          </a:p>
        </p:txBody>
      </p:sp>
      <p:sp>
        <p:nvSpPr>
          <p:cNvPr id="7" name="TextBox 6">
            <a:extLst>
              <a:ext uri="{FF2B5EF4-FFF2-40B4-BE49-F238E27FC236}">
                <a16:creationId xmlns:a16="http://schemas.microsoft.com/office/drawing/2014/main" id="{3F462EE4-23CB-432C-FCC1-47473CD099B9}"/>
              </a:ext>
            </a:extLst>
          </p:cNvPr>
          <p:cNvSpPr txBox="1"/>
          <p:nvPr/>
        </p:nvSpPr>
        <p:spPr>
          <a:xfrm>
            <a:off x="341334" y="1002083"/>
            <a:ext cx="11621022" cy="1384995"/>
          </a:xfrm>
          <a:prstGeom prst="rect">
            <a:avLst/>
          </a:prstGeom>
          <a:noFill/>
        </p:spPr>
        <p:txBody>
          <a:bodyPr wrap="square">
            <a:spAutoFit/>
          </a:bodyPr>
          <a:lstStyle/>
          <a:p>
            <a:r>
              <a:rPr lang="en-US" sz="2800" dirty="0"/>
              <a:t>Definition ARPKD is a severe, typically early-onset form of cystic disease that primarily involves the kidneys and biliary tract. Affected patients have a spectrum of clinical phenotypes that depend in part on the age at presentation</a:t>
            </a:r>
          </a:p>
        </p:txBody>
      </p:sp>
      <p:pic>
        <p:nvPicPr>
          <p:cNvPr id="10" name="Content Placeholder 6" descr="arpckd gross1.jpg">
            <a:extLst>
              <a:ext uri="{FF2B5EF4-FFF2-40B4-BE49-F238E27FC236}">
                <a16:creationId xmlns:a16="http://schemas.microsoft.com/office/drawing/2014/main" id="{B871D749-8B72-DD3E-BD49-9D09CAA9F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836" y="2904537"/>
            <a:ext cx="2238282" cy="3414089"/>
          </a:xfrm>
          <a:prstGeom prst="rect">
            <a:avLst/>
          </a:prstGeom>
        </p:spPr>
      </p:pic>
    </p:spTree>
    <p:extLst>
      <p:ext uri="{BB962C8B-B14F-4D97-AF65-F5344CB8AC3E}">
        <p14:creationId xmlns:p14="http://schemas.microsoft.com/office/powerpoint/2010/main" val="66289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latin typeface="Calibri" charset="0"/>
              </a:rPr>
              <a:t>Autosomal recessive PKD</a:t>
            </a:r>
          </a:p>
        </p:txBody>
      </p:sp>
      <p:sp>
        <p:nvSpPr>
          <p:cNvPr id="41986" name="Content Placeholder 2"/>
          <p:cNvSpPr>
            <a:spLocks noGrp="1"/>
          </p:cNvSpPr>
          <p:nvPr>
            <p:ph idx="1"/>
          </p:nvPr>
        </p:nvSpPr>
        <p:spPr/>
        <p:txBody>
          <a:bodyPr>
            <a:normAutofit/>
          </a:bodyPr>
          <a:lstStyle/>
          <a:p>
            <a:pPr eaLnBrk="1" hangingPunct="1"/>
            <a:r>
              <a:rPr lang="en-US" sz="2701" dirty="0">
                <a:latin typeface="Calibri" charset="0"/>
              </a:rPr>
              <a:t>Incidence 1:10,000 – 1:40,000</a:t>
            </a:r>
          </a:p>
          <a:p>
            <a:pPr eaLnBrk="1" hangingPunct="1"/>
            <a:r>
              <a:rPr lang="en-US" sz="2701" dirty="0">
                <a:latin typeface="Calibri" charset="0"/>
              </a:rPr>
              <a:t>Always associated with hepatic involvement</a:t>
            </a:r>
          </a:p>
          <a:p>
            <a:pPr lvl="1" eaLnBrk="1" hangingPunct="1"/>
            <a:r>
              <a:rPr lang="en-US" sz="2251" dirty="0">
                <a:latin typeface="Calibri" charset="0"/>
              </a:rPr>
              <a:t>Congenital hepatic fibrosis</a:t>
            </a:r>
          </a:p>
          <a:p>
            <a:pPr eaLnBrk="1" hangingPunct="1"/>
            <a:r>
              <a:rPr lang="en-US" sz="2701" dirty="0">
                <a:latin typeface="Calibri" charset="0"/>
              </a:rPr>
              <a:t>More severe cases seen on ultrasound </a:t>
            </a:r>
            <a:r>
              <a:rPr lang="en-US" sz="2701" dirty="0">
                <a:solidFill>
                  <a:srgbClr val="C00000"/>
                </a:solidFill>
                <a:latin typeface="Calibri" charset="0"/>
              </a:rPr>
              <a:t>in utero</a:t>
            </a:r>
          </a:p>
          <a:p>
            <a:pPr eaLnBrk="1" hangingPunct="1"/>
            <a:r>
              <a:rPr lang="en-US" sz="2701" dirty="0">
                <a:latin typeface="Calibri" charset="0"/>
              </a:rPr>
              <a:t>Less severe seen with enlarging kidneys after birth</a:t>
            </a:r>
          </a:p>
          <a:p>
            <a:pPr lvl="1" eaLnBrk="1" hangingPunct="1"/>
            <a:r>
              <a:rPr lang="en-US" sz="2251" dirty="0">
                <a:latin typeface="Calibri" charset="0"/>
              </a:rPr>
              <a:t>Patients alive after </a:t>
            </a:r>
            <a:r>
              <a:rPr lang="en-US" sz="2251" dirty="0">
                <a:solidFill>
                  <a:srgbClr val="00B0F0"/>
                </a:solidFill>
                <a:latin typeface="Calibri" charset="0"/>
              </a:rPr>
              <a:t>1</a:t>
            </a:r>
            <a:r>
              <a:rPr lang="en-US" sz="2251" baseline="30000" dirty="0">
                <a:solidFill>
                  <a:srgbClr val="00B0F0"/>
                </a:solidFill>
                <a:latin typeface="Calibri" charset="0"/>
              </a:rPr>
              <a:t>st</a:t>
            </a:r>
            <a:r>
              <a:rPr lang="en-US" sz="2251" dirty="0">
                <a:solidFill>
                  <a:srgbClr val="00B0F0"/>
                </a:solidFill>
                <a:latin typeface="Calibri" charset="0"/>
              </a:rPr>
              <a:t> month have 80% chance of survival </a:t>
            </a:r>
            <a:r>
              <a:rPr lang="en-US" sz="2251" dirty="0">
                <a:latin typeface="Calibri" charset="0"/>
              </a:rPr>
              <a:t>to 15 and beyond</a:t>
            </a:r>
          </a:p>
          <a:p>
            <a:pPr eaLnBrk="1" hangingPunct="1"/>
            <a:r>
              <a:rPr lang="en-US" sz="2701" dirty="0">
                <a:latin typeface="Calibri" charset="0"/>
              </a:rPr>
              <a:t>Genetic defect on chromosome 6 – PKHD1 gene encodes protein </a:t>
            </a:r>
            <a:r>
              <a:rPr lang="en-US" sz="2701" dirty="0" err="1">
                <a:latin typeface="Calibri" charset="0"/>
              </a:rPr>
              <a:t>fibrocystin</a:t>
            </a:r>
            <a:endParaRPr lang="en-US" sz="2701" dirty="0">
              <a:latin typeface="Calibri" charset="0"/>
            </a:endParaRPr>
          </a:p>
          <a:p>
            <a:pPr lvl="1" eaLnBrk="1" hangingPunct="1"/>
            <a:r>
              <a:rPr lang="en-US" sz="2251" dirty="0">
                <a:latin typeface="Calibri" charset="0"/>
              </a:rPr>
              <a:t>Found in cortical and medullary collecting ducts</a:t>
            </a:r>
          </a:p>
          <a:p>
            <a:pPr lvl="1" eaLnBrk="1" hangingPunct="1"/>
            <a:r>
              <a:rPr lang="en-US" sz="2251" dirty="0">
                <a:latin typeface="Calibri" charset="0"/>
              </a:rPr>
              <a:t>Epithelial cells of bile ducts</a:t>
            </a:r>
            <a:endParaRPr lang="en-US" sz="2701" dirty="0">
              <a:latin typeface="Calibri" charset="0"/>
            </a:endParaRPr>
          </a:p>
        </p:txBody>
      </p:sp>
    </p:spTree>
    <p:extLst>
      <p:ext uri="{BB962C8B-B14F-4D97-AF65-F5344CB8AC3E}">
        <p14:creationId xmlns:p14="http://schemas.microsoft.com/office/powerpoint/2010/main" val="1919020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4AD46-6055-F48E-3407-198BD9245DAF}"/>
              </a:ext>
            </a:extLst>
          </p:cNvPr>
          <p:cNvSpPr txBox="1"/>
          <p:nvPr/>
        </p:nvSpPr>
        <p:spPr>
          <a:xfrm>
            <a:off x="198305" y="539826"/>
            <a:ext cx="11589744" cy="5262979"/>
          </a:xfrm>
          <a:prstGeom prst="rect">
            <a:avLst/>
          </a:prstGeom>
          <a:noFill/>
        </p:spPr>
        <p:txBody>
          <a:bodyPr wrap="square">
            <a:spAutoFit/>
          </a:bodyPr>
          <a:lstStyle/>
          <a:p>
            <a:pPr marL="514350" indent="-514350">
              <a:buAutoNum type="alphaUcPeriod"/>
            </a:pPr>
            <a:r>
              <a:rPr lang="en-US" sz="2800" dirty="0"/>
              <a:t>General Characteristics</a:t>
            </a:r>
          </a:p>
          <a:p>
            <a:endParaRPr lang="en-US" sz="2800" dirty="0"/>
          </a:p>
          <a:p>
            <a:r>
              <a:rPr lang="en-US" sz="2800" dirty="0"/>
              <a:t>1. Autosomal recessive polycystic kidney disease (ARPKD) was previously called</a:t>
            </a:r>
          </a:p>
          <a:p>
            <a:r>
              <a:rPr lang="en-US" sz="2800" dirty="0"/>
              <a:t>infantile polycystic kidney disease. It is characterized by cysts predominantly in</a:t>
            </a:r>
          </a:p>
          <a:p>
            <a:r>
              <a:rPr lang="en-US" sz="2800" dirty="0"/>
              <a:t>the renal collecting ducts as well as hepatic fibrosis.</a:t>
            </a:r>
          </a:p>
          <a:p>
            <a:endParaRPr lang="en-US" sz="2800" dirty="0"/>
          </a:p>
          <a:p>
            <a:r>
              <a:rPr lang="en-US" sz="2800" dirty="0"/>
              <a:t>2. It is less common compared to the ADPKD, though the true incidence is unknown</a:t>
            </a:r>
          </a:p>
          <a:p>
            <a:r>
              <a:rPr lang="en-US" sz="2800" dirty="0"/>
              <a:t>since many affected newborns die without proper diagnosis.</a:t>
            </a:r>
          </a:p>
          <a:p>
            <a:endParaRPr lang="en-US" sz="2800" dirty="0"/>
          </a:p>
          <a:p>
            <a:r>
              <a:rPr lang="en-US" sz="2800" dirty="0"/>
              <a:t>3. As with ADPKD, there is a wide variability in the level of renal impairment.</a:t>
            </a:r>
          </a:p>
          <a:p>
            <a:r>
              <a:rPr lang="en-US" sz="2800" dirty="0"/>
              <a:t>However, most patients ultimately will experience progressive renal failure.</a:t>
            </a:r>
          </a:p>
        </p:txBody>
      </p:sp>
    </p:spTree>
    <p:extLst>
      <p:ext uri="{BB962C8B-B14F-4D97-AF65-F5344CB8AC3E}">
        <p14:creationId xmlns:p14="http://schemas.microsoft.com/office/powerpoint/2010/main" val="1870939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59AA29-BC4C-EF6E-2F6A-00FCBCFA3A91}"/>
              </a:ext>
            </a:extLst>
          </p:cNvPr>
          <p:cNvSpPr txBox="1"/>
          <p:nvPr/>
        </p:nvSpPr>
        <p:spPr>
          <a:xfrm>
            <a:off x="210376" y="343696"/>
            <a:ext cx="11473841" cy="5632311"/>
          </a:xfrm>
          <a:prstGeom prst="rect">
            <a:avLst/>
          </a:prstGeom>
          <a:noFill/>
        </p:spPr>
        <p:txBody>
          <a:bodyPr wrap="square">
            <a:spAutoFit/>
          </a:bodyPr>
          <a:lstStyle/>
          <a:p>
            <a:r>
              <a:rPr lang="en-US" sz="2400" dirty="0"/>
              <a:t>B. Clinical Features</a:t>
            </a:r>
          </a:p>
          <a:p>
            <a:endParaRPr lang="en-US" sz="2400" dirty="0"/>
          </a:p>
          <a:p>
            <a:r>
              <a:rPr lang="en-US" sz="2400" dirty="0"/>
              <a:t>1. Liver involvement is always present, and may be the dominant clinical feature,</a:t>
            </a:r>
          </a:p>
          <a:p>
            <a:r>
              <a:rPr lang="en-US" sz="2400" dirty="0"/>
              <a:t>especially in older individuals.</a:t>
            </a:r>
          </a:p>
          <a:p>
            <a:r>
              <a:rPr lang="en-US" sz="2400" dirty="0"/>
              <a:t>a. Hepatic complications include portal HTN and cholangitis.</a:t>
            </a:r>
          </a:p>
          <a:p>
            <a:r>
              <a:rPr lang="en-US" sz="2400" dirty="0"/>
              <a:t>2. Kidneys are increased in size which may cause severe abdominal distension.</a:t>
            </a:r>
          </a:p>
          <a:p>
            <a:r>
              <a:rPr lang="en-US" sz="2400" dirty="0"/>
              <a:t>3. HTN</a:t>
            </a:r>
          </a:p>
          <a:p>
            <a:r>
              <a:rPr lang="en-US" sz="2400" dirty="0"/>
              <a:t>4. Pulmonary insufficiency secondary to pulmonary hypoplasia and enlarged</a:t>
            </a:r>
          </a:p>
          <a:p>
            <a:r>
              <a:rPr lang="en-US" sz="2400" dirty="0"/>
              <a:t>kidneys limiting diaphragmatic movement may be severe. Pulmonary</a:t>
            </a:r>
          </a:p>
          <a:p>
            <a:r>
              <a:rPr lang="en-US" sz="2400" dirty="0"/>
              <a:t>complications are the leading cause of morbidity and mortality in the neonatal</a:t>
            </a:r>
          </a:p>
          <a:p>
            <a:r>
              <a:rPr lang="en-US" sz="2400" dirty="0"/>
              <a:t>period.</a:t>
            </a:r>
          </a:p>
          <a:p>
            <a:r>
              <a:rPr lang="en-US" sz="2400" dirty="0"/>
              <a:t>5. Newborns with severe ARPKD may present with Potter syndrome, which is the</a:t>
            </a:r>
          </a:p>
          <a:p>
            <a:r>
              <a:rPr lang="en-US" sz="2400" dirty="0"/>
              <a:t>constellation of clinical features associated with decreased amniotic fluid</a:t>
            </a:r>
          </a:p>
          <a:p>
            <a:r>
              <a:rPr lang="en-US" sz="2400" dirty="0"/>
              <a:t>(oligohydramnios). Potter syndrome is characterized by hypoplasia of the lungs,</a:t>
            </a:r>
          </a:p>
          <a:p>
            <a:r>
              <a:rPr lang="en-US" sz="2400" dirty="0"/>
              <a:t>limb abnormalities (e.g., club feet), and characteristic abnormal facies.</a:t>
            </a:r>
          </a:p>
        </p:txBody>
      </p:sp>
    </p:spTree>
    <p:extLst>
      <p:ext uri="{BB962C8B-B14F-4D97-AF65-F5344CB8AC3E}">
        <p14:creationId xmlns:p14="http://schemas.microsoft.com/office/powerpoint/2010/main" val="169231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66364-4D7B-FBCA-7A69-C34A7480BDB3}"/>
              </a:ext>
            </a:extLst>
          </p:cNvPr>
          <p:cNvSpPr txBox="1"/>
          <p:nvPr/>
        </p:nvSpPr>
        <p:spPr>
          <a:xfrm>
            <a:off x="147389" y="210584"/>
            <a:ext cx="11521440" cy="4893647"/>
          </a:xfrm>
          <a:prstGeom prst="rect">
            <a:avLst/>
          </a:prstGeom>
          <a:noFill/>
        </p:spPr>
        <p:txBody>
          <a:bodyPr wrap="square" rtlCol="0">
            <a:spAutoFit/>
          </a:bodyPr>
          <a:lstStyle/>
          <a:p>
            <a:r>
              <a:rPr lang="en-US" sz="2400" dirty="0"/>
              <a:t>Overview kidney function </a:t>
            </a:r>
          </a:p>
          <a:p>
            <a:endParaRPr lang="en-US" sz="2400" dirty="0"/>
          </a:p>
          <a:p>
            <a:endParaRPr lang="en-US" sz="2400" dirty="0"/>
          </a:p>
          <a:p>
            <a:r>
              <a:rPr lang="en-US" sz="2400" dirty="0"/>
              <a:t>The kidneys have several major regulatory functions, which include: </a:t>
            </a:r>
          </a:p>
          <a:p>
            <a:pPr marL="342900" indent="-342900">
              <a:buAutoNum type="arabicPeriod"/>
            </a:pPr>
            <a:r>
              <a:rPr lang="en-US" sz="2400" u="sng" dirty="0">
                <a:solidFill>
                  <a:srgbClr val="FF0000"/>
                </a:solidFill>
              </a:rPr>
              <a:t>regulation of water and electrolyte balance</a:t>
            </a:r>
            <a:r>
              <a:rPr lang="en-US" sz="2400" dirty="0"/>
              <a:t>: - For regulation of homeostasis</a:t>
            </a:r>
          </a:p>
          <a:p>
            <a:pPr marL="342900" indent="-342900">
              <a:buAutoNum type="arabicPeriod"/>
            </a:pPr>
            <a:r>
              <a:rPr lang="en-US" sz="2400" dirty="0">
                <a:solidFill>
                  <a:srgbClr val="FF0000"/>
                </a:solidFill>
              </a:rPr>
              <a:t>excretion of metabolic waste products</a:t>
            </a:r>
          </a:p>
          <a:p>
            <a:pPr marL="342900" indent="-342900">
              <a:buAutoNum type="arabicPeriod"/>
            </a:pPr>
            <a:r>
              <a:rPr lang="en-US" sz="2400" dirty="0">
                <a:solidFill>
                  <a:srgbClr val="FF0000"/>
                </a:solidFill>
              </a:rPr>
              <a:t>Endocrine function of the kidney</a:t>
            </a:r>
            <a:r>
              <a:rPr lang="en-US" sz="2400" dirty="0"/>
              <a:t>: a. </a:t>
            </a:r>
            <a:r>
              <a:rPr lang="en-US" sz="2400" u="sng" dirty="0"/>
              <a:t>Regulation of erythrocyte production</a:t>
            </a:r>
            <a:r>
              <a:rPr lang="en-US" sz="2400" dirty="0"/>
              <a:t>: </a:t>
            </a:r>
          </a:p>
          <a:p>
            <a:r>
              <a:rPr lang="en-US" sz="2400" dirty="0"/>
              <a:t>4- </a:t>
            </a:r>
            <a:r>
              <a:rPr lang="en-US" sz="2400" u="sng" dirty="0">
                <a:solidFill>
                  <a:srgbClr val="FF0000"/>
                </a:solidFill>
              </a:rPr>
              <a:t>regulation of arterial blood pressure</a:t>
            </a:r>
            <a:r>
              <a:rPr lang="en-US" sz="2400" dirty="0"/>
              <a:t>: </a:t>
            </a:r>
            <a:r>
              <a:rPr lang="en-US" sz="2400" dirty="0" err="1"/>
              <a:t>renrenin</a:t>
            </a:r>
            <a:r>
              <a:rPr lang="en-US" sz="2400" dirty="0"/>
              <a:t>-angiotensin aldosterone system. </a:t>
            </a:r>
          </a:p>
          <a:p>
            <a:r>
              <a:rPr lang="en-US" sz="2400" dirty="0"/>
              <a:t>5- </a:t>
            </a:r>
            <a:r>
              <a:rPr lang="en-US" sz="2400" u="sng" dirty="0">
                <a:solidFill>
                  <a:srgbClr val="FF0000"/>
                </a:solidFill>
              </a:rPr>
              <a:t>regulation of acid-base balance </a:t>
            </a:r>
          </a:p>
          <a:p>
            <a:r>
              <a:rPr lang="en-US" sz="2400" dirty="0"/>
              <a:t>6- </a:t>
            </a:r>
            <a:r>
              <a:rPr lang="en-US" sz="2400" u="sng" dirty="0">
                <a:solidFill>
                  <a:srgbClr val="FF0000"/>
                </a:solidFill>
              </a:rPr>
              <a:t>gluconeogenesis</a:t>
            </a:r>
            <a:r>
              <a:rPr lang="en-US" sz="2400" dirty="0"/>
              <a:t>: - The kidneys synthesize glucose from amino acids during prolonged fasting and add it to the blood. - This helps to maintain blood glucose concentration. </a:t>
            </a:r>
          </a:p>
          <a:p>
            <a:r>
              <a:rPr lang="en-US" sz="2400" dirty="0"/>
              <a:t>7- </a:t>
            </a:r>
            <a:r>
              <a:rPr lang="en-US" sz="2400" u="sng" dirty="0">
                <a:solidFill>
                  <a:srgbClr val="FF0000"/>
                </a:solidFill>
              </a:rPr>
              <a:t>Secretion of prostaglandins (PGE2, PGI2) and bradykinins</a:t>
            </a:r>
            <a:r>
              <a:rPr lang="en-US" sz="2400" dirty="0"/>
              <a:t>. - These act as paracrine hormones that play important role in the regulation of the renal blood flow.  </a:t>
            </a:r>
          </a:p>
        </p:txBody>
      </p:sp>
    </p:spTree>
    <p:extLst>
      <p:ext uri="{BB962C8B-B14F-4D97-AF65-F5344CB8AC3E}">
        <p14:creationId xmlns:p14="http://schemas.microsoft.com/office/powerpoint/2010/main" val="570320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541E0-4F81-DCF9-2E5F-33F26AECE1D3}"/>
              </a:ext>
            </a:extLst>
          </p:cNvPr>
          <p:cNvSpPr txBox="1"/>
          <p:nvPr/>
        </p:nvSpPr>
        <p:spPr>
          <a:xfrm>
            <a:off x="300625" y="225468"/>
            <a:ext cx="11248372" cy="2308324"/>
          </a:xfrm>
          <a:prstGeom prst="rect">
            <a:avLst/>
          </a:prstGeom>
          <a:noFill/>
        </p:spPr>
        <p:txBody>
          <a:bodyPr wrap="square">
            <a:spAutoFit/>
          </a:bodyPr>
          <a:lstStyle/>
          <a:p>
            <a:r>
              <a:rPr lang="en-US" dirty="0">
                <a:highlight>
                  <a:srgbClr val="FFFF00"/>
                </a:highlight>
              </a:rPr>
              <a:t>Diagnosis </a:t>
            </a:r>
          </a:p>
          <a:p>
            <a:r>
              <a:rPr lang="en-US" dirty="0"/>
              <a:t>1-Some cases are detected prenatally due to the widespread use of ultrasound during.</a:t>
            </a:r>
          </a:p>
          <a:p>
            <a:r>
              <a:rPr lang="en-US" dirty="0"/>
              <a:t>pregnancy. Less severe cases may not be detected until much later.</a:t>
            </a:r>
          </a:p>
          <a:p>
            <a:r>
              <a:rPr lang="en-US" dirty="0"/>
              <a:t>2. Oligohydramnios during pregnancy usually indicates severe disease.</a:t>
            </a:r>
          </a:p>
          <a:p>
            <a:r>
              <a:rPr lang="en-US" dirty="0"/>
              <a:t>3. Ultrasound will show characteristic renal cysts in the absence of renal cysts in</a:t>
            </a:r>
          </a:p>
          <a:p>
            <a:r>
              <a:rPr lang="en-US" dirty="0"/>
              <a:t>either parent. Ultrasound will also show hepatomegaly and dilated bile ducts.</a:t>
            </a:r>
          </a:p>
          <a:p>
            <a:r>
              <a:rPr lang="en-US" dirty="0"/>
              <a:t>4. Molecular genetic testing may confirm the disease in cases where the diagnosis is</a:t>
            </a:r>
          </a:p>
          <a:p>
            <a:r>
              <a:rPr lang="en-US" dirty="0"/>
              <a:t>unclear.</a:t>
            </a:r>
          </a:p>
        </p:txBody>
      </p:sp>
      <p:sp>
        <p:nvSpPr>
          <p:cNvPr id="5" name="TextBox 4">
            <a:extLst>
              <a:ext uri="{FF2B5EF4-FFF2-40B4-BE49-F238E27FC236}">
                <a16:creationId xmlns:a16="http://schemas.microsoft.com/office/drawing/2014/main" id="{C5FB7CBC-5219-81AE-3E7E-F99E7C91589D}"/>
              </a:ext>
            </a:extLst>
          </p:cNvPr>
          <p:cNvSpPr txBox="1"/>
          <p:nvPr/>
        </p:nvSpPr>
        <p:spPr>
          <a:xfrm>
            <a:off x="468103" y="3920565"/>
            <a:ext cx="6093912" cy="1477328"/>
          </a:xfrm>
          <a:prstGeom prst="rect">
            <a:avLst/>
          </a:prstGeom>
          <a:noFill/>
        </p:spPr>
        <p:txBody>
          <a:bodyPr wrap="square">
            <a:spAutoFit/>
          </a:bodyPr>
          <a:lstStyle/>
          <a:p>
            <a:r>
              <a:rPr lang="en-US" dirty="0"/>
              <a:t>D. </a:t>
            </a:r>
            <a:r>
              <a:rPr lang="en-US" dirty="0">
                <a:highlight>
                  <a:srgbClr val="FFFF00"/>
                </a:highlight>
              </a:rPr>
              <a:t>Treatment</a:t>
            </a:r>
          </a:p>
          <a:p>
            <a:r>
              <a:rPr lang="en-US" dirty="0"/>
              <a:t>1. No curative therapy is available.</a:t>
            </a:r>
          </a:p>
          <a:p>
            <a:r>
              <a:rPr lang="en-US" dirty="0"/>
              <a:t>2. Manage respiratory issues in newborns, and treat ESRD with renal replacement</a:t>
            </a:r>
          </a:p>
          <a:p>
            <a:r>
              <a:rPr lang="en-US" dirty="0"/>
              <a:t>therapy.</a:t>
            </a:r>
          </a:p>
        </p:txBody>
      </p:sp>
    </p:spTree>
    <p:extLst>
      <p:ext uri="{BB962C8B-B14F-4D97-AF65-F5344CB8AC3E}">
        <p14:creationId xmlns:p14="http://schemas.microsoft.com/office/powerpoint/2010/main" val="897840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extLst>
              <a:ext uri="{FF2B5EF4-FFF2-40B4-BE49-F238E27FC236}">
                <a16:creationId xmlns:a16="http://schemas.microsoft.com/office/drawing/2014/main" id="{16B76CD5-1D84-D2E4-B46D-3D0F281C8AAD}"/>
              </a:ext>
            </a:extLst>
          </p:cNvPr>
          <p:cNvPicPr>
            <a:picLocks noChangeAspect="1"/>
          </p:cNvPicPr>
          <p:nvPr/>
        </p:nvPicPr>
        <p:blipFill rotWithShape="1">
          <a:blip r:embed="rId2">
            <a:extLst>
              <a:ext uri="{28A0092B-C50C-407E-A947-70E740481C1C}">
                <a14:useLocalDpi xmlns:a14="http://schemas.microsoft.com/office/drawing/2010/main" val="0"/>
              </a:ext>
            </a:extLst>
          </a:blip>
          <a:srcRect b="6306"/>
          <a:stretch/>
        </p:blipFill>
        <p:spPr>
          <a:xfrm>
            <a:off x="457200" y="457200"/>
            <a:ext cx="11277600" cy="5943600"/>
          </a:xfrm>
          <a:prstGeom prst="rect">
            <a:avLst/>
          </a:prstGeom>
        </p:spPr>
      </p:pic>
    </p:spTree>
    <p:extLst>
      <p:ext uri="{BB962C8B-B14F-4D97-AF65-F5344CB8AC3E}">
        <p14:creationId xmlns:p14="http://schemas.microsoft.com/office/powerpoint/2010/main" val="3398386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37D2F-F85B-8CAC-9802-004F92DEE350}"/>
              </a:ext>
            </a:extLst>
          </p:cNvPr>
          <p:cNvSpPr txBox="1"/>
          <p:nvPr/>
        </p:nvSpPr>
        <p:spPr>
          <a:xfrm>
            <a:off x="77118" y="231354"/>
            <a:ext cx="8992518" cy="4801314"/>
          </a:xfrm>
          <a:prstGeom prst="rect">
            <a:avLst/>
          </a:prstGeom>
          <a:noFill/>
        </p:spPr>
        <p:txBody>
          <a:bodyPr wrap="square">
            <a:spAutoFit/>
          </a:bodyPr>
          <a:lstStyle/>
          <a:p>
            <a:pPr algn="l"/>
            <a:r>
              <a:rPr lang="en-US" b="0" i="0" dirty="0">
                <a:solidFill>
                  <a:srgbClr val="2D2D32"/>
                </a:solidFill>
                <a:effectLst/>
                <a:highlight>
                  <a:srgbClr val="FFFF00"/>
                </a:highlight>
                <a:latin typeface="lato" panose="020F0502020204030203" pitchFamily="34" charset="0"/>
              </a:rPr>
              <a:t>acquired cystic kidney disease</a:t>
            </a:r>
          </a:p>
          <a:p>
            <a:pPr algn="l"/>
            <a:endParaRPr lang="en-US" b="0" i="0" dirty="0">
              <a:solidFill>
                <a:srgbClr val="2D2D32"/>
              </a:solidFill>
              <a:effectLst/>
              <a:highlight>
                <a:srgbClr val="FFFF00"/>
              </a:highlight>
              <a:latin typeface="lato" panose="020F0502020204030203" pitchFamily="34" charset="0"/>
            </a:endParaRPr>
          </a:p>
          <a:p>
            <a:pPr algn="l"/>
            <a:r>
              <a:rPr lang="en-US" b="0" i="0" dirty="0">
                <a:solidFill>
                  <a:srgbClr val="2D2D32"/>
                </a:solidFill>
                <a:effectLst/>
                <a:latin typeface="lato" panose="020F0502020204030203" pitchFamily="34" charset="0"/>
              </a:rPr>
              <a:t>  </a:t>
            </a:r>
            <a:r>
              <a:rPr lang="en-US" dirty="0">
                <a:solidFill>
                  <a:srgbClr val="2D2D32"/>
                </a:solidFill>
                <a:latin typeface="lato" panose="020F0502020204030203" pitchFamily="34" charset="0"/>
              </a:rPr>
              <a:t>ACKD </a:t>
            </a:r>
            <a:r>
              <a:rPr lang="en-US" b="0" i="0" dirty="0">
                <a:solidFill>
                  <a:srgbClr val="2D2D32"/>
                </a:solidFill>
                <a:effectLst/>
                <a:latin typeface="lato" panose="020F0502020204030203" pitchFamily="34" charset="0"/>
              </a:rPr>
              <a:t>develops as a result of end-stage renal disease or kidney failure. It is generally seen in people on hemodialysis or peritoneal dialysis.</a:t>
            </a:r>
          </a:p>
          <a:p>
            <a:pPr algn="l"/>
            <a:endParaRPr lang="en-US" b="0" i="0" dirty="0">
              <a:solidFill>
                <a:srgbClr val="2D2D32"/>
              </a:solidFill>
              <a:effectLst/>
              <a:latin typeface="lato" panose="020F0502020204030203" pitchFamily="34" charset="0"/>
            </a:endParaRPr>
          </a:p>
          <a:p>
            <a:pPr algn="l"/>
            <a:r>
              <a:rPr lang="en-US" b="0" i="0" dirty="0">
                <a:solidFill>
                  <a:srgbClr val="2D2D32"/>
                </a:solidFill>
                <a:effectLst/>
                <a:latin typeface="lato" panose="020F0502020204030203" pitchFamily="34" charset="0"/>
              </a:rPr>
              <a:t>The disease is characterized by the development of </a:t>
            </a:r>
            <a:r>
              <a:rPr lang="en-US" b="0" i="0" u="sng" dirty="0">
                <a:solidFill>
                  <a:srgbClr val="2D2D32"/>
                </a:solidFill>
                <a:effectLst/>
                <a:latin typeface="lato" panose="020F0502020204030203" pitchFamily="34" charset="0"/>
              </a:rPr>
              <a:t>numerous cystic fluid-filled sacs that do not have a hereditary history</a:t>
            </a:r>
            <a:r>
              <a:rPr lang="en-US" b="0" i="0" dirty="0">
                <a:solidFill>
                  <a:srgbClr val="2D2D32"/>
                </a:solidFill>
                <a:effectLst/>
                <a:latin typeface="lato" panose="020F0502020204030203" pitchFamily="34" charset="0"/>
              </a:rPr>
              <a:t>.</a:t>
            </a:r>
          </a:p>
          <a:p>
            <a:pPr algn="l"/>
            <a:r>
              <a:rPr lang="en-US" b="0" i="0" dirty="0">
                <a:solidFill>
                  <a:srgbClr val="2D2D32"/>
                </a:solidFill>
                <a:effectLst/>
                <a:latin typeface="lato" panose="020F0502020204030203" pitchFamily="34" charset="0"/>
              </a:rPr>
              <a:t> Cysts can be mostly bilateral. </a:t>
            </a:r>
          </a:p>
          <a:p>
            <a:pPr algn="l"/>
            <a:endParaRPr lang="en-US" b="0" i="0" dirty="0">
              <a:solidFill>
                <a:srgbClr val="2D2D32"/>
              </a:solidFill>
              <a:effectLst/>
              <a:latin typeface="lato" panose="020F0502020204030203" pitchFamily="34" charset="0"/>
            </a:endParaRPr>
          </a:p>
          <a:p>
            <a:pPr algn="l"/>
            <a:r>
              <a:rPr lang="en-US" b="0" i="0" dirty="0">
                <a:solidFill>
                  <a:srgbClr val="2D2D32"/>
                </a:solidFill>
                <a:effectLst/>
                <a:latin typeface="lato" panose="020F0502020204030203" pitchFamily="34" charset="0"/>
              </a:rPr>
              <a:t>When the cyst ruptures, some amount of blood is lost in the urine, causing hematuria. </a:t>
            </a:r>
          </a:p>
          <a:p>
            <a:pPr algn="l"/>
            <a:r>
              <a:rPr lang="en-US" b="0" i="0" dirty="0">
                <a:solidFill>
                  <a:srgbClr val="2D2D32"/>
                </a:solidFill>
                <a:effectLst/>
                <a:latin typeface="lato" panose="020F0502020204030203" pitchFamily="34" charset="0"/>
              </a:rPr>
              <a:t>It can affect both children and adults with kidney failure and on dialysis. Kidney failure causes the development of cysts in the kidneys, and the risk of developing cysts increases with the number of years a person is on dialysis. Sometimes the cysts are harmless and require no treatment, whereas in some cases, there may be associated fever and pain.   </a:t>
            </a:r>
          </a:p>
          <a:p>
            <a:pPr algn="l"/>
            <a:endParaRPr lang="en-US" b="0" i="0" dirty="0">
              <a:solidFill>
                <a:srgbClr val="2D2D32"/>
              </a:solidFill>
              <a:effectLst/>
              <a:latin typeface="lato" panose="020F0502020204030203" pitchFamily="34" charset="0"/>
            </a:endParaRPr>
          </a:p>
          <a:p>
            <a:pPr algn="l"/>
            <a:r>
              <a:rPr lang="en-US" b="0" i="0" dirty="0">
                <a:solidFill>
                  <a:srgbClr val="2D2D32"/>
                </a:solidFill>
                <a:effectLst/>
                <a:latin typeface="lato" panose="020F0502020204030203" pitchFamily="34" charset="0"/>
              </a:rPr>
              <a:t>These cysts are considered  to be a source of dialysis-associated renal cell carcinoma </a:t>
            </a:r>
          </a:p>
        </p:txBody>
      </p:sp>
      <p:sp>
        <p:nvSpPr>
          <p:cNvPr id="5" name="TextBox 4">
            <a:extLst>
              <a:ext uri="{FF2B5EF4-FFF2-40B4-BE49-F238E27FC236}">
                <a16:creationId xmlns:a16="http://schemas.microsoft.com/office/drawing/2014/main" id="{CA04C751-247C-F2E8-1A17-1AE0A42C6DB8}"/>
              </a:ext>
            </a:extLst>
          </p:cNvPr>
          <p:cNvSpPr txBox="1"/>
          <p:nvPr/>
        </p:nvSpPr>
        <p:spPr>
          <a:xfrm flipV="1">
            <a:off x="1850834" y="3893418"/>
            <a:ext cx="7295920" cy="369332"/>
          </a:xfrm>
          <a:prstGeom prst="rect">
            <a:avLst/>
          </a:prstGeom>
          <a:noFill/>
        </p:spPr>
        <p:txBody>
          <a:bodyPr wrap="square">
            <a:spAutoFit/>
          </a:bodyPr>
          <a:lstStyle/>
          <a:p>
            <a:r>
              <a:rPr lang="en-US" b="0" i="0" dirty="0">
                <a:solidFill>
                  <a:srgbClr val="2D2D32"/>
                </a:solidFill>
                <a:effectLst/>
                <a:latin typeface="lato" panose="020F0502020204030203" pitchFamily="34" charset="0"/>
              </a:rPr>
              <a:t>.</a:t>
            </a:r>
            <a:endParaRPr lang="en-US" dirty="0"/>
          </a:p>
        </p:txBody>
      </p:sp>
    </p:spTree>
    <p:extLst>
      <p:ext uri="{BB962C8B-B14F-4D97-AF65-F5344CB8AC3E}">
        <p14:creationId xmlns:p14="http://schemas.microsoft.com/office/powerpoint/2010/main" val="231681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913BF-7822-B4BA-0809-E2E144BE981F}"/>
              </a:ext>
            </a:extLst>
          </p:cNvPr>
          <p:cNvSpPr txBox="1"/>
          <p:nvPr/>
        </p:nvSpPr>
        <p:spPr>
          <a:xfrm>
            <a:off x="374574" y="176269"/>
            <a:ext cx="8218584" cy="646331"/>
          </a:xfrm>
          <a:prstGeom prst="rect">
            <a:avLst/>
          </a:prstGeom>
          <a:noFill/>
        </p:spPr>
        <p:txBody>
          <a:bodyPr wrap="square">
            <a:spAutoFit/>
          </a:bodyPr>
          <a:lstStyle/>
          <a:p>
            <a:r>
              <a:rPr lang="en-US" b="0" i="0" dirty="0">
                <a:solidFill>
                  <a:srgbClr val="2D2D32"/>
                </a:solidFill>
                <a:effectLst/>
                <a:latin typeface="lato" panose="020F0502020204030203" pitchFamily="34" charset="0"/>
              </a:rPr>
              <a:t>Acquired cystic kidney disease is generally asymptomatic</a:t>
            </a:r>
          </a:p>
          <a:p>
            <a:r>
              <a:rPr lang="en-US" dirty="0">
                <a:solidFill>
                  <a:srgbClr val="2D2D32"/>
                </a:solidFill>
                <a:latin typeface="lato" panose="020F0502020204030203" pitchFamily="34" charset="0"/>
              </a:rPr>
              <a:t>Symptoms include :</a:t>
            </a:r>
            <a:r>
              <a:rPr lang="en-US" b="0" i="0" dirty="0">
                <a:solidFill>
                  <a:srgbClr val="2D2D32"/>
                </a:solidFill>
                <a:effectLst/>
                <a:latin typeface="lato" panose="020F0502020204030203" pitchFamily="34" charset="0"/>
              </a:rPr>
              <a:t> </a:t>
            </a:r>
            <a:endParaRPr lang="en-US" dirty="0"/>
          </a:p>
        </p:txBody>
      </p:sp>
      <p:sp>
        <p:nvSpPr>
          <p:cNvPr id="5" name="TextBox 4">
            <a:extLst>
              <a:ext uri="{FF2B5EF4-FFF2-40B4-BE49-F238E27FC236}">
                <a16:creationId xmlns:a16="http://schemas.microsoft.com/office/drawing/2014/main" id="{56597880-1077-64E6-5E33-6F99922875A1}"/>
              </a:ext>
            </a:extLst>
          </p:cNvPr>
          <p:cNvSpPr txBox="1"/>
          <p:nvPr/>
        </p:nvSpPr>
        <p:spPr>
          <a:xfrm>
            <a:off x="0" y="991518"/>
            <a:ext cx="8948450" cy="5355312"/>
          </a:xfrm>
          <a:prstGeom prst="rect">
            <a:avLst/>
          </a:prstGeom>
          <a:noFill/>
        </p:spPr>
        <p:txBody>
          <a:bodyPr wrap="square">
            <a:spAutoFit/>
          </a:bodyPr>
          <a:lstStyle/>
          <a:p>
            <a:pPr algn="l">
              <a:buFont typeface="Arial" panose="020B0604020202020204" pitchFamily="34" charset="0"/>
              <a:buChar char="•"/>
            </a:pPr>
            <a:r>
              <a:rPr lang="en-US" b="1" i="0" dirty="0">
                <a:solidFill>
                  <a:srgbClr val="2D2D32"/>
                </a:solidFill>
                <a:effectLst/>
                <a:latin typeface="lato" panose="020F0502020204030203" pitchFamily="34" charset="0"/>
              </a:rPr>
              <a:t>Hematuria </a:t>
            </a:r>
            <a:r>
              <a:rPr lang="en-US" b="0" i="0" dirty="0">
                <a:solidFill>
                  <a:srgbClr val="2D2D32"/>
                </a:solidFill>
                <a:effectLst/>
                <a:latin typeface="lato" panose="020F0502020204030203" pitchFamily="34" charset="0"/>
              </a:rPr>
              <a:t>- Loss of blood in the urine due to the rupture of cysts.</a:t>
            </a:r>
          </a:p>
          <a:p>
            <a:pPr algn="l">
              <a:buFont typeface="Arial" panose="020B0604020202020204" pitchFamily="34" charset="0"/>
              <a:buChar char="•"/>
            </a:pPr>
            <a:r>
              <a:rPr lang="en-US" b="1" i="0" dirty="0">
                <a:solidFill>
                  <a:srgbClr val="2D2D32"/>
                </a:solidFill>
                <a:effectLst/>
                <a:latin typeface="lato" panose="020F0502020204030203" pitchFamily="34" charset="0"/>
              </a:rPr>
              <a:t>Uremia -</a:t>
            </a:r>
            <a:r>
              <a:rPr lang="en-US" b="0" i="0" dirty="0">
                <a:solidFill>
                  <a:srgbClr val="2D2D32"/>
                </a:solidFill>
                <a:effectLst/>
                <a:latin typeface="lato" panose="020F0502020204030203" pitchFamily="34" charset="0"/>
              </a:rPr>
              <a:t> Increase the level of urea in the blood due to kidney impairment.</a:t>
            </a:r>
          </a:p>
          <a:p>
            <a:pPr algn="l">
              <a:buFont typeface="Arial" panose="020B0604020202020204" pitchFamily="34" charset="0"/>
              <a:buChar char="•"/>
            </a:pPr>
            <a:r>
              <a:rPr lang="en-US" b="1" i="0" dirty="0">
                <a:solidFill>
                  <a:srgbClr val="2D2D32"/>
                </a:solidFill>
                <a:effectLst/>
                <a:latin typeface="lato" panose="020F0502020204030203" pitchFamily="34" charset="0"/>
              </a:rPr>
              <a:t>Flank Pain -</a:t>
            </a:r>
            <a:r>
              <a:rPr lang="en-US" b="0" i="0" dirty="0">
                <a:solidFill>
                  <a:srgbClr val="2D2D32"/>
                </a:solidFill>
                <a:effectLst/>
                <a:latin typeface="lato" panose="020F0502020204030203" pitchFamily="34" charset="0"/>
              </a:rPr>
              <a:t> Pain in the side of the body is generally associated with the development of cysts.</a:t>
            </a:r>
          </a:p>
          <a:p>
            <a:pPr algn="l">
              <a:buFont typeface="Arial" panose="020B0604020202020204" pitchFamily="34" charset="0"/>
              <a:buChar char="•"/>
            </a:pPr>
            <a:r>
              <a:rPr lang="en-US" b="1" i="0" dirty="0">
                <a:solidFill>
                  <a:srgbClr val="2D2D32"/>
                </a:solidFill>
                <a:effectLst/>
                <a:latin typeface="lato" panose="020F0502020204030203" pitchFamily="34" charset="0"/>
              </a:rPr>
              <a:t>Fever - </a:t>
            </a:r>
            <a:r>
              <a:rPr lang="en-US" b="0" i="0" dirty="0">
                <a:solidFill>
                  <a:srgbClr val="2D2D32"/>
                </a:solidFill>
                <a:effectLst/>
                <a:latin typeface="lato" panose="020F0502020204030203" pitchFamily="34" charset="0"/>
              </a:rPr>
              <a:t>The rupture of the cyst can cause the patient to feel pain and develop a fever.</a:t>
            </a:r>
          </a:p>
          <a:p>
            <a:pPr algn="l">
              <a:buFont typeface="Arial" panose="020B0604020202020204" pitchFamily="34" charset="0"/>
              <a:buChar char="•"/>
            </a:pPr>
            <a:r>
              <a:rPr lang="en-US" b="1" i="0" dirty="0">
                <a:solidFill>
                  <a:srgbClr val="2D2D32"/>
                </a:solidFill>
                <a:effectLst/>
                <a:latin typeface="lato" panose="020F0502020204030203" pitchFamily="34" charset="0"/>
              </a:rPr>
              <a:t>Reduced Appetite -</a:t>
            </a:r>
            <a:r>
              <a:rPr lang="en-US" b="0" i="0" dirty="0">
                <a:solidFill>
                  <a:srgbClr val="2D2D32"/>
                </a:solidFill>
                <a:effectLst/>
                <a:latin typeface="lato" panose="020F0502020204030203" pitchFamily="34" charset="0"/>
              </a:rPr>
              <a:t> Reduced appetite can be due to renal insufficiency.</a:t>
            </a:r>
          </a:p>
          <a:p>
            <a:pPr algn="l">
              <a:buFont typeface="Arial" panose="020B0604020202020204" pitchFamily="34" charset="0"/>
              <a:buChar char="•"/>
            </a:pPr>
            <a:r>
              <a:rPr lang="en-US" b="1" i="0" dirty="0">
                <a:solidFill>
                  <a:srgbClr val="2D2D32"/>
                </a:solidFill>
                <a:effectLst/>
                <a:latin typeface="lato" panose="020F0502020204030203" pitchFamily="34" charset="0"/>
              </a:rPr>
              <a:t>Anemia - </a:t>
            </a:r>
            <a:r>
              <a:rPr lang="en-US" b="0" i="0" dirty="0">
                <a:solidFill>
                  <a:srgbClr val="2D2D32"/>
                </a:solidFill>
                <a:effectLst/>
                <a:latin typeface="lato" panose="020F0502020204030203" pitchFamily="34" charset="0"/>
              </a:rPr>
              <a:t>A decrease in the number of red blood cells can cause </a:t>
            </a:r>
            <a:r>
              <a:rPr lang="en-US" b="0" i="0" u="none" strike="noStrike" dirty="0">
                <a:solidFill>
                  <a:srgbClr val="0066FF"/>
                </a:solidFill>
                <a:effectLst/>
                <a:latin typeface="lato" panose="020F0502020204030203" pitchFamily="34" charset="0"/>
                <a:hlinkClick r:id="rId2" tooltip="anemia"/>
              </a:rPr>
              <a:t>anemia</a:t>
            </a:r>
            <a:r>
              <a:rPr lang="en-US" b="0" i="0" dirty="0">
                <a:solidFill>
                  <a:srgbClr val="2D2D32"/>
                </a:solidFill>
                <a:effectLst/>
                <a:latin typeface="lato" panose="020F0502020204030203" pitchFamily="34" charset="0"/>
              </a:rPr>
              <a:t>.</a:t>
            </a:r>
          </a:p>
          <a:p>
            <a:pPr algn="l">
              <a:buFont typeface="Arial" panose="020B0604020202020204" pitchFamily="34" charset="0"/>
              <a:buChar char="•"/>
            </a:pPr>
            <a:r>
              <a:rPr lang="en-US" b="1" i="0" dirty="0">
                <a:solidFill>
                  <a:srgbClr val="2D2D32"/>
                </a:solidFill>
                <a:effectLst/>
                <a:latin typeface="lato" panose="020F0502020204030203" pitchFamily="34" charset="0"/>
              </a:rPr>
              <a:t>Weight Loss - </a:t>
            </a:r>
            <a:r>
              <a:rPr lang="en-US" b="0" i="0" dirty="0">
                <a:solidFill>
                  <a:srgbClr val="2D2D32"/>
                </a:solidFill>
                <a:effectLst/>
                <a:latin typeface="lato" panose="020F0502020204030203" pitchFamily="34" charset="0"/>
              </a:rPr>
              <a:t>Weight loss occurs due to reduced appetite</a:t>
            </a:r>
            <a:r>
              <a:rPr lang="en-US" dirty="0">
                <a:solidFill>
                  <a:srgbClr val="2D2D32"/>
                </a:solidFill>
                <a:latin typeface="lato" panose="020F0502020204030203" pitchFamily="34" charset="0"/>
              </a:rPr>
              <a:t>.</a:t>
            </a:r>
          </a:p>
          <a:p>
            <a:pPr algn="l">
              <a:buFont typeface="Arial" panose="020B0604020202020204" pitchFamily="34" charset="0"/>
              <a:buChar char="•"/>
            </a:pPr>
            <a:endParaRPr lang="en-US" dirty="0">
              <a:solidFill>
                <a:srgbClr val="2D2D32"/>
              </a:solidFill>
              <a:latin typeface="lato" panose="020F0502020204030203" pitchFamily="34" charset="0"/>
            </a:endParaRPr>
          </a:p>
          <a:p>
            <a:pPr algn="l">
              <a:buFont typeface="Arial" panose="020B0604020202020204" pitchFamily="34" charset="0"/>
              <a:buChar char="•"/>
            </a:pPr>
            <a:r>
              <a:rPr lang="en-US" dirty="0">
                <a:solidFill>
                  <a:srgbClr val="2D2D32"/>
                </a:solidFill>
                <a:highlight>
                  <a:srgbClr val="FFFF00"/>
                </a:highlight>
                <a:latin typeface="lato" panose="020F0502020204030203" pitchFamily="34" charset="0"/>
              </a:rPr>
              <a:t>Complications</a:t>
            </a:r>
          </a:p>
          <a:p>
            <a:pPr algn="l">
              <a:buFont typeface="Arial" panose="020B0604020202020204" pitchFamily="34" charset="0"/>
              <a:buChar char="•"/>
            </a:pPr>
            <a:endParaRPr lang="en-US" dirty="0">
              <a:solidFill>
                <a:srgbClr val="2D2D32"/>
              </a:solidFill>
              <a:highlight>
                <a:srgbClr val="FFFF00"/>
              </a:highlight>
              <a:latin typeface="lato" panose="020F0502020204030203" pitchFamily="34" charset="0"/>
            </a:endParaRPr>
          </a:p>
          <a:p>
            <a:pPr algn="l">
              <a:buFont typeface="+mj-lt"/>
              <a:buAutoNum type="arabicPeriod"/>
            </a:pPr>
            <a:r>
              <a:rPr lang="en-US" dirty="0">
                <a:solidFill>
                  <a:srgbClr val="2D2D32"/>
                </a:solidFill>
                <a:latin typeface="lato" panose="020F0502020204030203" pitchFamily="34" charset="0"/>
              </a:rPr>
              <a:t> </a:t>
            </a:r>
            <a:r>
              <a:rPr lang="en-US" b="1" i="0" dirty="0">
                <a:solidFill>
                  <a:srgbClr val="2D2D32"/>
                </a:solidFill>
                <a:effectLst/>
                <a:latin typeface="lato" panose="020F0502020204030203" pitchFamily="34" charset="0"/>
              </a:rPr>
              <a:t>Hemorrhage Into the Cyst - </a:t>
            </a:r>
            <a:r>
              <a:rPr lang="en-US" b="0" i="0" dirty="0">
                <a:solidFill>
                  <a:srgbClr val="2D2D32"/>
                </a:solidFill>
                <a:effectLst/>
                <a:latin typeface="lato" panose="020F0502020204030203" pitchFamily="34" charset="0"/>
              </a:rPr>
              <a:t>The cyst develops in the renal cortex and is present bilaterally. When the cyst bursts, it leads to loss of blood which then appears in the urine.</a:t>
            </a:r>
          </a:p>
          <a:p>
            <a:pPr algn="l">
              <a:buFont typeface="+mj-lt"/>
              <a:buAutoNum type="arabicPeriod"/>
            </a:pPr>
            <a:r>
              <a:rPr lang="en-US" b="1" i="0" dirty="0">
                <a:solidFill>
                  <a:srgbClr val="2D2D32"/>
                </a:solidFill>
                <a:effectLst/>
                <a:latin typeface="lato" panose="020F0502020204030203" pitchFamily="34" charset="0"/>
              </a:rPr>
              <a:t>Development of Renal Carcinoma -</a:t>
            </a:r>
            <a:r>
              <a:rPr lang="en-US" b="0" i="0" dirty="0">
                <a:solidFill>
                  <a:srgbClr val="2D2D32"/>
                </a:solidFill>
                <a:effectLst/>
                <a:latin typeface="lato" panose="020F0502020204030203" pitchFamily="34" charset="0"/>
              </a:rPr>
              <a:t> The risk of developing renal carcinoma increases with the length of time a person experiences end-stage renal disease and is on dialysis. The frequency of occurrence is about 7% of the total cases.</a:t>
            </a:r>
          </a:p>
          <a:p>
            <a:pPr algn="l">
              <a:buFont typeface="Arial" panose="020B0604020202020204" pitchFamily="34" charset="0"/>
              <a:buChar char="•"/>
            </a:pPr>
            <a:endParaRPr lang="en-US" dirty="0">
              <a:solidFill>
                <a:srgbClr val="2D2D32"/>
              </a:solidFill>
              <a:latin typeface="lato" panose="020F0502020204030203" pitchFamily="34" charset="0"/>
            </a:endParaRPr>
          </a:p>
          <a:p>
            <a:pPr algn="l">
              <a:buFont typeface="Arial" panose="020B0604020202020204" pitchFamily="34" charset="0"/>
              <a:buChar char="•"/>
            </a:pPr>
            <a:endParaRPr lang="en-US" b="0" i="0" dirty="0">
              <a:solidFill>
                <a:srgbClr val="2D2D32"/>
              </a:solidFill>
              <a:effectLst/>
              <a:latin typeface="lato" panose="020F0502020204030203" pitchFamily="34" charset="0"/>
            </a:endParaRPr>
          </a:p>
        </p:txBody>
      </p:sp>
    </p:spTree>
    <p:extLst>
      <p:ext uri="{BB962C8B-B14F-4D97-AF65-F5344CB8AC3E}">
        <p14:creationId xmlns:p14="http://schemas.microsoft.com/office/powerpoint/2010/main" val="120788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702581-F741-5CC8-43EB-28582F894FFA}"/>
              </a:ext>
            </a:extLst>
          </p:cNvPr>
          <p:cNvSpPr txBox="1"/>
          <p:nvPr/>
        </p:nvSpPr>
        <p:spPr>
          <a:xfrm>
            <a:off x="0" y="0"/>
            <a:ext cx="9146754" cy="4801314"/>
          </a:xfrm>
          <a:prstGeom prst="rect">
            <a:avLst/>
          </a:prstGeom>
          <a:noFill/>
        </p:spPr>
        <p:txBody>
          <a:bodyPr wrap="square">
            <a:spAutoFit/>
          </a:bodyPr>
          <a:lstStyle/>
          <a:p>
            <a:pPr algn="l"/>
            <a:r>
              <a:rPr lang="en-US" b="1" i="0" dirty="0">
                <a:solidFill>
                  <a:srgbClr val="2D2D32"/>
                </a:solidFill>
                <a:effectLst/>
                <a:highlight>
                  <a:srgbClr val="FFFF00"/>
                </a:highlight>
                <a:latin typeface="lato" panose="020F0502020204030203" pitchFamily="34" charset="0"/>
              </a:rPr>
              <a:t>Diagnosis </a:t>
            </a:r>
          </a:p>
          <a:p>
            <a:pPr algn="l">
              <a:buFont typeface="Arial" panose="020B0604020202020204" pitchFamily="34" charset="0"/>
              <a:buChar char="•"/>
            </a:pPr>
            <a:r>
              <a:rPr lang="en-US" b="1" i="0" dirty="0">
                <a:solidFill>
                  <a:srgbClr val="2D2D32"/>
                </a:solidFill>
                <a:effectLst/>
                <a:latin typeface="lato" panose="020F0502020204030203" pitchFamily="34" charset="0"/>
              </a:rPr>
              <a:t>Blood Tests </a:t>
            </a:r>
            <a:endParaRPr lang="en-US" b="0" i="0" dirty="0">
              <a:solidFill>
                <a:srgbClr val="2D2D32"/>
              </a:solidFill>
              <a:effectLst/>
              <a:latin typeface="lato" panose="020F0502020204030203" pitchFamily="34" charset="0"/>
            </a:endParaRPr>
          </a:p>
          <a:p>
            <a:pPr algn="l">
              <a:buFont typeface="Arial" panose="020B0604020202020204" pitchFamily="34" charset="0"/>
              <a:buChar char="•"/>
            </a:pPr>
            <a:r>
              <a:rPr lang="en-US" b="1" i="0" dirty="0">
                <a:solidFill>
                  <a:srgbClr val="2D2D32"/>
                </a:solidFill>
                <a:effectLst/>
                <a:latin typeface="lato" panose="020F0502020204030203" pitchFamily="34" charset="0"/>
              </a:rPr>
              <a:t>Urine Tests </a:t>
            </a:r>
          </a:p>
          <a:p>
            <a:pPr algn="l">
              <a:buFont typeface="Arial" panose="020B0604020202020204" pitchFamily="34" charset="0"/>
              <a:buChar char="•"/>
            </a:pPr>
            <a:r>
              <a:rPr lang="en-US" b="1" i="0" dirty="0">
                <a:solidFill>
                  <a:srgbClr val="2D2D32"/>
                </a:solidFill>
                <a:effectLst/>
                <a:latin typeface="lato" panose="020F0502020204030203" pitchFamily="34" charset="0"/>
              </a:rPr>
              <a:t> Kidney Ultrasound</a:t>
            </a:r>
            <a:endParaRPr lang="en-US" b="0" i="0" dirty="0">
              <a:solidFill>
                <a:srgbClr val="2D2D32"/>
              </a:solidFill>
              <a:effectLst/>
              <a:latin typeface="lato" panose="020F0502020204030203" pitchFamily="34" charset="0"/>
            </a:endParaRPr>
          </a:p>
          <a:p>
            <a:pPr algn="l">
              <a:buFont typeface="Arial" panose="020B0604020202020204" pitchFamily="34" charset="0"/>
              <a:buChar char="•"/>
            </a:pPr>
            <a:r>
              <a:rPr lang="en-US" b="1" i="0" dirty="0">
                <a:solidFill>
                  <a:srgbClr val="2D2D32"/>
                </a:solidFill>
                <a:effectLst/>
                <a:latin typeface="lato" panose="020F0502020204030203" pitchFamily="34" charset="0"/>
              </a:rPr>
              <a:t>Computed Tomography (CT) Scan </a:t>
            </a:r>
            <a:endParaRPr lang="en-US" b="0" i="0" dirty="0">
              <a:solidFill>
                <a:srgbClr val="2D2D32"/>
              </a:solidFill>
              <a:effectLst/>
              <a:latin typeface="lato" panose="020F0502020204030203" pitchFamily="34" charset="0"/>
            </a:endParaRPr>
          </a:p>
          <a:p>
            <a:pPr algn="l">
              <a:buFont typeface="Arial" panose="020B0604020202020204" pitchFamily="34" charset="0"/>
              <a:buChar char="•"/>
            </a:pPr>
            <a:r>
              <a:rPr lang="en-US" b="1" i="0" dirty="0">
                <a:solidFill>
                  <a:srgbClr val="2D2D32"/>
                </a:solidFill>
                <a:effectLst/>
                <a:latin typeface="lato" panose="020F0502020204030203" pitchFamily="34" charset="0"/>
              </a:rPr>
              <a:t>Magnetic Resonance Imaging (MRI) </a:t>
            </a:r>
            <a:endParaRPr lang="en-US" b="1" dirty="0">
              <a:solidFill>
                <a:srgbClr val="2D2D32"/>
              </a:solidFill>
              <a:latin typeface="lato" panose="020F0502020204030203" pitchFamily="34" charset="0"/>
            </a:endParaRPr>
          </a:p>
          <a:p>
            <a:pPr algn="l">
              <a:buFont typeface="Arial" panose="020B0604020202020204" pitchFamily="34" charset="0"/>
              <a:buChar char="•"/>
            </a:pPr>
            <a:r>
              <a:rPr lang="en-US" b="0" i="0" dirty="0">
                <a:solidFill>
                  <a:srgbClr val="2D2D32"/>
                </a:solidFill>
                <a:effectLst/>
                <a:highlight>
                  <a:srgbClr val="FFFF00"/>
                </a:highlight>
                <a:latin typeface="lato" panose="020F0502020204030203" pitchFamily="34" charset="0"/>
              </a:rPr>
              <a:t>Treatment </a:t>
            </a:r>
          </a:p>
          <a:p>
            <a:pPr algn="l">
              <a:buFont typeface="Arial" panose="020B0604020202020204" pitchFamily="34" charset="0"/>
              <a:buChar char="•"/>
            </a:pPr>
            <a:endParaRPr lang="en-US" b="0" i="0" dirty="0">
              <a:solidFill>
                <a:srgbClr val="2D2D32"/>
              </a:solidFill>
              <a:effectLst/>
              <a:highlight>
                <a:srgbClr val="FFFF00"/>
              </a:highlight>
              <a:latin typeface="lato" panose="020F0502020204030203" pitchFamily="34" charset="0"/>
            </a:endParaRPr>
          </a:p>
          <a:p>
            <a:pPr algn="l">
              <a:buFont typeface="Arial" panose="020B0604020202020204" pitchFamily="34" charset="0"/>
              <a:buChar char="•"/>
            </a:pPr>
            <a:r>
              <a:rPr lang="en-US" b="1" i="0" dirty="0">
                <a:solidFill>
                  <a:srgbClr val="2D2D32"/>
                </a:solidFill>
                <a:effectLst/>
                <a:latin typeface="lato" panose="020F0502020204030203" pitchFamily="34" charset="0"/>
              </a:rPr>
              <a:t> Treat Infections -</a:t>
            </a:r>
            <a:r>
              <a:rPr lang="en-US" b="0" i="0" dirty="0">
                <a:solidFill>
                  <a:srgbClr val="2D2D32"/>
                </a:solidFill>
                <a:effectLst/>
                <a:latin typeface="lato" panose="020F0502020204030203" pitchFamily="34" charset="0"/>
              </a:rPr>
              <a:t> The development of cysts can cause infection in the body. Antibiotic therapy is prescribed in order to treat the infection.</a:t>
            </a:r>
          </a:p>
          <a:p>
            <a:pPr algn="l">
              <a:buFont typeface="+mj-lt"/>
              <a:buAutoNum type="arabicPeriod"/>
            </a:pPr>
            <a:r>
              <a:rPr lang="en-US" b="1" i="0" dirty="0">
                <a:solidFill>
                  <a:srgbClr val="2D2D32"/>
                </a:solidFill>
                <a:effectLst/>
                <a:latin typeface="lato" panose="020F0502020204030203" pitchFamily="34" charset="0"/>
              </a:rPr>
              <a:t>Treat Large Cysts -</a:t>
            </a:r>
            <a:r>
              <a:rPr lang="en-US" b="0" i="0" dirty="0">
                <a:solidFill>
                  <a:srgbClr val="2D2D32"/>
                </a:solidFill>
                <a:effectLst/>
                <a:latin typeface="lato" panose="020F0502020204030203" pitchFamily="34" charset="0"/>
              </a:rPr>
              <a:t> Large cysts can be treated without the need for surgery. The physician uses a long needle to reach a certain area and drain the cyst of its liquid. If a kidney cyst ruptures and causes bleeding in the body, surgery needs to be carried out to stop the flow.</a:t>
            </a:r>
          </a:p>
          <a:p>
            <a:pPr algn="l">
              <a:buFont typeface="+mj-lt"/>
              <a:buAutoNum type="arabicPeriod"/>
            </a:pPr>
            <a:r>
              <a:rPr lang="en-US" b="1" i="0" dirty="0">
                <a:solidFill>
                  <a:srgbClr val="2D2D32"/>
                </a:solidFill>
                <a:effectLst/>
                <a:latin typeface="lato" panose="020F0502020204030203" pitchFamily="34" charset="0"/>
              </a:rPr>
              <a:t>Treat Cancerous Growth - </a:t>
            </a:r>
            <a:r>
              <a:rPr lang="en-US" b="0" i="0" dirty="0">
                <a:solidFill>
                  <a:srgbClr val="2D2D32"/>
                </a:solidFill>
                <a:effectLst/>
                <a:latin typeface="lato" panose="020F0502020204030203" pitchFamily="34" charset="0"/>
              </a:rPr>
              <a:t>Surgery needs to be done in order to remove the cancerous growth developing in the kidneys</a:t>
            </a:r>
            <a:endParaRPr lang="en-US" dirty="0">
              <a:solidFill>
                <a:srgbClr val="2D2D32"/>
              </a:solidFill>
              <a:latin typeface="lato" panose="020F0502020204030203" pitchFamily="34" charset="0"/>
            </a:endParaRPr>
          </a:p>
          <a:p>
            <a:pPr algn="l">
              <a:buFont typeface="+mj-lt"/>
              <a:buAutoNum type="arabicPeriod"/>
            </a:pPr>
            <a:r>
              <a:rPr lang="en-US" b="1" i="0" dirty="0">
                <a:solidFill>
                  <a:srgbClr val="2D2D32"/>
                </a:solidFill>
                <a:effectLst/>
                <a:latin typeface="lato" panose="020F0502020204030203" pitchFamily="34" charset="0"/>
              </a:rPr>
              <a:t>Kidney Transplant -</a:t>
            </a:r>
            <a:r>
              <a:rPr lang="en-US" b="0" i="0" dirty="0">
                <a:solidFill>
                  <a:srgbClr val="2D2D32"/>
                </a:solidFill>
                <a:effectLst/>
                <a:latin typeface="lato" panose="020F0502020204030203" pitchFamily="34" charset="0"/>
              </a:rPr>
              <a:t> Renal transplant is the best method to avoid dialysis. </a:t>
            </a:r>
          </a:p>
        </p:txBody>
      </p:sp>
    </p:spTree>
    <p:extLst>
      <p:ext uri="{BB962C8B-B14F-4D97-AF65-F5344CB8AC3E}">
        <p14:creationId xmlns:p14="http://schemas.microsoft.com/office/powerpoint/2010/main" val="49754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5107A6-144D-82EB-CDA3-FA1C8130DB93}"/>
              </a:ext>
            </a:extLst>
          </p:cNvPr>
          <p:cNvSpPr txBox="1"/>
          <p:nvPr/>
        </p:nvSpPr>
        <p:spPr>
          <a:xfrm>
            <a:off x="4858438" y="2588964"/>
            <a:ext cx="3558449" cy="584775"/>
          </a:xfrm>
          <a:prstGeom prst="rect">
            <a:avLst/>
          </a:prstGeom>
          <a:noFill/>
        </p:spPr>
        <p:txBody>
          <a:bodyPr wrap="square" rtlCol="0">
            <a:spAutoFit/>
          </a:bodyPr>
          <a:lstStyle/>
          <a:p>
            <a:r>
              <a:rPr lang="en-US" sz="3200" dirty="0"/>
              <a:t> </a:t>
            </a:r>
          </a:p>
        </p:txBody>
      </p:sp>
      <p:sp>
        <p:nvSpPr>
          <p:cNvPr id="5" name="Oval 4">
            <a:extLst>
              <a:ext uri="{FF2B5EF4-FFF2-40B4-BE49-F238E27FC236}">
                <a16:creationId xmlns:a16="http://schemas.microsoft.com/office/drawing/2014/main" id="{17374D5C-E27F-F5A0-FEF6-9F88C8619797}"/>
              </a:ext>
            </a:extLst>
          </p:cNvPr>
          <p:cNvSpPr/>
          <p:nvPr/>
        </p:nvSpPr>
        <p:spPr>
          <a:xfrm>
            <a:off x="4120310" y="2237305"/>
            <a:ext cx="3558448" cy="1872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Thank you </a:t>
            </a:r>
          </a:p>
        </p:txBody>
      </p:sp>
    </p:spTree>
    <p:extLst>
      <p:ext uri="{BB962C8B-B14F-4D97-AF65-F5344CB8AC3E}">
        <p14:creationId xmlns:p14="http://schemas.microsoft.com/office/powerpoint/2010/main" val="311579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40AEF34-61C2-170A-F09B-926C80E95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2" t="2275" r="36702" b="3368"/>
          <a:stretch>
            <a:fillRect/>
          </a:stretch>
        </p:blipFill>
        <p:spPr bwMode="auto">
          <a:xfrm>
            <a:off x="106472" y="703240"/>
            <a:ext cx="11579384" cy="570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a:extLst>
              <a:ext uri="{FF2B5EF4-FFF2-40B4-BE49-F238E27FC236}">
                <a16:creationId xmlns:a16="http://schemas.microsoft.com/office/drawing/2014/main" id="{57B903EB-8188-380B-7A9C-06DB71915DB9}"/>
              </a:ext>
            </a:extLst>
          </p:cNvPr>
          <p:cNvSpPr/>
          <p:nvPr/>
        </p:nvSpPr>
        <p:spPr>
          <a:xfrm>
            <a:off x="6219171" y="2624203"/>
            <a:ext cx="4659682" cy="33820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302D857-3AC5-1B08-01D7-F1FD0278EBD1}"/>
              </a:ext>
            </a:extLst>
          </p:cNvPr>
          <p:cNvSpPr/>
          <p:nvPr/>
        </p:nvSpPr>
        <p:spPr>
          <a:xfrm>
            <a:off x="6149194" y="4463924"/>
            <a:ext cx="4659682" cy="33820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 name="Star: 5 Points 4">
            <a:extLst>
              <a:ext uri="{FF2B5EF4-FFF2-40B4-BE49-F238E27FC236}">
                <a16:creationId xmlns:a16="http://schemas.microsoft.com/office/drawing/2014/main" id="{8C1CD089-9434-8B28-9332-5781FD227176}"/>
              </a:ext>
            </a:extLst>
          </p:cNvPr>
          <p:cNvSpPr/>
          <p:nvPr/>
        </p:nvSpPr>
        <p:spPr>
          <a:xfrm>
            <a:off x="5734832" y="2580362"/>
            <a:ext cx="484339" cy="33820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2A385A0-E7BD-87BF-6506-211EC02BBA84}"/>
              </a:ext>
            </a:extLst>
          </p:cNvPr>
          <p:cNvSpPr/>
          <p:nvPr/>
        </p:nvSpPr>
        <p:spPr>
          <a:xfrm>
            <a:off x="5664855" y="4424432"/>
            <a:ext cx="484339" cy="33820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82B6E0-2B14-57C9-484C-27EB13CA7526}"/>
              </a:ext>
            </a:extLst>
          </p:cNvPr>
          <p:cNvSpPr/>
          <p:nvPr/>
        </p:nvSpPr>
        <p:spPr>
          <a:xfrm>
            <a:off x="590811" y="2748557"/>
            <a:ext cx="4659682" cy="33820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Star: 5 Points 7">
            <a:extLst>
              <a:ext uri="{FF2B5EF4-FFF2-40B4-BE49-F238E27FC236}">
                <a16:creationId xmlns:a16="http://schemas.microsoft.com/office/drawing/2014/main" id="{6787BA24-90E8-C08B-31C5-01FB439D902A}"/>
              </a:ext>
            </a:extLst>
          </p:cNvPr>
          <p:cNvSpPr/>
          <p:nvPr/>
        </p:nvSpPr>
        <p:spPr>
          <a:xfrm>
            <a:off x="106472" y="2580362"/>
            <a:ext cx="484339" cy="33820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9EB8FB-D0DA-6185-5EF3-DBC4967781A8}"/>
              </a:ext>
            </a:extLst>
          </p:cNvPr>
          <p:cNvSpPr/>
          <p:nvPr/>
        </p:nvSpPr>
        <p:spPr>
          <a:xfrm>
            <a:off x="590811" y="3338111"/>
            <a:ext cx="3033738" cy="33820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C01A7030-934B-A077-A5E7-D22C97D70C02}"/>
              </a:ext>
            </a:extLst>
          </p:cNvPr>
          <p:cNvSpPr/>
          <p:nvPr/>
        </p:nvSpPr>
        <p:spPr>
          <a:xfrm>
            <a:off x="124406" y="3338111"/>
            <a:ext cx="484339" cy="338202"/>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56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solidFill>
                  <a:srgbClr val="FFD815"/>
                </a:solidFill>
                <a:latin typeface="Calibri" charset="0"/>
              </a:rPr>
              <a:t>Simple renal cysts</a:t>
            </a:r>
          </a:p>
        </p:txBody>
      </p:sp>
      <p:sp>
        <p:nvSpPr>
          <p:cNvPr id="18434" name="Content Placeholder 2"/>
          <p:cNvSpPr>
            <a:spLocks noGrp="1"/>
          </p:cNvSpPr>
          <p:nvPr>
            <p:ph idx="1"/>
          </p:nvPr>
        </p:nvSpPr>
        <p:spPr/>
        <p:txBody>
          <a:bodyPr/>
          <a:lstStyle/>
          <a:p>
            <a:pPr eaLnBrk="1" hangingPunct="1"/>
            <a:r>
              <a:rPr lang="en-US" u="sng" dirty="0"/>
              <a:t>The most common renal masses</a:t>
            </a:r>
          </a:p>
          <a:p>
            <a:pPr eaLnBrk="1" hangingPunct="1"/>
            <a:r>
              <a:rPr lang="en-US" dirty="0"/>
              <a:t>Solitary, multiple and bilateral</a:t>
            </a:r>
          </a:p>
          <a:p>
            <a:pPr eaLnBrk="1" hangingPunct="1"/>
            <a:r>
              <a:rPr lang="en-US" dirty="0"/>
              <a:t>Occur most often </a:t>
            </a:r>
            <a:r>
              <a:rPr lang="en-US" u="sng" dirty="0"/>
              <a:t>over age 50</a:t>
            </a:r>
          </a:p>
          <a:p>
            <a:pPr eaLnBrk="1" hangingPunct="1"/>
            <a:r>
              <a:rPr lang="en-US" dirty="0"/>
              <a:t>Often seen on screening ultrasound exam</a:t>
            </a:r>
          </a:p>
          <a:p>
            <a:pPr eaLnBrk="1" hangingPunct="1"/>
            <a:r>
              <a:rPr lang="en-US" dirty="0"/>
              <a:t>Range in size from </a:t>
            </a:r>
            <a:r>
              <a:rPr lang="en-US" u="sng" dirty="0">
                <a:solidFill>
                  <a:srgbClr val="FF0000"/>
                </a:solidFill>
              </a:rPr>
              <a:t>less than 1cm to 10cm</a:t>
            </a:r>
          </a:p>
          <a:p>
            <a:pPr eaLnBrk="1" hangingPunct="1"/>
            <a:r>
              <a:rPr lang="en-US" dirty="0"/>
              <a:t>Usually do not compromise renal function</a:t>
            </a:r>
          </a:p>
        </p:txBody>
      </p:sp>
    </p:spTree>
    <p:extLst>
      <p:ext uri="{BB962C8B-B14F-4D97-AF65-F5344CB8AC3E}">
        <p14:creationId xmlns:p14="http://schemas.microsoft.com/office/powerpoint/2010/main" val="65107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a:solidFill>
                  <a:srgbClr val="FFD815"/>
                </a:solidFill>
                <a:latin typeface="Calibri" charset="0"/>
              </a:rPr>
              <a:t>Simple renal cysts</a:t>
            </a:r>
          </a:p>
        </p:txBody>
      </p:sp>
      <p:sp>
        <p:nvSpPr>
          <p:cNvPr id="3" name="Content Placeholder 2"/>
          <p:cNvSpPr>
            <a:spLocks noGrp="1"/>
          </p:cNvSpPr>
          <p:nvPr>
            <p:ph idx="1"/>
          </p:nvPr>
        </p:nvSpPr>
        <p:spPr/>
        <p:txBody>
          <a:bodyPr>
            <a:normAutofit/>
          </a:bodyPr>
          <a:lstStyle/>
          <a:p>
            <a:pPr eaLnBrk="1" hangingPunct="1">
              <a:defRPr/>
            </a:pPr>
            <a:r>
              <a:rPr lang="en-US" dirty="0">
                <a:ea typeface="+mn-ea"/>
                <a:cs typeface="+mn-cs"/>
              </a:rPr>
              <a:t>Usually  </a:t>
            </a:r>
            <a:r>
              <a:rPr lang="en-US" u="sng" dirty="0">
                <a:ea typeface="+mn-ea"/>
                <a:cs typeface="+mn-cs"/>
              </a:rPr>
              <a:t>one epithelial layer without renal elements</a:t>
            </a:r>
          </a:p>
          <a:p>
            <a:pPr eaLnBrk="1" hangingPunct="1">
              <a:defRPr/>
            </a:pPr>
            <a:r>
              <a:rPr lang="en-US" dirty="0">
                <a:ea typeface="+mn-ea"/>
                <a:cs typeface="+mn-cs"/>
              </a:rPr>
              <a:t>Differential diagnosis: rule out more serious disorders</a:t>
            </a:r>
          </a:p>
          <a:p>
            <a:pPr marL="0" indent="0" eaLnBrk="1" hangingPunct="1">
              <a:buNone/>
              <a:defRPr/>
            </a:pPr>
            <a:endParaRPr lang="en-US" dirty="0">
              <a:ea typeface="+mn-ea"/>
              <a:cs typeface="+mn-cs"/>
            </a:endParaRPr>
          </a:p>
          <a:p>
            <a:pPr lvl="1" eaLnBrk="1" hangingPunct="1">
              <a:defRPr/>
            </a:pPr>
            <a:r>
              <a:rPr lang="en-US" dirty="0">
                <a:ea typeface="+mn-ea"/>
              </a:rPr>
              <a:t>Polycystic kidney disease: </a:t>
            </a:r>
            <a:r>
              <a:rPr lang="en-US" u="sng" dirty="0">
                <a:ea typeface="+mn-ea"/>
              </a:rPr>
              <a:t>family history</a:t>
            </a:r>
            <a:r>
              <a:rPr lang="en-US" dirty="0">
                <a:ea typeface="+mn-ea"/>
              </a:rPr>
              <a:t>, </a:t>
            </a:r>
            <a:r>
              <a:rPr lang="en-US" u="sng" dirty="0">
                <a:ea typeface="+mn-ea"/>
              </a:rPr>
              <a:t>bilateral</a:t>
            </a:r>
            <a:r>
              <a:rPr lang="en-US" dirty="0">
                <a:ea typeface="+mn-ea"/>
              </a:rPr>
              <a:t>, gross hematuria, infection </a:t>
            </a:r>
          </a:p>
          <a:p>
            <a:pPr lvl="1" eaLnBrk="1" hangingPunct="1">
              <a:defRPr/>
            </a:pPr>
            <a:r>
              <a:rPr lang="en-US" dirty="0">
                <a:ea typeface="+mn-ea"/>
              </a:rPr>
              <a:t>Loculated cystic disease: </a:t>
            </a:r>
            <a:r>
              <a:rPr lang="en-US" sz="1400" dirty="0">
                <a:ea typeface="+mn-ea"/>
              </a:rPr>
              <a:t>i</a:t>
            </a:r>
            <a:r>
              <a:rPr lang="en-US" sz="1400" b="0" i="0" dirty="0">
                <a:solidFill>
                  <a:srgbClr val="111111"/>
                </a:solidFill>
                <a:effectLst/>
                <a:latin typeface="Roboto" panose="02000000000000000000" pitchFamily="2" charset="0"/>
              </a:rPr>
              <a:t>s an uncommon, non-familial, non-progressive disease characterized by clusters of cysts within the normal renal parenchyma </a:t>
            </a:r>
            <a:r>
              <a:rPr lang="en-US" u="sng" dirty="0">
                <a:ea typeface="+mn-ea"/>
              </a:rPr>
              <a:t>unilateral</a:t>
            </a:r>
          </a:p>
          <a:p>
            <a:pPr lvl="1" eaLnBrk="1" hangingPunct="1">
              <a:defRPr/>
            </a:pPr>
            <a:r>
              <a:rPr lang="en-US" dirty="0">
                <a:ea typeface="+mn-ea"/>
              </a:rPr>
              <a:t>Malignancy: </a:t>
            </a:r>
            <a:r>
              <a:rPr lang="en-US" u="sng" dirty="0">
                <a:ea typeface="+mn-ea"/>
              </a:rPr>
              <a:t>thickened irregular walls, septae, enhance with contrast, multilocular mass</a:t>
            </a:r>
          </a:p>
        </p:txBody>
      </p:sp>
    </p:spTree>
    <p:extLst>
      <p:ext uri="{BB962C8B-B14F-4D97-AF65-F5344CB8AC3E}">
        <p14:creationId xmlns:p14="http://schemas.microsoft.com/office/powerpoint/2010/main" val="37105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solidFill>
                  <a:srgbClr val="FFD815"/>
                </a:solidFill>
                <a:latin typeface="Calibri" charset="0"/>
              </a:rPr>
              <a:t>Simple renal cysts</a:t>
            </a:r>
          </a:p>
        </p:txBody>
      </p:sp>
      <p:sp>
        <p:nvSpPr>
          <p:cNvPr id="20482" name="Content Placeholder 2"/>
          <p:cNvSpPr>
            <a:spLocks noGrp="1"/>
          </p:cNvSpPr>
          <p:nvPr>
            <p:ph idx="1"/>
          </p:nvPr>
        </p:nvSpPr>
        <p:spPr/>
        <p:txBody>
          <a:bodyPr/>
          <a:lstStyle/>
          <a:p>
            <a:pPr eaLnBrk="1" hangingPunct="1"/>
            <a:r>
              <a:rPr lang="en-US" dirty="0"/>
              <a:t>Treatment: Usually none required</a:t>
            </a:r>
          </a:p>
          <a:p>
            <a:pPr eaLnBrk="1" hangingPunct="1"/>
            <a:r>
              <a:rPr lang="en-US" dirty="0"/>
              <a:t>Pain: rare,&gt; Acetaminophen, NSAIDs short course if renal function preserved</a:t>
            </a:r>
          </a:p>
          <a:p>
            <a:pPr eaLnBrk="1" hangingPunct="1"/>
            <a:r>
              <a:rPr lang="en-US" dirty="0"/>
              <a:t>Not commonly to aspirate the cyst and do surgery</a:t>
            </a:r>
          </a:p>
          <a:p>
            <a:pPr eaLnBrk="1" hangingPunct="1"/>
            <a:r>
              <a:rPr lang="en-US" dirty="0"/>
              <a:t>Infection: Rare</a:t>
            </a:r>
          </a:p>
        </p:txBody>
      </p:sp>
    </p:spTree>
    <p:extLst>
      <p:ext uri="{BB962C8B-B14F-4D97-AF65-F5344CB8AC3E}">
        <p14:creationId xmlns:p14="http://schemas.microsoft.com/office/powerpoint/2010/main" val="168081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Title 4"/>
          <p:cNvSpPr>
            <a:spLocks noGrp="1"/>
          </p:cNvSpPr>
          <p:nvPr>
            <p:ph type="title"/>
          </p:nvPr>
        </p:nvSpPr>
        <p:spPr>
          <a:xfrm>
            <a:off x="838200" y="672747"/>
            <a:ext cx="10515600" cy="715556"/>
          </a:xfrm>
        </p:spPr>
        <p:txBody>
          <a:bodyPr vert="horz" lIns="91440" tIns="45720" rIns="91440" bIns="45720" rtlCol="0" anchor="ctr">
            <a:normAutofit/>
          </a:bodyPr>
          <a:lstStyle/>
          <a:p>
            <a:pPr algn="ctr"/>
            <a:r>
              <a:rPr lang="en-US" sz="3200" kern="1200">
                <a:solidFill>
                  <a:schemeClr val="bg1"/>
                </a:solidFill>
                <a:latin typeface="+mj-lt"/>
                <a:ea typeface="+mj-ea"/>
                <a:cs typeface="+mj-cs"/>
              </a:rPr>
              <a:t>Simple Cyst</a:t>
            </a:r>
          </a:p>
        </p:txBody>
      </p:sp>
      <p:pic>
        <p:nvPicPr>
          <p:cNvPr id="22530" name="Content Placeholder 3" descr="renal cyst gross1.jpg"/>
          <p:cNvPicPr>
            <a:picLocks noGrp="1" noChangeAspect="1"/>
          </p:cNvPicPr>
          <p:nvPr>
            <p:ph sz="half" idx="1"/>
          </p:nvPr>
        </p:nvPicPr>
        <p:blipFill>
          <a:blip r:embed="rId3">
            <a:extLst>
              <a:ext uri="{28A0092B-C50C-407E-A947-70E740481C1C}">
                <a14:useLocalDpi xmlns:a14="http://schemas.microsoft.com/office/drawing/2010/main" val="0"/>
              </a:ext>
            </a:extLst>
          </a:blip>
          <a:srcRect t="12759" r="1" b="19391"/>
          <a:stretch>
            <a:fillRect/>
          </a:stretch>
        </p:blipFill>
        <p:spPr>
          <a:xfrm>
            <a:off x="838200" y="2170113"/>
            <a:ext cx="2860675" cy="3451225"/>
          </a:xfrm>
        </p:spPr>
      </p:pic>
      <p:pic>
        <p:nvPicPr>
          <p:cNvPr id="22531" name="Content Placeholder 6" descr="simple cyst gross2.jpg"/>
          <p:cNvPicPr>
            <a:picLocks noGrp="1" noChangeAspect="1"/>
          </p:cNvPicPr>
          <p:nvPr>
            <p:ph sz="half" idx="2"/>
          </p:nvPr>
        </p:nvPicPr>
        <p:blipFill>
          <a:blip r:embed="rId4">
            <a:extLst>
              <a:ext uri="{28A0092B-C50C-407E-A947-70E740481C1C}">
                <a14:useLocalDpi xmlns:a14="http://schemas.microsoft.com/office/drawing/2010/main" val="0"/>
              </a:ext>
            </a:extLst>
          </a:blip>
          <a:srcRect l="15696" r="20833" b="2"/>
          <a:stretch>
            <a:fillRect/>
          </a:stretch>
        </p:blipFill>
        <p:spPr>
          <a:xfrm>
            <a:off x="6075363" y="2170113"/>
            <a:ext cx="5276850" cy="3451225"/>
          </a:xfrm>
        </p:spPr>
      </p:pic>
      <p:pic>
        <p:nvPicPr>
          <p:cNvPr id="2" name="Content Placeholder 4" descr="simple cyst gross1.jpg">
            <a:extLst>
              <a:ext uri="{FF2B5EF4-FFF2-40B4-BE49-F238E27FC236}">
                <a16:creationId xmlns:a16="http://schemas.microsoft.com/office/drawing/2014/main" id="{4FD3B8B6-DA09-00F7-206B-CD61C7255D71}"/>
              </a:ext>
            </a:extLst>
          </p:cNvPr>
          <p:cNvPicPr>
            <a:picLocks noChangeAspect="1"/>
          </p:cNvPicPr>
          <p:nvPr/>
        </p:nvPicPr>
        <p:blipFill>
          <a:blip r:embed="rId5">
            <a:extLst>
              <a:ext uri="{28A0092B-C50C-407E-A947-70E740481C1C}">
                <a14:useLocalDpi xmlns:a14="http://schemas.microsoft.com/office/drawing/2010/main" val="0"/>
              </a:ext>
            </a:extLst>
          </a:blip>
          <a:srcRect t="11608" r="1" b="20542"/>
          <a:stretch>
            <a:fillRect/>
          </a:stretch>
        </p:blipFill>
        <p:spPr>
          <a:xfrm>
            <a:off x="3770313" y="2170113"/>
            <a:ext cx="2235200" cy="3451225"/>
          </a:xfrm>
          <a:prstGeom prst="rect">
            <a:avLst/>
          </a:prstGeom>
        </p:spPr>
      </p:pic>
    </p:spTree>
    <p:extLst>
      <p:ext uri="{BB962C8B-B14F-4D97-AF65-F5344CB8AC3E}">
        <p14:creationId xmlns:p14="http://schemas.microsoft.com/office/powerpoint/2010/main" val="148354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C627-CAB2-D340-E160-30A35F9B5B92}"/>
              </a:ext>
            </a:extLst>
          </p:cNvPr>
          <p:cNvSpPr txBox="1">
            <a:spLocks/>
          </p:cNvSpPr>
          <p:nvPr/>
        </p:nvSpPr>
        <p:spPr>
          <a:xfrm>
            <a:off x="208767" y="107754"/>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Polycystic kidney disease</a:t>
            </a:r>
          </a:p>
        </p:txBody>
      </p:sp>
      <p:pic>
        <p:nvPicPr>
          <p:cNvPr id="6" name="Picture 5" descr="Diagram&#10;&#10;Description automatically generated">
            <a:extLst>
              <a:ext uri="{FF2B5EF4-FFF2-40B4-BE49-F238E27FC236}">
                <a16:creationId xmlns:a16="http://schemas.microsoft.com/office/drawing/2014/main" id="{B7D2DA5C-E120-C746-1A36-46F382C46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257" y="910880"/>
            <a:ext cx="4248743" cy="3643700"/>
          </a:xfrm>
          <a:prstGeom prst="rect">
            <a:avLst/>
          </a:prstGeom>
        </p:spPr>
      </p:pic>
      <p:sp>
        <p:nvSpPr>
          <p:cNvPr id="8" name="TextBox 7">
            <a:extLst>
              <a:ext uri="{FF2B5EF4-FFF2-40B4-BE49-F238E27FC236}">
                <a16:creationId xmlns:a16="http://schemas.microsoft.com/office/drawing/2014/main" id="{4011CD99-9D69-BB0F-5868-04ADB793E867}"/>
              </a:ext>
            </a:extLst>
          </p:cNvPr>
          <p:cNvSpPr txBox="1"/>
          <p:nvPr/>
        </p:nvSpPr>
        <p:spPr>
          <a:xfrm>
            <a:off x="504172" y="1619083"/>
            <a:ext cx="6118964" cy="369332"/>
          </a:xfrm>
          <a:prstGeom prst="rect">
            <a:avLst/>
          </a:prstGeom>
          <a:noFill/>
        </p:spPr>
        <p:txBody>
          <a:bodyPr wrap="square">
            <a:spAutoFit/>
          </a:bodyPr>
          <a:lstStyle/>
          <a:p>
            <a:r>
              <a:rPr lang="en-US" b="0" i="0" dirty="0">
                <a:solidFill>
                  <a:srgbClr val="444444"/>
                </a:solidFill>
                <a:effectLst/>
                <a:latin typeface="Roboto" panose="02000000000000000000" pitchFamily="2" charset="0"/>
              </a:rPr>
              <a:t>Autosomal dominant polycystic kidney disease</a:t>
            </a:r>
            <a:endParaRPr lang="en-US" dirty="0"/>
          </a:p>
        </p:txBody>
      </p:sp>
      <p:sp>
        <p:nvSpPr>
          <p:cNvPr id="10" name="TextBox 9">
            <a:extLst>
              <a:ext uri="{FF2B5EF4-FFF2-40B4-BE49-F238E27FC236}">
                <a16:creationId xmlns:a16="http://schemas.microsoft.com/office/drawing/2014/main" id="{224D523D-4883-DBA0-C39F-025F2D2EEBDA}"/>
              </a:ext>
            </a:extLst>
          </p:cNvPr>
          <p:cNvSpPr txBox="1"/>
          <p:nvPr/>
        </p:nvSpPr>
        <p:spPr>
          <a:xfrm>
            <a:off x="504172" y="2970969"/>
            <a:ext cx="6118964" cy="369332"/>
          </a:xfrm>
          <a:prstGeom prst="rect">
            <a:avLst/>
          </a:prstGeom>
          <a:noFill/>
        </p:spPr>
        <p:txBody>
          <a:bodyPr wrap="square">
            <a:spAutoFit/>
          </a:bodyPr>
          <a:lstStyle/>
          <a:p>
            <a:r>
              <a:rPr lang="en-US" b="0" i="0" dirty="0">
                <a:solidFill>
                  <a:srgbClr val="111111"/>
                </a:solidFill>
                <a:effectLst/>
                <a:latin typeface="Roboto" panose="02000000000000000000" pitchFamily="2" charset="0"/>
              </a:rPr>
              <a:t>Autosomal recessive polycystic kidney disease</a:t>
            </a:r>
            <a:endParaRPr lang="en-US" dirty="0"/>
          </a:p>
        </p:txBody>
      </p:sp>
    </p:spTree>
    <p:extLst>
      <p:ext uri="{BB962C8B-B14F-4D97-AF65-F5344CB8AC3E}">
        <p14:creationId xmlns:p14="http://schemas.microsoft.com/office/powerpoint/2010/main" val="4001692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TotalTime>
  <Words>2742</Words>
  <Application>Microsoft Office PowerPoint</Application>
  <PresentationFormat>Widescreen</PresentationFormat>
  <Paragraphs>284</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Polycystic kidney disease  12/10/2022  by : Ahmad Alhusami , auwid alshraah , Khalil alsoud  </vt:lpstr>
      <vt:lpstr>PowerPoint Presentation</vt:lpstr>
      <vt:lpstr>PowerPoint Presentation</vt:lpstr>
      <vt:lpstr>PowerPoint Presentation</vt:lpstr>
      <vt:lpstr>Simple renal cysts</vt:lpstr>
      <vt:lpstr>Simple renal cysts</vt:lpstr>
      <vt:lpstr>Simple renal cysts</vt:lpstr>
      <vt:lpstr>Simple Cyst</vt:lpstr>
      <vt:lpstr>PowerPoint Presentation</vt:lpstr>
      <vt:lpstr>PowerPoint Presentation</vt:lpstr>
      <vt:lpstr>PowerPoint Presentation</vt:lpstr>
      <vt:lpstr>Polycystin-1</vt:lpstr>
      <vt:lpstr>ADPKD pathophysiology</vt:lpstr>
      <vt:lpstr>PowerPoint Presentation</vt:lpstr>
      <vt:lpstr>PowerPoint Presentation</vt:lpstr>
      <vt:lpstr>PowerPoint Presentation</vt:lpstr>
      <vt:lpstr>PowerPoint Presentation</vt:lpstr>
      <vt:lpstr>PowerPoint Presentation</vt:lpstr>
      <vt:lpstr>Extra-renal manifestations</vt:lpstr>
      <vt:lpstr>PowerPoint Presentation</vt:lpstr>
      <vt:lpstr>PowerPoint Presentation</vt:lpstr>
      <vt:lpstr>PowerPoint Presentation</vt:lpstr>
      <vt:lpstr>PowerPoint Presentation</vt:lpstr>
      <vt:lpstr>PowerPoint Presentation</vt:lpstr>
      <vt:lpstr>Mortality</vt:lpstr>
      <vt:lpstr>PowerPoint Presentation</vt:lpstr>
      <vt:lpstr>Autosomal recessive PKD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Polycystic kidney disease  12/10/2022  by : auwid alshraah , Ahmad Alhusami , Khalil alsoud  </dc:title>
  <dc:creator>Ahmad Husami</dc:creator>
  <cp:lastModifiedBy>Ahmad Yahya al husami</cp:lastModifiedBy>
  <cp:revision>4</cp:revision>
  <dcterms:created xsi:type="dcterms:W3CDTF">2022-10-11T18:14:46Z</dcterms:created>
  <dcterms:modified xsi:type="dcterms:W3CDTF">2022-10-12T06:15:18Z</dcterms:modified>
</cp:coreProperties>
</file>