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heme" Target="theme/theme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presProps" Target="pres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E131E-43D2-44FA-867F-FC91552360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JO"/>
        </a:p>
      </dgm:t>
    </dgm:pt>
    <dgm:pt modelId="{29D3D38B-A83A-4C41-BD54-9AD24EB04E90}">
      <dgm:prSet phldrT="[نص]"/>
      <dgm:spPr/>
      <dgm:t>
        <a:bodyPr/>
        <a:lstStyle/>
        <a:p>
          <a:pPr rtl="1"/>
          <a:r>
            <a:rPr lang="en-US" dirty="0">
              <a:solidFill>
                <a:srgbClr val="002060"/>
              </a:solidFill>
            </a:rPr>
            <a:t>Liver tumors</a:t>
          </a:r>
          <a:endParaRPr lang="ar-JO" dirty="0">
            <a:solidFill>
              <a:srgbClr val="002060"/>
            </a:solidFill>
          </a:endParaRPr>
        </a:p>
      </dgm:t>
    </dgm:pt>
    <dgm:pt modelId="{4BFCFFBE-93D1-473D-AF76-00CF77DB7EB4}" type="parTrans" cxnId="{567E4E7C-C604-4CF2-92E1-8E25684D4278}">
      <dgm:prSet/>
      <dgm:spPr/>
      <dgm:t>
        <a:bodyPr/>
        <a:lstStyle/>
        <a:p>
          <a:pPr rtl="1"/>
          <a:endParaRPr lang="ar-JO">
            <a:solidFill>
              <a:srgbClr val="002060"/>
            </a:solidFill>
          </a:endParaRPr>
        </a:p>
      </dgm:t>
    </dgm:pt>
    <dgm:pt modelId="{EF3BC683-FF17-4C99-BCCE-AE31E7BAE581}" type="sibTrans" cxnId="{567E4E7C-C604-4CF2-92E1-8E25684D4278}">
      <dgm:prSet/>
      <dgm:spPr/>
      <dgm:t>
        <a:bodyPr/>
        <a:lstStyle/>
        <a:p>
          <a:pPr rtl="1"/>
          <a:endParaRPr lang="ar-JO">
            <a:solidFill>
              <a:srgbClr val="002060"/>
            </a:solidFill>
          </a:endParaRPr>
        </a:p>
      </dgm:t>
    </dgm:pt>
    <dgm:pt modelId="{ED600576-1CD4-4F1B-A934-E804CC2B8599}">
      <dgm:prSet phldrT="[نص]"/>
      <dgm:spPr/>
      <dgm:t>
        <a:bodyPr/>
        <a:lstStyle/>
        <a:p>
          <a:pPr rtl="1"/>
          <a:r>
            <a:rPr lang="en-US" dirty="0">
              <a:solidFill>
                <a:srgbClr val="002060"/>
              </a:solidFill>
            </a:rPr>
            <a:t>Primary </a:t>
          </a:r>
          <a:endParaRPr lang="ar-JO" dirty="0">
            <a:solidFill>
              <a:srgbClr val="002060"/>
            </a:solidFill>
          </a:endParaRPr>
        </a:p>
      </dgm:t>
    </dgm:pt>
    <dgm:pt modelId="{AAA080F5-21C2-4718-BA74-8D4B64CF0564}" type="parTrans" cxnId="{767DDD44-437B-4423-A76E-DD93A64E2ECB}">
      <dgm:prSet/>
      <dgm:spPr/>
      <dgm:t>
        <a:bodyPr/>
        <a:lstStyle/>
        <a:p>
          <a:pPr rtl="1"/>
          <a:endParaRPr lang="ar-JO">
            <a:solidFill>
              <a:srgbClr val="002060"/>
            </a:solidFill>
          </a:endParaRPr>
        </a:p>
      </dgm:t>
    </dgm:pt>
    <dgm:pt modelId="{13311BEC-0129-41E3-AEA6-8C6EB299AEF8}" type="sibTrans" cxnId="{767DDD44-437B-4423-A76E-DD93A64E2ECB}">
      <dgm:prSet/>
      <dgm:spPr/>
      <dgm:t>
        <a:bodyPr/>
        <a:lstStyle/>
        <a:p>
          <a:pPr rtl="1"/>
          <a:endParaRPr lang="ar-JO">
            <a:solidFill>
              <a:srgbClr val="002060"/>
            </a:solidFill>
          </a:endParaRPr>
        </a:p>
      </dgm:t>
    </dgm:pt>
    <dgm:pt modelId="{D32CEE69-F2E2-4F40-9314-924AEA3907BC}">
      <dgm:prSet phldrT="[نص]"/>
      <dgm:spPr/>
      <dgm:t>
        <a:bodyPr/>
        <a:lstStyle/>
        <a:p>
          <a:pPr rtl="1"/>
          <a:r>
            <a:rPr lang="en-US" dirty="0">
              <a:solidFill>
                <a:srgbClr val="002060"/>
              </a:solidFill>
            </a:rPr>
            <a:t>Benign </a:t>
          </a:r>
          <a:endParaRPr lang="ar-JO" dirty="0">
            <a:solidFill>
              <a:srgbClr val="002060"/>
            </a:solidFill>
          </a:endParaRPr>
        </a:p>
      </dgm:t>
    </dgm:pt>
    <dgm:pt modelId="{DE031502-E4DC-4949-BEDA-D461827CC4D7}" type="parTrans" cxnId="{E10380C8-AB9A-4A9A-8B46-D0E87D5CFE87}">
      <dgm:prSet/>
      <dgm:spPr/>
      <dgm:t>
        <a:bodyPr/>
        <a:lstStyle/>
        <a:p>
          <a:pPr rtl="1"/>
          <a:endParaRPr lang="ar-JO">
            <a:solidFill>
              <a:srgbClr val="002060"/>
            </a:solidFill>
          </a:endParaRPr>
        </a:p>
      </dgm:t>
    </dgm:pt>
    <dgm:pt modelId="{FC9BBDEB-4563-4737-A754-ABBE28F61FAE}" type="sibTrans" cxnId="{E10380C8-AB9A-4A9A-8B46-D0E87D5CFE87}">
      <dgm:prSet/>
      <dgm:spPr/>
      <dgm:t>
        <a:bodyPr/>
        <a:lstStyle/>
        <a:p>
          <a:pPr rtl="1"/>
          <a:endParaRPr lang="ar-JO">
            <a:solidFill>
              <a:srgbClr val="002060"/>
            </a:solidFill>
          </a:endParaRPr>
        </a:p>
      </dgm:t>
    </dgm:pt>
    <dgm:pt modelId="{70F9750D-E50E-46A4-AAA6-00B3D1703BE1}">
      <dgm:prSet phldrT="[نص]"/>
      <dgm:spPr/>
      <dgm:t>
        <a:bodyPr/>
        <a:lstStyle/>
        <a:p>
          <a:pPr rtl="1"/>
          <a:r>
            <a:rPr lang="en-US" dirty="0">
              <a:solidFill>
                <a:srgbClr val="002060"/>
              </a:solidFill>
            </a:rPr>
            <a:t>Malignant </a:t>
          </a:r>
          <a:endParaRPr lang="ar-JO" dirty="0">
            <a:solidFill>
              <a:srgbClr val="002060"/>
            </a:solidFill>
          </a:endParaRPr>
        </a:p>
      </dgm:t>
    </dgm:pt>
    <dgm:pt modelId="{0B59B127-A5EB-4B4A-8CBB-C71901A22697}" type="parTrans" cxnId="{9313376F-5D6B-4877-9E86-E3168E3F4E02}">
      <dgm:prSet/>
      <dgm:spPr/>
      <dgm:t>
        <a:bodyPr/>
        <a:lstStyle/>
        <a:p>
          <a:pPr rtl="1"/>
          <a:endParaRPr lang="ar-JO">
            <a:solidFill>
              <a:srgbClr val="002060"/>
            </a:solidFill>
          </a:endParaRPr>
        </a:p>
      </dgm:t>
    </dgm:pt>
    <dgm:pt modelId="{011EC752-BAC0-4260-B4A9-A3B77C71A375}" type="sibTrans" cxnId="{9313376F-5D6B-4877-9E86-E3168E3F4E02}">
      <dgm:prSet/>
      <dgm:spPr/>
      <dgm:t>
        <a:bodyPr/>
        <a:lstStyle/>
        <a:p>
          <a:pPr rtl="1"/>
          <a:endParaRPr lang="ar-JO">
            <a:solidFill>
              <a:srgbClr val="002060"/>
            </a:solidFill>
          </a:endParaRPr>
        </a:p>
      </dgm:t>
    </dgm:pt>
    <dgm:pt modelId="{C55DF966-7892-41BC-A6B4-78F48354E864}">
      <dgm:prSet phldrT="[نص]"/>
      <dgm:spPr/>
      <dgm:t>
        <a:bodyPr/>
        <a:lstStyle/>
        <a:p>
          <a:pPr rtl="1"/>
          <a:r>
            <a:rPr lang="en-US" dirty="0">
              <a:solidFill>
                <a:srgbClr val="002060"/>
              </a:solidFill>
            </a:rPr>
            <a:t>Secondary</a:t>
          </a:r>
        </a:p>
        <a:p>
          <a:pPr rtl="1"/>
          <a:r>
            <a:rPr lang="en-US" dirty="0">
              <a:solidFill>
                <a:srgbClr val="002060"/>
              </a:solidFill>
            </a:rPr>
            <a:t>(</a:t>
          </a:r>
          <a:r>
            <a:rPr lang="en-US" dirty="0" err="1">
              <a:solidFill>
                <a:srgbClr val="002060"/>
              </a:solidFill>
            </a:rPr>
            <a:t>metastitic</a:t>
          </a:r>
          <a:r>
            <a:rPr lang="en-US" dirty="0">
              <a:solidFill>
                <a:srgbClr val="002060"/>
              </a:solidFill>
            </a:rPr>
            <a:t>)</a:t>
          </a:r>
        </a:p>
        <a:p>
          <a:pPr rtl="1"/>
          <a:endParaRPr lang="ar-JO" dirty="0">
            <a:solidFill>
              <a:srgbClr val="002060"/>
            </a:solidFill>
          </a:endParaRPr>
        </a:p>
      </dgm:t>
    </dgm:pt>
    <dgm:pt modelId="{E90850C4-5FFE-4F40-9858-44444DF88597}" type="parTrans" cxnId="{E01A8BC9-9CD4-4E29-B4A9-DFEC354E9634}">
      <dgm:prSet/>
      <dgm:spPr/>
      <dgm:t>
        <a:bodyPr/>
        <a:lstStyle/>
        <a:p>
          <a:pPr rtl="1"/>
          <a:endParaRPr lang="ar-JO">
            <a:solidFill>
              <a:srgbClr val="002060"/>
            </a:solidFill>
          </a:endParaRPr>
        </a:p>
      </dgm:t>
    </dgm:pt>
    <dgm:pt modelId="{83FB0DCB-EB9E-422A-96EF-6F6F1949E72E}" type="sibTrans" cxnId="{E01A8BC9-9CD4-4E29-B4A9-DFEC354E9634}">
      <dgm:prSet/>
      <dgm:spPr/>
      <dgm:t>
        <a:bodyPr/>
        <a:lstStyle/>
        <a:p>
          <a:pPr rtl="1"/>
          <a:endParaRPr lang="ar-JO">
            <a:solidFill>
              <a:srgbClr val="002060"/>
            </a:solidFill>
          </a:endParaRPr>
        </a:p>
      </dgm:t>
    </dgm:pt>
    <dgm:pt modelId="{37D85EEF-8392-4256-9AF2-AB27B464BFDD}">
      <dgm:prSet/>
      <dgm:spPr/>
      <dgm:t>
        <a:bodyPr/>
        <a:lstStyle/>
        <a:p>
          <a:pPr rtl="1"/>
          <a:r>
            <a:rPr lang="en-US" dirty="0" err="1">
              <a:solidFill>
                <a:srgbClr val="002060"/>
              </a:solidFill>
            </a:rPr>
            <a:t>hemangioma</a:t>
          </a:r>
          <a:endParaRPr lang="ar-JO" dirty="0">
            <a:solidFill>
              <a:srgbClr val="002060"/>
            </a:solidFill>
          </a:endParaRPr>
        </a:p>
      </dgm:t>
    </dgm:pt>
    <dgm:pt modelId="{8B55A4BD-9062-4A47-AFF9-6413F527E656}" type="parTrans" cxnId="{EB263DA0-F401-477B-AFD8-1AE354131699}">
      <dgm:prSet/>
      <dgm:spPr/>
      <dgm:t>
        <a:bodyPr/>
        <a:lstStyle/>
        <a:p>
          <a:pPr rtl="1"/>
          <a:endParaRPr lang="ar-JO">
            <a:solidFill>
              <a:srgbClr val="002060"/>
            </a:solidFill>
          </a:endParaRPr>
        </a:p>
      </dgm:t>
    </dgm:pt>
    <dgm:pt modelId="{159B512A-3A41-4E1F-B765-FEC05758A7ED}" type="sibTrans" cxnId="{EB263DA0-F401-477B-AFD8-1AE354131699}">
      <dgm:prSet/>
      <dgm:spPr/>
      <dgm:t>
        <a:bodyPr/>
        <a:lstStyle/>
        <a:p>
          <a:pPr rtl="1"/>
          <a:endParaRPr lang="ar-JO">
            <a:solidFill>
              <a:srgbClr val="002060"/>
            </a:solidFill>
          </a:endParaRPr>
        </a:p>
      </dgm:t>
    </dgm:pt>
    <dgm:pt modelId="{8714D98A-783A-49B6-8652-C7CA147DF058}">
      <dgm:prSet/>
      <dgm:spPr/>
      <dgm:t>
        <a:bodyPr/>
        <a:lstStyle/>
        <a:p>
          <a:pPr rtl="1"/>
          <a:r>
            <a:rPr lang="en-US" dirty="0">
              <a:solidFill>
                <a:srgbClr val="002060"/>
              </a:solidFill>
            </a:rPr>
            <a:t>adenoma</a:t>
          </a:r>
          <a:endParaRPr lang="ar-JO" dirty="0">
            <a:solidFill>
              <a:srgbClr val="002060"/>
            </a:solidFill>
          </a:endParaRPr>
        </a:p>
      </dgm:t>
    </dgm:pt>
    <dgm:pt modelId="{7A3CFD63-D10B-4BB6-8124-D0C329C6AA36}" type="parTrans" cxnId="{45DACD8D-D60B-4B4C-A806-FBDDADE83DEE}">
      <dgm:prSet/>
      <dgm:spPr/>
      <dgm:t>
        <a:bodyPr/>
        <a:lstStyle/>
        <a:p>
          <a:pPr rtl="1"/>
          <a:endParaRPr lang="ar-JO">
            <a:solidFill>
              <a:srgbClr val="002060"/>
            </a:solidFill>
          </a:endParaRPr>
        </a:p>
      </dgm:t>
    </dgm:pt>
    <dgm:pt modelId="{C9973355-A7AE-453B-AA71-74B02E5F3210}" type="sibTrans" cxnId="{45DACD8D-D60B-4B4C-A806-FBDDADE83DEE}">
      <dgm:prSet/>
      <dgm:spPr/>
      <dgm:t>
        <a:bodyPr/>
        <a:lstStyle/>
        <a:p>
          <a:pPr rtl="1"/>
          <a:endParaRPr lang="ar-JO">
            <a:solidFill>
              <a:srgbClr val="002060"/>
            </a:solidFill>
          </a:endParaRPr>
        </a:p>
      </dgm:t>
    </dgm:pt>
    <dgm:pt modelId="{340C1323-9271-4DC5-A4A2-1C556ECBADBF}">
      <dgm:prSet/>
      <dgm:spPr/>
      <dgm:t>
        <a:bodyPr/>
        <a:lstStyle/>
        <a:p>
          <a:pPr rtl="1"/>
          <a:r>
            <a:rPr lang="en-US" dirty="0">
              <a:solidFill>
                <a:srgbClr val="002060"/>
              </a:solidFill>
            </a:rPr>
            <a:t>Focal nodular hyperplasia</a:t>
          </a:r>
          <a:endParaRPr lang="ar-JO" dirty="0">
            <a:solidFill>
              <a:srgbClr val="002060"/>
            </a:solidFill>
          </a:endParaRPr>
        </a:p>
      </dgm:t>
    </dgm:pt>
    <dgm:pt modelId="{A0C08E90-0C37-49D1-AB8D-87BA8DA68C82}" type="parTrans" cxnId="{4212493E-F837-4E52-A439-860238014F59}">
      <dgm:prSet/>
      <dgm:spPr/>
      <dgm:t>
        <a:bodyPr/>
        <a:lstStyle/>
        <a:p>
          <a:pPr rtl="1"/>
          <a:endParaRPr lang="ar-JO">
            <a:solidFill>
              <a:srgbClr val="002060"/>
            </a:solidFill>
          </a:endParaRPr>
        </a:p>
      </dgm:t>
    </dgm:pt>
    <dgm:pt modelId="{EBA70769-A874-4740-9063-A05C950AA75C}" type="sibTrans" cxnId="{4212493E-F837-4E52-A439-860238014F59}">
      <dgm:prSet/>
      <dgm:spPr/>
      <dgm:t>
        <a:bodyPr/>
        <a:lstStyle/>
        <a:p>
          <a:pPr rtl="1"/>
          <a:endParaRPr lang="ar-JO">
            <a:solidFill>
              <a:srgbClr val="002060"/>
            </a:solidFill>
          </a:endParaRPr>
        </a:p>
      </dgm:t>
    </dgm:pt>
    <dgm:pt modelId="{EC1B56B4-0C47-4BD6-9498-357F89C90C14}">
      <dgm:prSet/>
      <dgm:spPr/>
      <dgm:t>
        <a:bodyPr/>
        <a:lstStyle/>
        <a:p>
          <a:pPr rtl="1"/>
          <a:r>
            <a:rPr lang="en-US" dirty="0" err="1">
              <a:solidFill>
                <a:srgbClr val="002060"/>
              </a:solidFill>
            </a:rPr>
            <a:t>Hepatocellular</a:t>
          </a:r>
          <a:r>
            <a:rPr lang="en-US" dirty="0">
              <a:solidFill>
                <a:srgbClr val="002060"/>
              </a:solidFill>
            </a:rPr>
            <a:t> carcinoma </a:t>
          </a:r>
          <a:endParaRPr lang="ar-JO" dirty="0">
            <a:solidFill>
              <a:srgbClr val="002060"/>
            </a:solidFill>
          </a:endParaRPr>
        </a:p>
      </dgm:t>
    </dgm:pt>
    <dgm:pt modelId="{2BC2E729-3F41-46E3-BF0B-3D0EF2DC6DC5}" type="parTrans" cxnId="{9FA9EC71-78B0-41CC-924B-98AFAD3C9C97}">
      <dgm:prSet/>
      <dgm:spPr/>
      <dgm:t>
        <a:bodyPr/>
        <a:lstStyle/>
        <a:p>
          <a:pPr rtl="1"/>
          <a:endParaRPr lang="ar-JO">
            <a:solidFill>
              <a:srgbClr val="002060"/>
            </a:solidFill>
          </a:endParaRPr>
        </a:p>
      </dgm:t>
    </dgm:pt>
    <dgm:pt modelId="{D5E16CCD-D820-4BB0-90E0-C7A08DA006AA}" type="sibTrans" cxnId="{9FA9EC71-78B0-41CC-924B-98AFAD3C9C97}">
      <dgm:prSet/>
      <dgm:spPr/>
      <dgm:t>
        <a:bodyPr/>
        <a:lstStyle/>
        <a:p>
          <a:pPr rtl="1"/>
          <a:endParaRPr lang="ar-JO">
            <a:solidFill>
              <a:srgbClr val="002060"/>
            </a:solidFill>
          </a:endParaRPr>
        </a:p>
      </dgm:t>
    </dgm:pt>
    <dgm:pt modelId="{BD49296C-2CA3-4D79-BA5A-554521CC1C28}" type="pres">
      <dgm:prSet presAssocID="{670E131E-43D2-44FA-867F-FC9155236019}" presName="hierChild1" presStyleCnt="0">
        <dgm:presLayoutVars>
          <dgm:chPref val="1"/>
          <dgm:dir/>
          <dgm:animOne val="branch"/>
          <dgm:animLvl val="lvl"/>
          <dgm:resizeHandles/>
        </dgm:presLayoutVars>
      </dgm:prSet>
      <dgm:spPr/>
    </dgm:pt>
    <dgm:pt modelId="{FD173D1C-DD1B-43E3-9B83-DD93FC88D038}" type="pres">
      <dgm:prSet presAssocID="{29D3D38B-A83A-4C41-BD54-9AD24EB04E90}" presName="hierRoot1" presStyleCnt="0"/>
      <dgm:spPr/>
    </dgm:pt>
    <dgm:pt modelId="{B543E687-2EB6-48FD-8E66-6B430B041BBE}" type="pres">
      <dgm:prSet presAssocID="{29D3D38B-A83A-4C41-BD54-9AD24EB04E90}" presName="composite" presStyleCnt="0"/>
      <dgm:spPr/>
    </dgm:pt>
    <dgm:pt modelId="{70DED85A-40CE-4224-A2B8-09E90F231093}" type="pres">
      <dgm:prSet presAssocID="{29D3D38B-A83A-4C41-BD54-9AD24EB04E90}" presName="background" presStyleLbl="node0" presStyleIdx="0" presStyleCnt="1"/>
      <dgm:spPr>
        <a:ln>
          <a:solidFill>
            <a:srgbClr val="1C1C1C"/>
          </a:solidFill>
        </a:ln>
      </dgm:spPr>
    </dgm:pt>
    <dgm:pt modelId="{AC2664BF-C8A4-4E08-A528-7DECD7C4582C}" type="pres">
      <dgm:prSet presAssocID="{29D3D38B-A83A-4C41-BD54-9AD24EB04E90}" presName="text" presStyleLbl="fgAcc0" presStyleIdx="0" presStyleCnt="1" custLinFactX="-47206" custLinFactNeighborX="-100000" custLinFactNeighborY="-16855">
        <dgm:presLayoutVars>
          <dgm:chPref val="3"/>
        </dgm:presLayoutVars>
      </dgm:prSet>
      <dgm:spPr/>
    </dgm:pt>
    <dgm:pt modelId="{F2347464-C376-4563-9068-0240012D0340}" type="pres">
      <dgm:prSet presAssocID="{29D3D38B-A83A-4C41-BD54-9AD24EB04E90}" presName="hierChild2" presStyleCnt="0"/>
      <dgm:spPr/>
    </dgm:pt>
    <dgm:pt modelId="{097DCCE3-E923-46EF-8C84-B66A9C251FE1}" type="pres">
      <dgm:prSet presAssocID="{AAA080F5-21C2-4718-BA74-8D4B64CF0564}" presName="Name10" presStyleLbl="parChTrans1D2" presStyleIdx="0" presStyleCnt="2"/>
      <dgm:spPr/>
    </dgm:pt>
    <dgm:pt modelId="{DE174E08-97B4-4C71-A342-02DF0AA5CA64}" type="pres">
      <dgm:prSet presAssocID="{ED600576-1CD4-4F1B-A934-E804CC2B8599}" presName="hierRoot2" presStyleCnt="0"/>
      <dgm:spPr/>
    </dgm:pt>
    <dgm:pt modelId="{43116BFC-5D7C-49E0-8D99-070C1724625C}" type="pres">
      <dgm:prSet presAssocID="{ED600576-1CD4-4F1B-A934-E804CC2B8599}" presName="composite2" presStyleCnt="0"/>
      <dgm:spPr/>
    </dgm:pt>
    <dgm:pt modelId="{EC425FF7-5EAF-476D-A234-C5969B722852}" type="pres">
      <dgm:prSet presAssocID="{ED600576-1CD4-4F1B-A934-E804CC2B8599}" presName="background2" presStyleLbl="node2" presStyleIdx="0" presStyleCnt="2"/>
      <dgm:spPr/>
    </dgm:pt>
    <dgm:pt modelId="{8C7BBFD3-6AC7-4D2C-B3AC-3A1F1EDCF190}" type="pres">
      <dgm:prSet presAssocID="{ED600576-1CD4-4F1B-A934-E804CC2B8599}" presName="text2" presStyleLbl="fgAcc2" presStyleIdx="0" presStyleCnt="2" custLinFactX="-91725" custLinFactNeighborX="-100000" custLinFactNeighborY="-20953">
        <dgm:presLayoutVars>
          <dgm:chPref val="3"/>
        </dgm:presLayoutVars>
      </dgm:prSet>
      <dgm:spPr/>
    </dgm:pt>
    <dgm:pt modelId="{48DAA5E7-E2B9-479D-A3B4-CFC96ECB84F7}" type="pres">
      <dgm:prSet presAssocID="{ED600576-1CD4-4F1B-A934-E804CC2B8599}" presName="hierChild3" presStyleCnt="0"/>
      <dgm:spPr/>
    </dgm:pt>
    <dgm:pt modelId="{FF1FB7DD-6DC1-4363-A2BB-0E02972192DD}" type="pres">
      <dgm:prSet presAssocID="{DE031502-E4DC-4949-BEDA-D461827CC4D7}" presName="Name17" presStyleLbl="parChTrans1D3" presStyleIdx="0" presStyleCnt="2"/>
      <dgm:spPr/>
    </dgm:pt>
    <dgm:pt modelId="{50903526-14B9-4DF8-931F-6B5EBB6DEC8B}" type="pres">
      <dgm:prSet presAssocID="{D32CEE69-F2E2-4F40-9314-924AEA3907BC}" presName="hierRoot3" presStyleCnt="0"/>
      <dgm:spPr/>
    </dgm:pt>
    <dgm:pt modelId="{80F179F3-7540-475C-92DD-545A840B6A0B}" type="pres">
      <dgm:prSet presAssocID="{D32CEE69-F2E2-4F40-9314-924AEA3907BC}" presName="composite3" presStyleCnt="0"/>
      <dgm:spPr/>
    </dgm:pt>
    <dgm:pt modelId="{B3A3AD1F-A1A0-4959-AEC9-16C883CA59B9}" type="pres">
      <dgm:prSet presAssocID="{D32CEE69-F2E2-4F40-9314-924AEA3907BC}" presName="background3" presStyleLbl="node3" presStyleIdx="0" presStyleCnt="2"/>
      <dgm:spPr/>
    </dgm:pt>
    <dgm:pt modelId="{BBBC5758-D2E7-4EF5-B7B7-146F0EFF6565}" type="pres">
      <dgm:prSet presAssocID="{D32CEE69-F2E2-4F40-9314-924AEA3907BC}" presName="text3" presStyleLbl="fgAcc3" presStyleIdx="0" presStyleCnt="2" custLinFactX="-32099" custLinFactNeighborX="-100000" custLinFactNeighborY="-12729">
        <dgm:presLayoutVars>
          <dgm:chPref val="3"/>
        </dgm:presLayoutVars>
      </dgm:prSet>
      <dgm:spPr/>
    </dgm:pt>
    <dgm:pt modelId="{62666A92-6BB7-44D3-A1FF-419EBDDAD427}" type="pres">
      <dgm:prSet presAssocID="{D32CEE69-F2E2-4F40-9314-924AEA3907BC}" presName="hierChild4" presStyleCnt="0"/>
      <dgm:spPr/>
    </dgm:pt>
    <dgm:pt modelId="{E654CC29-9A23-4596-9C4C-9B2973E0BD69}" type="pres">
      <dgm:prSet presAssocID="{8B55A4BD-9062-4A47-AFF9-6413F527E656}" presName="Name23" presStyleLbl="parChTrans1D4" presStyleIdx="0" presStyleCnt="4"/>
      <dgm:spPr/>
    </dgm:pt>
    <dgm:pt modelId="{95FD3B0A-DD55-49A0-8CE2-382CA54542CD}" type="pres">
      <dgm:prSet presAssocID="{37D85EEF-8392-4256-9AF2-AB27B464BFDD}" presName="hierRoot4" presStyleCnt="0"/>
      <dgm:spPr/>
    </dgm:pt>
    <dgm:pt modelId="{223F0424-D1FB-4368-90F0-3534E63E219A}" type="pres">
      <dgm:prSet presAssocID="{37D85EEF-8392-4256-9AF2-AB27B464BFDD}" presName="composite4" presStyleCnt="0"/>
      <dgm:spPr/>
    </dgm:pt>
    <dgm:pt modelId="{827FA642-3ACF-4BDB-98C9-AA40FCB02210}" type="pres">
      <dgm:prSet presAssocID="{37D85EEF-8392-4256-9AF2-AB27B464BFDD}" presName="background4" presStyleLbl="node4" presStyleIdx="0" presStyleCnt="4"/>
      <dgm:spPr/>
    </dgm:pt>
    <dgm:pt modelId="{C681B1FE-48B7-457C-BDAA-45E1F18A0F50}" type="pres">
      <dgm:prSet presAssocID="{37D85EEF-8392-4256-9AF2-AB27B464BFDD}" presName="text4" presStyleLbl="fgAcc4" presStyleIdx="0" presStyleCnt="4">
        <dgm:presLayoutVars>
          <dgm:chPref val="3"/>
        </dgm:presLayoutVars>
      </dgm:prSet>
      <dgm:spPr/>
    </dgm:pt>
    <dgm:pt modelId="{4CBF2210-8476-4F96-88D1-8D5FECE3F538}" type="pres">
      <dgm:prSet presAssocID="{37D85EEF-8392-4256-9AF2-AB27B464BFDD}" presName="hierChild5" presStyleCnt="0"/>
      <dgm:spPr/>
    </dgm:pt>
    <dgm:pt modelId="{CA190BD7-8F6D-4CFC-8059-9656704BD0AD}" type="pres">
      <dgm:prSet presAssocID="{7A3CFD63-D10B-4BB6-8124-D0C329C6AA36}" presName="Name23" presStyleLbl="parChTrans1D4" presStyleIdx="1" presStyleCnt="4"/>
      <dgm:spPr/>
    </dgm:pt>
    <dgm:pt modelId="{B9C1CFB1-4A89-4F99-A893-27530C373067}" type="pres">
      <dgm:prSet presAssocID="{8714D98A-783A-49B6-8652-C7CA147DF058}" presName="hierRoot4" presStyleCnt="0"/>
      <dgm:spPr/>
    </dgm:pt>
    <dgm:pt modelId="{9AEDEE50-ABAE-46E7-BFEE-777F1D5148BC}" type="pres">
      <dgm:prSet presAssocID="{8714D98A-783A-49B6-8652-C7CA147DF058}" presName="composite4" presStyleCnt="0"/>
      <dgm:spPr/>
    </dgm:pt>
    <dgm:pt modelId="{A3F2DCCE-B0CC-4DFF-808C-DC2175B84B16}" type="pres">
      <dgm:prSet presAssocID="{8714D98A-783A-49B6-8652-C7CA147DF058}" presName="background4" presStyleLbl="node4" presStyleIdx="1" presStyleCnt="4"/>
      <dgm:spPr/>
    </dgm:pt>
    <dgm:pt modelId="{11E22A84-3FD6-4CCF-A1A4-556B10B99595}" type="pres">
      <dgm:prSet presAssocID="{8714D98A-783A-49B6-8652-C7CA147DF058}" presName="text4" presStyleLbl="fgAcc4" presStyleIdx="1" presStyleCnt="4">
        <dgm:presLayoutVars>
          <dgm:chPref val="3"/>
        </dgm:presLayoutVars>
      </dgm:prSet>
      <dgm:spPr/>
    </dgm:pt>
    <dgm:pt modelId="{E9A8F69E-0F2F-4D01-BD1E-F0F3ADFEEB4C}" type="pres">
      <dgm:prSet presAssocID="{8714D98A-783A-49B6-8652-C7CA147DF058}" presName="hierChild5" presStyleCnt="0"/>
      <dgm:spPr/>
    </dgm:pt>
    <dgm:pt modelId="{756232F7-FF1D-4C8E-86AF-64778F09D2A2}" type="pres">
      <dgm:prSet presAssocID="{A0C08E90-0C37-49D1-AB8D-87BA8DA68C82}" presName="Name23" presStyleLbl="parChTrans1D4" presStyleIdx="2" presStyleCnt="4"/>
      <dgm:spPr/>
    </dgm:pt>
    <dgm:pt modelId="{9DBD61C9-FD12-4DC5-ADEC-48B07C142782}" type="pres">
      <dgm:prSet presAssocID="{340C1323-9271-4DC5-A4A2-1C556ECBADBF}" presName="hierRoot4" presStyleCnt="0"/>
      <dgm:spPr/>
    </dgm:pt>
    <dgm:pt modelId="{0B0FEBD1-B755-4E7E-8E48-2CE15FED325C}" type="pres">
      <dgm:prSet presAssocID="{340C1323-9271-4DC5-A4A2-1C556ECBADBF}" presName="composite4" presStyleCnt="0"/>
      <dgm:spPr/>
    </dgm:pt>
    <dgm:pt modelId="{795A99B6-ED87-441E-932D-AACB5885BA56}" type="pres">
      <dgm:prSet presAssocID="{340C1323-9271-4DC5-A4A2-1C556ECBADBF}" presName="background4" presStyleLbl="node4" presStyleIdx="2" presStyleCnt="4"/>
      <dgm:spPr/>
    </dgm:pt>
    <dgm:pt modelId="{46C9059E-2F14-4E9D-97D7-1BDF470FEAB4}" type="pres">
      <dgm:prSet presAssocID="{340C1323-9271-4DC5-A4A2-1C556ECBADBF}" presName="text4" presStyleLbl="fgAcc4" presStyleIdx="2" presStyleCnt="4">
        <dgm:presLayoutVars>
          <dgm:chPref val="3"/>
        </dgm:presLayoutVars>
      </dgm:prSet>
      <dgm:spPr/>
    </dgm:pt>
    <dgm:pt modelId="{62E018B2-A9EC-47C6-B3C3-F7477FC767D4}" type="pres">
      <dgm:prSet presAssocID="{340C1323-9271-4DC5-A4A2-1C556ECBADBF}" presName="hierChild5" presStyleCnt="0"/>
      <dgm:spPr/>
    </dgm:pt>
    <dgm:pt modelId="{D74A2533-71E5-4DE3-BE95-B417BD72C1D8}" type="pres">
      <dgm:prSet presAssocID="{0B59B127-A5EB-4B4A-8CBB-C71901A22697}" presName="Name17" presStyleLbl="parChTrans1D3" presStyleIdx="1" presStyleCnt="2"/>
      <dgm:spPr/>
    </dgm:pt>
    <dgm:pt modelId="{EC199ADC-5194-4C29-83C4-E8012A30E60F}" type="pres">
      <dgm:prSet presAssocID="{70F9750D-E50E-46A4-AAA6-00B3D1703BE1}" presName="hierRoot3" presStyleCnt="0"/>
      <dgm:spPr/>
    </dgm:pt>
    <dgm:pt modelId="{AFAF910F-5A61-49A5-ADD4-9CD2022574BF}" type="pres">
      <dgm:prSet presAssocID="{70F9750D-E50E-46A4-AAA6-00B3D1703BE1}" presName="composite3" presStyleCnt="0"/>
      <dgm:spPr/>
    </dgm:pt>
    <dgm:pt modelId="{89ABECD3-7BC1-43F6-AA53-23318A6EE303}" type="pres">
      <dgm:prSet presAssocID="{70F9750D-E50E-46A4-AAA6-00B3D1703BE1}" presName="background3" presStyleLbl="node3" presStyleIdx="1" presStyleCnt="2"/>
      <dgm:spPr/>
    </dgm:pt>
    <dgm:pt modelId="{84D10827-6E1A-4B14-992E-746439769B57}" type="pres">
      <dgm:prSet presAssocID="{70F9750D-E50E-46A4-AAA6-00B3D1703BE1}" presName="text3" presStyleLbl="fgAcc3" presStyleIdx="1" presStyleCnt="2" custLinFactNeighborX="-99400" custLinFactNeighborY="-8428">
        <dgm:presLayoutVars>
          <dgm:chPref val="3"/>
        </dgm:presLayoutVars>
      </dgm:prSet>
      <dgm:spPr/>
    </dgm:pt>
    <dgm:pt modelId="{C1FD550D-37DC-4674-B4E5-7830F10B297A}" type="pres">
      <dgm:prSet presAssocID="{70F9750D-E50E-46A4-AAA6-00B3D1703BE1}" presName="hierChild4" presStyleCnt="0"/>
      <dgm:spPr/>
    </dgm:pt>
    <dgm:pt modelId="{7CC233E2-5D3E-4E2F-AE3F-2C58E59FC956}" type="pres">
      <dgm:prSet presAssocID="{2BC2E729-3F41-46E3-BF0B-3D0EF2DC6DC5}" presName="Name23" presStyleLbl="parChTrans1D4" presStyleIdx="3" presStyleCnt="4"/>
      <dgm:spPr/>
    </dgm:pt>
    <dgm:pt modelId="{D9CCF806-7137-4436-A61F-E52402DD0A6A}" type="pres">
      <dgm:prSet presAssocID="{EC1B56B4-0C47-4BD6-9498-357F89C90C14}" presName="hierRoot4" presStyleCnt="0"/>
      <dgm:spPr/>
    </dgm:pt>
    <dgm:pt modelId="{0C162339-11A8-47E4-B054-AB1A18643B9E}" type="pres">
      <dgm:prSet presAssocID="{EC1B56B4-0C47-4BD6-9498-357F89C90C14}" presName="composite4" presStyleCnt="0"/>
      <dgm:spPr/>
    </dgm:pt>
    <dgm:pt modelId="{1A326693-BA6F-470A-AC6B-6D1786922CF8}" type="pres">
      <dgm:prSet presAssocID="{EC1B56B4-0C47-4BD6-9498-357F89C90C14}" presName="background4" presStyleLbl="node4" presStyleIdx="3" presStyleCnt="4"/>
      <dgm:spPr/>
    </dgm:pt>
    <dgm:pt modelId="{F7A6AE55-AAAC-4ACA-A228-8DF448EF1061}" type="pres">
      <dgm:prSet presAssocID="{EC1B56B4-0C47-4BD6-9498-357F89C90C14}" presName="text4" presStyleLbl="fgAcc4" presStyleIdx="3" presStyleCnt="4">
        <dgm:presLayoutVars>
          <dgm:chPref val="3"/>
        </dgm:presLayoutVars>
      </dgm:prSet>
      <dgm:spPr/>
    </dgm:pt>
    <dgm:pt modelId="{A18D375F-A912-4A77-981C-5CA2F24879A6}" type="pres">
      <dgm:prSet presAssocID="{EC1B56B4-0C47-4BD6-9498-357F89C90C14}" presName="hierChild5" presStyleCnt="0"/>
      <dgm:spPr/>
    </dgm:pt>
    <dgm:pt modelId="{41B382C7-CBD0-4899-9403-25CF9BD8522D}" type="pres">
      <dgm:prSet presAssocID="{E90850C4-5FFE-4F40-9858-44444DF88597}" presName="Name10" presStyleLbl="parChTrans1D2" presStyleIdx="1" presStyleCnt="2"/>
      <dgm:spPr/>
    </dgm:pt>
    <dgm:pt modelId="{890A6681-8CEA-46A3-A43B-33D7118CAE4B}" type="pres">
      <dgm:prSet presAssocID="{C55DF966-7892-41BC-A6B4-78F48354E864}" presName="hierRoot2" presStyleCnt="0"/>
      <dgm:spPr/>
    </dgm:pt>
    <dgm:pt modelId="{C9A682EE-7D6E-4475-924C-6DDB1E653FCC}" type="pres">
      <dgm:prSet presAssocID="{C55DF966-7892-41BC-A6B4-78F48354E864}" presName="composite2" presStyleCnt="0"/>
      <dgm:spPr/>
    </dgm:pt>
    <dgm:pt modelId="{B8DCA677-91F9-43FD-B5E2-5F8A7D878A58}" type="pres">
      <dgm:prSet presAssocID="{C55DF966-7892-41BC-A6B4-78F48354E864}" presName="background2" presStyleLbl="node2" presStyleIdx="1" presStyleCnt="2"/>
      <dgm:spPr/>
    </dgm:pt>
    <dgm:pt modelId="{D8C6654C-E1F8-4B97-ADB4-FF81ADCC008F}" type="pres">
      <dgm:prSet presAssocID="{C55DF966-7892-41BC-A6B4-78F48354E864}" presName="text2" presStyleLbl="fgAcc2" presStyleIdx="1" presStyleCnt="2" custLinFactNeighborX="-79214" custLinFactNeighborY="-20953">
        <dgm:presLayoutVars>
          <dgm:chPref val="3"/>
        </dgm:presLayoutVars>
      </dgm:prSet>
      <dgm:spPr/>
    </dgm:pt>
    <dgm:pt modelId="{CEAA2FEE-790E-4AA1-A9BE-49CBD7A99B28}" type="pres">
      <dgm:prSet presAssocID="{C55DF966-7892-41BC-A6B4-78F48354E864}" presName="hierChild3" presStyleCnt="0"/>
      <dgm:spPr/>
    </dgm:pt>
  </dgm:ptLst>
  <dgm:cxnLst>
    <dgm:cxn modelId="{0F98F50E-24B4-4650-BC78-4A2DA9F56632}" type="presOf" srcId="{7A3CFD63-D10B-4BB6-8124-D0C329C6AA36}" destId="{CA190BD7-8F6D-4CFC-8059-9656704BD0AD}" srcOrd="0" destOrd="0" presId="urn:microsoft.com/office/officeart/2005/8/layout/hierarchy1"/>
    <dgm:cxn modelId="{93748C12-E9E9-447C-9D06-41FC637EF3C2}" type="presOf" srcId="{37D85EEF-8392-4256-9AF2-AB27B464BFDD}" destId="{C681B1FE-48B7-457C-BDAA-45E1F18A0F50}" srcOrd="0" destOrd="0" presId="urn:microsoft.com/office/officeart/2005/8/layout/hierarchy1"/>
    <dgm:cxn modelId="{94DA0A13-4C11-4CDE-A2DC-3BA41D44CBE1}" type="presOf" srcId="{ED600576-1CD4-4F1B-A934-E804CC2B8599}" destId="{8C7BBFD3-6AC7-4D2C-B3AC-3A1F1EDCF190}" srcOrd="0" destOrd="0" presId="urn:microsoft.com/office/officeart/2005/8/layout/hierarchy1"/>
    <dgm:cxn modelId="{6FCCBC18-6E4D-4CE1-9B11-92D8D18AAB92}" type="presOf" srcId="{29D3D38B-A83A-4C41-BD54-9AD24EB04E90}" destId="{AC2664BF-C8A4-4E08-A528-7DECD7C4582C}" srcOrd="0" destOrd="0" presId="urn:microsoft.com/office/officeart/2005/8/layout/hierarchy1"/>
    <dgm:cxn modelId="{2271221F-39CD-4B79-A1D0-D90FA240B7C8}" type="presOf" srcId="{AAA080F5-21C2-4718-BA74-8D4B64CF0564}" destId="{097DCCE3-E923-46EF-8C84-B66A9C251FE1}" srcOrd="0" destOrd="0" presId="urn:microsoft.com/office/officeart/2005/8/layout/hierarchy1"/>
    <dgm:cxn modelId="{61DED62C-93CC-4DA3-8D2E-812FE898E9C9}" type="presOf" srcId="{340C1323-9271-4DC5-A4A2-1C556ECBADBF}" destId="{46C9059E-2F14-4E9D-97D7-1BDF470FEAB4}" srcOrd="0" destOrd="0" presId="urn:microsoft.com/office/officeart/2005/8/layout/hierarchy1"/>
    <dgm:cxn modelId="{36D1C630-DD5F-4C4B-9903-96152AED3C64}" type="presOf" srcId="{70F9750D-E50E-46A4-AAA6-00B3D1703BE1}" destId="{84D10827-6E1A-4B14-992E-746439769B57}" srcOrd="0" destOrd="0" presId="urn:microsoft.com/office/officeart/2005/8/layout/hierarchy1"/>
    <dgm:cxn modelId="{C84E5831-F67B-4C9B-8DD0-F428CCAACDB3}" type="presOf" srcId="{8B55A4BD-9062-4A47-AFF9-6413F527E656}" destId="{E654CC29-9A23-4596-9C4C-9B2973E0BD69}" srcOrd="0" destOrd="0" presId="urn:microsoft.com/office/officeart/2005/8/layout/hierarchy1"/>
    <dgm:cxn modelId="{4212493E-F837-4E52-A439-860238014F59}" srcId="{D32CEE69-F2E2-4F40-9314-924AEA3907BC}" destId="{340C1323-9271-4DC5-A4A2-1C556ECBADBF}" srcOrd="2" destOrd="0" parTransId="{A0C08E90-0C37-49D1-AB8D-87BA8DA68C82}" sibTransId="{EBA70769-A874-4740-9063-A05C950AA75C}"/>
    <dgm:cxn modelId="{767DDD44-437B-4423-A76E-DD93A64E2ECB}" srcId="{29D3D38B-A83A-4C41-BD54-9AD24EB04E90}" destId="{ED600576-1CD4-4F1B-A934-E804CC2B8599}" srcOrd="0" destOrd="0" parTransId="{AAA080F5-21C2-4718-BA74-8D4B64CF0564}" sibTransId="{13311BEC-0129-41E3-AEA6-8C6EB299AEF8}"/>
    <dgm:cxn modelId="{A99EFC65-D463-45CD-A783-2BC30CFBE2AE}" type="presOf" srcId="{2BC2E729-3F41-46E3-BF0B-3D0EF2DC6DC5}" destId="{7CC233E2-5D3E-4E2F-AE3F-2C58E59FC956}" srcOrd="0" destOrd="0" presId="urn:microsoft.com/office/officeart/2005/8/layout/hierarchy1"/>
    <dgm:cxn modelId="{5962A149-3200-4FEC-BCAB-EA154739D778}" type="presOf" srcId="{A0C08E90-0C37-49D1-AB8D-87BA8DA68C82}" destId="{756232F7-FF1D-4C8E-86AF-64778F09D2A2}" srcOrd="0" destOrd="0" presId="urn:microsoft.com/office/officeart/2005/8/layout/hierarchy1"/>
    <dgm:cxn modelId="{9313376F-5D6B-4877-9E86-E3168E3F4E02}" srcId="{ED600576-1CD4-4F1B-A934-E804CC2B8599}" destId="{70F9750D-E50E-46A4-AAA6-00B3D1703BE1}" srcOrd="1" destOrd="0" parTransId="{0B59B127-A5EB-4B4A-8CBB-C71901A22697}" sibTransId="{011EC752-BAC0-4260-B4A9-A3B77C71A375}"/>
    <dgm:cxn modelId="{9FA9EC71-78B0-41CC-924B-98AFAD3C9C97}" srcId="{70F9750D-E50E-46A4-AAA6-00B3D1703BE1}" destId="{EC1B56B4-0C47-4BD6-9498-357F89C90C14}" srcOrd="0" destOrd="0" parTransId="{2BC2E729-3F41-46E3-BF0B-3D0EF2DC6DC5}" sibTransId="{D5E16CCD-D820-4BB0-90E0-C7A08DA006AA}"/>
    <dgm:cxn modelId="{ACC00059-32F6-455F-893A-D0E90CAD66E4}" type="presOf" srcId="{C55DF966-7892-41BC-A6B4-78F48354E864}" destId="{D8C6654C-E1F8-4B97-ADB4-FF81ADCC008F}" srcOrd="0" destOrd="0" presId="urn:microsoft.com/office/officeart/2005/8/layout/hierarchy1"/>
    <dgm:cxn modelId="{567E4E7C-C604-4CF2-92E1-8E25684D4278}" srcId="{670E131E-43D2-44FA-867F-FC9155236019}" destId="{29D3D38B-A83A-4C41-BD54-9AD24EB04E90}" srcOrd="0" destOrd="0" parTransId="{4BFCFFBE-93D1-473D-AF76-00CF77DB7EB4}" sibTransId="{EF3BC683-FF17-4C99-BCCE-AE31E7BAE581}"/>
    <dgm:cxn modelId="{45DACD8D-D60B-4B4C-A806-FBDDADE83DEE}" srcId="{D32CEE69-F2E2-4F40-9314-924AEA3907BC}" destId="{8714D98A-783A-49B6-8652-C7CA147DF058}" srcOrd="1" destOrd="0" parTransId="{7A3CFD63-D10B-4BB6-8124-D0C329C6AA36}" sibTransId="{C9973355-A7AE-453B-AA71-74B02E5F3210}"/>
    <dgm:cxn modelId="{D2CBC392-C4F2-4693-AD73-7315A92C5EFB}" type="presOf" srcId="{E90850C4-5FFE-4F40-9858-44444DF88597}" destId="{41B382C7-CBD0-4899-9403-25CF9BD8522D}" srcOrd="0" destOrd="0" presId="urn:microsoft.com/office/officeart/2005/8/layout/hierarchy1"/>
    <dgm:cxn modelId="{EB263DA0-F401-477B-AFD8-1AE354131699}" srcId="{D32CEE69-F2E2-4F40-9314-924AEA3907BC}" destId="{37D85EEF-8392-4256-9AF2-AB27B464BFDD}" srcOrd="0" destOrd="0" parTransId="{8B55A4BD-9062-4A47-AFF9-6413F527E656}" sibTransId="{159B512A-3A41-4E1F-B765-FEC05758A7ED}"/>
    <dgm:cxn modelId="{D9775AB0-EF87-486A-A42D-0D1AE4927142}" type="presOf" srcId="{670E131E-43D2-44FA-867F-FC9155236019}" destId="{BD49296C-2CA3-4D79-BA5A-554521CC1C28}" srcOrd="0" destOrd="0" presId="urn:microsoft.com/office/officeart/2005/8/layout/hierarchy1"/>
    <dgm:cxn modelId="{BD727BB0-E9F8-4A4C-990F-1E793C3FD9D6}" type="presOf" srcId="{EC1B56B4-0C47-4BD6-9498-357F89C90C14}" destId="{F7A6AE55-AAAC-4ACA-A228-8DF448EF1061}" srcOrd="0" destOrd="0" presId="urn:microsoft.com/office/officeart/2005/8/layout/hierarchy1"/>
    <dgm:cxn modelId="{97D53AC8-DD88-4A98-A618-664C359C89C1}" type="presOf" srcId="{0B59B127-A5EB-4B4A-8CBB-C71901A22697}" destId="{D74A2533-71E5-4DE3-BE95-B417BD72C1D8}" srcOrd="0" destOrd="0" presId="urn:microsoft.com/office/officeart/2005/8/layout/hierarchy1"/>
    <dgm:cxn modelId="{E10380C8-AB9A-4A9A-8B46-D0E87D5CFE87}" srcId="{ED600576-1CD4-4F1B-A934-E804CC2B8599}" destId="{D32CEE69-F2E2-4F40-9314-924AEA3907BC}" srcOrd="0" destOrd="0" parTransId="{DE031502-E4DC-4949-BEDA-D461827CC4D7}" sibTransId="{FC9BBDEB-4563-4737-A754-ABBE28F61FAE}"/>
    <dgm:cxn modelId="{E01A8BC9-9CD4-4E29-B4A9-DFEC354E9634}" srcId="{29D3D38B-A83A-4C41-BD54-9AD24EB04E90}" destId="{C55DF966-7892-41BC-A6B4-78F48354E864}" srcOrd="1" destOrd="0" parTransId="{E90850C4-5FFE-4F40-9858-44444DF88597}" sibTransId="{83FB0DCB-EB9E-422A-96EF-6F6F1949E72E}"/>
    <dgm:cxn modelId="{1265F9E3-6E1C-4ED8-AAE2-9397E8A384AF}" type="presOf" srcId="{8714D98A-783A-49B6-8652-C7CA147DF058}" destId="{11E22A84-3FD6-4CCF-A1A4-556B10B99595}" srcOrd="0" destOrd="0" presId="urn:microsoft.com/office/officeart/2005/8/layout/hierarchy1"/>
    <dgm:cxn modelId="{47CE92E8-551B-4C87-9E64-9EA1580C26C1}" type="presOf" srcId="{D32CEE69-F2E2-4F40-9314-924AEA3907BC}" destId="{BBBC5758-D2E7-4EF5-B7B7-146F0EFF6565}" srcOrd="0" destOrd="0" presId="urn:microsoft.com/office/officeart/2005/8/layout/hierarchy1"/>
    <dgm:cxn modelId="{7F1F9AE8-0101-4746-B4C7-2A54B67F6D17}" type="presOf" srcId="{DE031502-E4DC-4949-BEDA-D461827CC4D7}" destId="{FF1FB7DD-6DC1-4363-A2BB-0E02972192DD}" srcOrd="0" destOrd="0" presId="urn:microsoft.com/office/officeart/2005/8/layout/hierarchy1"/>
    <dgm:cxn modelId="{D4A5CD18-BCE7-4FF3-9AD2-A1A5670E998C}" type="presParOf" srcId="{BD49296C-2CA3-4D79-BA5A-554521CC1C28}" destId="{FD173D1C-DD1B-43E3-9B83-DD93FC88D038}" srcOrd="0" destOrd="0" presId="urn:microsoft.com/office/officeart/2005/8/layout/hierarchy1"/>
    <dgm:cxn modelId="{E5EACB30-8BA7-4DE2-B482-47828126390A}" type="presParOf" srcId="{FD173D1C-DD1B-43E3-9B83-DD93FC88D038}" destId="{B543E687-2EB6-48FD-8E66-6B430B041BBE}" srcOrd="0" destOrd="0" presId="urn:microsoft.com/office/officeart/2005/8/layout/hierarchy1"/>
    <dgm:cxn modelId="{675EF2F0-9027-4910-8F7B-A93E57E9B4FD}" type="presParOf" srcId="{B543E687-2EB6-48FD-8E66-6B430B041BBE}" destId="{70DED85A-40CE-4224-A2B8-09E90F231093}" srcOrd="0" destOrd="0" presId="urn:microsoft.com/office/officeart/2005/8/layout/hierarchy1"/>
    <dgm:cxn modelId="{A9AA0D97-E378-46CA-8194-8DA55BF61521}" type="presParOf" srcId="{B543E687-2EB6-48FD-8E66-6B430B041BBE}" destId="{AC2664BF-C8A4-4E08-A528-7DECD7C4582C}" srcOrd="1" destOrd="0" presId="urn:microsoft.com/office/officeart/2005/8/layout/hierarchy1"/>
    <dgm:cxn modelId="{B1943FD1-352F-426E-86E2-3F7F33FC22ED}" type="presParOf" srcId="{FD173D1C-DD1B-43E3-9B83-DD93FC88D038}" destId="{F2347464-C376-4563-9068-0240012D0340}" srcOrd="1" destOrd="0" presId="urn:microsoft.com/office/officeart/2005/8/layout/hierarchy1"/>
    <dgm:cxn modelId="{00D93AEB-C948-4A84-87FC-74FB5747979D}" type="presParOf" srcId="{F2347464-C376-4563-9068-0240012D0340}" destId="{097DCCE3-E923-46EF-8C84-B66A9C251FE1}" srcOrd="0" destOrd="0" presId="urn:microsoft.com/office/officeart/2005/8/layout/hierarchy1"/>
    <dgm:cxn modelId="{D3F4969F-07FF-4BEA-B3FC-1065338E7E84}" type="presParOf" srcId="{F2347464-C376-4563-9068-0240012D0340}" destId="{DE174E08-97B4-4C71-A342-02DF0AA5CA64}" srcOrd="1" destOrd="0" presId="urn:microsoft.com/office/officeart/2005/8/layout/hierarchy1"/>
    <dgm:cxn modelId="{37579099-4F60-436F-8555-34B5BB639752}" type="presParOf" srcId="{DE174E08-97B4-4C71-A342-02DF0AA5CA64}" destId="{43116BFC-5D7C-49E0-8D99-070C1724625C}" srcOrd="0" destOrd="0" presId="urn:microsoft.com/office/officeart/2005/8/layout/hierarchy1"/>
    <dgm:cxn modelId="{7EC3B01B-92A8-4D91-8D1F-0DC6846325E9}" type="presParOf" srcId="{43116BFC-5D7C-49E0-8D99-070C1724625C}" destId="{EC425FF7-5EAF-476D-A234-C5969B722852}" srcOrd="0" destOrd="0" presId="urn:microsoft.com/office/officeart/2005/8/layout/hierarchy1"/>
    <dgm:cxn modelId="{434801AF-51E5-419E-AC9B-07E45A61E491}" type="presParOf" srcId="{43116BFC-5D7C-49E0-8D99-070C1724625C}" destId="{8C7BBFD3-6AC7-4D2C-B3AC-3A1F1EDCF190}" srcOrd="1" destOrd="0" presId="urn:microsoft.com/office/officeart/2005/8/layout/hierarchy1"/>
    <dgm:cxn modelId="{7CAA90D0-04A3-4807-8467-AAF21C67BC27}" type="presParOf" srcId="{DE174E08-97B4-4C71-A342-02DF0AA5CA64}" destId="{48DAA5E7-E2B9-479D-A3B4-CFC96ECB84F7}" srcOrd="1" destOrd="0" presId="urn:microsoft.com/office/officeart/2005/8/layout/hierarchy1"/>
    <dgm:cxn modelId="{11D709EB-6ABF-48A7-A4FF-88EA43BA2E3F}" type="presParOf" srcId="{48DAA5E7-E2B9-479D-A3B4-CFC96ECB84F7}" destId="{FF1FB7DD-6DC1-4363-A2BB-0E02972192DD}" srcOrd="0" destOrd="0" presId="urn:microsoft.com/office/officeart/2005/8/layout/hierarchy1"/>
    <dgm:cxn modelId="{27A9FEE3-10A5-4F5E-A92A-074F4A76A55B}" type="presParOf" srcId="{48DAA5E7-E2B9-479D-A3B4-CFC96ECB84F7}" destId="{50903526-14B9-4DF8-931F-6B5EBB6DEC8B}" srcOrd="1" destOrd="0" presId="urn:microsoft.com/office/officeart/2005/8/layout/hierarchy1"/>
    <dgm:cxn modelId="{735A76C2-8CD2-44D0-9BA2-A94936C3275D}" type="presParOf" srcId="{50903526-14B9-4DF8-931F-6B5EBB6DEC8B}" destId="{80F179F3-7540-475C-92DD-545A840B6A0B}" srcOrd="0" destOrd="0" presId="urn:microsoft.com/office/officeart/2005/8/layout/hierarchy1"/>
    <dgm:cxn modelId="{4052C693-1CE6-411B-96B5-3F169DAEC0AD}" type="presParOf" srcId="{80F179F3-7540-475C-92DD-545A840B6A0B}" destId="{B3A3AD1F-A1A0-4959-AEC9-16C883CA59B9}" srcOrd="0" destOrd="0" presId="urn:microsoft.com/office/officeart/2005/8/layout/hierarchy1"/>
    <dgm:cxn modelId="{AC828161-D064-44A1-81AC-8D21998103D4}" type="presParOf" srcId="{80F179F3-7540-475C-92DD-545A840B6A0B}" destId="{BBBC5758-D2E7-4EF5-B7B7-146F0EFF6565}" srcOrd="1" destOrd="0" presId="urn:microsoft.com/office/officeart/2005/8/layout/hierarchy1"/>
    <dgm:cxn modelId="{B029071E-2F98-477A-99DF-A46F485DE45F}" type="presParOf" srcId="{50903526-14B9-4DF8-931F-6B5EBB6DEC8B}" destId="{62666A92-6BB7-44D3-A1FF-419EBDDAD427}" srcOrd="1" destOrd="0" presId="urn:microsoft.com/office/officeart/2005/8/layout/hierarchy1"/>
    <dgm:cxn modelId="{65B3D5A5-90A9-4407-9F67-9612D8B9AD46}" type="presParOf" srcId="{62666A92-6BB7-44D3-A1FF-419EBDDAD427}" destId="{E654CC29-9A23-4596-9C4C-9B2973E0BD69}" srcOrd="0" destOrd="0" presId="urn:microsoft.com/office/officeart/2005/8/layout/hierarchy1"/>
    <dgm:cxn modelId="{78FBDEAC-B638-4427-85FD-B76C7B457866}" type="presParOf" srcId="{62666A92-6BB7-44D3-A1FF-419EBDDAD427}" destId="{95FD3B0A-DD55-49A0-8CE2-382CA54542CD}" srcOrd="1" destOrd="0" presId="urn:microsoft.com/office/officeart/2005/8/layout/hierarchy1"/>
    <dgm:cxn modelId="{6B356534-C3A2-478B-A190-77F4EE660B58}" type="presParOf" srcId="{95FD3B0A-DD55-49A0-8CE2-382CA54542CD}" destId="{223F0424-D1FB-4368-90F0-3534E63E219A}" srcOrd="0" destOrd="0" presId="urn:microsoft.com/office/officeart/2005/8/layout/hierarchy1"/>
    <dgm:cxn modelId="{7C9F1E99-4335-4F45-92BF-0BEE821372A7}" type="presParOf" srcId="{223F0424-D1FB-4368-90F0-3534E63E219A}" destId="{827FA642-3ACF-4BDB-98C9-AA40FCB02210}" srcOrd="0" destOrd="0" presId="urn:microsoft.com/office/officeart/2005/8/layout/hierarchy1"/>
    <dgm:cxn modelId="{6F00B0BB-CF01-4DE7-BA8B-386C453E51CC}" type="presParOf" srcId="{223F0424-D1FB-4368-90F0-3534E63E219A}" destId="{C681B1FE-48B7-457C-BDAA-45E1F18A0F50}" srcOrd="1" destOrd="0" presId="urn:microsoft.com/office/officeart/2005/8/layout/hierarchy1"/>
    <dgm:cxn modelId="{57537031-CEF2-4BAD-84D6-AB5A79919C7A}" type="presParOf" srcId="{95FD3B0A-DD55-49A0-8CE2-382CA54542CD}" destId="{4CBF2210-8476-4F96-88D1-8D5FECE3F538}" srcOrd="1" destOrd="0" presId="urn:microsoft.com/office/officeart/2005/8/layout/hierarchy1"/>
    <dgm:cxn modelId="{32E48CB5-FD69-413F-BE4C-728E1CF48715}" type="presParOf" srcId="{62666A92-6BB7-44D3-A1FF-419EBDDAD427}" destId="{CA190BD7-8F6D-4CFC-8059-9656704BD0AD}" srcOrd="2" destOrd="0" presId="urn:microsoft.com/office/officeart/2005/8/layout/hierarchy1"/>
    <dgm:cxn modelId="{6716D8DF-3050-43CE-B340-F44F5211E206}" type="presParOf" srcId="{62666A92-6BB7-44D3-A1FF-419EBDDAD427}" destId="{B9C1CFB1-4A89-4F99-A893-27530C373067}" srcOrd="3" destOrd="0" presId="urn:microsoft.com/office/officeart/2005/8/layout/hierarchy1"/>
    <dgm:cxn modelId="{3BD7CBAD-42CF-4689-939B-853AF07A062D}" type="presParOf" srcId="{B9C1CFB1-4A89-4F99-A893-27530C373067}" destId="{9AEDEE50-ABAE-46E7-BFEE-777F1D5148BC}" srcOrd="0" destOrd="0" presId="urn:microsoft.com/office/officeart/2005/8/layout/hierarchy1"/>
    <dgm:cxn modelId="{E112C659-FEE1-44F6-81FE-EE7B0CFF9F9B}" type="presParOf" srcId="{9AEDEE50-ABAE-46E7-BFEE-777F1D5148BC}" destId="{A3F2DCCE-B0CC-4DFF-808C-DC2175B84B16}" srcOrd="0" destOrd="0" presId="urn:microsoft.com/office/officeart/2005/8/layout/hierarchy1"/>
    <dgm:cxn modelId="{E3AD7FAF-5465-4FA1-8B87-CF3C049EC15C}" type="presParOf" srcId="{9AEDEE50-ABAE-46E7-BFEE-777F1D5148BC}" destId="{11E22A84-3FD6-4CCF-A1A4-556B10B99595}" srcOrd="1" destOrd="0" presId="urn:microsoft.com/office/officeart/2005/8/layout/hierarchy1"/>
    <dgm:cxn modelId="{A52FABF8-4822-4838-B5A5-06D0E562F3C9}" type="presParOf" srcId="{B9C1CFB1-4A89-4F99-A893-27530C373067}" destId="{E9A8F69E-0F2F-4D01-BD1E-F0F3ADFEEB4C}" srcOrd="1" destOrd="0" presId="urn:microsoft.com/office/officeart/2005/8/layout/hierarchy1"/>
    <dgm:cxn modelId="{38166A4C-EC90-452B-B739-2465893B5BBE}" type="presParOf" srcId="{62666A92-6BB7-44D3-A1FF-419EBDDAD427}" destId="{756232F7-FF1D-4C8E-86AF-64778F09D2A2}" srcOrd="4" destOrd="0" presId="urn:microsoft.com/office/officeart/2005/8/layout/hierarchy1"/>
    <dgm:cxn modelId="{62DFE71E-F3BB-4A7C-960F-FD9B44CDED48}" type="presParOf" srcId="{62666A92-6BB7-44D3-A1FF-419EBDDAD427}" destId="{9DBD61C9-FD12-4DC5-ADEC-48B07C142782}" srcOrd="5" destOrd="0" presId="urn:microsoft.com/office/officeart/2005/8/layout/hierarchy1"/>
    <dgm:cxn modelId="{99F16ACD-2953-469B-B095-97F00DB1433E}" type="presParOf" srcId="{9DBD61C9-FD12-4DC5-ADEC-48B07C142782}" destId="{0B0FEBD1-B755-4E7E-8E48-2CE15FED325C}" srcOrd="0" destOrd="0" presId="urn:microsoft.com/office/officeart/2005/8/layout/hierarchy1"/>
    <dgm:cxn modelId="{FED6683A-6DF6-4874-AA2F-57F97F8C184E}" type="presParOf" srcId="{0B0FEBD1-B755-4E7E-8E48-2CE15FED325C}" destId="{795A99B6-ED87-441E-932D-AACB5885BA56}" srcOrd="0" destOrd="0" presId="urn:microsoft.com/office/officeart/2005/8/layout/hierarchy1"/>
    <dgm:cxn modelId="{E26A31B6-AEB6-428C-A5E9-BC83465F3E4A}" type="presParOf" srcId="{0B0FEBD1-B755-4E7E-8E48-2CE15FED325C}" destId="{46C9059E-2F14-4E9D-97D7-1BDF470FEAB4}" srcOrd="1" destOrd="0" presId="urn:microsoft.com/office/officeart/2005/8/layout/hierarchy1"/>
    <dgm:cxn modelId="{4787C778-7A51-49C6-8C22-C03A655220D0}" type="presParOf" srcId="{9DBD61C9-FD12-4DC5-ADEC-48B07C142782}" destId="{62E018B2-A9EC-47C6-B3C3-F7477FC767D4}" srcOrd="1" destOrd="0" presId="urn:microsoft.com/office/officeart/2005/8/layout/hierarchy1"/>
    <dgm:cxn modelId="{1514058B-28C6-4C02-88B8-58EE78611210}" type="presParOf" srcId="{48DAA5E7-E2B9-479D-A3B4-CFC96ECB84F7}" destId="{D74A2533-71E5-4DE3-BE95-B417BD72C1D8}" srcOrd="2" destOrd="0" presId="urn:microsoft.com/office/officeart/2005/8/layout/hierarchy1"/>
    <dgm:cxn modelId="{09BFCB55-02B4-4CC9-A066-FCBAEB181784}" type="presParOf" srcId="{48DAA5E7-E2B9-479D-A3B4-CFC96ECB84F7}" destId="{EC199ADC-5194-4C29-83C4-E8012A30E60F}" srcOrd="3" destOrd="0" presId="urn:microsoft.com/office/officeart/2005/8/layout/hierarchy1"/>
    <dgm:cxn modelId="{670659A1-97D8-45E5-B152-C2FA01650EDC}" type="presParOf" srcId="{EC199ADC-5194-4C29-83C4-E8012A30E60F}" destId="{AFAF910F-5A61-49A5-ADD4-9CD2022574BF}" srcOrd="0" destOrd="0" presId="urn:microsoft.com/office/officeart/2005/8/layout/hierarchy1"/>
    <dgm:cxn modelId="{5A74DF25-6086-4DDE-B8E6-47A52BD9DD8A}" type="presParOf" srcId="{AFAF910F-5A61-49A5-ADD4-9CD2022574BF}" destId="{89ABECD3-7BC1-43F6-AA53-23318A6EE303}" srcOrd="0" destOrd="0" presId="urn:microsoft.com/office/officeart/2005/8/layout/hierarchy1"/>
    <dgm:cxn modelId="{C4CA1C2D-CAFD-45D7-9662-722403323B74}" type="presParOf" srcId="{AFAF910F-5A61-49A5-ADD4-9CD2022574BF}" destId="{84D10827-6E1A-4B14-992E-746439769B57}" srcOrd="1" destOrd="0" presId="urn:microsoft.com/office/officeart/2005/8/layout/hierarchy1"/>
    <dgm:cxn modelId="{F569C614-C0FC-42C4-A43C-D992B824FD64}" type="presParOf" srcId="{EC199ADC-5194-4C29-83C4-E8012A30E60F}" destId="{C1FD550D-37DC-4674-B4E5-7830F10B297A}" srcOrd="1" destOrd="0" presId="urn:microsoft.com/office/officeart/2005/8/layout/hierarchy1"/>
    <dgm:cxn modelId="{00D467FA-FCE7-45CF-9A50-F806EE651247}" type="presParOf" srcId="{C1FD550D-37DC-4674-B4E5-7830F10B297A}" destId="{7CC233E2-5D3E-4E2F-AE3F-2C58E59FC956}" srcOrd="0" destOrd="0" presId="urn:microsoft.com/office/officeart/2005/8/layout/hierarchy1"/>
    <dgm:cxn modelId="{EB15BC39-93DB-4BC6-973B-981E7ABC9626}" type="presParOf" srcId="{C1FD550D-37DC-4674-B4E5-7830F10B297A}" destId="{D9CCF806-7137-4436-A61F-E52402DD0A6A}" srcOrd="1" destOrd="0" presId="urn:microsoft.com/office/officeart/2005/8/layout/hierarchy1"/>
    <dgm:cxn modelId="{1BBDD771-181A-4B88-AA30-C7ED7C2E281B}" type="presParOf" srcId="{D9CCF806-7137-4436-A61F-E52402DD0A6A}" destId="{0C162339-11A8-47E4-B054-AB1A18643B9E}" srcOrd="0" destOrd="0" presId="urn:microsoft.com/office/officeart/2005/8/layout/hierarchy1"/>
    <dgm:cxn modelId="{733A398E-5C40-4F43-9626-38B288DEB5D3}" type="presParOf" srcId="{0C162339-11A8-47E4-B054-AB1A18643B9E}" destId="{1A326693-BA6F-470A-AC6B-6D1786922CF8}" srcOrd="0" destOrd="0" presId="urn:microsoft.com/office/officeart/2005/8/layout/hierarchy1"/>
    <dgm:cxn modelId="{5CF26A67-06EC-46E9-B896-F4FBDA97DAF6}" type="presParOf" srcId="{0C162339-11A8-47E4-B054-AB1A18643B9E}" destId="{F7A6AE55-AAAC-4ACA-A228-8DF448EF1061}" srcOrd="1" destOrd="0" presId="urn:microsoft.com/office/officeart/2005/8/layout/hierarchy1"/>
    <dgm:cxn modelId="{24920771-7BE4-46E4-AE6D-45028EE9EA40}" type="presParOf" srcId="{D9CCF806-7137-4436-A61F-E52402DD0A6A}" destId="{A18D375F-A912-4A77-981C-5CA2F24879A6}" srcOrd="1" destOrd="0" presId="urn:microsoft.com/office/officeart/2005/8/layout/hierarchy1"/>
    <dgm:cxn modelId="{13A1C06F-D8D8-4692-BB0F-2E44000480AB}" type="presParOf" srcId="{F2347464-C376-4563-9068-0240012D0340}" destId="{41B382C7-CBD0-4899-9403-25CF9BD8522D}" srcOrd="2" destOrd="0" presId="urn:microsoft.com/office/officeart/2005/8/layout/hierarchy1"/>
    <dgm:cxn modelId="{8EC5FCD6-3F99-4E26-B3AD-DA9A2D2A4D66}" type="presParOf" srcId="{F2347464-C376-4563-9068-0240012D0340}" destId="{890A6681-8CEA-46A3-A43B-33D7118CAE4B}" srcOrd="3" destOrd="0" presId="urn:microsoft.com/office/officeart/2005/8/layout/hierarchy1"/>
    <dgm:cxn modelId="{AFE5F6C2-2854-42BA-811B-A29C9EDD69FE}" type="presParOf" srcId="{890A6681-8CEA-46A3-A43B-33D7118CAE4B}" destId="{C9A682EE-7D6E-4475-924C-6DDB1E653FCC}" srcOrd="0" destOrd="0" presId="urn:microsoft.com/office/officeart/2005/8/layout/hierarchy1"/>
    <dgm:cxn modelId="{F7F84E2F-094F-40CE-AC89-73F8CA8187FC}" type="presParOf" srcId="{C9A682EE-7D6E-4475-924C-6DDB1E653FCC}" destId="{B8DCA677-91F9-43FD-B5E2-5F8A7D878A58}" srcOrd="0" destOrd="0" presId="urn:microsoft.com/office/officeart/2005/8/layout/hierarchy1"/>
    <dgm:cxn modelId="{818E5E96-3ED5-445F-820F-339FC1AAAA67}" type="presParOf" srcId="{C9A682EE-7D6E-4475-924C-6DDB1E653FCC}" destId="{D8C6654C-E1F8-4B97-ADB4-FF81ADCC008F}" srcOrd="1" destOrd="0" presId="urn:microsoft.com/office/officeart/2005/8/layout/hierarchy1"/>
    <dgm:cxn modelId="{B2B37638-FDD9-4824-AADC-0403D46E3821}" type="presParOf" srcId="{890A6681-8CEA-46A3-A43B-33D7118CAE4B}" destId="{CEAA2FEE-790E-4AA1-A9BE-49CBD7A99B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382C7-CBD0-4899-9403-25CF9BD8522D}">
      <dsp:nvSpPr>
        <dsp:cNvPr id="0" name=""/>
        <dsp:cNvSpPr/>
      </dsp:nvSpPr>
      <dsp:spPr>
        <a:xfrm>
          <a:off x="3884136" y="974492"/>
          <a:ext cx="2376255" cy="487407"/>
        </a:xfrm>
        <a:custGeom>
          <a:avLst/>
          <a:gdLst/>
          <a:ahLst/>
          <a:cxnLst/>
          <a:rect l="0" t="0" r="0" b="0"/>
          <a:pathLst>
            <a:path>
              <a:moveTo>
                <a:pt x="0" y="0"/>
              </a:moveTo>
              <a:lnTo>
                <a:pt x="0" y="316897"/>
              </a:lnTo>
              <a:lnTo>
                <a:pt x="2376255" y="316897"/>
              </a:lnTo>
              <a:lnTo>
                <a:pt x="2376255" y="4874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233E2-5D3E-4E2F-AE3F-2C58E59FC956}">
      <dsp:nvSpPr>
        <dsp:cNvPr id="0" name=""/>
        <dsp:cNvSpPr/>
      </dsp:nvSpPr>
      <dsp:spPr>
        <a:xfrm>
          <a:off x="5888851" y="4481138"/>
          <a:ext cx="1829543" cy="633808"/>
        </a:xfrm>
        <a:custGeom>
          <a:avLst/>
          <a:gdLst/>
          <a:ahLst/>
          <a:cxnLst/>
          <a:rect l="0" t="0" r="0" b="0"/>
          <a:pathLst>
            <a:path>
              <a:moveTo>
                <a:pt x="0" y="0"/>
              </a:moveTo>
              <a:lnTo>
                <a:pt x="0" y="463298"/>
              </a:lnTo>
              <a:lnTo>
                <a:pt x="1829543" y="463298"/>
              </a:lnTo>
              <a:lnTo>
                <a:pt x="1829543" y="6338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A2533-71E5-4DE3-BE95-B417BD72C1D8}">
      <dsp:nvSpPr>
        <dsp:cNvPr id="0" name=""/>
        <dsp:cNvSpPr/>
      </dsp:nvSpPr>
      <dsp:spPr>
        <a:xfrm>
          <a:off x="1939922" y="2630672"/>
          <a:ext cx="3948928" cy="681692"/>
        </a:xfrm>
        <a:custGeom>
          <a:avLst/>
          <a:gdLst/>
          <a:ahLst/>
          <a:cxnLst/>
          <a:rect l="0" t="0" r="0" b="0"/>
          <a:pathLst>
            <a:path>
              <a:moveTo>
                <a:pt x="0" y="0"/>
              </a:moveTo>
              <a:lnTo>
                <a:pt x="0" y="511182"/>
              </a:lnTo>
              <a:lnTo>
                <a:pt x="3948928" y="511182"/>
              </a:lnTo>
              <a:lnTo>
                <a:pt x="3948928" y="681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232F7-FF1D-4C8E-86AF-64778F09D2A2}">
      <dsp:nvSpPr>
        <dsp:cNvPr id="0" name=""/>
        <dsp:cNvSpPr/>
      </dsp:nvSpPr>
      <dsp:spPr>
        <a:xfrm>
          <a:off x="787784" y="4430869"/>
          <a:ext cx="4681003" cy="684077"/>
        </a:xfrm>
        <a:custGeom>
          <a:avLst/>
          <a:gdLst/>
          <a:ahLst/>
          <a:cxnLst/>
          <a:rect l="0" t="0" r="0" b="0"/>
          <a:pathLst>
            <a:path>
              <a:moveTo>
                <a:pt x="0" y="0"/>
              </a:moveTo>
              <a:lnTo>
                <a:pt x="0" y="513567"/>
              </a:lnTo>
              <a:lnTo>
                <a:pt x="4681003" y="513567"/>
              </a:lnTo>
              <a:lnTo>
                <a:pt x="4681003" y="68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90BD7-8F6D-4CFC-8059-9656704BD0AD}">
      <dsp:nvSpPr>
        <dsp:cNvPr id="0" name=""/>
        <dsp:cNvSpPr/>
      </dsp:nvSpPr>
      <dsp:spPr>
        <a:xfrm>
          <a:off x="787784" y="4430869"/>
          <a:ext cx="2431397" cy="684077"/>
        </a:xfrm>
        <a:custGeom>
          <a:avLst/>
          <a:gdLst/>
          <a:ahLst/>
          <a:cxnLst/>
          <a:rect l="0" t="0" r="0" b="0"/>
          <a:pathLst>
            <a:path>
              <a:moveTo>
                <a:pt x="0" y="0"/>
              </a:moveTo>
              <a:lnTo>
                <a:pt x="0" y="513567"/>
              </a:lnTo>
              <a:lnTo>
                <a:pt x="2431397" y="513567"/>
              </a:lnTo>
              <a:lnTo>
                <a:pt x="2431397" y="68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4CC29-9A23-4596-9C4C-9B2973E0BD69}">
      <dsp:nvSpPr>
        <dsp:cNvPr id="0" name=""/>
        <dsp:cNvSpPr/>
      </dsp:nvSpPr>
      <dsp:spPr>
        <a:xfrm>
          <a:off x="787784" y="4430869"/>
          <a:ext cx="181790" cy="684077"/>
        </a:xfrm>
        <a:custGeom>
          <a:avLst/>
          <a:gdLst/>
          <a:ahLst/>
          <a:cxnLst/>
          <a:rect l="0" t="0" r="0" b="0"/>
          <a:pathLst>
            <a:path>
              <a:moveTo>
                <a:pt x="0" y="0"/>
              </a:moveTo>
              <a:lnTo>
                <a:pt x="0" y="513567"/>
              </a:lnTo>
              <a:lnTo>
                <a:pt x="181790" y="513567"/>
              </a:lnTo>
              <a:lnTo>
                <a:pt x="181790" y="68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FB7DD-6DC1-4363-A2BB-0E02972192DD}">
      <dsp:nvSpPr>
        <dsp:cNvPr id="0" name=""/>
        <dsp:cNvSpPr/>
      </dsp:nvSpPr>
      <dsp:spPr>
        <a:xfrm>
          <a:off x="787784" y="2630672"/>
          <a:ext cx="1152137" cy="631423"/>
        </a:xfrm>
        <a:custGeom>
          <a:avLst/>
          <a:gdLst/>
          <a:ahLst/>
          <a:cxnLst/>
          <a:rect l="0" t="0" r="0" b="0"/>
          <a:pathLst>
            <a:path>
              <a:moveTo>
                <a:pt x="1152137" y="0"/>
              </a:moveTo>
              <a:lnTo>
                <a:pt x="1152137" y="460914"/>
              </a:lnTo>
              <a:lnTo>
                <a:pt x="0" y="460914"/>
              </a:lnTo>
              <a:lnTo>
                <a:pt x="0" y="6314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DCCE3-E923-46EF-8C84-B66A9C251FE1}">
      <dsp:nvSpPr>
        <dsp:cNvPr id="0" name=""/>
        <dsp:cNvSpPr/>
      </dsp:nvSpPr>
      <dsp:spPr>
        <a:xfrm>
          <a:off x="1939922" y="974492"/>
          <a:ext cx="1944214" cy="487407"/>
        </a:xfrm>
        <a:custGeom>
          <a:avLst/>
          <a:gdLst/>
          <a:ahLst/>
          <a:cxnLst/>
          <a:rect l="0" t="0" r="0" b="0"/>
          <a:pathLst>
            <a:path>
              <a:moveTo>
                <a:pt x="1944214" y="0"/>
              </a:moveTo>
              <a:lnTo>
                <a:pt x="1944214" y="316897"/>
              </a:lnTo>
              <a:lnTo>
                <a:pt x="0" y="316897"/>
              </a:lnTo>
              <a:lnTo>
                <a:pt x="0" y="4874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ED85A-40CE-4224-A2B8-09E90F231093}">
      <dsp:nvSpPr>
        <dsp:cNvPr id="0" name=""/>
        <dsp:cNvSpPr/>
      </dsp:nvSpPr>
      <dsp:spPr>
        <a:xfrm>
          <a:off x="2963843" y="-194280"/>
          <a:ext cx="1840587" cy="1168772"/>
        </a:xfrm>
        <a:prstGeom prst="roundRect">
          <a:avLst>
            <a:gd name="adj" fmla="val 10000"/>
          </a:avLst>
        </a:prstGeom>
        <a:solidFill>
          <a:schemeClr val="accent1">
            <a:hueOff val="0"/>
            <a:satOff val="0"/>
            <a:lumOff val="0"/>
            <a:alphaOff val="0"/>
          </a:schemeClr>
        </a:solidFill>
        <a:ln w="25400" cap="flat" cmpd="sng" algn="ctr">
          <a:solidFill>
            <a:srgbClr val="1C1C1C"/>
          </a:solidFill>
          <a:prstDash val="solid"/>
        </a:ln>
        <a:effectLst/>
      </dsp:spPr>
      <dsp:style>
        <a:lnRef idx="2">
          <a:scrgbClr r="0" g="0" b="0"/>
        </a:lnRef>
        <a:fillRef idx="1">
          <a:scrgbClr r="0" g="0" b="0"/>
        </a:fillRef>
        <a:effectRef idx="0">
          <a:scrgbClr r="0" g="0" b="0"/>
        </a:effectRef>
        <a:fontRef idx="minor">
          <a:schemeClr val="lt1"/>
        </a:fontRef>
      </dsp:style>
    </dsp:sp>
    <dsp:sp modelId="{AC2664BF-C8A4-4E08-A528-7DECD7C4582C}">
      <dsp:nvSpPr>
        <dsp:cNvPr id="0" name=""/>
        <dsp:cNvSpPr/>
      </dsp:nvSpPr>
      <dsp:spPr>
        <a:xfrm>
          <a:off x="3168353" y="3"/>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solidFill>
                <a:srgbClr val="002060"/>
              </a:solidFill>
            </a:rPr>
            <a:t>Liver tumors</a:t>
          </a:r>
          <a:endParaRPr lang="ar-JO" sz="1900" kern="1200" dirty="0">
            <a:solidFill>
              <a:srgbClr val="002060"/>
            </a:solidFill>
          </a:endParaRPr>
        </a:p>
      </dsp:txBody>
      <dsp:txXfrm>
        <a:off x="3202585" y="34235"/>
        <a:ext cx="1772123" cy="1100308"/>
      </dsp:txXfrm>
    </dsp:sp>
    <dsp:sp modelId="{EC425FF7-5EAF-476D-A234-C5969B722852}">
      <dsp:nvSpPr>
        <dsp:cNvPr id="0" name=""/>
        <dsp:cNvSpPr/>
      </dsp:nvSpPr>
      <dsp:spPr>
        <a:xfrm>
          <a:off x="1019629" y="1461900"/>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BBFD3-6AC7-4D2C-B3AC-3A1F1EDCF190}">
      <dsp:nvSpPr>
        <dsp:cNvPr id="0" name=""/>
        <dsp:cNvSpPr/>
      </dsp:nvSpPr>
      <dsp:spPr>
        <a:xfrm>
          <a:off x="1224138" y="1656184"/>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solidFill>
                <a:srgbClr val="002060"/>
              </a:solidFill>
            </a:rPr>
            <a:t>Primary </a:t>
          </a:r>
          <a:endParaRPr lang="ar-JO" sz="1900" kern="1200" dirty="0">
            <a:solidFill>
              <a:srgbClr val="002060"/>
            </a:solidFill>
          </a:endParaRPr>
        </a:p>
      </dsp:txBody>
      <dsp:txXfrm>
        <a:off x="1258370" y="1690416"/>
        <a:ext cx="1772123" cy="1100308"/>
      </dsp:txXfrm>
    </dsp:sp>
    <dsp:sp modelId="{B3A3AD1F-A1A0-4959-AEC9-16C883CA59B9}">
      <dsp:nvSpPr>
        <dsp:cNvPr id="0" name=""/>
        <dsp:cNvSpPr/>
      </dsp:nvSpPr>
      <dsp:spPr>
        <a:xfrm>
          <a:off x="-132508" y="3262096"/>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C5758-D2E7-4EF5-B7B7-146F0EFF6565}">
      <dsp:nvSpPr>
        <dsp:cNvPr id="0" name=""/>
        <dsp:cNvSpPr/>
      </dsp:nvSpPr>
      <dsp:spPr>
        <a:xfrm>
          <a:off x="72001" y="3456381"/>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solidFill>
                <a:srgbClr val="002060"/>
              </a:solidFill>
            </a:rPr>
            <a:t>Benign </a:t>
          </a:r>
          <a:endParaRPr lang="ar-JO" sz="1900" kern="1200" dirty="0">
            <a:solidFill>
              <a:srgbClr val="002060"/>
            </a:solidFill>
          </a:endParaRPr>
        </a:p>
      </dsp:txBody>
      <dsp:txXfrm>
        <a:off x="106233" y="3490613"/>
        <a:ext cx="1772123" cy="1100308"/>
      </dsp:txXfrm>
    </dsp:sp>
    <dsp:sp modelId="{827FA642-3ACF-4BDB-98C9-AA40FCB02210}">
      <dsp:nvSpPr>
        <dsp:cNvPr id="0" name=""/>
        <dsp:cNvSpPr/>
      </dsp:nvSpPr>
      <dsp:spPr>
        <a:xfrm>
          <a:off x="49282" y="5114946"/>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1B1FE-48B7-457C-BDAA-45E1F18A0F50}">
      <dsp:nvSpPr>
        <dsp:cNvPr id="0" name=""/>
        <dsp:cNvSpPr/>
      </dsp:nvSpPr>
      <dsp:spPr>
        <a:xfrm>
          <a:off x="253791" y="5309230"/>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err="1">
              <a:solidFill>
                <a:srgbClr val="002060"/>
              </a:solidFill>
            </a:rPr>
            <a:t>hemangioma</a:t>
          </a:r>
          <a:endParaRPr lang="ar-JO" sz="1900" kern="1200" dirty="0">
            <a:solidFill>
              <a:srgbClr val="002060"/>
            </a:solidFill>
          </a:endParaRPr>
        </a:p>
      </dsp:txBody>
      <dsp:txXfrm>
        <a:off x="288023" y="5343462"/>
        <a:ext cx="1772123" cy="1100308"/>
      </dsp:txXfrm>
    </dsp:sp>
    <dsp:sp modelId="{A3F2DCCE-B0CC-4DFF-808C-DC2175B84B16}">
      <dsp:nvSpPr>
        <dsp:cNvPr id="0" name=""/>
        <dsp:cNvSpPr/>
      </dsp:nvSpPr>
      <dsp:spPr>
        <a:xfrm>
          <a:off x="2298888" y="5114946"/>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22A84-3FD6-4CCF-A1A4-556B10B99595}">
      <dsp:nvSpPr>
        <dsp:cNvPr id="0" name=""/>
        <dsp:cNvSpPr/>
      </dsp:nvSpPr>
      <dsp:spPr>
        <a:xfrm>
          <a:off x="2503398" y="5309230"/>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solidFill>
                <a:srgbClr val="002060"/>
              </a:solidFill>
            </a:rPr>
            <a:t>adenoma</a:t>
          </a:r>
          <a:endParaRPr lang="ar-JO" sz="1900" kern="1200" dirty="0">
            <a:solidFill>
              <a:srgbClr val="002060"/>
            </a:solidFill>
          </a:endParaRPr>
        </a:p>
      </dsp:txBody>
      <dsp:txXfrm>
        <a:off x="2537630" y="5343462"/>
        <a:ext cx="1772123" cy="1100308"/>
      </dsp:txXfrm>
    </dsp:sp>
    <dsp:sp modelId="{795A99B6-ED87-441E-932D-AACB5885BA56}">
      <dsp:nvSpPr>
        <dsp:cNvPr id="0" name=""/>
        <dsp:cNvSpPr/>
      </dsp:nvSpPr>
      <dsp:spPr>
        <a:xfrm>
          <a:off x="4548494" y="5114946"/>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9059E-2F14-4E9D-97D7-1BDF470FEAB4}">
      <dsp:nvSpPr>
        <dsp:cNvPr id="0" name=""/>
        <dsp:cNvSpPr/>
      </dsp:nvSpPr>
      <dsp:spPr>
        <a:xfrm>
          <a:off x="4753004" y="5309230"/>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solidFill>
                <a:srgbClr val="002060"/>
              </a:solidFill>
            </a:rPr>
            <a:t>Focal nodular hyperplasia</a:t>
          </a:r>
          <a:endParaRPr lang="ar-JO" sz="1900" kern="1200" dirty="0">
            <a:solidFill>
              <a:srgbClr val="002060"/>
            </a:solidFill>
          </a:endParaRPr>
        </a:p>
      </dsp:txBody>
      <dsp:txXfrm>
        <a:off x="4787236" y="5343462"/>
        <a:ext cx="1772123" cy="1100308"/>
      </dsp:txXfrm>
    </dsp:sp>
    <dsp:sp modelId="{89ABECD3-7BC1-43F6-AA53-23318A6EE303}">
      <dsp:nvSpPr>
        <dsp:cNvPr id="0" name=""/>
        <dsp:cNvSpPr/>
      </dsp:nvSpPr>
      <dsp:spPr>
        <a:xfrm>
          <a:off x="4968557" y="3312365"/>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10827-6E1A-4B14-992E-746439769B57}">
      <dsp:nvSpPr>
        <dsp:cNvPr id="0" name=""/>
        <dsp:cNvSpPr/>
      </dsp:nvSpPr>
      <dsp:spPr>
        <a:xfrm>
          <a:off x="5173067" y="3506649"/>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solidFill>
                <a:srgbClr val="002060"/>
              </a:solidFill>
            </a:rPr>
            <a:t>Malignant </a:t>
          </a:r>
          <a:endParaRPr lang="ar-JO" sz="1900" kern="1200" dirty="0">
            <a:solidFill>
              <a:srgbClr val="002060"/>
            </a:solidFill>
          </a:endParaRPr>
        </a:p>
      </dsp:txBody>
      <dsp:txXfrm>
        <a:off x="5207299" y="3540881"/>
        <a:ext cx="1772123" cy="1100308"/>
      </dsp:txXfrm>
    </dsp:sp>
    <dsp:sp modelId="{1A326693-BA6F-470A-AC6B-6D1786922CF8}">
      <dsp:nvSpPr>
        <dsp:cNvPr id="0" name=""/>
        <dsp:cNvSpPr/>
      </dsp:nvSpPr>
      <dsp:spPr>
        <a:xfrm>
          <a:off x="6798101" y="5114946"/>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6AE55-AAAC-4ACA-A228-8DF448EF1061}">
      <dsp:nvSpPr>
        <dsp:cNvPr id="0" name=""/>
        <dsp:cNvSpPr/>
      </dsp:nvSpPr>
      <dsp:spPr>
        <a:xfrm>
          <a:off x="7002610" y="5309230"/>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err="1">
              <a:solidFill>
                <a:srgbClr val="002060"/>
              </a:solidFill>
            </a:rPr>
            <a:t>Hepatocellular</a:t>
          </a:r>
          <a:r>
            <a:rPr lang="en-US" sz="1900" kern="1200" dirty="0">
              <a:solidFill>
                <a:srgbClr val="002060"/>
              </a:solidFill>
            </a:rPr>
            <a:t> carcinoma </a:t>
          </a:r>
          <a:endParaRPr lang="ar-JO" sz="1900" kern="1200" dirty="0">
            <a:solidFill>
              <a:srgbClr val="002060"/>
            </a:solidFill>
          </a:endParaRPr>
        </a:p>
      </dsp:txBody>
      <dsp:txXfrm>
        <a:off x="7036842" y="5343462"/>
        <a:ext cx="1772123" cy="1100308"/>
      </dsp:txXfrm>
    </dsp:sp>
    <dsp:sp modelId="{B8DCA677-91F9-43FD-B5E2-5F8A7D878A58}">
      <dsp:nvSpPr>
        <dsp:cNvPr id="0" name=""/>
        <dsp:cNvSpPr/>
      </dsp:nvSpPr>
      <dsp:spPr>
        <a:xfrm>
          <a:off x="5340098" y="1461900"/>
          <a:ext cx="1840587" cy="1168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6654C-E1F8-4B97-ADB4-FF81ADCC008F}">
      <dsp:nvSpPr>
        <dsp:cNvPr id="0" name=""/>
        <dsp:cNvSpPr/>
      </dsp:nvSpPr>
      <dsp:spPr>
        <a:xfrm>
          <a:off x="5544608" y="1656184"/>
          <a:ext cx="1840587" cy="11687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en-US" sz="1900" kern="1200" dirty="0">
              <a:solidFill>
                <a:srgbClr val="002060"/>
              </a:solidFill>
            </a:rPr>
            <a:t>Secondary</a:t>
          </a:r>
        </a:p>
        <a:p>
          <a:pPr marL="0" lvl="0" indent="0" algn="ctr" defTabSz="844550" rtl="1">
            <a:lnSpc>
              <a:spcPct val="90000"/>
            </a:lnSpc>
            <a:spcBef>
              <a:spcPct val="0"/>
            </a:spcBef>
            <a:spcAft>
              <a:spcPct val="35000"/>
            </a:spcAft>
            <a:buNone/>
          </a:pPr>
          <a:r>
            <a:rPr lang="en-US" sz="1900" kern="1200" dirty="0">
              <a:solidFill>
                <a:srgbClr val="002060"/>
              </a:solidFill>
            </a:rPr>
            <a:t>(</a:t>
          </a:r>
          <a:r>
            <a:rPr lang="en-US" sz="1900" kern="1200" dirty="0" err="1">
              <a:solidFill>
                <a:srgbClr val="002060"/>
              </a:solidFill>
            </a:rPr>
            <a:t>metastitic</a:t>
          </a:r>
          <a:r>
            <a:rPr lang="en-US" sz="1900" kern="1200" dirty="0">
              <a:solidFill>
                <a:srgbClr val="002060"/>
              </a:solidFill>
            </a:rPr>
            <a:t>)</a:t>
          </a:r>
        </a:p>
        <a:p>
          <a:pPr marL="0" lvl="0" indent="0" algn="ctr" defTabSz="844550" rtl="1">
            <a:lnSpc>
              <a:spcPct val="90000"/>
            </a:lnSpc>
            <a:spcBef>
              <a:spcPct val="0"/>
            </a:spcBef>
            <a:spcAft>
              <a:spcPct val="35000"/>
            </a:spcAft>
            <a:buNone/>
          </a:pPr>
          <a:endParaRPr lang="ar-JO" sz="1900" kern="1200" dirty="0">
            <a:solidFill>
              <a:srgbClr val="002060"/>
            </a:solidFill>
          </a:endParaRPr>
        </a:p>
      </dsp:txBody>
      <dsp:txXfrm>
        <a:off x="5578840" y="1690416"/>
        <a:ext cx="1772123" cy="11003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7dc5c10feabea73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8" name="Google Shape;2068;g7dc5c10feabea73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9" name="Google Shape;2069;g7dc5c10feabea73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7dc5c10feabea73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9" name="Google Shape;2099;g7dc5c10feabea73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0" name="Google Shape;2100;g7dc5c10feabea73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Increase intrahepatic pressure lead to centrilobular necrosis  and in the periphery ischemia and lead to fatty change (due to increased pressure and compression  ) nutmeg liver </a:t>
            </a:r>
            <a:endParaRPr/>
          </a:p>
          <a:p>
            <a:pPr marL="0" lvl="0" indent="0" algn="l" rtl="0">
              <a:spcBef>
                <a:spcPts val="0"/>
              </a:spcBef>
              <a:spcAft>
                <a:spcPts val="0"/>
              </a:spcAft>
              <a:buNone/>
            </a:pPr>
            <a:endParaRPr/>
          </a:p>
          <a:p>
            <a:pPr marL="0" lvl="0" indent="0" algn="l" rtl="0">
              <a:spcBef>
                <a:spcPts val="0"/>
              </a:spcBef>
              <a:spcAft>
                <a:spcPts val="0"/>
              </a:spcAft>
              <a:buNone/>
            </a:pPr>
            <a:r>
              <a:rPr lang="en-US"/>
              <a:t>Portal vein system shunt down lead to get blood …portosystemic shunt mainly in 3 a. Around esophagus relating to esophageal varicose  b. Umbilicus capta midusa anal canal leading to hemorrhoids </a:t>
            </a:r>
            <a:endParaRPr/>
          </a:p>
          <a:p>
            <a:pPr marL="0" lvl="0" indent="0" algn="l" rtl="0">
              <a:spcBef>
                <a:spcPts val="0"/>
              </a:spcBef>
              <a:spcAft>
                <a:spcPts val="0"/>
              </a:spcAft>
              <a:buNone/>
            </a:pPr>
            <a:endParaRPr/>
          </a:p>
          <a:p>
            <a:pPr marL="0" lvl="0" indent="0" algn="l" rtl="0">
              <a:spcBef>
                <a:spcPts val="0"/>
              </a:spcBef>
              <a:spcAft>
                <a:spcPts val="0"/>
              </a:spcAft>
              <a:buNone/>
            </a:pPr>
            <a:r>
              <a:rPr lang="en-US"/>
              <a:t>PCV is the commonest cause</a:t>
            </a:r>
            <a:endParaRPr/>
          </a:p>
          <a:p>
            <a:pPr marL="0" lvl="0" indent="0" algn="l" rtl="0">
              <a:spcBef>
                <a:spcPts val="0"/>
              </a:spcBef>
              <a:spcAft>
                <a:spcPts val="0"/>
              </a:spcAft>
              <a:buNone/>
            </a:pPr>
            <a:r>
              <a:rPr lang="en-US"/>
              <a:t>OCP</a:t>
            </a:r>
            <a:endParaRPr/>
          </a:p>
          <a:p>
            <a:pPr marL="0" lvl="0" indent="0" algn="l" rtl="0">
              <a:spcBef>
                <a:spcPts val="0"/>
              </a:spcBef>
              <a:spcAft>
                <a:spcPts val="0"/>
              </a:spcAft>
              <a:buNone/>
            </a:pPr>
            <a:r>
              <a:rPr lang="en-US"/>
              <a:t>Pregnancy </a:t>
            </a:r>
            <a:endParaRPr/>
          </a:p>
          <a:p>
            <a:pPr marL="0" lvl="0" indent="0" algn="l" rtl="0">
              <a:spcBef>
                <a:spcPts val="0"/>
              </a:spcBef>
              <a:spcAft>
                <a:spcPts val="0"/>
              </a:spcAft>
              <a:buNone/>
            </a:pPr>
            <a:r>
              <a:rPr lang="en-US"/>
              <a:t>PNH</a:t>
            </a:r>
            <a:endParaRPr/>
          </a:p>
          <a:p>
            <a:pPr marL="0" lvl="0" indent="0" algn="l" rtl="0">
              <a:spcBef>
                <a:spcPts val="0"/>
              </a:spcBef>
              <a:spcAft>
                <a:spcPts val="0"/>
              </a:spcAft>
              <a:buNone/>
            </a:pPr>
            <a:r>
              <a:rPr lang="en-US"/>
              <a:t>Liver cancer </a:t>
            </a:r>
            <a:endParaRPr/>
          </a:p>
          <a:p>
            <a:pPr marL="0" lvl="0" indent="0" algn="l" rtl="0">
              <a:spcBef>
                <a:spcPts val="0"/>
              </a:spcBef>
              <a:spcAft>
                <a:spcPts val="0"/>
              </a:spcAft>
              <a:buNone/>
            </a:pPr>
            <a:r>
              <a:rPr lang="en-US"/>
              <a:t>Management of bleeding oesophageal varices●● Blood transfusion●● Correct coagulopathy●● Oesophageal balloon tamponade (Sengstaken–Blakemoretube)●● Drug therapy (terlipressin)●● Endoscopic sclerotherapy or banding●● Assess portal vein patency (Doppler ultrasound or CT)●● Transjugular intrahepatic portosystemic stent shunts (TIPSS)●</a:t>
            </a:r>
            <a:endParaRPr/>
          </a:p>
          <a:p>
            <a:pPr marL="0" lvl="0" indent="0" algn="l" rtl="0">
              <a:spcBef>
                <a:spcPts val="0"/>
              </a:spcBef>
              <a:spcAft>
                <a:spcPts val="0"/>
              </a:spcAft>
              <a:buNone/>
            </a:pPr>
            <a:r>
              <a:rPr lang="en-US"/>
              <a:t>● Surgery Portosystemic shunts.   Splenectomy and gastric devascularisation</a:t>
            </a:r>
            <a:endParaRPr/>
          </a:p>
        </p:txBody>
      </p:sp>
      <p:sp>
        <p:nvSpPr>
          <p:cNvPr id="297" name="Google Shape;29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Transjugular intrahepatic portosystemic shunt </a:t>
            </a:r>
            <a:endParaRPr/>
          </a:p>
          <a:p>
            <a:pPr marL="0" lvl="0" indent="0" algn="l" rtl="0">
              <a:spcBef>
                <a:spcPts val="0"/>
              </a:spcBef>
              <a:spcAft>
                <a:spcPts val="0"/>
              </a:spcAft>
              <a:buNone/>
            </a:pPr>
            <a:r>
              <a:rPr lang="en-US"/>
              <a:t>DIPS from femoral vein then IVC and Portal vein </a:t>
            </a:r>
            <a:endParaRPr/>
          </a:p>
        </p:txBody>
      </p:sp>
      <p:sp>
        <p:nvSpPr>
          <p:cNvPr id="317" name="Google Shape;3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6865f6604b589bf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3" name="Google Shape;2143;g6865f6604b589bf8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4" name="Google Shape;2144;g6865f6604b589bf8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7af88a5af0ee20e7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8" name="Google Shape;2118;g7af88a5af0ee20e7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9" name="Google Shape;2119;g7af88a5af0ee20e7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7af88a5af0ee20e7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5" name="Google Shape;2125;g7af88a5af0ee20e7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6" name="Google Shape;2126;g7af88a5af0ee20e7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accumulation of ascites is a common feature of advanced liver disease independent of the aetiology. The fluid accumulation is usually associated with abdominal discomfort and a dragging sensation. Development is usually insidious. The aetiology of the ascites must be established.</a:t>
            </a:r>
            <a:endParaRPr/>
          </a:p>
          <a:p>
            <a:pPr marL="0" marR="0" lvl="0" indent="0" algn="l" rtl="0">
              <a:lnSpc>
                <a:spcPct val="100000"/>
              </a:lnSpc>
              <a:spcBef>
                <a:spcPts val="0"/>
              </a:spcBef>
              <a:spcAft>
                <a:spcPts val="0"/>
              </a:spcAft>
              <a:buClr>
                <a:schemeClr val="dk1"/>
              </a:buClr>
              <a:buSzPts val="1200"/>
              <a:buFont typeface="Calibri"/>
              <a:buNone/>
            </a:pPr>
            <a:r>
              <a:rPr lang="en-US"/>
              <a:t>TIPSS is a good alternative to repeated paracentesis but post-stent encephalopathy is common (about 40%), and the majority of stents will stenose or thrombose on follow-up (approximately 50% by 1 year).</a:t>
            </a:r>
            <a:endParaRPr/>
          </a:p>
          <a:p>
            <a:pPr marL="0" lvl="0" indent="0" algn="l" rtl="0">
              <a:spcBef>
                <a:spcPts val="0"/>
              </a:spcBef>
              <a:spcAft>
                <a:spcPts val="0"/>
              </a:spcAft>
              <a:buNone/>
            </a:pPr>
            <a:r>
              <a:rPr lang="en-US"/>
              <a:t>Aspiration of the peritoneal fluid allows the measurement of protein con- tent to determine whether the fluid is an exudate or transu- date, and an amylase estimation to exclude pancreatic ascites. Cytology will determine the presence of malignant cells, and both microscopy and culture will exclude primary bacterial and tuberculous peritonitis.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The initial treatment is to restrict additional salt intake and commence diuretics using either spironolactone or furose- mide. This should be combined with advice on avoiding any precipitating factors for impaired liver function, such as alco- hol intake in patients with alcoholic cirrhosis. Patients on diuretics should be monitored for the development of hypo- natraemia and hypokalaemia</a:t>
            </a:r>
            <a:endParaRPr/>
          </a:p>
          <a:p>
            <a:pPr marL="0" lvl="0" indent="0" algn="l" rtl="0">
              <a:spcBef>
                <a:spcPts val="0"/>
              </a:spcBef>
              <a:spcAft>
                <a:spcPts val="0"/>
              </a:spcAft>
              <a:buNone/>
            </a:pPr>
            <a:endParaRPr/>
          </a:p>
          <a:p>
            <a:pPr marL="0" lvl="0" indent="0" algn="l" rtl="0">
              <a:spcBef>
                <a:spcPts val="0"/>
              </a:spcBef>
              <a:spcAft>
                <a:spcPts val="0"/>
              </a:spcAft>
              <a:buNone/>
            </a:pPr>
            <a:r>
              <a:rPr lang="en-US"/>
              <a:t>Abdominal paracentesisPatients who fail to respond to diuretic treatment may require repeated percutaneous aspiration of large volumes of the asci- tes (abdominal paracentesis), combined with volume replace- ment using salt-poor or standard human albumin solution, dependent on the serum sodium level. Paracentesis provides only short-term symptomatic relief.</a:t>
            </a:r>
            <a:endParaRPr/>
          </a:p>
          <a:p>
            <a:pPr marL="0" lvl="0" indent="0" algn="l" rtl="0">
              <a:spcBef>
                <a:spcPts val="0"/>
              </a:spcBef>
              <a:spcAft>
                <a:spcPts val="0"/>
              </a:spcAft>
              <a:buNone/>
            </a:pPr>
            <a:endParaRPr/>
          </a:p>
        </p:txBody>
      </p:sp>
      <p:sp>
        <p:nvSpPr>
          <p:cNvPr id="345" name="Google Shape;34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In patients with primary sclerosing cholangitis (PSC) and UC, the condition usually progresses even if the diseased colon is removed. ‘المنطقة الب بصير فيها fibrosis بتضيق واللي حدها بتوسع وبتظهر ك onion skin appearance in histology</a:t>
            </a:r>
            <a:endParaRPr/>
          </a:p>
          <a:p>
            <a:pPr marL="0" lvl="0" indent="0" algn="l" rtl="0">
              <a:spcBef>
                <a:spcPts val="0"/>
              </a:spcBef>
              <a:spcAft>
                <a:spcPts val="0"/>
              </a:spcAft>
              <a:buNone/>
            </a:pPr>
            <a:r>
              <a:rPr lang="en-US"/>
              <a:t>…kidney biliruburia </a:t>
            </a:r>
            <a:endParaRPr/>
          </a:p>
        </p:txBody>
      </p:sp>
      <p:sp>
        <p:nvSpPr>
          <p:cNvPr id="354" name="Google Shape;35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Peri nuclear anti neutrophil cytoplasmic antibody </a:t>
            </a:r>
            <a:endParaRPr/>
          </a:p>
          <a:p>
            <a:pPr marL="0" lvl="0" indent="0" algn="l" rtl="0">
              <a:spcBef>
                <a:spcPts val="0"/>
              </a:spcBef>
              <a:spcAft>
                <a:spcPts val="0"/>
              </a:spcAft>
              <a:buNone/>
            </a:pPr>
            <a:r>
              <a:rPr lang="en-US"/>
              <a:t>Because of this beaded appearance lead to obstruction of the flow of bile  and results in  symptoms like obstructive jaundice </a:t>
            </a:r>
            <a:endParaRPr/>
          </a:p>
        </p:txBody>
      </p:sp>
      <p:sp>
        <p:nvSpPr>
          <p:cNvPr id="364" name="Google Shape;36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44</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Diagnosis of CCA in PSC is greatly facilitated by bil- iary brush cytology and direct endoscopic inspection (Spy- glass, see above), as imaging rarely shows evidence of a mass lesion even in patients with advanced CCA. Further, imag- ing cannot reliably differentiate between inflammatory and malignant biliary strictures. Serum CA 19-9 level may be increased but the sensitivity of CA 19-9 in detecting CCA in PSC is only 60%.</a:t>
            </a:r>
            <a:endParaRPr/>
          </a:p>
        </p:txBody>
      </p:sp>
      <p:sp>
        <p:nvSpPr>
          <p:cNvPr id="377" name="Google Shape;37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46</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360e2c2ecd265ee7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360e2c2ecd265ee7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g360e2c2ecd265ee7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60e2c2ecd265ee7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360e2c2ecd265ee7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360e2c2ecd265ee7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60e2c2ecd265ee7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g360e2c2ecd265ee7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g360e2c2ecd265ee7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95d98832f3767bd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95d98832f3767bd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195d98832f3767bd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95d98832f3767bd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95d98832f3767bd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195d98832f3767bd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60</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95d98832f3767bd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95d98832f3767bd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g195d98832f3767bd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95d98832f3767bd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95d98832f3767bd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195d98832f3767bd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63</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603b2e121955e87e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g603b2e121955e87e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g603b2e121955e87e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03b2e121955e87e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603b2e121955e87e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g603b2e121955e87e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69</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603b2e121955e87e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g603b2e121955e87e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603b2e121955e87e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70</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603b2e121955e87e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g603b2e121955e87e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g603b2e121955e87e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74</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bc260f0b3417af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g2bc260f0b3417af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g2bc260f0b3417af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365b7bc46f1bf5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g365b7bc46f1bf51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8" name="Google Shape;2228;g365b7bc46f1bf51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81</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7.xml" /><Relationship Id="rId1" Type="http://schemas.openxmlformats.org/officeDocument/2006/relationships/slideLayout" Target="../slideLayouts/slideLayout2.xml" /><Relationship Id="rId5" Type="http://schemas.openxmlformats.org/officeDocument/2006/relationships/image" Target="../media/image13.png" /><Relationship Id="rId4" Type="http://schemas.openxmlformats.org/officeDocument/2006/relationships/image" Target="../media/image12.jpeg"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4.xml" /><Relationship Id="rId1" Type="http://schemas.openxmlformats.org/officeDocument/2006/relationships/slideLayout" Target="../slideLayouts/slideLayout2.xml" /><Relationship Id="rId4" Type="http://schemas.openxmlformats.org/officeDocument/2006/relationships/image" Target="../media/image17.jpeg" /></Relationships>
</file>

<file path=ppt/slides/_rels/slide26.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27.xml"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30.xml" /><Relationship Id="rId1" Type="http://schemas.openxmlformats.org/officeDocument/2006/relationships/slideLayout" Target="../slideLayouts/slideLayout2.xml" /><Relationship Id="rId5" Type="http://schemas.openxmlformats.org/officeDocument/2006/relationships/image" Target="../media/image25.png" /><Relationship Id="rId4" Type="http://schemas.openxmlformats.org/officeDocument/2006/relationships/image" Target="../media/image24.jpeg" /></Relationships>
</file>

<file path=ppt/slides/_rels/slide37.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28.gif" /><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notesSlide" Target="../notesSlides/notesSlide34.xml" /><Relationship Id="rId1" Type="http://schemas.openxmlformats.org/officeDocument/2006/relationships/slideLayout" Target="../slideLayouts/slideLayout2.xml" /><Relationship Id="rId4" Type="http://schemas.openxmlformats.org/officeDocument/2006/relationships/hyperlink" Target="https://en.wikipedia.org/wiki/Ascites" TargetMode="External" /></Relationships>
</file>

<file path=ppt/slides/_rels/slide43.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33.gif" /><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42.xml" /><Relationship Id="rId1" Type="http://schemas.openxmlformats.org/officeDocument/2006/relationships/slideLayout" Target="../slideLayouts/slideLayout2.xml" /><Relationship Id="rId4" Type="http://schemas.openxmlformats.org/officeDocument/2006/relationships/image" Target="../media/image35.jpeg" /></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notesSlide" Target="../notesSlides/notesSlide44.xml" /><Relationship Id="rId1" Type="http://schemas.openxmlformats.org/officeDocument/2006/relationships/slideLayout" Target="../slideLayouts/slideLayout2.xml" /><Relationship Id="rId4" Type="http://schemas.openxmlformats.org/officeDocument/2006/relationships/image" Target="../media/image37.jpeg"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notesSlide" Target="../notesSlides/notesSlide48.xml" /><Relationship Id="rId1" Type="http://schemas.openxmlformats.org/officeDocument/2006/relationships/slideLayout" Target="../slideLayouts/slideLayout2.xml" /><Relationship Id="rId4" Type="http://schemas.openxmlformats.org/officeDocument/2006/relationships/image" Target="../media/image39.jpeg"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notesSlide" Target="../notesSlides/notesSlide55.xml"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3.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Relationship Id="rId3" Type="http://schemas.openxmlformats.org/officeDocument/2006/relationships/image" Target="../media/image41.jpeg" /><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notesSlide" Target="../notesSlides/notesSlide64.xml" /><Relationship Id="rId1" Type="http://schemas.openxmlformats.org/officeDocument/2006/relationships/slideLayout" Target="../slideLayouts/slideLayout3.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p1"/>
          <p:cNvSpPr txBox="1">
            <a:spLocks noGrp="1"/>
          </p:cNvSpPr>
          <p:nvPr>
            <p:ph type="ctrTitle"/>
          </p:nvPr>
        </p:nvSpPr>
        <p:spPr>
          <a:xfrm>
            <a:off x="1676400" y="-94322"/>
            <a:ext cx="9144000" cy="26353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11500" dirty="0">
                <a:latin typeface="Copperplate Gothic Bold" panose="020E0705020206020404" pitchFamily="34" charset="0"/>
              </a:rPr>
              <a:t>THE LIVER </a:t>
            </a:r>
            <a:endParaRPr sz="11500" dirty="0">
              <a:latin typeface="Copperplate Gothic Bold" panose="020E0705020206020404" pitchFamily="34" charset="0"/>
            </a:endParaRPr>
          </a:p>
        </p:txBody>
      </p:sp>
      <p:sp>
        <p:nvSpPr>
          <p:cNvPr id="2054" name="Google Shape;2054;p1"/>
          <p:cNvSpPr txBox="1">
            <a:spLocks noGrp="1"/>
          </p:cNvSpPr>
          <p:nvPr>
            <p:ph type="subTitle" idx="1"/>
          </p:nvPr>
        </p:nvSpPr>
        <p:spPr>
          <a:xfrm>
            <a:off x="1066799" y="2540989"/>
            <a:ext cx="6558900" cy="4127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dirty="0"/>
              <a:t>Prepared by </a:t>
            </a:r>
            <a:endParaRPr sz="2800" dirty="0"/>
          </a:p>
          <a:p>
            <a:pPr marL="0" lvl="0" indent="0" algn="l" rtl="0">
              <a:lnSpc>
                <a:spcPct val="90000"/>
              </a:lnSpc>
              <a:spcBef>
                <a:spcPts val="0"/>
              </a:spcBef>
              <a:spcAft>
                <a:spcPts val="0"/>
              </a:spcAft>
              <a:buClr>
                <a:schemeClr val="dk1"/>
              </a:buClr>
              <a:buSzPts val="2800"/>
              <a:buNone/>
            </a:pPr>
            <a:r>
              <a:rPr lang="en-US" sz="2800" dirty="0" err="1"/>
              <a:t>Mutaz</a:t>
            </a:r>
            <a:r>
              <a:rPr lang="en-US" sz="2800" dirty="0"/>
              <a:t> </a:t>
            </a:r>
            <a:r>
              <a:rPr lang="en-US" sz="2800" dirty="0" err="1"/>
              <a:t>alfrehat</a:t>
            </a:r>
            <a:r>
              <a:rPr lang="en-US" sz="2800" dirty="0"/>
              <a:t> </a:t>
            </a:r>
            <a:endParaRPr sz="2800" dirty="0"/>
          </a:p>
          <a:p>
            <a:pPr marL="0" lvl="0" indent="0" algn="l" rtl="0">
              <a:lnSpc>
                <a:spcPct val="90000"/>
              </a:lnSpc>
              <a:spcBef>
                <a:spcPts val="0"/>
              </a:spcBef>
              <a:spcAft>
                <a:spcPts val="0"/>
              </a:spcAft>
              <a:buClr>
                <a:schemeClr val="dk1"/>
              </a:buClr>
              <a:buSzPts val="2800"/>
              <a:buNone/>
            </a:pPr>
            <a:r>
              <a:rPr lang="en-US" sz="2800" dirty="0"/>
              <a:t>Hassan </a:t>
            </a:r>
            <a:r>
              <a:rPr lang="en-US" sz="2800" dirty="0" err="1"/>
              <a:t>Alabbadi</a:t>
            </a:r>
            <a:endParaRPr sz="2800" dirty="0"/>
          </a:p>
          <a:p>
            <a:pPr marL="0" lvl="0" indent="0" algn="l" rtl="0">
              <a:lnSpc>
                <a:spcPct val="90000"/>
              </a:lnSpc>
              <a:spcBef>
                <a:spcPts val="0"/>
              </a:spcBef>
              <a:spcAft>
                <a:spcPts val="0"/>
              </a:spcAft>
              <a:buClr>
                <a:schemeClr val="dk1"/>
              </a:buClr>
              <a:buSzPts val="2800"/>
              <a:buNone/>
            </a:pPr>
            <a:r>
              <a:rPr lang="en-US" sz="2800" dirty="0"/>
              <a:t>Othman Ali</a:t>
            </a:r>
            <a:endParaRPr sz="2800" dirty="0"/>
          </a:p>
          <a:p>
            <a:pPr marL="0" lvl="0" indent="0" algn="l" rtl="0">
              <a:lnSpc>
                <a:spcPct val="90000"/>
              </a:lnSpc>
              <a:spcBef>
                <a:spcPts val="0"/>
              </a:spcBef>
              <a:spcAft>
                <a:spcPts val="0"/>
              </a:spcAft>
              <a:buClr>
                <a:schemeClr val="dk1"/>
              </a:buClr>
              <a:buSzPts val="2800"/>
              <a:buNone/>
            </a:pPr>
            <a:endParaRPr sz="2800" dirty="0"/>
          </a:p>
          <a:p>
            <a:pPr marL="0" lvl="0" indent="0" algn="ctr" rtl="0">
              <a:lnSpc>
                <a:spcPct val="90000"/>
              </a:lnSpc>
              <a:spcBef>
                <a:spcPts val="1000"/>
              </a:spcBef>
              <a:spcAft>
                <a:spcPts val="0"/>
              </a:spcAft>
              <a:buClr>
                <a:schemeClr val="dk1"/>
              </a:buClr>
              <a:buSzPts val="2800"/>
              <a:buNone/>
            </a:pPr>
            <a:endParaRPr sz="2800" dirty="0"/>
          </a:p>
          <a:p>
            <a:pPr marL="0" lvl="0" indent="0" algn="ctr" rtl="0">
              <a:lnSpc>
                <a:spcPct val="90000"/>
              </a:lnSpc>
              <a:spcBef>
                <a:spcPts val="1000"/>
              </a:spcBef>
              <a:spcAft>
                <a:spcPts val="0"/>
              </a:spcAft>
              <a:buClr>
                <a:schemeClr val="dk1"/>
              </a:buClr>
              <a:buSzPts val="2800"/>
              <a:buNone/>
            </a:pPr>
            <a:endParaRPr sz="2800" dirty="0"/>
          </a:p>
          <a:p>
            <a:pPr marL="0" lvl="0" indent="0" algn="ctr" rtl="0">
              <a:lnSpc>
                <a:spcPct val="90000"/>
              </a:lnSpc>
              <a:spcBef>
                <a:spcPts val="1000"/>
              </a:spcBef>
              <a:spcAft>
                <a:spcPts val="0"/>
              </a:spcAft>
              <a:buClr>
                <a:schemeClr val="dk1"/>
              </a:buClr>
              <a:buSzPts val="2800"/>
              <a:buNone/>
            </a:pPr>
            <a:r>
              <a:rPr lang="en-US" sz="2800" dirty="0"/>
              <a:t>Supervised by: Dr. Yousef </a:t>
            </a:r>
            <a:r>
              <a:rPr lang="en-US" sz="2800" dirty="0" err="1"/>
              <a:t>albustanji</a:t>
            </a:r>
            <a:endParaRPr sz="2800" dirty="0"/>
          </a:p>
        </p:txBody>
      </p:sp>
      <p:pic>
        <p:nvPicPr>
          <p:cNvPr id="2055" name="Google Shape;2055;p1" descr="Digestive Disorders: Symptoms of Liver Problems"/>
          <p:cNvPicPr preferRelativeResize="0"/>
          <p:nvPr/>
        </p:nvPicPr>
        <p:blipFill rotWithShape="1">
          <a:blip r:embed="rId3">
            <a:alphaModFix/>
          </a:blip>
          <a:srcRect/>
          <a:stretch/>
        </p:blipFill>
        <p:spPr>
          <a:xfrm>
            <a:off x="8288546" y="3756863"/>
            <a:ext cx="3602966" cy="26353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A940-1C4B-47E8-83FF-8522672E7207}"/>
              </a:ext>
            </a:extLst>
          </p:cNvPr>
          <p:cNvSpPr>
            <a:spLocks noGrp="1"/>
          </p:cNvSpPr>
          <p:nvPr>
            <p:ph type="title"/>
          </p:nvPr>
        </p:nvSpPr>
        <p:spPr>
          <a:xfrm>
            <a:off x="8467" y="1447800"/>
            <a:ext cx="11201400" cy="3063875"/>
          </a:xfrm>
        </p:spPr>
        <p:txBody>
          <a:bodyPr>
            <a:normAutofit/>
          </a:bodyPr>
          <a:lstStyle/>
          <a:p>
            <a:r>
              <a:rPr lang="en-US" sz="8800" dirty="0">
                <a:latin typeface="Copperplate Gothic Light" panose="020E0507020206020404" pitchFamily="34" charset="0"/>
              </a:rPr>
              <a:t>Liver Infections </a:t>
            </a:r>
          </a:p>
        </p:txBody>
      </p:sp>
    </p:spTree>
    <p:extLst>
      <p:ext uri="{BB962C8B-B14F-4D97-AF65-F5344CB8AC3E}">
        <p14:creationId xmlns:p14="http://schemas.microsoft.com/office/powerpoint/2010/main" val="84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1"/>
          <p:cNvSpPr txBox="1">
            <a:spLocks noGrp="1"/>
          </p:cNvSpPr>
          <p:nvPr>
            <p:ph type="title"/>
          </p:nvPr>
        </p:nvSpPr>
        <p:spPr>
          <a:xfrm>
            <a:off x="838200" y="0"/>
            <a:ext cx="10515600" cy="169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2177" name="Google Shape;2177;p1"/>
          <p:cNvSpPr txBox="1">
            <a:spLocks noGrp="1"/>
          </p:cNvSpPr>
          <p:nvPr>
            <p:ph type="body" idx="1"/>
          </p:nvPr>
        </p:nvSpPr>
        <p:spPr>
          <a:xfrm>
            <a:off x="838200" y="16908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2178" name="Google Shape;2178;p1"/>
          <p:cNvPicPr preferRelativeResize="0"/>
          <p:nvPr/>
        </p:nvPicPr>
        <p:blipFill rotWithShape="1">
          <a:blip r:embed="rId3">
            <a:alphaModFix/>
          </a:blip>
          <a:srcRect/>
          <a:stretch/>
        </p:blipFill>
        <p:spPr>
          <a:xfrm>
            <a:off x="0" y="0"/>
            <a:ext cx="12066300" cy="6595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8"/>
          <p:cNvSpPr txBox="1">
            <a:spLocks noGrp="1"/>
          </p:cNvSpPr>
          <p:nvPr>
            <p:ph type="title"/>
          </p:nvPr>
        </p:nvSpPr>
        <p:spPr>
          <a:xfrm>
            <a:off x="838200" y="132212"/>
            <a:ext cx="10515600" cy="1041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err="1"/>
              <a:t>Abcesses</a:t>
            </a:r>
            <a:r>
              <a:rPr lang="en-US" b="1" dirty="0"/>
              <a:t> of the Liver </a:t>
            </a:r>
            <a:endParaRPr/>
          </a:p>
        </p:txBody>
      </p:sp>
      <p:sp>
        <p:nvSpPr>
          <p:cNvPr id="2092" name="Google Shape;2092;p8"/>
          <p:cNvSpPr txBox="1">
            <a:spLocks noGrp="1"/>
          </p:cNvSpPr>
          <p:nvPr>
            <p:ph type="body" idx="1"/>
          </p:nvPr>
        </p:nvSpPr>
        <p:spPr>
          <a:xfrm>
            <a:off x="838200" y="1035170"/>
            <a:ext cx="10515600" cy="5684700"/>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rgbClr val="FF0000"/>
              </a:buClr>
              <a:buSzPct val="100000"/>
              <a:buChar char="•"/>
            </a:pPr>
            <a:r>
              <a:rPr lang="en-US" sz="3800" b="1">
                <a:solidFill>
                  <a:srgbClr val="FF0000"/>
                </a:solidFill>
              </a:rPr>
              <a:t>➢ Definition</a:t>
            </a:r>
            <a:r>
              <a:rPr lang="en-US"/>
              <a:t>: </a:t>
            </a:r>
            <a:r>
              <a:rPr lang="en-US" sz="4500"/>
              <a:t>a collection of pus in the liver parenchyma.</a:t>
            </a:r>
            <a:endParaRPr/>
          </a:p>
          <a:p>
            <a:pPr marL="228600" lvl="0" indent="-228600" algn="l" rtl="0">
              <a:lnSpc>
                <a:spcPct val="90000"/>
              </a:lnSpc>
              <a:spcBef>
                <a:spcPts val="1000"/>
              </a:spcBef>
              <a:spcAft>
                <a:spcPts val="0"/>
              </a:spcAft>
              <a:buClr>
                <a:srgbClr val="FF0000"/>
              </a:buClr>
              <a:buSzPct val="100000"/>
              <a:buChar char="•"/>
            </a:pPr>
            <a:r>
              <a:rPr lang="en-US" sz="3800" b="1">
                <a:solidFill>
                  <a:srgbClr val="FF0000"/>
                </a:solidFill>
              </a:rPr>
              <a:t>➢ Types:</a:t>
            </a:r>
            <a:endParaRPr/>
          </a:p>
          <a:p>
            <a:pPr marL="0" lvl="0" indent="0" algn="l" rtl="0">
              <a:lnSpc>
                <a:spcPct val="90000"/>
              </a:lnSpc>
              <a:spcBef>
                <a:spcPts val="1000"/>
              </a:spcBef>
              <a:spcAft>
                <a:spcPts val="0"/>
              </a:spcAft>
              <a:buClr>
                <a:schemeClr val="dk1"/>
              </a:buClr>
              <a:buSzPct val="100000"/>
              <a:buNone/>
            </a:pPr>
            <a:r>
              <a:rPr lang="en-US" sz="3800"/>
              <a:t>- </a:t>
            </a:r>
            <a:r>
              <a:rPr lang="en-US" sz="3100"/>
              <a:t>Pyogenic (bacterial)</a:t>
            </a:r>
            <a:endParaRPr/>
          </a:p>
          <a:p>
            <a:pPr marL="0" lvl="0" indent="0" algn="l" rtl="0">
              <a:lnSpc>
                <a:spcPct val="90000"/>
              </a:lnSpc>
              <a:spcBef>
                <a:spcPts val="1000"/>
              </a:spcBef>
              <a:spcAft>
                <a:spcPts val="0"/>
              </a:spcAft>
              <a:buClr>
                <a:schemeClr val="dk1"/>
              </a:buClr>
              <a:buSzPct val="100000"/>
              <a:buNone/>
            </a:pPr>
            <a:r>
              <a:rPr lang="en-US" sz="3100"/>
              <a:t>- Parasitic (amebic)</a:t>
            </a:r>
            <a:endParaRPr/>
          </a:p>
          <a:p>
            <a:pPr marL="0" lvl="0" indent="0" algn="l" rtl="0">
              <a:lnSpc>
                <a:spcPct val="90000"/>
              </a:lnSpc>
              <a:spcBef>
                <a:spcPts val="1000"/>
              </a:spcBef>
              <a:spcAft>
                <a:spcPts val="0"/>
              </a:spcAft>
              <a:buClr>
                <a:schemeClr val="dk1"/>
              </a:buClr>
              <a:buSzPct val="100000"/>
              <a:buNone/>
            </a:pPr>
            <a:r>
              <a:rPr lang="en-US" sz="3100"/>
              <a:t>- Fungal.</a:t>
            </a:r>
            <a:endParaRPr/>
          </a:p>
          <a:p>
            <a:pPr marL="228600" lvl="0" indent="-59688" algn="l" rtl="0">
              <a:lnSpc>
                <a:spcPct val="90000"/>
              </a:lnSpc>
              <a:spcBef>
                <a:spcPts val="1000"/>
              </a:spcBef>
              <a:spcAft>
                <a:spcPts val="0"/>
              </a:spcAft>
              <a:buClr>
                <a:schemeClr val="dk1"/>
              </a:buClr>
              <a:buSzPct val="100000"/>
              <a:buNone/>
            </a:pPr>
            <a:endParaRPr sz="3800"/>
          </a:p>
          <a:p>
            <a:pPr marL="228600" lvl="0" indent="-228600" algn="l" rtl="0">
              <a:lnSpc>
                <a:spcPct val="90000"/>
              </a:lnSpc>
              <a:spcBef>
                <a:spcPts val="1000"/>
              </a:spcBef>
              <a:spcAft>
                <a:spcPts val="0"/>
              </a:spcAft>
              <a:buClr>
                <a:schemeClr val="dk1"/>
              </a:buClr>
              <a:buSzPct val="100000"/>
              <a:buChar char="•"/>
            </a:pPr>
            <a:r>
              <a:rPr lang="en-US" sz="3800"/>
              <a:t>➢ </a:t>
            </a:r>
            <a:r>
              <a:rPr lang="en-US" sz="3800" b="1">
                <a:solidFill>
                  <a:srgbClr val="FF0000"/>
                </a:solidFill>
              </a:rPr>
              <a:t>Most common site </a:t>
            </a:r>
            <a:r>
              <a:rPr lang="en-US" sz="3800"/>
              <a:t>is the right lobe.</a:t>
            </a:r>
            <a:endParaRPr/>
          </a:p>
          <a:p>
            <a:pPr marL="228600" lvl="0" indent="-10414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FF0000"/>
              </a:buClr>
              <a:buSzPct val="100000"/>
              <a:buChar char="•"/>
            </a:pPr>
            <a:r>
              <a:rPr lang="en-US" sz="3800" b="1">
                <a:solidFill>
                  <a:srgbClr val="FF0000"/>
                </a:solidFill>
              </a:rPr>
              <a:t>➢ Sources:</a:t>
            </a:r>
            <a:endParaRPr/>
          </a:p>
          <a:p>
            <a:pPr marL="0" lvl="0" indent="0" algn="l" rtl="0">
              <a:lnSpc>
                <a:spcPct val="90000"/>
              </a:lnSpc>
              <a:spcBef>
                <a:spcPts val="1000"/>
              </a:spcBef>
              <a:spcAft>
                <a:spcPts val="0"/>
              </a:spcAft>
              <a:buClr>
                <a:schemeClr val="dk1"/>
              </a:buClr>
              <a:buSzPct val="100000"/>
              <a:buNone/>
            </a:pPr>
            <a:r>
              <a:rPr lang="en-US"/>
              <a:t>1- </a:t>
            </a:r>
            <a:r>
              <a:rPr lang="en-US" sz="3100"/>
              <a:t>Direct spread from biliary tract infection.</a:t>
            </a:r>
            <a:endParaRPr/>
          </a:p>
          <a:p>
            <a:pPr marL="0" lvl="0" indent="0" algn="l" rtl="0">
              <a:lnSpc>
                <a:spcPct val="90000"/>
              </a:lnSpc>
              <a:spcBef>
                <a:spcPts val="1000"/>
              </a:spcBef>
              <a:spcAft>
                <a:spcPts val="0"/>
              </a:spcAft>
              <a:buClr>
                <a:schemeClr val="dk1"/>
              </a:buClr>
              <a:buSzPct val="100000"/>
              <a:buNone/>
            </a:pPr>
            <a:r>
              <a:rPr lang="en-US" sz="3100"/>
              <a:t>2- Portal spread from GI infection (example: appendicitis, diverticulitis).</a:t>
            </a:r>
            <a:endParaRPr/>
          </a:p>
          <a:p>
            <a:pPr marL="0" lvl="0" indent="0" algn="l" rtl="0">
              <a:lnSpc>
                <a:spcPct val="90000"/>
              </a:lnSpc>
              <a:spcBef>
                <a:spcPts val="1000"/>
              </a:spcBef>
              <a:spcAft>
                <a:spcPts val="0"/>
              </a:spcAft>
              <a:buClr>
                <a:schemeClr val="dk1"/>
              </a:buClr>
              <a:buSzPct val="100000"/>
              <a:buNone/>
            </a:pPr>
            <a:r>
              <a:rPr lang="en-US" sz="3100"/>
              <a:t>3- Systemic source (bacteria).</a:t>
            </a:r>
            <a:endParaRPr/>
          </a:p>
          <a:p>
            <a:pPr marL="0" lvl="0" indent="0" algn="l" rtl="0">
              <a:lnSpc>
                <a:spcPct val="90000"/>
              </a:lnSpc>
              <a:spcBef>
                <a:spcPts val="1000"/>
              </a:spcBef>
              <a:spcAft>
                <a:spcPts val="0"/>
              </a:spcAft>
              <a:buClr>
                <a:schemeClr val="dk1"/>
              </a:buClr>
              <a:buSzPct val="100000"/>
              <a:buNone/>
            </a:pPr>
            <a:r>
              <a:rPr lang="en-US" sz="3100"/>
              <a:t>4- Liver trauma ( example: liver gunshot wound).</a:t>
            </a:r>
            <a:endParaRPr/>
          </a:p>
          <a:p>
            <a:pPr marL="0" lvl="0" indent="0" algn="l" rtl="0">
              <a:lnSpc>
                <a:spcPct val="90000"/>
              </a:lnSpc>
              <a:spcBef>
                <a:spcPts val="1000"/>
              </a:spcBef>
              <a:spcAft>
                <a:spcPts val="0"/>
              </a:spcAft>
              <a:buClr>
                <a:schemeClr val="dk1"/>
              </a:buClr>
              <a:buSzPct val="100000"/>
              <a:buNone/>
            </a:pPr>
            <a:r>
              <a:rPr lang="en-US" sz="3100"/>
              <a:t>5- Cryptogenic (unknown source)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20847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imes New Roman"/>
              <a:buNone/>
            </a:pPr>
            <a:r>
              <a:rPr lang="en-US" sz="4000" b="1" i="1">
                <a:latin typeface="Times New Roman"/>
                <a:ea typeface="Times New Roman"/>
                <a:cs typeface="Times New Roman"/>
                <a:sym typeface="Times New Roman"/>
              </a:rPr>
              <a:t>Pyogenic liver abscess</a:t>
            </a:r>
            <a:endParaRPr/>
          </a:p>
        </p:txBody>
      </p:sp>
      <p:sp>
        <p:nvSpPr>
          <p:cNvPr id="192" name="Google Shape;192;p24"/>
          <p:cNvSpPr txBox="1">
            <a:spLocks noGrp="1"/>
          </p:cNvSpPr>
          <p:nvPr>
            <p:ph type="body" idx="1"/>
          </p:nvPr>
        </p:nvSpPr>
        <p:spPr>
          <a:xfrm>
            <a:off x="208472" y="1109304"/>
            <a:ext cx="8229600" cy="4525962"/>
          </a:xfrm>
          <a:prstGeom prst="rect">
            <a:avLst/>
          </a:prstGeom>
          <a:noFill/>
          <a:ln>
            <a:noFill/>
          </a:ln>
        </p:spPr>
        <p:txBody>
          <a:bodyPr spcFirstLastPara="1" wrap="square" lIns="91425" tIns="45700" rIns="91425" bIns="45700" anchor="t" anchorCtr="0">
            <a:normAutofit/>
          </a:bodyPr>
          <a:lstStyle/>
          <a:p>
            <a:pPr marL="228600" lvl="0" indent="-228600" algn="just" rtl="0">
              <a:lnSpc>
                <a:spcPct val="8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The most common type of visceral abscesses( 40%).</a:t>
            </a:r>
            <a:endParaRPr/>
          </a:p>
          <a:p>
            <a:pPr marL="228600" lvl="0" indent="-76200" algn="just" rtl="0">
              <a:lnSpc>
                <a:spcPct val="8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a:p>
            <a:pPr marL="228600" lvl="0" indent="-228600" algn="l" rtl="0">
              <a:lnSpc>
                <a:spcPct val="8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They may be single or multiple.</a:t>
            </a:r>
            <a:endParaRPr/>
          </a:p>
          <a:p>
            <a:pPr marL="228600" lvl="0" indent="-76200" algn="l" rtl="0">
              <a:lnSpc>
                <a:spcPct val="8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a:p>
            <a:pPr marL="228600" lvl="0" indent="-228600" algn="l" rtl="0">
              <a:lnSpc>
                <a:spcPct val="8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more frequently found in </a:t>
            </a:r>
            <a:r>
              <a:rPr lang="en-US" b="1">
                <a:solidFill>
                  <a:srgbClr val="C00000"/>
                </a:solidFill>
                <a:latin typeface="Times New Roman"/>
                <a:ea typeface="Times New Roman"/>
                <a:cs typeface="Times New Roman"/>
                <a:sym typeface="Times New Roman"/>
              </a:rPr>
              <a:t>the right lobe </a:t>
            </a:r>
            <a:r>
              <a:rPr lang="en-US" sz="2400">
                <a:latin typeface="Times New Roman"/>
                <a:ea typeface="Times New Roman"/>
                <a:cs typeface="Times New Roman"/>
                <a:sym typeface="Times New Roman"/>
              </a:rPr>
              <a:t>of the liver.</a:t>
            </a:r>
            <a:endParaRPr/>
          </a:p>
          <a:p>
            <a:pPr marL="228600" lvl="0" indent="-76200" algn="l" rtl="0">
              <a:lnSpc>
                <a:spcPct val="8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a:p>
            <a:pPr marL="228600" lvl="0" indent="-228600" algn="l" rtl="0">
              <a:lnSpc>
                <a:spcPct val="8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 The abscess cavities are variable in size and, when multiple, may coalesce to give a honeycomb appearance.</a:t>
            </a:r>
            <a:endParaRPr/>
          </a:p>
          <a:p>
            <a:pPr marL="228600" lvl="0" indent="-76200" algn="l" rtl="0">
              <a:lnSpc>
                <a:spcPct val="8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a:p>
            <a:pPr marL="228600" lvl="0" indent="-228600" algn="l" rtl="0">
              <a:lnSpc>
                <a:spcPct val="80000"/>
              </a:lnSpc>
              <a:spcBef>
                <a:spcPts val="1000"/>
              </a:spcBef>
              <a:spcAft>
                <a:spcPts val="0"/>
              </a:spcAft>
              <a:buClr>
                <a:schemeClr val="dk1"/>
              </a:buClr>
              <a:buSzPts val="2400"/>
              <a:buFont typeface="Times New Roman"/>
              <a:buNone/>
            </a:pPr>
            <a:r>
              <a:rPr lang="en-US" sz="2400">
                <a:latin typeface="Times New Roman"/>
                <a:ea typeface="Times New Roman"/>
                <a:cs typeface="Times New Roman"/>
                <a:sym typeface="Times New Roman"/>
              </a:rPr>
              <a:t> </a:t>
            </a:r>
            <a:endParaRPr/>
          </a:p>
        </p:txBody>
      </p:sp>
      <p:pic>
        <p:nvPicPr>
          <p:cNvPr id="193" name="Google Shape;193;p24"/>
          <p:cNvPicPr preferRelativeResize="0"/>
          <p:nvPr/>
        </p:nvPicPr>
        <p:blipFill rotWithShape="1">
          <a:blip r:embed="rId3">
            <a:alphaModFix/>
          </a:blip>
          <a:srcRect/>
          <a:stretch/>
        </p:blipFill>
        <p:spPr>
          <a:xfrm>
            <a:off x="8090378" y="3769743"/>
            <a:ext cx="3944908" cy="27929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Times New Roman"/>
              <a:buNone/>
            </a:pPr>
            <a:r>
              <a:rPr lang="en-US">
                <a:solidFill>
                  <a:srgbClr val="FF0000"/>
                </a:solidFill>
                <a:latin typeface="Times New Roman"/>
                <a:ea typeface="Times New Roman"/>
                <a:cs typeface="Times New Roman"/>
                <a:sym typeface="Times New Roman"/>
              </a:rPr>
              <a:t>Etiology </a:t>
            </a:r>
            <a:br>
              <a:rPr lang="en-US">
                <a:solidFill>
                  <a:srgbClr val="FF0000"/>
                </a:solidFill>
                <a:latin typeface="Times New Roman"/>
                <a:ea typeface="Times New Roman"/>
                <a:cs typeface="Times New Roman"/>
                <a:sym typeface="Times New Roman"/>
              </a:rPr>
            </a:br>
            <a:endParaRPr/>
          </a:p>
        </p:txBody>
      </p:sp>
      <p:sp>
        <p:nvSpPr>
          <p:cNvPr id="199" name="Google Shape;199;p25"/>
          <p:cNvSpPr txBox="1">
            <a:spLocks noGrp="1"/>
          </p:cNvSpPr>
          <p:nvPr>
            <p:ph type="body" idx="1"/>
          </p:nvPr>
        </p:nvSpPr>
        <p:spPr>
          <a:xfrm>
            <a:off x="787385" y="1393915"/>
            <a:ext cx="8080375" cy="532606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chemeClr val="dk1"/>
              </a:buClr>
              <a:buSzPts val="2500"/>
              <a:buChar char="•"/>
            </a:pPr>
            <a:r>
              <a:rPr lang="en-US" sz="2500" b="1" u="sng"/>
              <a:t>The most common cause of bacterial abscess:</a:t>
            </a:r>
            <a:endParaRPr/>
          </a:p>
          <a:p>
            <a:pPr marL="228600" lvl="0" indent="-228600" algn="l" rtl="0">
              <a:lnSpc>
                <a:spcPct val="80000"/>
              </a:lnSpc>
              <a:spcBef>
                <a:spcPts val="1000"/>
              </a:spcBef>
              <a:spcAft>
                <a:spcPts val="0"/>
              </a:spcAft>
              <a:buClr>
                <a:srgbClr val="222268"/>
              </a:buClr>
              <a:buSzPts val="2500"/>
              <a:buFont typeface="Calibri"/>
              <a:buAutoNum type="arabicPeriod"/>
            </a:pPr>
            <a:r>
              <a:rPr lang="en-US" sz="2500" b="1">
                <a:solidFill>
                  <a:srgbClr val="222268"/>
                </a:solidFill>
              </a:rPr>
              <a:t>E. coli</a:t>
            </a:r>
            <a:endParaRPr/>
          </a:p>
          <a:p>
            <a:pPr marL="228600" lvl="0" indent="-228600" algn="l" rtl="0">
              <a:lnSpc>
                <a:spcPct val="80000"/>
              </a:lnSpc>
              <a:spcBef>
                <a:spcPts val="1000"/>
              </a:spcBef>
              <a:spcAft>
                <a:spcPts val="0"/>
              </a:spcAft>
              <a:buClr>
                <a:srgbClr val="222268"/>
              </a:buClr>
              <a:buSzPts val="2500"/>
              <a:buFont typeface="Calibri"/>
              <a:buAutoNum type="arabicPeriod"/>
            </a:pPr>
            <a:r>
              <a:rPr lang="en-US" sz="2500" b="1">
                <a:solidFill>
                  <a:srgbClr val="222268"/>
                </a:solidFill>
              </a:rPr>
              <a:t>Streptococcus milleri</a:t>
            </a:r>
            <a:endParaRPr sz="2500" b="1">
              <a:solidFill>
                <a:srgbClr val="222268"/>
              </a:solidFill>
            </a:endParaRPr>
          </a:p>
          <a:p>
            <a:pPr marL="228600" lvl="0" indent="-228600" algn="l" rtl="0">
              <a:lnSpc>
                <a:spcPct val="80000"/>
              </a:lnSpc>
              <a:spcBef>
                <a:spcPts val="1000"/>
              </a:spcBef>
              <a:spcAft>
                <a:spcPts val="0"/>
              </a:spcAft>
              <a:buClr>
                <a:srgbClr val="222268"/>
              </a:buClr>
              <a:buSzPts val="2500"/>
              <a:buFont typeface="Calibri"/>
              <a:buAutoNum type="arabicPeriod"/>
            </a:pPr>
            <a:r>
              <a:rPr lang="en-US" sz="2500" b="1">
                <a:solidFill>
                  <a:srgbClr val="222268"/>
                </a:solidFill>
              </a:rPr>
              <a:t>Streptococcus faecalis </a:t>
            </a:r>
            <a:endParaRPr/>
          </a:p>
          <a:p>
            <a:pPr marL="228600" lvl="0" indent="-228600" algn="l" rtl="0">
              <a:lnSpc>
                <a:spcPct val="80000"/>
              </a:lnSpc>
              <a:spcBef>
                <a:spcPts val="1000"/>
              </a:spcBef>
              <a:spcAft>
                <a:spcPts val="0"/>
              </a:spcAft>
              <a:buClr>
                <a:srgbClr val="222268"/>
              </a:buClr>
              <a:buSzPts val="2500"/>
              <a:buFont typeface="Calibri"/>
              <a:buAutoNum type="arabicPeriod"/>
            </a:pPr>
            <a:r>
              <a:rPr lang="en-US" sz="2500" b="1">
                <a:solidFill>
                  <a:srgbClr val="222268"/>
                </a:solidFill>
              </a:rPr>
              <a:t>Klebsiella</a:t>
            </a:r>
            <a:endParaRPr sz="2500" b="1">
              <a:solidFill>
                <a:srgbClr val="222268"/>
              </a:solidFill>
            </a:endParaRPr>
          </a:p>
          <a:p>
            <a:pPr marL="228600" lvl="0" indent="-228600" algn="l" rtl="0">
              <a:lnSpc>
                <a:spcPct val="80000"/>
              </a:lnSpc>
              <a:spcBef>
                <a:spcPts val="1000"/>
              </a:spcBef>
              <a:spcAft>
                <a:spcPts val="0"/>
              </a:spcAft>
              <a:buClr>
                <a:srgbClr val="222268"/>
              </a:buClr>
              <a:buSzPts val="2500"/>
              <a:buFont typeface="Calibri"/>
              <a:buAutoNum type="arabicPeriod"/>
            </a:pPr>
            <a:r>
              <a:rPr lang="en-US" sz="2500" b="1">
                <a:solidFill>
                  <a:srgbClr val="222268"/>
                </a:solidFill>
              </a:rPr>
              <a:t>Proteus vulgaris</a:t>
            </a:r>
            <a:endParaRPr sz="2500" b="1">
              <a:solidFill>
                <a:srgbClr val="222268"/>
              </a:solidFill>
            </a:endParaRPr>
          </a:p>
          <a:p>
            <a:pPr marL="228600" lvl="0" indent="-69850" algn="l" rtl="0">
              <a:lnSpc>
                <a:spcPct val="80000"/>
              </a:lnSpc>
              <a:spcBef>
                <a:spcPts val="1000"/>
              </a:spcBef>
              <a:spcAft>
                <a:spcPts val="0"/>
              </a:spcAft>
              <a:buClr>
                <a:schemeClr val="dk1"/>
              </a:buClr>
              <a:buSzPts val="2500"/>
              <a:buFont typeface="Calibri"/>
              <a:buNone/>
            </a:pPr>
            <a:endParaRPr sz="2500" b="1">
              <a:solidFill>
                <a:srgbClr val="D6ECEE"/>
              </a:solidFill>
            </a:endParaRPr>
          </a:p>
          <a:p>
            <a:pPr marL="228600" lvl="0" indent="-228600" algn="l" rtl="0">
              <a:lnSpc>
                <a:spcPct val="80000"/>
              </a:lnSpc>
              <a:spcBef>
                <a:spcPts val="1000"/>
              </a:spcBef>
              <a:spcAft>
                <a:spcPts val="0"/>
              </a:spcAft>
              <a:buClr>
                <a:schemeClr val="dk1"/>
              </a:buClr>
              <a:buSzPts val="2500"/>
              <a:buChar char="•"/>
            </a:pPr>
            <a:r>
              <a:rPr lang="en-US" sz="2500" b="1" u="sng"/>
              <a:t>Sources of infection:</a:t>
            </a:r>
            <a:endParaRPr/>
          </a:p>
          <a:p>
            <a:pPr marL="228600" lvl="0" indent="-228600" algn="l" rtl="0">
              <a:lnSpc>
                <a:spcPct val="80000"/>
              </a:lnSpc>
              <a:spcBef>
                <a:spcPts val="1000"/>
              </a:spcBef>
              <a:spcAft>
                <a:spcPts val="0"/>
              </a:spcAft>
              <a:buClr>
                <a:srgbClr val="222268"/>
              </a:buClr>
              <a:buSzPts val="1900"/>
              <a:buFont typeface="Calibri"/>
              <a:buAutoNum type="arabicPeriod"/>
            </a:pPr>
            <a:r>
              <a:rPr lang="en-US" sz="1900" b="1" u="sng">
                <a:solidFill>
                  <a:srgbClr val="222268"/>
                </a:solidFill>
              </a:rPr>
              <a:t>Direct spread (</a:t>
            </a:r>
            <a:r>
              <a:rPr lang="en-US" sz="1900" b="1"/>
              <a:t>subphrenic abscess)</a:t>
            </a:r>
            <a:endParaRPr/>
          </a:p>
          <a:p>
            <a:pPr marL="228600" lvl="0" indent="-228600" algn="l" rtl="0">
              <a:lnSpc>
                <a:spcPct val="80000"/>
              </a:lnSpc>
              <a:spcBef>
                <a:spcPts val="1000"/>
              </a:spcBef>
              <a:spcAft>
                <a:spcPts val="0"/>
              </a:spcAft>
              <a:buClr>
                <a:srgbClr val="1F3864"/>
              </a:buClr>
              <a:buSzPts val="2000"/>
              <a:buFont typeface="Calibri"/>
              <a:buAutoNum type="arabicPeriod"/>
            </a:pPr>
            <a:r>
              <a:rPr lang="en-US" sz="2000" b="1" u="sng">
                <a:solidFill>
                  <a:srgbClr val="1F3864"/>
                </a:solidFill>
              </a:rPr>
              <a:t>biliary tract </a:t>
            </a:r>
            <a:r>
              <a:rPr lang="en-US" sz="2500" b="1"/>
              <a:t>..(asending cholangitis) *the most common *</a:t>
            </a:r>
            <a:endParaRPr/>
          </a:p>
          <a:p>
            <a:pPr marL="228600" lvl="0" indent="-228600" algn="l" rtl="0">
              <a:lnSpc>
                <a:spcPct val="80000"/>
              </a:lnSpc>
              <a:spcBef>
                <a:spcPts val="1000"/>
              </a:spcBef>
              <a:spcAft>
                <a:spcPts val="0"/>
              </a:spcAft>
              <a:buClr>
                <a:srgbClr val="222268"/>
              </a:buClr>
              <a:buSzPts val="1900"/>
              <a:buFont typeface="Calibri"/>
              <a:buAutoNum type="arabicPeriod"/>
            </a:pPr>
            <a:r>
              <a:rPr lang="en-US" sz="1900" b="1" u="sng">
                <a:solidFill>
                  <a:srgbClr val="222268"/>
                </a:solidFill>
              </a:rPr>
              <a:t>Portal spread </a:t>
            </a:r>
            <a:r>
              <a:rPr lang="en-US" sz="2500" b="1"/>
              <a:t>(GI infection🡪 appendicitis/diverticulitis)</a:t>
            </a:r>
            <a:endParaRPr/>
          </a:p>
          <a:p>
            <a:pPr marL="228600" lvl="0" indent="-228600" algn="l" rtl="0">
              <a:lnSpc>
                <a:spcPct val="80000"/>
              </a:lnSpc>
              <a:spcBef>
                <a:spcPts val="1000"/>
              </a:spcBef>
              <a:spcAft>
                <a:spcPts val="0"/>
              </a:spcAft>
              <a:buClr>
                <a:srgbClr val="222268"/>
              </a:buClr>
              <a:buSzPts val="1900"/>
              <a:buFont typeface="Calibri"/>
              <a:buAutoNum type="arabicPeriod"/>
            </a:pPr>
            <a:r>
              <a:rPr lang="en-US" sz="1900" b="1" u="sng">
                <a:solidFill>
                  <a:srgbClr val="222268"/>
                </a:solidFill>
              </a:rPr>
              <a:t>Systemic source/hepatic artery </a:t>
            </a:r>
            <a:r>
              <a:rPr lang="en-US" sz="2500" b="1"/>
              <a:t>(bacteremia)</a:t>
            </a:r>
            <a:endParaRPr/>
          </a:p>
          <a:p>
            <a:pPr marL="0" lvl="0" indent="0" algn="l" rtl="0">
              <a:lnSpc>
                <a:spcPct val="80000"/>
              </a:lnSpc>
              <a:spcBef>
                <a:spcPts val="1000"/>
              </a:spcBef>
              <a:spcAft>
                <a:spcPts val="0"/>
              </a:spcAft>
              <a:buClr>
                <a:schemeClr val="dk1"/>
              </a:buClr>
              <a:buSzPts val="2500"/>
              <a:buNone/>
            </a:pPr>
            <a:r>
              <a:rPr lang="en-US" sz="2500" b="1"/>
              <a:t>*</a:t>
            </a:r>
            <a:r>
              <a:rPr lang="en-US" sz="2400"/>
              <a:t>subacute bacterial endocarditis, infected indwelling catheters.</a:t>
            </a:r>
            <a:endParaRPr/>
          </a:p>
          <a:p>
            <a:pPr marL="0" lvl="0" indent="0" algn="l" rtl="0">
              <a:lnSpc>
                <a:spcPct val="80000"/>
              </a:lnSpc>
              <a:spcBef>
                <a:spcPts val="1000"/>
              </a:spcBef>
              <a:spcAft>
                <a:spcPts val="0"/>
              </a:spcAft>
              <a:buClr>
                <a:schemeClr val="dk1"/>
              </a:buClr>
              <a:buSzPts val="2500"/>
              <a:buNone/>
            </a:pPr>
            <a:endParaRPr sz="2500" b="1"/>
          </a:p>
          <a:p>
            <a:pPr marL="228600" lvl="0" indent="-69850" algn="l" rtl="0">
              <a:lnSpc>
                <a:spcPct val="80000"/>
              </a:lnSpc>
              <a:spcBef>
                <a:spcPts val="1000"/>
              </a:spcBef>
              <a:spcAft>
                <a:spcPts val="0"/>
              </a:spcAft>
              <a:buClr>
                <a:schemeClr val="dk1"/>
              </a:buClr>
              <a:buSzPts val="2500"/>
              <a:buFont typeface="Calibri"/>
              <a:buNone/>
            </a:pPr>
            <a:endParaRPr sz="2500" b="1">
              <a:solidFill>
                <a:srgbClr val="D6ECEE"/>
              </a:solidFill>
            </a:endParaRPr>
          </a:p>
          <a:p>
            <a:pPr marL="228600" lvl="0" indent="-69850" algn="l" rtl="0">
              <a:lnSpc>
                <a:spcPct val="80000"/>
              </a:lnSpc>
              <a:spcBef>
                <a:spcPts val="1000"/>
              </a:spcBef>
              <a:spcAft>
                <a:spcPts val="0"/>
              </a:spcAft>
              <a:buClr>
                <a:schemeClr val="dk1"/>
              </a:buClr>
              <a:buSzPts val="2500"/>
              <a:buFont typeface="Calibri"/>
              <a:buNone/>
            </a:pPr>
            <a:endParaRPr sz="2500" b="1">
              <a:solidFill>
                <a:srgbClr val="D6ECE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20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2000"/>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2000"/>
                                        <p:tgtEl>
                                          <p:spTgt spid="1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
                                            <p:txEl>
                                              <p:pRg st="3" end="3"/>
                                            </p:txEl>
                                          </p:spTgt>
                                        </p:tgtEl>
                                        <p:attrNameLst>
                                          <p:attrName>style.visibility</p:attrName>
                                        </p:attrNameLst>
                                      </p:cBhvr>
                                      <p:to>
                                        <p:strVal val="visible"/>
                                      </p:to>
                                    </p:set>
                                    <p:animEffect transition="in" filter="fade">
                                      <p:cBhvr>
                                        <p:cTn id="22" dur="2000"/>
                                        <p:tgtEl>
                                          <p:spTgt spid="1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
                                            <p:txEl>
                                              <p:pRg st="4" end="4"/>
                                            </p:txEl>
                                          </p:spTgt>
                                        </p:tgtEl>
                                        <p:attrNameLst>
                                          <p:attrName>style.visibility</p:attrName>
                                        </p:attrNameLst>
                                      </p:cBhvr>
                                      <p:to>
                                        <p:strVal val="visible"/>
                                      </p:to>
                                    </p:set>
                                    <p:animEffect transition="in" filter="fade">
                                      <p:cBhvr>
                                        <p:cTn id="27" dur="2000"/>
                                        <p:tgtEl>
                                          <p:spTgt spid="1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9">
                                            <p:txEl>
                                              <p:pRg st="5" end="5"/>
                                            </p:txEl>
                                          </p:spTgt>
                                        </p:tgtEl>
                                        <p:attrNameLst>
                                          <p:attrName>style.visibility</p:attrName>
                                        </p:attrNameLst>
                                      </p:cBhvr>
                                      <p:to>
                                        <p:strVal val="visible"/>
                                      </p:to>
                                    </p:set>
                                    <p:animEffect transition="in" filter="fade">
                                      <p:cBhvr>
                                        <p:cTn id="32" dur="2000"/>
                                        <p:tgtEl>
                                          <p:spTgt spid="1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xEl>
                                              <p:pRg st="6" end="6"/>
                                            </p:txEl>
                                          </p:spTgt>
                                        </p:tgtEl>
                                        <p:attrNameLst>
                                          <p:attrName>style.visibility</p:attrName>
                                        </p:attrNameLst>
                                      </p:cBhvr>
                                      <p:to>
                                        <p:strVal val="visible"/>
                                      </p:to>
                                    </p:set>
                                    <p:animEffect transition="in" filter="fade">
                                      <p:cBhvr>
                                        <p:cTn id="37" dur="2000"/>
                                        <p:tgtEl>
                                          <p:spTgt spid="1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9">
                                            <p:txEl>
                                              <p:pRg st="7" end="7"/>
                                            </p:txEl>
                                          </p:spTgt>
                                        </p:tgtEl>
                                        <p:attrNameLst>
                                          <p:attrName>style.visibility</p:attrName>
                                        </p:attrNameLst>
                                      </p:cBhvr>
                                      <p:to>
                                        <p:strVal val="visible"/>
                                      </p:to>
                                    </p:set>
                                    <p:animEffect transition="in" filter="fade">
                                      <p:cBhvr>
                                        <p:cTn id="42" dur="2000"/>
                                        <p:tgtEl>
                                          <p:spTgt spid="1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9">
                                            <p:txEl>
                                              <p:pRg st="8" end="8"/>
                                            </p:txEl>
                                          </p:spTgt>
                                        </p:tgtEl>
                                        <p:attrNameLst>
                                          <p:attrName>style.visibility</p:attrName>
                                        </p:attrNameLst>
                                      </p:cBhvr>
                                      <p:to>
                                        <p:strVal val="visible"/>
                                      </p:to>
                                    </p:set>
                                    <p:animEffect transition="in" filter="fade">
                                      <p:cBhvr>
                                        <p:cTn id="47" dur="2000"/>
                                        <p:tgtEl>
                                          <p:spTgt spid="1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9">
                                            <p:txEl>
                                              <p:pRg st="9" end="9"/>
                                            </p:txEl>
                                          </p:spTgt>
                                        </p:tgtEl>
                                        <p:attrNameLst>
                                          <p:attrName>style.visibility</p:attrName>
                                        </p:attrNameLst>
                                      </p:cBhvr>
                                      <p:to>
                                        <p:strVal val="visible"/>
                                      </p:to>
                                    </p:set>
                                    <p:animEffect transition="in" filter="fade">
                                      <p:cBhvr>
                                        <p:cTn id="52" dur="2000"/>
                                        <p:tgtEl>
                                          <p:spTgt spid="1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9">
                                            <p:txEl>
                                              <p:pRg st="10" end="10"/>
                                            </p:txEl>
                                          </p:spTgt>
                                        </p:tgtEl>
                                        <p:attrNameLst>
                                          <p:attrName>style.visibility</p:attrName>
                                        </p:attrNameLst>
                                      </p:cBhvr>
                                      <p:to>
                                        <p:strVal val="visible"/>
                                      </p:to>
                                    </p:set>
                                    <p:animEffect transition="in" filter="fade">
                                      <p:cBhvr>
                                        <p:cTn id="57" dur="2000"/>
                                        <p:tgtEl>
                                          <p:spTgt spid="19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9">
                                            <p:txEl>
                                              <p:pRg st="11" end="11"/>
                                            </p:txEl>
                                          </p:spTgt>
                                        </p:tgtEl>
                                        <p:attrNameLst>
                                          <p:attrName>style.visibility</p:attrName>
                                        </p:attrNameLst>
                                      </p:cBhvr>
                                      <p:to>
                                        <p:strVal val="visible"/>
                                      </p:to>
                                    </p:set>
                                    <p:animEffect transition="in" filter="fade">
                                      <p:cBhvr>
                                        <p:cTn id="62" dur="2000"/>
                                        <p:tgtEl>
                                          <p:spTgt spid="19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9">
                                            <p:txEl>
                                              <p:pRg st="12" end="12"/>
                                            </p:txEl>
                                          </p:spTgt>
                                        </p:tgtEl>
                                        <p:attrNameLst>
                                          <p:attrName>style.visibility</p:attrName>
                                        </p:attrNameLst>
                                      </p:cBhvr>
                                      <p:to>
                                        <p:strVal val="visible"/>
                                      </p:to>
                                    </p:set>
                                    <p:animEffect transition="in" filter="fade">
                                      <p:cBhvr>
                                        <p:cTn id="67" dur="2000"/>
                                        <p:tgtEl>
                                          <p:spTgt spid="19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9">
                                            <p:txEl>
                                              <p:pRg st="13" end="13"/>
                                            </p:txEl>
                                          </p:spTgt>
                                        </p:tgtEl>
                                        <p:attrNameLst>
                                          <p:attrName>style.visibility</p:attrName>
                                        </p:attrNameLst>
                                      </p:cBhvr>
                                      <p:to>
                                        <p:strVal val="visible"/>
                                      </p:to>
                                    </p:set>
                                    <p:animEffect transition="in" filter="fade">
                                      <p:cBhvr>
                                        <p:cTn id="72" dur="2000"/>
                                        <p:tgtEl>
                                          <p:spTgt spid="19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9">
                                            <p:txEl>
                                              <p:pRg st="14" end="14"/>
                                            </p:txEl>
                                          </p:spTgt>
                                        </p:tgtEl>
                                        <p:attrNameLst>
                                          <p:attrName>style.visibility</p:attrName>
                                        </p:attrNameLst>
                                      </p:cBhvr>
                                      <p:to>
                                        <p:strVal val="visible"/>
                                      </p:to>
                                    </p:set>
                                    <p:animEffect transition="in" filter="fade">
                                      <p:cBhvr>
                                        <p:cTn id="77" dur="2000"/>
                                        <p:tgtEl>
                                          <p:spTgt spid="19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9">
                                            <p:txEl>
                                              <p:pRg st="15" end="15"/>
                                            </p:txEl>
                                          </p:spTgt>
                                        </p:tgtEl>
                                        <p:attrNameLst>
                                          <p:attrName>style.visibility</p:attrName>
                                        </p:attrNameLst>
                                      </p:cBhvr>
                                      <p:to>
                                        <p:strVal val="visible"/>
                                      </p:to>
                                    </p:set>
                                    <p:animEffect transition="in" filter="fade">
                                      <p:cBhvr>
                                        <p:cTn id="82" dur="2000"/>
                                        <p:tgtEl>
                                          <p:spTgt spid="19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1981200" y="274638"/>
            <a:ext cx="8229600" cy="850900"/>
          </a:xfrm>
          <a:prstGeom prst="rect">
            <a:avLst/>
          </a:prstGeom>
          <a:solidFill>
            <a:srgbClr val="99003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Times New Roman"/>
              <a:buNone/>
            </a:pPr>
            <a:r>
              <a:rPr lang="en-US" sz="4000">
                <a:solidFill>
                  <a:schemeClr val="lt1"/>
                </a:solidFill>
                <a:latin typeface="Times New Roman"/>
                <a:ea typeface="Times New Roman"/>
                <a:cs typeface="Times New Roman"/>
                <a:sym typeface="Times New Roman"/>
              </a:rPr>
              <a:t>Clinical presentation</a:t>
            </a:r>
            <a:endParaRPr/>
          </a:p>
        </p:txBody>
      </p:sp>
      <p:sp>
        <p:nvSpPr>
          <p:cNvPr id="205" name="Google Shape;205;p26"/>
          <p:cNvSpPr txBox="1">
            <a:spLocks noGrp="1"/>
          </p:cNvSpPr>
          <p:nvPr>
            <p:ph type="body" idx="1"/>
          </p:nvPr>
        </p:nvSpPr>
        <p:spPr>
          <a:xfrm>
            <a:off x="1809750" y="1500188"/>
            <a:ext cx="8643938" cy="51435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b="1">
                <a:latin typeface="Times New Roman"/>
                <a:ea typeface="Times New Roman"/>
                <a:cs typeface="Times New Roman"/>
                <a:sym typeface="Times New Roman"/>
              </a:rPr>
              <a:t>Pain in the right upper quadrant (50-75%)</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High grade fever and chills (90%)</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Nausea and vomitting</a:t>
            </a:r>
            <a:endParaRPr sz="2400" b="1">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Anorexia</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Weight loss</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malaise</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jaundice</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Respiratory symptoms</a:t>
            </a:r>
            <a:endParaRPr/>
          </a:p>
          <a:p>
            <a:pPr marL="228600" lvl="0" indent="-228600" algn="l" rtl="0">
              <a:lnSpc>
                <a:spcPct val="90000"/>
              </a:lnSpc>
              <a:spcBef>
                <a:spcPts val="1000"/>
              </a:spcBef>
              <a:spcAft>
                <a:spcPts val="0"/>
              </a:spcAft>
              <a:buClr>
                <a:schemeClr val="dk1"/>
              </a:buClr>
              <a:buSzPts val="2400"/>
              <a:buNone/>
            </a:pPr>
            <a:endParaRPr sz="2400" b="1" u="sng"/>
          </a:p>
          <a:p>
            <a:pPr marL="228600" lvl="0" indent="-228600" algn="l" rtl="0">
              <a:lnSpc>
                <a:spcPct val="90000"/>
              </a:lnSpc>
              <a:spcBef>
                <a:spcPts val="1000"/>
              </a:spcBef>
              <a:spcAft>
                <a:spcPts val="0"/>
              </a:spcAft>
              <a:buClr>
                <a:schemeClr val="dk1"/>
              </a:buClr>
              <a:buSzPts val="2400"/>
              <a:buNone/>
            </a:pPr>
            <a:r>
              <a:rPr lang="en-US" sz="2400" b="1" u="sng"/>
              <a:t>Inflammation may reach the overlying pleura and cause:</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pleural effusion </a:t>
            </a:r>
            <a:endParaRPr/>
          </a:p>
          <a:p>
            <a:pPr marL="228600" lvl="0" indent="-228600" algn="l" rtl="0">
              <a:lnSpc>
                <a:spcPct val="90000"/>
              </a:lnSpc>
              <a:spcBef>
                <a:spcPts val="1000"/>
              </a:spcBef>
              <a:spcAft>
                <a:spcPts val="0"/>
              </a:spcAft>
              <a:buClr>
                <a:schemeClr val="dk1"/>
              </a:buClr>
              <a:buSzPts val="2400"/>
              <a:buChar char="•"/>
            </a:pPr>
            <a:r>
              <a:rPr lang="en-US" sz="2400" b="1">
                <a:latin typeface="Times New Roman"/>
                <a:ea typeface="Times New Roman"/>
                <a:cs typeface="Times New Roman"/>
                <a:sym typeface="Times New Roman"/>
              </a:rPr>
              <a:t>atelectasis</a:t>
            </a:r>
            <a:endParaRPr sz="2400" b="1">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body" idx="1"/>
          </p:nvPr>
        </p:nvSpPr>
        <p:spPr>
          <a:xfrm>
            <a:off x="384579" y="1253331"/>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3600"/>
              <a:buChar char="•"/>
            </a:pPr>
            <a:r>
              <a:rPr lang="en-US" sz="4000" b="1" dirty="0">
                <a:solidFill>
                  <a:srgbClr val="FF0000"/>
                </a:solidFill>
              </a:rPr>
              <a:t>Physical examination</a:t>
            </a:r>
            <a:endParaRPr sz="3200"/>
          </a:p>
          <a:p>
            <a:pPr marL="228600" lvl="0" indent="-228600" algn="l" rtl="0">
              <a:lnSpc>
                <a:spcPct val="90000"/>
              </a:lnSpc>
              <a:spcBef>
                <a:spcPts val="1000"/>
              </a:spcBef>
              <a:spcAft>
                <a:spcPts val="0"/>
              </a:spcAft>
              <a:buClr>
                <a:schemeClr val="dk1"/>
              </a:buClr>
              <a:buSzPts val="2400"/>
              <a:buChar char="•"/>
            </a:pPr>
            <a:r>
              <a:rPr lang="en-US" dirty="0"/>
              <a:t>Tender </a:t>
            </a:r>
            <a:r>
              <a:rPr lang="en-US" dirty="0" err="1"/>
              <a:t>hepatomegaly</a:t>
            </a:r>
            <a:endParaRPr sz="3200"/>
          </a:p>
          <a:p>
            <a:pPr marL="228600" lvl="0" indent="-228600" algn="l" rtl="0">
              <a:lnSpc>
                <a:spcPct val="90000"/>
              </a:lnSpc>
              <a:spcBef>
                <a:spcPts val="1000"/>
              </a:spcBef>
              <a:spcAft>
                <a:spcPts val="0"/>
              </a:spcAft>
              <a:buClr>
                <a:schemeClr val="dk1"/>
              </a:buClr>
              <a:buSzPts val="2400"/>
              <a:buChar char="•"/>
            </a:pPr>
            <a:r>
              <a:rPr lang="en-US" dirty="0" err="1"/>
              <a:t>Intercostal</a:t>
            </a:r>
            <a:r>
              <a:rPr lang="en-US" dirty="0"/>
              <a:t> tenderness (in right lobe abscess) </a:t>
            </a:r>
            <a:endParaRPr sz="3200"/>
          </a:p>
          <a:p>
            <a:pPr marL="228600" lvl="0" indent="-228600" algn="l" rtl="0">
              <a:lnSpc>
                <a:spcPct val="90000"/>
              </a:lnSpc>
              <a:spcBef>
                <a:spcPts val="1000"/>
              </a:spcBef>
              <a:spcAft>
                <a:spcPts val="0"/>
              </a:spcAft>
              <a:buClr>
                <a:schemeClr val="dk1"/>
              </a:buClr>
              <a:buSzPts val="2400"/>
              <a:buChar char="•"/>
            </a:pPr>
            <a:r>
              <a:rPr lang="en-US" dirty="0" err="1"/>
              <a:t>Epigastric</a:t>
            </a:r>
            <a:r>
              <a:rPr lang="en-US" dirty="0"/>
              <a:t> tenderness (in left lobe abscess)</a:t>
            </a:r>
            <a:endParaRPr sz="3200"/>
          </a:p>
          <a:p>
            <a:pPr marL="228600" lvl="0" indent="-228600" algn="l" rtl="0">
              <a:lnSpc>
                <a:spcPct val="90000"/>
              </a:lnSpc>
              <a:spcBef>
                <a:spcPts val="1000"/>
              </a:spcBef>
              <a:spcAft>
                <a:spcPts val="0"/>
              </a:spcAft>
              <a:buClr>
                <a:schemeClr val="dk1"/>
              </a:buClr>
              <a:buSzPts val="2400"/>
              <a:buChar char="•"/>
            </a:pPr>
            <a:r>
              <a:rPr lang="en-US" dirty="0"/>
              <a:t>Decreased breath sounds in right lower lobe of the lung(due to associated </a:t>
            </a:r>
            <a:r>
              <a:rPr lang="en-US" dirty="0" err="1"/>
              <a:t>atelectasis</a:t>
            </a:r>
            <a:r>
              <a:rPr lang="en-US" dirty="0"/>
              <a:t> and/or pleural effusion </a:t>
            </a:r>
            <a:endParaRPr sz="3200"/>
          </a:p>
          <a:p>
            <a:pPr marL="228600" lvl="0" indent="-228600" algn="l" rtl="0">
              <a:lnSpc>
                <a:spcPct val="90000"/>
              </a:lnSpc>
              <a:spcBef>
                <a:spcPts val="1000"/>
              </a:spcBef>
              <a:spcAft>
                <a:spcPts val="0"/>
              </a:spcAft>
              <a:buClr>
                <a:schemeClr val="dk1"/>
              </a:buClr>
              <a:buSzPts val="2400"/>
              <a:buNone/>
            </a:pPr>
            <a:endParaRPr sz="3200"/>
          </a:p>
        </p:txBody>
      </p:sp>
      <p:sp>
        <p:nvSpPr>
          <p:cNvPr id="211" name="Google Shape;211;p27"/>
          <p:cNvSpPr/>
          <p:nvPr/>
        </p:nvSpPr>
        <p:spPr>
          <a:xfrm>
            <a:off x="376112" y="224559"/>
            <a:ext cx="8290560" cy="803347"/>
          </a:xfrm>
          <a:prstGeom prst="rect">
            <a:avLst/>
          </a:prstGeom>
          <a:solidFill>
            <a:srgbClr val="990033"/>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a:solidFill>
                  <a:srgbClr val="FFFFFF"/>
                </a:solidFill>
                <a:latin typeface="Times New Roman"/>
                <a:ea typeface="Times New Roman"/>
                <a:cs typeface="Times New Roman"/>
                <a:sym typeface="Times New Roman"/>
              </a:rPr>
              <a:t>Clinical presentation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1309688" y="309385"/>
            <a:ext cx="9144000" cy="638354"/>
          </a:xfrm>
          <a:prstGeom prst="rect">
            <a:avLst/>
          </a:prstGeom>
          <a:solidFill>
            <a:srgbClr val="990033"/>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Times New Roman"/>
              <a:buNone/>
            </a:pPr>
            <a:r>
              <a:rPr lang="en-US" sz="4000">
                <a:solidFill>
                  <a:schemeClr val="lt1"/>
                </a:solidFill>
                <a:latin typeface="Times New Roman"/>
                <a:ea typeface="Times New Roman"/>
                <a:cs typeface="Times New Roman"/>
                <a:sym typeface="Times New Roman"/>
              </a:rPr>
              <a:t>Investigations</a:t>
            </a:r>
            <a:endParaRPr/>
          </a:p>
        </p:txBody>
      </p:sp>
      <p:sp>
        <p:nvSpPr>
          <p:cNvPr id="217" name="Google Shape;217;p28"/>
          <p:cNvSpPr txBox="1">
            <a:spLocks noGrp="1"/>
          </p:cNvSpPr>
          <p:nvPr>
            <p:ph type="body" idx="1"/>
          </p:nvPr>
        </p:nvSpPr>
        <p:spPr>
          <a:xfrm>
            <a:off x="228600" y="1143000"/>
            <a:ext cx="9001125" cy="519747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b="1" i="1" u="sng">
                <a:latin typeface="Times New Roman"/>
                <a:ea typeface="Times New Roman"/>
                <a:cs typeface="Times New Roman"/>
                <a:sym typeface="Times New Roman"/>
              </a:rPr>
              <a:t>CBC</a:t>
            </a:r>
            <a:r>
              <a:rPr lang="en-US" sz="2000" b="1">
                <a:latin typeface="Times New Roman"/>
                <a:ea typeface="Times New Roman"/>
                <a:cs typeface="Times New Roman"/>
                <a:sym typeface="Times New Roman"/>
              </a:rPr>
              <a:t> ( leukocytosis)</a:t>
            </a:r>
            <a:endParaRPr/>
          </a:p>
          <a:p>
            <a:pPr marL="228600" lvl="0" indent="-101600" algn="just" rtl="0">
              <a:lnSpc>
                <a:spcPct val="90000"/>
              </a:lnSpc>
              <a:spcBef>
                <a:spcPts val="1000"/>
              </a:spcBef>
              <a:spcAft>
                <a:spcPts val="0"/>
              </a:spcAft>
              <a:buClr>
                <a:schemeClr val="dk1"/>
              </a:buClr>
              <a:buSzPts val="2000"/>
              <a:buNone/>
            </a:pPr>
            <a:endParaRPr sz="2000" b="1">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400"/>
              <a:buChar char="•"/>
            </a:pPr>
            <a:r>
              <a:rPr lang="en-US" sz="2400" b="1" i="1" u="sng">
                <a:latin typeface="Times New Roman"/>
                <a:ea typeface="Times New Roman"/>
                <a:cs typeface="Times New Roman"/>
                <a:sym typeface="Times New Roman"/>
              </a:rPr>
              <a:t>LFT</a:t>
            </a:r>
            <a:r>
              <a:rPr lang="en-US" sz="2000" b="1">
                <a:latin typeface="Times New Roman"/>
                <a:ea typeface="Times New Roman"/>
                <a:cs typeface="Times New Roman"/>
                <a:sym typeface="Times New Roman"/>
              </a:rPr>
              <a:t> (elevated bilirubin, elevated alkaline phosphatase, AST)</a:t>
            </a:r>
            <a:endParaRPr/>
          </a:p>
          <a:p>
            <a:pPr marL="228600" lvl="0" indent="-101600" algn="just" rtl="0">
              <a:lnSpc>
                <a:spcPct val="90000"/>
              </a:lnSpc>
              <a:spcBef>
                <a:spcPts val="1000"/>
              </a:spcBef>
              <a:spcAft>
                <a:spcPts val="0"/>
              </a:spcAft>
              <a:buClr>
                <a:schemeClr val="dk1"/>
              </a:buClr>
              <a:buSzPts val="2000"/>
              <a:buNone/>
            </a:pPr>
            <a:endParaRPr sz="2000" b="1">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400"/>
              <a:buChar char="•"/>
            </a:pPr>
            <a:r>
              <a:rPr lang="en-US" sz="2400" b="1" i="1" u="sng">
                <a:latin typeface="Times New Roman"/>
                <a:ea typeface="Times New Roman"/>
                <a:cs typeface="Times New Roman"/>
                <a:sym typeface="Times New Roman"/>
              </a:rPr>
              <a:t>ESR</a:t>
            </a:r>
            <a:r>
              <a:rPr lang="en-US" sz="2000" b="1">
                <a:latin typeface="Times New Roman"/>
                <a:ea typeface="Times New Roman"/>
                <a:cs typeface="Times New Roman"/>
                <a:sym typeface="Times New Roman"/>
              </a:rPr>
              <a:t> (elevated)</a:t>
            </a:r>
            <a:endParaRPr/>
          </a:p>
          <a:p>
            <a:pPr marL="228600" lvl="0" indent="-101600" algn="just" rtl="0">
              <a:lnSpc>
                <a:spcPct val="90000"/>
              </a:lnSpc>
              <a:spcBef>
                <a:spcPts val="1000"/>
              </a:spcBef>
              <a:spcAft>
                <a:spcPts val="0"/>
              </a:spcAft>
              <a:buClr>
                <a:schemeClr val="dk1"/>
              </a:buClr>
              <a:buSzPts val="2000"/>
              <a:buNone/>
            </a:pPr>
            <a:endParaRPr sz="2000" b="1">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400"/>
              <a:buChar char="•"/>
            </a:pPr>
            <a:r>
              <a:rPr lang="en-US" sz="2400" b="1" i="1" u="sng">
                <a:latin typeface="Times New Roman"/>
                <a:ea typeface="Times New Roman"/>
                <a:cs typeface="Times New Roman"/>
                <a:sym typeface="Times New Roman"/>
              </a:rPr>
              <a:t>Blood culture </a:t>
            </a:r>
            <a:r>
              <a:rPr lang="en-US" sz="2000" b="1">
                <a:latin typeface="Times New Roman"/>
                <a:ea typeface="Times New Roman"/>
                <a:cs typeface="Times New Roman"/>
                <a:sym typeface="Times New Roman"/>
              </a:rPr>
              <a:t>( positive in 50%)</a:t>
            </a:r>
            <a:endParaRPr sz="2000" b="1">
              <a:latin typeface="Times New Roman"/>
              <a:ea typeface="Times New Roman"/>
              <a:cs typeface="Times New Roman"/>
              <a:sym typeface="Times New Roman"/>
            </a:endParaRPr>
          </a:p>
          <a:p>
            <a:pPr marL="228600" lvl="0" indent="-101600" algn="just" rtl="0">
              <a:lnSpc>
                <a:spcPct val="90000"/>
              </a:lnSpc>
              <a:spcBef>
                <a:spcPts val="1000"/>
              </a:spcBef>
              <a:spcAft>
                <a:spcPts val="0"/>
              </a:spcAft>
              <a:buClr>
                <a:schemeClr val="dk1"/>
              </a:buClr>
              <a:buSzPts val="2000"/>
              <a:buNone/>
            </a:pPr>
            <a:endParaRPr sz="2000" b="1">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400"/>
              <a:buChar char="•"/>
            </a:pPr>
            <a:r>
              <a:rPr lang="en-US" sz="2400" b="1" i="1" u="sng">
                <a:latin typeface="Times New Roman"/>
                <a:ea typeface="Times New Roman"/>
                <a:cs typeface="Times New Roman"/>
                <a:sym typeface="Times New Roman"/>
              </a:rPr>
              <a:t>Imaging </a:t>
            </a:r>
            <a:endParaRPr/>
          </a:p>
          <a:p>
            <a:pPr marL="228600" lvl="0" indent="-228600" algn="just" rtl="0">
              <a:lnSpc>
                <a:spcPct val="90000"/>
              </a:lnSpc>
              <a:spcBef>
                <a:spcPts val="1000"/>
              </a:spcBef>
              <a:spcAft>
                <a:spcPts val="0"/>
              </a:spcAft>
              <a:buClr>
                <a:schemeClr val="dk1"/>
              </a:buClr>
              <a:buSzPts val="2000"/>
              <a:buFont typeface="Times New Roman"/>
              <a:buNone/>
            </a:pPr>
            <a:r>
              <a:rPr lang="en-US" sz="2000" b="1">
                <a:latin typeface="Times New Roman"/>
                <a:ea typeface="Times New Roman"/>
                <a:cs typeface="Times New Roman"/>
                <a:sym typeface="Times New Roman"/>
              </a:rPr>
              <a:t>1. </a:t>
            </a:r>
            <a:r>
              <a:rPr lang="en-US" sz="2400" b="1" i="1" u="sng">
                <a:latin typeface="Times New Roman"/>
                <a:ea typeface="Times New Roman"/>
                <a:cs typeface="Times New Roman"/>
                <a:sym typeface="Times New Roman"/>
              </a:rPr>
              <a:t>X ray</a:t>
            </a:r>
            <a:r>
              <a:rPr lang="en-US" sz="2000" b="1">
                <a:latin typeface="Times New Roman"/>
                <a:ea typeface="Times New Roman"/>
                <a:cs typeface="Times New Roman"/>
                <a:sym typeface="Times New Roman"/>
              </a:rPr>
              <a:t> (elevation of diaphragm, pleural  effusion , </a:t>
            </a:r>
            <a:r>
              <a:rPr lang="en-US" sz="2000"/>
              <a:t>basal lobe collapse</a:t>
            </a:r>
            <a:r>
              <a:rPr lang="en-US" sz="2000" b="1">
                <a:latin typeface="Times New Roman"/>
                <a:ea typeface="Times New Roman"/>
                <a:cs typeface="Times New Roman"/>
                <a:sym typeface="Times New Roman"/>
              </a:rPr>
              <a:t>) </a:t>
            </a:r>
            <a:endParaRPr/>
          </a:p>
          <a:p>
            <a:pPr marL="228600" lvl="0" indent="-228600" algn="just" rtl="0">
              <a:lnSpc>
                <a:spcPct val="90000"/>
              </a:lnSpc>
              <a:spcBef>
                <a:spcPts val="1000"/>
              </a:spcBef>
              <a:spcAft>
                <a:spcPts val="0"/>
              </a:spcAft>
              <a:buClr>
                <a:schemeClr val="dk1"/>
              </a:buClr>
              <a:buSzPts val="2000"/>
              <a:buFont typeface="Calibri"/>
              <a:buNone/>
            </a:pPr>
            <a:endParaRPr sz="2000" b="1">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000"/>
              <a:buFont typeface="Times New Roman"/>
              <a:buNone/>
            </a:pPr>
            <a:r>
              <a:rPr lang="en-US" sz="2000" b="1">
                <a:latin typeface="Times New Roman"/>
                <a:ea typeface="Times New Roman"/>
                <a:cs typeface="Times New Roman"/>
                <a:sym typeface="Times New Roman"/>
              </a:rPr>
              <a:t>2</a:t>
            </a:r>
            <a:r>
              <a:rPr lang="en-US" sz="2400" b="1" i="1" u="sng">
                <a:latin typeface="Times New Roman"/>
                <a:ea typeface="Times New Roman"/>
                <a:cs typeface="Times New Roman"/>
                <a:sym typeface="Times New Roman"/>
              </a:rPr>
              <a:t>. ultrasound </a:t>
            </a:r>
            <a:r>
              <a:rPr lang="en-US" sz="2000" b="1">
                <a:latin typeface="Times New Roman"/>
                <a:ea typeface="Times New Roman"/>
                <a:cs typeface="Times New Roman"/>
                <a:sym typeface="Times New Roman"/>
              </a:rPr>
              <a:t>:round or oval hypoechoic lesions with well-defined borders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3" name="Google Shape;223;p29"/>
          <p:cNvPicPr preferRelativeResize="0">
            <a:picLocks noGrp="1"/>
          </p:cNvPicPr>
          <p:nvPr>
            <p:ph type="body" idx="1"/>
          </p:nvPr>
        </p:nvPicPr>
        <p:blipFill rotWithShape="1">
          <a:blip r:embed="rId3">
            <a:alphaModFix/>
          </a:blip>
          <a:srcRect/>
          <a:stretch/>
        </p:blipFill>
        <p:spPr>
          <a:xfrm>
            <a:off x="1004617" y="365125"/>
            <a:ext cx="4989664" cy="5435092"/>
          </a:xfrm>
          <a:prstGeom prst="rect">
            <a:avLst/>
          </a:prstGeom>
          <a:noFill/>
          <a:ln>
            <a:noFill/>
          </a:ln>
        </p:spPr>
      </p:pic>
      <p:pic>
        <p:nvPicPr>
          <p:cNvPr id="224" name="Google Shape;224;p29"/>
          <p:cNvPicPr preferRelativeResize="0"/>
          <p:nvPr/>
        </p:nvPicPr>
        <p:blipFill rotWithShape="1">
          <a:blip r:embed="rId4">
            <a:alphaModFix/>
          </a:blip>
          <a:srcRect/>
          <a:stretch/>
        </p:blipFill>
        <p:spPr>
          <a:xfrm>
            <a:off x="6165372" y="365125"/>
            <a:ext cx="5188428" cy="3000630"/>
          </a:xfrm>
          <a:prstGeom prst="rect">
            <a:avLst/>
          </a:prstGeom>
          <a:noFill/>
          <a:ln>
            <a:noFill/>
          </a:ln>
        </p:spPr>
      </p:pic>
      <p:pic>
        <p:nvPicPr>
          <p:cNvPr id="225" name="Google Shape;225;p29"/>
          <p:cNvPicPr preferRelativeResize="0"/>
          <p:nvPr/>
        </p:nvPicPr>
        <p:blipFill rotWithShape="1">
          <a:blip r:embed="rId5">
            <a:alphaModFix/>
          </a:blip>
          <a:srcRect/>
          <a:stretch/>
        </p:blipFill>
        <p:spPr>
          <a:xfrm>
            <a:off x="6160698" y="3365755"/>
            <a:ext cx="5188428" cy="2500207"/>
          </a:xfrm>
          <a:prstGeom prst="rect">
            <a:avLst/>
          </a:prstGeom>
          <a:noFill/>
          <a:ln>
            <a:noFill/>
          </a:ln>
        </p:spPr>
      </p:pic>
      <p:sp>
        <p:nvSpPr>
          <p:cNvPr id="226" name="Google Shape;226;p29"/>
          <p:cNvSpPr txBox="1"/>
          <p:nvPr/>
        </p:nvSpPr>
        <p:spPr>
          <a:xfrm>
            <a:off x="690113" y="6064370"/>
            <a:ext cx="97996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85623"/>
                </a:solidFill>
                <a:latin typeface="Times New Roman"/>
                <a:ea typeface="Times New Roman"/>
                <a:cs typeface="Times New Roman"/>
                <a:sym typeface="Times New Roman"/>
              </a:rPr>
              <a:t>CT:  hypodense with peripheral enhancement and may contain air-fluid levels indicating a gas-producing infectious organism:</a:t>
            </a:r>
            <a:endParaRPr sz="1800">
              <a:solidFill>
                <a:schemeClr val="dk1"/>
              </a:solidFill>
              <a:latin typeface="Calibri"/>
              <a:ea typeface="Calibri"/>
              <a:cs typeface="Calibri"/>
              <a:sym typeface="Calibri"/>
            </a:endParaRPr>
          </a:p>
        </p:txBody>
      </p:sp>
      <p:sp>
        <p:nvSpPr>
          <p:cNvPr id="227" name="Google Shape;227;p29"/>
          <p:cNvSpPr txBox="1"/>
          <p:nvPr/>
        </p:nvSpPr>
        <p:spPr>
          <a:xfrm>
            <a:off x="10376140" y="5938455"/>
            <a:ext cx="4123426" cy="38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Double target sign </a:t>
            </a:r>
            <a:endParaRPr/>
          </a:p>
        </p:txBody>
      </p:sp>
      <p:cxnSp>
        <p:nvCxnSpPr>
          <p:cNvPr id="228" name="Google Shape;228;p29"/>
          <p:cNvCxnSpPr/>
          <p:nvPr/>
        </p:nvCxnSpPr>
        <p:spPr>
          <a:xfrm rot="10800000">
            <a:off x="8379069" y="4389303"/>
            <a:ext cx="2575579" cy="161211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Treatment :</a:t>
            </a:r>
            <a:endParaRPr/>
          </a:p>
        </p:txBody>
      </p:sp>
      <p:sp>
        <p:nvSpPr>
          <p:cNvPr id="234" name="Google Shape;234;p30"/>
          <p:cNvSpPr txBox="1">
            <a:spLocks noGrp="1"/>
          </p:cNvSpPr>
          <p:nvPr>
            <p:ph type="body" idx="1"/>
          </p:nvPr>
        </p:nvSpPr>
        <p:spPr>
          <a:xfrm>
            <a:off x="588034" y="169068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solidFill>
                  <a:srgbClr val="FF0000"/>
                </a:solidFill>
              </a:rPr>
              <a:t>Medical:  </a:t>
            </a:r>
            <a:r>
              <a:rPr lang="en-US"/>
              <a:t>IV antibiotics ( triple antibiotics with metronidazole)</a:t>
            </a:r>
            <a:endParaRPr/>
          </a:p>
          <a:p>
            <a:pPr marL="228600" lvl="0" indent="-228600" algn="l" rtl="0">
              <a:lnSpc>
                <a:spcPct val="90000"/>
              </a:lnSpc>
              <a:spcBef>
                <a:spcPts val="1000"/>
              </a:spcBef>
              <a:spcAft>
                <a:spcPts val="0"/>
              </a:spcAft>
              <a:buClr>
                <a:srgbClr val="FF0000"/>
              </a:buClr>
              <a:buSzPts val="2800"/>
              <a:buChar char="•"/>
            </a:pPr>
            <a:r>
              <a:rPr lang="en-US">
                <a:solidFill>
                  <a:srgbClr val="FF0000"/>
                </a:solidFill>
              </a:rPr>
              <a:t> Surgical: </a:t>
            </a:r>
            <a:r>
              <a:rPr lang="en-US"/>
              <a:t>percutaneous drainage with CT or U/S guidance.</a:t>
            </a:r>
            <a:endParaRPr/>
          </a:p>
        </p:txBody>
      </p:sp>
      <p:sp>
        <p:nvSpPr>
          <p:cNvPr id="235" name="Google Shape;235;p30"/>
          <p:cNvSpPr/>
          <p:nvPr/>
        </p:nvSpPr>
        <p:spPr>
          <a:xfrm>
            <a:off x="838200" y="2967335"/>
            <a:ext cx="83058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r>
              <a:rPr lang="en-US" sz="2800">
                <a:solidFill>
                  <a:srgbClr val="FF0000"/>
                </a:solidFill>
                <a:latin typeface="Calibri"/>
                <a:ea typeface="Calibri"/>
                <a:cs typeface="Calibri"/>
                <a:sym typeface="Calibri"/>
              </a:rPr>
              <a:t>operative drainage</a:t>
            </a:r>
            <a:r>
              <a:rPr lang="en-US" sz="1800">
                <a:solidFill>
                  <a:srgbClr val="FF0000"/>
                </a:solidFill>
                <a:latin typeface="Calibri"/>
                <a:ea typeface="Calibri"/>
                <a:cs typeface="Calibri"/>
                <a:sym typeface="Calibri"/>
              </a:rPr>
              <a: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Multiple/loculated abscesses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When multiple percutaneous attempts have failed.</a:t>
            </a:r>
            <a:endParaRPr/>
          </a:p>
        </p:txBody>
      </p:sp>
      <p:sp>
        <p:nvSpPr>
          <p:cNvPr id="236" name="Google Shape;236;p30"/>
          <p:cNvSpPr/>
          <p:nvPr/>
        </p:nvSpPr>
        <p:spPr>
          <a:xfrm>
            <a:off x="838200" y="4487267"/>
            <a:ext cx="29674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https://youtu.be/3ATZ8hJJSLs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p:nvPr/>
        </p:nvSpPr>
        <p:spPr>
          <a:xfrm>
            <a:off x="201282" y="0"/>
            <a:ext cx="6863752" cy="57400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rgbClr val="FF0000"/>
                </a:solidFill>
                <a:latin typeface="Calibri"/>
                <a:ea typeface="Calibri"/>
                <a:cs typeface="Calibri"/>
                <a:sym typeface="Calibri"/>
              </a:rPr>
              <a:t> -Largest organ in the body .</a:t>
            </a:r>
            <a:endParaRPr/>
          </a:p>
          <a:p>
            <a:pPr marL="0" marR="0" lvl="0" indent="0" algn="l" rtl="0">
              <a:spcBef>
                <a:spcPts val="0"/>
              </a:spcBef>
              <a:spcAft>
                <a:spcPts val="0"/>
              </a:spcAft>
              <a:buNone/>
            </a:pPr>
            <a:endParaRPr sz="3200" b="1" i="0" u="none" strike="noStrike" cap="none">
              <a:solidFill>
                <a:srgbClr val="FF0000"/>
              </a:solidFill>
              <a:latin typeface="Calibri"/>
              <a:ea typeface="Calibri"/>
              <a:cs typeface="Calibri"/>
              <a:sym typeface="Calibri"/>
            </a:endParaRPr>
          </a:p>
          <a:p>
            <a:pPr marL="0" marR="0" lvl="0" indent="0" algn="l" rtl="0">
              <a:spcBef>
                <a:spcPts val="0"/>
              </a:spcBef>
              <a:spcAft>
                <a:spcPts val="0"/>
              </a:spcAft>
              <a:buNone/>
            </a:pPr>
            <a:r>
              <a:rPr lang="en-US" sz="3200" b="1" i="0" u="none" strike="noStrike" cap="none" dirty="0">
                <a:solidFill>
                  <a:srgbClr val="FF0000"/>
                </a:solidFill>
                <a:latin typeface="Calibri"/>
                <a:ea typeface="Calibri"/>
                <a:cs typeface="Calibri"/>
                <a:sym typeface="Calibri"/>
              </a:rPr>
              <a:t>-</a:t>
            </a:r>
            <a:r>
              <a:rPr lang="en-US" sz="3200" b="1" i="0" u="none" strike="noStrike" cap="none" dirty="0" err="1">
                <a:solidFill>
                  <a:srgbClr val="FF0000"/>
                </a:solidFill>
                <a:latin typeface="Calibri"/>
                <a:ea typeface="Calibri"/>
                <a:cs typeface="Calibri"/>
                <a:sym typeface="Calibri"/>
              </a:rPr>
              <a:t>intraperitoneal</a:t>
            </a:r>
            <a:r>
              <a:rPr lang="en-US" sz="3200" b="1" i="0" u="none" strike="noStrike" cap="none" dirty="0">
                <a:solidFill>
                  <a:srgbClr val="FF0000"/>
                </a:solidFill>
                <a:latin typeface="Calibri"/>
                <a:ea typeface="Calibri"/>
                <a:cs typeface="Calibri"/>
                <a:sym typeface="Calibri"/>
              </a:rPr>
              <a:t> organ .</a:t>
            </a:r>
            <a:endParaRPr/>
          </a:p>
          <a:p>
            <a:pPr marL="0" marR="0" lvl="0" indent="0" algn="l" rtl="0">
              <a:spcBef>
                <a:spcPts val="0"/>
              </a:spcBef>
              <a:spcAft>
                <a:spcPts val="0"/>
              </a:spcAft>
              <a:buNone/>
            </a:pPr>
            <a:endParaRPr sz="3200" b="1" i="0" u="none" strike="noStrike" cap="none">
              <a:solidFill>
                <a:srgbClr val="FF0000"/>
              </a:solidFill>
              <a:latin typeface="Calibri"/>
              <a:ea typeface="Calibri"/>
              <a:cs typeface="Calibri"/>
              <a:sym typeface="Calibri"/>
            </a:endParaRPr>
          </a:p>
          <a:p>
            <a:pPr marL="0" marR="0" lvl="0" indent="0" algn="l" rtl="0">
              <a:spcBef>
                <a:spcPts val="0"/>
              </a:spcBef>
              <a:spcAft>
                <a:spcPts val="0"/>
              </a:spcAft>
              <a:buNone/>
            </a:pPr>
            <a:r>
              <a:rPr lang="en-US" sz="3200" b="1" i="0" u="none" strike="noStrike" cap="none" dirty="0">
                <a:solidFill>
                  <a:srgbClr val="FF0000"/>
                </a:solidFill>
                <a:latin typeface="Calibri"/>
                <a:ea typeface="Calibri"/>
                <a:cs typeface="Calibri"/>
                <a:sym typeface="Calibri"/>
              </a:rPr>
              <a:t>-Position of the liver</a:t>
            </a:r>
            <a:endParaRPr/>
          </a:p>
          <a:p>
            <a:pPr marL="0" marR="0" lvl="0" indent="0" algn="l" rtl="0">
              <a:lnSpc>
                <a:spcPct val="150000"/>
              </a:lnSpc>
              <a:spcBef>
                <a:spcPts val="0"/>
              </a:spcBef>
              <a:spcAft>
                <a:spcPts val="0"/>
              </a:spcAft>
              <a:buNone/>
            </a:pPr>
            <a:r>
              <a:rPr lang="en-US" sz="2000" b="1" i="0" u="none" strike="noStrike" cap="none" dirty="0">
                <a:solidFill>
                  <a:srgbClr val="000000"/>
                </a:solidFill>
                <a:latin typeface="Arial"/>
                <a:ea typeface="Arial"/>
                <a:cs typeface="Arial"/>
                <a:sym typeface="Arial"/>
              </a:rPr>
              <a:t>it occupies the whole of the right </a:t>
            </a:r>
            <a:r>
              <a:rPr lang="en-US" sz="2000" b="1" i="0" u="none" strike="noStrike" cap="none" dirty="0" err="1">
                <a:solidFill>
                  <a:srgbClr val="000000"/>
                </a:solidFill>
                <a:latin typeface="Arial"/>
                <a:ea typeface="Arial"/>
                <a:cs typeface="Arial"/>
                <a:sym typeface="Arial"/>
              </a:rPr>
              <a:t>hypochondrium</a:t>
            </a:r>
            <a:r>
              <a:rPr lang="en-US" sz="2000" b="1" i="0" u="none" strike="noStrike" cap="none" dirty="0">
                <a:solidFill>
                  <a:srgbClr val="000000"/>
                </a:solidFill>
                <a:latin typeface="Arial"/>
                <a:ea typeface="Arial"/>
                <a:cs typeface="Arial"/>
                <a:sym typeface="Arial"/>
              </a:rPr>
              <a:t> and parts of the </a:t>
            </a:r>
            <a:r>
              <a:rPr lang="en-US" sz="2000" b="1" i="0" u="none" strike="noStrike" cap="none" dirty="0" err="1">
                <a:solidFill>
                  <a:srgbClr val="000000"/>
                </a:solidFill>
                <a:latin typeface="Arial"/>
                <a:ea typeface="Arial"/>
                <a:cs typeface="Arial"/>
                <a:sym typeface="Arial"/>
              </a:rPr>
              <a:t>epigastrium</a:t>
            </a:r>
            <a:r>
              <a:rPr lang="en-US" sz="2000" b="1" i="0" u="none" strike="noStrike" cap="none" dirty="0">
                <a:solidFill>
                  <a:srgbClr val="000000"/>
                </a:solidFill>
                <a:latin typeface="Arial"/>
                <a:ea typeface="Arial"/>
                <a:cs typeface="Arial"/>
                <a:sym typeface="Arial"/>
              </a:rPr>
              <a:t> and left </a:t>
            </a:r>
            <a:r>
              <a:rPr lang="en-US" sz="2000" b="1" i="0" u="none" strike="noStrike" cap="none" dirty="0" err="1">
                <a:solidFill>
                  <a:srgbClr val="000000"/>
                </a:solidFill>
                <a:latin typeface="Arial"/>
                <a:ea typeface="Arial"/>
                <a:cs typeface="Arial"/>
                <a:sym typeface="Arial"/>
              </a:rPr>
              <a:t>hypochondrium</a:t>
            </a:r>
            <a:r>
              <a:rPr lang="en-US" sz="2000" b="1" i="0" u="none" strike="noStrike" cap="none" dirty="0">
                <a:solidFill>
                  <a:srgbClr val="000000"/>
                </a:solidFill>
                <a:latin typeface="Arial"/>
                <a:ea typeface="Arial"/>
                <a:cs typeface="Arial"/>
                <a:sym typeface="Arial"/>
              </a:rPr>
              <a:t> .</a:t>
            </a:r>
            <a:endParaRPr/>
          </a:p>
          <a:p>
            <a:pPr marL="0" marR="0" lvl="0" indent="0" algn="l" rtl="0">
              <a:lnSpc>
                <a:spcPct val="150000"/>
              </a:lnSpc>
              <a:spcBef>
                <a:spcPts val="0"/>
              </a:spcBef>
              <a:spcAft>
                <a:spcPts val="0"/>
              </a:spcAft>
              <a:buNone/>
            </a:pPr>
            <a:endParaRPr sz="18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a:p>
          <a:p>
            <a:pPr marL="0" marR="0" lvl="0" indent="0" algn="l" rtl="0">
              <a:lnSpc>
                <a:spcPct val="150000"/>
              </a:lnSpc>
              <a:spcBef>
                <a:spcPts val="0"/>
              </a:spcBef>
              <a:spcAft>
                <a:spcPts val="0"/>
              </a:spcAft>
              <a:buNone/>
            </a:pPr>
            <a:endParaRPr sz="2400" b="1" i="0" u="none" strike="noStrike" cap="none">
              <a:solidFill>
                <a:schemeClr val="dk1"/>
              </a:solidFill>
              <a:latin typeface="Arial"/>
              <a:ea typeface="Arial"/>
              <a:cs typeface="Arial"/>
              <a:sym typeface="Arial"/>
            </a:endParaRPr>
          </a:p>
        </p:txBody>
      </p:sp>
      <p:pic>
        <p:nvPicPr>
          <p:cNvPr id="96" name="Google Shape;96;p14"/>
          <p:cNvPicPr preferRelativeResize="0"/>
          <p:nvPr/>
        </p:nvPicPr>
        <p:blipFill rotWithShape="1">
          <a:blip r:embed="rId3">
            <a:alphaModFix/>
          </a:blip>
          <a:srcRect l="1700" t="4849" r="3257" b="8281"/>
          <a:stretch/>
        </p:blipFill>
        <p:spPr>
          <a:xfrm>
            <a:off x="6866625" y="258164"/>
            <a:ext cx="5212303" cy="6041675"/>
          </a:xfrm>
          <a:prstGeom prst="rect">
            <a:avLst/>
          </a:prstGeom>
          <a:noFill/>
          <a:ln>
            <a:noFill/>
          </a:ln>
        </p:spPr>
      </p:pic>
      <p:sp>
        <p:nvSpPr>
          <p:cNvPr id="97" name="Google Shape;97;p14"/>
          <p:cNvSpPr/>
          <p:nvPr/>
        </p:nvSpPr>
        <p:spPr>
          <a:xfrm>
            <a:off x="201282" y="5337961"/>
            <a:ext cx="5548807" cy="104644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i="0" u="none" strike="noStrike" cap="none">
                <a:solidFill>
                  <a:srgbClr val="FF0000"/>
                </a:solidFill>
                <a:latin typeface="Arial"/>
                <a:ea typeface="Arial"/>
                <a:cs typeface="Arial"/>
                <a:sym typeface="Arial"/>
              </a:rPr>
              <a:t> </a:t>
            </a:r>
            <a:r>
              <a:rPr lang="en-US" sz="2400" b="1" i="0" u="none" strike="noStrike" cap="none">
                <a:solidFill>
                  <a:srgbClr val="FF0000"/>
                </a:solidFill>
                <a:latin typeface="Arial"/>
                <a:ea typeface="Arial"/>
                <a:cs typeface="Arial"/>
                <a:sym typeface="Arial"/>
              </a:rPr>
              <a:t>Weight</a:t>
            </a:r>
            <a:r>
              <a:rPr lang="en-US" sz="1800" b="0" i="0" u="none" strike="noStrike" cap="none">
                <a:solidFill>
                  <a:srgbClr val="000000"/>
                </a:solidFill>
                <a:latin typeface="Arial"/>
                <a:ea typeface="Arial"/>
                <a:cs typeface="Arial"/>
                <a:sym typeface="Arial"/>
              </a:rPr>
              <a:t> </a:t>
            </a:r>
            <a:endParaRPr/>
          </a:p>
          <a:p>
            <a:pPr marL="0" marR="0" lvl="0" indent="0" algn="just" rtl="0">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just" rtl="0">
              <a:spcBef>
                <a:spcPts val="0"/>
              </a:spcBef>
              <a:spcAft>
                <a:spcPts val="0"/>
              </a:spcAft>
              <a:buNone/>
            </a:pPr>
            <a:r>
              <a:rPr lang="en-US" sz="2000" b="1" i="0" u="none" strike="noStrike" cap="none">
                <a:solidFill>
                  <a:srgbClr val="000000"/>
                </a:solidFill>
                <a:latin typeface="Arial"/>
                <a:ea typeface="Arial"/>
                <a:cs typeface="Arial"/>
                <a:sym typeface="Arial"/>
              </a:rPr>
              <a:t>in male about 1.5 kg, in female about 1.3 kg</a:t>
            </a: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ctrTitle"/>
          </p:nvPr>
        </p:nvSpPr>
        <p:spPr>
          <a:xfrm>
            <a:off x="635480" y="655607"/>
            <a:ext cx="9144000" cy="526112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0000"/>
              </a:buClr>
              <a:buSzPct val="100000"/>
              <a:buFont typeface="Calibri"/>
              <a:buNone/>
            </a:pPr>
            <a:r>
              <a:rPr lang="en-US" sz="3600" b="1" dirty="0">
                <a:solidFill>
                  <a:srgbClr val="FF0000"/>
                </a:solidFill>
              </a:rPr>
              <a:t>2. Amoebic liver abscess:</a:t>
            </a:r>
            <a:br>
              <a:rPr lang="en-US" sz="3600" b="1" dirty="0">
                <a:solidFill>
                  <a:srgbClr val="FF0000"/>
                </a:solidFill>
              </a:rPr>
            </a:br>
            <a:br>
              <a:rPr lang="en-US" sz="3600" b="1" dirty="0">
                <a:solidFill>
                  <a:srgbClr val="FF0000"/>
                </a:solidFill>
              </a:rPr>
            </a:br>
            <a:r>
              <a:rPr lang="en-US" sz="2700" dirty="0">
                <a:solidFill>
                  <a:srgbClr val="FF0000"/>
                </a:solidFill>
              </a:rPr>
              <a:t>➢ Pathogens :</a:t>
            </a:r>
            <a:br>
              <a:rPr lang="en-US" sz="2700" dirty="0">
                <a:solidFill>
                  <a:srgbClr val="FF0000"/>
                </a:solidFill>
              </a:rPr>
            </a:br>
            <a:br>
              <a:rPr lang="en-US" sz="2700" dirty="0"/>
            </a:br>
            <a:r>
              <a:rPr lang="en-US" sz="2700" dirty="0"/>
              <a:t>- </a:t>
            </a:r>
            <a:r>
              <a:rPr lang="en-US" sz="2700" dirty="0" err="1"/>
              <a:t>Entameba</a:t>
            </a:r>
            <a:r>
              <a:rPr lang="en-US" sz="2700" dirty="0"/>
              <a:t> </a:t>
            </a:r>
            <a:r>
              <a:rPr lang="en-US" sz="2700" dirty="0" err="1"/>
              <a:t>Histolytica</a:t>
            </a:r>
            <a:r>
              <a:rPr lang="en-US" sz="2700" dirty="0"/>
              <a:t> ( typically reaches the liver via portal vein from intestinal amebiasis).</a:t>
            </a:r>
            <a:br>
              <a:rPr lang="en-US" sz="2700" dirty="0"/>
            </a:br>
            <a:br>
              <a:rPr lang="en-US" sz="2200" dirty="0"/>
            </a:br>
            <a:r>
              <a:rPr lang="en-US" sz="2200" dirty="0">
                <a:solidFill>
                  <a:srgbClr val="FF0000"/>
                </a:solidFill>
              </a:rPr>
              <a:t>➢ Spread: </a:t>
            </a:r>
            <a:r>
              <a:rPr lang="en-US" sz="2700" dirty="0" err="1"/>
              <a:t>feco</a:t>
            </a:r>
            <a:r>
              <a:rPr lang="en-US" sz="2700" dirty="0"/>
              <a:t>-oral transmission</a:t>
            </a:r>
            <a:r>
              <a:rPr lang="en-US" sz="2200" dirty="0"/>
              <a:t>.</a:t>
            </a:r>
            <a:br>
              <a:rPr lang="en-US" sz="2200" dirty="0"/>
            </a:br>
            <a:br>
              <a:rPr lang="en-US" sz="2200" dirty="0"/>
            </a:br>
            <a:r>
              <a:rPr lang="en-US" sz="2200" dirty="0">
                <a:solidFill>
                  <a:srgbClr val="FF0000"/>
                </a:solidFill>
              </a:rPr>
              <a:t>➢ Risk factors </a:t>
            </a:r>
            <a:r>
              <a:rPr lang="en-US" sz="2200" dirty="0"/>
              <a:t>:</a:t>
            </a:r>
            <a:br>
              <a:rPr lang="en-US" sz="2200" dirty="0"/>
            </a:br>
            <a:r>
              <a:rPr lang="en-US" sz="2200" dirty="0"/>
              <a:t>• </a:t>
            </a:r>
            <a:r>
              <a:rPr lang="en-US" sz="2700" dirty="0"/>
              <a:t>Patients from south American borders.</a:t>
            </a:r>
            <a:br>
              <a:rPr lang="en-US" sz="2700" dirty="0"/>
            </a:br>
            <a:r>
              <a:rPr lang="en-US" sz="2700" dirty="0"/>
              <a:t>• Homosexual men.</a:t>
            </a:r>
            <a:br>
              <a:rPr lang="en-US" sz="2700" dirty="0"/>
            </a:br>
            <a:r>
              <a:rPr lang="en-US" sz="2700" dirty="0"/>
              <a:t>• Alcoholic patients.</a:t>
            </a:r>
            <a:br>
              <a:rPr lang="en-US" sz="2700" dirty="0"/>
            </a:br>
            <a:endParaRPr sz="2700"/>
          </a:p>
        </p:txBody>
      </p:sp>
      <p:pic>
        <p:nvPicPr>
          <p:cNvPr id="242" name="Google Shape;242;p31"/>
          <p:cNvPicPr preferRelativeResize="0"/>
          <p:nvPr/>
        </p:nvPicPr>
        <p:blipFill rotWithShape="1">
          <a:blip r:embed="rId3">
            <a:alphaModFix/>
          </a:blip>
          <a:srcRect/>
          <a:stretch/>
        </p:blipFill>
        <p:spPr>
          <a:xfrm>
            <a:off x="7358331" y="3174521"/>
            <a:ext cx="3925019" cy="3069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ctrTitle"/>
          </p:nvPr>
        </p:nvSpPr>
        <p:spPr>
          <a:xfrm>
            <a:off x="1092679" y="3762046"/>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u="sng"/>
              <a:t>Pathogenesis</a:t>
            </a:r>
            <a:br>
              <a:rPr lang="en-US" b="1">
                <a:solidFill>
                  <a:srgbClr val="9CC2E5"/>
                </a:solidFill>
              </a:rPr>
            </a:br>
            <a:r>
              <a:rPr lang="en-US" b="1">
                <a:solidFill>
                  <a:srgbClr val="833C0B"/>
                </a:solidFill>
              </a:rPr>
              <a:t>Ingestion of cyst 🡪 Develops into trophozoites in the large intestine 🡪 amoebic colitis 🡪 trophozoites penetrate mucosa 🡪 portal circulation 🡪 Liver 🡪 abscess</a:t>
            </a:r>
            <a:br>
              <a:rPr lang="en-US" b="1">
                <a:solidFill>
                  <a:srgbClr val="833C0B"/>
                </a:solidFill>
              </a:rPr>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4"/>
          <p:cNvPicPr preferRelativeResize="0"/>
          <p:nvPr/>
        </p:nvPicPr>
        <p:blipFill rotWithShape="1">
          <a:blip r:embed="rId3">
            <a:alphaModFix/>
          </a:blip>
          <a:srcRect/>
          <a:stretch/>
        </p:blipFill>
        <p:spPr>
          <a:xfrm>
            <a:off x="3095625" y="357188"/>
            <a:ext cx="5715000" cy="4038600"/>
          </a:xfrm>
          <a:prstGeom prst="rect">
            <a:avLst/>
          </a:prstGeom>
          <a:noFill/>
          <a:ln>
            <a:noFill/>
          </a:ln>
        </p:spPr>
      </p:pic>
      <p:sp>
        <p:nvSpPr>
          <p:cNvPr id="259" name="Google Shape;259;p34"/>
          <p:cNvSpPr/>
          <p:nvPr/>
        </p:nvSpPr>
        <p:spPr>
          <a:xfrm flipH="1">
            <a:off x="2024063" y="5051425"/>
            <a:ext cx="7429500" cy="138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u="sng">
                <a:solidFill>
                  <a:schemeClr val="dk1"/>
                </a:solidFill>
                <a:latin typeface="Calibri"/>
                <a:ea typeface="Calibri"/>
                <a:cs typeface="Calibri"/>
                <a:sym typeface="Calibri"/>
              </a:rPr>
              <a:t>The characteristics of the abscess:</a:t>
            </a:r>
            <a:endParaRPr/>
          </a:p>
          <a:p>
            <a:pPr marL="0" marR="0" lvl="0" indent="0" algn="l" rtl="0">
              <a:spcBef>
                <a:spcPts val="0"/>
              </a:spcBef>
              <a:spcAft>
                <a:spcPts val="0"/>
              </a:spcAft>
              <a:buNone/>
            </a:pPr>
            <a:r>
              <a:rPr lang="en-US" sz="2800" b="1">
                <a:solidFill>
                  <a:srgbClr val="833C0B"/>
                </a:solidFill>
                <a:latin typeface="Calibri"/>
                <a:ea typeface="Calibri"/>
                <a:cs typeface="Calibri"/>
                <a:sym typeface="Calibri"/>
              </a:rPr>
              <a:t>Large / Thin walled / Right lobe mainly / </a:t>
            </a:r>
            <a:r>
              <a:rPr lang="en-US" sz="2800" b="1" i="1" u="sng">
                <a:solidFill>
                  <a:srgbClr val="833C0B"/>
                </a:solidFill>
                <a:latin typeface="Calibri"/>
                <a:ea typeface="Calibri"/>
                <a:cs typeface="Calibri"/>
                <a:sym typeface="Calibri"/>
              </a:rPr>
              <a:t>Anchovy paste </a:t>
            </a:r>
            <a:r>
              <a:rPr lang="en-US" sz="2800" b="1">
                <a:solidFill>
                  <a:srgbClr val="833C0B"/>
                </a:solidFill>
                <a:latin typeface="Calibri"/>
                <a:ea typeface="Calibri"/>
                <a:cs typeface="Calibri"/>
                <a:sym typeface="Calibri"/>
              </a:rPr>
              <a:t>pus</a:t>
            </a:r>
            <a:endParaRPr sz="2800" b="1">
              <a:solidFill>
                <a:srgbClr val="833C0B"/>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202631" y="2173857"/>
            <a:ext cx="8229600" cy="780722"/>
          </a:xfrm>
          <a:prstGeom prst="rect">
            <a:avLst/>
          </a:prstGeom>
          <a:solidFill>
            <a:srgbClr val="99003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sz="3600">
                <a:solidFill>
                  <a:schemeClr val="lt1"/>
                </a:solidFill>
              </a:rPr>
              <a:t>Clinical presentation</a:t>
            </a:r>
            <a:endParaRPr/>
          </a:p>
        </p:txBody>
      </p:sp>
      <p:sp>
        <p:nvSpPr>
          <p:cNvPr id="265" name="Google Shape;265;p35"/>
          <p:cNvSpPr txBox="1">
            <a:spLocks noGrp="1"/>
          </p:cNvSpPr>
          <p:nvPr>
            <p:ph type="body" idx="1"/>
          </p:nvPr>
        </p:nvSpPr>
        <p:spPr>
          <a:xfrm>
            <a:off x="202631" y="3063247"/>
            <a:ext cx="8229600" cy="4525962"/>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000"/>
              <a:buChar char="•"/>
            </a:pPr>
            <a:r>
              <a:rPr lang="en-US" sz="2000">
                <a:latin typeface="Times New Roman"/>
                <a:ea typeface="Times New Roman"/>
                <a:cs typeface="Times New Roman"/>
                <a:sym typeface="Times New Roman"/>
              </a:rPr>
              <a:t>Right upper quadrant pain</a:t>
            </a:r>
            <a:endParaRPr/>
          </a:p>
          <a:p>
            <a:pPr marL="228600" lvl="0" indent="-228600" algn="l" rtl="0">
              <a:lnSpc>
                <a:spcPct val="8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Fever</a:t>
            </a:r>
            <a:endParaRPr/>
          </a:p>
          <a:p>
            <a:pPr marL="228600" lvl="0" indent="-228600" algn="l" rtl="0">
              <a:lnSpc>
                <a:spcPct val="8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Night sweat</a:t>
            </a:r>
            <a:endParaRPr/>
          </a:p>
          <a:p>
            <a:pPr marL="228600" lvl="0" indent="-228600" algn="l" rtl="0">
              <a:lnSpc>
                <a:spcPct val="8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Malaise</a:t>
            </a:r>
            <a:endParaRPr/>
          </a:p>
          <a:p>
            <a:pPr marL="228600" lvl="0" indent="-228600" algn="l" rtl="0">
              <a:lnSpc>
                <a:spcPct val="8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Anorexia and weight loss</a:t>
            </a:r>
            <a:endParaRPr/>
          </a:p>
          <a:p>
            <a:pPr marL="228600" lvl="0" indent="-228600" algn="l" rtl="0">
              <a:lnSpc>
                <a:spcPct val="8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Concurrent diarrhea </a:t>
            </a:r>
            <a:endParaRPr/>
          </a:p>
          <a:p>
            <a:pPr marL="228600" lvl="0" indent="-228600" algn="l" rtl="0">
              <a:lnSpc>
                <a:spcPct val="8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Jaundice </a:t>
            </a:r>
            <a:endParaRPr/>
          </a:p>
          <a:p>
            <a:pPr marL="228600" lvl="0" indent="-228600" algn="l" rtl="0">
              <a:lnSpc>
                <a:spcPct val="8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Hepatomegaly and point tenderness (50 % )</a:t>
            </a:r>
            <a:endParaRPr/>
          </a:p>
          <a:p>
            <a:pPr marL="228600" lvl="0" indent="-101600" algn="l" rtl="0">
              <a:lnSpc>
                <a:spcPct val="80000"/>
              </a:lnSpc>
              <a:spcBef>
                <a:spcPts val="1000"/>
              </a:spcBef>
              <a:spcAft>
                <a:spcPts val="0"/>
              </a:spcAft>
              <a:buClr>
                <a:schemeClr val="dk1"/>
              </a:buClr>
              <a:buSzPts val="2000"/>
              <a:buNone/>
            </a:pPr>
            <a:endParaRPr sz="2000">
              <a:latin typeface="Times New Roman"/>
              <a:ea typeface="Times New Roman"/>
              <a:cs typeface="Times New Roman"/>
              <a:sym typeface="Times New Roman"/>
            </a:endParaRPr>
          </a:p>
          <a:p>
            <a:pPr marL="228600" lvl="0" indent="-101600" algn="l" rtl="0">
              <a:lnSpc>
                <a:spcPct val="80000"/>
              </a:lnSpc>
              <a:spcBef>
                <a:spcPts val="1000"/>
              </a:spcBef>
              <a:spcAft>
                <a:spcPts val="0"/>
              </a:spcAft>
              <a:buClr>
                <a:schemeClr val="dk1"/>
              </a:buClr>
              <a:buSzPts val="2000"/>
              <a:buNone/>
            </a:pPr>
            <a:endParaRPr sz="2000">
              <a:latin typeface="Times New Roman"/>
              <a:ea typeface="Times New Roman"/>
              <a:cs typeface="Times New Roman"/>
              <a:sym typeface="Times New Roman"/>
            </a:endParaRPr>
          </a:p>
        </p:txBody>
      </p:sp>
      <p:sp>
        <p:nvSpPr>
          <p:cNvPr id="266" name="Google Shape;266;p35"/>
          <p:cNvSpPr/>
          <p:nvPr/>
        </p:nvSpPr>
        <p:spPr>
          <a:xfrm>
            <a:off x="142050" y="735867"/>
            <a:ext cx="8836073" cy="437043"/>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History of travel to endemic areas (within 8 to 20 weeks)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1981200" y="274639"/>
            <a:ext cx="8229600" cy="922337"/>
          </a:xfrm>
          <a:prstGeom prst="rect">
            <a:avLst/>
          </a:prstGeom>
          <a:solidFill>
            <a:srgbClr val="990033"/>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Times New Roman"/>
              <a:buNone/>
            </a:pPr>
            <a:r>
              <a:rPr lang="en-US">
                <a:solidFill>
                  <a:schemeClr val="lt1"/>
                </a:solidFill>
                <a:latin typeface="Times New Roman"/>
                <a:ea typeface="Times New Roman"/>
                <a:cs typeface="Times New Roman"/>
                <a:sym typeface="Times New Roman"/>
              </a:rPr>
              <a:t> Investigation </a:t>
            </a:r>
            <a:endParaRPr/>
          </a:p>
        </p:txBody>
      </p:sp>
      <p:sp>
        <p:nvSpPr>
          <p:cNvPr id="272" name="Google Shape;272;p36"/>
          <p:cNvSpPr txBox="1">
            <a:spLocks noGrp="1"/>
          </p:cNvSpPr>
          <p:nvPr>
            <p:ph type="body" idx="1"/>
          </p:nvPr>
        </p:nvSpPr>
        <p:spPr>
          <a:xfrm>
            <a:off x="1738314" y="1600201"/>
            <a:ext cx="8472487" cy="4829175"/>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80000"/>
              </a:lnSpc>
              <a:spcBef>
                <a:spcPts val="0"/>
              </a:spcBef>
              <a:spcAft>
                <a:spcPts val="0"/>
              </a:spcAft>
              <a:buClr>
                <a:srgbClr val="833C0B"/>
              </a:buClr>
              <a:buSzPts val="2400"/>
              <a:buChar char="•"/>
            </a:pPr>
            <a:r>
              <a:rPr lang="en-US" sz="2400" b="1">
                <a:solidFill>
                  <a:srgbClr val="833C0B"/>
                </a:solidFill>
                <a:latin typeface="Times New Roman"/>
                <a:ea typeface="Times New Roman"/>
                <a:cs typeface="Times New Roman"/>
                <a:sym typeface="Times New Roman"/>
              </a:rPr>
              <a:t>CBC</a:t>
            </a:r>
            <a:r>
              <a:rPr lang="en-US" sz="2400" b="1">
                <a:latin typeface="Times New Roman"/>
                <a:ea typeface="Times New Roman"/>
                <a:cs typeface="Times New Roman"/>
                <a:sym typeface="Times New Roman"/>
              </a:rPr>
              <a:t> ( leukocytosis &gt;10000)</a:t>
            </a:r>
            <a:endParaRPr/>
          </a:p>
          <a:p>
            <a:pPr marL="228600" lvl="0" indent="-76200" algn="just" rtl="0">
              <a:lnSpc>
                <a:spcPct val="80000"/>
              </a:lnSpc>
              <a:spcBef>
                <a:spcPts val="1000"/>
              </a:spcBef>
              <a:spcAft>
                <a:spcPts val="0"/>
              </a:spcAft>
              <a:buClr>
                <a:schemeClr val="dk1"/>
              </a:buClr>
              <a:buSzPts val="2400"/>
              <a:buNone/>
            </a:pPr>
            <a:endParaRPr sz="2400" b="1">
              <a:latin typeface="Times New Roman"/>
              <a:ea typeface="Times New Roman"/>
              <a:cs typeface="Times New Roman"/>
              <a:sym typeface="Times New Roman"/>
            </a:endParaRPr>
          </a:p>
          <a:p>
            <a:pPr marL="228600" lvl="0" indent="-228600" algn="just" rtl="0">
              <a:lnSpc>
                <a:spcPct val="80000"/>
              </a:lnSpc>
              <a:spcBef>
                <a:spcPts val="1000"/>
              </a:spcBef>
              <a:spcAft>
                <a:spcPts val="0"/>
              </a:spcAft>
              <a:buClr>
                <a:srgbClr val="833C0B"/>
              </a:buClr>
              <a:buSzPts val="2400"/>
              <a:buChar char="•"/>
            </a:pPr>
            <a:r>
              <a:rPr lang="en-US" sz="2400" b="1">
                <a:solidFill>
                  <a:srgbClr val="833C0B"/>
                </a:solidFill>
                <a:latin typeface="Times New Roman"/>
                <a:ea typeface="Times New Roman"/>
                <a:cs typeface="Times New Roman"/>
                <a:sym typeface="Times New Roman"/>
              </a:rPr>
              <a:t>LFT</a:t>
            </a:r>
            <a:r>
              <a:rPr lang="en-US" sz="2400" b="1">
                <a:latin typeface="Times New Roman"/>
                <a:ea typeface="Times New Roman"/>
                <a:cs typeface="Times New Roman"/>
                <a:sym typeface="Times New Roman"/>
              </a:rPr>
              <a:t> (elevated alkaline phosphatase 80%, AST , bilirubin)</a:t>
            </a:r>
            <a:endParaRPr/>
          </a:p>
          <a:p>
            <a:pPr marL="228600" lvl="0" indent="-76200" algn="just" rtl="0">
              <a:lnSpc>
                <a:spcPct val="80000"/>
              </a:lnSpc>
              <a:spcBef>
                <a:spcPts val="1000"/>
              </a:spcBef>
              <a:spcAft>
                <a:spcPts val="0"/>
              </a:spcAft>
              <a:buClr>
                <a:schemeClr val="dk1"/>
              </a:buClr>
              <a:buSzPts val="2400"/>
              <a:buNone/>
            </a:pPr>
            <a:endParaRPr sz="2400" b="1">
              <a:latin typeface="Times New Roman"/>
              <a:ea typeface="Times New Roman"/>
              <a:cs typeface="Times New Roman"/>
              <a:sym typeface="Times New Roman"/>
            </a:endParaRPr>
          </a:p>
          <a:p>
            <a:pPr marL="228600" lvl="0" indent="-228600" algn="just" rtl="0">
              <a:lnSpc>
                <a:spcPct val="80000"/>
              </a:lnSpc>
              <a:spcBef>
                <a:spcPts val="1000"/>
              </a:spcBef>
              <a:spcAft>
                <a:spcPts val="0"/>
              </a:spcAft>
              <a:buClr>
                <a:srgbClr val="833C0B"/>
              </a:buClr>
              <a:buSzPts val="2400"/>
              <a:buChar char="•"/>
            </a:pPr>
            <a:r>
              <a:rPr lang="en-US" sz="2400" b="1">
                <a:solidFill>
                  <a:srgbClr val="833C0B"/>
                </a:solidFill>
                <a:latin typeface="Times New Roman"/>
                <a:ea typeface="Times New Roman"/>
                <a:cs typeface="Times New Roman"/>
                <a:sym typeface="Times New Roman"/>
              </a:rPr>
              <a:t>Serological antibody </a:t>
            </a:r>
            <a:r>
              <a:rPr lang="en-US" sz="2400" b="1">
                <a:latin typeface="Times New Roman"/>
                <a:ea typeface="Times New Roman"/>
                <a:cs typeface="Times New Roman"/>
                <a:sym typeface="Times New Roman"/>
              </a:rPr>
              <a:t>( may be negative in the first 7 days)</a:t>
            </a:r>
            <a:endParaRPr sz="2000" b="1">
              <a:latin typeface="Times New Roman"/>
              <a:ea typeface="Times New Roman"/>
              <a:cs typeface="Times New Roman"/>
              <a:sym typeface="Times New Roman"/>
            </a:endParaRPr>
          </a:p>
          <a:p>
            <a:pPr marL="0" lvl="0" indent="0" algn="just" rtl="0">
              <a:lnSpc>
                <a:spcPct val="80000"/>
              </a:lnSpc>
              <a:spcBef>
                <a:spcPts val="1000"/>
              </a:spcBef>
              <a:spcAft>
                <a:spcPts val="0"/>
              </a:spcAft>
              <a:buClr>
                <a:schemeClr val="dk1"/>
              </a:buClr>
              <a:buSzPts val="2400"/>
              <a:buNone/>
            </a:pPr>
            <a:r>
              <a:rPr lang="en-US" sz="2400"/>
              <a:t>* Indierct hemaglutinin titers for entameba antibodies in 95% of patients *</a:t>
            </a:r>
            <a:endParaRPr sz="2400"/>
          </a:p>
          <a:p>
            <a:pPr marL="228600" lvl="0" indent="-76200" algn="just" rtl="0">
              <a:lnSpc>
                <a:spcPct val="80000"/>
              </a:lnSpc>
              <a:spcBef>
                <a:spcPts val="1000"/>
              </a:spcBef>
              <a:spcAft>
                <a:spcPts val="0"/>
              </a:spcAft>
              <a:buClr>
                <a:schemeClr val="dk1"/>
              </a:buClr>
              <a:buSzPts val="2400"/>
              <a:buNone/>
            </a:pPr>
            <a:endParaRPr sz="2400" b="1">
              <a:latin typeface="Times New Roman"/>
              <a:ea typeface="Times New Roman"/>
              <a:cs typeface="Times New Roman"/>
              <a:sym typeface="Times New Roman"/>
            </a:endParaRPr>
          </a:p>
          <a:p>
            <a:pPr marL="228600" lvl="0" indent="-228600" algn="just" rtl="0">
              <a:lnSpc>
                <a:spcPct val="80000"/>
              </a:lnSpc>
              <a:spcBef>
                <a:spcPts val="1000"/>
              </a:spcBef>
              <a:spcAft>
                <a:spcPts val="0"/>
              </a:spcAft>
              <a:buClr>
                <a:srgbClr val="833C0B"/>
              </a:buClr>
              <a:buSzPts val="2400"/>
              <a:buChar char="•"/>
            </a:pPr>
            <a:r>
              <a:rPr lang="en-US" sz="2400" b="1">
                <a:solidFill>
                  <a:srgbClr val="833C0B"/>
                </a:solidFill>
                <a:latin typeface="Times New Roman"/>
                <a:ea typeface="Times New Roman"/>
                <a:cs typeface="Times New Roman"/>
                <a:sym typeface="Times New Roman"/>
              </a:rPr>
              <a:t>Stool analysis </a:t>
            </a:r>
            <a:r>
              <a:rPr lang="en-US" sz="2400" b="1">
                <a:latin typeface="Times New Roman"/>
                <a:ea typeface="Times New Roman"/>
                <a:cs typeface="Times New Roman"/>
                <a:sym typeface="Times New Roman"/>
              </a:rPr>
              <a:t>(</a:t>
            </a:r>
            <a:r>
              <a:rPr lang="en-US" sz="2400" b="1"/>
              <a:t>Amoebic trophozoites / cysts)</a:t>
            </a:r>
            <a:endParaRPr sz="2400" b="1">
              <a:latin typeface="Times New Roman"/>
              <a:ea typeface="Times New Roman"/>
              <a:cs typeface="Times New Roman"/>
              <a:sym typeface="Times New Roman"/>
            </a:endParaRPr>
          </a:p>
          <a:p>
            <a:pPr marL="228600" lvl="0" indent="-228600" algn="just" rtl="0">
              <a:lnSpc>
                <a:spcPct val="80000"/>
              </a:lnSpc>
              <a:spcBef>
                <a:spcPts val="1000"/>
              </a:spcBef>
              <a:spcAft>
                <a:spcPts val="0"/>
              </a:spcAft>
              <a:buClr>
                <a:schemeClr val="dk1"/>
              </a:buClr>
              <a:buSzPts val="2400"/>
              <a:buNone/>
            </a:pPr>
            <a:endParaRPr sz="2400" b="1">
              <a:latin typeface="Times New Roman"/>
              <a:ea typeface="Times New Roman"/>
              <a:cs typeface="Times New Roman"/>
              <a:sym typeface="Times New Roman"/>
            </a:endParaRPr>
          </a:p>
          <a:p>
            <a:pPr marL="228600" lvl="0" indent="-228600" algn="just" rtl="0">
              <a:lnSpc>
                <a:spcPct val="80000"/>
              </a:lnSpc>
              <a:spcBef>
                <a:spcPts val="1000"/>
              </a:spcBef>
              <a:spcAft>
                <a:spcPts val="0"/>
              </a:spcAft>
              <a:buClr>
                <a:srgbClr val="833C0B"/>
              </a:buClr>
              <a:buSzPts val="2400"/>
              <a:buChar char="•"/>
            </a:pPr>
            <a:r>
              <a:rPr lang="en-US" sz="2400" b="1">
                <a:solidFill>
                  <a:srgbClr val="833C0B"/>
                </a:solidFill>
                <a:latin typeface="Times New Roman"/>
                <a:ea typeface="Times New Roman"/>
                <a:cs typeface="Times New Roman"/>
                <a:sym typeface="Times New Roman"/>
              </a:rPr>
              <a:t>Imaging </a:t>
            </a:r>
            <a:endParaRPr/>
          </a:p>
          <a:p>
            <a:pPr marL="228600" lvl="0" indent="-228600" algn="just" rtl="0">
              <a:lnSpc>
                <a:spcPct val="80000"/>
              </a:lnSpc>
              <a:spcBef>
                <a:spcPts val="1000"/>
              </a:spcBef>
              <a:spcAft>
                <a:spcPts val="0"/>
              </a:spcAft>
              <a:buClr>
                <a:srgbClr val="833C0B"/>
              </a:buClr>
              <a:buSzPts val="2400"/>
              <a:buNone/>
            </a:pPr>
            <a:r>
              <a:rPr lang="en-US" sz="2400" b="1">
                <a:solidFill>
                  <a:srgbClr val="833C0B"/>
                </a:solidFill>
                <a:latin typeface="Times New Roman"/>
                <a:ea typeface="Times New Roman"/>
                <a:cs typeface="Times New Roman"/>
                <a:sym typeface="Times New Roman"/>
              </a:rPr>
              <a:t>1. ultrasound </a:t>
            </a:r>
            <a:r>
              <a:rPr lang="en-US" sz="2400" b="1">
                <a:latin typeface="Times New Roman"/>
                <a:ea typeface="Times New Roman"/>
                <a:cs typeface="Times New Roman"/>
                <a:sym typeface="Times New Roman"/>
              </a:rPr>
              <a:t>:hypoechoic solitary lesion .</a:t>
            </a:r>
            <a:endParaRPr/>
          </a:p>
          <a:p>
            <a:pPr marL="228600" lvl="0" indent="-228600" algn="just" rtl="0">
              <a:lnSpc>
                <a:spcPct val="80000"/>
              </a:lnSpc>
              <a:spcBef>
                <a:spcPts val="1000"/>
              </a:spcBef>
              <a:spcAft>
                <a:spcPts val="0"/>
              </a:spcAft>
              <a:buClr>
                <a:schemeClr val="dk1"/>
              </a:buClr>
              <a:buSzPts val="2400"/>
              <a:buNone/>
            </a:pPr>
            <a:r>
              <a:rPr lang="en-US" sz="2400" b="1">
                <a:latin typeface="Times New Roman"/>
                <a:ea typeface="Times New Roman"/>
                <a:cs typeface="Times New Roman"/>
                <a:sym typeface="Times New Roman"/>
              </a:rPr>
              <a:t>2- CT scan </a:t>
            </a:r>
            <a:endParaRPr/>
          </a:p>
          <a:p>
            <a:pPr marL="228600" lvl="0" indent="-228600" algn="just" rtl="0">
              <a:lnSpc>
                <a:spcPct val="80000"/>
              </a:lnSpc>
              <a:spcBef>
                <a:spcPts val="1000"/>
              </a:spcBef>
              <a:spcAft>
                <a:spcPts val="0"/>
              </a:spcAft>
              <a:buClr>
                <a:schemeClr val="dk1"/>
              </a:buClr>
              <a:buSzPts val="2400"/>
              <a:buNone/>
            </a:pPr>
            <a:endParaRPr sz="2400" b="1" u="sng"/>
          </a:p>
          <a:p>
            <a:pPr marL="228600" lvl="0" indent="-228600" algn="just" rtl="0">
              <a:lnSpc>
                <a:spcPct val="80000"/>
              </a:lnSpc>
              <a:spcBef>
                <a:spcPts val="1000"/>
              </a:spcBef>
              <a:spcAft>
                <a:spcPts val="0"/>
              </a:spcAft>
              <a:buClr>
                <a:schemeClr val="dk1"/>
              </a:buClr>
              <a:buSzPts val="2400"/>
              <a:buNone/>
            </a:pPr>
            <a:endParaRPr sz="2400">
              <a:solidFill>
                <a:srgbClr val="336600"/>
              </a:solidFill>
              <a:latin typeface="Times New Roman"/>
              <a:ea typeface="Times New Roman"/>
              <a:cs typeface="Times New Roman"/>
              <a:sym typeface="Times New Roman"/>
            </a:endParaRPr>
          </a:p>
          <a:p>
            <a:pPr marL="228600" lvl="0" indent="-228600" algn="just" rtl="0">
              <a:lnSpc>
                <a:spcPct val="80000"/>
              </a:lnSpc>
              <a:spcBef>
                <a:spcPts val="1000"/>
              </a:spcBef>
              <a:spcAft>
                <a:spcPts val="0"/>
              </a:spcAft>
              <a:buClr>
                <a:schemeClr val="dk1"/>
              </a:buClr>
              <a:buSzPts val="2400"/>
              <a:buNone/>
            </a:pPr>
            <a:endParaRPr sz="2400">
              <a:solidFill>
                <a:srgbClr val="336600"/>
              </a:solidFill>
              <a:latin typeface="Times New Roman"/>
              <a:ea typeface="Times New Roman"/>
              <a:cs typeface="Times New Roman"/>
              <a:sym typeface="Times New Roman"/>
            </a:endParaRPr>
          </a:p>
          <a:p>
            <a:pPr marL="228600" lvl="0" indent="-228600" algn="just" rtl="0">
              <a:lnSpc>
                <a:spcPct val="80000"/>
              </a:lnSpc>
              <a:spcBef>
                <a:spcPts val="1000"/>
              </a:spcBef>
              <a:spcAft>
                <a:spcPts val="0"/>
              </a:spcAft>
              <a:buClr>
                <a:schemeClr val="dk1"/>
              </a:buClr>
              <a:buSzPts val="2400"/>
              <a:buNone/>
            </a:pPr>
            <a:endParaRPr sz="2400">
              <a:solidFill>
                <a:srgbClr val="3366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0" y="4928499"/>
            <a:ext cx="4528868" cy="567241"/>
          </a:xfrm>
          <a:prstGeom prst="rect">
            <a:avLst/>
          </a:prstGeom>
          <a:noFill/>
          <a:ln>
            <a:noFill/>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 US : hypoechoic solitary lesion .</a:t>
            </a:r>
            <a:endParaRPr/>
          </a:p>
        </p:txBody>
      </p:sp>
      <p:pic>
        <p:nvPicPr>
          <p:cNvPr id="278" name="Google Shape;278;p37"/>
          <p:cNvPicPr preferRelativeResize="0">
            <a:picLocks noGrp="1"/>
          </p:cNvPicPr>
          <p:nvPr>
            <p:ph type="body" idx="1"/>
          </p:nvPr>
        </p:nvPicPr>
        <p:blipFill rotWithShape="1">
          <a:blip r:embed="rId3">
            <a:alphaModFix/>
          </a:blip>
          <a:srcRect/>
          <a:stretch/>
        </p:blipFill>
        <p:spPr>
          <a:xfrm>
            <a:off x="245479" y="307375"/>
            <a:ext cx="4351338" cy="4351338"/>
          </a:xfrm>
          <a:prstGeom prst="rect">
            <a:avLst/>
          </a:prstGeom>
          <a:noFill/>
          <a:ln>
            <a:noFill/>
          </a:ln>
        </p:spPr>
      </p:pic>
      <p:pic>
        <p:nvPicPr>
          <p:cNvPr id="279" name="Google Shape;279;p37"/>
          <p:cNvPicPr preferRelativeResize="0"/>
          <p:nvPr/>
        </p:nvPicPr>
        <p:blipFill rotWithShape="1">
          <a:blip r:embed="rId4">
            <a:alphaModFix/>
          </a:blip>
          <a:srcRect/>
          <a:stretch/>
        </p:blipFill>
        <p:spPr>
          <a:xfrm>
            <a:off x="4924619" y="410893"/>
            <a:ext cx="3810000" cy="4351338"/>
          </a:xfrm>
          <a:prstGeom prst="rect">
            <a:avLst/>
          </a:prstGeom>
          <a:noFill/>
          <a:ln>
            <a:noFill/>
          </a:ln>
        </p:spPr>
      </p:pic>
      <p:sp>
        <p:nvSpPr>
          <p:cNvPr id="280" name="Google Shape;280;p37"/>
          <p:cNvSpPr/>
          <p:nvPr/>
        </p:nvSpPr>
        <p:spPr>
          <a:xfrm>
            <a:off x="5296618" y="5109068"/>
            <a:ext cx="4184185" cy="89563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1800">
                <a:solidFill>
                  <a:schemeClr val="dk1"/>
                </a:solidFill>
                <a:latin typeface="Arial"/>
                <a:ea typeface="Arial"/>
                <a:cs typeface="Arial"/>
                <a:sym typeface="Arial"/>
              </a:rPr>
              <a:t> CT :hypodense mass with a peripheral enhancing rim.</a:t>
            </a:r>
            <a:endParaRPr/>
          </a:p>
          <a:p>
            <a:pPr marL="0" marR="0" lvl="0" indent="0" algn="r" rtl="0">
              <a:lnSpc>
                <a:spcPct val="80000"/>
              </a:lnSpc>
              <a:spcBef>
                <a:spcPts val="90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838200" y="365125"/>
            <a:ext cx="10515600" cy="9719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FF0000"/>
                </a:solidFill>
              </a:rPr>
              <a:t>Treatment :</a:t>
            </a:r>
            <a:endParaRPr/>
          </a:p>
        </p:txBody>
      </p:sp>
      <p:sp>
        <p:nvSpPr>
          <p:cNvPr id="286" name="Google Shape;286;p38"/>
          <p:cNvSpPr txBox="1">
            <a:spLocks noGrp="1"/>
          </p:cNvSpPr>
          <p:nvPr>
            <p:ph type="body" idx="1"/>
          </p:nvPr>
        </p:nvSpPr>
        <p:spPr>
          <a:xfrm>
            <a:off x="501770" y="1164565"/>
            <a:ext cx="10515600" cy="4351338"/>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endParaRPr/>
          </a:p>
          <a:p>
            <a:pPr marL="228600" lvl="0" indent="-228600" algn="l" rtl="0">
              <a:lnSpc>
                <a:spcPct val="90000"/>
              </a:lnSpc>
              <a:spcBef>
                <a:spcPts val="1000"/>
              </a:spcBef>
              <a:spcAft>
                <a:spcPts val="0"/>
              </a:spcAft>
              <a:buClr>
                <a:srgbClr val="FF0000"/>
              </a:buClr>
              <a:buSzPct val="100000"/>
              <a:buChar char="•"/>
            </a:pPr>
            <a:r>
              <a:rPr lang="en-US" sz="5100">
                <a:solidFill>
                  <a:srgbClr val="FF0000"/>
                </a:solidFill>
              </a:rPr>
              <a:t>➢ Medical</a:t>
            </a:r>
            <a:r>
              <a:rPr lang="en-US"/>
              <a:t>:</a:t>
            </a:r>
            <a:endParaRPr/>
          </a:p>
          <a:p>
            <a:pPr marL="0" lvl="0" indent="0" algn="l" rtl="0">
              <a:lnSpc>
                <a:spcPct val="90000"/>
              </a:lnSpc>
              <a:spcBef>
                <a:spcPts val="1000"/>
              </a:spcBef>
              <a:spcAft>
                <a:spcPts val="0"/>
              </a:spcAft>
              <a:buClr>
                <a:schemeClr val="dk1"/>
              </a:buClr>
              <a:buSzPct val="100000"/>
              <a:buNone/>
            </a:pPr>
            <a:r>
              <a:rPr lang="en-US" sz="4400"/>
              <a:t>- Metronidazole.</a:t>
            </a:r>
            <a:endParaRPr/>
          </a:p>
          <a:p>
            <a:pPr marL="228600" lvl="0" indent="-15748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FF0000"/>
              </a:buClr>
              <a:buSzPct val="100000"/>
              <a:buChar char="•"/>
            </a:pPr>
            <a:r>
              <a:rPr lang="en-US" sz="5100">
                <a:solidFill>
                  <a:srgbClr val="FF0000"/>
                </a:solidFill>
              </a:rPr>
              <a:t>➢ Surgical:</a:t>
            </a:r>
            <a:endParaRPr/>
          </a:p>
          <a:p>
            <a:pPr marL="228600" lvl="0" indent="-15748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sz="5100"/>
              <a:t>- Percutaneous drainage is done in the following cases:</a:t>
            </a:r>
            <a:endParaRPr/>
          </a:p>
          <a:p>
            <a:pPr marL="0" lvl="0" indent="0" algn="l" rtl="0">
              <a:lnSpc>
                <a:spcPct val="90000"/>
              </a:lnSpc>
              <a:spcBef>
                <a:spcPts val="1000"/>
              </a:spcBef>
              <a:spcAft>
                <a:spcPts val="0"/>
              </a:spcAft>
              <a:buClr>
                <a:schemeClr val="dk1"/>
              </a:buClr>
              <a:buSzPct val="100000"/>
              <a:buNone/>
            </a:pPr>
            <a:r>
              <a:rPr lang="en-US" sz="5100"/>
              <a:t>* refractory to metronidazole.</a:t>
            </a:r>
            <a:endParaRPr/>
          </a:p>
          <a:p>
            <a:pPr marL="0" lvl="0" indent="0" algn="l" rtl="0">
              <a:lnSpc>
                <a:spcPct val="90000"/>
              </a:lnSpc>
              <a:spcBef>
                <a:spcPts val="1000"/>
              </a:spcBef>
              <a:spcAft>
                <a:spcPts val="0"/>
              </a:spcAft>
              <a:buClr>
                <a:schemeClr val="dk1"/>
              </a:buClr>
              <a:buSzPct val="100000"/>
              <a:buNone/>
            </a:pPr>
            <a:r>
              <a:rPr lang="en-US" sz="5100"/>
              <a:t>* bacterial co-infection.</a:t>
            </a:r>
            <a:endParaRPr/>
          </a:p>
          <a:p>
            <a:pPr marL="0" lvl="0" indent="0" algn="l" rtl="0">
              <a:lnSpc>
                <a:spcPct val="90000"/>
              </a:lnSpc>
              <a:spcBef>
                <a:spcPts val="1000"/>
              </a:spcBef>
              <a:spcAft>
                <a:spcPts val="0"/>
              </a:spcAft>
              <a:buClr>
                <a:schemeClr val="dk1"/>
              </a:buClr>
              <a:buSzPct val="100000"/>
              <a:buNone/>
            </a:pPr>
            <a:r>
              <a:rPr lang="en-US" sz="5100"/>
              <a:t>*peritoneal rupture.</a:t>
            </a:r>
            <a:endParaRPr/>
          </a:p>
          <a:p>
            <a:pPr marL="228600" lvl="0" indent="-15748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FF0000"/>
              </a:buClr>
              <a:buSzPct val="100000"/>
              <a:buChar char="•"/>
            </a:pPr>
            <a:r>
              <a:rPr lang="en-US" sz="7000">
                <a:solidFill>
                  <a:srgbClr val="FF0000"/>
                </a:solidFill>
              </a:rPr>
              <a:t>➢</a:t>
            </a:r>
            <a:r>
              <a:rPr lang="en-US" sz="5900">
                <a:solidFill>
                  <a:srgbClr val="FF0000"/>
                </a:solidFill>
              </a:rPr>
              <a:t> Possible complication of large left lobe abscess :</a:t>
            </a:r>
            <a:r>
              <a:rPr lang="en-US"/>
              <a:t> </a:t>
            </a:r>
            <a:r>
              <a:rPr lang="en-US" sz="6000"/>
              <a:t>Erosion of pericardial sac (potentially fatal).</a:t>
            </a:r>
            <a:endParaRPr/>
          </a:p>
        </p:txBody>
      </p:sp>
      <p:pic>
        <p:nvPicPr>
          <p:cNvPr id="287" name="Google Shape;287;p38"/>
          <p:cNvPicPr preferRelativeResize="0"/>
          <p:nvPr/>
        </p:nvPicPr>
        <p:blipFill rotWithShape="1">
          <a:blip r:embed="rId3">
            <a:alphaModFix/>
          </a:blip>
          <a:srcRect/>
          <a:stretch/>
        </p:blipFill>
        <p:spPr>
          <a:xfrm>
            <a:off x="7219950" y="1050056"/>
            <a:ext cx="4133850" cy="2943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C0A8-4ED7-4AA9-AFFD-F106744BC1D8}"/>
              </a:ext>
            </a:extLst>
          </p:cNvPr>
          <p:cNvSpPr>
            <a:spLocks noGrp="1"/>
          </p:cNvSpPr>
          <p:nvPr>
            <p:ph type="title"/>
          </p:nvPr>
        </p:nvSpPr>
        <p:spPr>
          <a:xfrm>
            <a:off x="838200" y="2414643"/>
            <a:ext cx="10515600" cy="1325563"/>
          </a:xfrm>
        </p:spPr>
        <p:txBody>
          <a:bodyPr>
            <a:normAutofit fontScale="90000"/>
          </a:bodyPr>
          <a:lstStyle/>
          <a:p>
            <a:r>
              <a:rPr lang="en-US" sz="4400" b="1" i="0" u="none" strike="noStrike" baseline="0" dirty="0">
                <a:solidFill>
                  <a:srgbClr val="001AFF"/>
                </a:solidFill>
                <a:latin typeface="Futura-Bold"/>
              </a:rPr>
              <a:t>ACUTE AND CHRONIC LIVER DISEASE</a:t>
            </a:r>
            <a:br>
              <a:rPr lang="en-US" sz="4400" b="1" i="0" u="none" strike="noStrike" baseline="0" dirty="0">
                <a:solidFill>
                  <a:srgbClr val="001AFF"/>
                </a:solidFill>
                <a:latin typeface="Futura-Bold"/>
              </a:rPr>
            </a:br>
            <a:endParaRPr lang="en-US" dirty="0"/>
          </a:p>
        </p:txBody>
      </p:sp>
      <p:sp>
        <p:nvSpPr>
          <p:cNvPr id="3" name="Text Placeholder 2">
            <a:extLst>
              <a:ext uri="{FF2B5EF4-FFF2-40B4-BE49-F238E27FC236}">
                <a16:creationId xmlns:a16="http://schemas.microsoft.com/office/drawing/2014/main" id="{D4A5ECA6-6CDE-42A4-9C3D-9788C1F3ED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5981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2"/>
          <p:cNvSpPr txBox="1">
            <a:spLocks noGrp="1"/>
          </p:cNvSpPr>
          <p:nvPr>
            <p:ph type="body" idx="1"/>
          </p:nvPr>
        </p:nvSpPr>
        <p:spPr>
          <a:xfrm>
            <a:off x="1" y="-1"/>
            <a:ext cx="12192000" cy="6492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None/>
            </a:pPr>
            <a:endParaRPr dirty="0"/>
          </a:p>
          <a:p>
            <a:pPr marL="114300" lvl="0" indent="0" algn="l" rtl="0">
              <a:lnSpc>
                <a:spcPct val="90000"/>
              </a:lnSpc>
              <a:spcBef>
                <a:spcPts val="1000"/>
              </a:spcBef>
              <a:spcAft>
                <a:spcPts val="0"/>
              </a:spcAft>
              <a:buSzPts val="1800"/>
              <a:buNone/>
            </a:pPr>
            <a:endParaRPr sz="2400" dirty="0">
              <a:solidFill>
                <a:srgbClr val="000000"/>
              </a:solidFill>
              <a:latin typeface="Arial"/>
              <a:ea typeface="Arial"/>
              <a:cs typeface="Arial"/>
              <a:sym typeface="Arial"/>
            </a:endParaRPr>
          </a:p>
          <a:p>
            <a:pPr marL="114300" lvl="0" indent="0" algn="l" rtl="0">
              <a:lnSpc>
                <a:spcPct val="90000"/>
              </a:lnSpc>
              <a:spcBef>
                <a:spcPts val="1000"/>
              </a:spcBef>
              <a:spcAft>
                <a:spcPts val="0"/>
              </a:spcAft>
              <a:buSzPts val="1800"/>
              <a:buNone/>
            </a:pPr>
            <a:r>
              <a:rPr lang="en-US" sz="3200" dirty="0">
                <a:solidFill>
                  <a:srgbClr val="000000"/>
                </a:solidFill>
                <a:latin typeface="Copperplate Gothic Bold" panose="020E0705020206020404" pitchFamily="34" charset="0"/>
                <a:ea typeface="Arial"/>
                <a:cs typeface="Arial"/>
                <a:sym typeface="Arial"/>
              </a:rPr>
              <a:t>ACUTE LIVER failure  :</a:t>
            </a:r>
            <a:endParaRPr sz="3600" dirty="0">
              <a:latin typeface="Copperplate Gothic Bold" panose="020E0705020206020404" pitchFamily="34" charset="0"/>
            </a:endParaRPr>
          </a:p>
          <a:p>
            <a:pPr marL="114300" lvl="0" indent="0" algn="l" rtl="0">
              <a:lnSpc>
                <a:spcPct val="90000"/>
              </a:lnSpc>
              <a:spcBef>
                <a:spcPts val="1000"/>
              </a:spcBef>
              <a:spcAft>
                <a:spcPts val="0"/>
              </a:spcAft>
              <a:buSzPts val="1800"/>
              <a:buNone/>
            </a:pPr>
            <a:r>
              <a:rPr lang="en-US" sz="2400" dirty="0">
                <a:solidFill>
                  <a:srgbClr val="000000"/>
                </a:solidFill>
                <a:latin typeface="Arial"/>
                <a:ea typeface="Arial"/>
                <a:cs typeface="Arial"/>
                <a:sym typeface="Arial"/>
              </a:rPr>
              <a:t>is loss of the liver function that occur rapidly , Usually in person who has no preexisting liver disease  ,most common causes : viral infection &amp; drug abuse , acute failure is less common than chronic .</a:t>
            </a:r>
            <a:endParaRPr dirty="0"/>
          </a:p>
          <a:p>
            <a:pPr marL="114300" lvl="0" indent="0" algn="l" rtl="0">
              <a:lnSpc>
                <a:spcPct val="90000"/>
              </a:lnSpc>
              <a:spcBef>
                <a:spcPts val="1000"/>
              </a:spcBef>
              <a:spcAft>
                <a:spcPts val="0"/>
              </a:spcAft>
              <a:buSzPts val="1800"/>
              <a:buNone/>
            </a:pPr>
            <a:r>
              <a:rPr lang="en-US" sz="2400" dirty="0">
                <a:solidFill>
                  <a:srgbClr val="000000"/>
                </a:solidFill>
                <a:latin typeface="Arial"/>
                <a:ea typeface="Arial"/>
                <a:cs typeface="Arial"/>
                <a:sym typeface="Arial"/>
              </a:rPr>
              <a:t>Signs &amp; symptoms :</a:t>
            </a:r>
            <a:endParaRPr dirty="0"/>
          </a:p>
          <a:p>
            <a:pPr marL="457200" lvl="0" indent="-342900" algn="l" rtl="0">
              <a:lnSpc>
                <a:spcPct val="90000"/>
              </a:lnSpc>
              <a:spcBef>
                <a:spcPts val="1000"/>
              </a:spcBef>
              <a:spcAft>
                <a:spcPts val="0"/>
              </a:spcAft>
              <a:buClr>
                <a:schemeClr val="dk1"/>
              </a:buClr>
              <a:buSzPts val="1800"/>
              <a:buChar char="•"/>
            </a:pPr>
            <a:r>
              <a:rPr lang="en-US" sz="2400" dirty="0">
                <a:solidFill>
                  <a:srgbClr val="000000"/>
                </a:solidFill>
                <a:latin typeface="Arial"/>
                <a:ea typeface="Arial"/>
                <a:cs typeface="Arial"/>
                <a:sym typeface="Arial"/>
              </a:rPr>
              <a:t>Yellowish of skin and sclera </a:t>
            </a:r>
            <a:endParaRPr dirty="0"/>
          </a:p>
          <a:p>
            <a:pPr marL="457200" lvl="0" indent="-342900" algn="l" rtl="0">
              <a:lnSpc>
                <a:spcPct val="90000"/>
              </a:lnSpc>
              <a:spcBef>
                <a:spcPts val="1000"/>
              </a:spcBef>
              <a:spcAft>
                <a:spcPts val="0"/>
              </a:spcAft>
              <a:buClr>
                <a:schemeClr val="dk1"/>
              </a:buClr>
              <a:buSzPts val="1800"/>
              <a:buChar char="•"/>
            </a:pPr>
            <a:r>
              <a:rPr lang="en-US" sz="2400" dirty="0">
                <a:solidFill>
                  <a:srgbClr val="000000"/>
                </a:solidFill>
                <a:latin typeface="Arial"/>
                <a:ea typeface="Arial"/>
                <a:cs typeface="Arial"/>
                <a:sym typeface="Arial"/>
              </a:rPr>
              <a:t> abdominal swelling (ascites)</a:t>
            </a:r>
            <a:endParaRPr dirty="0"/>
          </a:p>
          <a:p>
            <a:pPr marL="457200" lvl="0" indent="-342900" algn="l" rtl="0">
              <a:lnSpc>
                <a:spcPct val="90000"/>
              </a:lnSpc>
              <a:spcBef>
                <a:spcPts val="1000"/>
              </a:spcBef>
              <a:spcAft>
                <a:spcPts val="0"/>
              </a:spcAft>
              <a:buClr>
                <a:schemeClr val="dk1"/>
              </a:buClr>
              <a:buSzPts val="1800"/>
              <a:buChar char="•"/>
            </a:pPr>
            <a:r>
              <a:rPr lang="en-US" sz="2400" dirty="0">
                <a:solidFill>
                  <a:srgbClr val="000000"/>
                </a:solidFill>
                <a:latin typeface="Arial"/>
                <a:ea typeface="Arial"/>
                <a:cs typeface="Arial"/>
                <a:sym typeface="Arial"/>
              </a:rPr>
              <a:t>Nausea &amp; vomiting .</a:t>
            </a:r>
            <a:endParaRPr dirty="0"/>
          </a:p>
          <a:p>
            <a:pPr marL="457200" lvl="0" indent="-342900" algn="l" rtl="0">
              <a:lnSpc>
                <a:spcPct val="90000"/>
              </a:lnSpc>
              <a:spcBef>
                <a:spcPts val="1000"/>
              </a:spcBef>
              <a:spcAft>
                <a:spcPts val="0"/>
              </a:spcAft>
              <a:buClr>
                <a:schemeClr val="dk1"/>
              </a:buClr>
              <a:buSzPts val="1800"/>
              <a:buChar char="•"/>
            </a:pPr>
            <a:r>
              <a:rPr lang="en-US" sz="2400" dirty="0">
                <a:solidFill>
                  <a:srgbClr val="000000"/>
                </a:solidFill>
                <a:latin typeface="Arial"/>
                <a:ea typeface="Arial"/>
                <a:cs typeface="Arial"/>
                <a:sym typeface="Arial"/>
              </a:rPr>
              <a:t>General weakness .</a:t>
            </a:r>
            <a:endParaRPr dirty="0"/>
          </a:p>
          <a:p>
            <a:pPr marL="457200" lvl="0" indent="-342900" algn="l" rtl="0">
              <a:lnSpc>
                <a:spcPct val="90000"/>
              </a:lnSpc>
              <a:spcBef>
                <a:spcPts val="1000"/>
              </a:spcBef>
              <a:spcAft>
                <a:spcPts val="0"/>
              </a:spcAft>
              <a:buClr>
                <a:schemeClr val="dk1"/>
              </a:buClr>
              <a:buSzPts val="1800"/>
              <a:buChar char="•"/>
            </a:pPr>
            <a:r>
              <a:rPr lang="en-US" sz="2400" dirty="0">
                <a:solidFill>
                  <a:srgbClr val="000000"/>
                </a:solidFill>
                <a:latin typeface="Arial"/>
                <a:ea typeface="Arial"/>
                <a:cs typeface="Arial"/>
                <a:sym typeface="Arial"/>
              </a:rPr>
              <a:t>Breath may have musty OR sweet odor . </a:t>
            </a:r>
            <a:endParaRPr dirty="0"/>
          </a:p>
          <a:p>
            <a:pPr marL="457200" lvl="0" indent="-228600" algn="l" rtl="0">
              <a:lnSpc>
                <a:spcPct val="90000"/>
              </a:lnSpc>
              <a:spcBef>
                <a:spcPts val="1000"/>
              </a:spcBef>
              <a:spcAft>
                <a:spcPts val="0"/>
              </a:spcAft>
              <a:buClr>
                <a:schemeClr val="dk1"/>
              </a:buClr>
              <a:buSzPts val="1800"/>
              <a:buNone/>
            </a:pPr>
            <a:endParaRPr sz="2400"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sp>
        <p:nvSpPr>
          <p:cNvPr id="2102" name="Google Shape;2102;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a:t>S</a:t>
            </a:r>
            <a:endParaRPr/>
          </a:p>
        </p:txBody>
      </p:sp>
      <p:pic>
        <p:nvPicPr>
          <p:cNvPr id="2103" name="Google Shape;2103;p11"/>
          <p:cNvPicPr preferRelativeResize="0"/>
          <p:nvPr/>
        </p:nvPicPr>
        <p:blipFill>
          <a:blip r:embed="rId3">
            <a:alphaModFix/>
          </a:blip>
          <a:stretch>
            <a:fillRect/>
          </a:stretch>
        </p:blipFill>
        <p:spPr>
          <a:xfrm>
            <a:off x="559300" y="0"/>
            <a:ext cx="10909775"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48087" y="369987"/>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62962"/>
              <a:buFont typeface="Arial"/>
              <a:buNone/>
            </a:pPr>
            <a:r>
              <a:rPr lang="en-US" b="1">
                <a:solidFill>
                  <a:schemeClr val="tx1"/>
                </a:solidFill>
                <a:latin typeface="Arial"/>
                <a:ea typeface="Arial"/>
                <a:cs typeface="Arial"/>
                <a:sym typeface="Arial"/>
              </a:rPr>
              <a:t>Surfaces:</a:t>
            </a:r>
            <a:br>
              <a:rPr lang="en-US" b="1">
                <a:solidFill>
                  <a:schemeClr val="tx1"/>
                </a:solidFill>
                <a:latin typeface="Arial"/>
                <a:ea typeface="Arial"/>
                <a:cs typeface="Arial"/>
                <a:sym typeface="Arial"/>
              </a:rPr>
            </a:br>
            <a:r>
              <a:rPr lang="en-US" sz="2700">
                <a:solidFill>
                  <a:schemeClr val="tx1"/>
                </a:solidFill>
                <a:latin typeface="Arial"/>
                <a:ea typeface="Arial"/>
                <a:cs typeface="Arial"/>
                <a:sym typeface="Arial"/>
              </a:rPr>
              <a:t>- It has 5 surfaces anterior, posterior,</a:t>
            </a:r>
            <a:r>
              <a:rPr lang="en-US" sz="2700">
                <a:solidFill>
                  <a:schemeClr val="tx1"/>
                </a:solidFill>
                <a:latin typeface="Calibri"/>
                <a:ea typeface="Calibri"/>
                <a:cs typeface="Calibri"/>
                <a:sym typeface="Calibri"/>
              </a:rPr>
              <a:t> superior,</a:t>
            </a:r>
            <a:r>
              <a:rPr lang="en-US" sz="2700">
                <a:solidFill>
                  <a:schemeClr val="tx1"/>
                </a:solidFill>
                <a:latin typeface="Arial"/>
                <a:ea typeface="Arial"/>
                <a:cs typeface="Arial"/>
                <a:sym typeface="Arial"/>
              </a:rPr>
              <a:t> inferior and right lateral. </a:t>
            </a:r>
            <a:br>
              <a:rPr lang="en-US" sz="2700">
                <a:solidFill>
                  <a:schemeClr val="tx1"/>
                </a:solidFill>
                <a:latin typeface="Arial"/>
                <a:ea typeface="Arial"/>
                <a:cs typeface="Arial"/>
                <a:sym typeface="Arial"/>
              </a:rPr>
            </a:br>
            <a:br>
              <a:rPr lang="en-US" sz="2700">
                <a:solidFill>
                  <a:schemeClr val="tx1"/>
                </a:solidFill>
                <a:latin typeface="Arial"/>
                <a:ea typeface="Arial"/>
                <a:cs typeface="Arial"/>
                <a:sym typeface="Arial"/>
              </a:rPr>
            </a:br>
            <a:endParaRPr sz="2700">
              <a:solidFill>
                <a:schemeClr val="tx1"/>
              </a:solidFill>
            </a:endParaRPr>
          </a:p>
        </p:txBody>
      </p:sp>
      <p:pic>
        <p:nvPicPr>
          <p:cNvPr id="103" name="Google Shape;103;p15" descr="surface of liver"/>
          <p:cNvPicPr preferRelativeResize="0">
            <a:picLocks noGrp="1"/>
          </p:cNvPicPr>
          <p:nvPr>
            <p:ph type="body" idx="1"/>
          </p:nvPr>
        </p:nvPicPr>
        <p:blipFill rotWithShape="1">
          <a:blip r:embed="rId3">
            <a:alphaModFix/>
          </a:blip>
          <a:srcRect l="13144" t="13725" r="26633" b="27022"/>
          <a:stretch/>
        </p:blipFill>
        <p:spPr>
          <a:xfrm>
            <a:off x="6700018" y="2541052"/>
            <a:ext cx="4588916" cy="3386309"/>
          </a:xfrm>
          <a:prstGeom prst="rect">
            <a:avLst/>
          </a:prstGeom>
          <a:noFill/>
          <a:ln>
            <a:noFill/>
          </a:ln>
        </p:spPr>
      </p:pic>
      <p:sp>
        <p:nvSpPr>
          <p:cNvPr id="104" name="Google Shape;104;p15"/>
          <p:cNvSpPr txBox="1"/>
          <p:nvPr/>
        </p:nvSpPr>
        <p:spPr>
          <a:xfrm>
            <a:off x="6792363" y="1972880"/>
            <a:ext cx="456143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Libre Franklin"/>
              <a:buNone/>
            </a:pPr>
            <a:r>
              <a:rPr lang="en-US" sz="3600" b="1" i="0" u="none" strike="noStrike" cap="none">
                <a:solidFill>
                  <a:schemeClr val="tx1"/>
                </a:solidFill>
                <a:latin typeface="Libre Franklin"/>
                <a:ea typeface="Libre Franklin"/>
                <a:cs typeface="Libre Franklin"/>
                <a:sym typeface="Libre Franklin"/>
              </a:rPr>
              <a:t>    superior  surface</a:t>
            </a:r>
            <a:endParaRPr>
              <a:solidFill>
                <a:schemeClr val="tx1"/>
              </a:solidFill>
            </a:endParaRPr>
          </a:p>
        </p:txBody>
      </p:sp>
      <p:cxnSp>
        <p:nvCxnSpPr>
          <p:cNvPr id="105" name="Google Shape;105;p15"/>
          <p:cNvCxnSpPr/>
          <p:nvPr/>
        </p:nvCxnSpPr>
        <p:spPr>
          <a:xfrm rot="10800000" flipH="1">
            <a:off x="8488392" y="2527540"/>
            <a:ext cx="267419" cy="741871"/>
          </a:xfrm>
          <a:prstGeom prst="straightConnector1">
            <a:avLst/>
          </a:prstGeom>
          <a:noFill/>
          <a:ln w="9525" cap="flat" cmpd="sng">
            <a:solidFill>
              <a:schemeClr val="dk1"/>
            </a:solidFill>
            <a:prstDash val="solid"/>
            <a:miter lim="800000"/>
            <a:headEnd type="none" w="sm" len="sm"/>
            <a:tailEnd type="triangle" w="med" len="med"/>
          </a:ln>
        </p:spPr>
      </p:cxnSp>
      <p:sp>
        <p:nvSpPr>
          <p:cNvPr id="106" name="Google Shape;106;p15"/>
          <p:cNvSpPr txBox="1"/>
          <p:nvPr/>
        </p:nvSpPr>
        <p:spPr>
          <a:xfrm flipH="1">
            <a:off x="8488392" y="5035072"/>
            <a:ext cx="4168207" cy="646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Libre Franklin"/>
              <a:buNone/>
            </a:pPr>
            <a:r>
              <a:rPr lang="en-US" sz="3600" b="1" i="0" u="none" strike="noStrike" cap="none">
                <a:solidFill>
                  <a:schemeClr val="tx1"/>
                </a:solidFill>
                <a:latin typeface="Libre Franklin"/>
                <a:ea typeface="Libre Franklin"/>
                <a:cs typeface="Libre Franklin"/>
                <a:sym typeface="Libre Franklin"/>
              </a:rPr>
              <a:t>    anterior surface</a:t>
            </a:r>
            <a:endParaRPr>
              <a:solidFill>
                <a:schemeClr val="tx1"/>
              </a:solidFill>
            </a:endParaRPr>
          </a:p>
        </p:txBody>
      </p:sp>
      <p:cxnSp>
        <p:nvCxnSpPr>
          <p:cNvPr id="107" name="Google Shape;107;p15"/>
          <p:cNvCxnSpPr/>
          <p:nvPr/>
        </p:nvCxnSpPr>
        <p:spPr>
          <a:xfrm>
            <a:off x="8909179" y="3890328"/>
            <a:ext cx="1026544" cy="1144744"/>
          </a:xfrm>
          <a:prstGeom prst="straightConnector1">
            <a:avLst/>
          </a:prstGeom>
          <a:noFill/>
          <a:ln w="9525" cap="flat" cmpd="sng">
            <a:solidFill>
              <a:schemeClr val="dk1"/>
            </a:solidFill>
            <a:prstDash val="solid"/>
            <a:miter lim="800000"/>
            <a:headEnd type="none" w="sm" len="sm"/>
            <a:tailEnd type="triangle" w="med" len="med"/>
          </a:ln>
        </p:spPr>
      </p:cxnSp>
      <p:sp>
        <p:nvSpPr>
          <p:cNvPr id="108" name="Google Shape;108;p15"/>
          <p:cNvSpPr/>
          <p:nvPr/>
        </p:nvSpPr>
        <p:spPr>
          <a:xfrm>
            <a:off x="6096000" y="5295204"/>
            <a:ext cx="2327526"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tx1"/>
                </a:solidFill>
                <a:latin typeface="Libre Franklin"/>
                <a:ea typeface="Libre Franklin"/>
                <a:cs typeface="Libre Franklin"/>
                <a:sym typeface="Libre Franklin"/>
              </a:rPr>
              <a:t> </a:t>
            </a:r>
            <a:r>
              <a:rPr lang="en-US" sz="3600" b="1" i="0" u="none" strike="noStrike" cap="none" dirty="0">
                <a:solidFill>
                  <a:schemeClr val="tx1"/>
                </a:solidFill>
                <a:latin typeface="Libre Franklin"/>
                <a:ea typeface="Libre Franklin"/>
                <a:cs typeface="Libre Franklin"/>
                <a:sym typeface="Libre Franklin"/>
              </a:rPr>
              <a:t>right</a:t>
            </a:r>
            <a:endParaRPr dirty="0">
              <a:solidFill>
                <a:schemeClr val="tx1"/>
              </a:solidFill>
            </a:endParaRPr>
          </a:p>
          <a:p>
            <a:pPr marL="0" marR="0" lvl="0" indent="0" algn="l" rtl="0">
              <a:spcBef>
                <a:spcPts val="0"/>
              </a:spcBef>
              <a:spcAft>
                <a:spcPts val="0"/>
              </a:spcAft>
              <a:buNone/>
            </a:pPr>
            <a:r>
              <a:rPr lang="en-US" sz="3600" b="1" dirty="0">
                <a:solidFill>
                  <a:schemeClr val="tx1"/>
                </a:solidFill>
                <a:latin typeface="Libre Franklin"/>
                <a:ea typeface="Libre Franklin"/>
                <a:cs typeface="Libre Franklin"/>
                <a:sym typeface="Libre Franklin"/>
              </a:rPr>
              <a:t>surface </a:t>
            </a:r>
            <a:endParaRPr sz="3600" dirty="0">
              <a:solidFill>
                <a:schemeClr val="tx1"/>
              </a:solidFill>
              <a:latin typeface="Calibri"/>
              <a:ea typeface="Calibri"/>
              <a:cs typeface="Calibri"/>
              <a:sym typeface="Calibri"/>
            </a:endParaRPr>
          </a:p>
        </p:txBody>
      </p:sp>
      <p:cxnSp>
        <p:nvCxnSpPr>
          <p:cNvPr id="109" name="Google Shape;109;p15"/>
          <p:cNvCxnSpPr/>
          <p:nvPr/>
        </p:nvCxnSpPr>
        <p:spPr>
          <a:xfrm flipH="1">
            <a:off x="6863448" y="4019016"/>
            <a:ext cx="543465" cy="1354347"/>
          </a:xfrm>
          <a:prstGeom prst="straightConnector1">
            <a:avLst/>
          </a:prstGeom>
          <a:noFill/>
          <a:ln w="9525" cap="flat" cmpd="sng">
            <a:solidFill>
              <a:schemeClr val="dk1"/>
            </a:solidFill>
            <a:prstDash val="solid"/>
            <a:miter lim="800000"/>
            <a:headEnd type="none" w="sm" len="sm"/>
            <a:tailEnd type="triangle" w="med" len="med"/>
          </a:ln>
        </p:spPr>
      </p:cxnSp>
      <p:pic>
        <p:nvPicPr>
          <p:cNvPr id="110" name="Google Shape;110;p15" descr="surface of liver2"/>
          <p:cNvPicPr preferRelativeResize="0"/>
          <p:nvPr/>
        </p:nvPicPr>
        <p:blipFill rotWithShape="1">
          <a:blip r:embed="rId4">
            <a:alphaModFix/>
          </a:blip>
          <a:srcRect l="11250" t="13003" r="22604" b="27583"/>
          <a:stretch/>
        </p:blipFill>
        <p:spPr>
          <a:xfrm>
            <a:off x="570713" y="2330351"/>
            <a:ext cx="5117069" cy="4105811"/>
          </a:xfrm>
          <a:prstGeom prst="rect">
            <a:avLst/>
          </a:prstGeom>
          <a:noFill/>
          <a:ln>
            <a:noFill/>
          </a:ln>
          <a:effectLst>
            <a:outerShdw blurRad="50800" dist="38100" dir="8100000" algn="tr" rotWithShape="0">
              <a:srgbClr val="000000">
                <a:alpha val="40000"/>
              </a:srgbClr>
            </a:outerShdw>
          </a:effectLst>
        </p:spPr>
      </p:pic>
      <p:sp>
        <p:nvSpPr>
          <p:cNvPr id="111" name="Google Shape;111;p15"/>
          <p:cNvSpPr/>
          <p:nvPr/>
        </p:nvSpPr>
        <p:spPr>
          <a:xfrm>
            <a:off x="1086451" y="5849202"/>
            <a:ext cx="313836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tx1"/>
                </a:solidFill>
                <a:latin typeface="Libre Franklin"/>
                <a:ea typeface="Libre Franklin"/>
                <a:cs typeface="Libre Franklin"/>
                <a:sym typeface="Libre Franklin"/>
              </a:rPr>
              <a:t>inferior surface</a:t>
            </a:r>
            <a:endParaRPr>
              <a:solidFill>
                <a:schemeClr val="tx1"/>
              </a:solidFill>
            </a:endParaRPr>
          </a:p>
        </p:txBody>
      </p:sp>
      <p:cxnSp>
        <p:nvCxnSpPr>
          <p:cNvPr id="112" name="Google Shape;112;p15"/>
          <p:cNvCxnSpPr/>
          <p:nvPr/>
        </p:nvCxnSpPr>
        <p:spPr>
          <a:xfrm flipH="1">
            <a:off x="1871933" y="4752148"/>
            <a:ext cx="1106526" cy="1242429"/>
          </a:xfrm>
          <a:prstGeom prst="straightConnector1">
            <a:avLst/>
          </a:prstGeom>
          <a:noFill/>
          <a:ln w="9525" cap="flat" cmpd="sng">
            <a:solidFill>
              <a:schemeClr val="dk1"/>
            </a:solidFill>
            <a:prstDash val="solid"/>
            <a:miter lim="800000"/>
            <a:headEnd type="none" w="sm" len="sm"/>
            <a:tailEnd type="triangle" w="med" len="med"/>
          </a:ln>
        </p:spPr>
      </p:cxnSp>
      <p:sp>
        <p:nvSpPr>
          <p:cNvPr id="113" name="Google Shape;113;p15"/>
          <p:cNvSpPr/>
          <p:nvPr/>
        </p:nvSpPr>
        <p:spPr>
          <a:xfrm>
            <a:off x="4718649" y="1256627"/>
            <a:ext cx="389051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tx1"/>
                </a:solidFill>
                <a:latin typeface="Libre Franklin"/>
                <a:ea typeface="Libre Franklin"/>
                <a:cs typeface="Libre Franklin"/>
                <a:sym typeface="Libre Franklin"/>
              </a:rPr>
              <a:t>Posterior surface</a:t>
            </a:r>
            <a:endParaRPr sz="3600" dirty="0">
              <a:solidFill>
                <a:schemeClr val="tx1"/>
              </a:solidFill>
              <a:latin typeface="Libre Franklin"/>
              <a:ea typeface="Libre Franklin"/>
              <a:cs typeface="Libre Franklin"/>
              <a:sym typeface="Libre Franklin"/>
            </a:endParaRPr>
          </a:p>
        </p:txBody>
      </p:sp>
      <p:cxnSp>
        <p:nvCxnSpPr>
          <p:cNvPr id="114" name="Google Shape;114;p15"/>
          <p:cNvCxnSpPr/>
          <p:nvPr/>
        </p:nvCxnSpPr>
        <p:spPr>
          <a:xfrm rot="10800000" flipH="1">
            <a:off x="4132053" y="2330351"/>
            <a:ext cx="1173192" cy="1068457"/>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8E77-E5A9-4A75-9D8B-4A2BDCF8BC8C}"/>
              </a:ext>
            </a:extLst>
          </p:cNvPr>
          <p:cNvSpPr>
            <a:spLocks noGrp="1"/>
          </p:cNvSpPr>
          <p:nvPr>
            <p:ph type="title"/>
          </p:nvPr>
        </p:nvSpPr>
        <p:spPr>
          <a:xfrm>
            <a:off x="412531" y="0"/>
            <a:ext cx="10515600" cy="1325563"/>
          </a:xfrm>
        </p:spPr>
        <p:txBody>
          <a:bodyPr/>
          <a:lstStyle/>
          <a:p>
            <a:r>
              <a:rPr lang="en-US" dirty="0"/>
              <a:t>Diagnosis :</a:t>
            </a:r>
          </a:p>
        </p:txBody>
      </p:sp>
      <p:sp>
        <p:nvSpPr>
          <p:cNvPr id="3" name="Text Placeholder 2">
            <a:extLst>
              <a:ext uri="{FF2B5EF4-FFF2-40B4-BE49-F238E27FC236}">
                <a16:creationId xmlns:a16="http://schemas.microsoft.com/office/drawing/2014/main" id="{9C850D66-4B5B-42FB-9B95-D0FA8D32C9CE}"/>
              </a:ext>
            </a:extLst>
          </p:cNvPr>
          <p:cNvSpPr>
            <a:spLocks noGrp="1"/>
          </p:cNvSpPr>
          <p:nvPr>
            <p:ph type="body" idx="1"/>
          </p:nvPr>
        </p:nvSpPr>
        <p:spPr>
          <a:xfrm>
            <a:off x="194441" y="536027"/>
            <a:ext cx="11803118" cy="6205320"/>
          </a:xfrm>
        </p:spPr>
        <p:txBody>
          <a:bodyPr>
            <a:normAutofit/>
          </a:bodyPr>
          <a:lstStyle/>
          <a:p>
            <a:pPr marL="114300" indent="0" algn="l">
              <a:buNone/>
            </a:pPr>
            <a:endParaRPr lang="en-US" b="0" i="0" dirty="0">
              <a:solidFill>
                <a:srgbClr val="111111"/>
              </a:solidFill>
              <a:effectLst/>
              <a:latin typeface="Helvetica" panose="020B0604020202020204" pitchFamily="34" charset="0"/>
            </a:endParaRPr>
          </a:p>
          <a:p>
            <a:pPr algn="l"/>
            <a:r>
              <a:rPr lang="en-US" b="0" i="0" dirty="0">
                <a:solidFill>
                  <a:srgbClr val="111111"/>
                </a:solidFill>
                <a:effectLst/>
                <a:latin typeface="Helvetica" panose="020B0604020202020204" pitchFamily="34" charset="0"/>
              </a:rPr>
              <a:t>Tests and procedures used to diagnose acute liver failure include:</a:t>
            </a:r>
          </a:p>
          <a:p>
            <a:pPr algn="l">
              <a:buFont typeface="Arial" panose="020B0604020202020204" pitchFamily="34" charset="0"/>
              <a:buChar char="•"/>
            </a:pPr>
            <a:r>
              <a:rPr lang="en-US" b="1" i="0" dirty="0">
                <a:solidFill>
                  <a:srgbClr val="111111"/>
                </a:solidFill>
                <a:effectLst/>
                <a:latin typeface="Helvetica" panose="020B0604020202020204" pitchFamily="34" charset="0"/>
              </a:rPr>
              <a:t>Blood tests.</a:t>
            </a:r>
            <a:r>
              <a:rPr lang="en-US" b="0" i="0" dirty="0">
                <a:solidFill>
                  <a:srgbClr val="111111"/>
                </a:solidFill>
                <a:effectLst/>
                <a:latin typeface="Helvetica" panose="020B0604020202020204" pitchFamily="34" charset="0"/>
              </a:rPr>
              <a:t> Blood tests are done to determine how well your liver works. A prothrombin time test measures how long it takes your blood to clot. With acute liver failure, blood doesn't clot as quickly as it should (low amount of clot factors).</a:t>
            </a:r>
          </a:p>
          <a:p>
            <a:pPr algn="l">
              <a:buFont typeface="Arial" panose="020B0604020202020204" pitchFamily="34" charset="0"/>
              <a:buChar char="•"/>
            </a:pPr>
            <a:r>
              <a:rPr lang="en-US" b="1" i="0" dirty="0">
                <a:solidFill>
                  <a:srgbClr val="111111"/>
                </a:solidFill>
                <a:effectLst/>
                <a:latin typeface="Helvetica" panose="020B0604020202020204" pitchFamily="34" charset="0"/>
              </a:rPr>
              <a:t>Imaging tests.</a:t>
            </a:r>
            <a:r>
              <a:rPr lang="en-US" b="0" i="0" dirty="0">
                <a:solidFill>
                  <a:srgbClr val="111111"/>
                </a:solidFill>
                <a:effectLst/>
                <a:latin typeface="Helvetica" panose="020B0604020202020204" pitchFamily="34" charset="0"/>
              </a:rPr>
              <a:t> </a:t>
            </a:r>
            <a:r>
              <a:rPr lang="en-US" dirty="0">
                <a:solidFill>
                  <a:srgbClr val="111111"/>
                </a:solidFill>
                <a:latin typeface="Helvetica" panose="020B0604020202020204" pitchFamily="34" charset="0"/>
              </a:rPr>
              <a:t>Mainly </a:t>
            </a:r>
            <a:r>
              <a:rPr lang="en-US" b="0" i="0" dirty="0">
                <a:solidFill>
                  <a:srgbClr val="111111"/>
                </a:solidFill>
                <a:effectLst/>
                <a:latin typeface="Helvetica" panose="020B0604020202020204" pitchFamily="34" charset="0"/>
              </a:rPr>
              <a:t>ultrasound exam ,  also recommend abdominal computerized tomography (CT) scanning or magnetic resonance imaging (MRI) to look at your liver and blood vessels. These tests can look for certain causes of acute liver failure.</a:t>
            </a:r>
          </a:p>
          <a:p>
            <a:pPr algn="l">
              <a:buFont typeface="Arial" panose="020B0604020202020204" pitchFamily="34" charset="0"/>
              <a:buChar char="•"/>
            </a:pPr>
            <a:r>
              <a:rPr lang="en-US" b="1" i="0" dirty="0">
                <a:solidFill>
                  <a:srgbClr val="111111"/>
                </a:solidFill>
                <a:effectLst/>
                <a:latin typeface="Helvetica" panose="020B0604020202020204" pitchFamily="34" charset="0"/>
              </a:rPr>
              <a:t>Examination of liver tissue.</a:t>
            </a:r>
            <a:r>
              <a:rPr lang="en-US" b="0" i="0" dirty="0">
                <a:solidFill>
                  <a:srgbClr val="111111"/>
                </a:solidFill>
                <a:effectLst/>
                <a:latin typeface="Helvetica" panose="020B0604020202020204" pitchFamily="34" charset="0"/>
              </a:rPr>
              <a:t> You may recommend removing a small piece of liver tissue (liver biopsy). Doing so may help you understand why  liver is failing. </a:t>
            </a:r>
          </a:p>
          <a:p>
            <a:endParaRPr lang="en-US" dirty="0"/>
          </a:p>
        </p:txBody>
      </p:sp>
    </p:spTree>
    <p:extLst>
      <p:ext uri="{BB962C8B-B14F-4D97-AF65-F5344CB8AC3E}">
        <p14:creationId xmlns:p14="http://schemas.microsoft.com/office/powerpoint/2010/main" val="2891647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sp>
        <p:nvSpPr>
          <p:cNvPr id="2105" name="Google Shape;2105;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Treatment :</a:t>
            </a:r>
            <a:endParaRPr/>
          </a:p>
        </p:txBody>
      </p:sp>
      <p:sp>
        <p:nvSpPr>
          <p:cNvPr id="2106" name="Google Shape;2106;p12"/>
          <p:cNvSpPr txBox="1">
            <a:spLocks noGrp="1"/>
          </p:cNvSpPr>
          <p:nvPr>
            <p:ph type="body" idx="1"/>
          </p:nvPr>
        </p:nvSpPr>
        <p:spPr>
          <a:xfrm>
            <a:off x="683100" y="815008"/>
            <a:ext cx="10825800" cy="6042992"/>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2323"/>
              <a:buNone/>
            </a:pPr>
            <a:endParaRPr b="0" i="0" dirty="0">
              <a:solidFill>
                <a:srgbClr val="111111"/>
              </a:solidFill>
              <a:latin typeface="Helvetica Neue"/>
              <a:ea typeface="Helvetica Neue"/>
              <a:cs typeface="Helvetica Neue"/>
              <a:sym typeface="Helvetica Neue"/>
            </a:endParaRPr>
          </a:p>
          <a:p>
            <a:pPr marL="457200" lvl="0" indent="-376083" algn="l" rtl="0">
              <a:lnSpc>
                <a:spcPct val="90000"/>
              </a:lnSpc>
              <a:spcBef>
                <a:spcPts val="1000"/>
              </a:spcBef>
              <a:spcAft>
                <a:spcPts val="0"/>
              </a:spcAft>
              <a:buSzPts val="2323"/>
              <a:buChar char="•"/>
            </a:pPr>
            <a:r>
              <a:rPr lang="en-US" b="0" i="0" dirty="0">
                <a:solidFill>
                  <a:srgbClr val="111111"/>
                </a:solidFill>
                <a:latin typeface="Helvetica Neue"/>
                <a:ea typeface="Helvetica Neue"/>
                <a:cs typeface="Helvetica Neue"/>
                <a:sym typeface="Helvetica Neue"/>
              </a:rPr>
              <a:t>Acute liver failure treatments may include:</a:t>
            </a:r>
            <a:endParaRPr dirty="0"/>
          </a:p>
          <a:p>
            <a:pPr marL="457200" lvl="0" indent="-376083" algn="l" rtl="0">
              <a:lnSpc>
                <a:spcPct val="90000"/>
              </a:lnSpc>
              <a:spcBef>
                <a:spcPts val="1000"/>
              </a:spcBef>
              <a:spcAft>
                <a:spcPts val="0"/>
              </a:spcAft>
              <a:buSzPts val="2323"/>
              <a:buFont typeface="Arial"/>
              <a:buChar char="•"/>
            </a:pPr>
            <a:r>
              <a:rPr lang="en-US" b="1" i="0" dirty="0">
                <a:solidFill>
                  <a:srgbClr val="111111"/>
                </a:solidFill>
                <a:latin typeface="Helvetica Neue"/>
                <a:ea typeface="Helvetica Neue"/>
                <a:cs typeface="Helvetica Neue"/>
                <a:sym typeface="Helvetica Neue"/>
              </a:rPr>
              <a:t>Medications to reverse poisoning.</a:t>
            </a:r>
            <a:r>
              <a:rPr lang="en-US" b="0" i="0" dirty="0">
                <a:solidFill>
                  <a:srgbClr val="111111"/>
                </a:solidFill>
                <a:latin typeface="Helvetica Neue"/>
                <a:ea typeface="Helvetica Neue"/>
                <a:cs typeface="Helvetica Neue"/>
                <a:sym typeface="Helvetica Neue"/>
              </a:rPr>
              <a:t> Acute liver failure caused by acetaminophen overdose is treated with a medication called acetylcysteine. </a:t>
            </a:r>
            <a:endParaRPr dirty="0"/>
          </a:p>
          <a:p>
            <a:pPr marL="457200" lvl="0" indent="-376083" algn="l" rtl="0">
              <a:lnSpc>
                <a:spcPct val="90000"/>
              </a:lnSpc>
              <a:spcBef>
                <a:spcPts val="1000"/>
              </a:spcBef>
              <a:spcAft>
                <a:spcPts val="0"/>
              </a:spcAft>
              <a:buSzPts val="2323"/>
              <a:buFont typeface="Arial"/>
              <a:buChar char="•"/>
            </a:pPr>
            <a:r>
              <a:rPr lang="en-US" b="1" i="0" dirty="0">
                <a:solidFill>
                  <a:srgbClr val="111111"/>
                </a:solidFill>
                <a:latin typeface="Helvetica Neue"/>
                <a:ea typeface="Helvetica Neue"/>
                <a:cs typeface="Helvetica Neue"/>
                <a:sym typeface="Helvetica Neue"/>
              </a:rPr>
              <a:t>Relieving pressure caused by excess fluid in the brain.</a:t>
            </a:r>
            <a:r>
              <a:rPr lang="en-US" b="0" i="0" dirty="0">
                <a:solidFill>
                  <a:srgbClr val="111111"/>
                </a:solidFill>
                <a:latin typeface="Helvetica Neue"/>
                <a:ea typeface="Helvetica Neue"/>
                <a:cs typeface="Helvetica Neue"/>
                <a:sym typeface="Helvetica Neue"/>
              </a:rPr>
              <a:t> Cerebral edema caused by acute liver failure can increase pressure on your brain. Medications can help reduce the fluid buildup in your brain.</a:t>
            </a:r>
            <a:endParaRPr dirty="0"/>
          </a:p>
          <a:p>
            <a:pPr marL="457200" lvl="0" indent="-376083" algn="l" rtl="0">
              <a:lnSpc>
                <a:spcPct val="90000"/>
              </a:lnSpc>
              <a:spcBef>
                <a:spcPts val="1000"/>
              </a:spcBef>
              <a:spcAft>
                <a:spcPts val="0"/>
              </a:spcAft>
              <a:buSzPts val="2323"/>
              <a:buFont typeface="Arial"/>
              <a:buChar char="•"/>
            </a:pPr>
            <a:r>
              <a:rPr lang="en-US" b="1" i="0" dirty="0">
                <a:solidFill>
                  <a:srgbClr val="111111"/>
                </a:solidFill>
                <a:latin typeface="Helvetica Neue"/>
                <a:ea typeface="Helvetica Neue"/>
                <a:cs typeface="Helvetica Neue"/>
                <a:sym typeface="Helvetica Neue"/>
              </a:rPr>
              <a:t>Liver transplant.</a:t>
            </a:r>
            <a:r>
              <a:rPr lang="en-US" b="0" i="0" dirty="0">
                <a:solidFill>
                  <a:srgbClr val="111111"/>
                </a:solidFill>
                <a:latin typeface="Helvetica Neue"/>
                <a:ea typeface="Helvetica Neue"/>
                <a:cs typeface="Helvetica Neue"/>
                <a:sym typeface="Helvetica Neue"/>
              </a:rPr>
              <a:t> When acute liver failure can't be reversed, the only treatment may be a liver transplant.</a:t>
            </a:r>
            <a:endParaRPr dirty="0"/>
          </a:p>
          <a:p>
            <a:pPr marL="457200" lvl="0" indent="-376083" algn="l" rtl="0">
              <a:lnSpc>
                <a:spcPct val="90000"/>
              </a:lnSpc>
              <a:spcBef>
                <a:spcPts val="1000"/>
              </a:spcBef>
              <a:spcAft>
                <a:spcPts val="0"/>
              </a:spcAft>
              <a:buSzPts val="2323"/>
              <a:buFont typeface="Arial"/>
              <a:buChar char="•"/>
            </a:pPr>
            <a:r>
              <a:rPr lang="en-US" b="1" i="0" dirty="0">
                <a:solidFill>
                  <a:srgbClr val="111111"/>
                </a:solidFill>
                <a:latin typeface="Helvetica Neue"/>
                <a:ea typeface="Helvetica Neue"/>
                <a:cs typeface="Helvetica Neue"/>
                <a:sym typeface="Helvetica Neue"/>
              </a:rPr>
              <a:t>Screening for infections.</a:t>
            </a:r>
            <a:r>
              <a:rPr lang="en-US" b="0" i="0" dirty="0">
                <a:solidFill>
                  <a:srgbClr val="111111"/>
                </a:solidFill>
                <a:latin typeface="Helvetica Neue"/>
                <a:ea typeface="Helvetica Neue"/>
                <a:cs typeface="Helvetica Neue"/>
                <a:sym typeface="Helvetica Neue"/>
              </a:rPr>
              <a:t>  </a:t>
            </a:r>
            <a:endParaRPr dirty="0"/>
          </a:p>
          <a:p>
            <a:pPr marL="457200" lvl="0" indent="-376083" algn="l" rtl="0">
              <a:lnSpc>
                <a:spcPct val="90000"/>
              </a:lnSpc>
              <a:spcBef>
                <a:spcPts val="1000"/>
              </a:spcBef>
              <a:spcAft>
                <a:spcPts val="0"/>
              </a:spcAft>
              <a:buSzPts val="2323"/>
              <a:buFont typeface="Arial"/>
              <a:buChar char="•"/>
            </a:pPr>
            <a:r>
              <a:rPr lang="en-US" b="1" i="0" dirty="0">
                <a:solidFill>
                  <a:srgbClr val="111111"/>
                </a:solidFill>
                <a:latin typeface="Helvetica Neue"/>
                <a:ea typeface="Helvetica Neue"/>
                <a:cs typeface="Helvetica Neue"/>
                <a:sym typeface="Helvetica Neue"/>
              </a:rPr>
              <a:t>Preventing severe bleeding.</a:t>
            </a:r>
            <a:r>
              <a:rPr lang="en-US" b="0" i="0" dirty="0">
                <a:solidFill>
                  <a:srgbClr val="111111"/>
                </a:solidFill>
                <a:latin typeface="Helvetica Neue"/>
                <a:ea typeface="Helvetica Neue"/>
                <a:cs typeface="Helvetica Neue"/>
                <a:sym typeface="Helvetica Neue"/>
              </a:rPr>
              <a:t> </a:t>
            </a:r>
            <a:endParaRPr dirty="0"/>
          </a:p>
          <a:p>
            <a:pPr marL="457200" lvl="0" indent="-376083" algn="l" rtl="0">
              <a:lnSpc>
                <a:spcPct val="90000"/>
              </a:lnSpc>
              <a:spcBef>
                <a:spcPts val="1000"/>
              </a:spcBef>
              <a:spcAft>
                <a:spcPts val="0"/>
              </a:spcAft>
              <a:buSzPts val="2323"/>
              <a:buFont typeface="Arial"/>
              <a:buChar char="•"/>
            </a:pPr>
            <a:r>
              <a:rPr lang="en-US" b="1" i="0" dirty="0">
                <a:solidFill>
                  <a:srgbClr val="111111"/>
                </a:solidFill>
                <a:latin typeface="Helvetica Neue"/>
                <a:ea typeface="Helvetica Neue"/>
                <a:cs typeface="Helvetica Neue"/>
                <a:sym typeface="Helvetica Neue"/>
              </a:rPr>
              <a:t>Providing nutritional support.</a:t>
            </a:r>
            <a:r>
              <a:rPr lang="en-US" b="0" i="0" dirty="0">
                <a:solidFill>
                  <a:srgbClr val="111111"/>
                </a:solidFill>
                <a:latin typeface="Helvetica Neue"/>
                <a:ea typeface="Helvetica Neue"/>
                <a:cs typeface="Helvetica Neue"/>
                <a:sym typeface="Helvetica Neue"/>
              </a:rPr>
              <a:t>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ctrTitle"/>
          </p:nvPr>
        </p:nvSpPr>
        <p:spPr>
          <a:xfrm>
            <a:off x="-846667" y="0"/>
            <a:ext cx="13450453" cy="171734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62626"/>
              </a:buClr>
              <a:buSzPts val="6000"/>
              <a:buFont typeface="Bell MT"/>
              <a:buNone/>
            </a:pPr>
            <a:r>
              <a:rPr lang="en-US" b="1">
                <a:solidFill>
                  <a:srgbClr val="262626"/>
                </a:solidFill>
                <a:latin typeface="Bell MT"/>
                <a:ea typeface="Bell MT"/>
                <a:cs typeface="Bell MT"/>
                <a:sym typeface="Bell MT"/>
              </a:rPr>
              <a:t>CHRONIC LIVER CONDITIONS</a:t>
            </a:r>
            <a:endParaRPr b="1">
              <a:solidFill>
                <a:srgbClr val="262626"/>
              </a:solidFill>
              <a:latin typeface="Bell MT"/>
              <a:ea typeface="Bell MT"/>
              <a:cs typeface="Bell MT"/>
              <a:sym typeface="Bell MT"/>
            </a:endParaRPr>
          </a:p>
        </p:txBody>
      </p:sp>
      <p:pic>
        <p:nvPicPr>
          <p:cNvPr id="293" name="Google Shape;293;p39"/>
          <p:cNvPicPr preferRelativeResize="0"/>
          <p:nvPr/>
        </p:nvPicPr>
        <p:blipFill rotWithShape="1">
          <a:blip r:embed="rId3">
            <a:alphaModFix/>
          </a:blip>
          <a:srcRect/>
          <a:stretch/>
        </p:blipFill>
        <p:spPr>
          <a:xfrm>
            <a:off x="1644323" y="1538920"/>
            <a:ext cx="9470367" cy="49880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517360" y="-790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DEAF6"/>
              </a:buClr>
              <a:buSzPts val="4400"/>
              <a:buFont typeface="Calibri"/>
              <a:buNone/>
            </a:pPr>
            <a:r>
              <a:rPr lang="en-US" b="1" dirty="0">
                <a:solidFill>
                  <a:schemeClr val="tx1"/>
                </a:solidFill>
              </a:rPr>
              <a:t>1-Budd–Chiari syndrome</a:t>
            </a:r>
            <a:endParaRPr b="1" dirty="0">
              <a:solidFill>
                <a:schemeClr val="tx1"/>
              </a:solidFill>
            </a:endParaRPr>
          </a:p>
        </p:txBody>
      </p:sp>
      <p:sp>
        <p:nvSpPr>
          <p:cNvPr id="300" name="Google Shape;300;p40"/>
          <p:cNvSpPr txBox="1"/>
          <p:nvPr/>
        </p:nvSpPr>
        <p:spPr>
          <a:xfrm flipH="1">
            <a:off x="6862299" y="390863"/>
            <a:ext cx="5026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Bell MT"/>
                <a:ea typeface="Bell MT"/>
                <a:cs typeface="Bell MT"/>
                <a:sym typeface="Bell MT"/>
              </a:rPr>
              <a:t>Principally affecting</a:t>
            </a:r>
            <a:r>
              <a:rPr lang="en-US" sz="1800">
                <a:solidFill>
                  <a:schemeClr val="accent6"/>
                </a:solidFill>
                <a:latin typeface="Bell MT"/>
                <a:ea typeface="Bell MT"/>
                <a:cs typeface="Bell MT"/>
                <a:sym typeface="Bell MT"/>
              </a:rPr>
              <a:t> </a:t>
            </a:r>
            <a:r>
              <a:rPr lang="en-US" sz="1800" b="1">
                <a:solidFill>
                  <a:schemeClr val="accent6"/>
                </a:solidFill>
                <a:latin typeface="Bell MT"/>
                <a:ea typeface="Bell MT"/>
                <a:cs typeface="Bell MT"/>
                <a:sym typeface="Bell MT"/>
              </a:rPr>
              <a:t>young females</a:t>
            </a:r>
            <a:endParaRPr sz="1800" b="1">
              <a:solidFill>
                <a:schemeClr val="accent6"/>
              </a:solidFill>
              <a:latin typeface="Bell MT"/>
              <a:ea typeface="Bell MT"/>
              <a:cs typeface="Bell MT"/>
              <a:sym typeface="Bell MT"/>
            </a:endParaRPr>
          </a:p>
        </p:txBody>
      </p:sp>
      <p:sp>
        <p:nvSpPr>
          <p:cNvPr id="301" name="Google Shape;301;p40"/>
          <p:cNvSpPr txBox="1"/>
          <p:nvPr/>
        </p:nvSpPr>
        <p:spPr>
          <a:xfrm>
            <a:off x="86877" y="1124090"/>
            <a:ext cx="535872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Federo"/>
                <a:ea typeface="Federo"/>
                <a:cs typeface="Federo"/>
                <a:sym typeface="Federo"/>
              </a:rPr>
              <a:t>hepatic venous thrombosis </a:t>
            </a:r>
            <a:endParaRPr/>
          </a:p>
          <a:p>
            <a:pPr marL="0" marR="0" lvl="0" indent="0" algn="l" rtl="0">
              <a:spcBef>
                <a:spcPts val="0"/>
              </a:spcBef>
              <a:spcAft>
                <a:spcPts val="0"/>
              </a:spcAft>
              <a:buNone/>
            </a:pPr>
            <a:r>
              <a:rPr lang="en-US" sz="2000" b="1">
                <a:solidFill>
                  <a:schemeClr val="dk1"/>
                </a:solidFill>
                <a:latin typeface="Federo"/>
                <a:ea typeface="Federo"/>
                <a:cs typeface="Federo"/>
                <a:sym typeface="Federo"/>
              </a:rPr>
              <a:t>or obstruction from a venous web</a:t>
            </a:r>
            <a:endParaRPr sz="2000" b="1">
              <a:solidFill>
                <a:schemeClr val="dk1"/>
              </a:solidFill>
              <a:latin typeface="Federo"/>
              <a:ea typeface="Federo"/>
              <a:cs typeface="Federo"/>
              <a:sym typeface="Federo"/>
            </a:endParaRPr>
          </a:p>
        </p:txBody>
      </p:sp>
      <p:sp>
        <p:nvSpPr>
          <p:cNvPr id="302" name="Google Shape;302;p40"/>
          <p:cNvSpPr txBox="1"/>
          <p:nvPr/>
        </p:nvSpPr>
        <p:spPr>
          <a:xfrm>
            <a:off x="-56545" y="2494230"/>
            <a:ext cx="43479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Federo"/>
                <a:ea typeface="Federo"/>
                <a:cs typeface="Federo"/>
                <a:sym typeface="Federo"/>
              </a:rPr>
              <a:t>venous drainage of the liver is occluded </a:t>
            </a:r>
            <a:endParaRPr sz="2000" b="1">
              <a:solidFill>
                <a:schemeClr val="dk1"/>
              </a:solidFill>
              <a:latin typeface="Federo"/>
              <a:ea typeface="Federo"/>
              <a:cs typeface="Federo"/>
              <a:sym typeface="Federo"/>
            </a:endParaRPr>
          </a:p>
        </p:txBody>
      </p:sp>
      <p:sp>
        <p:nvSpPr>
          <p:cNvPr id="303" name="Google Shape;303;p40"/>
          <p:cNvSpPr/>
          <p:nvPr/>
        </p:nvSpPr>
        <p:spPr>
          <a:xfrm rot="-5400000" flipH="1">
            <a:off x="1638196" y="2047953"/>
            <a:ext cx="459771" cy="227738"/>
          </a:xfrm>
          <a:prstGeom prst="rightArrow">
            <a:avLst>
              <a:gd name="adj1" fmla="val 50000"/>
              <a:gd name="adj2" fmla="val 68609"/>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40"/>
          <p:cNvSpPr txBox="1"/>
          <p:nvPr/>
        </p:nvSpPr>
        <p:spPr>
          <a:xfrm>
            <a:off x="7592" y="3480073"/>
            <a:ext cx="519355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Federo"/>
                <a:ea typeface="Federo"/>
                <a:cs typeface="Federo"/>
                <a:sym typeface="Federo"/>
              </a:rPr>
              <a:t>The liver becomes acutely congested, with the development of impaired liver function </a:t>
            </a:r>
            <a:endParaRPr sz="2000" b="1">
              <a:solidFill>
                <a:schemeClr val="dk1"/>
              </a:solidFill>
              <a:latin typeface="Federo"/>
              <a:ea typeface="Federo"/>
              <a:cs typeface="Federo"/>
              <a:sym typeface="Federo"/>
            </a:endParaRPr>
          </a:p>
        </p:txBody>
      </p:sp>
      <p:sp>
        <p:nvSpPr>
          <p:cNvPr id="305" name="Google Shape;305;p40"/>
          <p:cNvSpPr txBox="1"/>
          <p:nvPr/>
        </p:nvSpPr>
        <p:spPr>
          <a:xfrm>
            <a:off x="86877" y="5136501"/>
            <a:ext cx="5034986"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1" dirty="0">
                <a:solidFill>
                  <a:schemeClr val="dk1"/>
                </a:solidFill>
                <a:latin typeface="Federo"/>
                <a:ea typeface="Federo"/>
                <a:cs typeface="Federo"/>
                <a:sym typeface="Federo"/>
              </a:rPr>
              <a:t>subsequently, </a:t>
            </a:r>
            <a:r>
              <a:rPr lang="en-US" sz="2000" b="1" dirty="0">
                <a:solidFill>
                  <a:srgbClr val="C00000"/>
                </a:solidFill>
                <a:latin typeface="Federo"/>
                <a:ea typeface="Federo"/>
                <a:cs typeface="Federo"/>
                <a:sym typeface="Federo"/>
              </a:rPr>
              <a:t>portal hypertension, ascites , </a:t>
            </a:r>
            <a:r>
              <a:rPr lang="en-US" sz="2000" b="1" dirty="0" err="1">
                <a:solidFill>
                  <a:srgbClr val="C00000"/>
                </a:solidFill>
                <a:latin typeface="Federo"/>
                <a:ea typeface="Federo"/>
                <a:cs typeface="Federo"/>
                <a:sym typeface="Federo"/>
              </a:rPr>
              <a:t>spelenomegaly</a:t>
            </a:r>
            <a:r>
              <a:rPr lang="en-US" sz="2000" b="1" dirty="0">
                <a:solidFill>
                  <a:srgbClr val="C00000"/>
                </a:solidFill>
                <a:latin typeface="Federo"/>
                <a:ea typeface="Federo"/>
                <a:cs typeface="Federo"/>
                <a:sym typeface="Federo"/>
              </a:rPr>
              <a:t> and esophageal varices. </a:t>
            </a:r>
            <a:endParaRPr dirty="0"/>
          </a:p>
          <a:p>
            <a:pPr marL="285750" marR="0" lvl="0" indent="-285750" algn="l" rtl="0">
              <a:spcBef>
                <a:spcPts val="0"/>
              </a:spcBef>
              <a:spcAft>
                <a:spcPts val="0"/>
              </a:spcAft>
              <a:buClr>
                <a:srgbClr val="C00000"/>
              </a:buClr>
              <a:buSzPts val="2000"/>
              <a:buFont typeface="Arial"/>
              <a:buChar char="•"/>
            </a:pPr>
            <a:r>
              <a:rPr lang="en-US" sz="2000" b="1" dirty="0">
                <a:solidFill>
                  <a:srgbClr val="C00000"/>
                </a:solidFill>
                <a:latin typeface="Federo"/>
                <a:ea typeface="Federo"/>
                <a:cs typeface="Federo"/>
                <a:sym typeface="Federo"/>
              </a:rPr>
              <a:t>Nutmeg liver.</a:t>
            </a:r>
            <a:endParaRPr dirty="0"/>
          </a:p>
          <a:p>
            <a:pPr marL="285750" marR="0" lvl="0" indent="-285750" algn="l" rtl="0">
              <a:spcBef>
                <a:spcPts val="0"/>
              </a:spcBef>
              <a:spcAft>
                <a:spcPts val="0"/>
              </a:spcAft>
              <a:buClr>
                <a:srgbClr val="C00000"/>
              </a:buClr>
              <a:buSzPts val="2000"/>
              <a:buFont typeface="Arial"/>
              <a:buChar char="•"/>
            </a:pPr>
            <a:r>
              <a:rPr lang="en-US" sz="2000" b="1" dirty="0">
                <a:solidFill>
                  <a:srgbClr val="C00000"/>
                </a:solidFill>
                <a:latin typeface="Federo"/>
                <a:ea typeface="Federo"/>
                <a:cs typeface="Federo"/>
                <a:sym typeface="Federo"/>
              </a:rPr>
              <a:t>Hepatorenal syndrome .</a:t>
            </a:r>
            <a:endParaRPr sz="2000" b="1" dirty="0">
              <a:solidFill>
                <a:srgbClr val="C00000"/>
              </a:solidFill>
              <a:latin typeface="Federo"/>
              <a:ea typeface="Federo"/>
              <a:cs typeface="Federo"/>
              <a:sym typeface="Federo"/>
            </a:endParaRPr>
          </a:p>
        </p:txBody>
      </p:sp>
      <p:sp>
        <p:nvSpPr>
          <p:cNvPr id="306" name="Google Shape;306;p40"/>
          <p:cNvSpPr/>
          <p:nvPr/>
        </p:nvSpPr>
        <p:spPr>
          <a:xfrm rot="-5400000" flipH="1">
            <a:off x="1638196" y="3041809"/>
            <a:ext cx="459771" cy="227738"/>
          </a:xfrm>
          <a:prstGeom prst="rightArrow">
            <a:avLst>
              <a:gd name="adj1" fmla="val 50000"/>
              <a:gd name="adj2" fmla="val 68609"/>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40"/>
          <p:cNvSpPr/>
          <p:nvPr/>
        </p:nvSpPr>
        <p:spPr>
          <a:xfrm rot="-5400000" flipH="1">
            <a:off x="1366237" y="4441230"/>
            <a:ext cx="1003699" cy="497162"/>
          </a:xfrm>
          <a:prstGeom prst="rightArrow">
            <a:avLst>
              <a:gd name="adj1" fmla="val 50000"/>
              <a:gd name="adj2" fmla="val 66419"/>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08" name="Google Shape;308;p40"/>
          <p:cNvCxnSpPr/>
          <p:nvPr/>
        </p:nvCxnSpPr>
        <p:spPr>
          <a:xfrm>
            <a:off x="5445606" y="942039"/>
            <a:ext cx="0" cy="5783955"/>
          </a:xfrm>
          <a:prstGeom prst="straightConnector1">
            <a:avLst/>
          </a:prstGeom>
          <a:noFill/>
          <a:ln w="9525" cap="flat" cmpd="sng">
            <a:solidFill>
              <a:schemeClr val="accent1"/>
            </a:solidFill>
            <a:prstDash val="solid"/>
            <a:miter lim="800000"/>
            <a:headEnd type="none" w="sm" len="sm"/>
            <a:tailEnd type="none" w="sm" len="sm"/>
          </a:ln>
        </p:spPr>
      </p:cxnSp>
      <p:sp>
        <p:nvSpPr>
          <p:cNvPr id="309" name="Google Shape;309;p40"/>
          <p:cNvSpPr txBox="1"/>
          <p:nvPr/>
        </p:nvSpPr>
        <p:spPr>
          <a:xfrm>
            <a:off x="5445606" y="1230084"/>
            <a:ext cx="620183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Federo"/>
                <a:ea typeface="Federo"/>
                <a:cs typeface="Federo"/>
                <a:sym typeface="Federo"/>
              </a:rPr>
              <a:t>In an acute thrombosis </a:t>
            </a:r>
            <a:r>
              <a:rPr lang="en-US" sz="2000" dirty="0">
                <a:solidFill>
                  <a:schemeClr val="dk1"/>
                </a:solidFill>
                <a:latin typeface="Calibri"/>
                <a:ea typeface="Calibri"/>
                <a:cs typeface="Calibri"/>
                <a:sym typeface="Calibri"/>
              </a:rPr>
              <a:t>the patient may rapidly progress to fulminant liver failure but, in </a:t>
            </a:r>
            <a:r>
              <a:rPr lang="en-US" sz="2000" u="sng" dirty="0">
                <a:solidFill>
                  <a:schemeClr val="dk1"/>
                </a:solidFill>
                <a:latin typeface="Calibri"/>
                <a:ea typeface="Calibri"/>
                <a:cs typeface="Calibri"/>
                <a:sym typeface="Calibri"/>
              </a:rPr>
              <a:t>the majority of cases</a:t>
            </a:r>
            <a:r>
              <a:rPr lang="en-US" sz="2000" dirty="0">
                <a:solidFill>
                  <a:schemeClr val="dk1"/>
                </a:solidFill>
                <a:latin typeface="Calibri"/>
                <a:ea typeface="Calibri"/>
                <a:cs typeface="Calibri"/>
                <a:sym typeface="Calibri"/>
              </a:rPr>
              <a:t>, </a:t>
            </a:r>
            <a:r>
              <a:rPr lang="en-US" sz="2000" u="sng" dirty="0">
                <a:solidFill>
                  <a:schemeClr val="dk1"/>
                </a:solidFill>
                <a:latin typeface="Calibri"/>
                <a:ea typeface="Calibri"/>
                <a:cs typeface="Calibri"/>
                <a:sym typeface="Calibri"/>
              </a:rPr>
              <a:t>abdominal discomfort and ascites are the main presenting features.</a:t>
            </a:r>
            <a:endParaRPr sz="2000" b="1" dirty="0">
              <a:solidFill>
                <a:schemeClr val="dk1"/>
              </a:solidFill>
              <a:latin typeface="Federo"/>
              <a:ea typeface="Federo"/>
              <a:cs typeface="Federo"/>
              <a:sym typeface="Federo"/>
            </a:endParaRPr>
          </a:p>
        </p:txBody>
      </p:sp>
      <p:sp>
        <p:nvSpPr>
          <p:cNvPr id="310" name="Google Shape;310;p40"/>
          <p:cNvSpPr txBox="1"/>
          <p:nvPr/>
        </p:nvSpPr>
        <p:spPr>
          <a:xfrm>
            <a:off x="5683001" y="2525008"/>
            <a:ext cx="62056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40"/>
          <p:cNvSpPr txBox="1"/>
          <p:nvPr/>
        </p:nvSpPr>
        <p:spPr>
          <a:xfrm>
            <a:off x="5480242" y="3039770"/>
            <a:ext cx="6167196"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chemeClr val="dk1"/>
                </a:solidFill>
                <a:latin typeface="Federo"/>
                <a:ea typeface="Federo"/>
                <a:cs typeface="Federo"/>
                <a:sym typeface="Federo"/>
              </a:rPr>
              <a:t>If chronic</a:t>
            </a:r>
            <a:r>
              <a:rPr lang="en-US" sz="1800" dirty="0">
                <a:solidFill>
                  <a:schemeClr val="dk1"/>
                </a:solidFill>
                <a:latin typeface="Calibri"/>
                <a:ea typeface="Calibri"/>
                <a:cs typeface="Calibri"/>
                <a:sym typeface="Calibri"/>
              </a:rPr>
              <a:t>, the liver progresses to </a:t>
            </a:r>
            <a:r>
              <a:rPr lang="en-US" sz="1800" u="sng" dirty="0">
                <a:solidFill>
                  <a:schemeClr val="dk1"/>
                </a:solidFill>
                <a:latin typeface="Calibri"/>
                <a:ea typeface="Calibri"/>
                <a:cs typeface="Calibri"/>
                <a:sym typeface="Calibri"/>
              </a:rPr>
              <a:t>established cirrhosis.</a:t>
            </a:r>
            <a:endParaRPr sz="1800" u="sng" dirty="0">
              <a:solidFill>
                <a:schemeClr val="dk1"/>
              </a:solidFill>
              <a:latin typeface="Calibri"/>
              <a:ea typeface="Calibri"/>
              <a:cs typeface="Calibri"/>
              <a:sym typeface="Calibri"/>
            </a:endParaRPr>
          </a:p>
        </p:txBody>
      </p:sp>
      <p:sp>
        <p:nvSpPr>
          <p:cNvPr id="312" name="Google Shape;312;p40"/>
          <p:cNvSpPr txBox="1"/>
          <p:nvPr/>
        </p:nvSpPr>
        <p:spPr>
          <a:xfrm>
            <a:off x="5433317" y="4142045"/>
            <a:ext cx="6167196"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The cause of</a:t>
            </a:r>
            <a:r>
              <a:rPr lang="en-US" sz="2200" b="1">
                <a:solidFill>
                  <a:schemeClr val="dk1"/>
                </a:solidFill>
                <a:latin typeface="Calibri"/>
                <a:ea typeface="Calibri"/>
                <a:cs typeface="Calibri"/>
                <a:sym typeface="Calibri"/>
              </a:rPr>
              <a:t> the </a:t>
            </a:r>
            <a:r>
              <a:rPr lang="en-US" sz="2200" b="1" i="1">
                <a:solidFill>
                  <a:schemeClr val="dk1"/>
                </a:solidFill>
                <a:latin typeface="Calibri"/>
                <a:ea typeface="Calibri"/>
                <a:cs typeface="Calibri"/>
                <a:sym typeface="Calibri"/>
              </a:rPr>
              <a:t>venous thrombosis</a:t>
            </a:r>
            <a:r>
              <a:rPr lang="en-US" sz="2200">
                <a:solidFill>
                  <a:schemeClr val="dk1"/>
                </a:solidFill>
                <a:latin typeface="Calibri"/>
                <a:ea typeface="Calibri"/>
                <a:cs typeface="Calibri"/>
                <a:sym typeface="Calibri"/>
              </a:rPr>
              <a:t> needs to be established, and an</a:t>
            </a:r>
            <a:r>
              <a:rPr lang="en-US" sz="2200" i="1">
                <a:solidFill>
                  <a:schemeClr val="dk1"/>
                </a:solidFill>
                <a:latin typeface="Calibri"/>
                <a:ea typeface="Calibri"/>
                <a:cs typeface="Calibri"/>
                <a:sym typeface="Calibri"/>
              </a:rPr>
              <a:t> underlying myeloproliferative disorder or procoagulant state </a:t>
            </a:r>
            <a:r>
              <a:rPr lang="en-US" sz="2200">
                <a:solidFill>
                  <a:schemeClr val="dk1"/>
                </a:solidFill>
                <a:latin typeface="Calibri"/>
                <a:ea typeface="Calibri"/>
                <a:cs typeface="Calibri"/>
                <a:sym typeface="Calibri"/>
              </a:rPr>
              <a:t>is commonly found, such as antithrombin 3, protein C or protein S deficiency.</a:t>
            </a:r>
            <a:endParaRPr sz="2200">
              <a:solidFill>
                <a:schemeClr val="dk1"/>
              </a:solidFill>
              <a:latin typeface="Calibri"/>
              <a:ea typeface="Calibri"/>
              <a:cs typeface="Calibri"/>
              <a:sym typeface="Calibri"/>
            </a:endParaRPr>
          </a:p>
        </p:txBody>
      </p:sp>
      <p:sp>
        <p:nvSpPr>
          <p:cNvPr id="313" name="Google Shape;313;p40"/>
          <p:cNvSpPr txBox="1"/>
          <p:nvPr/>
        </p:nvSpPr>
        <p:spPr>
          <a:xfrm>
            <a:off x="5775160" y="6083173"/>
            <a:ext cx="38681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Thrombosis :virchow’s triad</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5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animEffect transition="in" filter="fade">
                                      <p:cBhvr>
                                        <p:cTn id="17" dur="500"/>
                                        <p:tgtEl>
                                          <p:spTgt spid="3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
                                        </p:tgtEl>
                                        <p:attrNameLst>
                                          <p:attrName>style.visibility</p:attrName>
                                        </p:attrNameLst>
                                      </p:cBhvr>
                                      <p:to>
                                        <p:strVal val="visible"/>
                                      </p:to>
                                    </p:set>
                                    <p:animEffect transition="in" filter="fade">
                                      <p:cBhvr>
                                        <p:cTn id="22" dur="500"/>
                                        <p:tgtEl>
                                          <p:spTgt spid="3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5"/>
                                        </p:tgtEl>
                                        <p:attrNameLst>
                                          <p:attrName>style.visibility</p:attrName>
                                        </p:attrNameLst>
                                      </p:cBhvr>
                                      <p:to>
                                        <p:strVal val="visible"/>
                                      </p:to>
                                    </p:set>
                                    <p:animEffect transition="in" filter="fade">
                                      <p:cBhvr>
                                        <p:cTn id="27" dur="500"/>
                                        <p:tgtEl>
                                          <p:spTgt spid="30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3"/>
                                        </p:tgtEl>
                                        <p:attrNameLst>
                                          <p:attrName>style.visibility</p:attrName>
                                        </p:attrNameLst>
                                      </p:cBhvr>
                                      <p:to>
                                        <p:strVal val="visible"/>
                                      </p:to>
                                    </p:set>
                                    <p:animEffect transition="in" filter="fade">
                                      <p:cBhvr>
                                        <p:cTn id="44"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3F6E-E47C-43F8-98DB-C59B359CCF10}"/>
              </a:ext>
            </a:extLst>
          </p:cNvPr>
          <p:cNvSpPr>
            <a:spLocks noGrp="1"/>
          </p:cNvSpPr>
          <p:nvPr>
            <p:ph type="title"/>
          </p:nvPr>
        </p:nvSpPr>
        <p:spPr>
          <a:xfrm>
            <a:off x="5030699" y="4680387"/>
            <a:ext cx="10515600" cy="1325563"/>
          </a:xfrm>
        </p:spPr>
        <p:txBody>
          <a:bodyPr>
            <a:normAutofit/>
          </a:bodyPr>
          <a:lstStyle/>
          <a:p>
            <a:r>
              <a:rPr lang="en-US" sz="2400" dirty="0"/>
              <a:t>Nutmeg liver </a:t>
            </a:r>
          </a:p>
        </p:txBody>
      </p:sp>
      <p:pic>
        <p:nvPicPr>
          <p:cNvPr id="1026" name="Picture 2" descr="Nutmeg Liver | City photo, Photo, Liver">
            <a:extLst>
              <a:ext uri="{FF2B5EF4-FFF2-40B4-BE49-F238E27FC236}">
                <a16:creationId xmlns:a16="http://schemas.microsoft.com/office/drawing/2014/main" id="{512B6463-9817-43EB-8CBF-0C619F29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52" y="1091199"/>
            <a:ext cx="5852948" cy="3762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gestive hepatopathy - Wikipedia">
            <a:extLst>
              <a:ext uri="{FF2B5EF4-FFF2-40B4-BE49-F238E27FC236}">
                <a16:creationId xmlns:a16="http://schemas.microsoft.com/office/drawing/2014/main" id="{5234A6DF-49A8-4BB4-824F-1D6A1A345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754" y="1091199"/>
            <a:ext cx="5654194" cy="376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34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192294" y="4081973"/>
            <a:ext cx="6888275" cy="868314"/>
          </a:xfrm>
          <a:prstGeom prst="rect">
            <a:avLst/>
          </a:prstGeom>
          <a:noFill/>
          <a:ln>
            <a:noFill/>
          </a:ln>
        </p:spPr>
        <p:txBody>
          <a:bodyPr spcFirstLastPara="1" wrap="square" lIns="91425" tIns="45700" rIns="91425" bIns="45700" anchor="ctr" anchorCtr="0">
            <a:normAutofit/>
          </a:bodyPr>
          <a:lstStyle/>
          <a:p>
            <a:pPr marL="457200" lvl="0" indent="-457200" algn="l" rtl="0">
              <a:lnSpc>
                <a:spcPct val="90000"/>
              </a:lnSpc>
              <a:spcBef>
                <a:spcPts val="0"/>
              </a:spcBef>
              <a:spcAft>
                <a:spcPts val="0"/>
              </a:spcAft>
              <a:buClr>
                <a:srgbClr val="C00000"/>
              </a:buClr>
              <a:buSzPts val="3300"/>
              <a:buFont typeface="Arial"/>
              <a:buChar char="•"/>
            </a:pPr>
            <a:r>
              <a:rPr lang="en-US" sz="3300">
                <a:solidFill>
                  <a:srgbClr val="C00000"/>
                </a:solidFill>
                <a:latin typeface="BrowalliaUPC"/>
                <a:ea typeface="BrowalliaUPC"/>
                <a:cs typeface="BrowalliaUPC"/>
                <a:sym typeface="BrowalliaUPC"/>
              </a:rPr>
              <a:t>fulminant liver failure</a:t>
            </a:r>
            <a:endParaRPr sz="3300">
              <a:solidFill>
                <a:srgbClr val="C00000"/>
              </a:solidFill>
              <a:latin typeface="BrowalliaUPC"/>
              <a:ea typeface="BrowalliaUPC"/>
              <a:cs typeface="BrowalliaUPC"/>
              <a:sym typeface="BrowalliaUPC"/>
            </a:endParaRPr>
          </a:p>
        </p:txBody>
      </p:sp>
      <p:sp>
        <p:nvSpPr>
          <p:cNvPr id="320" name="Google Shape;320;p41"/>
          <p:cNvSpPr txBox="1">
            <a:spLocks noGrp="1"/>
          </p:cNvSpPr>
          <p:nvPr>
            <p:ph type="body" idx="1"/>
          </p:nvPr>
        </p:nvSpPr>
        <p:spPr>
          <a:xfrm>
            <a:off x="-19436" y="3545298"/>
            <a:ext cx="12326697" cy="4462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1900"/>
              <a:buChar char="•"/>
            </a:pPr>
            <a:r>
              <a:rPr lang="en-US" sz="1900">
                <a:solidFill>
                  <a:schemeClr val="accent1"/>
                </a:solidFill>
              </a:rPr>
              <a:t>Treatment</a:t>
            </a:r>
            <a:r>
              <a:rPr lang="en-US" sz="1900"/>
              <a:t> of BCS must be </a:t>
            </a:r>
            <a:r>
              <a:rPr lang="en-US" sz="1900" u="sng"/>
              <a:t>tailored to the individual patient</a:t>
            </a:r>
            <a:r>
              <a:rPr lang="en-US" sz="1900"/>
              <a:t> and, in particular, to the </a:t>
            </a:r>
            <a:r>
              <a:rPr lang="en-US" sz="1900" u="sng"/>
              <a:t>stage</a:t>
            </a:r>
            <a:r>
              <a:rPr lang="en-US" sz="1900"/>
              <a:t> of disease at presentation. </a:t>
            </a:r>
            <a:endParaRPr sz="1900"/>
          </a:p>
        </p:txBody>
      </p:sp>
      <p:sp>
        <p:nvSpPr>
          <p:cNvPr id="321" name="Google Shape;321;p41"/>
          <p:cNvSpPr/>
          <p:nvPr/>
        </p:nvSpPr>
        <p:spPr>
          <a:xfrm>
            <a:off x="3636431" y="4390074"/>
            <a:ext cx="856426" cy="42421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41"/>
          <p:cNvSpPr txBox="1"/>
          <p:nvPr/>
        </p:nvSpPr>
        <p:spPr>
          <a:xfrm>
            <a:off x="4515839" y="4297638"/>
            <a:ext cx="4276629"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u="sng">
                <a:solidFill>
                  <a:schemeClr val="dk1"/>
                </a:solidFill>
                <a:latin typeface="BrowalliaUPC"/>
                <a:ea typeface="BrowalliaUPC"/>
                <a:cs typeface="BrowalliaUPC"/>
                <a:sym typeface="BrowalliaUPC"/>
              </a:rPr>
              <a:t>liver transplantation</a:t>
            </a:r>
            <a:endParaRPr sz="2900" u="sng">
              <a:solidFill>
                <a:schemeClr val="dk1"/>
              </a:solidFill>
              <a:latin typeface="BrowalliaUPC"/>
              <a:ea typeface="BrowalliaUPC"/>
              <a:cs typeface="BrowalliaUPC"/>
              <a:sym typeface="BrowalliaUPC"/>
            </a:endParaRPr>
          </a:p>
        </p:txBody>
      </p:sp>
      <p:sp>
        <p:nvSpPr>
          <p:cNvPr id="323" name="Google Shape;323;p41"/>
          <p:cNvSpPr txBox="1"/>
          <p:nvPr/>
        </p:nvSpPr>
        <p:spPr>
          <a:xfrm>
            <a:off x="286398" y="4547508"/>
            <a:ext cx="385063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as should those with established cirrhosis and the complications of portal hyper- tension.</a:t>
            </a:r>
            <a:endParaRPr sz="1800">
              <a:solidFill>
                <a:schemeClr val="dk1"/>
              </a:solidFill>
              <a:latin typeface="Calibri"/>
              <a:ea typeface="Calibri"/>
              <a:cs typeface="Calibri"/>
              <a:sym typeface="Calibri"/>
            </a:endParaRPr>
          </a:p>
        </p:txBody>
      </p:sp>
      <p:sp>
        <p:nvSpPr>
          <p:cNvPr id="324" name="Google Shape;324;p41"/>
          <p:cNvSpPr txBox="1"/>
          <p:nvPr/>
        </p:nvSpPr>
        <p:spPr>
          <a:xfrm>
            <a:off x="6695978" y="5233069"/>
            <a:ext cx="4368030"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BrowalliaUPC"/>
                <a:ea typeface="BrowalliaUPC"/>
                <a:cs typeface="BrowalliaUPC"/>
                <a:sym typeface="BrowalliaUPC"/>
              </a:rPr>
              <a:t> may be considered for portosystemic shunting by </a:t>
            </a:r>
            <a:r>
              <a:rPr lang="en-US" sz="2600" u="sng">
                <a:solidFill>
                  <a:schemeClr val="dk1"/>
                </a:solidFill>
                <a:latin typeface="BrowalliaUPC"/>
                <a:ea typeface="BrowalliaUPC"/>
                <a:cs typeface="BrowalliaUPC"/>
                <a:sym typeface="BrowalliaUPC"/>
              </a:rPr>
              <a:t>TIPSS</a:t>
            </a:r>
            <a:r>
              <a:rPr lang="en-US" sz="2600">
                <a:solidFill>
                  <a:schemeClr val="dk1"/>
                </a:solidFill>
                <a:latin typeface="BrowalliaUPC"/>
                <a:ea typeface="BrowalliaUPC"/>
                <a:cs typeface="BrowalliaUPC"/>
                <a:sym typeface="BrowalliaUPC"/>
              </a:rPr>
              <a:t>.</a:t>
            </a:r>
            <a:endParaRPr sz="2600">
              <a:solidFill>
                <a:schemeClr val="dk1"/>
              </a:solidFill>
              <a:latin typeface="BrowalliaUPC"/>
              <a:ea typeface="BrowalliaUPC"/>
              <a:cs typeface="BrowalliaUPC"/>
              <a:sym typeface="BrowalliaUPC"/>
            </a:endParaRPr>
          </a:p>
        </p:txBody>
      </p:sp>
      <p:sp>
        <p:nvSpPr>
          <p:cNvPr id="325" name="Google Shape;325;p41"/>
          <p:cNvSpPr txBox="1"/>
          <p:nvPr/>
        </p:nvSpPr>
        <p:spPr>
          <a:xfrm>
            <a:off x="6740346" y="4053960"/>
            <a:ext cx="4368027" cy="43088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00000"/>
              </a:buClr>
              <a:buSzPts val="2200"/>
              <a:buFont typeface="Arial"/>
              <a:buChar char="•"/>
            </a:pPr>
            <a:r>
              <a:rPr lang="en-US" sz="2200">
                <a:solidFill>
                  <a:srgbClr val="C00000"/>
                </a:solidFill>
                <a:latin typeface="Calibri"/>
                <a:ea typeface="Calibri"/>
                <a:cs typeface="Calibri"/>
                <a:sym typeface="Calibri"/>
              </a:rPr>
              <a:t>cirrhosis is not established</a:t>
            </a:r>
            <a:endParaRPr sz="2200">
              <a:solidFill>
                <a:srgbClr val="C00000"/>
              </a:solidFill>
              <a:latin typeface="Calibri"/>
              <a:ea typeface="Calibri"/>
              <a:cs typeface="Calibri"/>
              <a:sym typeface="Calibri"/>
            </a:endParaRPr>
          </a:p>
        </p:txBody>
      </p:sp>
      <p:cxnSp>
        <p:nvCxnSpPr>
          <p:cNvPr id="326" name="Google Shape;326;p41"/>
          <p:cNvCxnSpPr/>
          <p:nvPr/>
        </p:nvCxnSpPr>
        <p:spPr>
          <a:xfrm>
            <a:off x="6695978" y="4239795"/>
            <a:ext cx="0" cy="1885826"/>
          </a:xfrm>
          <a:prstGeom prst="straightConnector1">
            <a:avLst/>
          </a:prstGeom>
          <a:noFill/>
          <a:ln w="9525" cap="flat" cmpd="sng">
            <a:solidFill>
              <a:schemeClr val="accent1"/>
            </a:solidFill>
            <a:prstDash val="solid"/>
            <a:miter lim="800000"/>
            <a:headEnd type="none" w="sm" len="sm"/>
            <a:tailEnd type="none" w="sm" len="sm"/>
          </a:ln>
        </p:spPr>
      </p:cxnSp>
      <p:sp>
        <p:nvSpPr>
          <p:cNvPr id="327" name="Google Shape;327;p41"/>
          <p:cNvSpPr/>
          <p:nvPr/>
        </p:nvSpPr>
        <p:spPr>
          <a:xfrm rot="5400000">
            <a:off x="7403628" y="4583314"/>
            <a:ext cx="680408" cy="337024"/>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41"/>
          <p:cNvSpPr txBox="1"/>
          <p:nvPr/>
        </p:nvSpPr>
        <p:spPr>
          <a:xfrm>
            <a:off x="192294" y="5605514"/>
            <a:ext cx="7479494" cy="43088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100"/>
              <a:buFont typeface="Arial"/>
              <a:buChar char="•"/>
            </a:pPr>
            <a:r>
              <a:rPr lang="en-US" sz="2100" b="1" dirty="0">
                <a:solidFill>
                  <a:schemeClr val="dk1"/>
                </a:solidFill>
                <a:latin typeface="Federo"/>
                <a:ea typeface="Federo"/>
                <a:cs typeface="Federo"/>
                <a:sym typeface="Federo"/>
              </a:rPr>
              <a:t>Patients are usually left on lifelong anticoagulation.</a:t>
            </a:r>
            <a:endParaRPr sz="2100" b="1" dirty="0">
              <a:solidFill>
                <a:schemeClr val="dk1"/>
              </a:solidFill>
              <a:latin typeface="Federo"/>
              <a:ea typeface="Federo"/>
              <a:cs typeface="Federo"/>
              <a:sym typeface="Federo"/>
            </a:endParaRPr>
          </a:p>
        </p:txBody>
      </p:sp>
      <p:sp>
        <p:nvSpPr>
          <p:cNvPr id="330" name="Google Shape;330;p41"/>
          <p:cNvSpPr txBox="1"/>
          <p:nvPr/>
        </p:nvSpPr>
        <p:spPr>
          <a:xfrm>
            <a:off x="0" y="585301"/>
            <a:ext cx="9586272"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dirty="0">
                <a:solidFill>
                  <a:schemeClr val="dk1"/>
                </a:solidFill>
                <a:latin typeface="Calibri"/>
                <a:ea typeface="Calibri"/>
                <a:cs typeface="Calibri"/>
                <a:sym typeface="Calibri"/>
              </a:rPr>
              <a:t>Clinically: 1abd.pain.   2 ascites  3.enlarged painful liver. </a:t>
            </a:r>
            <a:endParaRPr sz="2300" b="1" dirty="0">
              <a:solidFill>
                <a:schemeClr val="dk1"/>
              </a:solidFill>
              <a:latin typeface="Calibri"/>
              <a:ea typeface="Calibri"/>
              <a:cs typeface="Calibri"/>
              <a:sym typeface="Calibri"/>
            </a:endParaRPr>
          </a:p>
        </p:txBody>
      </p:sp>
      <p:sp>
        <p:nvSpPr>
          <p:cNvPr id="331" name="Google Shape;331;p41"/>
          <p:cNvSpPr txBox="1"/>
          <p:nvPr/>
        </p:nvSpPr>
        <p:spPr>
          <a:xfrm>
            <a:off x="192294" y="1126387"/>
            <a:ext cx="2520888"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 Labs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LFT</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Electrolytes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(kidney function)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2" name="Google Shape;332;p41"/>
          <p:cNvSpPr txBox="1"/>
          <p:nvPr/>
        </p:nvSpPr>
        <p:spPr>
          <a:xfrm>
            <a:off x="348135" y="98227"/>
            <a:ext cx="2365047" cy="446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dk1"/>
                </a:solidFill>
                <a:latin typeface="Aharoni"/>
                <a:ea typeface="Aharoni"/>
                <a:cs typeface="Aharoni"/>
                <a:sym typeface="Aharoni"/>
              </a:rPr>
              <a:t>Diagnosis</a:t>
            </a:r>
            <a:endParaRPr sz="2300">
              <a:solidFill>
                <a:schemeClr val="dk1"/>
              </a:solidFill>
              <a:latin typeface="Aharoni"/>
              <a:ea typeface="Aharoni"/>
              <a:cs typeface="Aharoni"/>
              <a:sym typeface="Aharoni"/>
            </a:endParaRPr>
          </a:p>
        </p:txBody>
      </p:sp>
      <p:sp>
        <p:nvSpPr>
          <p:cNvPr id="333" name="Google Shape;333;p41"/>
          <p:cNvSpPr txBox="1"/>
          <p:nvPr/>
        </p:nvSpPr>
        <p:spPr>
          <a:xfrm>
            <a:off x="2583194" y="1031577"/>
            <a:ext cx="9416511"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Imaging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US with pulse Doppler will show hepatic vein thrombosis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venography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MRI or ,CT scan shows a</a:t>
            </a:r>
            <a:r>
              <a:rPr lang="en-US" sz="1800" i="1" u="sng" dirty="0">
                <a:solidFill>
                  <a:schemeClr val="dk1"/>
                </a:solidFill>
                <a:latin typeface="Calibri"/>
                <a:ea typeface="Calibri"/>
                <a:cs typeface="Calibri"/>
                <a:sym typeface="Calibri"/>
              </a:rPr>
              <a:t> large congested liver or a small cirrhotic liver</a:t>
            </a:r>
            <a:r>
              <a:rPr lang="en-US" sz="1800" dirty="0">
                <a:solidFill>
                  <a:schemeClr val="dk1"/>
                </a:solidFill>
                <a:latin typeface="Calibri"/>
                <a:ea typeface="Calibri"/>
                <a:cs typeface="Calibri"/>
                <a:sym typeface="Calibri"/>
              </a:rPr>
              <a:t> in which there is gross enlargement of segment I (the caudate lobe) this feature results from preservation and hypertrophy of the segment with direct venous drainage to the IVC in the face of atrophy of the rest of the liver due to venous obstruction.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Biopsy may need to differentiate BCS from other diseases </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39" name="Google Shape;339;p42"/>
          <p:cNvPicPr preferRelativeResize="0">
            <a:picLocks noGrp="1"/>
          </p:cNvPicPr>
          <p:nvPr>
            <p:ph type="body" idx="1"/>
          </p:nvPr>
        </p:nvPicPr>
        <p:blipFill rotWithShape="1">
          <a:blip r:embed="rId3">
            <a:alphaModFix/>
          </a:blip>
          <a:srcRect/>
          <a:stretch/>
        </p:blipFill>
        <p:spPr>
          <a:xfrm>
            <a:off x="1" y="73816"/>
            <a:ext cx="5355872" cy="3254375"/>
          </a:xfrm>
          <a:prstGeom prst="rect">
            <a:avLst/>
          </a:prstGeom>
          <a:noFill/>
          <a:ln>
            <a:noFill/>
          </a:ln>
        </p:spPr>
      </p:pic>
      <p:pic>
        <p:nvPicPr>
          <p:cNvPr id="340" name="Google Shape;340;p42"/>
          <p:cNvPicPr preferRelativeResize="0"/>
          <p:nvPr/>
        </p:nvPicPr>
        <p:blipFill rotWithShape="1">
          <a:blip r:embed="rId4">
            <a:alphaModFix/>
          </a:blip>
          <a:srcRect/>
          <a:stretch/>
        </p:blipFill>
        <p:spPr>
          <a:xfrm>
            <a:off x="0" y="3328191"/>
            <a:ext cx="5147688" cy="3431792"/>
          </a:xfrm>
          <a:prstGeom prst="rect">
            <a:avLst/>
          </a:prstGeom>
          <a:noFill/>
          <a:ln>
            <a:noFill/>
          </a:ln>
        </p:spPr>
      </p:pic>
      <p:pic>
        <p:nvPicPr>
          <p:cNvPr id="341" name="Google Shape;341;p42"/>
          <p:cNvPicPr preferRelativeResize="0"/>
          <p:nvPr/>
        </p:nvPicPr>
        <p:blipFill rotWithShape="1">
          <a:blip r:embed="rId5">
            <a:alphaModFix/>
          </a:blip>
          <a:srcRect/>
          <a:stretch/>
        </p:blipFill>
        <p:spPr>
          <a:xfrm>
            <a:off x="5561061" y="0"/>
            <a:ext cx="6627945" cy="4809442"/>
          </a:xfrm>
          <a:prstGeom prst="rect">
            <a:avLst/>
          </a:prstGeom>
          <a:noFill/>
          <a:ln>
            <a:noFill/>
          </a:ln>
        </p:spPr>
      </p:pic>
      <p:sp>
        <p:nvSpPr>
          <p:cNvPr id="2" name="TextBox 1">
            <a:extLst>
              <a:ext uri="{FF2B5EF4-FFF2-40B4-BE49-F238E27FC236}">
                <a16:creationId xmlns:a16="http://schemas.microsoft.com/office/drawing/2014/main" id="{6C34E469-0709-41EB-923B-4A586941CD2C}"/>
              </a:ext>
            </a:extLst>
          </p:cNvPr>
          <p:cNvSpPr txBox="1"/>
          <p:nvPr/>
        </p:nvSpPr>
        <p:spPr>
          <a:xfrm>
            <a:off x="5722883" y="5171090"/>
            <a:ext cx="6469117" cy="738664"/>
          </a:xfrm>
          <a:prstGeom prst="rect">
            <a:avLst/>
          </a:prstGeom>
          <a:noFill/>
        </p:spPr>
        <p:txBody>
          <a:bodyPr wrap="square" rtlCol="0">
            <a:spAutoFit/>
          </a:bodyPr>
          <a:lstStyle/>
          <a:p>
            <a:r>
              <a:rPr lang="en-US" b="1" i="0" dirty="0">
                <a:solidFill>
                  <a:schemeClr val="tx1"/>
                </a:solidFill>
                <a:effectLst/>
                <a:latin typeface="Lato" panose="020F0502020204030203" pitchFamily="34" charset="0"/>
              </a:rPr>
              <a:t>Fig.</a:t>
            </a:r>
            <a:r>
              <a:rPr lang="en-US" b="0" i="0" dirty="0">
                <a:solidFill>
                  <a:schemeClr val="tx1"/>
                </a:solidFill>
                <a:effectLst/>
                <a:latin typeface="Lato" panose="020F0502020204030203" pitchFamily="34" charset="0"/>
              </a:rPr>
              <a:t>: Case 14. Budd-Chiari syndrome-CT evaluation. Heterogeneous and mosaic pattern of the hepatic parenchymal enhancement in arterial and portal phase. Thrombosis of right, middle and left hepatic veins (red arrow).</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CF8E-7017-4941-B978-701D78248F04}"/>
              </a:ext>
            </a:extLst>
          </p:cNvPr>
          <p:cNvSpPr>
            <a:spLocks noGrp="1"/>
          </p:cNvSpPr>
          <p:nvPr>
            <p:ph type="title"/>
          </p:nvPr>
        </p:nvSpPr>
        <p:spPr>
          <a:xfrm>
            <a:off x="170795" y="838200"/>
            <a:ext cx="10515600" cy="1325563"/>
          </a:xfrm>
        </p:spPr>
        <p:txBody>
          <a:bodyPr/>
          <a:lstStyle/>
          <a:p>
            <a:r>
              <a:rPr lang="en-US" dirty="0"/>
              <a:t>A-Cirrhosis :</a:t>
            </a:r>
          </a:p>
        </p:txBody>
      </p:sp>
      <p:sp>
        <p:nvSpPr>
          <p:cNvPr id="3" name="Text Placeholder 2">
            <a:extLst>
              <a:ext uri="{FF2B5EF4-FFF2-40B4-BE49-F238E27FC236}">
                <a16:creationId xmlns:a16="http://schemas.microsoft.com/office/drawing/2014/main" id="{2D0F2C30-EBCE-425C-859F-9A528F799FAE}"/>
              </a:ext>
            </a:extLst>
          </p:cNvPr>
          <p:cNvSpPr>
            <a:spLocks noGrp="1"/>
          </p:cNvSpPr>
          <p:nvPr>
            <p:ph type="body" idx="1"/>
          </p:nvPr>
        </p:nvSpPr>
        <p:spPr>
          <a:xfrm>
            <a:off x="-16934" y="1925526"/>
            <a:ext cx="6763407" cy="5549462"/>
          </a:xfrm>
        </p:spPr>
        <p:txBody>
          <a:bodyPr/>
          <a:lstStyle/>
          <a:p>
            <a:r>
              <a:rPr lang="en-US" b="0" i="0" dirty="0">
                <a:solidFill>
                  <a:srgbClr val="111111"/>
                </a:solidFill>
                <a:effectLst/>
                <a:latin typeface="Helvetica" panose="020B0604020202020204" pitchFamily="34" charset="0"/>
              </a:rPr>
              <a:t>Cirrhosis is a late stage of scarring (fibrosis) of the liver caused by many forms of liver diseases and conditions, such as hepatitis and chronic alcoholism.</a:t>
            </a:r>
            <a:endParaRPr lang="en-US" dirty="0"/>
          </a:p>
        </p:txBody>
      </p:sp>
      <p:sp>
        <p:nvSpPr>
          <p:cNvPr id="4" name="TextBox 3">
            <a:extLst>
              <a:ext uri="{FF2B5EF4-FFF2-40B4-BE49-F238E27FC236}">
                <a16:creationId xmlns:a16="http://schemas.microsoft.com/office/drawing/2014/main" id="{F78B8801-A83B-46B6-9A52-BB1328B9067E}"/>
              </a:ext>
            </a:extLst>
          </p:cNvPr>
          <p:cNvSpPr txBox="1"/>
          <p:nvPr/>
        </p:nvSpPr>
        <p:spPr>
          <a:xfrm>
            <a:off x="1" y="4035972"/>
            <a:ext cx="12191999" cy="3046988"/>
          </a:xfrm>
          <a:prstGeom prst="rect">
            <a:avLst/>
          </a:prstGeom>
          <a:noFill/>
        </p:spPr>
        <p:txBody>
          <a:bodyPr wrap="square" rtlCol="0">
            <a:spAutoFit/>
          </a:bodyPr>
          <a:lstStyle/>
          <a:p>
            <a:pPr algn="l"/>
            <a:r>
              <a:rPr lang="en-US" sz="2400" b="0" i="0" dirty="0">
                <a:solidFill>
                  <a:srgbClr val="111111"/>
                </a:solidFill>
                <a:effectLst/>
                <a:latin typeface="Helvetica" panose="020B0604020202020204" pitchFamily="34" charset="0"/>
              </a:rPr>
              <a:t>Each time your liver is injured — whether by disease, excessive alcohol consumption or another cause — it tries to repair itself. In the process, scar tissue forms. As cirrhosis progresses, more and more scar tissue forms, making it difficult for the liver to function (decompensated cirrhosis). Advanced cirrhosis is life-threatening.</a:t>
            </a:r>
          </a:p>
          <a:p>
            <a:pPr algn="l"/>
            <a:r>
              <a:rPr lang="en-US" sz="2400" b="0" i="0" dirty="0">
                <a:solidFill>
                  <a:srgbClr val="111111"/>
                </a:solidFill>
                <a:effectLst/>
                <a:latin typeface="Helvetica" panose="020B0604020202020204" pitchFamily="34" charset="0"/>
              </a:rPr>
              <a:t>The liver damage done by cirrhosis generally can't be undone. But if liver cirrhosis is diagnosed early and the cause is treated, further damage can be limited and, rarely, reversed.</a:t>
            </a:r>
          </a:p>
          <a:p>
            <a:endParaRPr lang="en-US" sz="2400" dirty="0"/>
          </a:p>
        </p:txBody>
      </p:sp>
      <p:pic>
        <p:nvPicPr>
          <p:cNvPr id="6" name="Picture 5">
            <a:extLst>
              <a:ext uri="{FF2B5EF4-FFF2-40B4-BE49-F238E27FC236}">
                <a16:creationId xmlns:a16="http://schemas.microsoft.com/office/drawing/2014/main" id="{2A6B0411-9287-4041-8685-21A138D7FD99}"/>
              </a:ext>
            </a:extLst>
          </p:cNvPr>
          <p:cNvPicPr>
            <a:picLocks noChangeAspect="1"/>
          </p:cNvPicPr>
          <p:nvPr/>
        </p:nvPicPr>
        <p:blipFill rotWithShape="1">
          <a:blip r:embed="rId2"/>
          <a:srcRect l="7630" t="8026" r="31853" b="15616"/>
          <a:stretch/>
        </p:blipFill>
        <p:spPr>
          <a:xfrm>
            <a:off x="6763406" y="0"/>
            <a:ext cx="5428593" cy="3851053"/>
          </a:xfrm>
          <a:prstGeom prst="rect">
            <a:avLst/>
          </a:prstGeom>
        </p:spPr>
      </p:pic>
      <p:sp>
        <p:nvSpPr>
          <p:cNvPr id="7" name="Google Shape;299;p40">
            <a:extLst>
              <a:ext uri="{FF2B5EF4-FFF2-40B4-BE49-F238E27FC236}">
                <a16:creationId xmlns:a16="http://schemas.microsoft.com/office/drawing/2014/main" id="{7224C317-E48E-4892-9062-40B1FA6CC681}"/>
              </a:ext>
            </a:extLst>
          </p:cNvPr>
          <p:cNvSpPr txBox="1">
            <a:spLocks/>
          </p:cNvSpPr>
          <p:nvPr/>
        </p:nvSpPr>
        <p:spPr>
          <a:xfrm>
            <a:off x="-16934" y="-184919"/>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DDEAF6"/>
              </a:buClr>
              <a:buSzPts val="4400"/>
            </a:pPr>
            <a:r>
              <a:rPr lang="en-US" b="1" dirty="0">
                <a:solidFill>
                  <a:schemeClr val="tx1"/>
                </a:solidFill>
              </a:rPr>
              <a:t>Complication of Budd–Chiari syndrome :</a:t>
            </a:r>
          </a:p>
        </p:txBody>
      </p:sp>
    </p:spTree>
    <p:extLst>
      <p:ext uri="{BB962C8B-B14F-4D97-AF65-F5344CB8AC3E}">
        <p14:creationId xmlns:p14="http://schemas.microsoft.com/office/powerpoint/2010/main" val="1075547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6" name="Google Shape;2146;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147" name="Google Shape;2147;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148" name="Google Shape;2148;p1"/>
          <p:cNvPicPr preferRelativeResize="0"/>
          <p:nvPr/>
        </p:nvPicPr>
        <p:blipFill>
          <a:blip r:embed="rId3">
            <a:alphaModFix/>
          </a:blip>
          <a:stretch>
            <a:fillRect/>
          </a:stretch>
        </p:blipFill>
        <p:spPr>
          <a:xfrm>
            <a:off x="2" y="0"/>
            <a:ext cx="12192000" cy="68579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sp>
        <p:nvSpPr>
          <p:cNvPr id="2161" name="Google Shape;2161;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Treatment :</a:t>
            </a:r>
            <a:endParaRPr/>
          </a:p>
        </p:txBody>
      </p:sp>
      <p:sp>
        <p:nvSpPr>
          <p:cNvPr id="2162" name="Google Shape;2162;p4"/>
          <p:cNvSpPr txBox="1">
            <a:spLocks noGrp="1"/>
          </p:cNvSpPr>
          <p:nvPr>
            <p:ph type="body" idx="1"/>
          </p:nvPr>
        </p:nvSpPr>
        <p:spPr>
          <a:xfrm>
            <a:off x="0" y="1415721"/>
            <a:ext cx="12192000" cy="5284500"/>
          </a:xfrm>
          <a:prstGeom prst="rect">
            <a:avLst/>
          </a:prstGeom>
          <a:noFill/>
          <a:ln>
            <a:noFill/>
          </a:ln>
        </p:spPr>
        <p:txBody>
          <a:bodyPr spcFirstLastPara="1" wrap="square" lIns="91425" tIns="45700" rIns="91425" bIns="45700" anchor="t" anchorCtr="0">
            <a:normAutofit/>
          </a:bodyPr>
          <a:lstStyle/>
          <a:p>
            <a:pPr marL="457200" lvl="0" indent="-352167" algn="l" rtl="0">
              <a:lnSpc>
                <a:spcPct val="90000"/>
              </a:lnSpc>
              <a:spcBef>
                <a:spcPts val="1000"/>
              </a:spcBef>
              <a:spcAft>
                <a:spcPts val="0"/>
              </a:spcAft>
              <a:buSzPts val="1946"/>
              <a:buChar char="•"/>
            </a:pPr>
            <a:r>
              <a:rPr lang="en-US" sz="3200" b="1" i="0" dirty="0">
                <a:solidFill>
                  <a:srgbClr val="111111"/>
                </a:solidFill>
                <a:latin typeface="Helvetica Neue"/>
                <a:ea typeface="Helvetica Neue"/>
                <a:cs typeface="Helvetica Neue"/>
                <a:sym typeface="Helvetica Neue"/>
              </a:rPr>
              <a:t>Treatment for the underlying cause of cirrhosis</a:t>
            </a:r>
            <a:endParaRPr sz="3200" b="0" i="0" dirty="0">
              <a:solidFill>
                <a:srgbClr val="111111"/>
              </a:solidFill>
              <a:latin typeface="Helvetica Neue"/>
              <a:ea typeface="Helvetica Neue"/>
              <a:cs typeface="Helvetica Neue"/>
              <a:sym typeface="Helvetica Neue"/>
            </a:endParaRPr>
          </a:p>
          <a:p>
            <a:pPr marL="457200" lvl="0" indent="-352167" algn="l" rtl="0">
              <a:lnSpc>
                <a:spcPct val="90000"/>
              </a:lnSpc>
              <a:spcBef>
                <a:spcPts val="1000"/>
              </a:spcBef>
              <a:spcAft>
                <a:spcPts val="0"/>
              </a:spcAft>
              <a:buSzPts val="1946"/>
              <a:buFont typeface="Arial"/>
              <a:buChar char="•"/>
            </a:pPr>
            <a:r>
              <a:rPr lang="en-US" sz="3200" b="1" i="0" dirty="0">
                <a:solidFill>
                  <a:srgbClr val="111111"/>
                </a:solidFill>
                <a:latin typeface="Helvetica Neue"/>
                <a:ea typeface="Helvetica Neue"/>
                <a:cs typeface="Helvetica Neue"/>
                <a:sym typeface="Helvetica Neue"/>
              </a:rPr>
              <a:t>Treatment for alcohol dependency.</a:t>
            </a:r>
            <a:r>
              <a:rPr lang="en-US" sz="3200" b="0" i="0" dirty="0">
                <a:solidFill>
                  <a:srgbClr val="111111"/>
                </a:solidFill>
                <a:latin typeface="Helvetica Neue"/>
                <a:ea typeface="Helvetica Neue"/>
                <a:cs typeface="Helvetica Neue"/>
                <a:sym typeface="Helvetica Neue"/>
              </a:rPr>
              <a:t> </a:t>
            </a:r>
            <a:endParaRPr sz="3200" dirty="0"/>
          </a:p>
          <a:p>
            <a:pPr marL="457200" lvl="0" indent="-352167" algn="l" rtl="0">
              <a:lnSpc>
                <a:spcPct val="90000"/>
              </a:lnSpc>
              <a:spcBef>
                <a:spcPts val="1000"/>
              </a:spcBef>
              <a:spcAft>
                <a:spcPts val="0"/>
              </a:spcAft>
              <a:buSzPts val="1946"/>
              <a:buFont typeface="Arial"/>
              <a:buChar char="•"/>
            </a:pPr>
            <a:r>
              <a:rPr lang="en-US" sz="3200" b="1" i="0" dirty="0">
                <a:solidFill>
                  <a:srgbClr val="111111"/>
                </a:solidFill>
                <a:latin typeface="Helvetica Neue"/>
                <a:ea typeface="Helvetica Neue"/>
                <a:cs typeface="Helvetica Neue"/>
                <a:sym typeface="Helvetica Neue"/>
              </a:rPr>
              <a:t>Weight loss.</a:t>
            </a:r>
            <a:r>
              <a:rPr lang="en-US" sz="3200" b="0" i="0" dirty="0">
                <a:solidFill>
                  <a:srgbClr val="111111"/>
                </a:solidFill>
                <a:latin typeface="Helvetica Neue"/>
                <a:ea typeface="Helvetica Neue"/>
                <a:cs typeface="Helvetica Neue"/>
                <a:sym typeface="Helvetica Neue"/>
              </a:rPr>
              <a:t> </a:t>
            </a:r>
            <a:endParaRPr sz="3200" dirty="0"/>
          </a:p>
          <a:p>
            <a:pPr marL="457200" lvl="0" indent="-352167" algn="l" rtl="0">
              <a:lnSpc>
                <a:spcPct val="90000"/>
              </a:lnSpc>
              <a:spcBef>
                <a:spcPts val="1000"/>
              </a:spcBef>
              <a:spcAft>
                <a:spcPts val="0"/>
              </a:spcAft>
              <a:buSzPts val="1946"/>
              <a:buFont typeface="Arial"/>
              <a:buChar char="•"/>
            </a:pPr>
            <a:r>
              <a:rPr lang="en-US" sz="3200" b="1" i="0" dirty="0">
                <a:solidFill>
                  <a:srgbClr val="111111"/>
                </a:solidFill>
                <a:latin typeface="Helvetica Neue"/>
                <a:ea typeface="Helvetica Neue"/>
                <a:cs typeface="Helvetica Neue"/>
                <a:sym typeface="Helvetica Neue"/>
              </a:rPr>
              <a:t>Medications to control hepatitis.</a:t>
            </a:r>
            <a:endParaRPr sz="3200" dirty="0"/>
          </a:p>
          <a:p>
            <a:pPr marL="457200" lvl="0" indent="-352167" algn="l" rtl="0">
              <a:lnSpc>
                <a:spcPct val="90000"/>
              </a:lnSpc>
              <a:spcBef>
                <a:spcPts val="1000"/>
              </a:spcBef>
              <a:spcAft>
                <a:spcPts val="0"/>
              </a:spcAft>
              <a:buSzPts val="1946"/>
              <a:buFont typeface="Arial"/>
              <a:buChar char="•"/>
            </a:pPr>
            <a:r>
              <a:rPr lang="en-US" sz="3200" b="1" i="0" dirty="0">
                <a:solidFill>
                  <a:srgbClr val="111111"/>
                </a:solidFill>
                <a:latin typeface="Helvetica Neue"/>
                <a:ea typeface="Helvetica Neue"/>
                <a:cs typeface="Helvetica Neue"/>
                <a:sym typeface="Helvetica Neue"/>
              </a:rPr>
              <a:t>Medications to control other causes and symptoms of cirrhosis.</a:t>
            </a:r>
            <a:r>
              <a:rPr lang="en-US" sz="3200" b="0" i="0" dirty="0">
                <a:solidFill>
                  <a:srgbClr val="111111"/>
                </a:solidFill>
                <a:latin typeface="Helvetica Neue"/>
                <a:ea typeface="Helvetica Neue"/>
                <a:cs typeface="Helvetica Neue"/>
                <a:sym typeface="Helvetica Neue"/>
              </a:rPr>
              <a:t> </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0" name="Google Shape;120;p16"/>
          <p:cNvPicPr preferRelativeResize="0">
            <a:picLocks noGrp="1"/>
          </p:cNvPicPr>
          <p:nvPr>
            <p:ph type="body" idx="1"/>
          </p:nvPr>
        </p:nvPicPr>
        <p:blipFill rotWithShape="1">
          <a:blip r:embed="rId3">
            <a:alphaModFix/>
          </a:blip>
          <a:srcRect/>
          <a:stretch/>
        </p:blipFill>
        <p:spPr>
          <a:xfrm>
            <a:off x="1676400" y="353683"/>
            <a:ext cx="7479102" cy="650431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3"/>
          <p:cNvSpPr txBox="1">
            <a:spLocks noGrp="1"/>
          </p:cNvSpPr>
          <p:nvPr>
            <p:ph type="title"/>
          </p:nvPr>
        </p:nvSpPr>
        <p:spPr>
          <a:xfrm>
            <a:off x="160282" y="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B-Portal hypertension </a:t>
            </a:r>
            <a:endParaRPr b="1" dirty="0"/>
          </a:p>
        </p:txBody>
      </p:sp>
      <p:sp>
        <p:nvSpPr>
          <p:cNvPr id="2122" name="Google Shape;2122;p3"/>
          <p:cNvSpPr txBox="1">
            <a:spLocks noGrp="1"/>
          </p:cNvSpPr>
          <p:nvPr>
            <p:ph type="body" idx="1"/>
          </p:nvPr>
        </p:nvSpPr>
        <p:spPr>
          <a:xfrm>
            <a:off x="0" y="1403130"/>
            <a:ext cx="12192000" cy="5454869"/>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3600" dirty="0"/>
              <a:t>An elevation in portal pressure is most commonly found in </a:t>
            </a:r>
            <a:endParaRPr sz="3600" dirty="0"/>
          </a:p>
          <a:p>
            <a:pPr marL="0" lvl="0" indent="0" algn="l" rtl="0">
              <a:spcBef>
                <a:spcPts val="1000"/>
              </a:spcBef>
              <a:spcAft>
                <a:spcPts val="0"/>
              </a:spcAft>
              <a:buNone/>
            </a:pPr>
            <a:r>
              <a:rPr lang="en-US" sz="3600" dirty="0"/>
              <a:t>the presence of liver cirrhosis, although it may be present in </a:t>
            </a:r>
            <a:endParaRPr sz="3600" dirty="0"/>
          </a:p>
          <a:p>
            <a:pPr marL="0" lvl="0" indent="0" algn="l" rtl="0">
              <a:spcBef>
                <a:spcPts val="1000"/>
              </a:spcBef>
              <a:spcAft>
                <a:spcPts val="0"/>
              </a:spcAft>
              <a:buNone/>
            </a:pPr>
            <a:r>
              <a:rPr lang="en-US" sz="3600" dirty="0"/>
              <a:t>patients with extrahepatic portal vein occlusion, intrahepatic</a:t>
            </a:r>
            <a:endParaRPr sz="3600" dirty="0"/>
          </a:p>
          <a:p>
            <a:pPr marL="0" lvl="0" indent="0" algn="l" rtl="0">
              <a:spcBef>
                <a:spcPts val="1000"/>
              </a:spcBef>
              <a:spcAft>
                <a:spcPts val="0"/>
              </a:spcAft>
              <a:buNone/>
            </a:pPr>
            <a:r>
              <a:rPr lang="en-US" sz="3600" dirty="0" err="1"/>
              <a:t>veno</a:t>
            </a:r>
            <a:r>
              <a:rPr lang="en-US" sz="3600" dirty="0"/>
              <a:t>-occlusive disease or occlusion of the main hepatic veins </a:t>
            </a:r>
            <a:endParaRPr sz="3600" dirty="0"/>
          </a:p>
          <a:p>
            <a:pPr marL="0" lvl="0" indent="0" algn="l" rtl="0">
              <a:spcBef>
                <a:spcPts val="1000"/>
              </a:spcBef>
              <a:spcAft>
                <a:spcPts val="0"/>
              </a:spcAft>
              <a:buNone/>
            </a:pPr>
            <a:r>
              <a:rPr lang="en-US" sz="3600" dirty="0"/>
              <a:t>Budd–Chiari syndrome (BCS)</a:t>
            </a:r>
            <a:endParaRPr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pic>
        <p:nvPicPr>
          <p:cNvPr id="2128" name="Google Shape;2128;p4"/>
          <p:cNvPicPr preferRelativeResize="0"/>
          <p:nvPr/>
        </p:nvPicPr>
        <p:blipFill>
          <a:blip r:embed="rId3">
            <a:alphaModFix/>
          </a:blip>
          <a:stretch>
            <a:fillRect/>
          </a:stretch>
        </p:blipFill>
        <p:spPr>
          <a:xfrm>
            <a:off x="0" y="0"/>
            <a:ext cx="12192000" cy="6705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2050" name="Picture 2" descr="Ascites causes, symptoms, diagnosis, prognosis and ascites treatment">
            <a:extLst>
              <a:ext uri="{FF2B5EF4-FFF2-40B4-BE49-F238E27FC236}">
                <a16:creationId xmlns:a16="http://schemas.microsoft.com/office/drawing/2014/main" id="{CEDBEA55-3353-4FDB-BF94-139AF2BA8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369" y="3994201"/>
            <a:ext cx="3936450" cy="2910861"/>
          </a:xfrm>
          <a:prstGeom prst="rect">
            <a:avLst/>
          </a:prstGeom>
          <a:noFill/>
          <a:extLst>
            <a:ext uri="{909E8E84-426E-40DD-AFC4-6F175D3DCCD1}">
              <a14:hiddenFill xmlns:a14="http://schemas.microsoft.com/office/drawing/2010/main">
                <a:solidFill>
                  <a:srgbClr val="FFFFFF"/>
                </a:solidFill>
              </a14:hiddenFill>
            </a:ext>
          </a:extLst>
        </p:spPr>
      </p:pic>
      <p:sp>
        <p:nvSpPr>
          <p:cNvPr id="347" name="Google Shape;347;p43"/>
          <p:cNvSpPr txBox="1">
            <a:spLocks noGrp="1"/>
          </p:cNvSpPr>
          <p:nvPr>
            <p:ph type="title"/>
          </p:nvPr>
        </p:nvSpPr>
        <p:spPr>
          <a:xfrm>
            <a:off x="191814" y="872100"/>
            <a:ext cx="12000186" cy="1402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2800" b="0" i="0" dirty="0">
                <a:solidFill>
                  <a:schemeClr val="tx1"/>
                </a:solidFill>
                <a:effectLst/>
                <a:latin typeface="Arial" panose="020B0604020202020204" pitchFamily="34" charset="0"/>
              </a:rPr>
              <a:t>is the abnormal build-up of fluid in the </a:t>
            </a:r>
            <a:r>
              <a:rPr lang="en-US" sz="2800" b="0" i="0" u="none" strike="noStrike" dirty="0">
                <a:solidFill>
                  <a:schemeClr val="tx1"/>
                </a:solidFill>
                <a:effectLst/>
                <a:latin typeface="Arial" panose="020B0604020202020204" pitchFamily="34" charset="0"/>
              </a:rPr>
              <a:t>abdomen</a:t>
            </a:r>
            <a:r>
              <a:rPr lang="en-US" sz="2800" b="0" i="0" dirty="0">
                <a:solidFill>
                  <a:schemeClr val="tx1"/>
                </a:solidFill>
                <a:effectLst/>
                <a:latin typeface="Arial" panose="020B0604020202020204" pitchFamily="34" charset="0"/>
              </a:rPr>
              <a:t>.</a:t>
            </a:r>
            <a:r>
              <a:rPr lang="en-US" sz="2800" b="0" i="0" u="none" strike="noStrike" baseline="30000"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[1]</a:t>
            </a:r>
            <a:r>
              <a:rPr lang="en-US" sz="2800" b="0" i="0" dirty="0">
                <a:solidFill>
                  <a:schemeClr val="tx1"/>
                </a:solidFill>
                <a:effectLst/>
                <a:latin typeface="Arial" panose="020B0604020202020204" pitchFamily="34" charset="0"/>
              </a:rPr>
              <a:t> Technically, it is more than 25 ml of fluid in the </a:t>
            </a:r>
            <a:r>
              <a:rPr lang="en-US" sz="2800" b="0" i="0" u="none" strike="noStrike" dirty="0">
                <a:solidFill>
                  <a:schemeClr val="tx1"/>
                </a:solidFill>
                <a:effectLst/>
                <a:latin typeface="Arial" panose="020B0604020202020204" pitchFamily="34" charset="0"/>
              </a:rPr>
              <a:t>peritoneal cavity</a:t>
            </a:r>
            <a:r>
              <a:rPr lang="en-US" sz="2800" b="0" i="0" dirty="0">
                <a:solidFill>
                  <a:schemeClr val="tx1"/>
                </a:solidFill>
                <a:effectLst/>
                <a:latin typeface="Arial" panose="020B0604020202020204" pitchFamily="34" charset="0"/>
              </a:rPr>
              <a:t>, although volumes greater than one liter may occur.</a:t>
            </a:r>
            <a:endParaRPr sz="2800" dirty="0">
              <a:solidFill>
                <a:schemeClr val="tx1"/>
              </a:solidFill>
            </a:endParaRPr>
          </a:p>
        </p:txBody>
      </p:sp>
      <p:sp>
        <p:nvSpPr>
          <p:cNvPr id="348" name="Google Shape;348;p43"/>
          <p:cNvSpPr txBox="1">
            <a:spLocks noGrp="1"/>
          </p:cNvSpPr>
          <p:nvPr>
            <p:ph type="body" idx="1"/>
          </p:nvPr>
        </p:nvSpPr>
        <p:spPr>
          <a:xfrm>
            <a:off x="522890" y="1970279"/>
            <a:ext cx="11811842" cy="4887721"/>
          </a:xfrm>
          <a:prstGeom prst="rect">
            <a:avLst/>
          </a:prstGeom>
          <a:noFill/>
          <a:ln>
            <a:noFill/>
          </a:ln>
        </p:spPr>
        <p:txBody>
          <a:bodyPr spcFirstLastPara="1" wrap="square" lIns="91425" tIns="45700" rIns="91425" bIns="45700" anchor="t" anchorCtr="0">
            <a:normAutofit fontScale="92500" lnSpcReduction="10000"/>
          </a:bodyPr>
          <a:lstStyle/>
          <a:p>
            <a:pPr marL="228600" lvl="0" indent="-64135" algn="l" rtl="0">
              <a:lnSpc>
                <a:spcPct val="90000"/>
              </a:lnSpc>
              <a:spcBef>
                <a:spcPts val="0"/>
              </a:spcBef>
              <a:spcAft>
                <a:spcPts val="0"/>
              </a:spcAft>
              <a:buClr>
                <a:schemeClr val="dk1"/>
              </a:buClr>
              <a:buSzPct val="100000"/>
              <a:buNone/>
            </a:pPr>
            <a:endParaRPr dirty="0"/>
          </a:p>
          <a:p>
            <a:pPr marL="228600" lvl="0" indent="-228600" algn="l" rtl="0">
              <a:lnSpc>
                <a:spcPct val="90000"/>
              </a:lnSpc>
              <a:spcBef>
                <a:spcPts val="1000"/>
              </a:spcBef>
              <a:spcAft>
                <a:spcPts val="0"/>
              </a:spcAft>
              <a:buClr>
                <a:srgbClr val="C00000"/>
              </a:buClr>
              <a:buSzPct val="100000"/>
              <a:buChar char="•"/>
            </a:pPr>
            <a:r>
              <a:rPr lang="en-US" b="1" dirty="0">
                <a:solidFill>
                  <a:srgbClr val="C00000"/>
                </a:solidFill>
              </a:rPr>
              <a:t>Determining the cause of ascites</a:t>
            </a:r>
            <a:endParaRPr dirty="0"/>
          </a:p>
          <a:p>
            <a:pPr marL="228600" lvl="0" indent="-228600" algn="l" rtl="0">
              <a:lnSpc>
                <a:spcPct val="90000"/>
              </a:lnSpc>
              <a:spcBef>
                <a:spcPts val="1000"/>
              </a:spcBef>
              <a:spcAft>
                <a:spcPts val="0"/>
              </a:spcAft>
              <a:buClr>
                <a:schemeClr val="dk1"/>
              </a:buClr>
              <a:buSzPct val="100000"/>
              <a:buChar char="•"/>
            </a:pPr>
            <a:r>
              <a:rPr lang="en-US" dirty="0"/>
              <a:t>●Imaging (ultrasound or CT) </a:t>
            </a:r>
            <a:endParaRPr dirty="0"/>
          </a:p>
          <a:p>
            <a:pPr marL="228600" lvl="0" indent="-228600" algn="l" rtl="0">
              <a:lnSpc>
                <a:spcPct val="90000"/>
              </a:lnSpc>
              <a:spcBef>
                <a:spcPts val="1000"/>
              </a:spcBef>
              <a:spcAft>
                <a:spcPts val="0"/>
              </a:spcAft>
              <a:buClr>
                <a:schemeClr val="dk1"/>
              </a:buClr>
              <a:buSzPct val="100000"/>
              <a:buChar char="•"/>
            </a:pPr>
            <a:r>
              <a:rPr lang="en-US" dirty="0"/>
              <a:t>Irregular cirrhotic liver</a:t>
            </a:r>
            <a:endParaRPr dirty="0"/>
          </a:p>
          <a:p>
            <a:pPr marL="228600" lvl="0" indent="-228600" algn="l" rtl="0">
              <a:lnSpc>
                <a:spcPct val="90000"/>
              </a:lnSpc>
              <a:spcBef>
                <a:spcPts val="1000"/>
              </a:spcBef>
              <a:spcAft>
                <a:spcPts val="0"/>
              </a:spcAft>
              <a:buClr>
                <a:schemeClr val="dk1"/>
              </a:buClr>
              <a:buSzPct val="100000"/>
              <a:buChar char="•"/>
            </a:pPr>
            <a:r>
              <a:rPr lang="en-US" dirty="0"/>
              <a:t>portal vein patency</a:t>
            </a:r>
            <a:endParaRPr dirty="0"/>
          </a:p>
          <a:p>
            <a:pPr marL="228600" lvl="0" indent="-228600" algn="l" rtl="0">
              <a:lnSpc>
                <a:spcPct val="90000"/>
              </a:lnSpc>
              <a:spcBef>
                <a:spcPts val="1000"/>
              </a:spcBef>
              <a:spcAft>
                <a:spcPts val="0"/>
              </a:spcAft>
              <a:buClr>
                <a:schemeClr val="dk1"/>
              </a:buClr>
              <a:buSzPct val="100000"/>
              <a:buChar char="•"/>
            </a:pPr>
            <a:r>
              <a:rPr lang="en-US" dirty="0"/>
              <a:t>splenomegaly of cirrhosis </a:t>
            </a:r>
            <a:endParaRPr dirty="0"/>
          </a:p>
          <a:p>
            <a:pPr marL="228600" lvl="0" indent="-228600" algn="l" rtl="0">
              <a:lnSpc>
                <a:spcPct val="90000"/>
              </a:lnSpc>
              <a:spcBef>
                <a:spcPts val="1000"/>
              </a:spcBef>
              <a:spcAft>
                <a:spcPts val="0"/>
              </a:spcAft>
              <a:buClr>
                <a:schemeClr val="dk1"/>
              </a:buClr>
              <a:buSzPct val="100000"/>
              <a:buChar char="•"/>
            </a:pPr>
            <a:r>
              <a:rPr lang="en-US" dirty="0"/>
              <a:t>● Aspiration</a:t>
            </a:r>
            <a:endParaRPr dirty="0"/>
          </a:p>
          <a:p>
            <a:pPr marL="228600" lvl="0" indent="-228600" algn="l" rtl="0">
              <a:lnSpc>
                <a:spcPct val="90000"/>
              </a:lnSpc>
              <a:spcBef>
                <a:spcPts val="1000"/>
              </a:spcBef>
              <a:spcAft>
                <a:spcPts val="0"/>
              </a:spcAft>
              <a:buClr>
                <a:schemeClr val="dk1"/>
              </a:buClr>
              <a:buSzPct val="100000"/>
              <a:buChar char="•"/>
            </a:pPr>
            <a:r>
              <a:rPr lang="en-US" dirty="0"/>
              <a:t>Culture and microscopy</a:t>
            </a:r>
            <a:endParaRPr dirty="0"/>
          </a:p>
          <a:p>
            <a:pPr marL="228600" lvl="0" indent="-228600" algn="l" rtl="0">
              <a:lnSpc>
                <a:spcPct val="90000"/>
              </a:lnSpc>
              <a:spcBef>
                <a:spcPts val="1000"/>
              </a:spcBef>
              <a:spcAft>
                <a:spcPts val="0"/>
              </a:spcAft>
              <a:buClr>
                <a:schemeClr val="dk1"/>
              </a:buClr>
              <a:buSzPct val="100000"/>
              <a:buChar char="•"/>
            </a:pPr>
            <a:r>
              <a:rPr lang="en-US" dirty="0"/>
              <a:t> Protein content </a:t>
            </a:r>
            <a:endParaRPr dirty="0"/>
          </a:p>
          <a:p>
            <a:pPr marL="228600" lvl="0" indent="-228600" algn="l" rtl="0">
              <a:lnSpc>
                <a:spcPct val="90000"/>
              </a:lnSpc>
              <a:spcBef>
                <a:spcPts val="1000"/>
              </a:spcBef>
              <a:spcAft>
                <a:spcPts val="0"/>
              </a:spcAft>
              <a:buClr>
                <a:schemeClr val="dk1"/>
              </a:buClr>
              <a:buSzPct val="100000"/>
              <a:buChar char="•"/>
            </a:pPr>
            <a:r>
              <a:rPr lang="en-US" dirty="0"/>
              <a:t>Cytology</a:t>
            </a:r>
            <a:endParaRPr dirty="0"/>
          </a:p>
          <a:p>
            <a:pPr marL="228600" lvl="0" indent="-228600" algn="l" rtl="0">
              <a:lnSpc>
                <a:spcPct val="90000"/>
              </a:lnSpc>
              <a:spcBef>
                <a:spcPts val="1000"/>
              </a:spcBef>
              <a:spcAft>
                <a:spcPts val="0"/>
              </a:spcAft>
              <a:buClr>
                <a:schemeClr val="dk1"/>
              </a:buClr>
              <a:buSzPct val="100000"/>
              <a:buChar char="•"/>
            </a:pPr>
            <a:r>
              <a:rPr lang="en-US" dirty="0"/>
              <a:t>Amylase level</a:t>
            </a:r>
            <a:endParaRPr dirty="0"/>
          </a:p>
        </p:txBody>
      </p:sp>
      <p:cxnSp>
        <p:nvCxnSpPr>
          <p:cNvPr id="349" name="Google Shape;349;p43"/>
          <p:cNvCxnSpPr>
            <a:cxnSpLocks/>
          </p:cNvCxnSpPr>
          <p:nvPr/>
        </p:nvCxnSpPr>
        <p:spPr>
          <a:xfrm>
            <a:off x="6096000" y="2274838"/>
            <a:ext cx="0" cy="4583162"/>
          </a:xfrm>
          <a:prstGeom prst="straightConnector1">
            <a:avLst/>
          </a:prstGeom>
          <a:noFill/>
          <a:ln w="9525" cap="flat" cmpd="sng">
            <a:solidFill>
              <a:schemeClr val="accent1"/>
            </a:solidFill>
            <a:prstDash val="solid"/>
            <a:miter lim="800000"/>
            <a:headEnd type="none" w="sm" len="sm"/>
            <a:tailEnd type="none" w="sm" len="sm"/>
          </a:ln>
        </p:spPr>
      </p:cxnSp>
      <p:sp>
        <p:nvSpPr>
          <p:cNvPr id="350" name="Google Shape;350;p43"/>
          <p:cNvSpPr txBox="1"/>
          <p:nvPr/>
        </p:nvSpPr>
        <p:spPr>
          <a:xfrm>
            <a:off x="6096000" y="2274838"/>
            <a:ext cx="581313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Calibri"/>
                <a:ea typeface="Calibri"/>
                <a:cs typeface="Calibri"/>
                <a:sym typeface="Calibri"/>
              </a:rPr>
              <a:t>Treatment of ascites in chronic liver disease</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 Salt restriction</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 Diuretics</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●Abdominal paracentesis</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 TIPSS</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 Liver transplantation</a:t>
            </a:r>
            <a:endParaRPr sz="24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7B3DEEBD-7E92-47F5-8B52-436326E9290B}"/>
              </a:ext>
            </a:extLst>
          </p:cNvPr>
          <p:cNvSpPr txBox="1"/>
          <p:nvPr/>
        </p:nvSpPr>
        <p:spPr>
          <a:xfrm>
            <a:off x="4792717" y="164214"/>
            <a:ext cx="4587766" cy="707886"/>
          </a:xfrm>
          <a:prstGeom prst="rect">
            <a:avLst/>
          </a:prstGeom>
          <a:noFill/>
        </p:spPr>
        <p:txBody>
          <a:bodyPr wrap="square" rtlCol="0">
            <a:spAutoFit/>
          </a:bodyPr>
          <a:lstStyle/>
          <a:p>
            <a:r>
              <a:rPr lang="en-US" sz="4000" b="1" dirty="0"/>
              <a:t>C-Ascites :</a:t>
            </a:r>
            <a:r>
              <a:rPr lang="en-US" sz="4000" b="1" i="0" dirty="0">
                <a:solidFill>
                  <a:srgbClr val="202122"/>
                </a:solidFill>
                <a:effectLst/>
                <a:latin typeface="Arial" panose="020B0604020202020204" pitchFamily="34" charset="0"/>
              </a:rPr>
              <a:t> </a:t>
            </a:r>
            <a:endParaRPr lang="en-US" sz="4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44"/>
          <p:cNvSpPr txBox="1">
            <a:spLocks noGrp="1"/>
          </p:cNvSpPr>
          <p:nvPr>
            <p:ph type="title"/>
          </p:nvPr>
        </p:nvSpPr>
        <p:spPr>
          <a:xfrm>
            <a:off x="0" y="-126125"/>
            <a:ext cx="11018520" cy="1434415"/>
          </a:xfrm>
          <a:prstGeom prst="rect">
            <a:avLst/>
          </a:prstGeom>
          <a:solidFill>
            <a:schemeClr val="bg1"/>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4"/>
              </a:buClr>
              <a:buSzPts val="5400"/>
              <a:buFont typeface="Calibri"/>
              <a:buNone/>
            </a:pPr>
            <a:r>
              <a:rPr lang="en-US" sz="5400" b="1" dirty="0">
                <a:solidFill>
                  <a:schemeClr val="tx1"/>
                </a:solidFill>
              </a:rPr>
              <a:t>2-Primary sclerosing cholangitis</a:t>
            </a:r>
            <a:endParaRPr sz="5400" b="1" dirty="0">
              <a:solidFill>
                <a:schemeClr val="tx1"/>
              </a:solidFill>
            </a:endParaRPr>
          </a:p>
        </p:txBody>
      </p:sp>
      <p:sp>
        <p:nvSpPr>
          <p:cNvPr id="359" name="Google Shape;359;p44"/>
          <p:cNvSpPr txBox="1">
            <a:spLocks noGrp="1"/>
          </p:cNvSpPr>
          <p:nvPr>
            <p:ph type="body" idx="1"/>
          </p:nvPr>
        </p:nvSpPr>
        <p:spPr>
          <a:xfrm>
            <a:off x="0" y="1699831"/>
            <a:ext cx="7961585" cy="5183651"/>
          </a:xfrm>
          <a:prstGeom prst="rect">
            <a:avLst/>
          </a:prstGeom>
          <a:solidFill>
            <a:schemeClr val="bg1"/>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900"/>
              <a:buChar char="•"/>
            </a:pPr>
            <a:r>
              <a:rPr lang="en-US" sz="1900" dirty="0"/>
              <a:t>The disease process results in progressive </a:t>
            </a:r>
            <a:r>
              <a:rPr lang="en-US" sz="1900" u="sng" dirty="0"/>
              <a:t>fibrous </a:t>
            </a:r>
            <a:r>
              <a:rPr lang="en-US" sz="1900" u="sng" dirty="0" err="1"/>
              <a:t>stricturing</a:t>
            </a:r>
            <a:r>
              <a:rPr lang="en-US" sz="1900" u="sng" dirty="0"/>
              <a:t> </a:t>
            </a:r>
            <a:r>
              <a:rPr lang="en-US" sz="1900" dirty="0"/>
              <a:t>and </a:t>
            </a:r>
            <a:r>
              <a:rPr lang="en-US" sz="1900" u="sng" dirty="0"/>
              <a:t>obliteration</a:t>
            </a:r>
            <a:r>
              <a:rPr lang="en-US" sz="1900" dirty="0"/>
              <a:t> of both the intrahepatic and the extrahepatic bile ducts.  often presents in young adults .</a:t>
            </a:r>
            <a:endParaRPr dirty="0"/>
          </a:p>
          <a:p>
            <a:pPr marL="228600" lvl="0" indent="-228600" algn="l" rtl="0">
              <a:lnSpc>
                <a:spcPct val="90000"/>
              </a:lnSpc>
              <a:spcBef>
                <a:spcPts val="1000"/>
              </a:spcBef>
              <a:spcAft>
                <a:spcPts val="0"/>
              </a:spcAft>
              <a:buClr>
                <a:schemeClr val="dk1"/>
              </a:buClr>
              <a:buSzPts val="1900"/>
              <a:buChar char="•"/>
            </a:pPr>
            <a:r>
              <a:rPr lang="en-US" sz="1900" dirty="0"/>
              <a:t>Symptoms and signs </a:t>
            </a:r>
            <a:endParaRPr sz="1900" dirty="0"/>
          </a:p>
          <a:p>
            <a:pPr marL="228600" lvl="0" indent="-228600" algn="l" rtl="0">
              <a:lnSpc>
                <a:spcPct val="90000"/>
              </a:lnSpc>
              <a:spcBef>
                <a:spcPts val="1000"/>
              </a:spcBef>
              <a:spcAft>
                <a:spcPts val="0"/>
              </a:spcAft>
              <a:buClr>
                <a:schemeClr val="dk1"/>
              </a:buClr>
              <a:buSzPts val="1900"/>
              <a:buChar char="•"/>
            </a:pPr>
            <a:r>
              <a:rPr lang="en-US" sz="1900" b="1" dirty="0"/>
              <a:t>mild non-specific symptoms</a:t>
            </a:r>
            <a:r>
              <a:rPr lang="en-US" sz="1900" dirty="0"/>
              <a:t>, and biliary disease is suggested by the finding of </a:t>
            </a:r>
            <a:r>
              <a:rPr lang="en-US" sz="1900" b="1" dirty="0"/>
              <a:t>abnormal liver function tests</a:t>
            </a:r>
            <a:r>
              <a:rPr lang="en-US" sz="1900" dirty="0"/>
              <a:t>. Rarely, the first presentation is with </a:t>
            </a:r>
            <a:r>
              <a:rPr lang="en-US" sz="1900" b="1" dirty="0"/>
              <a:t>jaundice</a:t>
            </a:r>
            <a:r>
              <a:rPr lang="en-US" sz="1900" dirty="0"/>
              <a:t> due to biliary obstruction</a:t>
            </a:r>
            <a:endParaRPr dirty="0"/>
          </a:p>
          <a:p>
            <a:pPr marL="228600" lvl="0" indent="-228600" algn="l" rtl="0">
              <a:lnSpc>
                <a:spcPct val="90000"/>
              </a:lnSpc>
              <a:spcBef>
                <a:spcPts val="1000"/>
              </a:spcBef>
              <a:spcAft>
                <a:spcPts val="0"/>
              </a:spcAft>
              <a:buClr>
                <a:schemeClr val="dk1"/>
              </a:buClr>
              <a:buSzPts val="1900"/>
              <a:buChar char="•"/>
            </a:pPr>
            <a:r>
              <a:rPr lang="en-US" sz="1900" dirty="0"/>
              <a:t>When the bile  leaks out to the interstitial and then to bloodstream via dead </a:t>
            </a:r>
            <a:r>
              <a:rPr lang="en-US" sz="1900" dirty="0" err="1"/>
              <a:t>epi.cells</a:t>
            </a:r>
            <a:r>
              <a:rPr lang="en-US" sz="1900" dirty="0"/>
              <a:t> , the patient will  develop symptoms related to bile salt deposition in nerve ending of the skin like pruritus. </a:t>
            </a:r>
            <a:endParaRPr dirty="0"/>
          </a:p>
          <a:p>
            <a:pPr marL="228600" lvl="0" indent="-228600" algn="l" rtl="0">
              <a:lnSpc>
                <a:spcPct val="90000"/>
              </a:lnSpc>
              <a:spcBef>
                <a:spcPts val="1000"/>
              </a:spcBef>
              <a:spcAft>
                <a:spcPts val="0"/>
              </a:spcAft>
              <a:buClr>
                <a:schemeClr val="dk1"/>
              </a:buClr>
              <a:buSzPts val="1900"/>
              <a:buChar char="•"/>
            </a:pPr>
            <a:r>
              <a:rPr lang="en-US" sz="1900" dirty="0"/>
              <a:t>Increase in direct </a:t>
            </a:r>
            <a:r>
              <a:rPr lang="en-US" sz="1900" dirty="0" err="1"/>
              <a:t>bilirubin,ALP</a:t>
            </a:r>
            <a:r>
              <a:rPr lang="en-US" sz="1900" dirty="0"/>
              <a:t> and </a:t>
            </a:r>
            <a:r>
              <a:rPr lang="en-US" sz="1900" dirty="0" err="1"/>
              <a:t>ggt</a:t>
            </a:r>
            <a:r>
              <a:rPr lang="en-US" sz="1900" dirty="0"/>
              <a:t> …….</a:t>
            </a:r>
            <a:endParaRPr dirty="0"/>
          </a:p>
          <a:p>
            <a:pPr marL="228600" lvl="0" indent="-228600" algn="l" rtl="0">
              <a:lnSpc>
                <a:spcPct val="90000"/>
              </a:lnSpc>
              <a:spcBef>
                <a:spcPts val="1000"/>
              </a:spcBef>
              <a:spcAft>
                <a:spcPts val="0"/>
              </a:spcAft>
              <a:buClr>
                <a:schemeClr val="dk1"/>
              </a:buClr>
              <a:buSzPts val="1900"/>
              <a:buChar char="•"/>
            </a:pPr>
            <a:r>
              <a:rPr lang="en-US" sz="1900" dirty="0"/>
              <a:t>Although the </a:t>
            </a:r>
            <a:r>
              <a:rPr lang="en-US" sz="1900" dirty="0" err="1"/>
              <a:t>aetiology</a:t>
            </a:r>
            <a:r>
              <a:rPr lang="en-US" sz="1900" dirty="0"/>
              <a:t> is </a:t>
            </a:r>
            <a:r>
              <a:rPr lang="en-US" sz="1900" u="sng" dirty="0"/>
              <a:t>unknown</a:t>
            </a:r>
            <a:r>
              <a:rPr lang="en-US" sz="1900" dirty="0"/>
              <a:t>, a </a:t>
            </a:r>
            <a:r>
              <a:rPr lang="en-US" sz="1900" u="sng" dirty="0"/>
              <a:t>genetic pre- disposition</a:t>
            </a:r>
            <a:r>
              <a:rPr lang="en-US" sz="1900" dirty="0"/>
              <a:t> is likely, owing to its association with ulcerative colitis (UC).</a:t>
            </a:r>
            <a:endParaRPr dirty="0"/>
          </a:p>
          <a:p>
            <a:pPr marL="228600" lvl="0" indent="-107950" algn="l" rtl="0">
              <a:lnSpc>
                <a:spcPct val="90000"/>
              </a:lnSpc>
              <a:spcBef>
                <a:spcPts val="1000"/>
              </a:spcBef>
              <a:spcAft>
                <a:spcPts val="0"/>
              </a:spcAft>
              <a:buClr>
                <a:schemeClr val="dk1"/>
              </a:buClr>
              <a:buSzPts val="1900"/>
              <a:buNone/>
            </a:pPr>
            <a:endParaRPr sz="1900" dirty="0"/>
          </a:p>
        </p:txBody>
      </p:sp>
      <p:pic>
        <p:nvPicPr>
          <p:cNvPr id="360" name="Google Shape;360;p44"/>
          <p:cNvPicPr preferRelativeResize="0"/>
          <p:nvPr/>
        </p:nvPicPr>
        <p:blipFill rotWithShape="1">
          <a:blip r:embed="rId3">
            <a:alphaModFix/>
          </a:blip>
          <a:srcRect t="17845" r="-2" b="1336"/>
          <a:stretch/>
        </p:blipFill>
        <p:spPr>
          <a:xfrm>
            <a:off x="8140257" y="1699831"/>
            <a:ext cx="3941064" cy="4096512"/>
          </a:xfrm>
          <a:prstGeom prst="rect">
            <a:avLst/>
          </a:prstGeom>
          <a:solidFill>
            <a:schemeClr val="bg1"/>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p:nvPr/>
        </p:nvSpPr>
        <p:spPr>
          <a:xfrm>
            <a:off x="5185448" y="2520372"/>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7" name="Google Shape;367;p45"/>
          <p:cNvPicPr preferRelativeResize="0"/>
          <p:nvPr/>
        </p:nvPicPr>
        <p:blipFill rotWithShape="1">
          <a:blip r:embed="rId3">
            <a:alphaModFix/>
          </a:blip>
          <a:srcRect/>
          <a:stretch/>
        </p:blipFill>
        <p:spPr>
          <a:xfrm>
            <a:off x="522328" y="126125"/>
            <a:ext cx="11438195" cy="637143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Complications </a:t>
            </a:r>
            <a:br>
              <a:rPr lang="en-US"/>
            </a:br>
            <a:endParaRPr/>
          </a:p>
        </p:txBody>
      </p:sp>
      <p:pic>
        <p:nvPicPr>
          <p:cNvPr id="373" name="Google Shape;373;p46"/>
          <p:cNvPicPr preferRelativeResize="0"/>
          <p:nvPr/>
        </p:nvPicPr>
        <p:blipFill rotWithShape="1">
          <a:blip r:embed="rId3">
            <a:alphaModFix/>
          </a:blip>
          <a:srcRect/>
          <a:stretch/>
        </p:blipFill>
        <p:spPr>
          <a:xfrm>
            <a:off x="0" y="182562"/>
            <a:ext cx="12060621" cy="6492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7"/>
          <p:cNvSpPr txBox="1">
            <a:spLocks noGrp="1"/>
          </p:cNvSpPr>
          <p:nvPr>
            <p:ph type="body" idx="1"/>
          </p:nvPr>
        </p:nvSpPr>
        <p:spPr>
          <a:xfrm>
            <a:off x="269393" y="250152"/>
            <a:ext cx="11428959" cy="62922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There is no specific treatment that can </a:t>
            </a:r>
            <a:r>
              <a:rPr lang="en-US" u="sng" dirty="0">
                <a:solidFill>
                  <a:srgbClr val="002060"/>
                </a:solidFill>
              </a:rPr>
              <a:t>reverse the ductal changes</a:t>
            </a:r>
            <a:r>
              <a:rPr lang="en-US" dirty="0">
                <a:solidFill>
                  <a:srgbClr val="002060"/>
                </a:solidFill>
              </a:rPr>
              <a:t>, </a:t>
            </a:r>
            <a:r>
              <a:rPr lang="en-US" dirty="0"/>
              <a:t>and the patients usually slowly progress to</a:t>
            </a:r>
            <a:r>
              <a:rPr lang="en-US" dirty="0">
                <a:solidFill>
                  <a:srgbClr val="C00000"/>
                </a:solidFill>
              </a:rPr>
              <a:t> progressive cholestasis and </a:t>
            </a:r>
            <a:r>
              <a:rPr lang="en-US" u="sng" dirty="0">
                <a:solidFill>
                  <a:srgbClr val="C00000"/>
                </a:solidFill>
              </a:rPr>
              <a:t>death from liver failure</a:t>
            </a:r>
            <a:r>
              <a:rPr lang="en-US" dirty="0">
                <a:solidFill>
                  <a:srgbClr val="C00000"/>
                </a:solidFill>
              </a:rPr>
              <a:t>. </a:t>
            </a:r>
            <a:r>
              <a:rPr lang="en-US" dirty="0">
                <a:solidFill>
                  <a:srgbClr val="002060"/>
                </a:solidFill>
              </a:rPr>
              <a:t>There is a strong predisposition to cholangiocarcinoma (CCA) and gallbladder cancer</a:t>
            </a:r>
            <a:endParaRPr dirty="0"/>
          </a:p>
          <a:p>
            <a:pPr marL="228600" lvl="0" indent="-228600" algn="l" rtl="0">
              <a:lnSpc>
                <a:spcPct val="90000"/>
              </a:lnSpc>
              <a:spcBef>
                <a:spcPts val="1000"/>
              </a:spcBef>
              <a:spcAft>
                <a:spcPts val="0"/>
              </a:spcAft>
              <a:buClr>
                <a:srgbClr val="002060"/>
              </a:buClr>
              <a:buSzPts val="2800"/>
              <a:buChar char="•"/>
            </a:pPr>
            <a:r>
              <a:rPr lang="en-US" dirty="0">
                <a:solidFill>
                  <a:srgbClr val="002060"/>
                </a:solidFill>
              </a:rPr>
              <a:t>Patients with good liver function, no dominant strictures and negative biliary cytology may simply be monitored for disease progression. </a:t>
            </a:r>
            <a:endParaRPr dirty="0"/>
          </a:p>
          <a:p>
            <a:pPr marL="228600" lvl="0" indent="-228600" algn="l" rtl="0">
              <a:lnSpc>
                <a:spcPct val="90000"/>
              </a:lnSpc>
              <a:spcBef>
                <a:spcPts val="1000"/>
              </a:spcBef>
              <a:spcAft>
                <a:spcPts val="0"/>
              </a:spcAft>
              <a:buClr>
                <a:schemeClr val="dk1"/>
              </a:buClr>
              <a:buSzPts val="2800"/>
              <a:buChar char="•"/>
            </a:pPr>
            <a:r>
              <a:rPr lang="en-US" dirty="0"/>
              <a:t>The only useful treatment modality is</a:t>
            </a:r>
            <a:r>
              <a:rPr lang="en-US" b="1" dirty="0">
                <a:solidFill>
                  <a:srgbClr val="385623"/>
                </a:solidFill>
              </a:rPr>
              <a:t> liver transplantation</a:t>
            </a:r>
            <a:r>
              <a:rPr lang="en-US" dirty="0"/>
              <a:t>, which is associated with excellent results if carried out before bile duct cancer has developed.</a:t>
            </a:r>
            <a:endParaRPr dirty="0"/>
          </a:p>
          <a:p>
            <a:pPr marL="228600" lvl="0" indent="-228600" algn="l" rtl="0">
              <a:lnSpc>
                <a:spcPct val="90000"/>
              </a:lnSpc>
              <a:spcBef>
                <a:spcPts val="1000"/>
              </a:spcBef>
              <a:spcAft>
                <a:spcPts val="0"/>
              </a:spcAft>
              <a:buClr>
                <a:schemeClr val="dk1"/>
              </a:buClr>
              <a:buSzPts val="2800"/>
              <a:buChar char="•"/>
            </a:pPr>
            <a:r>
              <a:rPr lang="en-US" dirty="0"/>
              <a:t>Temporary relief of obstructive jaundice due to a dominant bile duct stricture can be achieved by biliary stent- </a:t>
            </a:r>
            <a:r>
              <a:rPr lang="en-US" dirty="0" err="1"/>
              <a:t>ing</a:t>
            </a:r>
            <a:r>
              <a:rPr lang="en-US" dirty="0"/>
              <a:t>, although there is considerable risk of cholangitis from the introduction of bacteria to the biliary tract.</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8"/>
          <p:cNvSpPr txBox="1">
            <a:spLocks noGrp="1"/>
          </p:cNvSpPr>
          <p:nvPr>
            <p:ph type="title"/>
          </p:nvPr>
        </p:nvSpPr>
        <p:spPr>
          <a:xfrm>
            <a:off x="0" y="0"/>
            <a:ext cx="10515600" cy="8659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7CAAC"/>
              </a:buClr>
              <a:buSzPts val="4400"/>
              <a:buFont typeface="Calibri"/>
              <a:buNone/>
            </a:pPr>
            <a:r>
              <a:rPr lang="en-US" b="1" dirty="0">
                <a:solidFill>
                  <a:schemeClr val="tx1"/>
                </a:solidFill>
              </a:rPr>
              <a:t>3-Caroli’s disease</a:t>
            </a:r>
            <a:endParaRPr b="1" dirty="0">
              <a:solidFill>
                <a:schemeClr val="tx1"/>
              </a:solidFill>
            </a:endParaRPr>
          </a:p>
        </p:txBody>
      </p:sp>
      <p:sp>
        <p:nvSpPr>
          <p:cNvPr id="386" name="Google Shape;386;p48"/>
          <p:cNvSpPr txBox="1">
            <a:spLocks noGrp="1"/>
          </p:cNvSpPr>
          <p:nvPr>
            <p:ph type="body" idx="1"/>
          </p:nvPr>
        </p:nvSpPr>
        <p:spPr>
          <a:xfrm>
            <a:off x="217851" y="692563"/>
            <a:ext cx="11217510" cy="62808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US" sz="2600" dirty="0"/>
              <a:t>congenital </a:t>
            </a:r>
            <a:r>
              <a:rPr lang="en-US" sz="2600" b="1" dirty="0">
                <a:solidFill>
                  <a:schemeClr val="accent2"/>
                </a:solidFill>
              </a:rPr>
              <a:t>dilatation</a:t>
            </a:r>
            <a:r>
              <a:rPr lang="en-US" sz="2600" dirty="0"/>
              <a:t> of the intrahepatic biliary tree</a:t>
            </a:r>
            <a:endParaRPr dirty="0"/>
          </a:p>
          <a:p>
            <a:pPr marL="228600" lvl="0" indent="-228600" algn="l" rtl="0">
              <a:lnSpc>
                <a:spcPct val="90000"/>
              </a:lnSpc>
              <a:spcBef>
                <a:spcPts val="1000"/>
              </a:spcBef>
              <a:spcAft>
                <a:spcPts val="0"/>
              </a:spcAft>
              <a:buClr>
                <a:schemeClr val="dk1"/>
              </a:buClr>
              <a:buSzPts val="2600"/>
              <a:buChar char="•"/>
            </a:pPr>
            <a:r>
              <a:rPr lang="en-US" sz="2600" dirty="0"/>
              <a:t>which is often complicated by the presence of intrahepatic </a:t>
            </a:r>
            <a:r>
              <a:rPr lang="en-US" sz="2600" b="1" dirty="0"/>
              <a:t>stone formation.</a:t>
            </a:r>
            <a:endParaRPr dirty="0"/>
          </a:p>
          <a:p>
            <a:pPr marL="228600" lvl="0" indent="-228600" algn="l" rtl="0">
              <a:lnSpc>
                <a:spcPct val="90000"/>
              </a:lnSpc>
              <a:spcBef>
                <a:spcPts val="1000"/>
              </a:spcBef>
              <a:spcAft>
                <a:spcPts val="0"/>
              </a:spcAft>
              <a:buClr>
                <a:schemeClr val="dk1"/>
              </a:buClr>
              <a:buSzPts val="2600"/>
              <a:buChar char="•"/>
            </a:pPr>
            <a:r>
              <a:rPr lang="en-US" sz="2600" b="1" dirty="0"/>
              <a:t>Presentation : </a:t>
            </a:r>
            <a:r>
              <a:rPr lang="en-US" sz="2600" b="1" dirty="0">
                <a:solidFill>
                  <a:srgbClr val="833C0B"/>
                </a:solidFill>
              </a:rPr>
              <a:t>abdominal pain , fever ,chills or sepsis </a:t>
            </a:r>
            <a:endParaRPr dirty="0"/>
          </a:p>
          <a:p>
            <a:pPr marL="228600" lvl="0" indent="-228600" algn="l" rtl="0">
              <a:lnSpc>
                <a:spcPct val="90000"/>
              </a:lnSpc>
              <a:spcBef>
                <a:spcPts val="1000"/>
              </a:spcBef>
              <a:spcAft>
                <a:spcPts val="0"/>
              </a:spcAft>
              <a:buClr>
                <a:schemeClr val="dk1"/>
              </a:buClr>
              <a:buSzPts val="2600"/>
              <a:buChar char="•"/>
            </a:pPr>
            <a:r>
              <a:rPr lang="en-US" sz="2600" b="1" dirty="0"/>
              <a:t>Diagnosis </a:t>
            </a:r>
            <a:r>
              <a:rPr lang="en-US" sz="2600" dirty="0">
                <a:latin typeface="Arial"/>
                <a:ea typeface="Arial"/>
                <a:cs typeface="Arial"/>
                <a:sym typeface="Arial"/>
              </a:rPr>
              <a:t>Imaging is usually diagnostic, with the finding on </a:t>
            </a:r>
            <a:r>
              <a:rPr lang="en-US" sz="2600" b="1" dirty="0">
                <a:solidFill>
                  <a:srgbClr val="833C0B"/>
                </a:solidFill>
                <a:latin typeface="Arial"/>
                <a:ea typeface="Arial"/>
                <a:cs typeface="Arial"/>
                <a:sym typeface="Arial"/>
              </a:rPr>
              <a:t>ultra- sound or CT</a:t>
            </a:r>
            <a:r>
              <a:rPr lang="en-US" sz="2600" dirty="0">
                <a:solidFill>
                  <a:srgbClr val="833C0B"/>
                </a:solidFill>
                <a:latin typeface="Arial"/>
                <a:ea typeface="Arial"/>
                <a:cs typeface="Arial"/>
                <a:sym typeface="Arial"/>
              </a:rPr>
              <a:t> </a:t>
            </a:r>
            <a:r>
              <a:rPr lang="en-US" sz="2600" dirty="0">
                <a:latin typeface="Arial"/>
                <a:ea typeface="Arial"/>
                <a:cs typeface="Arial"/>
                <a:sym typeface="Arial"/>
              </a:rPr>
              <a:t>of intrahepatic biliary lakes </a:t>
            </a:r>
            <a:r>
              <a:rPr lang="en-US" sz="2600" b="1" dirty="0">
                <a:latin typeface="Arial"/>
                <a:ea typeface="Arial"/>
                <a:cs typeface="Arial"/>
                <a:sym typeface="Arial"/>
              </a:rPr>
              <a:t>containing stones.</a:t>
            </a:r>
            <a:endParaRPr dirty="0"/>
          </a:p>
          <a:p>
            <a:pPr marL="228600" lvl="0" indent="-228600" algn="l" rtl="0">
              <a:lnSpc>
                <a:spcPct val="90000"/>
              </a:lnSpc>
              <a:spcBef>
                <a:spcPts val="1000"/>
              </a:spcBef>
              <a:spcAft>
                <a:spcPts val="0"/>
              </a:spcAft>
              <a:buClr>
                <a:schemeClr val="dk1"/>
              </a:buClr>
              <a:buSzPts val="2600"/>
              <a:buChar char="•"/>
            </a:pPr>
            <a:r>
              <a:rPr lang="en-US" sz="2600" b="1" dirty="0">
                <a:latin typeface="Arial"/>
                <a:ea typeface="Arial"/>
                <a:cs typeface="Arial"/>
                <a:sym typeface="Arial"/>
              </a:rPr>
              <a:t>Biliary stasis and stone formation combine to predispose to biliary sepsis, which may be life-threatening.</a:t>
            </a:r>
            <a:endParaRPr dirty="0"/>
          </a:p>
          <a:p>
            <a:pPr marL="228600" lvl="0" indent="-228600" algn="l" rtl="0">
              <a:lnSpc>
                <a:spcPct val="90000"/>
              </a:lnSpc>
              <a:spcBef>
                <a:spcPts val="1000"/>
              </a:spcBef>
              <a:spcAft>
                <a:spcPts val="0"/>
              </a:spcAft>
              <a:buClr>
                <a:schemeClr val="dk1"/>
              </a:buClr>
              <a:buSzPts val="2600"/>
              <a:buChar char="•"/>
            </a:pPr>
            <a:r>
              <a:rPr lang="en-US" sz="2600" b="1" dirty="0" err="1">
                <a:latin typeface="Arial"/>
                <a:ea typeface="Arial"/>
                <a:cs typeface="Arial"/>
                <a:sym typeface="Arial"/>
              </a:rPr>
              <a:t>Mangment</a:t>
            </a:r>
            <a:r>
              <a:rPr lang="en-US" sz="2600" b="1" dirty="0">
                <a:latin typeface="Arial"/>
                <a:ea typeface="Arial"/>
                <a:cs typeface="Arial"/>
                <a:sym typeface="Arial"/>
              </a:rPr>
              <a:t> : </a:t>
            </a:r>
            <a:r>
              <a:rPr lang="en-US" sz="2600" b="1" dirty="0">
                <a:latin typeface="Calibri"/>
                <a:ea typeface="Calibri"/>
                <a:cs typeface="Calibri"/>
                <a:sym typeface="Calibri"/>
              </a:rPr>
              <a:t>antibiotic</a:t>
            </a:r>
            <a:r>
              <a:rPr lang="en-US" sz="2600" b="1" dirty="0">
                <a:latin typeface="Arial"/>
                <a:ea typeface="Arial"/>
                <a:cs typeface="Arial"/>
                <a:sym typeface="Arial"/>
              </a:rPr>
              <a:t> , </a:t>
            </a:r>
            <a:r>
              <a:rPr lang="en-US" sz="2600" b="1" dirty="0">
                <a:latin typeface="Calibri"/>
                <a:ea typeface="Calibri"/>
                <a:cs typeface="Calibri"/>
                <a:sym typeface="Calibri"/>
              </a:rPr>
              <a:t>Obstructed and septic bile ducts may be drained either radiologically or surgically</a:t>
            </a:r>
            <a:endParaRPr dirty="0"/>
          </a:p>
          <a:p>
            <a:pPr marL="228600" lvl="0" indent="-228600" algn="l" rtl="0">
              <a:lnSpc>
                <a:spcPct val="90000"/>
              </a:lnSpc>
              <a:spcBef>
                <a:spcPts val="1000"/>
              </a:spcBef>
              <a:spcAft>
                <a:spcPts val="0"/>
              </a:spcAft>
              <a:buClr>
                <a:schemeClr val="dk1"/>
              </a:buClr>
              <a:buSzPts val="2600"/>
              <a:buChar char="•"/>
            </a:pPr>
            <a:r>
              <a:rPr lang="en-US" sz="2600" b="1" dirty="0">
                <a:latin typeface="Calibri"/>
                <a:ea typeface="Calibri"/>
                <a:cs typeface="Calibri"/>
                <a:sym typeface="Calibri"/>
              </a:rPr>
              <a:t>Segmental involvement of the liver by Caroli’s disease may be treated by resection of the affected part, although the ductal dilatation is usually diffuse </a:t>
            </a:r>
            <a:r>
              <a:rPr lang="en-US" sz="2600" b="1" dirty="0">
                <a:solidFill>
                  <a:srgbClr val="C55A11"/>
                </a:solidFill>
                <a:latin typeface="Calibri"/>
                <a:ea typeface="Calibri"/>
                <a:cs typeface="Calibri"/>
                <a:sym typeface="Calibri"/>
              </a:rPr>
              <a:t>Liver transplantation is a radical but definitive treatment.</a:t>
            </a:r>
            <a:endParaRPr sz="2600" b="1" dirty="0">
              <a:solidFill>
                <a:srgbClr val="C55A11"/>
              </a:solidFill>
              <a:latin typeface="Calibri"/>
              <a:ea typeface="Calibri"/>
              <a:cs typeface="Calibri"/>
              <a:sym typeface="Calibri"/>
            </a:endParaRPr>
          </a:p>
        </p:txBody>
      </p:sp>
      <p:sp>
        <p:nvSpPr>
          <p:cNvPr id="387" name="Google Shape;387;p48"/>
          <p:cNvSpPr txBox="1"/>
          <p:nvPr/>
        </p:nvSpPr>
        <p:spPr>
          <a:xfrm>
            <a:off x="265546" y="5980771"/>
            <a:ext cx="1170860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haroni"/>
                <a:ea typeface="Aharoni"/>
                <a:cs typeface="Aharoni"/>
                <a:sym typeface="Aharoni"/>
              </a:rPr>
              <a:t>Malignant change within the ductal system results in cholangiocarcinoma, which may be amenable to resection. </a:t>
            </a:r>
            <a:endParaRPr sz="2000">
              <a:solidFill>
                <a:schemeClr val="dk1"/>
              </a:solidFill>
              <a:latin typeface="Aharoni"/>
              <a:ea typeface="Aharoni"/>
              <a:cs typeface="Aharoni"/>
              <a:sym typeface="Aharon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5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5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5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500"/>
                                        <p:tgtEl>
                                          <p:spTgt spid="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Effect transition="in" filter="fade">
                                      <p:cBhvr>
                                        <p:cTn id="27" dur="500"/>
                                        <p:tgtEl>
                                          <p:spTgt spid="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xEl>
                                              <p:pRg st="5" end="5"/>
                                            </p:txEl>
                                          </p:spTgt>
                                        </p:tgtEl>
                                        <p:attrNameLst>
                                          <p:attrName>style.visibility</p:attrName>
                                        </p:attrNameLst>
                                      </p:cBhvr>
                                      <p:to>
                                        <p:strVal val="visible"/>
                                      </p:to>
                                    </p:set>
                                    <p:animEffect transition="in" filter="fade">
                                      <p:cBhvr>
                                        <p:cTn id="32" dur="500"/>
                                        <p:tgtEl>
                                          <p:spTgt spid="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xEl>
                                              <p:pRg st="6" end="6"/>
                                            </p:txEl>
                                          </p:spTgt>
                                        </p:tgtEl>
                                        <p:attrNameLst>
                                          <p:attrName>style.visibility</p:attrName>
                                        </p:attrNameLst>
                                      </p:cBhvr>
                                      <p:to>
                                        <p:strVal val="visible"/>
                                      </p:to>
                                    </p:set>
                                    <p:animEffect transition="in" filter="fade">
                                      <p:cBhvr>
                                        <p:cTn id="37" dur="500"/>
                                        <p:tgtEl>
                                          <p:spTgt spid="3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7"/>
                                        </p:tgtEl>
                                        <p:attrNameLst>
                                          <p:attrName>style.visibility</p:attrName>
                                        </p:attrNameLst>
                                      </p:cBhvr>
                                      <p:to>
                                        <p:strVal val="visible"/>
                                      </p:to>
                                    </p:set>
                                    <p:animEffect transition="in" filter="fade">
                                      <p:cBhvr>
                                        <p:cTn id="42"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49"/>
          <p:cNvPicPr preferRelativeResize="0"/>
          <p:nvPr/>
        </p:nvPicPr>
        <p:blipFill rotWithShape="1">
          <a:blip r:embed="rId3">
            <a:alphaModFix/>
          </a:blip>
          <a:srcRect/>
          <a:stretch/>
        </p:blipFill>
        <p:spPr>
          <a:xfrm>
            <a:off x="808567" y="888423"/>
            <a:ext cx="5733858" cy="4703263"/>
          </a:xfrm>
          <a:prstGeom prst="rect">
            <a:avLst/>
          </a:prstGeom>
          <a:noFill/>
          <a:ln>
            <a:noFill/>
          </a:ln>
        </p:spPr>
      </p:pic>
      <p:sp>
        <p:nvSpPr>
          <p:cNvPr id="393" name="Google Shape;393;p49"/>
          <p:cNvSpPr txBox="1"/>
          <p:nvPr/>
        </p:nvSpPr>
        <p:spPr>
          <a:xfrm>
            <a:off x="6726476" y="1763801"/>
            <a:ext cx="4285288"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georgia"/>
                <a:ea typeface="georgia"/>
                <a:cs typeface="georgia"/>
                <a:sym typeface="georgia"/>
              </a:rPr>
              <a:t>Multiple dilated intrahepatic ducts with tiny dots of strong contrast are seen in the liver (arrows). These represent portal radicles and constitute the characteristic central dot sign for Caroli disease.</a:t>
            </a:r>
            <a:endParaRPr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400"/>
              <a:buFont typeface="Aharoni"/>
              <a:buNone/>
            </a:pPr>
            <a:r>
              <a:rPr lang="en-US" b="1" dirty="0">
                <a:solidFill>
                  <a:srgbClr val="262626"/>
                </a:solidFill>
                <a:latin typeface="Aharoni"/>
                <a:ea typeface="Aharoni"/>
                <a:cs typeface="Aharoni"/>
                <a:sym typeface="Aharoni"/>
              </a:rPr>
              <a:t>4-Simple cystic disease</a:t>
            </a:r>
            <a:endParaRPr b="1" dirty="0">
              <a:solidFill>
                <a:srgbClr val="262626"/>
              </a:solidFill>
              <a:latin typeface="Aharoni"/>
              <a:ea typeface="Aharoni"/>
              <a:cs typeface="Aharoni"/>
              <a:sym typeface="Aharoni"/>
            </a:endParaRPr>
          </a:p>
        </p:txBody>
      </p:sp>
      <p:sp>
        <p:nvSpPr>
          <p:cNvPr id="399" name="Google Shape;399;p50"/>
          <p:cNvSpPr txBox="1">
            <a:spLocks noGrp="1"/>
          </p:cNvSpPr>
          <p:nvPr>
            <p:ph type="body" idx="1"/>
          </p:nvPr>
        </p:nvSpPr>
        <p:spPr>
          <a:xfrm>
            <a:off x="250151" y="1077576"/>
            <a:ext cx="11671229" cy="55803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Simple cysts are generally</a:t>
            </a:r>
            <a:r>
              <a:rPr lang="en-US" b="1"/>
              <a:t> solitary, </a:t>
            </a:r>
            <a:r>
              <a:rPr lang="en-US"/>
              <a:t>and occur more frequently in </a:t>
            </a:r>
            <a:r>
              <a:rPr lang="en-US" u="sng"/>
              <a:t>women</a:t>
            </a:r>
            <a:r>
              <a:rPr lang="en-US"/>
              <a:t>.</a:t>
            </a:r>
            <a:endParaRPr/>
          </a:p>
          <a:p>
            <a:pPr marL="228600" lvl="0" indent="-228600" algn="l" rtl="0">
              <a:lnSpc>
                <a:spcPct val="90000"/>
              </a:lnSpc>
              <a:spcBef>
                <a:spcPts val="1000"/>
              </a:spcBef>
              <a:spcAft>
                <a:spcPts val="0"/>
              </a:spcAft>
              <a:buClr>
                <a:schemeClr val="dk1"/>
              </a:buClr>
              <a:buSzPts val="2800"/>
              <a:buChar char="•"/>
            </a:pPr>
            <a:r>
              <a:rPr lang="en-US"/>
              <a:t> Most are incidental findings, and have a characteristic</a:t>
            </a:r>
            <a:r>
              <a:rPr lang="en-US" b="1">
                <a:solidFill>
                  <a:srgbClr val="2E75B5"/>
                </a:solidFill>
              </a:rPr>
              <a:t> blue hue</a:t>
            </a:r>
            <a:r>
              <a:rPr lang="en-US">
                <a:solidFill>
                  <a:schemeClr val="accent1"/>
                </a:solidFill>
              </a:rPr>
              <a:t> </a:t>
            </a:r>
            <a:r>
              <a:rPr lang="en-US"/>
              <a:t>when seen at laparoscopy. </a:t>
            </a:r>
            <a:endParaRPr/>
          </a:p>
          <a:p>
            <a:pPr marL="228600" lvl="0" indent="-228600" algn="l" rtl="0">
              <a:lnSpc>
                <a:spcPct val="90000"/>
              </a:lnSpc>
              <a:spcBef>
                <a:spcPts val="1000"/>
              </a:spcBef>
              <a:spcAft>
                <a:spcPts val="0"/>
              </a:spcAft>
              <a:buClr>
                <a:schemeClr val="dk1"/>
              </a:buClr>
              <a:buSzPts val="2800"/>
              <a:buChar char="•"/>
            </a:pPr>
            <a:r>
              <a:rPr lang="en-US" u="sng"/>
              <a:t>Indications for surgical intervention</a:t>
            </a:r>
            <a:r>
              <a:rPr lang="en-US"/>
              <a:t> include </a:t>
            </a:r>
            <a:r>
              <a:rPr lang="en-US">
                <a:latin typeface="Aharoni"/>
                <a:ea typeface="Aharoni"/>
                <a:cs typeface="Aharoni"/>
                <a:sym typeface="Aharoni"/>
              </a:rPr>
              <a:t>symptoms, rupture, haemor- rhage, infection or indeterminate diagnosis.</a:t>
            </a:r>
            <a:endParaRPr/>
          </a:p>
          <a:p>
            <a:pPr marL="228600" lvl="0" indent="-228600" algn="l" rtl="0">
              <a:lnSpc>
                <a:spcPct val="90000"/>
              </a:lnSpc>
              <a:spcBef>
                <a:spcPts val="1000"/>
              </a:spcBef>
              <a:spcAft>
                <a:spcPts val="0"/>
              </a:spcAft>
              <a:buClr>
                <a:schemeClr val="dk1"/>
              </a:buClr>
              <a:buSzPts val="2800"/>
              <a:buChar char="•"/>
            </a:pPr>
            <a:r>
              <a:rPr lang="en-US"/>
              <a:t> Surgical resection typically involves </a:t>
            </a:r>
            <a:r>
              <a:rPr lang="en-US" i="1" u="sng"/>
              <a:t>laparoscopic deroofing,</a:t>
            </a:r>
            <a:r>
              <a:rPr lang="en-US"/>
              <a:t> </a:t>
            </a:r>
            <a:r>
              <a:rPr lang="en-US" u="sng"/>
              <a:t>with oversewing </a:t>
            </a:r>
            <a:r>
              <a:rPr lang="en-US"/>
              <a:t>of the cyst wall.</a:t>
            </a:r>
            <a:endParaRPr/>
          </a:p>
          <a:p>
            <a:pPr marL="228600" lvl="0" indent="-228600" algn="l" rtl="0">
              <a:lnSpc>
                <a:spcPct val="90000"/>
              </a:lnSpc>
              <a:spcBef>
                <a:spcPts val="1000"/>
              </a:spcBef>
              <a:spcAft>
                <a:spcPts val="0"/>
              </a:spcAft>
              <a:buClr>
                <a:schemeClr val="dk1"/>
              </a:buClr>
              <a:buSzPts val="2800"/>
              <a:buChar char="•"/>
            </a:pPr>
            <a:r>
              <a:rPr lang="en-US"/>
              <a:t> Polycystic liver disease is less common. It is an autosomal dominant condition, more commonly seen in women, and around half of patients will also have polycystic kidneys. Indications for surgical intervention are broadly similar to those for simple cysts, although the large number of lesions means that deroofing a single cyst is unlikely to relieve symptoms.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527649" y="1408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Arial"/>
              <a:buNone/>
            </a:pPr>
            <a:r>
              <a:rPr lang="en-US" b="1">
                <a:solidFill>
                  <a:srgbClr val="FF0000"/>
                </a:solidFill>
                <a:latin typeface="Arial"/>
                <a:ea typeface="Arial"/>
                <a:cs typeface="Arial"/>
                <a:sym typeface="Arial"/>
              </a:rPr>
              <a:t>Ligaments of the liver:</a:t>
            </a:r>
            <a:br>
              <a:rPr lang="en-US" b="1">
                <a:solidFill>
                  <a:srgbClr val="FF0000"/>
                </a:solidFill>
                <a:latin typeface="Arial"/>
                <a:ea typeface="Arial"/>
                <a:cs typeface="Arial"/>
                <a:sym typeface="Arial"/>
              </a:rPr>
            </a:br>
            <a:endParaRPr/>
          </a:p>
        </p:txBody>
      </p:sp>
      <p:sp>
        <p:nvSpPr>
          <p:cNvPr id="138" name="Google Shape;138;p18"/>
          <p:cNvSpPr txBox="1">
            <a:spLocks noGrp="1"/>
          </p:cNvSpPr>
          <p:nvPr>
            <p:ph type="body" idx="1"/>
          </p:nvPr>
        </p:nvSpPr>
        <p:spPr>
          <a:xfrm>
            <a:off x="453849" y="125628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25000"/>
              </a:lnSpc>
              <a:spcBef>
                <a:spcPts val="0"/>
              </a:spcBef>
              <a:spcAft>
                <a:spcPts val="0"/>
              </a:spcAft>
              <a:buClr>
                <a:srgbClr val="0000CC"/>
              </a:buClr>
              <a:buSzPts val="2800"/>
              <a:buNone/>
            </a:pPr>
            <a:r>
              <a:rPr lang="en-US" b="1">
                <a:solidFill>
                  <a:srgbClr val="0000CC"/>
                </a:solidFill>
                <a:latin typeface="Arial"/>
                <a:ea typeface="Arial"/>
                <a:cs typeface="Arial"/>
                <a:sym typeface="Arial"/>
              </a:rPr>
              <a:t>1- Falciform ligament, </a:t>
            </a:r>
            <a:r>
              <a:rPr lang="en-US">
                <a:solidFill>
                  <a:srgbClr val="000000"/>
                </a:solidFill>
                <a:latin typeface="Arial"/>
                <a:ea typeface="Arial"/>
                <a:cs typeface="Arial"/>
                <a:sym typeface="Arial"/>
              </a:rPr>
              <a:t>sickle-shaped, </a:t>
            </a:r>
            <a:endParaRPr>
              <a:solidFill>
                <a:srgbClr val="000000"/>
              </a:solidFill>
              <a:latin typeface="Times New Roman"/>
              <a:ea typeface="Times New Roman"/>
              <a:cs typeface="Times New Roman"/>
              <a:sym typeface="Times New Roman"/>
            </a:endParaRPr>
          </a:p>
          <a:p>
            <a:pPr marL="0" lvl="0" indent="0" algn="just" rtl="0">
              <a:lnSpc>
                <a:spcPct val="125000"/>
              </a:lnSpc>
              <a:spcBef>
                <a:spcPts val="0"/>
              </a:spcBef>
              <a:spcAft>
                <a:spcPts val="0"/>
              </a:spcAft>
              <a:buClr>
                <a:srgbClr val="0000CC"/>
              </a:buClr>
              <a:buSzPts val="2800"/>
              <a:buNone/>
            </a:pPr>
            <a:r>
              <a:rPr lang="en-US" b="1">
                <a:solidFill>
                  <a:srgbClr val="0000CC"/>
                </a:solidFill>
                <a:latin typeface="Arial"/>
                <a:ea typeface="Arial"/>
                <a:cs typeface="Arial"/>
                <a:sym typeface="Arial"/>
              </a:rPr>
              <a:t>2- Upper and lower layers of coronary ligaments </a:t>
            </a:r>
            <a:r>
              <a:rPr lang="en-US" b="1">
                <a:solidFill>
                  <a:srgbClr val="000000"/>
                </a:solidFill>
                <a:latin typeface="Arial"/>
                <a:ea typeface="Arial"/>
                <a:cs typeface="Arial"/>
                <a:sym typeface="Arial"/>
              </a:rPr>
              <a:t>(</a:t>
            </a:r>
            <a:r>
              <a:rPr lang="en-US">
                <a:solidFill>
                  <a:srgbClr val="000000"/>
                </a:solidFill>
                <a:latin typeface="Arial"/>
                <a:ea typeface="Arial"/>
                <a:cs typeface="Arial"/>
                <a:sym typeface="Arial"/>
              </a:rPr>
              <a:t>boundaries of bare area</a:t>
            </a:r>
            <a:r>
              <a:rPr lang="en-US" b="1">
                <a:solidFill>
                  <a:srgbClr val="000000"/>
                </a:solidFill>
                <a:latin typeface="Arial"/>
                <a:ea typeface="Arial"/>
                <a:cs typeface="Arial"/>
                <a:sym typeface="Arial"/>
              </a:rPr>
              <a:t>)</a:t>
            </a:r>
            <a:r>
              <a:rPr lang="en-US">
                <a:solidFill>
                  <a:srgbClr val="000000"/>
                </a:solidFill>
                <a:latin typeface="Arial"/>
                <a:ea typeface="Arial"/>
                <a:cs typeface="Arial"/>
                <a:sym typeface="Arial"/>
              </a:rPr>
              <a:t>.</a:t>
            </a:r>
            <a:endParaRPr>
              <a:solidFill>
                <a:srgbClr val="000000"/>
              </a:solidFill>
              <a:latin typeface="Times New Roman"/>
              <a:ea typeface="Times New Roman"/>
              <a:cs typeface="Times New Roman"/>
              <a:sym typeface="Times New Roman"/>
            </a:endParaRPr>
          </a:p>
          <a:p>
            <a:pPr marL="0" lvl="0" indent="0" algn="just" rtl="0">
              <a:lnSpc>
                <a:spcPct val="125000"/>
              </a:lnSpc>
              <a:spcBef>
                <a:spcPts val="0"/>
              </a:spcBef>
              <a:spcAft>
                <a:spcPts val="0"/>
              </a:spcAft>
              <a:buClr>
                <a:srgbClr val="0000CC"/>
              </a:buClr>
              <a:buSzPts val="2800"/>
              <a:buNone/>
            </a:pPr>
            <a:r>
              <a:rPr lang="en-US" b="1">
                <a:solidFill>
                  <a:srgbClr val="0000CC"/>
                </a:solidFill>
                <a:latin typeface="Arial"/>
                <a:ea typeface="Arial"/>
                <a:cs typeface="Arial"/>
                <a:sym typeface="Arial"/>
              </a:rPr>
              <a:t>3-</a:t>
            </a:r>
            <a:r>
              <a:rPr lang="en-US">
                <a:solidFill>
                  <a:srgbClr val="0000CC"/>
                </a:solidFill>
                <a:latin typeface="Arial"/>
                <a:ea typeface="Arial"/>
                <a:cs typeface="Arial"/>
                <a:sym typeface="Arial"/>
              </a:rPr>
              <a:t> </a:t>
            </a:r>
            <a:r>
              <a:rPr lang="en-US" b="1">
                <a:solidFill>
                  <a:srgbClr val="0000CC"/>
                </a:solidFill>
                <a:latin typeface="Arial"/>
                <a:ea typeface="Arial"/>
                <a:cs typeface="Arial"/>
                <a:sym typeface="Arial"/>
              </a:rPr>
              <a:t>Right triangular ligament .</a:t>
            </a:r>
            <a:endParaRPr/>
          </a:p>
          <a:p>
            <a:pPr marL="0" lvl="0" indent="0" algn="just" rtl="0">
              <a:lnSpc>
                <a:spcPct val="125000"/>
              </a:lnSpc>
              <a:spcBef>
                <a:spcPts val="0"/>
              </a:spcBef>
              <a:spcAft>
                <a:spcPts val="0"/>
              </a:spcAft>
              <a:buClr>
                <a:srgbClr val="0033CC"/>
              </a:buClr>
              <a:buSzPts val="2800"/>
              <a:buNone/>
            </a:pPr>
            <a:r>
              <a:rPr lang="en-US" b="1">
                <a:solidFill>
                  <a:srgbClr val="0033CC"/>
                </a:solidFill>
                <a:latin typeface="Arial"/>
                <a:ea typeface="Arial"/>
                <a:cs typeface="Arial"/>
                <a:sym typeface="Arial"/>
              </a:rPr>
              <a:t>4-</a:t>
            </a:r>
            <a:r>
              <a:rPr lang="en-US">
                <a:solidFill>
                  <a:srgbClr val="0033CC"/>
                </a:solidFill>
                <a:latin typeface="Arial"/>
                <a:ea typeface="Arial"/>
                <a:cs typeface="Arial"/>
                <a:sym typeface="Arial"/>
              </a:rPr>
              <a:t> </a:t>
            </a:r>
            <a:r>
              <a:rPr lang="en-US" b="1">
                <a:solidFill>
                  <a:srgbClr val="0033CC"/>
                </a:solidFill>
                <a:latin typeface="Arial"/>
                <a:ea typeface="Arial"/>
                <a:cs typeface="Arial"/>
                <a:sym typeface="Arial"/>
              </a:rPr>
              <a:t>Left triangular ligament</a:t>
            </a:r>
            <a:endParaRPr>
              <a:solidFill>
                <a:srgbClr val="0033CC"/>
              </a:solidFill>
              <a:latin typeface="Times New Roman"/>
              <a:ea typeface="Times New Roman"/>
              <a:cs typeface="Times New Roman"/>
              <a:sym typeface="Times New Roman"/>
            </a:endParaRPr>
          </a:p>
          <a:p>
            <a:pPr marL="0" lvl="0" indent="0" algn="just" rtl="0">
              <a:lnSpc>
                <a:spcPct val="125000"/>
              </a:lnSpc>
              <a:spcBef>
                <a:spcPts val="0"/>
              </a:spcBef>
              <a:spcAft>
                <a:spcPts val="0"/>
              </a:spcAft>
              <a:buClr>
                <a:srgbClr val="0033CC"/>
              </a:buClr>
              <a:buSzPts val="2800"/>
              <a:buNone/>
            </a:pPr>
            <a:r>
              <a:rPr lang="en-US" b="1">
                <a:solidFill>
                  <a:srgbClr val="0033CC"/>
                </a:solidFill>
                <a:latin typeface="Arial"/>
                <a:ea typeface="Arial"/>
                <a:cs typeface="Arial"/>
                <a:sym typeface="Arial"/>
              </a:rPr>
              <a:t>6-</a:t>
            </a:r>
            <a:r>
              <a:rPr lang="en-US">
                <a:solidFill>
                  <a:srgbClr val="0033CC"/>
                </a:solidFill>
                <a:latin typeface="Arial"/>
                <a:ea typeface="Arial"/>
                <a:cs typeface="Arial"/>
                <a:sym typeface="Arial"/>
              </a:rPr>
              <a:t> </a:t>
            </a:r>
            <a:r>
              <a:rPr lang="en-US" b="1">
                <a:solidFill>
                  <a:srgbClr val="0033CC"/>
                </a:solidFill>
                <a:latin typeface="Arial"/>
                <a:ea typeface="Arial"/>
                <a:cs typeface="Arial"/>
                <a:sym typeface="Arial"/>
              </a:rPr>
              <a:t>Lesser omentum.</a:t>
            </a:r>
            <a:endParaRPr>
              <a:solidFill>
                <a:srgbClr val="0033CC"/>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pic>
        <p:nvPicPr>
          <p:cNvPr id="139" name="Google Shape;139;p18" descr="Gastrointestinal Ligaments - Gastrointestinal - Medbullets Step 1"/>
          <p:cNvPicPr preferRelativeResize="0"/>
          <p:nvPr/>
        </p:nvPicPr>
        <p:blipFill rotWithShape="1">
          <a:blip r:embed="rId3">
            <a:alphaModFix/>
          </a:blip>
          <a:srcRect/>
          <a:stretch/>
        </p:blipFill>
        <p:spPr>
          <a:xfrm>
            <a:off x="6694098" y="2826152"/>
            <a:ext cx="4439253" cy="360915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51"/>
          <p:cNvPicPr preferRelativeResize="0"/>
          <p:nvPr/>
        </p:nvPicPr>
        <p:blipFill rotWithShape="1">
          <a:blip r:embed="rId3">
            <a:alphaModFix/>
          </a:blip>
          <a:srcRect l="23436" r="1" b="2"/>
          <a:stretch/>
        </p:blipFill>
        <p:spPr>
          <a:xfrm>
            <a:off x="165405" y="10"/>
            <a:ext cx="4635571" cy="6857990"/>
          </a:xfrm>
          <a:prstGeom prst="rect">
            <a:avLst/>
          </a:prstGeom>
          <a:noFill/>
          <a:ln>
            <a:noFill/>
          </a:ln>
        </p:spPr>
      </p:pic>
      <p:cxnSp>
        <p:nvCxnSpPr>
          <p:cNvPr id="405" name="Google Shape;405;p51"/>
          <p:cNvCxnSpPr/>
          <p:nvPr/>
        </p:nvCxnSpPr>
        <p:spPr>
          <a:xfrm>
            <a:off x="5080934" y="2115117"/>
            <a:ext cx="6309360" cy="0"/>
          </a:xfrm>
          <a:prstGeom prst="straightConnector1">
            <a:avLst/>
          </a:prstGeom>
          <a:noFill/>
          <a:ln w="19050" cap="flat" cmpd="sng">
            <a:solidFill>
              <a:srgbClr val="98564E"/>
            </a:solidFill>
            <a:prstDash val="solid"/>
            <a:miter lim="800000"/>
            <a:headEnd type="none" w="sm" len="sm"/>
            <a:tailEnd type="none" w="sm" len="sm"/>
          </a:ln>
        </p:spPr>
      </p:cxnSp>
      <p:pic>
        <p:nvPicPr>
          <p:cNvPr id="406" name="Google Shape;406;p51"/>
          <p:cNvPicPr preferRelativeResize="0"/>
          <p:nvPr/>
        </p:nvPicPr>
        <p:blipFill rotWithShape="1">
          <a:blip r:embed="rId4">
            <a:alphaModFix/>
          </a:blip>
          <a:srcRect/>
          <a:stretch/>
        </p:blipFill>
        <p:spPr>
          <a:xfrm>
            <a:off x="5080934" y="2115117"/>
            <a:ext cx="4635571" cy="4635571"/>
          </a:xfrm>
          <a:prstGeom prst="rect">
            <a:avLst/>
          </a:prstGeom>
          <a:noFill/>
          <a:ln>
            <a:noFill/>
          </a:ln>
        </p:spPr>
      </p:pic>
      <p:sp>
        <p:nvSpPr>
          <p:cNvPr id="407" name="Google Shape;407;p51"/>
          <p:cNvSpPr txBox="1"/>
          <p:nvPr/>
        </p:nvSpPr>
        <p:spPr>
          <a:xfrm>
            <a:off x="5185690" y="407751"/>
            <a:ext cx="6099848" cy="569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rgbClr val="262626"/>
                </a:solidFill>
                <a:latin typeface="Calibri"/>
                <a:ea typeface="Calibri"/>
                <a:cs typeface="Calibri"/>
                <a:sym typeface="Calibri"/>
              </a:rPr>
              <a:t>Hepatic cysts </a:t>
            </a:r>
            <a:endParaRPr sz="31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graphicFrame>
        <p:nvGraphicFramePr>
          <p:cNvPr id="4" name="عنصر نائب للمحتوى 3"/>
          <p:cNvGraphicFramePr>
            <a:graphicFrameLocks noGrp="1"/>
          </p:cNvGraphicFramePr>
          <p:nvPr>
            <p:ph idx="1"/>
          </p:nvPr>
        </p:nvGraphicFramePr>
        <p:xfrm>
          <a:off x="1775520" y="188640"/>
          <a:ext cx="889248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580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
          <p:cNvSpPr txBox="1">
            <a:spLocks noGrp="1"/>
          </p:cNvSpPr>
          <p:nvPr>
            <p:ph type="body" idx="4294967295"/>
          </p:nvPr>
        </p:nvSpPr>
        <p:spPr>
          <a:xfrm>
            <a:off x="0" y="302636"/>
            <a:ext cx="12192000" cy="5976900"/>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FF0000"/>
              </a:buClr>
              <a:buSzPts val="2800"/>
              <a:buNone/>
            </a:pPr>
            <a:r>
              <a:rPr lang="en-US" b="1" dirty="0">
                <a:solidFill>
                  <a:srgbClr val="FF0000"/>
                </a:solidFill>
              </a:rPr>
              <a:t>Primary benign liver tumors</a:t>
            </a:r>
            <a:endParaRPr dirty="0"/>
          </a:p>
          <a:p>
            <a:pPr marL="228600" lvl="0" indent="-228600" algn="ctr" rtl="0">
              <a:lnSpc>
                <a:spcPct val="90000"/>
              </a:lnSpc>
              <a:spcBef>
                <a:spcPts val="1000"/>
              </a:spcBef>
              <a:spcAft>
                <a:spcPts val="0"/>
              </a:spcAft>
              <a:buClr>
                <a:schemeClr val="dk1"/>
              </a:buClr>
              <a:buSzPts val="2800"/>
              <a:buNone/>
            </a:pPr>
            <a:endParaRPr b="1" dirty="0">
              <a:solidFill>
                <a:srgbClr val="FF0000"/>
              </a:solidFill>
            </a:endParaRPr>
          </a:p>
          <a:p>
            <a:pPr marL="228600" lvl="0" indent="-228600" algn="l" rtl="0">
              <a:lnSpc>
                <a:spcPct val="90000"/>
              </a:lnSpc>
              <a:spcBef>
                <a:spcPts val="1000"/>
              </a:spcBef>
              <a:spcAft>
                <a:spcPts val="0"/>
              </a:spcAft>
              <a:buClr>
                <a:srgbClr val="FF0000"/>
              </a:buClr>
              <a:buSzPts val="2800"/>
              <a:buNone/>
            </a:pPr>
            <a:r>
              <a:rPr lang="en-US" b="1" dirty="0">
                <a:solidFill>
                  <a:srgbClr val="FF0000"/>
                </a:solidFill>
              </a:rPr>
              <a:t>1.Haemangiomas: A liver hemangioma is a benign (non-cancerous) tumor in the liver that is made up of clusters of blood-filled cavities</a:t>
            </a:r>
            <a:endParaRPr b="1" dirty="0"/>
          </a:p>
          <a:p>
            <a:pPr marL="457200" lvl="0" indent="-406400" algn="l" rtl="0">
              <a:lnSpc>
                <a:spcPct val="90000"/>
              </a:lnSpc>
              <a:spcBef>
                <a:spcPts val="1000"/>
              </a:spcBef>
              <a:spcAft>
                <a:spcPts val="0"/>
              </a:spcAft>
              <a:buSzPts val="2800"/>
              <a:buChar char="•"/>
            </a:pPr>
            <a:r>
              <a:rPr lang="en-US" b="1" dirty="0"/>
              <a:t>The most common primary liver tumor .</a:t>
            </a:r>
            <a:endParaRPr b="1" dirty="0"/>
          </a:p>
          <a:p>
            <a:pPr marL="457200" lvl="0" indent="-406400" algn="l" rtl="0">
              <a:lnSpc>
                <a:spcPct val="90000"/>
              </a:lnSpc>
              <a:spcBef>
                <a:spcPts val="0"/>
              </a:spcBef>
              <a:spcAft>
                <a:spcPts val="0"/>
              </a:spcAft>
              <a:buSzPts val="2800"/>
              <a:buChar char="•"/>
            </a:pPr>
            <a:r>
              <a:rPr lang="en-US" b="1" dirty="0"/>
              <a:t>The causes of liver hemangiomas are not known. </a:t>
            </a:r>
            <a:endParaRPr b="1" dirty="0"/>
          </a:p>
          <a:p>
            <a:pPr marL="457200" lvl="0" indent="-406400" algn="l" rtl="0">
              <a:lnSpc>
                <a:spcPct val="90000"/>
              </a:lnSpc>
              <a:spcBef>
                <a:spcPts val="0"/>
              </a:spcBef>
              <a:spcAft>
                <a:spcPts val="0"/>
              </a:spcAft>
              <a:buSzPts val="2800"/>
              <a:buChar char="•"/>
            </a:pPr>
            <a:r>
              <a:rPr lang="en-US" b="1" dirty="0"/>
              <a:t>Some cases may be genetic (runs in the family).</a:t>
            </a:r>
            <a:endParaRPr b="1" dirty="0"/>
          </a:p>
          <a:p>
            <a:pPr marL="457200" lvl="0" indent="-406400" algn="l" rtl="0">
              <a:lnSpc>
                <a:spcPct val="90000"/>
              </a:lnSpc>
              <a:spcBef>
                <a:spcPts val="0"/>
              </a:spcBef>
              <a:spcAft>
                <a:spcPts val="0"/>
              </a:spcAft>
              <a:buSzPts val="2800"/>
              <a:buChar char="•"/>
            </a:pPr>
            <a:r>
              <a:rPr lang="en-US" b="1" dirty="0"/>
              <a:t>Most liver hemangiomas do not cause symptoms, and are only discovered when the patient is being seen for another, unrelated health condition.</a:t>
            </a:r>
            <a:endParaRPr b="1" dirty="0"/>
          </a:p>
          <a:p>
            <a:pPr marL="457200" lvl="0" indent="-406400" algn="l" rtl="0">
              <a:lnSpc>
                <a:spcPct val="90000"/>
              </a:lnSpc>
              <a:spcBef>
                <a:spcPts val="0"/>
              </a:spcBef>
              <a:spcAft>
                <a:spcPts val="0"/>
              </a:spcAft>
              <a:buSzPts val="2800"/>
              <a:buChar char="•"/>
            </a:pPr>
            <a:endParaRPr b="1" dirty="0"/>
          </a:p>
          <a:p>
            <a:pPr marL="228600" lvl="0" indent="-228600" algn="l" rtl="0">
              <a:lnSpc>
                <a:spcPct val="90000"/>
              </a:lnSpc>
              <a:spcBef>
                <a:spcPts val="1000"/>
              </a:spcBef>
              <a:spcAft>
                <a:spcPts val="0"/>
              </a:spcAft>
              <a:buClr>
                <a:schemeClr val="dk1"/>
              </a:buClr>
              <a:buSzPts val="2800"/>
              <a:buNone/>
            </a:pPr>
            <a:endParaRPr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
          <p:cNvSpPr txBox="1">
            <a:spLocks noGrp="1"/>
          </p:cNvSpPr>
          <p:nvPr>
            <p:ph type="body" idx="1"/>
          </p:nvPr>
        </p:nvSpPr>
        <p:spPr>
          <a:xfrm>
            <a:off x="838200" y="1507847"/>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653" name="Google Shape;653;p3"/>
          <p:cNvPicPr preferRelativeResize="0"/>
          <p:nvPr/>
        </p:nvPicPr>
        <p:blipFill>
          <a:blip r:embed="rId3">
            <a:alphaModFix/>
          </a:blip>
          <a:stretch>
            <a:fillRect/>
          </a:stretch>
        </p:blipFill>
        <p:spPr>
          <a:xfrm>
            <a:off x="147850" y="0"/>
            <a:ext cx="5160725" cy="6858000"/>
          </a:xfrm>
          <a:prstGeom prst="rect">
            <a:avLst/>
          </a:prstGeom>
          <a:noFill/>
          <a:ln>
            <a:noFill/>
          </a:ln>
        </p:spPr>
      </p:pic>
      <p:pic>
        <p:nvPicPr>
          <p:cNvPr id="654" name="Google Shape;654;p3"/>
          <p:cNvPicPr preferRelativeResize="0"/>
          <p:nvPr/>
        </p:nvPicPr>
        <p:blipFill>
          <a:blip r:embed="rId4">
            <a:alphaModFix/>
          </a:blip>
          <a:stretch>
            <a:fillRect/>
          </a:stretch>
        </p:blipFill>
        <p:spPr>
          <a:xfrm>
            <a:off x="5179175" y="-96476"/>
            <a:ext cx="6728175" cy="66915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
          <p:cNvSpPr txBox="1">
            <a:spLocks noGrp="1"/>
          </p:cNvSpPr>
          <p:nvPr>
            <p:ph type="body" idx="1"/>
          </p:nvPr>
        </p:nvSpPr>
        <p:spPr>
          <a:xfrm>
            <a:off x="118300" y="0"/>
            <a:ext cx="11940600" cy="68580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Complications depend on the size and location of the tumor. It needs to be emphasized that the following complications are rarely described:</a:t>
            </a:r>
            <a:endParaRPr/>
          </a:p>
          <a:p>
            <a:pPr marL="0" lvl="0" indent="0" algn="l" rtl="0">
              <a:spcBef>
                <a:spcPts val="1000"/>
              </a:spcBef>
              <a:spcAft>
                <a:spcPts val="0"/>
              </a:spcAft>
              <a:buNone/>
            </a:pPr>
            <a:endParaRPr/>
          </a:p>
          <a:p>
            <a:pPr marL="457200" lvl="0" indent="-342900" algn="l" rtl="0">
              <a:spcBef>
                <a:spcPts val="1000"/>
              </a:spcBef>
              <a:spcAft>
                <a:spcPts val="0"/>
              </a:spcAft>
              <a:buSzPts val="1800"/>
              <a:buAutoNum type="arabicPeriod"/>
            </a:pPr>
            <a:r>
              <a:rPr lang="en-US"/>
              <a:t>Rupture with resultant hemoperitoneum: Rarely, large tumors rupture spontaneously or after blunt trauma. Patients may present with signs of circulatory shock and hemoperitoneum.</a:t>
            </a:r>
            <a:endParaRPr/>
          </a:p>
          <a:p>
            <a:pPr marL="457200" lvl="0" indent="-342900" algn="l" rtl="0">
              <a:spcBef>
                <a:spcPts val="0"/>
              </a:spcBef>
              <a:spcAft>
                <a:spcPts val="0"/>
              </a:spcAft>
              <a:buSzPts val="1800"/>
              <a:buAutoNum type="arabicPeriod"/>
            </a:pPr>
            <a:r>
              <a:rPr lang="en-US"/>
              <a:t>Intratumoral bleeding</a:t>
            </a:r>
            <a:endParaRPr/>
          </a:p>
          <a:p>
            <a:pPr marL="457200" lvl="0" indent="-342900" algn="l" rtl="0">
              <a:spcBef>
                <a:spcPts val="0"/>
              </a:spcBef>
              <a:spcAft>
                <a:spcPts val="0"/>
              </a:spcAft>
              <a:buSzPts val="1800"/>
              <a:buAutoNum type="arabicPeriod"/>
            </a:pPr>
            <a:r>
              <a:rPr lang="en-US"/>
              <a:t>Compression of bile ducts and nearby arteries and veins: One case has been reported of lower extremity edema caused by compression of the inferior vena cava by a cavernous hemangioma of the caudate lobe of the liver.</a:t>
            </a:r>
            <a:endParaRPr/>
          </a:p>
          <a:p>
            <a:pPr marL="457200" lvl="0" indent="-342900" algn="l" rtl="0">
              <a:spcBef>
                <a:spcPts val="0"/>
              </a:spcBef>
              <a:spcAft>
                <a:spcPts val="0"/>
              </a:spcAft>
              <a:buSzPts val="1800"/>
              <a:buAutoNum type="arabicPeriod"/>
            </a:pPr>
            <a:r>
              <a:rPr lang="en-US"/>
              <a:t>Gastric compression: Early satiety, nausea, and vomiting may occur when large lesions compress the stomach, producing gastric outlet obstruction.</a:t>
            </a:r>
            <a:endParaRPr/>
          </a:p>
          <a:p>
            <a:pPr marL="457200" lvl="0" indent="-342900" algn="l" rtl="0">
              <a:spcBef>
                <a:spcPts val="0"/>
              </a:spcBef>
              <a:spcAft>
                <a:spcPts val="0"/>
              </a:spcAft>
              <a:buSzPts val="1800"/>
              <a:buAutoNum type="arabicPeriod"/>
            </a:pPr>
            <a:r>
              <a:rPr lang="en-US"/>
              <a:t>Hemobilia</a:t>
            </a:r>
            <a:endParaRPr/>
          </a:p>
          <a:p>
            <a:pPr marL="457200" lvl="0" indent="-342900" algn="l" rtl="0">
              <a:spcBef>
                <a:spcPts val="0"/>
              </a:spcBef>
              <a:spcAft>
                <a:spcPts val="0"/>
              </a:spcAft>
              <a:buSzPts val="1800"/>
              <a:buAutoNum type="arabicPeriod"/>
            </a:pPr>
            <a:r>
              <a:rPr lang="en-US"/>
              <a:t>High-output congestive heart failure</a:t>
            </a:r>
            <a:endParaRPr/>
          </a:p>
          <a:p>
            <a:pPr marL="0" lvl="0" indent="0" algn="l" rtl="0">
              <a:spcBef>
                <a:spcPts val="1000"/>
              </a:spcBef>
              <a:spcAft>
                <a:spcPts val="0"/>
              </a:spcAft>
              <a:buNone/>
            </a:pPr>
            <a:r>
              <a:rPr lang="en-US"/>
              <a:t>7.</a:t>
            </a:r>
            <a:r>
              <a:rPr lang="en-US" sz="4000"/>
              <a:t>Kasabach-Merritt  syndrome</a:t>
            </a:r>
            <a:br>
              <a:rPr lang="en-US" sz="4000"/>
            </a:br>
            <a:r>
              <a:rPr lang="en-US" sz="4000"/>
              <a:t> Heamorrhage ”Rare”</a:t>
            </a:r>
            <a:endParaRPr/>
          </a:p>
          <a:p>
            <a:pPr marL="0" lvl="0" indent="0" algn="l" rtl="0">
              <a:spcBef>
                <a:spcPts val="100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
          <p:cNvSpPr txBox="1">
            <a:spLocks noGrp="1"/>
          </p:cNvSpPr>
          <p:nvPr>
            <p:ph type="body" idx="1"/>
          </p:nvPr>
        </p:nvSpPr>
        <p:spPr>
          <a:xfrm>
            <a:off x="838200" y="561900"/>
            <a:ext cx="10515600" cy="56931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3000"/>
              <a:t>Kasabach-Merritt syndrome is characterised by the combination of :</a:t>
            </a:r>
            <a:endParaRPr sz="3000"/>
          </a:p>
          <a:p>
            <a:pPr marL="457200" lvl="0" indent="-419100" algn="l" rtl="0">
              <a:spcBef>
                <a:spcPts val="1000"/>
              </a:spcBef>
              <a:spcAft>
                <a:spcPts val="0"/>
              </a:spcAft>
              <a:buSzPts val="3000"/>
              <a:buAutoNum type="arabicPeriod"/>
            </a:pPr>
            <a:r>
              <a:rPr lang="en-US" sz="3000"/>
              <a:t>rapidly growing vascular tumour</a:t>
            </a:r>
            <a:endParaRPr sz="3000"/>
          </a:p>
          <a:p>
            <a:pPr marL="457200" lvl="0" indent="-419100" algn="l" rtl="0">
              <a:spcBef>
                <a:spcPts val="0"/>
              </a:spcBef>
              <a:spcAft>
                <a:spcPts val="0"/>
              </a:spcAft>
              <a:buSzPts val="3000"/>
              <a:buAutoNum type="arabicPeriod"/>
            </a:pPr>
            <a:r>
              <a:rPr lang="en-US" sz="3000"/>
              <a:t> thrombocytopenia</a:t>
            </a:r>
            <a:endParaRPr sz="3000"/>
          </a:p>
          <a:p>
            <a:pPr marL="457200" lvl="0" indent="-419100" algn="l" rtl="0">
              <a:spcBef>
                <a:spcPts val="0"/>
              </a:spcBef>
              <a:spcAft>
                <a:spcPts val="0"/>
              </a:spcAft>
              <a:buSzPts val="3000"/>
              <a:buAutoNum type="arabicPeriod"/>
            </a:pPr>
            <a:r>
              <a:rPr lang="en-US" sz="3000"/>
              <a:t>microangiopathic haemolytic anaemia</a:t>
            </a:r>
            <a:endParaRPr sz="3000"/>
          </a:p>
          <a:p>
            <a:pPr marL="457200" lvl="0" indent="-419100" algn="l" rtl="0">
              <a:spcBef>
                <a:spcPts val="0"/>
              </a:spcBef>
              <a:spcAft>
                <a:spcPts val="0"/>
              </a:spcAft>
              <a:buSzPts val="3000"/>
              <a:buAutoNum type="arabicPeriod"/>
            </a:pPr>
            <a:r>
              <a:rPr lang="en-US" sz="3000"/>
              <a:t> consumptive coagulopathy. </a:t>
            </a:r>
            <a:endParaRPr sz="3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
          <p:cNvSpPr txBox="1">
            <a:spLocks noGrp="1"/>
          </p:cNvSpPr>
          <p:nvPr>
            <p:ph type="ctrTitle"/>
          </p:nvPr>
        </p:nvSpPr>
        <p:spPr>
          <a:xfrm>
            <a:off x="2279576" y="620688"/>
            <a:ext cx="7772400" cy="273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**DIAGNOSIS**</a:t>
            </a:r>
            <a:br>
              <a:rPr lang="en-US"/>
            </a:br>
            <a:r>
              <a:rPr lang="en-US" sz="2800"/>
              <a:t>1.CT scan with IV contrast</a:t>
            </a:r>
            <a:br>
              <a:rPr lang="en-US" sz="2800"/>
            </a:br>
            <a:r>
              <a:rPr lang="en-US" sz="2800"/>
              <a:t>2.Angiography </a:t>
            </a:r>
            <a:br>
              <a:rPr lang="en-US" sz="2800"/>
            </a:br>
            <a:r>
              <a:rPr lang="en-US" sz="2800"/>
              <a:t>3.MRI</a:t>
            </a:r>
            <a:br>
              <a:rPr lang="en-US" sz="2800"/>
            </a:br>
            <a:r>
              <a:rPr lang="en-US" sz="2800"/>
              <a:t>4.Ultra sound       </a:t>
            </a:r>
            <a:endParaRPr sz="2800"/>
          </a:p>
        </p:txBody>
      </p:sp>
      <p:sp>
        <p:nvSpPr>
          <p:cNvPr id="703" name="Google Shape;703;p1"/>
          <p:cNvSpPr txBox="1">
            <a:spLocks noGrp="1"/>
          </p:cNvSpPr>
          <p:nvPr>
            <p:ph type="subTitle" idx="1"/>
          </p:nvPr>
        </p:nvSpPr>
        <p:spPr>
          <a:xfrm>
            <a:off x="2063552" y="4005064"/>
            <a:ext cx="7772400" cy="1256100"/>
          </a:xfrm>
          <a:prstGeom prst="rect">
            <a:avLst/>
          </a:prstGeom>
          <a:noFill/>
          <a:ln>
            <a:noFill/>
          </a:ln>
          <a:effectLst>
            <a:outerShdw blurRad="50800" dist="38100" dir="13500000" algn="br" rotWithShape="0">
              <a:srgbClr val="000000">
                <a:alpha val="40000"/>
              </a:srgbClr>
            </a:outerShdw>
            <a:reflection stA="50000" endA="280" endPos="40000" dist="101600" dir="5400000" fadeDir="5400012" sy="-100000" algn="bl" rotWithShape="0"/>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25252"/>
              </a:buClr>
              <a:buSzPts val="2400"/>
              <a:buNone/>
            </a:pPr>
            <a:r>
              <a:rPr lang="en-US">
                <a:solidFill>
                  <a:srgbClr val="525252"/>
                </a:solidFill>
              </a:rPr>
              <a:t>NOTE!!!</a:t>
            </a:r>
            <a:endParaRPr/>
          </a:p>
          <a:p>
            <a:pPr marL="0" lvl="0" indent="0" algn="l" rtl="0">
              <a:lnSpc>
                <a:spcPct val="90000"/>
              </a:lnSpc>
              <a:spcBef>
                <a:spcPts val="1000"/>
              </a:spcBef>
              <a:spcAft>
                <a:spcPts val="0"/>
              </a:spcAft>
              <a:buClr>
                <a:srgbClr val="0C0C0C"/>
              </a:buClr>
              <a:buSzPts val="2400"/>
              <a:buNone/>
            </a:pPr>
            <a:r>
              <a:rPr lang="en-US">
                <a:solidFill>
                  <a:srgbClr val="0C0C0C"/>
                </a:solidFill>
              </a:rPr>
              <a:t>Biopsy shouldn’t be performed due to risk of hemorrhage with biopsy .</a:t>
            </a:r>
            <a:endParaRPr>
              <a:solidFill>
                <a:srgbClr val="0C0C0C"/>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Angiography                   CT</a:t>
            </a:r>
            <a:endParaRPr/>
          </a:p>
        </p:txBody>
      </p:sp>
      <p:pic>
        <p:nvPicPr>
          <p:cNvPr id="476" name="Google Shape;476;p57" descr="internal-hemangioma-liver-scan.jpg"/>
          <p:cNvPicPr preferRelativeResize="0">
            <a:picLocks noGrp="1"/>
          </p:cNvPicPr>
          <p:nvPr>
            <p:ph type="body" idx="1"/>
          </p:nvPr>
        </p:nvPicPr>
        <p:blipFill rotWithShape="1">
          <a:blip r:embed="rId3">
            <a:alphaModFix/>
          </a:blip>
          <a:srcRect/>
          <a:stretch/>
        </p:blipFill>
        <p:spPr>
          <a:xfrm>
            <a:off x="5943025" y="1345650"/>
            <a:ext cx="5790300" cy="4800600"/>
          </a:xfrm>
          <a:prstGeom prst="rect">
            <a:avLst/>
          </a:prstGeom>
          <a:noFill/>
          <a:ln>
            <a:noFill/>
          </a:ln>
        </p:spPr>
      </p:pic>
      <p:pic>
        <p:nvPicPr>
          <p:cNvPr id="477" name="Google Shape;477;p57"/>
          <p:cNvPicPr preferRelativeResize="0"/>
          <p:nvPr/>
        </p:nvPicPr>
        <p:blipFill>
          <a:blip r:embed="rId4">
            <a:alphaModFix/>
          </a:blip>
          <a:stretch>
            <a:fillRect/>
          </a:stretch>
        </p:blipFill>
        <p:spPr>
          <a:xfrm>
            <a:off x="320660" y="1459938"/>
            <a:ext cx="5311850" cy="4572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3600"/>
              <a:buNone/>
            </a:pPr>
            <a:r>
              <a:rPr lang="en-US" sz="3600" b="1">
                <a:solidFill>
                  <a:schemeClr val="accent1"/>
                </a:solidFill>
              </a:rPr>
              <a:t>TREATMENT:-                   *</a:t>
            </a:r>
            <a:endParaRPr sz="3600" b="1">
              <a:solidFill>
                <a:schemeClr val="accent1"/>
              </a:solidFill>
            </a:endParaRPr>
          </a:p>
          <a:p>
            <a:pPr marL="228600" lvl="0" indent="-228600" algn="l" rtl="0">
              <a:lnSpc>
                <a:spcPct val="90000"/>
              </a:lnSpc>
              <a:spcBef>
                <a:spcPts val="1000"/>
              </a:spcBef>
              <a:spcAft>
                <a:spcPts val="0"/>
              </a:spcAft>
              <a:buClr>
                <a:schemeClr val="dk1"/>
              </a:buClr>
              <a:buSzPts val="3600"/>
              <a:buNone/>
            </a:pPr>
            <a:r>
              <a:rPr lang="en-US" sz="3600" b="1"/>
              <a:t>            </a:t>
            </a:r>
            <a:endParaRPr sz="3600" b="1"/>
          </a:p>
          <a:p>
            <a:pPr marL="228600" lvl="0" indent="-228600" algn="l" rtl="0">
              <a:lnSpc>
                <a:spcPct val="90000"/>
              </a:lnSpc>
              <a:spcBef>
                <a:spcPts val="1000"/>
              </a:spcBef>
              <a:spcAft>
                <a:spcPts val="0"/>
              </a:spcAft>
              <a:buClr>
                <a:schemeClr val="dk1"/>
              </a:buClr>
              <a:buSzPts val="2800"/>
              <a:buNone/>
            </a:pPr>
            <a:r>
              <a:rPr lang="en-US" b="1"/>
              <a:t>-Observation in &gt;90% of cases.</a:t>
            </a:r>
            <a:endParaRPr/>
          </a:p>
          <a:p>
            <a:pPr marL="228600" lvl="0" indent="-228600" algn="l" rtl="0">
              <a:lnSpc>
                <a:spcPct val="90000"/>
              </a:lnSpc>
              <a:spcBef>
                <a:spcPts val="1000"/>
              </a:spcBef>
              <a:spcAft>
                <a:spcPts val="0"/>
              </a:spcAft>
              <a:buClr>
                <a:schemeClr val="dk1"/>
              </a:buClr>
              <a:buSzPts val="2800"/>
              <a:buNone/>
            </a:pPr>
            <a:endParaRPr b="1"/>
          </a:p>
          <a:p>
            <a:pPr marL="228600" lvl="0" indent="-228600" algn="l" rtl="0">
              <a:lnSpc>
                <a:spcPct val="90000"/>
              </a:lnSpc>
              <a:spcBef>
                <a:spcPts val="1000"/>
              </a:spcBef>
              <a:spcAft>
                <a:spcPts val="0"/>
              </a:spcAft>
              <a:buClr>
                <a:srgbClr val="FF0000"/>
              </a:buClr>
              <a:buSzPts val="2800"/>
              <a:buNone/>
            </a:pPr>
            <a:r>
              <a:rPr lang="en-US" b="1" i="1">
                <a:solidFill>
                  <a:srgbClr val="FF0000"/>
                </a:solidFill>
              </a:rPr>
              <a:t>             resection if :</a:t>
            </a:r>
            <a:endParaRPr/>
          </a:p>
          <a:p>
            <a:pPr marL="228600" lvl="0" indent="-228600" algn="l" rtl="0">
              <a:lnSpc>
                <a:spcPct val="90000"/>
              </a:lnSpc>
              <a:spcBef>
                <a:spcPts val="1000"/>
              </a:spcBef>
              <a:spcAft>
                <a:spcPts val="0"/>
              </a:spcAft>
              <a:buClr>
                <a:schemeClr val="dk1"/>
              </a:buClr>
              <a:buSzPts val="2800"/>
              <a:buNone/>
            </a:pPr>
            <a:endParaRPr b="1"/>
          </a:p>
          <a:p>
            <a:pPr marL="228600" lvl="0" indent="-228600" algn="l" rtl="0">
              <a:lnSpc>
                <a:spcPct val="90000"/>
              </a:lnSpc>
              <a:spcBef>
                <a:spcPts val="1000"/>
              </a:spcBef>
              <a:spcAft>
                <a:spcPts val="0"/>
              </a:spcAft>
              <a:buClr>
                <a:schemeClr val="dk1"/>
              </a:buClr>
              <a:buSzPts val="2800"/>
              <a:buNone/>
            </a:pPr>
            <a:r>
              <a:rPr lang="en-US" b="1"/>
              <a:t>.-Large symptomatic lesions </a:t>
            </a:r>
            <a:endParaRPr/>
          </a:p>
          <a:p>
            <a:pPr marL="228600" lvl="0" indent="-228600" algn="l" rtl="0">
              <a:lnSpc>
                <a:spcPct val="90000"/>
              </a:lnSpc>
              <a:spcBef>
                <a:spcPts val="1000"/>
              </a:spcBef>
              <a:spcAft>
                <a:spcPts val="0"/>
              </a:spcAft>
              <a:buClr>
                <a:schemeClr val="dk1"/>
              </a:buClr>
              <a:buSzPts val="2800"/>
              <a:buNone/>
            </a:pPr>
            <a:r>
              <a:rPr lang="en-US" b="1"/>
              <a:t>-Hemorrhage  .</a:t>
            </a:r>
            <a:endParaRPr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2.Hepatic Adenoma </a:t>
            </a:r>
            <a:endParaRPr/>
          </a:p>
        </p:txBody>
      </p:sp>
      <p:sp>
        <p:nvSpPr>
          <p:cNvPr id="707" name="Google Shape;707;p1"/>
          <p:cNvSpPr txBox="1">
            <a:spLocks noGrp="1"/>
          </p:cNvSpPr>
          <p:nvPr>
            <p:ph type="body" idx="1"/>
          </p:nvPr>
        </p:nvSpPr>
        <p:spPr>
          <a:xfrm>
            <a:off x="838200" y="1325700"/>
            <a:ext cx="10515600" cy="5372700"/>
          </a:xfrm>
          <a:prstGeom prst="rect">
            <a:avLst/>
          </a:prstGeom>
          <a:noFill/>
          <a:ln>
            <a:noFill/>
          </a:ln>
        </p:spPr>
        <p:txBody>
          <a:bodyPr spcFirstLastPara="1" wrap="square" lIns="91425" tIns="45700" rIns="91425" bIns="45700" anchor="t" anchorCtr="0">
            <a:normAutofit/>
          </a:bodyPr>
          <a:lstStyle/>
          <a:p>
            <a:pPr marL="457200" lvl="0" indent="-334327" algn="l" rtl="0">
              <a:lnSpc>
                <a:spcPct val="90000"/>
              </a:lnSpc>
              <a:spcBef>
                <a:spcPts val="1000"/>
              </a:spcBef>
              <a:spcAft>
                <a:spcPts val="0"/>
              </a:spcAft>
              <a:buSzPct val="64285"/>
              <a:buChar char="•"/>
            </a:pPr>
            <a:r>
              <a:rPr lang="en-US"/>
              <a:t>Hepatic adenomas are rare benign liver tumours. </a:t>
            </a:r>
            <a:endParaRPr/>
          </a:p>
          <a:p>
            <a:pPr marL="457200" lvl="0" indent="-334327" algn="l" rtl="0">
              <a:lnSpc>
                <a:spcPct val="90000"/>
              </a:lnSpc>
              <a:spcBef>
                <a:spcPts val="0"/>
              </a:spcBef>
              <a:spcAft>
                <a:spcPts val="0"/>
              </a:spcAft>
              <a:buSzPct val="64285"/>
              <a:buChar char="•"/>
            </a:pPr>
            <a:r>
              <a:rPr lang="en-US"/>
              <a:t>They occur mostly in women of child-bearing age mostly in (20-50).</a:t>
            </a:r>
            <a:endParaRPr/>
          </a:p>
          <a:p>
            <a:pPr marL="457200" lvl="0" indent="-334327" algn="l" rtl="0">
              <a:lnSpc>
                <a:spcPct val="90000"/>
              </a:lnSpc>
              <a:spcBef>
                <a:spcPts val="0"/>
              </a:spcBef>
              <a:spcAft>
                <a:spcPts val="0"/>
              </a:spcAft>
              <a:buSzPct val="64285"/>
              <a:buChar char="•"/>
            </a:pPr>
            <a:r>
              <a:rPr lang="en-US"/>
              <a:t> association with sex hormones (including the oral contraceptive pill) is well recognised, and regression of symptomatic adenomas on withdrawal of hormone stimulation is well documented.</a:t>
            </a:r>
            <a:endParaRPr/>
          </a:p>
          <a:p>
            <a:pPr marL="457200" lvl="0" indent="-334327" algn="l" rtl="0">
              <a:lnSpc>
                <a:spcPct val="90000"/>
              </a:lnSpc>
              <a:spcBef>
                <a:spcPts val="0"/>
              </a:spcBef>
              <a:spcAft>
                <a:spcPts val="0"/>
              </a:spcAft>
              <a:buSzPct val="64285"/>
              <a:buChar char="•"/>
            </a:pPr>
            <a:r>
              <a:rPr lang="en-US"/>
              <a:t>Pregnancy can also increase your risk.</a:t>
            </a:r>
            <a:endParaRPr/>
          </a:p>
          <a:p>
            <a:pPr marL="457200" lvl="0" indent="-334327" algn="l" rtl="0">
              <a:lnSpc>
                <a:spcPct val="90000"/>
              </a:lnSpc>
              <a:spcBef>
                <a:spcPts val="0"/>
              </a:spcBef>
              <a:spcAft>
                <a:spcPts val="0"/>
              </a:spcAft>
              <a:buSzPct val="64285"/>
              <a:buChar char="•"/>
            </a:pPr>
            <a:r>
              <a:rPr lang="en-US"/>
              <a:t>Majority are solitary.</a:t>
            </a:r>
            <a:endParaRPr/>
          </a:p>
          <a:p>
            <a:pPr marL="457200" lvl="0" indent="-334327" algn="l" rtl="0">
              <a:lnSpc>
                <a:spcPct val="90000"/>
              </a:lnSpc>
              <a:spcBef>
                <a:spcPts val="0"/>
              </a:spcBef>
              <a:spcAft>
                <a:spcPts val="0"/>
              </a:spcAft>
              <a:buSzPct val="64285"/>
              <a:buChar char="•"/>
            </a:pPr>
            <a:r>
              <a:rPr lang="en-US"/>
              <a:t>This tumor histologically consists of normal hepatocytes without bile duct </a:t>
            </a:r>
            <a:endParaRPr/>
          </a:p>
          <a:p>
            <a:pPr marL="0" lvl="0" indent="0" algn="l" rtl="0">
              <a:lnSpc>
                <a:spcPct val="90000"/>
              </a:lnSpc>
              <a:spcBef>
                <a:spcPts val="0"/>
              </a:spcBef>
              <a:spcAft>
                <a:spcPts val="0"/>
              </a:spcAft>
              <a:buNone/>
            </a:pPr>
            <a:endParaRPr/>
          </a:p>
          <a:p>
            <a:pPr marL="457200" lvl="0" indent="-334327" algn="l" rtl="0">
              <a:lnSpc>
                <a:spcPct val="90000"/>
              </a:lnSpc>
              <a:spcBef>
                <a:spcPts val="0"/>
              </a:spcBef>
              <a:spcAft>
                <a:spcPts val="0"/>
              </a:spcAft>
              <a:buSzPct val="64285"/>
              <a:buChar char="•"/>
            </a:pPr>
            <a:r>
              <a:rPr lang="en-US"/>
              <a:t>      or Kuppfer cells.</a:t>
            </a:r>
            <a:endParaRPr/>
          </a:p>
          <a:p>
            <a:pPr marL="457200" lvl="0" indent="-334327" algn="l" rtl="0">
              <a:lnSpc>
                <a:spcPct val="90000"/>
              </a:lnSpc>
              <a:spcBef>
                <a:spcPts val="0"/>
              </a:spcBef>
              <a:spcAft>
                <a:spcPts val="0"/>
              </a:spcAft>
              <a:buSzPct val="64285"/>
              <a:buChar char="•"/>
            </a:pPr>
            <a:endParaRPr/>
          </a:p>
          <a:p>
            <a:pPr marL="457200" lvl="0" indent="-334327" algn="l" rtl="0">
              <a:lnSpc>
                <a:spcPct val="90000"/>
              </a:lnSpc>
              <a:spcBef>
                <a:spcPts val="0"/>
              </a:spcBef>
              <a:spcAft>
                <a:spcPts val="0"/>
              </a:spcAft>
              <a:buSzPct val="64285"/>
              <a:buChar char="•"/>
            </a:pPr>
            <a:r>
              <a:rPr lang="en-US"/>
              <a:t>absence of interlobular bile ducts.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9" descr="surface of liver2"/>
          <p:cNvPicPr preferRelativeResize="0"/>
          <p:nvPr/>
        </p:nvPicPr>
        <p:blipFill rotWithShape="1">
          <a:blip r:embed="rId3">
            <a:alphaModFix/>
          </a:blip>
          <a:srcRect l="11250" t="12160" r="25103" b="28511"/>
          <a:stretch/>
        </p:blipFill>
        <p:spPr>
          <a:xfrm>
            <a:off x="2208213" y="862012"/>
            <a:ext cx="7759876" cy="5425899"/>
          </a:xfrm>
          <a:prstGeom prst="rect">
            <a:avLst/>
          </a:prstGeom>
          <a:noFill/>
          <a:ln>
            <a:noFill/>
          </a:ln>
        </p:spPr>
      </p:pic>
      <p:sp>
        <p:nvSpPr>
          <p:cNvPr id="145" name="Google Shape;145;p19"/>
          <p:cNvSpPr/>
          <p:nvPr/>
        </p:nvSpPr>
        <p:spPr>
          <a:xfrm>
            <a:off x="5951537" y="1"/>
            <a:ext cx="5822773" cy="769441"/>
          </a:xfrm>
          <a:prstGeom prst="rect">
            <a:avLst/>
          </a:prstGeom>
          <a:solidFill>
            <a:srgbClr val="FFFF00"/>
          </a:solidFill>
          <a:ln>
            <a:noFill/>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4400"/>
              <a:buFont typeface="Libre Franklin"/>
              <a:buNone/>
            </a:pPr>
            <a:r>
              <a:rPr lang="en-US" sz="4400" b="1" i="0" u="none" strike="noStrike" cap="none">
                <a:solidFill>
                  <a:srgbClr val="0000FF"/>
                </a:solidFill>
                <a:latin typeface="Libre Franklin"/>
                <a:ea typeface="Libre Franklin"/>
                <a:cs typeface="Libre Franklin"/>
                <a:sym typeface="Libre Franklin"/>
              </a:rPr>
              <a:t>Bare areas of the liver </a:t>
            </a:r>
            <a:endParaRPr sz="4400" b="0" i="0" u="none" strike="noStrike" cap="none">
              <a:solidFill>
                <a:srgbClr val="0000FF"/>
              </a:solidFill>
              <a:latin typeface="Libre Franklin"/>
              <a:ea typeface="Libre Franklin"/>
              <a:cs typeface="Libre Franklin"/>
              <a:sym typeface="Libre Franklin"/>
            </a:endParaRPr>
          </a:p>
        </p:txBody>
      </p:sp>
      <p:sp>
        <p:nvSpPr>
          <p:cNvPr id="146" name="Google Shape;146;p19"/>
          <p:cNvSpPr/>
          <p:nvPr/>
        </p:nvSpPr>
        <p:spPr>
          <a:xfrm>
            <a:off x="3130638" y="5792443"/>
            <a:ext cx="223585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Fissure for ligamentum teres </a:t>
            </a:r>
            <a:endParaRPr/>
          </a:p>
        </p:txBody>
      </p:sp>
      <p:cxnSp>
        <p:nvCxnSpPr>
          <p:cNvPr id="147" name="Google Shape;147;p19"/>
          <p:cNvCxnSpPr/>
          <p:nvPr/>
        </p:nvCxnSpPr>
        <p:spPr>
          <a:xfrm flipH="1">
            <a:off x="4579232" y="4960189"/>
            <a:ext cx="648376" cy="897147"/>
          </a:xfrm>
          <a:prstGeom prst="straightConnector1">
            <a:avLst/>
          </a:prstGeom>
          <a:noFill/>
          <a:ln w="9525" cap="flat" cmpd="sng">
            <a:solidFill>
              <a:schemeClr val="accent1"/>
            </a:solidFill>
            <a:prstDash val="solid"/>
            <a:miter lim="800000"/>
            <a:headEnd type="none" w="sm" len="sm"/>
            <a:tailEnd type="triangle" w="med" len="med"/>
          </a:ln>
        </p:spPr>
      </p:cxnSp>
      <p:sp>
        <p:nvSpPr>
          <p:cNvPr id="148" name="Google Shape;148;p19"/>
          <p:cNvSpPr/>
          <p:nvPr/>
        </p:nvSpPr>
        <p:spPr>
          <a:xfrm>
            <a:off x="9937672" y="1272828"/>
            <a:ext cx="14606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0000"/>
                </a:solidFill>
                <a:latin typeface="Libre Franklin"/>
                <a:ea typeface="Libre Franklin"/>
                <a:cs typeface="Libre Franklin"/>
                <a:sym typeface="Libre Franklin"/>
              </a:rPr>
              <a:t>Bare area</a:t>
            </a:r>
            <a:endParaRPr/>
          </a:p>
        </p:txBody>
      </p:sp>
      <p:cxnSp>
        <p:nvCxnSpPr>
          <p:cNvPr id="149" name="Google Shape;149;p19"/>
          <p:cNvCxnSpPr/>
          <p:nvPr/>
        </p:nvCxnSpPr>
        <p:spPr>
          <a:xfrm rot="10800000" flipH="1">
            <a:off x="8617789" y="1612461"/>
            <a:ext cx="1199071" cy="216339"/>
          </a:xfrm>
          <a:prstGeom prst="straightConnector1">
            <a:avLst/>
          </a:prstGeom>
          <a:noFill/>
          <a:ln w="9525" cap="flat" cmpd="sng">
            <a:solidFill>
              <a:schemeClr val="accent1"/>
            </a:solidFill>
            <a:prstDash val="solid"/>
            <a:miter lim="800000"/>
            <a:headEnd type="none" w="sm" len="sm"/>
            <a:tailEnd type="triangle" w="med" len="med"/>
          </a:ln>
        </p:spPr>
      </p:cxnSp>
      <p:sp>
        <p:nvSpPr>
          <p:cNvPr id="150" name="Google Shape;150;p19"/>
          <p:cNvSpPr/>
          <p:nvPr/>
        </p:nvSpPr>
        <p:spPr>
          <a:xfrm>
            <a:off x="10179170" y="2909182"/>
            <a:ext cx="19171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0000"/>
                </a:solidFill>
                <a:latin typeface="Libre Franklin"/>
                <a:ea typeface="Libre Franklin"/>
                <a:cs typeface="Libre Franklin"/>
                <a:sym typeface="Libre Franklin"/>
              </a:rPr>
              <a:t>Fossa for IVC</a:t>
            </a:r>
            <a:endParaRPr/>
          </a:p>
        </p:txBody>
      </p:sp>
      <p:cxnSp>
        <p:nvCxnSpPr>
          <p:cNvPr id="151" name="Google Shape;151;p19"/>
          <p:cNvCxnSpPr/>
          <p:nvPr/>
        </p:nvCxnSpPr>
        <p:spPr>
          <a:xfrm>
            <a:off x="6961517" y="2760453"/>
            <a:ext cx="3071004" cy="379562"/>
          </a:xfrm>
          <a:prstGeom prst="straightConnector1">
            <a:avLst/>
          </a:prstGeom>
          <a:noFill/>
          <a:ln w="9525" cap="flat" cmpd="sng">
            <a:solidFill>
              <a:schemeClr val="accent1"/>
            </a:solidFill>
            <a:prstDash val="solid"/>
            <a:miter lim="800000"/>
            <a:headEnd type="none" w="sm" len="sm"/>
            <a:tailEnd type="triangle" w="med" len="med"/>
          </a:ln>
        </p:spPr>
      </p:cxnSp>
      <p:sp>
        <p:nvSpPr>
          <p:cNvPr id="152" name="Google Shape;152;p19"/>
          <p:cNvSpPr/>
          <p:nvPr/>
        </p:nvSpPr>
        <p:spPr>
          <a:xfrm>
            <a:off x="8612254" y="6384405"/>
            <a:ext cx="348402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Fossa for gall bladder</a:t>
            </a:r>
            <a:endParaRPr/>
          </a:p>
        </p:txBody>
      </p:sp>
      <p:cxnSp>
        <p:nvCxnSpPr>
          <p:cNvPr id="153" name="Google Shape;153;p19"/>
          <p:cNvCxnSpPr/>
          <p:nvPr/>
        </p:nvCxnSpPr>
        <p:spPr>
          <a:xfrm>
            <a:off x="7286837" y="5419354"/>
            <a:ext cx="2650835" cy="961127"/>
          </a:xfrm>
          <a:prstGeom prst="straightConnector1">
            <a:avLst/>
          </a:prstGeom>
          <a:noFill/>
          <a:ln w="9525" cap="flat" cmpd="sng">
            <a:solidFill>
              <a:schemeClr val="accent1"/>
            </a:solidFill>
            <a:prstDash val="solid"/>
            <a:miter lim="800000"/>
            <a:headEnd type="none" w="sm" len="sm"/>
            <a:tailEnd type="triangle" w="med" len="med"/>
          </a:ln>
        </p:spPr>
      </p:cxnSp>
      <p:sp>
        <p:nvSpPr>
          <p:cNvPr id="154" name="Google Shape;154;p19"/>
          <p:cNvSpPr/>
          <p:nvPr/>
        </p:nvSpPr>
        <p:spPr>
          <a:xfrm>
            <a:off x="1352850" y="4451231"/>
            <a:ext cx="17652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000000"/>
                </a:solidFill>
                <a:latin typeface="Arial"/>
                <a:ea typeface="Arial"/>
                <a:cs typeface="Arial"/>
                <a:sym typeface="Arial"/>
              </a:rPr>
              <a:t>Porta hepatis </a:t>
            </a:r>
            <a:endParaRPr/>
          </a:p>
        </p:txBody>
      </p:sp>
      <p:cxnSp>
        <p:nvCxnSpPr>
          <p:cNvPr id="155" name="Google Shape;155;p19"/>
          <p:cNvCxnSpPr/>
          <p:nvPr/>
        </p:nvCxnSpPr>
        <p:spPr>
          <a:xfrm flipH="1">
            <a:off x="3130638" y="3574961"/>
            <a:ext cx="2536917" cy="928028"/>
          </a:xfrm>
          <a:prstGeom prst="straightConnector1">
            <a:avLst/>
          </a:prstGeom>
          <a:noFill/>
          <a:ln w="9525" cap="flat" cmpd="sng">
            <a:solidFill>
              <a:schemeClr val="accent1"/>
            </a:solidFill>
            <a:prstDash val="solid"/>
            <a:miter lim="800000"/>
            <a:headEnd type="none" w="sm" len="sm"/>
            <a:tailEnd type="triangle" w="med" len="med"/>
          </a:ln>
        </p:spPr>
      </p:cxnSp>
      <p:sp>
        <p:nvSpPr>
          <p:cNvPr id="156" name="Google Shape;156;p19"/>
          <p:cNvSpPr/>
          <p:nvPr/>
        </p:nvSpPr>
        <p:spPr>
          <a:xfrm>
            <a:off x="373595" y="2298788"/>
            <a:ext cx="1918775"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Fissure for the ligamentum venosum </a:t>
            </a:r>
            <a:endParaRPr/>
          </a:p>
        </p:txBody>
      </p:sp>
      <p:cxnSp>
        <p:nvCxnSpPr>
          <p:cNvPr id="157" name="Google Shape;157;p19"/>
          <p:cNvCxnSpPr/>
          <p:nvPr/>
        </p:nvCxnSpPr>
        <p:spPr>
          <a:xfrm flipH="1">
            <a:off x="1854679" y="2806619"/>
            <a:ext cx="3666227" cy="143615"/>
          </a:xfrm>
          <a:prstGeom prst="straightConnector1">
            <a:avLst/>
          </a:prstGeom>
          <a:noFill/>
          <a:ln w="9525" cap="flat" cmpd="sng">
            <a:solidFill>
              <a:schemeClr val="accent1"/>
            </a:solidFill>
            <a:prstDash val="solid"/>
            <a:miter lim="800000"/>
            <a:headEnd type="none" w="sm" len="sm"/>
            <a:tailEnd type="triangle" w="med" len="med"/>
          </a:ln>
        </p:spPr>
      </p:cxnSp>
      <p:sp>
        <p:nvSpPr>
          <p:cNvPr id="158" name="Google Shape;158;p19"/>
          <p:cNvSpPr/>
          <p:nvPr/>
        </p:nvSpPr>
        <p:spPr>
          <a:xfrm>
            <a:off x="495464" y="313129"/>
            <a:ext cx="245477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Fissure for the falciform ligament </a:t>
            </a:r>
            <a:endParaRPr/>
          </a:p>
        </p:txBody>
      </p:sp>
      <p:cxnSp>
        <p:nvCxnSpPr>
          <p:cNvPr id="159" name="Google Shape;159;p19"/>
          <p:cNvCxnSpPr/>
          <p:nvPr/>
        </p:nvCxnSpPr>
        <p:spPr>
          <a:xfrm rot="10800000">
            <a:off x="2587925" y="1021015"/>
            <a:ext cx="2932981" cy="807785"/>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0"/>
          <p:cNvSpPr txBox="1">
            <a:spLocks noGrp="1"/>
          </p:cNvSpPr>
          <p:nvPr>
            <p:ph type="body" idx="1"/>
          </p:nvPr>
        </p:nvSpPr>
        <p:spPr>
          <a:xfrm>
            <a:off x="0" y="0"/>
            <a:ext cx="12192000" cy="7951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Hepatic adenoma doesn’t often cause symptoms.</a:t>
            </a:r>
            <a:endParaRPr/>
          </a:p>
          <a:p>
            <a:pPr marL="0" lvl="0" indent="0" algn="l" rtl="0">
              <a:spcBef>
                <a:spcPts val="1000"/>
              </a:spcBef>
              <a:spcAft>
                <a:spcPts val="0"/>
              </a:spcAft>
              <a:buNone/>
            </a:pPr>
            <a:r>
              <a:rPr lang="en-US"/>
              <a:t> Sometimes it causes mild symptoms, though, such as pain in RUQ, nausea, or a full feeling. </a:t>
            </a:r>
            <a:endParaRPr/>
          </a:p>
          <a:p>
            <a:pPr marL="0" lvl="0" indent="0" algn="l" rtl="0">
              <a:spcBef>
                <a:spcPts val="1000"/>
              </a:spcBef>
              <a:spcAft>
                <a:spcPts val="0"/>
              </a:spcAft>
              <a:buNone/>
            </a:pPr>
            <a:r>
              <a:rPr lang="en-US"/>
              <a:t>This typically occurs when the tumor is large enough to put pressure on neighboring organs and tissues.</a:t>
            </a:r>
            <a:endParaRPr/>
          </a:p>
          <a:p>
            <a:pPr marL="0" lvl="0" indent="0" algn="l" rtl="0">
              <a:spcBef>
                <a:spcPts val="1000"/>
              </a:spcBef>
              <a:spcAft>
                <a:spcPts val="0"/>
              </a:spcAft>
              <a:buNone/>
            </a:pPr>
            <a:r>
              <a:rPr lang="en-US"/>
              <a:t>You may not know you have a hepatic adenoma unless it ruptures. A ruptured hepatic adenoma is serious. It can cause:</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sudden abdominal pain</a:t>
            </a:r>
            <a:endParaRPr/>
          </a:p>
          <a:p>
            <a:pPr marL="457200" lvl="0" indent="-342900" algn="l" rtl="0">
              <a:spcBef>
                <a:spcPts val="0"/>
              </a:spcBef>
              <a:spcAft>
                <a:spcPts val="0"/>
              </a:spcAft>
              <a:buSzPts val="1800"/>
              <a:buChar char="•"/>
            </a:pPr>
            <a:r>
              <a:rPr lang="en-US"/>
              <a:t>low blood pressure</a:t>
            </a:r>
            <a:endParaRPr/>
          </a:p>
          <a:p>
            <a:pPr marL="457200" lvl="0" indent="-342900" algn="l" rtl="0">
              <a:spcBef>
                <a:spcPts val="0"/>
              </a:spcBef>
              <a:spcAft>
                <a:spcPts val="0"/>
              </a:spcAft>
              <a:buSzPts val="1800"/>
              <a:buChar char="•"/>
            </a:pPr>
            <a:r>
              <a:rPr lang="en-US"/>
              <a:t>internal bleeding</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In rare cases, it can be life-threatening.</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Diagnosis. </a:t>
            </a:r>
            <a:endParaRPr/>
          </a:p>
        </p:txBody>
      </p:sp>
      <p:sp>
        <p:nvSpPr>
          <p:cNvPr id="502" name="Google Shape;502;p61"/>
          <p:cNvSpPr txBox="1">
            <a:spLocks noGrp="1"/>
          </p:cNvSpPr>
          <p:nvPr>
            <p:ph type="body" idx="1"/>
          </p:nvPr>
        </p:nvSpPr>
        <p:spPr>
          <a:xfrm>
            <a:off x="155250" y="1216200"/>
            <a:ext cx="11881500" cy="5641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Imaging by </a:t>
            </a:r>
            <a:endParaRPr/>
          </a:p>
          <a:p>
            <a:pPr marL="457200" lvl="0" indent="-342900" algn="l" rtl="0">
              <a:spcBef>
                <a:spcPts val="1000"/>
              </a:spcBef>
              <a:spcAft>
                <a:spcPts val="0"/>
              </a:spcAft>
              <a:buSzPts val="1800"/>
              <a:buChar char="•"/>
            </a:pPr>
            <a:r>
              <a:rPr lang="en-US"/>
              <a:t>CT or MRI demonstrates a well-circumscribed and vascular solid tumour.</a:t>
            </a:r>
            <a:endParaRPr/>
          </a:p>
          <a:p>
            <a:pPr marL="457200" lvl="0" indent="-342900" algn="l" rtl="0">
              <a:spcBef>
                <a:spcPts val="0"/>
              </a:spcBef>
              <a:spcAft>
                <a:spcPts val="0"/>
              </a:spcAft>
              <a:buSzPts val="1800"/>
              <a:buChar char="•"/>
            </a:pPr>
            <a:r>
              <a:rPr lang="en-US"/>
              <a:t>Unfortunately, there are no characteristic radiological features to differentiate these lesions from HCC. </a:t>
            </a:r>
            <a:endParaRPr/>
          </a:p>
          <a:p>
            <a:pPr marL="457200" lvl="0" indent="-342900" algn="l" rtl="0">
              <a:spcBef>
                <a:spcPts val="0"/>
              </a:spcBef>
              <a:spcAft>
                <a:spcPts val="0"/>
              </a:spcAft>
              <a:buSzPts val="1800"/>
              <a:buChar char="•"/>
            </a:pPr>
            <a:r>
              <a:rPr lang="en-US"/>
              <a:t>Biopsy may be necessary for confirmation and characterisation of the nature of these lesion.</a:t>
            </a:r>
            <a:endParaRPr/>
          </a:p>
          <a:p>
            <a:pPr marL="457200" lvl="0" indent="-342900" algn="l" rtl="0">
              <a:spcBef>
                <a:spcPts val="0"/>
              </a:spcBef>
              <a:spcAft>
                <a:spcPts val="0"/>
              </a:spcAft>
              <a:buSzPts val="1800"/>
              <a:buChar char="•"/>
            </a:pPr>
            <a:r>
              <a:rPr lang="en-US"/>
              <a:t>Arterial phase CT demonstrates a well-developed peripheral arterialisation </a:t>
            </a:r>
            <a:endParaRPr/>
          </a:p>
          <a:p>
            <a:pPr marL="457200" lvl="0" indent="-342900" algn="l" rtl="0">
              <a:spcBef>
                <a:spcPts val="0"/>
              </a:spcBef>
              <a:spcAft>
                <a:spcPts val="0"/>
              </a:spcAft>
              <a:buSzPts val="1800"/>
              <a:buChar char="•"/>
            </a:pPr>
            <a:r>
              <a:rPr lang="en-US"/>
              <a:t>of the tumour.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On gross examination :</a:t>
            </a:r>
            <a:br>
              <a:rPr lang="en-US"/>
            </a:br>
            <a:r>
              <a:rPr lang="en-US"/>
              <a:t>they appear soft and encapsulated and are tan to light brown </a:t>
            </a:r>
            <a:endParaRPr/>
          </a:p>
        </p:txBody>
      </p:sp>
      <p:sp>
        <p:nvSpPr>
          <p:cNvPr id="508" name="Google Shape;508;p62"/>
          <p:cNvSpPr txBox="1">
            <a:spLocks noGrp="1"/>
          </p:cNvSpPr>
          <p:nvPr>
            <p:ph type="subTitle" idx="1"/>
          </p:nvPr>
        </p:nvSpPr>
        <p:spPr>
          <a:xfrm>
            <a:off x="2956560" y="3907766"/>
            <a:ext cx="7406640" cy="22575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-On CT scan </a:t>
            </a:r>
            <a:endParaRPr/>
          </a:p>
          <a:p>
            <a:pPr marL="0" lvl="0" indent="0" algn="ctr" rtl="0">
              <a:lnSpc>
                <a:spcPct val="90000"/>
              </a:lnSpc>
              <a:spcBef>
                <a:spcPts val="1000"/>
              </a:spcBef>
              <a:spcAft>
                <a:spcPts val="0"/>
              </a:spcAft>
              <a:buClr>
                <a:schemeClr val="dk1"/>
              </a:buClr>
              <a:buSzPts val="2400"/>
              <a:buNone/>
            </a:pPr>
            <a:r>
              <a:rPr lang="en-US"/>
              <a:t>Adenomas usually have sharply defined borders .With venous phase contrast they can look hypodense or isodense comparison with background liver, whereas on arterial phase contrast ,subtle hypervascular enhancement often is seen .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63"/>
          <p:cNvPicPr preferRelativeResize="0"/>
          <p:nvPr/>
        </p:nvPicPr>
        <p:blipFill>
          <a:blip r:embed="rId3">
            <a:alphaModFix/>
          </a:blip>
          <a:stretch>
            <a:fillRect/>
          </a:stretch>
        </p:blipFill>
        <p:spPr>
          <a:xfrm>
            <a:off x="-4" y="-153525"/>
            <a:ext cx="12342951" cy="6858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520" name="Google Shape;520;p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521" name="Google Shape;521;p64" descr="maiss.jpg"/>
          <p:cNvPicPr preferRelativeResize="0"/>
          <p:nvPr/>
        </p:nvPicPr>
        <p:blipFill rotWithShape="1">
          <a:blip r:embed="rId3">
            <a:alphaModFix/>
          </a:blip>
          <a:srcRect/>
          <a:stretch/>
        </p:blipFill>
        <p:spPr>
          <a:xfrm>
            <a:off x="1524000" y="452438"/>
            <a:ext cx="9468544" cy="640556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5"/>
          <p:cNvSpPr txBox="1">
            <a:spLocks noGrp="1"/>
          </p:cNvSpPr>
          <p:nvPr>
            <p:ph type="ctrTitle"/>
          </p:nvPr>
        </p:nvSpPr>
        <p:spPr>
          <a:xfrm>
            <a:off x="0" y="2957268"/>
            <a:ext cx="11688791" cy="147218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On MRI ,adenomas are hyperintense on T1 weighted image and enhance early after gadolinium injection .</a:t>
            </a:r>
            <a:endParaRPr/>
          </a:p>
        </p:txBody>
      </p:sp>
      <p:sp>
        <p:nvSpPr>
          <p:cNvPr id="527" name="Google Shape;527;p65"/>
          <p:cNvSpPr txBox="1">
            <a:spLocks noGrp="1"/>
          </p:cNvSpPr>
          <p:nvPr>
            <p:ph type="subTitle" idx="1"/>
          </p:nvPr>
        </p:nvSpPr>
        <p:spPr>
          <a:xfrm>
            <a:off x="546030" y="4164515"/>
            <a:ext cx="7406640" cy="247268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4100" b="1"/>
              <a:t>On  US </a:t>
            </a:r>
            <a:endParaRPr/>
          </a:p>
          <a:p>
            <a:pPr marL="0" lvl="0" indent="0" algn="ctr" rtl="0">
              <a:lnSpc>
                <a:spcPct val="90000"/>
              </a:lnSpc>
              <a:spcBef>
                <a:spcPts val="1000"/>
              </a:spcBef>
              <a:spcAft>
                <a:spcPts val="0"/>
              </a:spcAft>
              <a:buClr>
                <a:schemeClr val="dk1"/>
              </a:buClr>
              <a:buSzPct val="100000"/>
              <a:buNone/>
            </a:pPr>
            <a:r>
              <a:rPr lang="en-US"/>
              <a:t>A hepatic adenoma usually presents as a solitary ,well demarcated,heterogeneous mass .Echogenicity is varible </a:t>
            </a:r>
            <a:endParaRPr/>
          </a:p>
          <a:p>
            <a:pPr marL="0" lvl="0" indent="0" algn="ctr" rtl="0">
              <a:lnSpc>
                <a:spcPct val="90000"/>
              </a:lnSpc>
              <a:spcBef>
                <a:spcPts val="1000"/>
              </a:spcBef>
              <a:spcAft>
                <a:spcPts val="0"/>
              </a:spcAft>
              <a:buClr>
                <a:schemeClr val="dk1"/>
              </a:buClr>
              <a:buSzPct val="100000"/>
              <a:buNone/>
            </a:pPr>
            <a:r>
              <a:rPr lang="en-US"/>
              <a:t>Hypoechioc : 20-40%</a:t>
            </a:r>
            <a:endParaRPr/>
          </a:p>
          <a:p>
            <a:pPr marL="0" lvl="0" indent="0" algn="ctr" rtl="0">
              <a:lnSpc>
                <a:spcPct val="90000"/>
              </a:lnSpc>
              <a:spcBef>
                <a:spcPts val="1000"/>
              </a:spcBef>
              <a:spcAft>
                <a:spcPts val="0"/>
              </a:spcAft>
              <a:buClr>
                <a:schemeClr val="dk1"/>
              </a:buClr>
              <a:buSzPct val="100000"/>
              <a:buNone/>
            </a:pPr>
            <a:r>
              <a:rPr lang="en-US"/>
              <a:t>Hyperechoic : up to 30% due to fat .</a:t>
            </a:r>
            <a:endParaRPr/>
          </a:p>
          <a:p>
            <a:pPr marL="0" lvl="0" indent="0" algn="ctr" rtl="0">
              <a:lnSpc>
                <a:spcPct val="90000"/>
              </a:lnSpc>
              <a:spcBef>
                <a:spcPts val="1000"/>
              </a:spcBef>
              <a:spcAft>
                <a:spcPts val="0"/>
              </a:spcAft>
              <a:buClr>
                <a:schemeClr val="dk1"/>
              </a:buClr>
              <a:buSzPct val="1000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6"/>
          <p:cNvSpPr txBox="1">
            <a:spLocks noGrp="1"/>
          </p:cNvSpPr>
          <p:nvPr>
            <p:ph type="body" idx="4294967295"/>
          </p:nvPr>
        </p:nvSpPr>
        <p:spPr>
          <a:xfrm>
            <a:off x="1775520" y="189781"/>
            <a:ext cx="8892480" cy="6668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endParaRPr b="1">
              <a:solidFill>
                <a:schemeClr val="accent1"/>
              </a:solidFill>
            </a:endParaRPr>
          </a:p>
          <a:p>
            <a:pPr marL="228600" lvl="0" indent="-228600" algn="l" rtl="0">
              <a:lnSpc>
                <a:spcPct val="90000"/>
              </a:lnSpc>
              <a:spcBef>
                <a:spcPts val="1000"/>
              </a:spcBef>
              <a:spcAft>
                <a:spcPts val="0"/>
              </a:spcAft>
              <a:buClr>
                <a:schemeClr val="accent1"/>
              </a:buClr>
              <a:buSzPts val="2800"/>
              <a:buNone/>
            </a:pPr>
            <a:r>
              <a:rPr lang="en-US" b="1">
                <a:solidFill>
                  <a:schemeClr val="accent1"/>
                </a:solidFill>
              </a:rPr>
              <a:t>**TREATMENT **</a:t>
            </a:r>
            <a:endParaRPr/>
          </a:p>
          <a:p>
            <a:pPr marL="228600" lvl="0" indent="-228600" algn="l" rtl="0">
              <a:lnSpc>
                <a:spcPct val="90000"/>
              </a:lnSpc>
              <a:spcBef>
                <a:spcPts val="1000"/>
              </a:spcBef>
              <a:spcAft>
                <a:spcPts val="0"/>
              </a:spcAft>
              <a:buClr>
                <a:schemeClr val="dk1"/>
              </a:buClr>
              <a:buSzPts val="2800"/>
              <a:buNone/>
            </a:pPr>
            <a:endParaRPr b="1">
              <a:solidFill>
                <a:schemeClr val="accent1"/>
              </a:solidFill>
            </a:endParaRPr>
          </a:p>
          <a:p>
            <a:pPr marL="228600" lvl="0" indent="-228600" algn="l" rtl="0">
              <a:lnSpc>
                <a:spcPct val="90000"/>
              </a:lnSpc>
              <a:spcBef>
                <a:spcPts val="1000"/>
              </a:spcBef>
              <a:spcAft>
                <a:spcPts val="0"/>
              </a:spcAft>
              <a:buClr>
                <a:schemeClr val="accent1"/>
              </a:buClr>
              <a:buSzPts val="2800"/>
              <a:buNone/>
            </a:pPr>
            <a:r>
              <a:rPr lang="en-US" b="1">
                <a:solidFill>
                  <a:schemeClr val="accent1"/>
                </a:solidFill>
              </a:rPr>
              <a:t>🡪</a:t>
            </a:r>
            <a:r>
              <a:rPr lang="en-US" b="1">
                <a:solidFill>
                  <a:srgbClr val="FF0000"/>
                </a:solidFill>
              </a:rPr>
              <a:t>if small </a:t>
            </a:r>
            <a:r>
              <a:rPr lang="en-US" b="1">
                <a:solidFill>
                  <a:srgbClr val="0C0C0C"/>
                </a:solidFill>
              </a:rPr>
              <a:t>: stop OCP it may be regress </a:t>
            </a:r>
            <a:endParaRPr/>
          </a:p>
          <a:p>
            <a:pPr marL="228600" lvl="0" indent="-228600" algn="l" rtl="0">
              <a:lnSpc>
                <a:spcPct val="90000"/>
              </a:lnSpc>
              <a:spcBef>
                <a:spcPts val="1000"/>
              </a:spcBef>
              <a:spcAft>
                <a:spcPts val="0"/>
              </a:spcAft>
              <a:buClr>
                <a:srgbClr val="0C0C0C"/>
              </a:buClr>
              <a:buSzPts val="2800"/>
              <a:buNone/>
            </a:pPr>
            <a:r>
              <a:rPr lang="en-US" b="1">
                <a:solidFill>
                  <a:srgbClr val="0C0C0C"/>
                </a:solidFill>
              </a:rPr>
              <a:t>.,if didn’t regress 》surgical resection</a:t>
            </a:r>
            <a:endParaRPr/>
          </a:p>
          <a:p>
            <a:pPr marL="228600" lvl="0" indent="-228600" algn="l" rtl="0">
              <a:lnSpc>
                <a:spcPct val="90000"/>
              </a:lnSpc>
              <a:spcBef>
                <a:spcPts val="1000"/>
              </a:spcBef>
              <a:spcAft>
                <a:spcPts val="0"/>
              </a:spcAft>
              <a:buClr>
                <a:schemeClr val="dk1"/>
              </a:buClr>
              <a:buSzPts val="2800"/>
              <a:buNone/>
            </a:pPr>
            <a:endParaRPr b="1">
              <a:solidFill>
                <a:schemeClr val="accent1"/>
              </a:solidFill>
            </a:endParaRPr>
          </a:p>
          <a:p>
            <a:pPr marL="228600" lvl="0" indent="-228600" algn="l" rtl="0">
              <a:lnSpc>
                <a:spcPct val="90000"/>
              </a:lnSpc>
              <a:spcBef>
                <a:spcPts val="1000"/>
              </a:spcBef>
              <a:spcAft>
                <a:spcPts val="0"/>
              </a:spcAft>
              <a:buClr>
                <a:schemeClr val="accent1"/>
              </a:buClr>
              <a:buSzPts val="2800"/>
              <a:buNone/>
            </a:pPr>
            <a:r>
              <a:rPr lang="en-US" b="1">
                <a:solidFill>
                  <a:schemeClr val="accent1"/>
                </a:solidFill>
              </a:rPr>
              <a:t>🡪</a:t>
            </a:r>
            <a:r>
              <a:rPr lang="en-US" b="1">
                <a:solidFill>
                  <a:srgbClr val="FF0000"/>
                </a:solidFill>
              </a:rPr>
              <a:t>if large (&gt;5 cm )/bleeding /rupture/painfull</a:t>
            </a:r>
            <a:r>
              <a:rPr lang="en-US" b="1"/>
              <a:t>》surgical resection .</a:t>
            </a:r>
            <a:endParaRPr b="1">
              <a:solidFill>
                <a:schemeClr val="accent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
          <p:cNvSpPr txBox="1">
            <a:spLocks noGrp="1"/>
          </p:cNvSpPr>
          <p:nvPr>
            <p:ph type="ctrTitle"/>
          </p:nvPr>
        </p:nvSpPr>
        <p:spPr>
          <a:xfrm>
            <a:off x="280800" y="-517550"/>
            <a:ext cx="12192000" cy="168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6000"/>
              <a:buFont typeface="Calibri"/>
              <a:buNone/>
            </a:pPr>
            <a:r>
              <a:rPr lang="en-US">
                <a:solidFill>
                  <a:srgbClr val="FF0000"/>
                </a:solidFill>
              </a:rPr>
              <a:t>3.Focal nodular hyperplasia (FNH)</a:t>
            </a:r>
            <a:endParaRPr>
              <a:solidFill>
                <a:srgbClr val="FF0000"/>
              </a:solidFill>
            </a:endParaRPr>
          </a:p>
        </p:txBody>
      </p:sp>
      <p:sp>
        <p:nvSpPr>
          <p:cNvPr id="670" name="Google Shape;670;p1"/>
          <p:cNvSpPr txBox="1">
            <a:spLocks noGrp="1"/>
          </p:cNvSpPr>
          <p:nvPr>
            <p:ph type="subTitle" idx="1"/>
          </p:nvPr>
        </p:nvSpPr>
        <p:spPr>
          <a:xfrm>
            <a:off x="280800" y="1168157"/>
            <a:ext cx="11911200" cy="5574900"/>
          </a:xfrm>
          <a:prstGeom prst="rect">
            <a:avLst/>
          </a:prstGeom>
          <a:noFill/>
          <a:ln>
            <a:noFill/>
          </a:ln>
        </p:spPr>
        <p:txBody>
          <a:bodyPr spcFirstLastPara="1" wrap="square" lIns="91425" tIns="45700" rIns="91425" bIns="45700" anchor="t" anchorCtr="0">
            <a:normAutofit/>
          </a:bodyPr>
          <a:lstStyle/>
          <a:p>
            <a:pPr marL="457200" lvl="0" indent="-419100" algn="l" rtl="0">
              <a:lnSpc>
                <a:spcPct val="90000"/>
              </a:lnSpc>
              <a:spcBef>
                <a:spcPts val="0"/>
              </a:spcBef>
              <a:spcAft>
                <a:spcPts val="0"/>
              </a:spcAft>
              <a:buSzPts val="3000"/>
              <a:buChar char="●"/>
            </a:pPr>
            <a:r>
              <a:rPr lang="en-US" sz="3000"/>
              <a:t>This is an unusual benign condition of unknown aetiology in which there is a focal overgrowth of functioning liver tissue supported by fibrous stroma. </a:t>
            </a:r>
            <a:endParaRPr sz="3000"/>
          </a:p>
          <a:p>
            <a:pPr marL="457200" lvl="0" indent="0" algn="l" rtl="0">
              <a:lnSpc>
                <a:spcPct val="90000"/>
              </a:lnSpc>
              <a:spcBef>
                <a:spcPts val="0"/>
              </a:spcBef>
              <a:spcAft>
                <a:spcPts val="0"/>
              </a:spcAft>
              <a:buNone/>
            </a:pPr>
            <a:endParaRPr sz="3000"/>
          </a:p>
          <a:p>
            <a:pPr marL="457200" lvl="0" indent="-419100" algn="l" rtl="0">
              <a:lnSpc>
                <a:spcPct val="90000"/>
              </a:lnSpc>
              <a:spcBef>
                <a:spcPts val="0"/>
              </a:spcBef>
              <a:spcAft>
                <a:spcPts val="0"/>
              </a:spcAft>
              <a:buSzPts val="3000"/>
              <a:buChar char="●"/>
            </a:pPr>
            <a:r>
              <a:rPr lang="en-US" sz="3000">
                <a:solidFill>
                  <a:schemeClr val="dk1"/>
                </a:solidFill>
              </a:rPr>
              <a:t>so histologically the tumor </a:t>
            </a:r>
            <a:r>
              <a:rPr lang="en-US" sz="3000">
                <a:solidFill>
                  <a:srgbClr val="FF0000"/>
                </a:solidFill>
              </a:rPr>
              <a:t>consist of normal functioning tissue with bile ducts .</a:t>
            </a:r>
            <a:endParaRPr sz="3000"/>
          </a:p>
          <a:p>
            <a:pPr marL="457200" lvl="0" indent="0" algn="l" rtl="0">
              <a:lnSpc>
                <a:spcPct val="90000"/>
              </a:lnSpc>
              <a:spcBef>
                <a:spcPts val="1000"/>
              </a:spcBef>
              <a:spcAft>
                <a:spcPts val="0"/>
              </a:spcAft>
              <a:buNone/>
            </a:pPr>
            <a:endParaRPr sz="3000">
              <a:solidFill>
                <a:schemeClr val="dk1"/>
              </a:solidFill>
            </a:endParaRPr>
          </a:p>
          <a:p>
            <a:pPr marL="457200" lvl="0" indent="-419100" algn="l" rtl="0">
              <a:lnSpc>
                <a:spcPct val="90000"/>
              </a:lnSpc>
              <a:spcBef>
                <a:spcPts val="1000"/>
              </a:spcBef>
              <a:spcAft>
                <a:spcPts val="0"/>
              </a:spcAft>
              <a:buClr>
                <a:schemeClr val="dk1"/>
              </a:buClr>
              <a:buSzPts val="3000"/>
              <a:buChar char="●"/>
            </a:pPr>
            <a:r>
              <a:rPr lang="en-US" sz="3000">
                <a:solidFill>
                  <a:schemeClr val="dk1"/>
                </a:solidFill>
              </a:rPr>
              <a:t>second most common benign tumors .</a:t>
            </a:r>
            <a:endParaRPr sz="3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Diagnosis. </a:t>
            </a:r>
            <a:endParaRPr/>
          </a:p>
        </p:txBody>
      </p:sp>
      <p:sp>
        <p:nvSpPr>
          <p:cNvPr id="677" name="Google Shape;677;p2"/>
          <p:cNvSpPr txBox="1">
            <a:spLocks noGrp="1"/>
          </p:cNvSpPr>
          <p:nvPr>
            <p:ph type="body" idx="1"/>
          </p:nvPr>
        </p:nvSpPr>
        <p:spPr>
          <a:xfrm>
            <a:off x="838200" y="1825625"/>
            <a:ext cx="10515600" cy="5032500"/>
          </a:xfrm>
          <a:prstGeom prst="rect">
            <a:avLst/>
          </a:prstGeom>
          <a:noFill/>
          <a:ln>
            <a:noFill/>
          </a:ln>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Ultrasound shows a solid tumour mass but does not help in discrimination. </a:t>
            </a:r>
            <a:endParaRPr/>
          </a:p>
          <a:p>
            <a:pPr marL="457200" lvl="0" indent="-342900" algn="l" rtl="0">
              <a:spcBef>
                <a:spcPts val="0"/>
              </a:spcBef>
              <a:spcAft>
                <a:spcPts val="0"/>
              </a:spcAft>
              <a:buSzPts val="1800"/>
              <a:buChar char="•"/>
            </a:pPr>
            <a:r>
              <a:rPr lang="en-US"/>
              <a:t>Contrast CT or/and MRI may show  central scarring and evidence of a well-vascularised lesion.</a:t>
            </a:r>
            <a:endParaRPr/>
          </a:p>
          <a:p>
            <a:pPr marL="457200" lvl="0" indent="-342900" algn="l" rtl="0">
              <a:spcBef>
                <a:spcPts val="0"/>
              </a:spcBef>
              <a:spcAft>
                <a:spcPts val="0"/>
              </a:spcAft>
              <a:buSzPts val="1800"/>
              <a:buChar char="•"/>
            </a:pPr>
            <a:r>
              <a:rPr lang="en-US"/>
              <a:t>MRI using liver-specific contrast agents, such as gadoxetic acid, which is taken up by hepatocytes and excreted in bile or superparamagnetic iron oxide which is taken up by Kupffer cells, may be useful in determining the hepatocellular origin of FNH and allowing differentiation of FNH from metastatic cancer.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Appearance of FNH with hepatobiliary-specific contrast (gadoxetate) and a routine extracellular agent (gadolinium).</a:t>
            </a:r>
            <a:endParaRPr/>
          </a:p>
        </p:txBody>
      </p:sp>
      <p:sp>
        <p:nvSpPr>
          <p:cNvPr id="684" name="Google Shape;684;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685" name="Google Shape;685;p3"/>
          <p:cNvPicPr preferRelativeResize="0"/>
          <p:nvPr/>
        </p:nvPicPr>
        <p:blipFill>
          <a:blip r:embed="rId3">
            <a:alphaModFix/>
          </a:blip>
          <a:stretch>
            <a:fillRect/>
          </a:stretch>
        </p:blipFill>
        <p:spPr>
          <a:xfrm>
            <a:off x="155284" y="1579575"/>
            <a:ext cx="11485899" cy="512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ctrTitle"/>
          </p:nvPr>
        </p:nvSpPr>
        <p:spPr>
          <a:xfrm>
            <a:off x="126520" y="147579"/>
            <a:ext cx="10673752" cy="91347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Functional Segmentation of the liver:</a:t>
            </a:r>
            <a:endParaRPr/>
          </a:p>
        </p:txBody>
      </p:sp>
      <p:sp>
        <p:nvSpPr>
          <p:cNvPr id="165" name="Google Shape;165;p20"/>
          <p:cNvSpPr txBox="1">
            <a:spLocks noGrp="1"/>
          </p:cNvSpPr>
          <p:nvPr>
            <p:ph type="subTitle" idx="1"/>
          </p:nvPr>
        </p:nvSpPr>
        <p:spPr>
          <a:xfrm>
            <a:off x="526211" y="1147313"/>
            <a:ext cx="10141789" cy="52017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eee</a:t>
            </a:r>
            <a:endParaRPr/>
          </a:p>
        </p:txBody>
      </p:sp>
      <p:pic>
        <p:nvPicPr>
          <p:cNvPr id="166" name="Google Shape;166;p20"/>
          <p:cNvPicPr preferRelativeResize="0"/>
          <p:nvPr/>
        </p:nvPicPr>
        <p:blipFill rotWithShape="1">
          <a:blip r:embed="rId3">
            <a:alphaModFix/>
          </a:blip>
          <a:srcRect/>
          <a:stretch/>
        </p:blipFill>
        <p:spPr>
          <a:xfrm>
            <a:off x="5058475" y="1147313"/>
            <a:ext cx="6716062" cy="5010849"/>
          </a:xfrm>
          <a:prstGeom prst="rect">
            <a:avLst/>
          </a:prstGeom>
          <a:noFill/>
          <a:ln>
            <a:noFill/>
          </a:ln>
        </p:spPr>
      </p:pic>
      <p:sp>
        <p:nvSpPr>
          <p:cNvPr id="167" name="Google Shape;167;p20"/>
          <p:cNvSpPr txBox="1"/>
          <p:nvPr/>
        </p:nvSpPr>
        <p:spPr>
          <a:xfrm>
            <a:off x="198408" y="1061050"/>
            <a:ext cx="5193101" cy="53860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Each of left and right lobe is divided into lateral &amp;medial division:</a:t>
            </a:r>
            <a:endParaRPr/>
          </a:p>
          <a:p>
            <a:pPr marL="0" marR="0" lvl="0" indent="0" algn="l" rtl="0">
              <a:spcBef>
                <a:spcPts val="0"/>
              </a:spcBef>
              <a:spcAft>
                <a:spcPts val="0"/>
              </a:spcAft>
              <a:buNone/>
            </a:pPr>
            <a:r>
              <a:rPr lang="en-US" sz="2800">
                <a:solidFill>
                  <a:srgbClr val="0033CC"/>
                </a:solidFill>
                <a:latin typeface="Calibri"/>
                <a:ea typeface="Calibri"/>
                <a:cs typeface="Calibri"/>
                <a:sym typeface="Calibri"/>
              </a:rPr>
              <a:t>1-caudate lobe of left lobe </a:t>
            </a:r>
            <a:endParaRPr/>
          </a:p>
          <a:p>
            <a:pPr marL="0" marR="0" lvl="0" indent="0" algn="l" rtl="0">
              <a:spcBef>
                <a:spcPts val="0"/>
              </a:spcBef>
              <a:spcAft>
                <a:spcPts val="0"/>
              </a:spcAft>
              <a:buNone/>
            </a:pPr>
            <a:r>
              <a:rPr lang="en-US" sz="2800">
                <a:solidFill>
                  <a:srgbClr val="0033CC"/>
                </a:solidFill>
                <a:latin typeface="Calibri"/>
                <a:ea typeface="Calibri"/>
                <a:cs typeface="Calibri"/>
                <a:sym typeface="Calibri"/>
              </a:rPr>
              <a:t>2-left posterior lateral segment</a:t>
            </a:r>
            <a:endParaRPr/>
          </a:p>
          <a:p>
            <a:pPr marL="0" marR="0" lvl="0" indent="0" algn="l" rtl="0">
              <a:spcBef>
                <a:spcPts val="0"/>
              </a:spcBef>
              <a:spcAft>
                <a:spcPts val="0"/>
              </a:spcAft>
              <a:buNone/>
            </a:pPr>
            <a:r>
              <a:rPr lang="en-US" sz="2800">
                <a:solidFill>
                  <a:srgbClr val="0033CC"/>
                </a:solidFill>
                <a:latin typeface="Calibri"/>
                <a:ea typeface="Calibri"/>
                <a:cs typeface="Calibri"/>
                <a:sym typeface="Calibri"/>
              </a:rPr>
              <a:t>3-left anterior lateral segment</a:t>
            </a:r>
            <a:endParaRPr/>
          </a:p>
          <a:p>
            <a:pPr marL="0" marR="0" lvl="0" indent="0" algn="l" rtl="0">
              <a:spcBef>
                <a:spcPts val="0"/>
              </a:spcBef>
              <a:spcAft>
                <a:spcPts val="0"/>
              </a:spcAft>
              <a:buNone/>
            </a:pPr>
            <a:r>
              <a:rPr lang="en-US" sz="2800">
                <a:solidFill>
                  <a:srgbClr val="0033CC"/>
                </a:solidFill>
                <a:latin typeface="Calibri"/>
                <a:ea typeface="Calibri"/>
                <a:cs typeface="Calibri"/>
                <a:sym typeface="Calibri"/>
              </a:rPr>
              <a:t>4-left medial segment </a:t>
            </a:r>
            <a:endParaRPr/>
          </a:p>
          <a:p>
            <a:pPr marL="0" marR="0" lvl="0" indent="0" algn="l" rtl="0">
              <a:spcBef>
                <a:spcPts val="0"/>
              </a:spcBef>
              <a:spcAft>
                <a:spcPts val="0"/>
              </a:spcAft>
              <a:buNone/>
            </a:pPr>
            <a:r>
              <a:rPr lang="en-US" sz="2800">
                <a:solidFill>
                  <a:srgbClr val="FF0000"/>
                </a:solidFill>
                <a:latin typeface="Calibri"/>
                <a:ea typeface="Calibri"/>
                <a:cs typeface="Calibri"/>
                <a:sym typeface="Calibri"/>
              </a:rPr>
              <a:t>5-right anterior medial segment</a:t>
            </a:r>
            <a:endParaRPr/>
          </a:p>
          <a:p>
            <a:pPr marL="0" marR="0" lvl="0" indent="0" algn="l" rtl="0">
              <a:spcBef>
                <a:spcPts val="0"/>
              </a:spcBef>
              <a:spcAft>
                <a:spcPts val="0"/>
              </a:spcAft>
              <a:buNone/>
            </a:pPr>
            <a:r>
              <a:rPr lang="en-US" sz="2800">
                <a:solidFill>
                  <a:srgbClr val="FF0000"/>
                </a:solidFill>
                <a:latin typeface="Calibri"/>
                <a:ea typeface="Calibri"/>
                <a:cs typeface="Calibri"/>
                <a:sym typeface="Calibri"/>
              </a:rPr>
              <a:t>6-right anterior lateral segment</a:t>
            </a:r>
            <a:endParaRPr/>
          </a:p>
          <a:p>
            <a:pPr marL="0" marR="0" lvl="0" indent="0" algn="l" rtl="0">
              <a:spcBef>
                <a:spcPts val="0"/>
              </a:spcBef>
              <a:spcAft>
                <a:spcPts val="0"/>
              </a:spcAft>
              <a:buNone/>
            </a:pPr>
            <a:r>
              <a:rPr lang="en-US" sz="2800">
                <a:solidFill>
                  <a:srgbClr val="FF0000"/>
                </a:solidFill>
                <a:latin typeface="Calibri"/>
                <a:ea typeface="Calibri"/>
                <a:cs typeface="Calibri"/>
                <a:sym typeface="Calibri"/>
              </a:rPr>
              <a:t>7-right posterior lateral segment</a:t>
            </a:r>
            <a:endParaRPr/>
          </a:p>
          <a:p>
            <a:pPr marL="0" marR="0" lvl="0" indent="0" algn="l" rtl="0">
              <a:spcBef>
                <a:spcPts val="0"/>
              </a:spcBef>
              <a:spcAft>
                <a:spcPts val="0"/>
              </a:spcAft>
              <a:buNone/>
            </a:pPr>
            <a:r>
              <a:rPr lang="en-US" sz="2800">
                <a:solidFill>
                  <a:srgbClr val="FF0000"/>
                </a:solidFill>
                <a:latin typeface="Calibri"/>
                <a:ea typeface="Calibri"/>
                <a:cs typeface="Calibri"/>
                <a:sym typeface="Calibri"/>
              </a:rPr>
              <a:t>8- right posterior medial segment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FNH CT</a:t>
            </a:r>
            <a:endParaRPr/>
          </a:p>
        </p:txBody>
      </p:sp>
      <p:sp>
        <p:nvSpPr>
          <p:cNvPr id="692" name="Google Shape;692;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693" name="Google Shape;693;p4"/>
          <p:cNvPicPr preferRelativeResize="0"/>
          <p:nvPr/>
        </p:nvPicPr>
        <p:blipFill>
          <a:blip r:embed="rId3">
            <a:alphaModFix/>
          </a:blip>
          <a:stretch>
            <a:fillRect/>
          </a:stretch>
        </p:blipFill>
        <p:spPr>
          <a:xfrm>
            <a:off x="676500" y="1439075"/>
            <a:ext cx="10922924" cy="51243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8"/>
          <p:cNvSpPr txBox="1">
            <a:spLocks noGrp="1"/>
          </p:cNvSpPr>
          <p:nvPr>
            <p:ph type="ctrTitle"/>
          </p:nvPr>
        </p:nvSpPr>
        <p:spPr>
          <a:xfrm>
            <a:off x="-1426234" y="803186"/>
            <a:ext cx="6101751" cy="76682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CT scan ;-</a:t>
            </a:r>
            <a:br>
              <a:rPr lang="en-US"/>
            </a:br>
            <a:endParaRPr/>
          </a:p>
        </p:txBody>
      </p:sp>
      <p:sp>
        <p:nvSpPr>
          <p:cNvPr id="544" name="Google Shape;544;p68"/>
          <p:cNvSpPr txBox="1">
            <a:spLocks noGrp="1"/>
          </p:cNvSpPr>
          <p:nvPr>
            <p:ph type="subTitle" idx="1"/>
          </p:nvPr>
        </p:nvSpPr>
        <p:spPr>
          <a:xfrm>
            <a:off x="416996" y="1035169"/>
            <a:ext cx="11211411" cy="48394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A good quality biphasic CT scan usually is diagnostic FNH ,on which such lesions appear well circumscribed with a typical central scar .they show intense homo-geneous enhancement on arterial phase contrast images and are often isodense or invisible compared with background liver on venous phase .</a:t>
            </a:r>
            <a:endParaRPr/>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4000"/>
              <a:buNone/>
            </a:pPr>
            <a:r>
              <a:rPr lang="en-US" sz="4000" b="1"/>
              <a:t>On MRI scan </a:t>
            </a:r>
            <a:r>
              <a:rPr lang="en-US"/>
              <a:t>,FNH lessions hypotense on T1 weighted images and isointense to hyper intense on T2 weighted images </a:t>
            </a:r>
            <a:endParaRPr/>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3600"/>
              <a:buNone/>
            </a:pPr>
            <a:r>
              <a:rPr lang="en-US" sz="3600" b="1"/>
              <a:t>US</a:t>
            </a:r>
            <a:r>
              <a:rPr lang="en-US"/>
              <a:t> ; hypoechoic or isoechoic mass with displacement of vessels and a lobulated outline .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550" name="Google Shape;550;p69" descr="maiss.jpg"/>
          <p:cNvPicPr preferRelativeResize="0">
            <a:picLocks noGrp="1"/>
          </p:cNvPicPr>
          <p:nvPr>
            <p:ph type="body" idx="1"/>
          </p:nvPr>
        </p:nvPicPr>
        <p:blipFill rotWithShape="1">
          <a:blip r:embed="rId3">
            <a:alphaModFix/>
          </a:blip>
          <a:srcRect/>
          <a:stretch/>
        </p:blipFill>
        <p:spPr>
          <a:xfrm>
            <a:off x="1524000" y="0"/>
            <a:ext cx="9324528" cy="6858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0"/>
          <p:cNvSpPr txBox="1">
            <a:spLocks noGrp="1"/>
          </p:cNvSpPr>
          <p:nvPr>
            <p:ph type="body" idx="4294967295"/>
          </p:nvPr>
        </p:nvSpPr>
        <p:spPr>
          <a:xfrm>
            <a:off x="1919288" y="530226"/>
            <a:ext cx="8748712" cy="60674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None/>
            </a:pPr>
            <a:r>
              <a:rPr lang="en-US"/>
              <a:t> </a:t>
            </a:r>
            <a:endParaRPr/>
          </a:p>
          <a:p>
            <a:pPr marL="228600" lvl="0" indent="-228600" algn="l" rtl="0">
              <a:lnSpc>
                <a:spcPct val="90000"/>
              </a:lnSpc>
              <a:spcBef>
                <a:spcPts val="1000"/>
              </a:spcBef>
              <a:spcAft>
                <a:spcPts val="0"/>
              </a:spcAft>
              <a:buClr>
                <a:srgbClr val="FF0000"/>
              </a:buClr>
              <a:buSzPts val="2800"/>
              <a:buNone/>
            </a:pPr>
            <a:r>
              <a:rPr lang="en-US" b="1">
                <a:solidFill>
                  <a:srgbClr val="FF0000"/>
                </a:solidFill>
              </a:rPr>
              <a:t>DAGNOSIS</a:t>
            </a:r>
            <a:r>
              <a:rPr lang="en-US">
                <a:solidFill>
                  <a:srgbClr val="FF0000"/>
                </a:solidFill>
              </a:rPr>
              <a:t> ;-</a:t>
            </a:r>
            <a:endParaRPr/>
          </a:p>
          <a:p>
            <a:pPr marL="228600" lvl="0" indent="-228600" algn="l" rtl="0">
              <a:lnSpc>
                <a:spcPct val="90000"/>
              </a:lnSpc>
              <a:spcBef>
                <a:spcPts val="1000"/>
              </a:spcBef>
              <a:spcAft>
                <a:spcPts val="0"/>
              </a:spcAft>
              <a:buClr>
                <a:srgbClr val="FF0000"/>
              </a:buClr>
              <a:buSzPts val="2800"/>
              <a:buNone/>
            </a:pPr>
            <a:r>
              <a:rPr lang="en-US">
                <a:solidFill>
                  <a:srgbClr val="FF0000"/>
                </a:solidFill>
              </a:rPr>
              <a:t>Biopsy</a:t>
            </a:r>
            <a:endParaRPr/>
          </a:p>
          <a:p>
            <a:pPr marL="228600" lvl="0" indent="-228600" algn="l" rtl="0">
              <a:lnSpc>
                <a:spcPct val="90000"/>
              </a:lnSpc>
              <a:spcBef>
                <a:spcPts val="1000"/>
              </a:spcBef>
              <a:spcAft>
                <a:spcPts val="0"/>
              </a:spcAft>
              <a:buClr>
                <a:srgbClr val="FF0000"/>
              </a:buClr>
              <a:buSzPts val="2800"/>
              <a:buNone/>
            </a:pPr>
            <a:r>
              <a:rPr lang="en-US" u="sng">
                <a:solidFill>
                  <a:srgbClr val="FF0000"/>
                </a:solidFill>
              </a:rPr>
              <a:t>CT scan 🡪liver mass with central scar .</a:t>
            </a:r>
            <a:endParaRPr u="sng">
              <a:solidFill>
                <a:srgbClr val="FF0000"/>
              </a:solidFill>
            </a:endParaRPr>
          </a:p>
        </p:txBody>
      </p:sp>
      <p:pic>
        <p:nvPicPr>
          <p:cNvPr id="556" name="Google Shape;556;p70" descr="LIVER FNH.jpeg"/>
          <p:cNvPicPr preferRelativeResize="0"/>
          <p:nvPr/>
        </p:nvPicPr>
        <p:blipFill rotWithShape="1">
          <a:blip r:embed="rId3">
            <a:alphaModFix/>
          </a:blip>
          <a:srcRect/>
          <a:stretch/>
        </p:blipFill>
        <p:spPr>
          <a:xfrm>
            <a:off x="5447928" y="3573016"/>
            <a:ext cx="3962400" cy="273826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
          <p:cNvSpPr txBox="1">
            <a:spLocks noGrp="1"/>
          </p:cNvSpPr>
          <p:nvPr>
            <p:ph type="body" idx="1"/>
          </p:nvPr>
        </p:nvSpPr>
        <p:spPr>
          <a:xfrm>
            <a:off x="0" y="0"/>
            <a:ext cx="11353800" cy="60420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3600"/>
              <a:t>FNH do not have any malignant potential and, once the diagnosiss is confirmed, they do not require any treatment.</a:t>
            </a:r>
            <a:endParaRPr sz="36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2"/>
          <p:cNvSpPr txBox="1">
            <a:spLocks noGrp="1"/>
          </p:cNvSpPr>
          <p:nvPr>
            <p:ph type="ctrTitle"/>
          </p:nvPr>
        </p:nvSpPr>
        <p:spPr>
          <a:xfrm>
            <a:off x="2207568" y="404664"/>
            <a:ext cx="7772400" cy="1828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0000"/>
              </a:buClr>
              <a:buSzPts val="3200"/>
              <a:buFont typeface="Calibri"/>
              <a:buNone/>
            </a:pPr>
            <a:r>
              <a:rPr lang="en-US" sz="3200">
                <a:solidFill>
                  <a:srgbClr val="FF0000"/>
                </a:solidFill>
              </a:rPr>
              <a:t>Primary malignant tumor</a:t>
            </a:r>
            <a:br>
              <a:rPr lang="en-US" sz="3200">
                <a:solidFill>
                  <a:srgbClr val="FF0000"/>
                </a:solidFill>
              </a:rPr>
            </a:br>
            <a:r>
              <a:rPr lang="en-US" sz="3200">
                <a:solidFill>
                  <a:srgbClr val="FF0000"/>
                </a:solidFill>
              </a:rPr>
              <a:t>             </a:t>
            </a:r>
            <a:br>
              <a:rPr lang="en-US" sz="3200">
                <a:solidFill>
                  <a:srgbClr val="FF0000"/>
                </a:solidFill>
              </a:rPr>
            </a:br>
            <a:r>
              <a:rPr lang="en-US" sz="3200">
                <a:solidFill>
                  <a:srgbClr val="002060"/>
                </a:solidFill>
              </a:rPr>
              <a:t>1.hepatocellular carcinoma (HCC)</a:t>
            </a:r>
            <a:br>
              <a:rPr lang="en-US" sz="3200">
                <a:solidFill>
                  <a:srgbClr val="FF0000"/>
                </a:solidFill>
              </a:rPr>
            </a:br>
            <a:endParaRPr sz="3200">
              <a:solidFill>
                <a:srgbClr val="FF0000"/>
              </a:solidFill>
            </a:endParaRPr>
          </a:p>
        </p:txBody>
      </p:sp>
      <p:sp>
        <p:nvSpPr>
          <p:cNvPr id="567" name="Google Shape;567;p72"/>
          <p:cNvSpPr txBox="1">
            <a:spLocks noGrp="1"/>
          </p:cNvSpPr>
          <p:nvPr>
            <p:ph type="subTitle" idx="1"/>
          </p:nvPr>
        </p:nvSpPr>
        <p:spPr>
          <a:xfrm>
            <a:off x="2207568" y="1844824"/>
            <a:ext cx="7772400"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b="1"/>
              <a:t>-</a:t>
            </a:r>
            <a:r>
              <a:rPr lang="en-US" b="1">
                <a:solidFill>
                  <a:schemeClr val="dk1"/>
                </a:solidFill>
              </a:rPr>
              <a:t>Most common malignant primary liver tumor </a:t>
            </a:r>
            <a:endParaRPr/>
          </a:p>
          <a:p>
            <a:pPr marL="0" lvl="0" indent="0" algn="l" rtl="0">
              <a:lnSpc>
                <a:spcPct val="90000"/>
              </a:lnSpc>
              <a:spcBef>
                <a:spcPts val="1000"/>
              </a:spcBef>
              <a:spcAft>
                <a:spcPts val="0"/>
              </a:spcAft>
              <a:buClr>
                <a:schemeClr val="dk1"/>
              </a:buClr>
              <a:buSzPts val="2400"/>
              <a:buNone/>
            </a:pPr>
            <a:r>
              <a:rPr lang="en-US" b="1">
                <a:solidFill>
                  <a:schemeClr val="dk1"/>
                </a:solidFill>
              </a:rPr>
              <a:t>-There is wide variations in the geographical incidence of HCC ,with &gt;80% of cases occurring in </a:t>
            </a:r>
            <a:endParaRPr b="1">
              <a:solidFill>
                <a:schemeClr val="dk1"/>
              </a:solidFill>
            </a:endParaRPr>
          </a:p>
          <a:p>
            <a:pPr marL="0" lvl="0" indent="0" algn="l" rtl="0">
              <a:lnSpc>
                <a:spcPct val="90000"/>
              </a:lnSpc>
              <a:spcBef>
                <a:spcPts val="1000"/>
              </a:spcBef>
              <a:spcAft>
                <a:spcPts val="0"/>
              </a:spcAft>
              <a:buClr>
                <a:schemeClr val="dk1"/>
              </a:buClr>
              <a:buSzPts val="2400"/>
              <a:buNone/>
            </a:pPr>
            <a:r>
              <a:rPr lang="en-US" b="1">
                <a:solidFill>
                  <a:schemeClr val="dk1"/>
                </a:solidFill>
              </a:rPr>
              <a:t>                  Asia and Sub-saharan Africa </a:t>
            </a:r>
            <a:r>
              <a:rPr lang="en-US">
                <a:solidFill>
                  <a:schemeClr val="dk1"/>
                </a:solidFill>
              </a:rPr>
              <a:t>.                            </a:t>
            </a:r>
            <a:endParaRPr/>
          </a:p>
          <a:p>
            <a:pPr marL="0" lvl="0" indent="0" algn="l" rtl="0">
              <a:lnSpc>
                <a:spcPct val="90000"/>
              </a:lnSpc>
              <a:spcBef>
                <a:spcPts val="1000"/>
              </a:spcBef>
              <a:spcAft>
                <a:spcPts val="0"/>
              </a:spcAft>
              <a:buClr>
                <a:srgbClr val="FF0000"/>
              </a:buClr>
              <a:buSzPts val="2400"/>
              <a:buNone/>
            </a:pPr>
            <a:r>
              <a:rPr lang="en-US" b="1" u="sng">
                <a:solidFill>
                  <a:srgbClr val="FF0000"/>
                </a:solidFill>
              </a:rPr>
              <a:t>RISK FACTOR;-</a:t>
            </a:r>
            <a:endParaRPr/>
          </a:p>
          <a:p>
            <a:pPr marL="0" lvl="0" indent="0" algn="l" rtl="0">
              <a:lnSpc>
                <a:spcPct val="90000"/>
              </a:lnSpc>
              <a:spcBef>
                <a:spcPts val="1000"/>
              </a:spcBef>
              <a:spcAft>
                <a:spcPts val="0"/>
              </a:spcAft>
              <a:buClr>
                <a:srgbClr val="FF0000"/>
              </a:buClr>
              <a:buSzPts val="2400"/>
              <a:buNone/>
            </a:pPr>
            <a:r>
              <a:rPr lang="en-US">
                <a:solidFill>
                  <a:srgbClr val="FF0000"/>
                </a:solidFill>
              </a:rPr>
              <a:t>    - Chronic Hepatitis B</a:t>
            </a:r>
            <a:r>
              <a:rPr lang="ar-SA">
                <a:solidFill>
                  <a:srgbClr val="FF0000"/>
                </a:solidFill>
              </a:rPr>
              <a:t> (mcc)</a:t>
            </a:r>
            <a:r>
              <a:rPr lang="en-US">
                <a:solidFill>
                  <a:srgbClr val="FF0000"/>
                </a:solidFill>
              </a:rPr>
              <a:t>,C  🡪50%</a:t>
            </a:r>
            <a:endParaRPr>
              <a:solidFill>
                <a:srgbClr val="FF0000"/>
              </a:solidFill>
            </a:endParaRPr>
          </a:p>
          <a:p>
            <a:pPr marL="0" lvl="0" indent="0" algn="l" rtl="0">
              <a:lnSpc>
                <a:spcPct val="90000"/>
              </a:lnSpc>
              <a:spcBef>
                <a:spcPts val="1000"/>
              </a:spcBef>
              <a:spcAft>
                <a:spcPts val="0"/>
              </a:spcAft>
              <a:buClr>
                <a:srgbClr val="FF0000"/>
              </a:buClr>
              <a:buSzPts val="2400"/>
              <a:buNone/>
            </a:pPr>
            <a:r>
              <a:rPr lang="en-US">
                <a:solidFill>
                  <a:srgbClr val="FF0000"/>
                </a:solidFill>
              </a:rPr>
              <a:t>-cirrhosis 🡪5% </a:t>
            </a:r>
            <a:endParaRPr/>
          </a:p>
          <a:p>
            <a:pPr marL="0" lvl="0" indent="0" algn="l" rtl="0">
              <a:lnSpc>
                <a:spcPct val="90000"/>
              </a:lnSpc>
              <a:spcBef>
                <a:spcPts val="1000"/>
              </a:spcBef>
              <a:spcAft>
                <a:spcPts val="0"/>
              </a:spcAft>
              <a:buClr>
                <a:srgbClr val="FF0000"/>
              </a:buClr>
              <a:buSzPts val="2400"/>
              <a:buNone/>
            </a:pPr>
            <a:r>
              <a:rPr lang="en-US">
                <a:solidFill>
                  <a:srgbClr val="FF0000"/>
                </a:solidFill>
              </a:rPr>
              <a:t>-Alcohol</a:t>
            </a:r>
            <a:endParaRPr>
              <a:solidFill>
                <a:srgbClr val="FF0000"/>
              </a:solidFill>
            </a:endParaRPr>
          </a:p>
          <a:p>
            <a:pPr marL="0" lvl="0" indent="0" algn="l" rtl="0">
              <a:lnSpc>
                <a:spcPct val="90000"/>
              </a:lnSpc>
              <a:spcBef>
                <a:spcPts val="1000"/>
              </a:spcBef>
              <a:spcAft>
                <a:spcPts val="0"/>
              </a:spcAft>
              <a:buClr>
                <a:srgbClr val="FF0000"/>
              </a:buClr>
              <a:buSzPts val="2400"/>
              <a:buNone/>
            </a:pPr>
            <a:r>
              <a:rPr lang="en-US">
                <a:solidFill>
                  <a:srgbClr val="FF0000"/>
                </a:solidFill>
              </a:rPr>
              <a:t>-Aflatoxin</a:t>
            </a:r>
            <a:endParaRPr>
              <a:solidFill>
                <a:srgbClr val="FF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accent1"/>
              </a:buClr>
              <a:buSzPct val="73683"/>
              <a:buNone/>
            </a:pPr>
            <a:r>
              <a:rPr lang="en-US" sz="3800" b="1" u="sng">
                <a:solidFill>
                  <a:schemeClr val="accent1"/>
                </a:solidFill>
              </a:rPr>
              <a:t>Clinical features:Patients often </a:t>
            </a: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r>
              <a:rPr lang="en-US" sz="3800" b="1" u="sng">
                <a:solidFill>
                  <a:schemeClr val="accent1"/>
                </a:solidFill>
              </a:rPr>
              <a:t>present in middle age, either because of the symptoms of chronic</a:t>
            </a: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r>
              <a:rPr lang="en-US" sz="3800" b="1" u="sng">
                <a:solidFill>
                  <a:schemeClr val="accent1"/>
                </a:solidFill>
              </a:rPr>
              <a:t>liver disease (malaise, weakness, jaundice, ascites, variceal </a:t>
            </a: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r>
              <a:rPr lang="en-US" sz="3800" b="1" u="sng">
                <a:solidFill>
                  <a:schemeClr val="accent1"/>
                </a:solidFill>
              </a:rPr>
              <a:t>bleed, encephalopathy) or with the anorexia and weight loss </a:t>
            </a: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endParaRPr sz="3800" b="1" u="sng">
              <a:solidFill>
                <a:schemeClr val="accent1"/>
              </a:solidFill>
            </a:endParaRPr>
          </a:p>
          <a:p>
            <a:pPr marL="228600" lvl="0" indent="-228600" algn="l" rtl="0">
              <a:lnSpc>
                <a:spcPct val="90000"/>
              </a:lnSpc>
              <a:spcBef>
                <a:spcPts val="0"/>
              </a:spcBef>
              <a:spcAft>
                <a:spcPts val="0"/>
              </a:spcAft>
              <a:buClr>
                <a:schemeClr val="accent1"/>
              </a:buClr>
              <a:buSzPct val="73683"/>
              <a:buNone/>
            </a:pPr>
            <a:r>
              <a:rPr lang="en-US" sz="3800" b="1" u="sng">
                <a:solidFill>
                  <a:schemeClr val="accent1"/>
                </a:solidFill>
              </a:rPr>
              <a:t>of an advanced </a:t>
            </a:r>
            <a:endParaRPr sz="3800"/>
          </a:p>
          <a:p>
            <a:pPr marL="228600" lvl="0" indent="-228600" algn="l" rtl="0">
              <a:lnSpc>
                <a:spcPct val="90000"/>
              </a:lnSpc>
              <a:spcBef>
                <a:spcPts val="1000"/>
              </a:spcBef>
              <a:spcAft>
                <a:spcPts val="0"/>
              </a:spcAft>
              <a:buClr>
                <a:schemeClr val="dk1"/>
              </a:buClr>
              <a:buSzPct val="73683"/>
              <a:buNone/>
            </a:pPr>
            <a:r>
              <a:rPr lang="en-US" sz="3800" b="1"/>
              <a:t>-paraneoplasic syndrome </a:t>
            </a:r>
            <a:endParaRPr sz="3800"/>
          </a:p>
          <a:p>
            <a:pPr marL="228600" lvl="0" indent="-228600" algn="ctr" rtl="0">
              <a:lnSpc>
                <a:spcPct val="90000"/>
              </a:lnSpc>
              <a:spcBef>
                <a:spcPts val="1000"/>
              </a:spcBef>
              <a:spcAft>
                <a:spcPts val="0"/>
              </a:spcAft>
              <a:buClr>
                <a:schemeClr val="dk1"/>
              </a:buClr>
              <a:buSzPct val="100000"/>
              <a:buNone/>
            </a:pPr>
            <a:endParaRPr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6"/>
          <p:cNvSpPr txBox="1">
            <a:spLocks noGrp="1"/>
          </p:cNvSpPr>
          <p:nvPr>
            <p:ph type="title"/>
          </p:nvPr>
        </p:nvSpPr>
        <p:spPr>
          <a:xfrm>
            <a:off x="1919536" y="4797152"/>
            <a:ext cx="8219256" cy="18139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FF0000"/>
                </a:solidFill>
              </a:rPr>
              <a:t>TREATMENT 🡪Surgical resection /liver transplant .</a:t>
            </a:r>
            <a:endParaRPr>
              <a:solidFill>
                <a:srgbClr val="FF0000"/>
              </a:solidFill>
            </a:endParaRPr>
          </a:p>
        </p:txBody>
      </p:sp>
      <p:sp>
        <p:nvSpPr>
          <p:cNvPr id="590" name="Google Shape;590;p76"/>
          <p:cNvSpPr txBox="1">
            <a:spLocks noGrp="1"/>
          </p:cNvSpPr>
          <p:nvPr>
            <p:ph type="body" idx="1"/>
          </p:nvPr>
        </p:nvSpPr>
        <p:spPr>
          <a:xfrm>
            <a:off x="2927648" y="332656"/>
            <a:ext cx="7498080" cy="4800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None/>
            </a:pPr>
            <a:r>
              <a:rPr lang="en-US" b="1" u="sng">
                <a:solidFill>
                  <a:schemeClr val="accent1"/>
                </a:solidFill>
              </a:rPr>
              <a:t>INVISTIGATION     </a:t>
            </a:r>
            <a:endParaRPr/>
          </a:p>
          <a:p>
            <a:pPr marL="228600" lvl="0" indent="-228600" algn="l" rtl="0">
              <a:lnSpc>
                <a:spcPct val="90000"/>
              </a:lnSpc>
              <a:spcBef>
                <a:spcPts val="1000"/>
              </a:spcBef>
              <a:spcAft>
                <a:spcPts val="0"/>
              </a:spcAft>
              <a:buClr>
                <a:schemeClr val="dk1"/>
              </a:buClr>
              <a:buSzPts val="2800"/>
              <a:buNone/>
            </a:pPr>
            <a:r>
              <a:rPr lang="en-US"/>
              <a:t>-TUMOR marker : increase in </a:t>
            </a:r>
            <a:r>
              <a:rPr lang="en-US">
                <a:solidFill>
                  <a:srgbClr val="FF0000"/>
                </a:solidFill>
              </a:rPr>
              <a:t>alpha –feto .</a:t>
            </a:r>
            <a:endParaRPr>
              <a:solidFill>
                <a:srgbClr val="FF0000"/>
              </a:solidFill>
            </a:endParaRPr>
          </a:p>
          <a:p>
            <a:pPr marL="228600" lvl="0" indent="-228600" algn="l" rtl="0">
              <a:lnSpc>
                <a:spcPct val="90000"/>
              </a:lnSpc>
              <a:spcBef>
                <a:spcPts val="1000"/>
              </a:spcBef>
              <a:spcAft>
                <a:spcPts val="0"/>
              </a:spcAft>
              <a:buClr>
                <a:srgbClr val="FF0000"/>
              </a:buClr>
              <a:buSzPts val="2800"/>
              <a:buNone/>
            </a:pPr>
            <a:r>
              <a:rPr lang="en-US">
                <a:solidFill>
                  <a:srgbClr val="FF0000"/>
                </a:solidFill>
              </a:rPr>
              <a:t>protien </a:t>
            </a:r>
            <a:endParaRPr>
              <a:solidFill>
                <a:srgbClr val="FF0000"/>
              </a:solidFill>
            </a:endParaRPr>
          </a:p>
          <a:p>
            <a:pPr marL="228600" lvl="0" indent="-228600" algn="l" rtl="0">
              <a:lnSpc>
                <a:spcPct val="90000"/>
              </a:lnSpc>
              <a:spcBef>
                <a:spcPts val="1000"/>
              </a:spcBef>
              <a:spcAft>
                <a:spcPts val="0"/>
              </a:spcAft>
              <a:buClr>
                <a:schemeClr val="dk1"/>
              </a:buClr>
              <a:buSzPts val="2800"/>
              <a:buNone/>
            </a:pPr>
            <a:r>
              <a:rPr lang="en-US"/>
              <a:t>.U/S -</a:t>
            </a:r>
            <a:endParaRPr/>
          </a:p>
          <a:p>
            <a:pPr marL="228600" lvl="0" indent="-228600" algn="l" rtl="0">
              <a:lnSpc>
                <a:spcPct val="90000"/>
              </a:lnSpc>
              <a:spcBef>
                <a:spcPts val="1000"/>
              </a:spcBef>
              <a:spcAft>
                <a:spcPts val="0"/>
              </a:spcAft>
              <a:buClr>
                <a:schemeClr val="dk1"/>
              </a:buClr>
              <a:buSzPts val="2800"/>
              <a:buNone/>
            </a:pPr>
            <a:r>
              <a:rPr lang="en-US"/>
              <a:t>CT Scan</a:t>
            </a:r>
            <a:endParaRPr/>
          </a:p>
          <a:p>
            <a:pPr marL="228600" lvl="0" indent="-228600" algn="l" rtl="0">
              <a:lnSpc>
                <a:spcPct val="90000"/>
              </a:lnSpc>
              <a:spcBef>
                <a:spcPts val="1000"/>
              </a:spcBef>
              <a:spcAft>
                <a:spcPts val="0"/>
              </a:spcAft>
              <a:buClr>
                <a:schemeClr val="dk1"/>
              </a:buClr>
              <a:buSzPts val="2800"/>
              <a:buNone/>
            </a:pPr>
            <a:r>
              <a:rPr lang="en-US"/>
              <a:t>Tissue biopsy with CT/US/ OR Laproscopic guidance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
          <p:cNvSpPr txBox="1">
            <a:spLocks noGrp="1"/>
          </p:cNvSpPr>
          <p:nvPr>
            <p:ph type="body" idx="1"/>
          </p:nvPr>
        </p:nvSpPr>
        <p:spPr>
          <a:xfrm>
            <a:off x="838200" y="666300"/>
            <a:ext cx="10515600" cy="61917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a:t>. The surgical treatment options include </a:t>
            </a:r>
            <a:endParaRPr/>
          </a:p>
          <a:p>
            <a:pPr marL="457200" lvl="0" indent="-342900" algn="l" rtl="0">
              <a:spcBef>
                <a:spcPts val="1000"/>
              </a:spcBef>
              <a:spcAft>
                <a:spcPts val="0"/>
              </a:spcAft>
              <a:buSzPts val="1800"/>
              <a:buChar char="•"/>
            </a:pPr>
            <a:r>
              <a:rPr lang="en-US"/>
              <a:t>resection of the tumour and liver transplantation. </a:t>
            </a:r>
            <a:endParaRPr/>
          </a:p>
          <a:p>
            <a:pPr marL="457200" lvl="0" indent="-342900" algn="l" rtl="0">
              <a:spcBef>
                <a:spcPts val="0"/>
              </a:spcBef>
              <a:spcAft>
                <a:spcPts val="0"/>
              </a:spcAft>
              <a:buSzPts val="1800"/>
              <a:buChar char="•"/>
            </a:pPr>
            <a:r>
              <a:rPr lang="en-US"/>
              <a:t>Which option is most appropriate for an individual patient depends on the :</a:t>
            </a:r>
            <a:endParaRPr/>
          </a:p>
          <a:p>
            <a:pPr marL="457200" lvl="0" indent="-342900" algn="l" rtl="0">
              <a:spcBef>
                <a:spcPts val="0"/>
              </a:spcBef>
              <a:spcAft>
                <a:spcPts val="0"/>
              </a:spcAft>
              <a:buSzPts val="1800"/>
              <a:buChar char="•"/>
            </a:pPr>
            <a:r>
              <a:rPr lang="en-US"/>
              <a:t>stage of the underlying liver disease, </a:t>
            </a:r>
            <a:endParaRPr/>
          </a:p>
          <a:p>
            <a:pPr marL="457200" lvl="0" indent="-342900" algn="l" rtl="0">
              <a:spcBef>
                <a:spcPts val="0"/>
              </a:spcBef>
              <a:spcAft>
                <a:spcPts val="0"/>
              </a:spcAft>
              <a:buSzPts val="1800"/>
              <a:buChar char="•"/>
            </a:pPr>
            <a:r>
              <a:rPr lang="en-US"/>
              <a:t>the size and site of the tumour, </a:t>
            </a:r>
            <a:endParaRPr/>
          </a:p>
          <a:p>
            <a:pPr marL="457200" lvl="0" indent="-342900" algn="l" rtl="0">
              <a:spcBef>
                <a:spcPts val="0"/>
              </a:spcBef>
              <a:spcAft>
                <a:spcPts val="0"/>
              </a:spcAft>
              <a:buSzPts val="1800"/>
              <a:buChar char="•"/>
            </a:pPr>
            <a:r>
              <a:rPr lang="en-US"/>
              <a:t>the availability of organ transplantation and the management of the immunosuppressed patient.</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7"/>
          <p:cNvSpPr txBox="1">
            <a:spLocks noGrp="1"/>
          </p:cNvSpPr>
          <p:nvPr>
            <p:ph type="body" idx="1"/>
          </p:nvPr>
        </p:nvSpPr>
        <p:spPr>
          <a:xfrm>
            <a:off x="838200" y="946547"/>
            <a:ext cx="10734676" cy="53756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800"/>
              <a:buChar char="•"/>
            </a:pPr>
            <a:r>
              <a:rPr lang="en-US" b="1" i="1" u="sng">
                <a:solidFill>
                  <a:schemeClr val="accent4"/>
                </a:solidFill>
              </a:rPr>
              <a:t>Cholangio Carcinoma</a:t>
            </a:r>
            <a:endParaRPr b="1" i="1" u="sng">
              <a:solidFill>
                <a:schemeClr val="accent4"/>
              </a:solidFill>
            </a:endParaRPr>
          </a:p>
          <a:p>
            <a:pPr marL="228600" lvl="0" indent="-228600" algn="l" rtl="0">
              <a:lnSpc>
                <a:spcPct val="90000"/>
              </a:lnSpc>
              <a:spcBef>
                <a:spcPts val="1000"/>
              </a:spcBef>
              <a:spcAft>
                <a:spcPts val="0"/>
              </a:spcAft>
              <a:buClr>
                <a:schemeClr val="dk1"/>
              </a:buClr>
              <a:buSzPts val="2800"/>
              <a:buChar char="•"/>
            </a:pPr>
            <a:r>
              <a:rPr lang="en-US"/>
              <a:t>Malignancy of Bile ducts epithelium</a:t>
            </a:r>
            <a:endParaRPr/>
          </a:p>
          <a:p>
            <a:pPr marL="228600" lvl="0" indent="-228600" algn="l" rtl="0">
              <a:lnSpc>
                <a:spcPct val="90000"/>
              </a:lnSpc>
              <a:spcBef>
                <a:spcPts val="1000"/>
              </a:spcBef>
              <a:spcAft>
                <a:spcPts val="0"/>
              </a:spcAft>
              <a:buClr>
                <a:srgbClr val="FFC000"/>
              </a:buClr>
              <a:buSzPts val="2800"/>
              <a:buChar char="•"/>
            </a:pPr>
            <a:r>
              <a:rPr lang="en-US">
                <a:solidFill>
                  <a:srgbClr val="FFC000"/>
                </a:solidFill>
              </a:rPr>
              <a:t>Types</a:t>
            </a:r>
            <a:endParaRPr>
              <a:solidFill>
                <a:srgbClr val="FFC000"/>
              </a:solidFill>
            </a:endParaRPr>
          </a:p>
          <a:p>
            <a:pPr marL="228600" lvl="0" indent="-228600" algn="l" rtl="0">
              <a:lnSpc>
                <a:spcPct val="90000"/>
              </a:lnSpc>
              <a:spcBef>
                <a:spcPts val="1000"/>
              </a:spcBef>
              <a:spcAft>
                <a:spcPts val="0"/>
              </a:spcAft>
              <a:buClr>
                <a:schemeClr val="dk1"/>
              </a:buClr>
              <a:buSzPts val="2800"/>
              <a:buChar char="•"/>
            </a:pPr>
            <a:r>
              <a:rPr lang="en-US"/>
              <a:t>Intra Hepatic</a:t>
            </a:r>
            <a:endParaRPr/>
          </a:p>
          <a:p>
            <a:pPr marL="228600" lvl="0" indent="-228600" algn="l" rtl="0">
              <a:lnSpc>
                <a:spcPct val="90000"/>
              </a:lnSpc>
              <a:spcBef>
                <a:spcPts val="1000"/>
              </a:spcBef>
              <a:spcAft>
                <a:spcPts val="0"/>
              </a:spcAft>
              <a:buClr>
                <a:schemeClr val="dk1"/>
              </a:buClr>
              <a:buSzPts val="2800"/>
              <a:buChar char="•"/>
            </a:pPr>
            <a:r>
              <a:rPr lang="en-US"/>
              <a:t>Extra Hepatic (More common(</a:t>
            </a:r>
            <a:endParaRPr/>
          </a:p>
          <a:p>
            <a:pPr marL="228600" lvl="0" indent="-228600" algn="l" rtl="0">
              <a:lnSpc>
                <a:spcPct val="90000"/>
              </a:lnSpc>
              <a:spcBef>
                <a:spcPts val="1000"/>
              </a:spcBef>
              <a:spcAft>
                <a:spcPts val="0"/>
              </a:spcAft>
              <a:buClr>
                <a:schemeClr val="accent4"/>
              </a:buClr>
              <a:buSzPts val="2800"/>
              <a:buChar char="•"/>
            </a:pPr>
            <a:r>
              <a:rPr lang="en-US">
                <a:solidFill>
                  <a:schemeClr val="accent4"/>
                </a:solidFill>
              </a:rPr>
              <a:t>Predisposing Factors</a:t>
            </a:r>
            <a:endParaRPr>
              <a:solidFill>
                <a:schemeClr val="accent4"/>
              </a:solidFill>
            </a:endParaRPr>
          </a:p>
          <a:p>
            <a:pPr marL="228600" lvl="0" indent="-228600" algn="l" rtl="0">
              <a:lnSpc>
                <a:spcPct val="90000"/>
              </a:lnSpc>
              <a:spcBef>
                <a:spcPts val="1000"/>
              </a:spcBef>
              <a:spcAft>
                <a:spcPts val="0"/>
              </a:spcAft>
              <a:buClr>
                <a:schemeClr val="dk1"/>
              </a:buClr>
              <a:buSzPts val="2800"/>
              <a:buChar char="•"/>
            </a:pPr>
            <a:r>
              <a:rPr lang="en-US"/>
              <a:t>Infestation with chlonorchis sp.</a:t>
            </a:r>
            <a:endParaRPr/>
          </a:p>
          <a:p>
            <a:pPr marL="228600" lvl="0" indent="-228600" algn="l" rtl="0">
              <a:lnSpc>
                <a:spcPct val="90000"/>
              </a:lnSpc>
              <a:spcBef>
                <a:spcPts val="1000"/>
              </a:spcBef>
              <a:spcAft>
                <a:spcPts val="0"/>
              </a:spcAft>
              <a:buClr>
                <a:schemeClr val="dk1"/>
              </a:buClr>
              <a:buSzPts val="2800"/>
              <a:buChar char="•"/>
            </a:pPr>
            <a:r>
              <a:rPr lang="en-US"/>
              <a:t>Ulcerative colitis</a:t>
            </a:r>
            <a:endParaRPr/>
          </a:p>
          <a:p>
            <a:pPr marL="228600" lvl="0" indent="-228600" algn="l" rtl="0">
              <a:lnSpc>
                <a:spcPct val="90000"/>
              </a:lnSpc>
              <a:spcBef>
                <a:spcPts val="1000"/>
              </a:spcBef>
              <a:spcAft>
                <a:spcPts val="0"/>
              </a:spcAft>
              <a:buClr>
                <a:schemeClr val="dk1"/>
              </a:buClr>
              <a:buSzPts val="2800"/>
              <a:buChar char="•"/>
            </a:pPr>
            <a:r>
              <a:rPr lang="en-US"/>
              <a:t>Hemochromatosis</a:t>
            </a:r>
            <a:endParaRPr/>
          </a:p>
          <a:p>
            <a:pPr marL="228600" lvl="0" indent="-228600" algn="l" rtl="0">
              <a:lnSpc>
                <a:spcPct val="90000"/>
              </a:lnSpc>
              <a:spcBef>
                <a:spcPts val="1000"/>
              </a:spcBef>
              <a:spcAft>
                <a:spcPts val="0"/>
              </a:spcAft>
              <a:buClr>
                <a:schemeClr val="dk1"/>
              </a:buClr>
              <a:buSzPts val="2800"/>
              <a:buChar char="•"/>
            </a:pPr>
            <a:r>
              <a:rPr lang="en-US"/>
              <a:t> Chronic cholangitiscystic disease (Caroli Disease)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Blood supply of the liver :</a:t>
            </a:r>
            <a:endParaRPr/>
          </a:p>
        </p:txBody>
      </p:sp>
      <p:sp>
        <p:nvSpPr>
          <p:cNvPr id="173" name="Google Shape;173;p21"/>
          <p:cNvSpPr txBox="1">
            <a:spLocks noGrp="1"/>
          </p:cNvSpPr>
          <p:nvPr>
            <p:ph type="body" idx="1"/>
          </p:nvPr>
        </p:nvSpPr>
        <p:spPr>
          <a:xfrm>
            <a:off x="838200" y="1825625"/>
            <a:ext cx="415649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None/>
            </a:pPr>
            <a:r>
              <a:rPr lang="en-US" b="1">
                <a:solidFill>
                  <a:srgbClr val="FF0000"/>
                </a:solidFill>
              </a:rPr>
              <a:t>1-hepatic artery :</a:t>
            </a:r>
            <a:r>
              <a:rPr lang="en-US"/>
              <a:t> 25% of BS . from coeliac trunk , has right &amp;left branches , delivers oxygenated blood from the general circulation.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rgbClr val="FF0000"/>
              </a:buClr>
              <a:buSzPts val="2800"/>
              <a:buNone/>
            </a:pPr>
            <a:r>
              <a:rPr lang="en-US" b="1">
                <a:solidFill>
                  <a:srgbClr val="FF0000"/>
                </a:solidFill>
              </a:rPr>
              <a:t>2-portal vein : </a:t>
            </a:r>
            <a:r>
              <a:rPr lang="en-US"/>
              <a:t>75% of</a:t>
            </a:r>
            <a:r>
              <a:rPr lang="en-US" b="1">
                <a:solidFill>
                  <a:srgbClr val="FF0000"/>
                </a:solidFill>
              </a:rPr>
              <a:t> </a:t>
            </a:r>
            <a:r>
              <a:rPr lang="en-US"/>
              <a:t>BS . delivering deoxygenated blood from the GIT .</a:t>
            </a:r>
            <a:endParaRPr/>
          </a:p>
        </p:txBody>
      </p:sp>
      <p:pic>
        <p:nvPicPr>
          <p:cNvPr id="174" name="Google Shape;174;p21"/>
          <p:cNvPicPr preferRelativeResize="0"/>
          <p:nvPr/>
        </p:nvPicPr>
        <p:blipFill rotWithShape="1">
          <a:blip r:embed="rId3">
            <a:alphaModFix/>
          </a:blip>
          <a:srcRect/>
          <a:stretch/>
        </p:blipFill>
        <p:spPr>
          <a:xfrm>
            <a:off x="7073660" y="2102120"/>
            <a:ext cx="4373593" cy="407484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8"/>
          <p:cNvSpPr txBox="1">
            <a:spLocks noGrp="1"/>
          </p:cNvSpPr>
          <p:nvPr>
            <p:ph type="body" idx="1"/>
          </p:nvPr>
        </p:nvSpPr>
        <p:spPr>
          <a:xfrm>
            <a:off x="838200" y="1821656"/>
            <a:ext cx="9609534" cy="43553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800"/>
              <a:buChar char="•"/>
            </a:pPr>
            <a:r>
              <a:rPr lang="en-US" i="1">
                <a:solidFill>
                  <a:schemeClr val="accent4"/>
                </a:solidFill>
              </a:rPr>
              <a:t>Clinical Features and Investigation</a:t>
            </a:r>
            <a:endParaRPr i="1">
              <a:solidFill>
                <a:schemeClr val="accent4"/>
              </a:solidFill>
            </a:endParaRPr>
          </a:p>
          <a:p>
            <a:pPr marL="228600" lvl="0" indent="-228600" algn="l" rtl="0">
              <a:lnSpc>
                <a:spcPct val="90000"/>
              </a:lnSpc>
              <a:spcBef>
                <a:spcPts val="1000"/>
              </a:spcBef>
              <a:spcAft>
                <a:spcPts val="0"/>
              </a:spcAft>
              <a:buClr>
                <a:schemeClr val="dk1"/>
              </a:buClr>
              <a:buSzPts val="2800"/>
              <a:buChar char="•"/>
            </a:pPr>
            <a:r>
              <a:rPr lang="en-US"/>
              <a:t>Same as H.C.C.</a:t>
            </a:r>
            <a:endParaRPr/>
          </a:p>
          <a:p>
            <a:pPr marL="228600" lvl="0" indent="-228600" algn="l" rtl="0">
              <a:lnSpc>
                <a:spcPct val="90000"/>
              </a:lnSpc>
              <a:spcBef>
                <a:spcPts val="1000"/>
              </a:spcBef>
              <a:spcAft>
                <a:spcPts val="0"/>
              </a:spcAft>
              <a:buClr>
                <a:schemeClr val="dk1"/>
              </a:buClr>
              <a:buSzPts val="2800"/>
              <a:buChar char="•"/>
            </a:pPr>
            <a:r>
              <a:rPr lang="en-US"/>
              <a:t>No specific tumor markers</a:t>
            </a:r>
            <a:endParaRPr/>
          </a:p>
          <a:p>
            <a:pPr marL="228600" lvl="0" indent="-228600" algn="l" rtl="0">
              <a:lnSpc>
                <a:spcPct val="90000"/>
              </a:lnSpc>
              <a:spcBef>
                <a:spcPts val="1000"/>
              </a:spcBef>
              <a:spcAft>
                <a:spcPts val="0"/>
              </a:spcAft>
              <a:buClr>
                <a:schemeClr val="accent4"/>
              </a:buClr>
              <a:buSzPts val="2800"/>
              <a:buChar char="•"/>
            </a:pPr>
            <a:r>
              <a:rPr lang="en-US" i="1">
                <a:solidFill>
                  <a:schemeClr val="accent4"/>
                </a:solidFill>
              </a:rPr>
              <a:t>Management</a:t>
            </a:r>
            <a:endParaRPr i="1">
              <a:solidFill>
                <a:schemeClr val="accent4"/>
              </a:solidFill>
            </a:endParaRPr>
          </a:p>
          <a:p>
            <a:pPr marL="228600" lvl="0" indent="-228600" algn="l" rtl="0">
              <a:lnSpc>
                <a:spcPct val="90000"/>
              </a:lnSpc>
              <a:spcBef>
                <a:spcPts val="1000"/>
              </a:spcBef>
              <a:spcAft>
                <a:spcPts val="0"/>
              </a:spcAft>
              <a:buClr>
                <a:schemeClr val="dk1"/>
              </a:buClr>
              <a:buSzPts val="2800"/>
              <a:buChar char="•"/>
            </a:pPr>
            <a:r>
              <a:rPr lang="en-US"/>
              <a:t>Surgery + Multimodality treatment</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CRC Liver metastasis </a:t>
            </a:r>
            <a:endParaRPr/>
          </a:p>
        </p:txBody>
      </p:sp>
      <p:sp>
        <p:nvSpPr>
          <p:cNvPr id="2235" name="Google Shape;2235;p1"/>
          <p:cNvSpPr txBox="1">
            <a:spLocks noGrp="1"/>
          </p:cNvSpPr>
          <p:nvPr>
            <p:ph type="body" idx="1"/>
          </p:nvPr>
        </p:nvSpPr>
        <p:spPr>
          <a:xfrm>
            <a:off x="0" y="1825625"/>
            <a:ext cx="12192000" cy="50325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The liver is the most common site of metastasis in patients with colorectal cancer due to its anatomical situation regarding its portal circulation. </a:t>
            </a:r>
            <a:endParaRPr/>
          </a:p>
          <a:p>
            <a:pPr marL="457200" lvl="0" indent="-342900" algn="l" rtl="0">
              <a:lnSpc>
                <a:spcPct val="90000"/>
              </a:lnSpc>
              <a:spcBef>
                <a:spcPts val="0"/>
              </a:spcBef>
              <a:spcAft>
                <a:spcPts val="0"/>
              </a:spcAft>
              <a:buSzPts val="1800"/>
              <a:buChar char="•"/>
            </a:pPr>
            <a:r>
              <a:rPr lang="en-US"/>
              <a:t>disrupting liver functions and/or killing liver cells. </a:t>
            </a:r>
            <a:endParaRPr/>
          </a:p>
          <a:p>
            <a:pPr marL="0" lvl="0" indent="0" algn="l" rtl="0">
              <a:lnSpc>
                <a:spcPct val="90000"/>
              </a:lnSpc>
              <a:spcBef>
                <a:spcPts val="1000"/>
              </a:spcBef>
              <a:spcAft>
                <a:spcPts val="0"/>
              </a:spcAft>
              <a:buSzPts val="1800"/>
              <a:buNone/>
            </a:pPr>
            <a:r>
              <a:rPr lang="en-US"/>
              <a:t>Symptom:</a:t>
            </a:r>
            <a:endParaRPr/>
          </a:p>
          <a:p>
            <a:pPr marL="457200" lvl="0" indent="-342900" algn="l" rtl="0">
              <a:lnSpc>
                <a:spcPct val="90000"/>
              </a:lnSpc>
              <a:spcBef>
                <a:spcPts val="1000"/>
              </a:spcBef>
              <a:spcAft>
                <a:spcPts val="0"/>
              </a:spcAft>
              <a:buSzPts val="1800"/>
              <a:buChar char="•"/>
            </a:pPr>
            <a:r>
              <a:rPr lang="en-US"/>
              <a:t>Bloating</a:t>
            </a:r>
            <a:endParaRPr/>
          </a:p>
          <a:p>
            <a:pPr marL="457200" lvl="0" indent="-342900" algn="l" rtl="0">
              <a:lnSpc>
                <a:spcPct val="90000"/>
              </a:lnSpc>
              <a:spcBef>
                <a:spcPts val="0"/>
              </a:spcBef>
              <a:spcAft>
                <a:spcPts val="0"/>
              </a:spcAft>
              <a:buSzPts val="1800"/>
              <a:buChar char="•"/>
            </a:pPr>
            <a:r>
              <a:rPr lang="en-US"/>
              <a:t>Pain in the right side of the abdomen or stomach</a:t>
            </a:r>
            <a:endParaRPr/>
          </a:p>
          <a:p>
            <a:pPr marL="457200" lvl="0" indent="-342900" algn="l" rtl="0">
              <a:lnSpc>
                <a:spcPct val="90000"/>
              </a:lnSpc>
              <a:spcBef>
                <a:spcPts val="0"/>
              </a:spcBef>
              <a:spcAft>
                <a:spcPts val="0"/>
              </a:spcAft>
              <a:buSzPts val="1800"/>
              <a:buChar char="•"/>
            </a:pPr>
            <a:r>
              <a:rPr lang="en-US"/>
              <a:t>Itching</a:t>
            </a:r>
            <a:endParaRPr/>
          </a:p>
          <a:p>
            <a:pPr marL="457200" lvl="0" indent="-342900" algn="l" rtl="0">
              <a:lnSpc>
                <a:spcPct val="90000"/>
              </a:lnSpc>
              <a:spcBef>
                <a:spcPts val="0"/>
              </a:spcBef>
              <a:spcAft>
                <a:spcPts val="0"/>
              </a:spcAft>
              <a:buSzPts val="1800"/>
              <a:buChar char="•"/>
            </a:pPr>
            <a:r>
              <a:rPr lang="en-US"/>
              <a:t>Jaundice</a:t>
            </a:r>
            <a:endParaRPr/>
          </a:p>
          <a:p>
            <a:pPr marL="457200" lvl="0" indent="-342900" algn="l" rtl="0">
              <a:lnSpc>
                <a:spcPct val="90000"/>
              </a:lnSpc>
              <a:spcBef>
                <a:spcPts val="0"/>
              </a:spcBef>
              <a:spcAft>
                <a:spcPts val="0"/>
              </a:spcAft>
              <a:buSzPts val="1800"/>
              <a:buChar char="•"/>
            </a:pPr>
            <a:r>
              <a:rPr lang="en-US"/>
              <a:t>Abdominal swelling</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4"/>
        <p:cNvGrpSpPr/>
        <p:nvPr/>
      </p:nvGrpSpPr>
      <p:grpSpPr>
        <a:xfrm>
          <a:off x="0" y="0"/>
          <a:ext cx="0" cy="0"/>
          <a:chOff x="0" y="0"/>
          <a:chExt cx="0" cy="0"/>
        </a:xfrm>
      </p:grpSpPr>
      <p:sp>
        <p:nvSpPr>
          <p:cNvPr id="605" name="Google Shape;605;p7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6000"/>
              <a:buFont typeface="Algerian"/>
              <a:buNone/>
            </a:pPr>
            <a:r>
              <a:rPr lang="en-US">
                <a:solidFill>
                  <a:schemeClr val="dk2"/>
                </a:solidFill>
                <a:latin typeface="Algerian"/>
                <a:ea typeface="Algerian"/>
                <a:cs typeface="Algerian"/>
                <a:sym typeface="Algerian"/>
              </a:rPr>
              <a:t>THANK YOU </a:t>
            </a:r>
            <a:endParaRPr/>
          </a:p>
        </p:txBody>
      </p:sp>
      <p:sp>
        <p:nvSpPr>
          <p:cNvPr id="606" name="Google Shape;606;p79"/>
          <p:cNvSpPr txBox="1">
            <a:spLocks noGrp="1"/>
          </p:cNvSpPr>
          <p:nvPr>
            <p:ph type="subTitle" idx="1"/>
          </p:nvPr>
        </p:nvSpPr>
        <p:spPr>
          <a:xfrm>
            <a:off x="1618890" y="4110996"/>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4000"/>
              <a:buNone/>
            </a:pPr>
            <a:r>
              <a:rPr lang="en-US" sz="4000">
                <a:solidFill>
                  <a:schemeClr val="dk2"/>
                </a:solidFill>
                <a:latin typeface="Arial"/>
                <a:ea typeface="Arial"/>
                <a:cs typeface="Arial"/>
                <a:sym typeface="Arial"/>
              </a:rPr>
              <a:t>وَما أوتيتُم مِنَ العِلمِ إِلّا قَليلًا</a:t>
            </a:r>
            <a:br>
              <a:rPr lang="en-US"/>
            </a:b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Liver Function :</a:t>
            </a:r>
            <a:endParaRPr/>
          </a:p>
        </p:txBody>
      </p:sp>
      <p:sp>
        <p:nvSpPr>
          <p:cNvPr id="180" name="Google Shape;180;p22"/>
          <p:cNvSpPr txBox="1">
            <a:spLocks noGrp="1"/>
          </p:cNvSpPr>
          <p:nvPr>
            <p:ph type="body" idx="1"/>
          </p:nvPr>
        </p:nvSpPr>
        <p:spPr>
          <a:xfrm>
            <a:off x="457200" y="1447800"/>
            <a:ext cx="11506200" cy="5410200"/>
          </a:xfrm>
          <a:prstGeom prst="rect">
            <a:avLst/>
          </a:prstGeom>
          <a:noFill/>
          <a:ln>
            <a:noFill/>
          </a:ln>
        </p:spPr>
        <p:txBody>
          <a:bodyPr spcFirstLastPara="1" wrap="square" lIns="91425" tIns="45700" rIns="91425" bIns="45700" anchor="t" anchorCtr="0">
            <a:normAutofit lnSpcReduction="10000"/>
          </a:bodyPr>
          <a:lstStyle/>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 detoxification</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 formation of bile </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Formation of plasma protein </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Formation of coagulation </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Formation of </a:t>
            </a:r>
            <a:r>
              <a:rPr lang="en-US" sz="2400" dirty="0" err="1"/>
              <a:t>ketone</a:t>
            </a:r>
            <a:r>
              <a:rPr lang="en-US" sz="2400" dirty="0"/>
              <a:t> bodies </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Formation of urea</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Formation of phospholipids and </a:t>
            </a:r>
            <a:r>
              <a:rPr lang="en-US" sz="2400" dirty="0" err="1"/>
              <a:t>cholessterol</a:t>
            </a:r>
            <a:endParaRPr lang="en-US" sz="2400" dirty="0"/>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Metabolism of  fat soluble vitamins</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Metabolism of minerals</a:t>
            </a:r>
          </a:p>
          <a:p>
            <a:pPr marL="228600" lvl="0" indent="-64135" algn="l" rtl="0">
              <a:lnSpc>
                <a:spcPct val="90000"/>
              </a:lnSpc>
              <a:spcBef>
                <a:spcPts val="1000"/>
              </a:spcBef>
              <a:spcAft>
                <a:spcPts val="0"/>
              </a:spcAft>
              <a:buClr>
                <a:schemeClr val="dk1"/>
              </a:buClr>
              <a:buSzPct val="100000"/>
              <a:buFont typeface="Wingdings" pitchFamily="2" charset="2"/>
              <a:buChar char="q"/>
            </a:pPr>
            <a:r>
              <a:rPr lang="en-US" sz="2400" dirty="0"/>
              <a:t>Metabolism of fat, </a:t>
            </a:r>
            <a:r>
              <a:rPr lang="en-US" sz="2400" dirty="0" err="1"/>
              <a:t>carbs</a:t>
            </a:r>
            <a:r>
              <a:rPr lang="en-US" sz="2400" dirty="0"/>
              <a:t>, proteins </a:t>
            </a:r>
          </a:p>
          <a:p>
            <a:pPr marL="228600" lvl="0" indent="-64135" algn="l" rtl="0">
              <a:lnSpc>
                <a:spcPct val="90000"/>
              </a:lnSpc>
              <a:spcBef>
                <a:spcPts val="1000"/>
              </a:spcBef>
              <a:spcAft>
                <a:spcPts val="0"/>
              </a:spcAft>
              <a:buClr>
                <a:schemeClr val="dk1"/>
              </a:buClr>
              <a:buSzPct val="100000"/>
              <a:buFont typeface="Wingdings" pitchFamily="2" charset="2"/>
              <a:buChar char="q"/>
            </a:pPr>
            <a:endParaRPr lang="en-US" sz="2400" dirty="0"/>
          </a:p>
          <a:p>
            <a:pPr marL="228600" lvl="0" indent="-64135" algn="l" rtl="0">
              <a:lnSpc>
                <a:spcPct val="90000"/>
              </a:lnSpc>
              <a:spcBef>
                <a:spcPts val="1000"/>
              </a:spcBef>
              <a:spcAft>
                <a:spcPts val="0"/>
              </a:spcAft>
              <a:buClr>
                <a:schemeClr val="dk1"/>
              </a:buClr>
              <a:buSzPct val="100000"/>
              <a:buNone/>
            </a:pPr>
            <a:r>
              <a:rPr lang="en-US" dirty="0"/>
              <a:t> </a:t>
            </a:r>
          </a:p>
          <a:p>
            <a:pPr marL="228600" lvl="0" indent="-64135" algn="l" rtl="0">
              <a:lnSpc>
                <a:spcPct val="90000"/>
              </a:lnSpc>
              <a:spcBef>
                <a:spcPts val="1000"/>
              </a:spcBef>
              <a:spcAft>
                <a:spcPts val="0"/>
              </a:spcAft>
              <a:buClr>
                <a:schemeClr val="dk1"/>
              </a:buClr>
              <a:buSzPct val="100000"/>
              <a:buNone/>
            </a:pPr>
            <a:endParaRPr lang="en-US" dirty="0"/>
          </a:p>
          <a:p>
            <a:pPr marL="228600" lvl="0" indent="-64135" algn="l" rtl="0">
              <a:lnSpc>
                <a:spcPct val="90000"/>
              </a:lnSpc>
              <a:spcBef>
                <a:spcPts val="1000"/>
              </a:spcBef>
              <a:spcAft>
                <a:spcPts val="0"/>
              </a:spcAft>
              <a:buClr>
                <a:schemeClr val="dk1"/>
              </a:buClr>
              <a:buSzPct val="100000"/>
              <a:buFont typeface="Wingdings" pitchFamily="2" charset="2"/>
              <a:buChar char="q"/>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3797</Words>
  <Application>Microsoft Office PowerPoint</Application>
  <PresentationFormat>شاشة عريضة</PresentationFormat>
  <Paragraphs>542</Paragraphs>
  <Slides>82</Slides>
  <Notes>73</Notes>
  <HiddenSlides>0</HiddenSlides>
  <MMClips>0</MMClips>
  <ScaleCrop>false</ScaleCrop>
  <HeadingPairs>
    <vt:vector size="4" baseType="variant">
      <vt:variant>
        <vt:lpstr>نسق</vt:lpstr>
      </vt:variant>
      <vt:variant>
        <vt:i4>1</vt:i4>
      </vt:variant>
      <vt:variant>
        <vt:lpstr>عناوين الشرائح</vt:lpstr>
      </vt:variant>
      <vt:variant>
        <vt:i4>82</vt:i4>
      </vt:variant>
    </vt:vector>
  </HeadingPairs>
  <TitlesOfParts>
    <vt:vector size="83" baseType="lpstr">
      <vt:lpstr>Office Theme</vt:lpstr>
      <vt:lpstr>THE LIVER </vt:lpstr>
      <vt:lpstr>عرض تقديمي في PowerPoint</vt:lpstr>
      <vt:lpstr>Surfaces: - It has 5 surfaces anterior, posterior, superior, inferior and right lateral.   </vt:lpstr>
      <vt:lpstr>عرض تقديمي في PowerPoint</vt:lpstr>
      <vt:lpstr>Ligaments of the liver: </vt:lpstr>
      <vt:lpstr>عرض تقديمي في PowerPoint</vt:lpstr>
      <vt:lpstr>Functional Segmentation of the liver:</vt:lpstr>
      <vt:lpstr>Blood supply of the liver :</vt:lpstr>
      <vt:lpstr>Liver Function :</vt:lpstr>
      <vt:lpstr>Liver Infections </vt:lpstr>
      <vt:lpstr>عرض تقديمي في PowerPoint</vt:lpstr>
      <vt:lpstr>Abcesses of the Liver </vt:lpstr>
      <vt:lpstr>Pyogenic liver abscess</vt:lpstr>
      <vt:lpstr>Etiology  </vt:lpstr>
      <vt:lpstr>Clinical presentation</vt:lpstr>
      <vt:lpstr>عرض تقديمي في PowerPoint</vt:lpstr>
      <vt:lpstr>Investigations</vt:lpstr>
      <vt:lpstr>عرض تقديمي في PowerPoint</vt:lpstr>
      <vt:lpstr>Treatment :</vt:lpstr>
      <vt:lpstr>2. Amoebic liver abscess:  ➢ Pathogens :  - Entameba Histolytica ( typically reaches the liver via portal vein from intestinal amebiasis).  ➢ Spread: feco-oral transmission.  ➢ Risk factors : • Patients from south American borders. • Homosexual men. • Alcoholic patients. </vt:lpstr>
      <vt:lpstr>Pathogenesis Ingestion of cyst 🡪 Develops into trophozoites in the large intestine 🡪 amoebic colitis 🡪 trophozoites penetrate mucosa 🡪 portal circulation 🡪 Liver 🡪 abscess </vt:lpstr>
      <vt:lpstr>عرض تقديمي في PowerPoint</vt:lpstr>
      <vt:lpstr>Clinical presentation</vt:lpstr>
      <vt:lpstr> Investigation </vt:lpstr>
      <vt:lpstr> US : hypoechoic solitary lesion .</vt:lpstr>
      <vt:lpstr>Treatment :</vt:lpstr>
      <vt:lpstr>ACUTE AND CHRONIC LIVER DISEASE </vt:lpstr>
      <vt:lpstr>عرض تقديمي في PowerPoint</vt:lpstr>
      <vt:lpstr>عرض تقديمي في PowerPoint</vt:lpstr>
      <vt:lpstr>Diagnosis :</vt:lpstr>
      <vt:lpstr>Treatment :</vt:lpstr>
      <vt:lpstr>CHRONIC LIVER CONDITIONS</vt:lpstr>
      <vt:lpstr>1-Budd–Chiari syndrome</vt:lpstr>
      <vt:lpstr>Nutmeg liver </vt:lpstr>
      <vt:lpstr>fulminant liver failure</vt:lpstr>
      <vt:lpstr>عرض تقديمي في PowerPoint</vt:lpstr>
      <vt:lpstr>A-Cirrhosis :</vt:lpstr>
      <vt:lpstr>عرض تقديمي في PowerPoint</vt:lpstr>
      <vt:lpstr>Treatment :</vt:lpstr>
      <vt:lpstr>B-Portal hypertension </vt:lpstr>
      <vt:lpstr>عرض تقديمي في PowerPoint</vt:lpstr>
      <vt:lpstr>is the abnormal build-up of fluid in the abdomen.[1] Technically, it is more than 25 ml of fluid in the peritoneal cavity, although volumes greater than one liter may occur.</vt:lpstr>
      <vt:lpstr>2-Primary sclerosing cholangitis</vt:lpstr>
      <vt:lpstr>عرض تقديمي في PowerPoint</vt:lpstr>
      <vt:lpstr>Complications  </vt:lpstr>
      <vt:lpstr>عرض تقديمي في PowerPoint</vt:lpstr>
      <vt:lpstr>3-Caroli’s disease</vt:lpstr>
      <vt:lpstr>عرض تقديمي في PowerPoint</vt:lpstr>
      <vt:lpstr>4-Simple cystic disease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**DIAGNOSIS** 1.CT scan with IV contrast 2.Angiography  3.MRI 4.Ultra sound       </vt:lpstr>
      <vt:lpstr>Angiography                   CT</vt:lpstr>
      <vt:lpstr>عرض تقديمي في PowerPoint</vt:lpstr>
      <vt:lpstr>2.Hepatic Adenoma </vt:lpstr>
      <vt:lpstr>عرض تقديمي في PowerPoint</vt:lpstr>
      <vt:lpstr>Diagnosis. </vt:lpstr>
      <vt:lpstr>On gross examination : they appear soft and encapsulated and are tan to light brown </vt:lpstr>
      <vt:lpstr>عرض تقديمي في PowerPoint</vt:lpstr>
      <vt:lpstr>عرض تقديمي في PowerPoint</vt:lpstr>
      <vt:lpstr>On MRI ,adenomas are hyperintense on T1 weighted image and enhance early after gadolinium injection .</vt:lpstr>
      <vt:lpstr>عرض تقديمي في PowerPoint</vt:lpstr>
      <vt:lpstr>3.Focal nodular hyperplasia (FNH)</vt:lpstr>
      <vt:lpstr>Diagnosis. </vt:lpstr>
      <vt:lpstr>Appearance of FNH with hepatobiliary-specific contrast (gadoxetate) and a routine extracellular agent (gadolinium).</vt:lpstr>
      <vt:lpstr>FNH CT</vt:lpstr>
      <vt:lpstr>CT scan ;- </vt:lpstr>
      <vt:lpstr>عرض تقديمي في PowerPoint</vt:lpstr>
      <vt:lpstr>عرض تقديمي في PowerPoint</vt:lpstr>
      <vt:lpstr>عرض تقديمي في PowerPoint</vt:lpstr>
      <vt:lpstr>Primary malignant tumor               1.hepatocellular carcinoma (HCC) </vt:lpstr>
      <vt:lpstr>عرض تقديمي في PowerPoint</vt:lpstr>
      <vt:lpstr>TREATMENT 🡪Surgical resection /liver transplant .</vt:lpstr>
      <vt:lpstr>عرض تقديمي في PowerPoint</vt:lpstr>
      <vt:lpstr>عرض تقديمي في PowerPoint</vt:lpstr>
      <vt:lpstr>عرض تقديمي في PowerPoint</vt:lpstr>
      <vt:lpstr>CRC Liver metastasis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LIVER </dc:title>
  <cp:lastModifiedBy>othman ali</cp:lastModifiedBy>
  <cp:revision>2</cp:revision>
  <dcterms:modified xsi:type="dcterms:W3CDTF">2021-12-13T08:27:20Z</dcterms:modified>
</cp:coreProperties>
</file>