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6" r:id="rId2"/>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7"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5368225-C0FB-4C2D-9781-A7BA84C6ADB7}" type="datetimeFigureOut">
              <a:rPr lang="en-US" smtClean="0"/>
              <a:t>11/12/2024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1CE46C-A119-4351-B0EE-823576EE6518}" type="slidenum">
              <a:rPr lang="en-US" smtClean="0"/>
              <a:t>‹#›</a:t>
            </a:fld>
            <a:endParaRPr lang="en-US"/>
          </a:p>
        </p:txBody>
      </p:sp>
    </p:spTree>
    <p:extLst>
      <p:ext uri="{BB962C8B-B14F-4D97-AF65-F5344CB8AC3E}">
        <p14:creationId xmlns:p14="http://schemas.microsoft.com/office/powerpoint/2010/main" val="21857408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5368225-C0FB-4C2D-9781-A7BA84C6ADB7}" type="datetimeFigureOut">
              <a:rPr lang="en-US" smtClean="0"/>
              <a:t>11/12/2024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1CE46C-A119-4351-B0EE-823576EE6518}" type="slidenum">
              <a:rPr lang="en-US" smtClean="0"/>
              <a:t>‹#›</a:t>
            </a:fld>
            <a:endParaRPr lang="en-US"/>
          </a:p>
        </p:txBody>
      </p:sp>
    </p:spTree>
    <p:extLst>
      <p:ext uri="{BB962C8B-B14F-4D97-AF65-F5344CB8AC3E}">
        <p14:creationId xmlns:p14="http://schemas.microsoft.com/office/powerpoint/2010/main" val="29953577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5368225-C0FB-4C2D-9781-A7BA84C6ADB7}" type="datetimeFigureOut">
              <a:rPr lang="en-US" smtClean="0"/>
              <a:t>11/12/2024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1CE46C-A119-4351-B0EE-823576EE6518}" type="slidenum">
              <a:rPr lang="en-US" smtClean="0"/>
              <a:t>‹#›</a:t>
            </a:fld>
            <a:endParaRPr lang="en-US"/>
          </a:p>
        </p:txBody>
      </p:sp>
    </p:spTree>
    <p:extLst>
      <p:ext uri="{BB962C8B-B14F-4D97-AF65-F5344CB8AC3E}">
        <p14:creationId xmlns:p14="http://schemas.microsoft.com/office/powerpoint/2010/main" val="23433923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5368225-C0FB-4C2D-9781-A7BA84C6ADB7}" type="datetimeFigureOut">
              <a:rPr lang="en-US" smtClean="0"/>
              <a:t>11/12/2024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1CE46C-A119-4351-B0EE-823576EE6518}" type="slidenum">
              <a:rPr lang="en-US" smtClean="0"/>
              <a:t>‹#›</a:t>
            </a:fld>
            <a:endParaRPr lang="en-US"/>
          </a:p>
        </p:txBody>
      </p:sp>
    </p:spTree>
    <p:extLst>
      <p:ext uri="{BB962C8B-B14F-4D97-AF65-F5344CB8AC3E}">
        <p14:creationId xmlns:p14="http://schemas.microsoft.com/office/powerpoint/2010/main" val="4523020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5368225-C0FB-4C2D-9781-A7BA84C6ADB7}" type="datetimeFigureOut">
              <a:rPr lang="en-US" smtClean="0"/>
              <a:t>11/12/2024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E1CE46C-A119-4351-B0EE-823576EE6518}" type="slidenum">
              <a:rPr lang="en-US" smtClean="0"/>
              <a:t>‹#›</a:t>
            </a:fld>
            <a:endParaRPr lang="en-US"/>
          </a:p>
        </p:txBody>
      </p:sp>
    </p:spTree>
    <p:extLst>
      <p:ext uri="{BB962C8B-B14F-4D97-AF65-F5344CB8AC3E}">
        <p14:creationId xmlns:p14="http://schemas.microsoft.com/office/powerpoint/2010/main" val="25017105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5368225-C0FB-4C2D-9781-A7BA84C6ADB7}" type="datetimeFigureOut">
              <a:rPr lang="en-US" smtClean="0"/>
              <a:t>11/12/2024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1CE46C-A119-4351-B0EE-823576EE6518}" type="slidenum">
              <a:rPr lang="en-US" smtClean="0"/>
              <a:t>‹#›</a:t>
            </a:fld>
            <a:endParaRPr lang="en-US"/>
          </a:p>
        </p:txBody>
      </p:sp>
    </p:spTree>
    <p:extLst>
      <p:ext uri="{BB962C8B-B14F-4D97-AF65-F5344CB8AC3E}">
        <p14:creationId xmlns:p14="http://schemas.microsoft.com/office/powerpoint/2010/main" val="23015377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5368225-C0FB-4C2D-9781-A7BA84C6ADB7}" type="datetimeFigureOut">
              <a:rPr lang="en-US" smtClean="0"/>
              <a:t>11/12/2024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E1CE46C-A119-4351-B0EE-823576EE6518}" type="slidenum">
              <a:rPr lang="en-US" smtClean="0"/>
              <a:t>‹#›</a:t>
            </a:fld>
            <a:endParaRPr lang="en-US"/>
          </a:p>
        </p:txBody>
      </p:sp>
    </p:spTree>
    <p:extLst>
      <p:ext uri="{BB962C8B-B14F-4D97-AF65-F5344CB8AC3E}">
        <p14:creationId xmlns:p14="http://schemas.microsoft.com/office/powerpoint/2010/main" val="21809934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5368225-C0FB-4C2D-9781-A7BA84C6ADB7}" type="datetimeFigureOut">
              <a:rPr lang="en-US" smtClean="0"/>
              <a:t>11/12/2024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E1CE46C-A119-4351-B0EE-823576EE6518}" type="slidenum">
              <a:rPr lang="en-US" smtClean="0"/>
              <a:t>‹#›</a:t>
            </a:fld>
            <a:endParaRPr lang="en-US"/>
          </a:p>
        </p:txBody>
      </p:sp>
    </p:spTree>
    <p:extLst>
      <p:ext uri="{BB962C8B-B14F-4D97-AF65-F5344CB8AC3E}">
        <p14:creationId xmlns:p14="http://schemas.microsoft.com/office/powerpoint/2010/main" val="2122916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368225-C0FB-4C2D-9781-A7BA84C6ADB7}" type="datetimeFigureOut">
              <a:rPr lang="en-US" smtClean="0"/>
              <a:t>11/12/2024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E1CE46C-A119-4351-B0EE-823576EE6518}" type="slidenum">
              <a:rPr lang="en-US" smtClean="0"/>
              <a:t>‹#›</a:t>
            </a:fld>
            <a:endParaRPr lang="en-US"/>
          </a:p>
        </p:txBody>
      </p:sp>
    </p:spTree>
    <p:extLst>
      <p:ext uri="{BB962C8B-B14F-4D97-AF65-F5344CB8AC3E}">
        <p14:creationId xmlns:p14="http://schemas.microsoft.com/office/powerpoint/2010/main" val="5205211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5368225-C0FB-4C2D-9781-A7BA84C6ADB7}" type="datetimeFigureOut">
              <a:rPr lang="en-US" smtClean="0"/>
              <a:t>11/12/2024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1CE46C-A119-4351-B0EE-823576EE6518}" type="slidenum">
              <a:rPr lang="en-US" smtClean="0"/>
              <a:t>‹#›</a:t>
            </a:fld>
            <a:endParaRPr lang="en-US"/>
          </a:p>
        </p:txBody>
      </p:sp>
    </p:spTree>
    <p:extLst>
      <p:ext uri="{BB962C8B-B14F-4D97-AF65-F5344CB8AC3E}">
        <p14:creationId xmlns:p14="http://schemas.microsoft.com/office/powerpoint/2010/main" val="27588957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5368225-C0FB-4C2D-9781-A7BA84C6ADB7}" type="datetimeFigureOut">
              <a:rPr lang="en-US" smtClean="0"/>
              <a:t>11/12/2024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E1CE46C-A119-4351-B0EE-823576EE6518}" type="slidenum">
              <a:rPr lang="en-US" smtClean="0"/>
              <a:t>‹#›</a:t>
            </a:fld>
            <a:endParaRPr lang="en-US"/>
          </a:p>
        </p:txBody>
      </p:sp>
    </p:spTree>
    <p:extLst>
      <p:ext uri="{BB962C8B-B14F-4D97-AF65-F5344CB8AC3E}">
        <p14:creationId xmlns:p14="http://schemas.microsoft.com/office/powerpoint/2010/main" val="34689569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5368225-C0FB-4C2D-9781-A7BA84C6ADB7}" type="datetimeFigureOut">
              <a:rPr lang="en-US" smtClean="0"/>
              <a:t>11/12/2024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1CE46C-A119-4351-B0EE-823576EE6518}" type="slidenum">
              <a:rPr lang="en-US" smtClean="0"/>
              <a:t>‹#›</a:t>
            </a:fld>
            <a:endParaRPr lang="en-US"/>
          </a:p>
        </p:txBody>
      </p:sp>
    </p:spTree>
    <p:extLst>
      <p:ext uri="{BB962C8B-B14F-4D97-AF65-F5344CB8AC3E}">
        <p14:creationId xmlns:p14="http://schemas.microsoft.com/office/powerpoint/2010/main" val="13847164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Burns </a:t>
            </a:r>
            <a:endParaRPr lang="en-US" dirty="0"/>
          </a:p>
        </p:txBody>
      </p:sp>
      <p:sp>
        <p:nvSpPr>
          <p:cNvPr id="3" name="Text Placeholder 2"/>
          <p:cNvSpPr>
            <a:spLocks noGrp="1"/>
          </p:cNvSpPr>
          <p:nvPr>
            <p:ph type="body" idx="1"/>
          </p:nvPr>
        </p:nvSpPr>
        <p:spPr/>
        <p:txBody>
          <a:bodyPr/>
          <a:lstStyle/>
          <a:p>
            <a:r>
              <a:rPr lang="en-US" dirty="0" smtClean="0"/>
              <a:t>Dr. </a:t>
            </a:r>
            <a:r>
              <a:rPr lang="en-US" dirty="0" err="1" smtClean="0"/>
              <a:t>Ashour</a:t>
            </a:r>
            <a:r>
              <a:rPr lang="en-US" dirty="0" smtClean="0"/>
              <a:t> Mohammed</a:t>
            </a:r>
          </a:p>
          <a:p>
            <a:r>
              <a:rPr lang="en-US" dirty="0" smtClean="0"/>
              <a:t>Cons. Plastic Surgeon</a:t>
            </a:r>
            <a:endParaRPr lang="en-US" dirty="0"/>
          </a:p>
        </p:txBody>
      </p:sp>
    </p:spTree>
    <p:extLst>
      <p:ext uri="{BB962C8B-B14F-4D97-AF65-F5344CB8AC3E}">
        <p14:creationId xmlns:p14="http://schemas.microsoft.com/office/powerpoint/2010/main" val="81300020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361230"/>
            <a:ext cx="6096000" cy="5640903"/>
          </a:xfrm>
          <a:prstGeom prst="rect">
            <a:avLst/>
          </a:prstGeom>
        </p:spPr>
        <p:txBody>
          <a:bodyPr>
            <a:spAutoFit/>
          </a:bodyPr>
          <a:lstStyle/>
          <a:p>
            <a:pPr>
              <a:lnSpc>
                <a:spcPct val="107000"/>
              </a:lnSpc>
              <a:spcAft>
                <a:spcPts val="800"/>
              </a:spcAft>
            </a:pPr>
            <a:r>
              <a:rPr lang="en-US" sz="1400" b="1" dirty="0" smtClean="0">
                <a:effectLst/>
                <a:latin typeface="Calibri" panose="020F0502020204030204" pitchFamily="34" charset="0"/>
                <a:ea typeface="Calibri" panose="020F0502020204030204" pitchFamily="34" charset="0"/>
                <a:cs typeface="Arial" panose="020B0604020202020204" pitchFamily="34" charset="0"/>
              </a:rPr>
              <a:t>ELECTRICAL INJURIES</a:t>
            </a:r>
            <a:endParaRPr lang="en-US" sz="1400" dirty="0" smtClean="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1400" dirty="0" smtClean="0">
                <a:effectLst/>
                <a:latin typeface="Arial" panose="020B0604020202020204" pitchFamily="34" charset="0"/>
                <a:ea typeface="Calibri" panose="020F0502020204030204" pitchFamily="34" charset="0"/>
                <a:cs typeface="Arial" panose="020B0604020202020204" pitchFamily="34" charset="0"/>
              </a:rPr>
              <a:t>■</a:t>
            </a:r>
            <a:r>
              <a:rPr lang="en-US" sz="1400" dirty="0" smtClean="0">
                <a:effectLst/>
                <a:latin typeface="Calibri" panose="020F0502020204030204" pitchFamily="34" charset="0"/>
                <a:ea typeface="Calibri" panose="020F0502020204030204" pitchFamily="34" charset="0"/>
                <a:cs typeface="Arial" panose="020B0604020202020204" pitchFamily="34" charset="0"/>
              </a:rPr>
              <a:t> Approximately 5% of burn admissions</a:t>
            </a:r>
          </a:p>
          <a:p>
            <a:pPr>
              <a:lnSpc>
                <a:spcPct val="107000"/>
              </a:lnSpc>
              <a:spcAft>
                <a:spcPts val="800"/>
              </a:spcAft>
            </a:pPr>
            <a:r>
              <a:rPr lang="en-US" sz="1400" dirty="0" smtClean="0">
                <a:effectLst/>
                <a:latin typeface="Arial" panose="020B0604020202020204" pitchFamily="34" charset="0"/>
                <a:ea typeface="Calibri" panose="020F0502020204030204" pitchFamily="34" charset="0"/>
                <a:cs typeface="Arial" panose="020B0604020202020204" pitchFamily="34" charset="0"/>
              </a:rPr>
              <a:t>■</a:t>
            </a:r>
            <a:r>
              <a:rPr lang="en-US" sz="1400" dirty="0" smtClean="0">
                <a:effectLst/>
                <a:latin typeface="Calibri" panose="020F0502020204030204" pitchFamily="34" charset="0"/>
                <a:ea typeface="Calibri" panose="020F0502020204030204" pitchFamily="34" charset="0"/>
                <a:cs typeface="Arial" panose="020B0604020202020204" pitchFamily="34" charset="0"/>
              </a:rPr>
              <a:t> Can produce significant morbidity despite relatively small burn sizes</a:t>
            </a:r>
          </a:p>
          <a:p>
            <a:pPr>
              <a:lnSpc>
                <a:spcPct val="107000"/>
              </a:lnSpc>
              <a:spcAft>
                <a:spcPts val="800"/>
              </a:spcAft>
            </a:pPr>
            <a:r>
              <a:rPr lang="en-US" sz="1400" dirty="0" smtClean="0">
                <a:effectLst/>
                <a:latin typeface="Arial" panose="020B0604020202020204" pitchFamily="34" charset="0"/>
                <a:ea typeface="Calibri" panose="020F0502020204030204" pitchFamily="34" charset="0"/>
                <a:cs typeface="Arial" panose="020B0604020202020204" pitchFamily="34" charset="0"/>
              </a:rPr>
              <a:t>■</a:t>
            </a:r>
            <a:r>
              <a:rPr lang="en-US" sz="1400" dirty="0" smtClean="0">
                <a:effectLst/>
                <a:latin typeface="Calibri" panose="020F0502020204030204" pitchFamily="34" charset="0"/>
                <a:ea typeface="Calibri" panose="020F0502020204030204" pitchFamily="34" charset="0"/>
                <a:cs typeface="Arial" panose="020B0604020202020204" pitchFamily="34" charset="0"/>
              </a:rPr>
              <a:t> </a:t>
            </a:r>
            <a:r>
              <a:rPr lang="en-US" sz="1400" b="1" dirty="0" smtClean="0">
                <a:effectLst/>
                <a:latin typeface="Calibri" panose="020F0502020204030204" pitchFamily="34" charset="0"/>
                <a:ea typeface="Calibri" panose="020F0502020204030204" pitchFamily="34" charset="0"/>
                <a:cs typeface="Arial" panose="020B0604020202020204" pitchFamily="34" charset="0"/>
              </a:rPr>
              <a:t>Three types: Current, arcing, and flash</a:t>
            </a:r>
            <a:endParaRPr lang="en-US" sz="1400" dirty="0" smtClean="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 True electrical injury by current flow</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 Arc injury from the electrical arc as it passes from the source to an object</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 Flame injury from ignition of clothing or surroundings</a:t>
            </a:r>
          </a:p>
          <a:p>
            <a:pPr>
              <a:lnSpc>
                <a:spcPct val="107000"/>
              </a:lnSpc>
              <a:spcAft>
                <a:spcPts val="800"/>
              </a:spcAft>
            </a:pPr>
            <a:r>
              <a:rPr lang="en-US" sz="1400" dirty="0" smtClean="0">
                <a:effectLst/>
                <a:latin typeface="Arial" panose="020B0604020202020204" pitchFamily="34" charset="0"/>
                <a:ea typeface="Calibri" panose="020F0502020204030204" pitchFamily="34" charset="0"/>
                <a:cs typeface="Arial" panose="020B0604020202020204" pitchFamily="34" charset="0"/>
              </a:rPr>
              <a:t>■</a:t>
            </a:r>
            <a:r>
              <a:rPr lang="en-US" sz="1400" dirty="0" smtClean="0">
                <a:effectLst/>
                <a:latin typeface="Calibri" panose="020F0502020204030204" pitchFamily="34" charset="0"/>
                <a:ea typeface="Calibri" panose="020F0502020204030204" pitchFamily="34" charset="0"/>
                <a:cs typeface="Arial" panose="020B0604020202020204" pitchFamily="34" charset="0"/>
              </a:rPr>
              <a:t> Most sequelae from high-voltage injury (&gt;1000 volts)</a:t>
            </a:r>
          </a:p>
          <a:p>
            <a:pPr>
              <a:lnSpc>
                <a:spcPct val="107000"/>
              </a:lnSpc>
              <a:spcAft>
                <a:spcPts val="800"/>
              </a:spcAft>
            </a:pPr>
            <a:r>
              <a:rPr lang="en-US" sz="1400" dirty="0" smtClean="0">
                <a:effectLst/>
                <a:latin typeface="Arial" panose="020B0604020202020204" pitchFamily="34" charset="0"/>
                <a:ea typeface="Calibri" panose="020F0502020204030204" pitchFamily="34" charset="0"/>
                <a:cs typeface="Arial" panose="020B0604020202020204" pitchFamily="34" charset="0"/>
              </a:rPr>
              <a:t>■</a:t>
            </a:r>
            <a:r>
              <a:rPr lang="en-US" sz="1400" dirty="0" smtClean="0">
                <a:effectLst/>
                <a:latin typeface="Calibri" panose="020F0502020204030204" pitchFamily="34" charset="0"/>
                <a:ea typeface="Calibri" panose="020F0502020204030204" pitchFamily="34" charset="0"/>
                <a:cs typeface="Arial" panose="020B0604020202020204" pitchFamily="34" charset="0"/>
              </a:rPr>
              <a:t> Find contact points</a:t>
            </a:r>
          </a:p>
          <a:p>
            <a:pPr>
              <a:lnSpc>
                <a:spcPct val="107000"/>
              </a:lnSpc>
              <a:spcAft>
                <a:spcPts val="800"/>
              </a:spcAft>
            </a:pPr>
            <a:r>
              <a:rPr lang="en-US" sz="1400" dirty="0" smtClean="0">
                <a:effectLst/>
                <a:latin typeface="Arial" panose="020B0604020202020204" pitchFamily="34" charset="0"/>
                <a:ea typeface="Calibri" panose="020F0502020204030204" pitchFamily="34" charset="0"/>
                <a:cs typeface="Arial" panose="020B0604020202020204" pitchFamily="34" charset="0"/>
              </a:rPr>
              <a:t>■</a:t>
            </a:r>
            <a:r>
              <a:rPr lang="en-US" sz="1400" dirty="0" smtClean="0">
                <a:effectLst/>
                <a:latin typeface="Calibri" panose="020F0502020204030204" pitchFamily="34" charset="0"/>
                <a:ea typeface="Calibri" panose="020F0502020204030204" pitchFamily="34" charset="0"/>
                <a:cs typeface="Arial" panose="020B0604020202020204" pitchFamily="34" charset="0"/>
              </a:rPr>
              <a:t> Electrocardiogram (EKG) and troponins</a:t>
            </a:r>
          </a:p>
          <a:p>
            <a:pPr>
              <a:lnSpc>
                <a:spcPct val="107000"/>
              </a:lnSpc>
              <a:spcAft>
                <a:spcPts val="800"/>
              </a:spcAft>
            </a:pPr>
            <a:r>
              <a:rPr lang="en-US" sz="1400" dirty="0" smtClean="0">
                <a:effectLst/>
                <a:latin typeface="Arial" panose="020B0604020202020204" pitchFamily="34" charset="0"/>
                <a:ea typeface="Calibri" panose="020F0502020204030204" pitchFamily="34" charset="0"/>
                <a:cs typeface="Arial" panose="020B0604020202020204" pitchFamily="34" charset="0"/>
              </a:rPr>
              <a:t>■</a:t>
            </a:r>
            <a:r>
              <a:rPr lang="en-US" sz="1400" dirty="0" smtClean="0">
                <a:effectLst/>
                <a:latin typeface="Calibri" panose="020F0502020204030204" pitchFamily="34" charset="0"/>
                <a:ea typeface="Calibri" panose="020F0502020204030204" pitchFamily="34" charset="0"/>
                <a:cs typeface="Arial" panose="020B0604020202020204" pitchFamily="34" charset="0"/>
              </a:rPr>
              <a:t> Continuous cardiac monitoring, for at least 24 hours</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 Arrhythmias common</a:t>
            </a:r>
          </a:p>
          <a:p>
            <a:pPr>
              <a:lnSpc>
                <a:spcPct val="107000"/>
              </a:lnSpc>
              <a:spcAft>
                <a:spcPts val="800"/>
              </a:spcAft>
            </a:pPr>
            <a:r>
              <a:rPr lang="en-US" sz="1400" dirty="0" smtClean="0">
                <a:effectLst/>
                <a:latin typeface="Arial" panose="020B0604020202020204" pitchFamily="34" charset="0"/>
                <a:ea typeface="Calibri" panose="020F0502020204030204" pitchFamily="34" charset="0"/>
                <a:cs typeface="Arial" panose="020B0604020202020204" pitchFamily="34" charset="0"/>
              </a:rPr>
              <a:t>■</a:t>
            </a:r>
            <a:r>
              <a:rPr lang="en-US" sz="1400" dirty="0" smtClean="0">
                <a:effectLst/>
                <a:latin typeface="Calibri" panose="020F0502020204030204" pitchFamily="34" charset="0"/>
                <a:ea typeface="Calibri" panose="020F0502020204030204" pitchFamily="34" charset="0"/>
                <a:cs typeface="Arial" panose="020B0604020202020204" pitchFamily="34" charset="0"/>
              </a:rPr>
              <a:t> Renal function panel including </a:t>
            </a:r>
            <a:r>
              <a:rPr lang="en-US" sz="1400" dirty="0" err="1" smtClean="0">
                <a:effectLst/>
                <a:latin typeface="Calibri" panose="020F0502020204030204" pitchFamily="34" charset="0"/>
                <a:ea typeface="Calibri" panose="020F0502020204030204" pitchFamily="34" charset="0"/>
                <a:cs typeface="Arial" panose="020B0604020202020204" pitchFamily="34" charset="0"/>
              </a:rPr>
              <a:t>creatine</a:t>
            </a:r>
            <a:r>
              <a:rPr lang="en-US" sz="1400" dirty="0" smtClean="0">
                <a:effectLst/>
                <a:latin typeface="Calibri" panose="020F0502020204030204" pitchFamily="34" charset="0"/>
                <a:ea typeface="Calibri" panose="020F0502020204030204" pitchFamily="34" charset="0"/>
                <a:cs typeface="Arial" panose="020B0604020202020204" pitchFamily="34" charset="0"/>
              </a:rPr>
              <a:t> kinase above 1000 IU</a:t>
            </a:r>
          </a:p>
          <a:p>
            <a:pPr>
              <a:lnSpc>
                <a:spcPct val="107000"/>
              </a:lnSpc>
              <a:spcAft>
                <a:spcPts val="800"/>
              </a:spcAft>
            </a:pPr>
            <a:r>
              <a:rPr lang="en-US" sz="1400" dirty="0" smtClean="0">
                <a:effectLst/>
                <a:latin typeface="Arial" panose="020B0604020202020204" pitchFamily="34" charset="0"/>
                <a:ea typeface="Calibri" panose="020F0502020204030204" pitchFamily="34" charset="0"/>
                <a:cs typeface="Arial" panose="020B0604020202020204" pitchFamily="34" charset="0"/>
              </a:rPr>
              <a:t>■</a:t>
            </a:r>
            <a:r>
              <a:rPr lang="en-US" sz="1400" dirty="0" smtClean="0">
                <a:effectLst/>
                <a:latin typeface="Calibri" panose="020F0502020204030204" pitchFamily="34" charset="0"/>
                <a:ea typeface="Calibri" panose="020F0502020204030204" pitchFamily="34" charset="0"/>
                <a:cs typeface="Arial" panose="020B0604020202020204" pitchFamily="34" charset="0"/>
              </a:rPr>
              <a:t> Tea-colored urine indicates </a:t>
            </a:r>
            <a:r>
              <a:rPr lang="en-US" sz="1400" dirty="0" err="1" smtClean="0">
                <a:effectLst/>
                <a:latin typeface="Calibri" panose="020F0502020204030204" pitchFamily="34" charset="0"/>
                <a:ea typeface="Calibri" panose="020F0502020204030204" pitchFamily="34" charset="0"/>
                <a:cs typeface="Arial" panose="020B0604020202020204" pitchFamily="34" charset="0"/>
              </a:rPr>
              <a:t>myoglobinuria</a:t>
            </a:r>
            <a:endParaRPr lang="en-US" sz="1400" dirty="0" smtClean="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 Maintain urine output at </a:t>
            </a:r>
            <a:r>
              <a:rPr lang="en-US" sz="1400" b="1" dirty="0" smtClean="0">
                <a:effectLst/>
                <a:latin typeface="Calibri" panose="020F0502020204030204" pitchFamily="34" charset="0"/>
                <a:ea typeface="Calibri" panose="020F0502020204030204" pitchFamily="34" charset="0"/>
                <a:cs typeface="Arial" panose="020B0604020202020204" pitchFamily="34" charset="0"/>
              </a:rPr>
              <a:t>75–100 mL/hour </a:t>
            </a:r>
            <a:r>
              <a:rPr lang="en-US" sz="1400" dirty="0" smtClean="0">
                <a:effectLst/>
                <a:latin typeface="Calibri" panose="020F0502020204030204" pitchFamily="34" charset="0"/>
                <a:ea typeface="Calibri" panose="020F0502020204030204" pitchFamily="34" charset="0"/>
                <a:cs typeface="Arial" panose="020B0604020202020204" pitchFamily="34" charset="0"/>
              </a:rPr>
              <a:t>to minimize myoglobin precipitation.</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Bicarbonate or mannitol may be needed</a:t>
            </a:r>
          </a:p>
          <a:p>
            <a:pPr>
              <a:lnSpc>
                <a:spcPct val="107000"/>
              </a:lnSpc>
              <a:spcAft>
                <a:spcPts val="800"/>
              </a:spcAft>
            </a:pPr>
            <a:r>
              <a:rPr lang="en-US" sz="1400" dirty="0" smtClean="0">
                <a:effectLst/>
                <a:latin typeface="Arial" panose="020B0604020202020204" pitchFamily="34" charset="0"/>
                <a:ea typeface="Calibri" panose="020F0502020204030204" pitchFamily="34" charset="0"/>
                <a:cs typeface="Arial" panose="020B0604020202020204" pitchFamily="34" charset="0"/>
              </a:rPr>
              <a:t>■</a:t>
            </a:r>
            <a:r>
              <a:rPr lang="en-US" sz="1400" dirty="0" smtClean="0">
                <a:effectLst/>
                <a:latin typeface="Calibri" panose="020F0502020204030204" pitchFamily="34" charset="0"/>
                <a:ea typeface="Calibri" panose="020F0502020204030204" pitchFamily="34" charset="0"/>
                <a:cs typeface="Arial" panose="020B0604020202020204" pitchFamily="34" charset="0"/>
              </a:rPr>
              <a:t> Risk of compartment syndrome in involved extremity</a:t>
            </a:r>
            <a:endParaRPr lang="en-US" sz="14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178563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21920" y="108012"/>
            <a:ext cx="6096000" cy="6907660"/>
          </a:xfrm>
          <a:prstGeom prst="rect">
            <a:avLst/>
          </a:prstGeom>
        </p:spPr>
        <p:txBody>
          <a:bodyPr>
            <a:spAutoFit/>
          </a:bodyPr>
          <a:lstStyle/>
          <a:p>
            <a:pPr>
              <a:lnSpc>
                <a:spcPct val="107000"/>
              </a:lnSpc>
              <a:spcAft>
                <a:spcPts val="800"/>
              </a:spcAft>
            </a:pPr>
            <a:r>
              <a:rPr lang="en-US" sz="1400" b="1" dirty="0" smtClean="0">
                <a:effectLst/>
                <a:latin typeface="Calibri" panose="020F0502020204030204" pitchFamily="34" charset="0"/>
                <a:ea typeface="Calibri" panose="020F0502020204030204" pitchFamily="34" charset="0"/>
                <a:cs typeface="Arial" panose="020B0604020202020204" pitchFamily="34" charset="0"/>
              </a:rPr>
              <a:t>CHEMICAL BURNS</a:t>
            </a:r>
            <a:endParaRPr lang="en-US" sz="1400" dirty="0" smtClean="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1400" dirty="0" smtClean="0">
                <a:effectLst/>
                <a:latin typeface="Arial" panose="020B0604020202020204" pitchFamily="34" charset="0"/>
                <a:ea typeface="Calibri" panose="020F0502020204030204" pitchFamily="34" charset="0"/>
                <a:cs typeface="Arial" panose="020B0604020202020204" pitchFamily="34" charset="0"/>
              </a:rPr>
              <a:t>■</a:t>
            </a:r>
            <a:r>
              <a:rPr lang="en-US" sz="1400" dirty="0" smtClean="0">
                <a:effectLst/>
                <a:latin typeface="Calibri" panose="020F0502020204030204" pitchFamily="34" charset="0"/>
                <a:ea typeface="Calibri" panose="020F0502020204030204" pitchFamily="34" charset="0"/>
                <a:cs typeface="Arial" panose="020B0604020202020204" pitchFamily="34" charset="0"/>
              </a:rPr>
              <a:t> </a:t>
            </a:r>
            <a:r>
              <a:rPr lang="en-US" sz="1400" b="1" dirty="0" smtClean="0">
                <a:effectLst/>
                <a:latin typeface="Calibri" panose="020F0502020204030204" pitchFamily="34" charset="0"/>
                <a:ea typeface="Calibri" panose="020F0502020204030204" pitchFamily="34" charset="0"/>
                <a:cs typeface="Arial" panose="020B0604020202020204" pitchFamily="34" charset="0"/>
              </a:rPr>
              <a:t>Alkali: </a:t>
            </a:r>
            <a:r>
              <a:rPr lang="en-US" sz="1400" dirty="0" smtClean="0">
                <a:effectLst/>
                <a:latin typeface="Calibri" panose="020F0502020204030204" pitchFamily="34" charset="0"/>
                <a:ea typeface="Calibri" panose="020F0502020204030204" pitchFamily="34" charset="0"/>
                <a:cs typeface="Arial" panose="020B0604020202020204" pitchFamily="34" charset="0"/>
              </a:rPr>
              <a:t>Penetrates deeply because of liquefactive necrosis and protein denaturation</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 Commonly found in oven cleaners, drain cleaners, fertilizers, and heavy</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industrial cleansers</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 Copious water irrigation for at least 15–20 minutes</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 Avoid neutralization with weak acids, which causes an exothermic reaction</a:t>
            </a:r>
          </a:p>
          <a:p>
            <a:pPr>
              <a:lnSpc>
                <a:spcPct val="107000"/>
              </a:lnSpc>
              <a:spcAft>
                <a:spcPts val="800"/>
              </a:spcAft>
            </a:pPr>
            <a:r>
              <a:rPr lang="en-US" sz="1400" dirty="0" smtClean="0">
                <a:effectLst/>
                <a:latin typeface="Arial" panose="020B0604020202020204" pitchFamily="34" charset="0"/>
                <a:ea typeface="Calibri" panose="020F0502020204030204" pitchFamily="34" charset="0"/>
                <a:cs typeface="Arial" panose="020B0604020202020204" pitchFamily="34" charset="0"/>
              </a:rPr>
              <a:t>■</a:t>
            </a:r>
            <a:r>
              <a:rPr lang="en-US" sz="1400" dirty="0" smtClean="0">
                <a:effectLst/>
                <a:latin typeface="Calibri" panose="020F0502020204030204" pitchFamily="34" charset="0"/>
                <a:ea typeface="Calibri" panose="020F0502020204030204" pitchFamily="34" charset="0"/>
                <a:cs typeface="Arial" panose="020B0604020202020204" pitchFamily="34" charset="0"/>
              </a:rPr>
              <a:t> </a:t>
            </a:r>
            <a:r>
              <a:rPr lang="en-US" sz="1400" b="1" dirty="0" smtClean="0">
                <a:effectLst/>
                <a:latin typeface="Calibri" panose="020F0502020204030204" pitchFamily="34" charset="0"/>
                <a:ea typeface="Calibri" panose="020F0502020204030204" pitchFamily="34" charset="0"/>
                <a:cs typeface="Arial" panose="020B0604020202020204" pitchFamily="34" charset="0"/>
              </a:rPr>
              <a:t>Acids: </a:t>
            </a:r>
            <a:r>
              <a:rPr lang="en-US" sz="1400" dirty="0" smtClean="0">
                <a:effectLst/>
                <a:latin typeface="Calibri" panose="020F0502020204030204" pitchFamily="34" charset="0"/>
                <a:ea typeface="Calibri" panose="020F0502020204030204" pitchFamily="34" charset="0"/>
                <a:cs typeface="Arial" panose="020B0604020202020204" pitchFamily="34" charset="0"/>
              </a:rPr>
              <a:t>Coagulative necrosis and protein precipitation limit the depth of tissue damage</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 Copious water irrigation for at least 15–20 minutes</a:t>
            </a:r>
          </a:p>
          <a:p>
            <a:pPr>
              <a:lnSpc>
                <a:spcPct val="107000"/>
              </a:lnSpc>
              <a:spcAft>
                <a:spcPts val="800"/>
              </a:spcAft>
            </a:pPr>
            <a:r>
              <a:rPr lang="en-US" sz="1400" dirty="0" smtClean="0">
                <a:effectLst/>
                <a:latin typeface="Arial" panose="020B0604020202020204" pitchFamily="34" charset="0"/>
                <a:ea typeface="Calibri" panose="020F0502020204030204" pitchFamily="34" charset="0"/>
                <a:cs typeface="Arial" panose="020B0604020202020204" pitchFamily="34" charset="0"/>
              </a:rPr>
              <a:t>■</a:t>
            </a:r>
            <a:r>
              <a:rPr lang="en-US" sz="1400" dirty="0" smtClean="0">
                <a:effectLst/>
                <a:latin typeface="Calibri" panose="020F0502020204030204" pitchFamily="34" charset="0"/>
                <a:ea typeface="Calibri" panose="020F0502020204030204" pitchFamily="34" charset="0"/>
                <a:cs typeface="Arial" panose="020B0604020202020204" pitchFamily="34" charset="0"/>
              </a:rPr>
              <a:t> </a:t>
            </a:r>
            <a:r>
              <a:rPr lang="en-US" sz="1400" b="1" dirty="0" smtClean="0">
                <a:effectLst/>
                <a:latin typeface="Calibri" panose="020F0502020204030204" pitchFamily="34" charset="0"/>
                <a:ea typeface="Calibri" panose="020F0502020204030204" pitchFamily="34" charset="0"/>
                <a:cs typeface="Arial" panose="020B0604020202020204" pitchFamily="34" charset="0"/>
              </a:rPr>
              <a:t>Hydrofluoric acid: </a:t>
            </a:r>
            <a:r>
              <a:rPr lang="en-US" sz="1400" dirty="0" smtClean="0">
                <a:effectLst/>
                <a:latin typeface="Calibri" panose="020F0502020204030204" pitchFamily="34" charset="0"/>
                <a:ea typeface="Calibri" panose="020F0502020204030204" pitchFamily="34" charset="0"/>
                <a:cs typeface="Arial" panose="020B0604020202020204" pitchFamily="34" charset="0"/>
              </a:rPr>
              <a:t>Fluoride ion binds calcium causing </a:t>
            </a:r>
            <a:r>
              <a:rPr lang="en-US" sz="1400" b="1" dirty="0" smtClean="0">
                <a:effectLst/>
                <a:latin typeface="Calibri" panose="020F0502020204030204" pitchFamily="34" charset="0"/>
                <a:ea typeface="Calibri" panose="020F0502020204030204" pitchFamily="34" charset="0"/>
                <a:cs typeface="Arial" panose="020B0604020202020204" pitchFamily="34" charset="0"/>
              </a:rPr>
              <a:t>severe systemic</a:t>
            </a:r>
            <a:endParaRPr lang="en-US" sz="1400" dirty="0" smtClean="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1400" b="1" dirty="0" smtClean="0">
                <a:effectLst/>
                <a:latin typeface="Calibri" panose="020F0502020204030204" pitchFamily="34" charset="0"/>
                <a:ea typeface="Calibri" panose="020F0502020204030204" pitchFamily="34" charset="0"/>
                <a:cs typeface="Arial" panose="020B0604020202020204" pitchFamily="34" charset="0"/>
              </a:rPr>
              <a:t>hypocalcemia </a:t>
            </a:r>
            <a:r>
              <a:rPr lang="en-US" sz="1400" dirty="0" smtClean="0">
                <a:effectLst/>
                <a:latin typeface="Calibri" panose="020F0502020204030204" pitchFamily="34" charset="0"/>
                <a:ea typeface="Calibri" panose="020F0502020204030204" pitchFamily="34" charset="0"/>
                <a:cs typeface="Arial" panose="020B0604020202020204" pitchFamily="34" charset="0"/>
              </a:rPr>
              <a:t>and tissue necrosis leading to death</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 Treat topically with calcium gel, intradermal calcium gluconate, or intra arterial</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calcium gluconate based on severity</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 Cardiac monitoring</a:t>
            </a:r>
          </a:p>
          <a:p>
            <a:pPr>
              <a:lnSpc>
                <a:spcPct val="107000"/>
              </a:lnSpc>
              <a:spcAft>
                <a:spcPts val="800"/>
              </a:spcAft>
            </a:pPr>
            <a:r>
              <a:rPr lang="en-US" sz="1400" dirty="0" smtClean="0">
                <a:effectLst/>
                <a:latin typeface="Arial" panose="020B0604020202020204" pitchFamily="34" charset="0"/>
                <a:ea typeface="Calibri" panose="020F0502020204030204" pitchFamily="34" charset="0"/>
                <a:cs typeface="Arial" panose="020B0604020202020204" pitchFamily="34" charset="0"/>
              </a:rPr>
              <a:t>■</a:t>
            </a:r>
            <a:r>
              <a:rPr lang="en-US" sz="1400" dirty="0" smtClean="0">
                <a:effectLst/>
                <a:latin typeface="Calibri" panose="020F0502020204030204" pitchFamily="34" charset="0"/>
                <a:ea typeface="Calibri" panose="020F0502020204030204" pitchFamily="34" charset="0"/>
                <a:cs typeface="Arial" panose="020B0604020202020204" pitchFamily="34" charset="0"/>
              </a:rPr>
              <a:t> </a:t>
            </a:r>
            <a:r>
              <a:rPr lang="en-US" sz="1400" b="1" dirty="0" smtClean="0">
                <a:effectLst/>
                <a:latin typeface="Calibri" panose="020F0502020204030204" pitchFamily="34" charset="0"/>
                <a:ea typeface="Calibri" panose="020F0502020204030204" pitchFamily="34" charset="0"/>
                <a:cs typeface="Arial" panose="020B0604020202020204" pitchFamily="34" charset="0"/>
              </a:rPr>
              <a:t>Phenol: </a:t>
            </a:r>
            <a:r>
              <a:rPr lang="en-US" sz="1400" dirty="0" smtClean="0">
                <a:effectLst/>
                <a:latin typeface="Calibri" panose="020F0502020204030204" pitchFamily="34" charset="0"/>
                <a:ea typeface="Calibri" panose="020F0502020204030204" pitchFamily="34" charset="0"/>
                <a:cs typeface="Arial" panose="020B0604020202020204" pitchFamily="34" charset="0"/>
              </a:rPr>
              <a:t>Coagulative necrosis can cause systemic derangement (e.g., liver, kidney)</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 Irrigate and treat with polyethylene glycol or ethyl alcohol</a:t>
            </a:r>
          </a:p>
          <a:p>
            <a:pPr>
              <a:lnSpc>
                <a:spcPct val="107000"/>
              </a:lnSpc>
              <a:spcAft>
                <a:spcPts val="800"/>
              </a:spcAft>
            </a:pPr>
            <a:r>
              <a:rPr lang="en-US" sz="1400" dirty="0" smtClean="0">
                <a:effectLst/>
                <a:latin typeface="Arial" panose="020B0604020202020204" pitchFamily="34" charset="0"/>
                <a:ea typeface="Calibri" panose="020F0502020204030204" pitchFamily="34" charset="0"/>
                <a:cs typeface="Arial" panose="020B0604020202020204" pitchFamily="34" charset="0"/>
              </a:rPr>
              <a:t>■</a:t>
            </a:r>
            <a:r>
              <a:rPr lang="en-US" sz="1400" dirty="0" smtClean="0">
                <a:effectLst/>
                <a:latin typeface="Calibri" panose="020F0502020204030204" pitchFamily="34" charset="0"/>
                <a:ea typeface="Calibri" panose="020F0502020204030204" pitchFamily="34" charset="0"/>
                <a:cs typeface="Arial" panose="020B0604020202020204" pitchFamily="34" charset="0"/>
              </a:rPr>
              <a:t> </a:t>
            </a:r>
            <a:r>
              <a:rPr lang="en-US" sz="1400" b="1" dirty="0" smtClean="0">
                <a:effectLst/>
                <a:latin typeface="Calibri" panose="020F0502020204030204" pitchFamily="34" charset="0"/>
                <a:ea typeface="Calibri" panose="020F0502020204030204" pitchFamily="34" charset="0"/>
                <a:cs typeface="Arial" panose="020B0604020202020204" pitchFamily="34" charset="0"/>
              </a:rPr>
              <a:t>Phosphorus: </a:t>
            </a:r>
            <a:r>
              <a:rPr lang="en-US" sz="1400" dirty="0" smtClean="0">
                <a:effectLst/>
                <a:latin typeface="Calibri" panose="020F0502020204030204" pitchFamily="34" charset="0"/>
                <a:ea typeface="Calibri" panose="020F0502020204030204" pitchFamily="34" charset="0"/>
                <a:cs typeface="Arial" panose="020B0604020202020204" pitchFamily="34" charset="0"/>
              </a:rPr>
              <a:t>Stain particles with 0.5% copper sulfate or detect with UV light and surgically remove</a:t>
            </a:r>
          </a:p>
          <a:p>
            <a:pPr lvl="0">
              <a:lnSpc>
                <a:spcPct val="107000"/>
              </a:lnSpc>
              <a:spcAft>
                <a:spcPts val="800"/>
              </a:spcAft>
            </a:pPr>
            <a:r>
              <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rPr>
              <a:t>• Can cause hypocalcemia, hyperphosphatemia, and cardiac arrhythmias</a:t>
            </a:r>
          </a:p>
          <a:p>
            <a:pPr>
              <a:lnSpc>
                <a:spcPct val="107000"/>
              </a:lnSpc>
              <a:spcAft>
                <a:spcPts val="800"/>
              </a:spcAft>
            </a:pPr>
            <a:endParaRPr lang="en-US" sz="1400" dirty="0" smtClean="0">
              <a:effectLst/>
              <a:latin typeface="Calibri" panose="020F0502020204030204" pitchFamily="34" charset="0"/>
              <a:ea typeface="Calibri" panose="020F0502020204030204" pitchFamily="34" charset="0"/>
              <a:cs typeface="Arial" panose="020B0604020202020204" pitchFamily="34" charset="0"/>
            </a:endParaRPr>
          </a:p>
        </p:txBody>
      </p:sp>
      <p:sp>
        <p:nvSpPr>
          <p:cNvPr id="4" name="Rectangle 3"/>
          <p:cNvSpPr/>
          <p:nvPr/>
        </p:nvSpPr>
        <p:spPr>
          <a:xfrm>
            <a:off x="6316395" y="409071"/>
            <a:ext cx="6096000" cy="1655261"/>
          </a:xfrm>
          <a:prstGeom prst="rect">
            <a:avLst/>
          </a:prstGeom>
        </p:spPr>
        <p:txBody>
          <a:bodyPr>
            <a:spAutoFit/>
          </a:bodyPr>
          <a:lstStyle/>
          <a:p>
            <a:pPr lvl="0">
              <a:lnSpc>
                <a:spcPct val="107000"/>
              </a:lnSpc>
              <a:spcAft>
                <a:spcPts val="800"/>
              </a:spcAft>
            </a:pPr>
            <a:r>
              <a:rPr lang="en-US" sz="1400" dirty="0" smtClean="0">
                <a:solidFill>
                  <a:prstClr val="black"/>
                </a:solidFill>
                <a:latin typeface="Arial" panose="020B0604020202020204" pitchFamily="34" charset="0"/>
                <a:ea typeface="Calibri" panose="020F0502020204030204" pitchFamily="34" charset="0"/>
                <a:cs typeface="Arial" panose="020B0604020202020204" pitchFamily="34" charset="0"/>
              </a:rPr>
              <a:t>■</a:t>
            </a:r>
            <a:r>
              <a:rPr lang="en-US" sz="1400" dirty="0" smtClean="0">
                <a:solidFill>
                  <a:prstClr val="black"/>
                </a:solidFill>
                <a:latin typeface="Calibri" panose="020F0502020204030204" pitchFamily="34" charset="0"/>
                <a:ea typeface="Calibri" panose="020F0502020204030204" pitchFamily="34" charset="0"/>
                <a:cs typeface="Arial" panose="020B0604020202020204" pitchFamily="34" charset="0"/>
              </a:rPr>
              <a:t> </a:t>
            </a:r>
            <a:r>
              <a:rPr lang="en-US" sz="1400" b="1" dirty="0" smtClean="0">
                <a:solidFill>
                  <a:prstClr val="black"/>
                </a:solidFill>
                <a:latin typeface="Calibri" panose="020F0502020204030204" pitchFamily="34" charset="0"/>
                <a:ea typeface="Calibri" panose="020F0502020204030204" pitchFamily="34" charset="0"/>
                <a:cs typeface="Arial" panose="020B0604020202020204" pitchFamily="34" charset="0"/>
              </a:rPr>
              <a:t>Anhydrous ammonia: </a:t>
            </a:r>
            <a:r>
              <a:rPr lang="en-US" sz="1400" dirty="0" smtClean="0">
                <a:solidFill>
                  <a:prstClr val="black"/>
                </a:solidFill>
                <a:latin typeface="Calibri" panose="020F0502020204030204" pitchFamily="34" charset="0"/>
                <a:ea typeface="Calibri" panose="020F0502020204030204" pitchFamily="34" charset="0"/>
                <a:cs typeface="Arial" panose="020B0604020202020204" pitchFamily="34" charset="0"/>
              </a:rPr>
              <a:t>Exposure causes blistering of the skin and injury to the</a:t>
            </a:r>
          </a:p>
          <a:p>
            <a:pPr lvl="0">
              <a:lnSpc>
                <a:spcPct val="107000"/>
              </a:lnSpc>
              <a:spcAft>
                <a:spcPts val="800"/>
              </a:spcAft>
            </a:pPr>
            <a:r>
              <a:rPr lang="en-US" sz="1400" dirty="0" smtClean="0">
                <a:solidFill>
                  <a:prstClr val="black"/>
                </a:solidFill>
                <a:latin typeface="Calibri" panose="020F0502020204030204" pitchFamily="34" charset="0"/>
                <a:ea typeface="Calibri" panose="020F0502020204030204" pitchFamily="34" charset="0"/>
                <a:cs typeface="Arial" panose="020B0604020202020204" pitchFamily="34" charset="0"/>
              </a:rPr>
              <a:t>lungs </a:t>
            </a:r>
            <a:r>
              <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rPr>
              <a:t>if the fumes are inhaled</a:t>
            </a:r>
          </a:p>
          <a:p>
            <a:pPr lvl="0">
              <a:lnSpc>
                <a:spcPct val="107000"/>
              </a:lnSpc>
              <a:spcAft>
                <a:spcPts val="800"/>
              </a:spcAft>
            </a:pPr>
            <a:r>
              <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rPr>
              <a:t>• Copious irrigation with water</a:t>
            </a:r>
          </a:p>
          <a:p>
            <a:pPr lvl="0">
              <a:lnSpc>
                <a:spcPct val="107000"/>
              </a:lnSpc>
              <a:spcAft>
                <a:spcPts val="800"/>
              </a:spcAft>
            </a:pPr>
            <a:r>
              <a:rPr lang="en-US" sz="1400" b="1" dirty="0">
                <a:solidFill>
                  <a:prstClr val="black"/>
                </a:solidFill>
                <a:latin typeface="Calibri" panose="020F0502020204030204" pitchFamily="34" charset="0"/>
                <a:ea typeface="Calibri" panose="020F0502020204030204" pitchFamily="34" charset="0"/>
                <a:cs typeface="Arial" panose="020B0604020202020204" pitchFamily="34" charset="0"/>
              </a:rPr>
              <a:t>TIP: </a:t>
            </a:r>
            <a:r>
              <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rPr>
              <a:t>These chemical injuries and their treatments are frequently on </a:t>
            </a:r>
            <a:r>
              <a:rPr lang="en-US" sz="1400" dirty="0" smtClean="0">
                <a:solidFill>
                  <a:prstClr val="black"/>
                </a:solidFill>
                <a:latin typeface="Calibri" panose="020F0502020204030204" pitchFamily="34" charset="0"/>
                <a:ea typeface="Calibri" panose="020F0502020204030204" pitchFamily="34" charset="0"/>
                <a:cs typeface="Arial" panose="020B0604020202020204" pitchFamily="34" charset="0"/>
              </a:rPr>
              <a:t>written</a:t>
            </a:r>
          </a:p>
          <a:p>
            <a:pPr lvl="0">
              <a:lnSpc>
                <a:spcPct val="107000"/>
              </a:lnSpc>
              <a:spcAft>
                <a:spcPts val="800"/>
              </a:spcAft>
            </a:pPr>
            <a:r>
              <a:rPr lang="en-US" sz="1400" dirty="0" smtClean="0">
                <a:solidFill>
                  <a:prstClr val="black"/>
                </a:solidFill>
                <a:latin typeface="Calibri" panose="020F0502020204030204" pitchFamily="34" charset="0"/>
                <a:ea typeface="Calibri" panose="020F0502020204030204" pitchFamily="34" charset="0"/>
                <a:cs typeface="Arial" panose="020B0604020202020204" pitchFamily="34" charset="0"/>
              </a:rPr>
              <a:t> board exams.</a:t>
            </a:r>
            <a:endPar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00149597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852" y="0"/>
            <a:ext cx="6096000" cy="6677149"/>
          </a:xfrm>
          <a:prstGeom prst="rect">
            <a:avLst/>
          </a:prstGeom>
        </p:spPr>
        <p:txBody>
          <a:bodyPr>
            <a:spAutoFit/>
          </a:bodyPr>
          <a:lstStyle/>
          <a:p>
            <a:pPr>
              <a:lnSpc>
                <a:spcPct val="107000"/>
              </a:lnSpc>
              <a:spcAft>
                <a:spcPts val="800"/>
              </a:spcAft>
            </a:pPr>
            <a:r>
              <a:rPr lang="en-US" sz="1400" b="1" dirty="0" smtClean="0">
                <a:effectLst/>
                <a:latin typeface="Calibri" panose="020F0502020204030204" pitchFamily="34" charset="0"/>
                <a:ea typeface="Calibri" panose="020F0502020204030204" pitchFamily="34" charset="0"/>
                <a:cs typeface="Arial" panose="020B0604020202020204" pitchFamily="34" charset="0"/>
              </a:rPr>
              <a:t>RESUSCITATION: PARKLAND </a:t>
            </a:r>
            <a:r>
              <a:rPr lang="en-US" sz="1400" b="1" i="1" dirty="0" smtClean="0">
                <a:effectLst/>
                <a:latin typeface="Calibri" panose="020F0502020204030204" pitchFamily="34" charset="0"/>
                <a:ea typeface="Calibri" panose="020F0502020204030204" pitchFamily="34" charset="0"/>
                <a:cs typeface="Arial" panose="020B0604020202020204" pitchFamily="34" charset="0"/>
              </a:rPr>
              <a:t>VERSUS </a:t>
            </a:r>
            <a:r>
              <a:rPr lang="en-US" sz="1400" b="1" dirty="0" smtClean="0">
                <a:effectLst/>
                <a:latin typeface="Calibri" panose="020F0502020204030204" pitchFamily="34" charset="0"/>
                <a:ea typeface="Calibri" panose="020F0502020204030204" pitchFamily="34" charset="0"/>
                <a:cs typeface="Arial" panose="020B0604020202020204" pitchFamily="34" charset="0"/>
              </a:rPr>
              <a:t>MODIFIED BROOKE FORMULA</a:t>
            </a:r>
            <a:endParaRPr lang="en-US" sz="1400" dirty="0" smtClean="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1400" dirty="0" smtClean="0">
                <a:effectLst/>
                <a:latin typeface="Arial" panose="020B0604020202020204" pitchFamily="34" charset="0"/>
                <a:ea typeface="Calibri" panose="020F0502020204030204" pitchFamily="34" charset="0"/>
                <a:cs typeface="Arial" panose="020B0604020202020204" pitchFamily="34" charset="0"/>
              </a:rPr>
              <a:t>■</a:t>
            </a:r>
            <a:r>
              <a:rPr lang="en-US" sz="1400" dirty="0" smtClean="0">
                <a:effectLst/>
                <a:latin typeface="Calibri" panose="020F0502020204030204" pitchFamily="34" charset="0"/>
                <a:ea typeface="Calibri" panose="020F0502020204030204" pitchFamily="34" charset="0"/>
                <a:cs typeface="Arial" panose="020B0604020202020204" pitchFamily="34" charset="0"/>
              </a:rPr>
              <a:t> Burn shock with systemic response typically occurs with &gt;20% TBSA (&gt;15% in</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pediatric and geriatric patients) and may be exacerbated by hypovolemia (from</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alcohol or hyperglycemia-induced diuresis) or cardiogenic failure</a:t>
            </a:r>
          </a:p>
          <a:p>
            <a:pPr>
              <a:lnSpc>
                <a:spcPct val="107000"/>
              </a:lnSpc>
              <a:spcAft>
                <a:spcPts val="800"/>
              </a:spcAft>
            </a:pPr>
            <a:r>
              <a:rPr lang="en-US" sz="1400" dirty="0" smtClean="0">
                <a:effectLst/>
                <a:latin typeface="Arial" panose="020B0604020202020204" pitchFamily="34" charset="0"/>
                <a:ea typeface="Calibri" panose="020F0502020204030204" pitchFamily="34" charset="0"/>
                <a:cs typeface="Arial" panose="020B0604020202020204" pitchFamily="34" charset="0"/>
              </a:rPr>
              <a:t>■</a:t>
            </a:r>
            <a:r>
              <a:rPr lang="en-US" sz="1400" dirty="0" smtClean="0">
                <a:effectLst/>
                <a:latin typeface="Calibri" panose="020F0502020204030204" pitchFamily="34" charset="0"/>
                <a:ea typeface="Calibri" panose="020F0502020204030204" pitchFamily="34" charset="0"/>
                <a:cs typeface="Arial" panose="020B0604020202020204" pitchFamily="34" charset="0"/>
              </a:rPr>
              <a:t> Burn shock requires resuscitation; otherwise, maintenance fluids may</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be adequate</a:t>
            </a:r>
          </a:p>
          <a:p>
            <a:pPr>
              <a:lnSpc>
                <a:spcPct val="107000"/>
              </a:lnSpc>
              <a:spcAft>
                <a:spcPts val="800"/>
              </a:spcAft>
            </a:pPr>
            <a:r>
              <a:rPr lang="en-US" sz="1400" dirty="0" smtClean="0">
                <a:effectLst/>
                <a:latin typeface="Arial" panose="020B0604020202020204" pitchFamily="34" charset="0"/>
                <a:ea typeface="Calibri" panose="020F0502020204030204" pitchFamily="34" charset="0"/>
                <a:cs typeface="Arial" panose="020B0604020202020204" pitchFamily="34" charset="0"/>
              </a:rPr>
              <a:t>■</a:t>
            </a:r>
            <a:r>
              <a:rPr lang="en-US" sz="1400" dirty="0" smtClean="0">
                <a:effectLst/>
                <a:latin typeface="Calibri" panose="020F0502020204030204" pitchFamily="34" charset="0"/>
                <a:ea typeface="Calibri" panose="020F0502020204030204" pitchFamily="34" charset="0"/>
                <a:cs typeface="Arial" panose="020B0604020202020204" pitchFamily="34" charset="0"/>
              </a:rPr>
              <a:t> Colloids and </a:t>
            </a:r>
            <a:r>
              <a:rPr lang="en-US" sz="1400" dirty="0" err="1" smtClean="0">
                <a:effectLst/>
                <a:latin typeface="Calibri" panose="020F0502020204030204" pitchFamily="34" charset="0"/>
                <a:ea typeface="Calibri" panose="020F0502020204030204" pitchFamily="34" charset="0"/>
                <a:cs typeface="Arial" panose="020B0604020202020204" pitchFamily="34" charset="0"/>
              </a:rPr>
              <a:t>pressors</a:t>
            </a:r>
            <a:r>
              <a:rPr lang="en-US" sz="1400" dirty="0" smtClean="0">
                <a:effectLst/>
                <a:latin typeface="Calibri" panose="020F0502020204030204" pitchFamily="34" charset="0"/>
                <a:ea typeface="Calibri" panose="020F0502020204030204" pitchFamily="34" charset="0"/>
                <a:cs typeface="Arial" panose="020B0604020202020204" pitchFamily="34" charset="0"/>
              </a:rPr>
              <a:t> are indicated if crystalloid resuscitation is inadequate</a:t>
            </a:r>
          </a:p>
          <a:p>
            <a:pPr>
              <a:lnSpc>
                <a:spcPct val="107000"/>
              </a:lnSpc>
              <a:spcAft>
                <a:spcPts val="800"/>
              </a:spcAft>
            </a:pPr>
            <a:r>
              <a:rPr lang="en-US" sz="1400" dirty="0" smtClean="0">
                <a:effectLst/>
                <a:latin typeface="Arial" panose="020B0604020202020204" pitchFamily="34" charset="0"/>
                <a:ea typeface="Calibri" panose="020F0502020204030204" pitchFamily="34" charset="0"/>
                <a:cs typeface="Arial" panose="020B0604020202020204" pitchFamily="34" charset="0"/>
              </a:rPr>
              <a:t>■</a:t>
            </a:r>
            <a:r>
              <a:rPr lang="en-US" sz="1400" dirty="0" smtClean="0">
                <a:effectLst/>
                <a:latin typeface="Calibri" panose="020F0502020204030204" pitchFamily="34" charset="0"/>
                <a:ea typeface="Calibri" panose="020F0502020204030204" pitchFamily="34" charset="0"/>
                <a:cs typeface="Arial" panose="020B0604020202020204" pitchFamily="34" charset="0"/>
              </a:rPr>
              <a:t> Both Parkland and modified Brooke formulas recommend </a:t>
            </a:r>
            <a:r>
              <a:rPr lang="en-US" sz="1400" b="1" dirty="0" smtClean="0">
                <a:effectLst/>
                <a:latin typeface="Calibri" panose="020F0502020204030204" pitchFamily="34" charset="0"/>
                <a:ea typeface="Calibri" panose="020F0502020204030204" pitchFamily="34" charset="0"/>
                <a:cs typeface="Arial" panose="020B0604020202020204" pitchFamily="34" charset="0"/>
              </a:rPr>
              <a:t>crystalloids </a:t>
            </a:r>
            <a:r>
              <a:rPr lang="en-US" sz="1400" dirty="0" smtClean="0">
                <a:effectLst/>
                <a:latin typeface="Calibri" panose="020F0502020204030204" pitchFamily="34" charset="0"/>
                <a:ea typeface="Calibri" panose="020F0502020204030204" pitchFamily="34" charset="0"/>
                <a:cs typeface="Arial" panose="020B0604020202020204" pitchFamily="34" charset="0"/>
              </a:rPr>
              <a:t>during the first 24 hours</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 Administration of </a:t>
            </a:r>
            <a:r>
              <a:rPr lang="en-US" sz="1400" b="1" dirty="0" smtClean="0">
                <a:effectLst/>
                <a:latin typeface="Calibri" panose="020F0502020204030204" pitchFamily="34" charset="0"/>
                <a:ea typeface="Calibri" panose="020F0502020204030204" pitchFamily="34" charset="0"/>
                <a:cs typeface="Arial" panose="020B0604020202020204" pitchFamily="34" charset="0"/>
              </a:rPr>
              <a:t>colloids </a:t>
            </a:r>
            <a:r>
              <a:rPr lang="en-US" sz="1400" dirty="0" smtClean="0">
                <a:effectLst/>
                <a:latin typeface="Calibri" panose="020F0502020204030204" pitchFamily="34" charset="0"/>
                <a:ea typeface="Calibri" panose="020F0502020204030204" pitchFamily="34" charset="0"/>
                <a:cs typeface="Arial" panose="020B0604020202020204" pitchFamily="34" charset="0"/>
              </a:rPr>
              <a:t>(5% albumin) is normally reserved for the second</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24 hours, but is often used earlier for oliguria when calculated crystalloid</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requirements are met</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 </a:t>
            </a:r>
            <a:r>
              <a:rPr lang="en-US" sz="1400" b="1" dirty="0" smtClean="0">
                <a:effectLst/>
                <a:latin typeface="Calibri" panose="020F0502020204030204" pitchFamily="34" charset="0"/>
                <a:ea typeface="Calibri" panose="020F0502020204030204" pitchFamily="34" charset="0"/>
                <a:cs typeface="Arial" panose="020B0604020202020204" pitchFamily="34" charset="0"/>
              </a:rPr>
              <a:t>Parkland Formula: </a:t>
            </a:r>
            <a:r>
              <a:rPr lang="en-US" sz="1400" b="1" i="1" dirty="0" smtClean="0">
                <a:effectLst/>
                <a:latin typeface="Calibri" panose="020F0502020204030204" pitchFamily="34" charset="0"/>
                <a:ea typeface="Calibri" panose="020F0502020204030204" pitchFamily="34" charset="0"/>
                <a:cs typeface="Arial" panose="020B0604020202020204" pitchFamily="34" charset="0"/>
              </a:rPr>
              <a:t>4 mL </a:t>
            </a:r>
            <a:r>
              <a:rPr lang="en-US" sz="1400" dirty="0" smtClean="0">
                <a:effectLst/>
                <a:latin typeface="Calibri" panose="020F0502020204030204" pitchFamily="34" charset="0"/>
                <a:ea typeface="Calibri" panose="020F0502020204030204" pitchFamily="34" charset="0"/>
                <a:cs typeface="Arial" panose="020B0604020202020204" pitchFamily="34" charset="0"/>
              </a:rPr>
              <a:t>× </a:t>
            </a:r>
            <a:r>
              <a:rPr lang="en-US" sz="1400" b="1" dirty="0" smtClean="0">
                <a:effectLst/>
                <a:latin typeface="Calibri" panose="020F0502020204030204" pitchFamily="34" charset="0"/>
                <a:ea typeface="Calibri" panose="020F0502020204030204" pitchFamily="34" charset="0"/>
                <a:cs typeface="Arial" panose="020B0604020202020204" pitchFamily="34" charset="0"/>
              </a:rPr>
              <a:t>Weight (kg) </a:t>
            </a:r>
            <a:r>
              <a:rPr lang="en-US" sz="1400" dirty="0" smtClean="0">
                <a:effectLst/>
                <a:latin typeface="Calibri" panose="020F0502020204030204" pitchFamily="34" charset="0"/>
                <a:ea typeface="Calibri" panose="020F0502020204030204" pitchFamily="34" charset="0"/>
                <a:cs typeface="Arial" panose="020B0604020202020204" pitchFamily="34" charset="0"/>
              </a:rPr>
              <a:t>× </a:t>
            </a:r>
            <a:r>
              <a:rPr lang="en-US" sz="1400" b="1" dirty="0" smtClean="0">
                <a:effectLst/>
                <a:latin typeface="Calibri" panose="020F0502020204030204" pitchFamily="34" charset="0"/>
                <a:ea typeface="Calibri" panose="020F0502020204030204" pitchFamily="34" charset="0"/>
                <a:cs typeface="Arial" panose="020B0604020202020204" pitchFamily="34" charset="0"/>
              </a:rPr>
              <a:t>% TBSA burned</a:t>
            </a:r>
            <a:endParaRPr lang="en-US" sz="1400" dirty="0" smtClean="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 </a:t>
            </a:r>
            <a:r>
              <a:rPr lang="en-US" sz="1400" b="1" dirty="0" smtClean="0">
                <a:effectLst/>
                <a:latin typeface="Calibri" panose="020F0502020204030204" pitchFamily="34" charset="0"/>
                <a:ea typeface="Calibri" panose="020F0502020204030204" pitchFamily="34" charset="0"/>
                <a:cs typeface="Arial" panose="020B0604020202020204" pitchFamily="34" charset="0"/>
              </a:rPr>
              <a:t>Modified Brooke Formula: </a:t>
            </a:r>
            <a:r>
              <a:rPr lang="en-US" sz="1400" b="1" i="1" dirty="0" smtClean="0">
                <a:effectLst/>
                <a:latin typeface="Calibri" panose="020F0502020204030204" pitchFamily="34" charset="0"/>
                <a:ea typeface="Calibri" panose="020F0502020204030204" pitchFamily="34" charset="0"/>
                <a:cs typeface="Arial" panose="020B0604020202020204" pitchFamily="34" charset="0"/>
              </a:rPr>
              <a:t>2 mL </a:t>
            </a:r>
            <a:r>
              <a:rPr lang="en-US" sz="1400" b="1" dirty="0" smtClean="0">
                <a:effectLst/>
                <a:latin typeface="Calibri" panose="020F0502020204030204" pitchFamily="34" charset="0"/>
                <a:ea typeface="Calibri" panose="020F0502020204030204" pitchFamily="34" charset="0"/>
                <a:cs typeface="Arial" panose="020B0604020202020204" pitchFamily="34" charset="0"/>
              </a:rPr>
              <a:t>× Weight (kg) × % TBSA burned</a:t>
            </a:r>
            <a:endParaRPr lang="en-US" sz="1400" dirty="0" smtClean="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 </a:t>
            </a:r>
            <a:r>
              <a:rPr lang="en-US" sz="1400" b="1" dirty="0" smtClean="0">
                <a:effectLst/>
                <a:latin typeface="Calibri" panose="020F0502020204030204" pitchFamily="34" charset="0"/>
                <a:ea typeface="Calibri" panose="020F0502020204030204" pitchFamily="34" charset="0"/>
                <a:cs typeface="Arial" panose="020B0604020202020204" pitchFamily="34" charset="0"/>
              </a:rPr>
              <a:t>Half of the total amount in lactated Ringer’s solution given over the first 8 hours </a:t>
            </a:r>
            <a:r>
              <a:rPr lang="en-US" sz="1400" b="1" i="1" dirty="0" smtClean="0">
                <a:effectLst/>
                <a:latin typeface="Calibri" panose="020F0502020204030204" pitchFamily="34" charset="0"/>
                <a:ea typeface="Calibri" panose="020F0502020204030204" pitchFamily="34" charset="0"/>
                <a:cs typeface="Arial" panose="020B0604020202020204" pitchFamily="34" charset="0"/>
              </a:rPr>
              <a:t>from the time of injury </a:t>
            </a:r>
            <a:r>
              <a:rPr lang="en-US" sz="1400" b="1" dirty="0" smtClean="0">
                <a:effectLst/>
                <a:latin typeface="Calibri" panose="020F0502020204030204" pitchFamily="34" charset="0"/>
                <a:ea typeface="Calibri" panose="020F0502020204030204" pitchFamily="34" charset="0"/>
                <a:cs typeface="Arial" panose="020B0604020202020204" pitchFamily="34" charset="0"/>
              </a:rPr>
              <a:t>and the second half over the next 16 hours, </a:t>
            </a:r>
            <a:r>
              <a:rPr lang="en-US" sz="1400" dirty="0" smtClean="0">
                <a:effectLst/>
                <a:latin typeface="Calibri" panose="020F0502020204030204" pitchFamily="34" charset="0"/>
                <a:ea typeface="Calibri" panose="020F0502020204030204" pitchFamily="34" charset="0"/>
                <a:cs typeface="Arial" panose="020B0604020202020204" pitchFamily="34" charset="0"/>
              </a:rPr>
              <a:t>with rate adjusted based on hourly urine output (UO; target UO is 0.5 mL/kg per hour)</a:t>
            </a:r>
          </a:p>
          <a:p>
            <a:pPr lvl="0">
              <a:lnSpc>
                <a:spcPct val="107000"/>
              </a:lnSpc>
              <a:spcAft>
                <a:spcPts val="800"/>
              </a:spcAft>
            </a:pPr>
            <a:r>
              <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rPr>
              <a:t>• Additional fluid is typically required in concurrent trauma, electrical injury,</a:t>
            </a:r>
          </a:p>
          <a:p>
            <a:pPr lvl="0">
              <a:lnSpc>
                <a:spcPct val="107000"/>
              </a:lnSpc>
              <a:spcAft>
                <a:spcPts val="800"/>
              </a:spcAft>
            </a:pPr>
            <a:r>
              <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rPr>
              <a:t>inhalation injury</a:t>
            </a:r>
          </a:p>
          <a:p>
            <a:pPr lvl="0">
              <a:lnSpc>
                <a:spcPct val="107000"/>
              </a:lnSpc>
              <a:spcAft>
                <a:spcPts val="800"/>
              </a:spcAft>
            </a:pPr>
            <a:r>
              <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rPr>
              <a:t>• Maintenance fluid with D5W ½ NS in addition to resuscitation fluid is required</a:t>
            </a:r>
          </a:p>
          <a:p>
            <a:pPr lvl="0">
              <a:lnSpc>
                <a:spcPct val="107000"/>
              </a:lnSpc>
              <a:spcAft>
                <a:spcPts val="800"/>
              </a:spcAft>
            </a:pPr>
            <a:r>
              <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rPr>
              <a:t>in infants and </a:t>
            </a:r>
            <a:r>
              <a:rPr lang="en-US" sz="1400" dirty="0" smtClean="0">
                <a:solidFill>
                  <a:prstClr val="black"/>
                </a:solidFill>
                <a:latin typeface="Calibri" panose="020F0502020204030204" pitchFamily="34" charset="0"/>
                <a:ea typeface="Calibri" panose="020F0502020204030204" pitchFamily="34" charset="0"/>
                <a:cs typeface="Arial" panose="020B0604020202020204" pitchFamily="34" charset="0"/>
              </a:rPr>
              <a:t>children</a:t>
            </a:r>
            <a:endPar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endParaRPr>
          </a:p>
        </p:txBody>
      </p:sp>
      <p:sp>
        <p:nvSpPr>
          <p:cNvPr id="4" name="Rectangle 3"/>
          <p:cNvSpPr/>
          <p:nvPr/>
        </p:nvSpPr>
        <p:spPr>
          <a:xfrm>
            <a:off x="6105378" y="5253140"/>
            <a:ext cx="6096000" cy="645754"/>
          </a:xfrm>
          <a:prstGeom prst="rect">
            <a:avLst/>
          </a:prstGeom>
        </p:spPr>
        <p:txBody>
          <a:bodyPr>
            <a:spAutoFit/>
          </a:bodyPr>
          <a:lstStyle/>
          <a:p>
            <a:pPr lvl="0">
              <a:lnSpc>
                <a:spcPct val="107000"/>
              </a:lnSpc>
              <a:spcAft>
                <a:spcPts val="800"/>
              </a:spcAft>
            </a:pPr>
            <a:r>
              <a:rPr lang="en-US" sz="1400" b="1" dirty="0">
                <a:solidFill>
                  <a:prstClr val="black"/>
                </a:solidFill>
                <a:latin typeface="Calibri" panose="020F0502020204030204" pitchFamily="34" charset="0"/>
                <a:ea typeface="Calibri" panose="020F0502020204030204" pitchFamily="34" charset="0"/>
                <a:cs typeface="Arial" panose="020B0604020202020204" pitchFamily="34" charset="0"/>
              </a:rPr>
              <a:t>TIP: </a:t>
            </a:r>
            <a:r>
              <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rPr>
              <a:t>Adequate volume resuscitation is paramount because this can preserve the</a:t>
            </a:r>
          </a:p>
          <a:p>
            <a:pPr lvl="0">
              <a:lnSpc>
                <a:spcPct val="107000"/>
              </a:lnSpc>
              <a:spcAft>
                <a:spcPts val="800"/>
              </a:spcAft>
            </a:pPr>
            <a:r>
              <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rPr>
              <a:t>zone of stasis (edema) and prevent further tissue loss</a:t>
            </a:r>
          </a:p>
        </p:txBody>
      </p:sp>
      <p:pic>
        <p:nvPicPr>
          <p:cNvPr id="5" name="Picture 4"/>
          <p:cNvPicPr>
            <a:picLocks noChangeAspect="1"/>
          </p:cNvPicPr>
          <p:nvPr/>
        </p:nvPicPr>
        <p:blipFill>
          <a:blip r:embed="rId2"/>
          <a:stretch>
            <a:fillRect/>
          </a:stretch>
        </p:blipFill>
        <p:spPr>
          <a:xfrm>
            <a:off x="6105378" y="120633"/>
            <a:ext cx="6086622" cy="5000007"/>
          </a:xfrm>
          <a:prstGeom prst="rect">
            <a:avLst/>
          </a:prstGeom>
        </p:spPr>
      </p:pic>
    </p:spTree>
    <p:extLst>
      <p:ext uri="{BB962C8B-B14F-4D97-AF65-F5344CB8AC3E}">
        <p14:creationId xmlns:p14="http://schemas.microsoft.com/office/powerpoint/2010/main" val="81811847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5987" y="137521"/>
            <a:ext cx="7024467" cy="4893968"/>
          </a:xfrm>
          <a:prstGeom prst="rect">
            <a:avLst/>
          </a:prstGeom>
        </p:spPr>
        <p:txBody>
          <a:bodyPr wrap="square">
            <a:spAutoFit/>
          </a:bodyPr>
          <a:lstStyle/>
          <a:p>
            <a:pPr>
              <a:lnSpc>
                <a:spcPct val="107000"/>
              </a:lnSpc>
              <a:spcAft>
                <a:spcPts val="800"/>
              </a:spcAft>
            </a:pPr>
            <a:r>
              <a:rPr lang="en-US" sz="1400" b="1" dirty="0" smtClean="0">
                <a:effectLst/>
                <a:latin typeface="Calibri" panose="020F0502020204030204" pitchFamily="34" charset="0"/>
                <a:ea typeface="Calibri" panose="020F0502020204030204" pitchFamily="34" charset="0"/>
                <a:cs typeface="Arial" panose="020B0604020202020204" pitchFamily="34" charset="0"/>
              </a:rPr>
              <a:t>OPERATIVE TREATMENT</a:t>
            </a:r>
            <a:endParaRPr lang="en-US" sz="1400" dirty="0" smtClean="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1400" b="1" dirty="0" smtClean="0">
                <a:effectLst/>
                <a:latin typeface="Calibri" panose="020F0502020204030204" pitchFamily="34" charset="0"/>
                <a:ea typeface="Calibri" panose="020F0502020204030204" pitchFamily="34" charset="0"/>
                <a:cs typeface="Arial" panose="020B0604020202020204" pitchFamily="34" charset="0"/>
              </a:rPr>
              <a:t>ACUTE-PHASE BURN RECONSTRUCTION</a:t>
            </a:r>
            <a:endParaRPr lang="en-US" sz="1400" dirty="0" smtClean="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1400" dirty="0" smtClean="0">
                <a:effectLst/>
                <a:latin typeface="Arial" panose="020B0604020202020204" pitchFamily="34" charset="0"/>
                <a:ea typeface="Calibri" panose="020F0502020204030204" pitchFamily="34" charset="0"/>
                <a:cs typeface="Arial" panose="020B0604020202020204" pitchFamily="34" charset="0"/>
              </a:rPr>
              <a:t>■</a:t>
            </a:r>
            <a:r>
              <a:rPr lang="en-US" sz="1400" dirty="0" smtClean="0">
                <a:effectLst/>
                <a:latin typeface="Calibri" panose="020F0502020204030204" pitchFamily="34" charset="0"/>
                <a:ea typeface="Calibri" panose="020F0502020204030204" pitchFamily="34" charset="0"/>
                <a:cs typeface="Arial" panose="020B0604020202020204" pitchFamily="34" charset="0"/>
              </a:rPr>
              <a:t> Excision</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 Fascial excision results in less blood loss than tangential excision but creates a</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more severe deformity</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 The decision on how much to excise during a single setting is determined by</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the patient’s comorbid conditions, blood availability, and the ability to cover</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the wound</a:t>
            </a:r>
          </a:p>
          <a:p>
            <a:r>
              <a:rPr lang="en-US" sz="1400" dirty="0" smtClean="0">
                <a:effectLst/>
                <a:latin typeface="Arial" panose="020B0604020202020204" pitchFamily="34" charset="0"/>
                <a:ea typeface="Calibri" panose="020F0502020204030204" pitchFamily="34" charset="0"/>
              </a:rPr>
              <a:t>■</a:t>
            </a:r>
            <a:r>
              <a:rPr lang="en-US" sz="1400" dirty="0" smtClean="0">
                <a:effectLst/>
                <a:latin typeface="Calibri" panose="020F0502020204030204" pitchFamily="34" charset="0"/>
                <a:ea typeface="Calibri" panose="020F0502020204030204" pitchFamily="34" charset="0"/>
                <a:cs typeface="Arial" panose="020B0604020202020204" pitchFamily="34" charset="0"/>
              </a:rPr>
              <a:t> Wound coverage</a:t>
            </a:r>
          </a:p>
          <a:p>
            <a:pPr lvl="0">
              <a:lnSpc>
                <a:spcPct val="107000"/>
              </a:lnSpc>
              <a:spcAft>
                <a:spcPts val="800"/>
              </a:spcAft>
            </a:pPr>
            <a:r>
              <a:rPr lang="en-US" sz="1400" dirty="0">
                <a:solidFill>
                  <a:prstClr val="black"/>
                </a:solidFill>
                <a:latin typeface="Arial" panose="020B0604020202020204" pitchFamily="34" charset="0"/>
                <a:ea typeface="Calibri" panose="020F0502020204030204" pitchFamily="34" charset="0"/>
                <a:cs typeface="Arial" panose="020B0604020202020204" pitchFamily="34" charset="0"/>
              </a:rPr>
              <a:t>■</a:t>
            </a:r>
            <a:r>
              <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rPr>
              <a:t> Eyelid and oral commissure contractures surgically treated in the acute burn</a:t>
            </a:r>
          </a:p>
          <a:p>
            <a:pPr lvl="0">
              <a:lnSpc>
                <a:spcPct val="107000"/>
              </a:lnSpc>
              <a:spcAft>
                <a:spcPts val="800"/>
              </a:spcAft>
            </a:pPr>
            <a:r>
              <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rPr>
              <a:t>period to prevent exposure keratitis and irreversible damage to dentition</a:t>
            </a:r>
          </a:p>
          <a:p>
            <a:pPr lvl="0">
              <a:lnSpc>
                <a:spcPct val="107000"/>
              </a:lnSpc>
              <a:spcAft>
                <a:spcPts val="800"/>
              </a:spcAft>
            </a:pPr>
            <a:r>
              <a:rPr lang="en-US" sz="1400" dirty="0">
                <a:solidFill>
                  <a:prstClr val="black"/>
                </a:solidFill>
                <a:latin typeface="Arial" panose="020B0604020202020204" pitchFamily="34" charset="0"/>
                <a:ea typeface="Calibri" panose="020F0502020204030204" pitchFamily="34" charset="0"/>
                <a:cs typeface="Arial" panose="020B0604020202020204" pitchFamily="34" charset="0"/>
              </a:rPr>
              <a:t>■</a:t>
            </a:r>
            <a:r>
              <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rPr>
              <a:t> Aggressive occupational therapy including splinting</a:t>
            </a:r>
          </a:p>
          <a:p>
            <a:pPr lvl="0">
              <a:lnSpc>
                <a:spcPct val="107000"/>
              </a:lnSpc>
              <a:spcAft>
                <a:spcPts val="800"/>
              </a:spcAft>
            </a:pPr>
            <a:r>
              <a:rPr lang="en-US" sz="1400" b="1" dirty="0">
                <a:solidFill>
                  <a:prstClr val="black"/>
                </a:solidFill>
                <a:latin typeface="Calibri" panose="020F0502020204030204" pitchFamily="34" charset="0"/>
                <a:ea typeface="Calibri" panose="020F0502020204030204" pitchFamily="34" charset="0"/>
                <a:cs typeface="Arial" panose="020B0604020202020204" pitchFamily="34" charset="0"/>
              </a:rPr>
              <a:t>TIP: </a:t>
            </a:r>
            <a:r>
              <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rPr>
              <a:t>Plan for surgical blood loss of 0.5 mL/cm2 (area of burn excision; Total size of burn wound excision that can safely be performed at each operative setting ranges from 10 to 20% TBSA but depends on depth of excision, blood available for intraoperative transfusion, and critical care resources available in the postoperative setting</a:t>
            </a:r>
            <a:endParaRPr lang="en-US" sz="1400" dirty="0"/>
          </a:p>
        </p:txBody>
      </p:sp>
      <p:sp>
        <p:nvSpPr>
          <p:cNvPr id="3" name="Rectangle 2"/>
          <p:cNvSpPr/>
          <p:nvPr/>
        </p:nvSpPr>
        <p:spPr>
          <a:xfrm>
            <a:off x="135988" y="3110130"/>
            <a:ext cx="6096000" cy="312650"/>
          </a:xfrm>
          <a:prstGeom prst="rect">
            <a:avLst/>
          </a:prstGeom>
        </p:spPr>
        <p:txBody>
          <a:bodyPr>
            <a:spAutoFit/>
          </a:bodyPr>
          <a:lstStyle/>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a:t>
            </a:r>
            <a:endParaRPr lang="en-US" sz="14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27858449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l="-822" t="28885" r="822" b="615"/>
          <a:stretch/>
        </p:blipFill>
        <p:spPr>
          <a:xfrm>
            <a:off x="5932027" y="998807"/>
            <a:ext cx="6091161" cy="5859194"/>
          </a:xfrm>
          <a:prstGeom prst="rect">
            <a:avLst/>
          </a:prstGeom>
        </p:spPr>
      </p:pic>
      <p:pic>
        <p:nvPicPr>
          <p:cNvPr id="3" name="Picture 2"/>
          <p:cNvPicPr>
            <a:picLocks noChangeAspect="1"/>
          </p:cNvPicPr>
          <p:nvPr/>
        </p:nvPicPr>
        <p:blipFill rotWithShape="1">
          <a:blip r:embed="rId2"/>
          <a:srcRect b="70474"/>
          <a:stretch/>
        </p:blipFill>
        <p:spPr>
          <a:xfrm>
            <a:off x="-1" y="10551"/>
            <a:ext cx="6077243" cy="2802987"/>
          </a:xfrm>
          <a:prstGeom prst="rect">
            <a:avLst/>
          </a:prstGeom>
        </p:spPr>
      </p:pic>
    </p:spTree>
    <p:extLst>
      <p:ext uri="{BB962C8B-B14F-4D97-AF65-F5344CB8AC3E}">
        <p14:creationId xmlns:p14="http://schemas.microsoft.com/office/powerpoint/2010/main" val="242367747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9206" y="251252"/>
            <a:ext cx="6096000" cy="2639505"/>
          </a:xfrm>
          <a:prstGeom prst="rect">
            <a:avLst/>
          </a:prstGeom>
        </p:spPr>
        <p:txBody>
          <a:bodyPr>
            <a:spAutoFit/>
          </a:bodyPr>
          <a:lstStyle/>
          <a:p>
            <a:pPr>
              <a:lnSpc>
                <a:spcPct val="107000"/>
              </a:lnSpc>
              <a:spcAft>
                <a:spcPts val="800"/>
              </a:spcAft>
            </a:pPr>
            <a:r>
              <a:rPr lang="en-US" sz="1400" b="1" dirty="0" smtClean="0">
                <a:effectLst/>
                <a:latin typeface="Calibri" panose="020F0502020204030204" pitchFamily="34" charset="0"/>
                <a:ea typeface="Calibri" panose="020F0502020204030204" pitchFamily="34" charset="0"/>
                <a:cs typeface="Arial" panose="020B0604020202020204" pitchFamily="34" charset="0"/>
              </a:rPr>
              <a:t>INTERMEDIATE-PHASE BURN RECONSTRUCTION</a:t>
            </a:r>
            <a:endParaRPr lang="en-US" sz="1400" dirty="0" smtClean="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1400" dirty="0" smtClean="0">
                <a:effectLst/>
                <a:latin typeface="Arial" panose="020B0604020202020204" pitchFamily="34" charset="0"/>
                <a:ea typeface="Calibri" panose="020F0502020204030204" pitchFamily="34" charset="0"/>
                <a:cs typeface="Arial" panose="020B0604020202020204" pitchFamily="34" charset="0"/>
              </a:rPr>
              <a:t>■</a:t>
            </a:r>
            <a:r>
              <a:rPr lang="en-US" sz="1400" dirty="0" smtClean="0">
                <a:effectLst/>
                <a:latin typeface="Calibri" panose="020F0502020204030204" pitchFamily="34" charset="0"/>
                <a:ea typeface="Calibri" panose="020F0502020204030204" pitchFamily="34" charset="0"/>
                <a:cs typeface="Arial" panose="020B0604020202020204" pitchFamily="34" charset="0"/>
              </a:rPr>
              <a:t> Hypertrophic burn scars mature over months to years. In this period, the goal is</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favorable scar maturation</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 </a:t>
            </a:r>
            <a:r>
              <a:rPr lang="en-US" sz="1400" b="1" dirty="0" smtClean="0">
                <a:effectLst/>
                <a:latin typeface="Calibri" panose="020F0502020204030204" pitchFamily="34" charset="0"/>
                <a:ea typeface="Calibri" panose="020F0502020204030204" pitchFamily="34" charset="0"/>
                <a:cs typeface="Arial" panose="020B0604020202020204" pitchFamily="34" charset="0"/>
              </a:rPr>
              <a:t>Depth of initial injury </a:t>
            </a:r>
            <a:r>
              <a:rPr lang="en-US" sz="1400" dirty="0" smtClean="0">
                <a:effectLst/>
                <a:latin typeface="Calibri" panose="020F0502020204030204" pitchFamily="34" charset="0"/>
                <a:ea typeface="Calibri" panose="020F0502020204030204" pitchFamily="34" charset="0"/>
                <a:cs typeface="Arial" panose="020B0604020202020204" pitchFamily="34" charset="0"/>
              </a:rPr>
              <a:t>and </a:t>
            </a:r>
            <a:r>
              <a:rPr lang="en-US" sz="1400" b="1" dirty="0" smtClean="0">
                <a:effectLst/>
                <a:latin typeface="Calibri" panose="020F0502020204030204" pitchFamily="34" charset="0"/>
                <a:ea typeface="Calibri" panose="020F0502020204030204" pitchFamily="34" charset="0"/>
                <a:cs typeface="Arial" panose="020B0604020202020204" pitchFamily="34" charset="0"/>
              </a:rPr>
              <a:t>wound tension </a:t>
            </a:r>
            <a:r>
              <a:rPr lang="en-US" sz="1400" dirty="0" smtClean="0">
                <a:effectLst/>
                <a:latin typeface="Calibri" panose="020F0502020204030204" pitchFamily="34" charset="0"/>
                <a:ea typeface="Calibri" panose="020F0502020204030204" pitchFamily="34" charset="0"/>
                <a:cs typeface="Arial" panose="020B0604020202020204" pitchFamily="34" charset="0"/>
              </a:rPr>
              <a:t>determine final scar appearance</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 Techniques to relieve tension include Z-</a:t>
            </a:r>
            <a:r>
              <a:rPr lang="en-US" sz="1400" dirty="0" err="1" smtClean="0">
                <a:effectLst/>
                <a:latin typeface="Calibri" panose="020F0502020204030204" pitchFamily="34" charset="0"/>
                <a:ea typeface="Calibri" panose="020F0502020204030204" pitchFamily="34" charset="0"/>
                <a:cs typeface="Arial" panose="020B0604020202020204" pitchFamily="34" charset="0"/>
              </a:rPr>
              <a:t>plasty</a:t>
            </a:r>
            <a:r>
              <a:rPr lang="en-US" sz="1400" dirty="0" smtClean="0">
                <a:effectLst/>
                <a:latin typeface="Calibri" panose="020F0502020204030204" pitchFamily="34" charset="0"/>
                <a:ea typeface="Calibri" panose="020F0502020204030204" pitchFamily="34" charset="0"/>
                <a:cs typeface="Arial" panose="020B0604020202020204" pitchFamily="34" charset="0"/>
              </a:rPr>
              <a:t>, releases with grafting, laser</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treatment, </a:t>
            </a:r>
            <a:r>
              <a:rPr lang="en-US" sz="1400" dirty="0" err="1" smtClean="0">
                <a:effectLst/>
                <a:latin typeface="Calibri" panose="020F0502020204030204" pitchFamily="34" charset="0"/>
                <a:ea typeface="Calibri" panose="020F0502020204030204" pitchFamily="34" charset="0"/>
                <a:cs typeface="Arial" panose="020B0604020202020204" pitchFamily="34" charset="0"/>
              </a:rPr>
              <a:t>intralesional</a:t>
            </a:r>
            <a:r>
              <a:rPr lang="en-US" sz="1400" dirty="0" smtClean="0">
                <a:effectLst/>
                <a:latin typeface="Calibri" panose="020F0502020204030204" pitchFamily="34" charset="0"/>
                <a:ea typeface="Calibri" panose="020F0502020204030204" pitchFamily="34" charset="0"/>
                <a:cs typeface="Arial" panose="020B0604020202020204" pitchFamily="34" charset="0"/>
              </a:rPr>
              <a:t> and laser assisted steroid delivery (used sparingly),</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and fat grafting</a:t>
            </a:r>
          </a:p>
          <a:p>
            <a:r>
              <a:rPr lang="en-US" sz="1400" dirty="0" smtClean="0">
                <a:effectLst/>
                <a:latin typeface="Calibri" panose="020F0502020204030204" pitchFamily="34" charset="0"/>
                <a:ea typeface="Calibri" panose="020F0502020204030204" pitchFamily="34" charset="0"/>
                <a:cs typeface="Arial" panose="020B0604020202020204" pitchFamily="34" charset="0"/>
              </a:rPr>
              <a:t>• Aggressive occupational therapy including splinting</a:t>
            </a:r>
            <a:endParaRPr lang="en-US" sz="1400" dirty="0"/>
          </a:p>
        </p:txBody>
      </p:sp>
      <p:pic>
        <p:nvPicPr>
          <p:cNvPr id="3" name="Picture 2"/>
          <p:cNvPicPr>
            <a:picLocks noChangeAspect="1"/>
          </p:cNvPicPr>
          <p:nvPr/>
        </p:nvPicPr>
        <p:blipFill>
          <a:blip r:embed="rId2"/>
          <a:stretch>
            <a:fillRect/>
          </a:stretch>
        </p:blipFill>
        <p:spPr>
          <a:xfrm>
            <a:off x="4434479" y="2890757"/>
            <a:ext cx="7757521" cy="2426831"/>
          </a:xfrm>
          <a:prstGeom prst="rect">
            <a:avLst/>
          </a:prstGeom>
        </p:spPr>
      </p:pic>
    </p:spTree>
    <p:extLst>
      <p:ext uri="{BB962C8B-B14F-4D97-AF65-F5344CB8AC3E}">
        <p14:creationId xmlns:p14="http://schemas.microsoft.com/office/powerpoint/2010/main" val="312365823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8868" y="260379"/>
            <a:ext cx="6096000" cy="6308522"/>
          </a:xfrm>
          <a:prstGeom prst="rect">
            <a:avLst/>
          </a:prstGeom>
        </p:spPr>
        <p:txBody>
          <a:bodyPr>
            <a:spAutoFit/>
          </a:bodyPr>
          <a:lstStyle/>
          <a:p>
            <a:pPr>
              <a:lnSpc>
                <a:spcPct val="107000"/>
              </a:lnSpc>
              <a:spcAft>
                <a:spcPts val="800"/>
              </a:spcAft>
            </a:pPr>
            <a:r>
              <a:rPr lang="en-US" sz="1400" b="1" dirty="0" smtClean="0">
                <a:effectLst/>
                <a:latin typeface="Calibri" panose="020F0502020204030204" pitchFamily="34" charset="0"/>
                <a:ea typeface="Calibri" panose="020F0502020204030204" pitchFamily="34" charset="0"/>
                <a:cs typeface="Arial" panose="020B0604020202020204" pitchFamily="34" charset="0"/>
              </a:rPr>
              <a:t>LATE-PHASE BURN RECONSTRUCTION</a:t>
            </a:r>
            <a:endParaRPr lang="en-US" sz="1400" dirty="0" smtClean="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1400" dirty="0" smtClean="0">
                <a:effectLst/>
                <a:latin typeface="Arial" panose="020B0604020202020204" pitchFamily="34" charset="0"/>
                <a:ea typeface="Calibri" panose="020F0502020204030204" pitchFamily="34" charset="0"/>
                <a:cs typeface="Arial" panose="020B0604020202020204" pitchFamily="34" charset="0"/>
              </a:rPr>
              <a:t>■</a:t>
            </a:r>
            <a:r>
              <a:rPr lang="en-US" sz="1400" dirty="0" smtClean="0">
                <a:effectLst/>
                <a:latin typeface="Calibri" panose="020F0502020204030204" pitchFamily="34" charset="0"/>
                <a:ea typeface="Calibri" panose="020F0502020204030204" pitchFamily="34" charset="0"/>
                <a:cs typeface="Arial" panose="020B0604020202020204" pitchFamily="34" charset="0"/>
              </a:rPr>
              <a:t> Mature burn scars blend into surrounding normal tissue as they become more</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pliable, less hypertrophic, and less hyperemic</a:t>
            </a:r>
          </a:p>
          <a:p>
            <a:pPr>
              <a:lnSpc>
                <a:spcPct val="107000"/>
              </a:lnSpc>
              <a:spcAft>
                <a:spcPts val="800"/>
              </a:spcAft>
            </a:pPr>
            <a:r>
              <a:rPr lang="en-US" sz="1400" dirty="0" smtClean="0">
                <a:effectLst/>
                <a:latin typeface="Arial" panose="020B0604020202020204" pitchFamily="34" charset="0"/>
                <a:ea typeface="Calibri" panose="020F0502020204030204" pitchFamily="34" charset="0"/>
                <a:cs typeface="Arial" panose="020B0604020202020204" pitchFamily="34" charset="0"/>
              </a:rPr>
              <a:t>■</a:t>
            </a:r>
            <a:r>
              <a:rPr lang="en-US" sz="1400" dirty="0" smtClean="0">
                <a:effectLst/>
                <a:latin typeface="Calibri" panose="020F0502020204030204" pitchFamily="34" charset="0"/>
                <a:ea typeface="Calibri" panose="020F0502020204030204" pitchFamily="34" charset="0"/>
                <a:cs typeface="Arial" panose="020B0604020202020204" pitchFamily="34" charset="0"/>
              </a:rPr>
              <a:t> Goals of therapy after scar maturation are definitive treatment of remaining</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functional and aesthetic deformity. Postoperative therapy is critical to outcome in</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some regions</a:t>
            </a:r>
          </a:p>
          <a:p>
            <a:pPr>
              <a:lnSpc>
                <a:spcPct val="107000"/>
              </a:lnSpc>
              <a:spcAft>
                <a:spcPts val="800"/>
              </a:spcAft>
            </a:pPr>
            <a:r>
              <a:rPr lang="en-US" sz="1400" dirty="0" smtClean="0">
                <a:effectLst/>
                <a:latin typeface="Arial" panose="020B0604020202020204" pitchFamily="34" charset="0"/>
                <a:ea typeface="Calibri" panose="020F0502020204030204" pitchFamily="34" charset="0"/>
                <a:cs typeface="Arial" panose="020B0604020202020204" pitchFamily="34" charset="0"/>
              </a:rPr>
              <a:t>■</a:t>
            </a:r>
            <a:r>
              <a:rPr lang="en-US" sz="1400" dirty="0" smtClean="0">
                <a:effectLst/>
                <a:latin typeface="Calibri" panose="020F0502020204030204" pitchFamily="34" charset="0"/>
                <a:ea typeface="Calibri" panose="020F0502020204030204" pitchFamily="34" charset="0"/>
                <a:cs typeface="Arial" panose="020B0604020202020204" pitchFamily="34" charset="0"/>
              </a:rPr>
              <a:t> Scars that remain hypertrophic and hyperemic are typically under persistent</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tension and may be treated with release and laser treatment</a:t>
            </a:r>
          </a:p>
          <a:p>
            <a:pPr>
              <a:lnSpc>
                <a:spcPct val="107000"/>
              </a:lnSpc>
              <a:spcAft>
                <a:spcPts val="800"/>
              </a:spcAft>
            </a:pPr>
            <a:r>
              <a:rPr lang="en-US" sz="1400" dirty="0" smtClean="0">
                <a:effectLst/>
                <a:latin typeface="Arial" panose="020B0604020202020204" pitchFamily="34" charset="0"/>
                <a:ea typeface="Calibri" panose="020F0502020204030204" pitchFamily="34" charset="0"/>
                <a:cs typeface="Arial" panose="020B0604020202020204" pitchFamily="34" charset="0"/>
              </a:rPr>
              <a:t>■</a:t>
            </a:r>
            <a:r>
              <a:rPr lang="en-US" sz="1400" dirty="0" smtClean="0">
                <a:effectLst/>
                <a:latin typeface="Calibri" panose="020F0502020204030204" pitchFamily="34" charset="0"/>
                <a:ea typeface="Calibri" panose="020F0502020204030204" pitchFamily="34" charset="0"/>
                <a:cs typeface="Arial" panose="020B0604020202020204" pitchFamily="34" charset="0"/>
              </a:rPr>
              <a:t> Each body region presents unique problems that may be best approached at</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various levels of the reconstructive ladder</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 </a:t>
            </a:r>
            <a:r>
              <a:rPr lang="en-US" sz="1400" b="1" dirty="0" smtClean="0">
                <a:effectLst/>
                <a:latin typeface="Calibri" panose="020F0502020204030204" pitchFamily="34" charset="0"/>
                <a:ea typeface="Calibri" panose="020F0502020204030204" pitchFamily="34" charset="0"/>
                <a:cs typeface="Arial" panose="020B0604020202020204" pitchFamily="34" charset="0"/>
              </a:rPr>
              <a:t>Head and neck: </a:t>
            </a:r>
            <a:r>
              <a:rPr lang="en-US" sz="1400" dirty="0" smtClean="0">
                <a:effectLst/>
                <a:latin typeface="Calibri" panose="020F0502020204030204" pitchFamily="34" charset="0"/>
                <a:ea typeface="Calibri" panose="020F0502020204030204" pitchFamily="34" charset="0"/>
                <a:cs typeface="Arial" panose="020B0604020202020204" pitchFamily="34" charset="0"/>
              </a:rPr>
              <a:t>Eyebrows, eyelids, ears, nose, perioral, and scalp reconstruction</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should be based on an overall strategy and a clear understanding of the</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fundamental problems. Tissue expanders are helpful</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 </a:t>
            </a:r>
            <a:r>
              <a:rPr lang="en-US" sz="1400" b="1" dirty="0" smtClean="0">
                <a:effectLst/>
                <a:latin typeface="Calibri" panose="020F0502020204030204" pitchFamily="34" charset="0"/>
                <a:ea typeface="Calibri" panose="020F0502020204030204" pitchFamily="34" charset="0"/>
                <a:cs typeface="Arial" panose="020B0604020202020204" pitchFamily="34" charset="0"/>
              </a:rPr>
              <a:t>Extremities: </a:t>
            </a:r>
            <a:r>
              <a:rPr lang="en-US" sz="1400" dirty="0" smtClean="0">
                <a:effectLst/>
                <a:latin typeface="Calibri" panose="020F0502020204030204" pitchFamily="34" charset="0"/>
                <a:ea typeface="Calibri" panose="020F0502020204030204" pitchFamily="34" charset="0"/>
                <a:cs typeface="Arial" panose="020B0604020202020204" pitchFamily="34" charset="0"/>
              </a:rPr>
              <a:t>Larger joints of the extremity are important for hand and</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foot positioning. Assess the entire extremity during operative planning to</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maximize functional restoration</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 </a:t>
            </a:r>
            <a:r>
              <a:rPr lang="en-US" sz="1400" b="1" dirty="0" smtClean="0">
                <a:effectLst/>
                <a:latin typeface="Calibri" panose="020F0502020204030204" pitchFamily="34" charset="0"/>
                <a:ea typeface="Calibri" panose="020F0502020204030204" pitchFamily="34" charset="0"/>
                <a:cs typeface="Arial" panose="020B0604020202020204" pitchFamily="34" charset="0"/>
              </a:rPr>
              <a:t>Breasts: </a:t>
            </a:r>
            <a:r>
              <a:rPr lang="en-US" sz="1400" dirty="0" smtClean="0">
                <a:effectLst/>
                <a:latin typeface="Calibri" panose="020F0502020204030204" pitchFamily="34" charset="0"/>
                <a:ea typeface="Calibri" panose="020F0502020204030204" pitchFamily="34" charset="0"/>
                <a:cs typeface="Arial" panose="020B0604020202020204" pitchFamily="34" charset="0"/>
              </a:rPr>
              <a:t>Release with grafting, flaps, tissue expansion, and implant exchange.</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Obtain symmetry in unilateral burn injury because a burned breast may not</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become </a:t>
            </a:r>
            <a:r>
              <a:rPr lang="en-US" sz="1400" dirty="0" err="1" smtClean="0">
                <a:effectLst/>
                <a:latin typeface="Calibri" panose="020F0502020204030204" pitchFamily="34" charset="0"/>
                <a:ea typeface="Calibri" panose="020F0502020204030204" pitchFamily="34" charset="0"/>
                <a:cs typeface="Arial" panose="020B0604020202020204" pitchFamily="34" charset="0"/>
              </a:rPr>
              <a:t>ptotic</a:t>
            </a:r>
            <a:r>
              <a:rPr lang="en-US" sz="1400" dirty="0" smtClean="0">
                <a:effectLst/>
                <a:latin typeface="Calibri" panose="020F0502020204030204" pitchFamily="34" charset="0"/>
                <a:ea typeface="Calibri" panose="020F0502020204030204" pitchFamily="34" charset="0"/>
                <a:cs typeface="Arial" panose="020B0604020202020204" pitchFamily="34" charset="0"/>
              </a:rPr>
              <a:t> over time</a:t>
            </a:r>
            <a:endParaRPr lang="en-US" sz="14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12525242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99736"/>
            <a:ext cx="5711483" cy="6657272"/>
          </a:xfrm>
          <a:prstGeom prst="rect">
            <a:avLst/>
          </a:prstGeom>
        </p:spPr>
        <p:txBody>
          <a:bodyPr wrap="square">
            <a:spAutoFit/>
          </a:bodyPr>
          <a:lstStyle/>
          <a:p>
            <a:pPr>
              <a:lnSpc>
                <a:spcPct val="107000"/>
              </a:lnSpc>
              <a:spcAft>
                <a:spcPts val="800"/>
              </a:spcAft>
            </a:pPr>
            <a:r>
              <a:rPr lang="en-US" sz="1400" b="1" dirty="0" smtClean="0">
                <a:effectLst/>
                <a:latin typeface="Calibri" panose="020F0502020204030204" pitchFamily="34" charset="0"/>
                <a:ea typeface="Calibri" panose="020F0502020204030204" pitchFamily="34" charset="0"/>
                <a:cs typeface="Arial" panose="020B0604020202020204" pitchFamily="34" charset="0"/>
              </a:rPr>
              <a:t>POSTOPERATIVE TREATMENT</a:t>
            </a:r>
            <a:endParaRPr lang="en-US" sz="1400" dirty="0" smtClean="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1400" dirty="0" smtClean="0">
                <a:effectLst/>
                <a:latin typeface="Arial" panose="020B0604020202020204" pitchFamily="34" charset="0"/>
                <a:ea typeface="Calibri" panose="020F0502020204030204" pitchFamily="34" charset="0"/>
                <a:cs typeface="Arial" panose="020B0604020202020204" pitchFamily="34" charset="0"/>
              </a:rPr>
              <a:t>■</a:t>
            </a:r>
            <a:r>
              <a:rPr lang="en-US" sz="1400" dirty="0" smtClean="0">
                <a:effectLst/>
                <a:latin typeface="Calibri" panose="020F0502020204030204" pitchFamily="34" charset="0"/>
                <a:ea typeface="Calibri" panose="020F0502020204030204" pitchFamily="34" charset="0"/>
                <a:cs typeface="Arial" panose="020B0604020202020204" pitchFamily="34" charset="0"/>
              </a:rPr>
              <a:t> Systemic antibiotics for suspected infections</a:t>
            </a:r>
          </a:p>
          <a:p>
            <a:pPr>
              <a:lnSpc>
                <a:spcPct val="107000"/>
              </a:lnSpc>
              <a:spcAft>
                <a:spcPts val="800"/>
              </a:spcAft>
            </a:pPr>
            <a:r>
              <a:rPr lang="en-US" sz="1400" dirty="0" smtClean="0">
                <a:effectLst/>
                <a:latin typeface="Arial" panose="020B0604020202020204" pitchFamily="34" charset="0"/>
                <a:ea typeface="Calibri" panose="020F0502020204030204" pitchFamily="34" charset="0"/>
                <a:cs typeface="Arial" panose="020B0604020202020204" pitchFamily="34" charset="0"/>
              </a:rPr>
              <a:t>■</a:t>
            </a:r>
            <a:r>
              <a:rPr lang="en-US" sz="1400" dirty="0" smtClean="0">
                <a:effectLst/>
                <a:latin typeface="Calibri" panose="020F0502020204030204" pitchFamily="34" charset="0"/>
                <a:ea typeface="Calibri" panose="020F0502020204030204" pitchFamily="34" charset="0"/>
                <a:cs typeface="Arial" panose="020B0604020202020204" pitchFamily="34" charset="0"/>
              </a:rPr>
              <a:t> Culture guided: Sputum, blood, tissue, urine</a:t>
            </a:r>
          </a:p>
          <a:p>
            <a:r>
              <a:rPr lang="en-US" sz="1400" dirty="0" smtClean="0">
                <a:effectLst/>
                <a:latin typeface="Arial" panose="020B0604020202020204" pitchFamily="34" charset="0"/>
                <a:ea typeface="Calibri" panose="020F0502020204030204" pitchFamily="34" charset="0"/>
              </a:rPr>
              <a:t>■</a:t>
            </a:r>
            <a:r>
              <a:rPr lang="en-US" sz="1400" dirty="0" smtClean="0">
                <a:effectLst/>
                <a:latin typeface="Calibri" panose="020F0502020204030204" pitchFamily="34" charset="0"/>
                <a:ea typeface="Calibri" panose="020F0502020204030204" pitchFamily="34" charset="0"/>
                <a:cs typeface="Arial" panose="020B0604020202020204" pitchFamily="34" charset="0"/>
              </a:rPr>
              <a:t> Topical antimicrobials</a:t>
            </a:r>
          </a:p>
          <a:p>
            <a:endParaRPr lang="en-US" sz="1400" dirty="0" smtClean="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1400" dirty="0" smtClean="0">
                <a:effectLst/>
                <a:latin typeface="Arial" panose="020B0604020202020204" pitchFamily="34" charset="0"/>
                <a:ea typeface="Calibri" panose="020F0502020204030204" pitchFamily="34" charset="0"/>
                <a:cs typeface="Arial" panose="020B0604020202020204" pitchFamily="34" charset="0"/>
              </a:rPr>
              <a:t>■</a:t>
            </a:r>
            <a:r>
              <a:rPr lang="en-US" sz="1400" dirty="0" smtClean="0">
                <a:effectLst/>
                <a:latin typeface="Calibri" panose="020F0502020204030204" pitchFamily="34" charset="0"/>
                <a:ea typeface="Calibri" panose="020F0502020204030204" pitchFamily="34" charset="0"/>
                <a:cs typeface="Arial" panose="020B0604020202020204" pitchFamily="34" charset="0"/>
              </a:rPr>
              <a:t> Nutrition</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 Burns involving more than 20% of the TBSA represent a massive metabolic injury</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 Malnutrition results in delayed wound healing, organ failure, and compromised</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immune system</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 Enteral nutritional (EN) feeding is preferred to total parenteral nutrition</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(TPN) because it stimulates enteric blood flow, maintains barrier function by</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preserving tight-junction integrity, and induces production and release of</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mucosal immunoglobulin and critical endogenous growth factor</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 </a:t>
            </a:r>
            <a:r>
              <a:rPr lang="en-US" sz="1400" b="1" dirty="0" err="1" smtClean="0">
                <a:effectLst/>
                <a:latin typeface="Calibri" panose="020F0502020204030204" pitchFamily="34" charset="0"/>
                <a:ea typeface="Calibri" panose="020F0502020204030204" pitchFamily="34" charset="0"/>
                <a:cs typeface="Arial" panose="020B0604020202020204" pitchFamily="34" charset="0"/>
              </a:rPr>
              <a:t>Curreri</a:t>
            </a:r>
            <a:r>
              <a:rPr lang="en-US" sz="1400" b="1" dirty="0" smtClean="0">
                <a:effectLst/>
                <a:latin typeface="Calibri" panose="020F0502020204030204" pitchFamily="34" charset="0"/>
                <a:ea typeface="Calibri" panose="020F0502020204030204" pitchFamily="34" charset="0"/>
                <a:cs typeface="Arial" panose="020B0604020202020204" pitchFamily="34" charset="0"/>
              </a:rPr>
              <a:t> formula </a:t>
            </a:r>
            <a:r>
              <a:rPr lang="en-US" sz="1400" dirty="0" smtClean="0">
                <a:effectLst/>
                <a:latin typeface="Calibri" panose="020F0502020204030204" pitchFamily="34" charset="0"/>
                <a:ea typeface="Calibri" panose="020F0502020204030204" pitchFamily="34" charset="0"/>
                <a:cs typeface="Arial" panose="020B0604020202020204" pitchFamily="34" charset="0"/>
              </a:rPr>
              <a:t>is used to calculate caloric needs:</a:t>
            </a:r>
          </a:p>
          <a:p>
            <a:pPr>
              <a:lnSpc>
                <a:spcPct val="107000"/>
              </a:lnSpc>
              <a:spcAft>
                <a:spcPts val="800"/>
              </a:spcAft>
            </a:pPr>
            <a:r>
              <a:rPr lang="en-US" sz="1400" dirty="0" smtClean="0">
                <a:effectLst/>
                <a:latin typeface="Cambria Math" panose="02040503050406030204" pitchFamily="18" charset="0"/>
                <a:ea typeface="Calibri" panose="020F0502020204030204" pitchFamily="34" charset="0"/>
                <a:cs typeface="Cambria Math" panose="02040503050406030204" pitchFamily="18" charset="0"/>
              </a:rPr>
              <a:t>▶</a:t>
            </a:r>
            <a:r>
              <a:rPr lang="en-US" sz="1400" dirty="0" smtClean="0">
                <a:effectLst/>
                <a:latin typeface="Calibri" panose="020F0502020204030204" pitchFamily="34" charset="0"/>
                <a:ea typeface="Calibri" panose="020F0502020204030204" pitchFamily="34" charset="0"/>
                <a:cs typeface="Arial" panose="020B0604020202020204" pitchFamily="34" charset="0"/>
              </a:rPr>
              <a:t> Age, 16–59 years = 25 kcal/kg/day + 40 kcal/%TBSA/day</a:t>
            </a:r>
          </a:p>
          <a:p>
            <a:pPr>
              <a:lnSpc>
                <a:spcPct val="107000"/>
              </a:lnSpc>
              <a:spcAft>
                <a:spcPts val="800"/>
              </a:spcAft>
            </a:pPr>
            <a:r>
              <a:rPr lang="en-US" sz="1400" dirty="0" smtClean="0">
                <a:effectLst/>
                <a:latin typeface="Cambria Math" panose="02040503050406030204" pitchFamily="18" charset="0"/>
                <a:ea typeface="Calibri" panose="020F0502020204030204" pitchFamily="34" charset="0"/>
                <a:cs typeface="Cambria Math" panose="02040503050406030204" pitchFamily="18" charset="0"/>
              </a:rPr>
              <a:t>▶</a:t>
            </a:r>
            <a:r>
              <a:rPr lang="en-US" sz="1400" dirty="0" smtClean="0">
                <a:effectLst/>
                <a:latin typeface="Calibri" panose="020F0502020204030204" pitchFamily="34" charset="0"/>
                <a:ea typeface="Calibri" panose="020F0502020204030204" pitchFamily="34" charset="0"/>
                <a:cs typeface="Arial" panose="020B0604020202020204" pitchFamily="34" charset="0"/>
              </a:rPr>
              <a:t> Age, &gt; 60 years = 20 kcal/kg/day + 65 kcal/%TBSA/day</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 Dedicate 1.5–2 g/kg/day and 2.5–4 g/kg/day of protein in burned adults and burned children, respectively, with additional glutamine supplementation, providing a calorie/nitrogen ratio of 100:1</a:t>
            </a:r>
          </a:p>
          <a:p>
            <a:endParaRPr lang="en-US" sz="1400" dirty="0"/>
          </a:p>
        </p:txBody>
      </p:sp>
      <p:pic>
        <p:nvPicPr>
          <p:cNvPr id="3" name="Picture 2"/>
          <p:cNvPicPr>
            <a:picLocks noChangeAspect="1"/>
          </p:cNvPicPr>
          <p:nvPr/>
        </p:nvPicPr>
        <p:blipFill>
          <a:blip r:embed="rId2"/>
          <a:stretch>
            <a:fillRect/>
          </a:stretch>
        </p:blipFill>
        <p:spPr>
          <a:xfrm>
            <a:off x="5588195" y="199736"/>
            <a:ext cx="6275815" cy="4287858"/>
          </a:xfrm>
          <a:prstGeom prst="rect">
            <a:avLst/>
          </a:prstGeom>
        </p:spPr>
      </p:pic>
    </p:spTree>
    <p:extLst>
      <p:ext uri="{BB962C8B-B14F-4D97-AF65-F5344CB8AC3E}">
        <p14:creationId xmlns:p14="http://schemas.microsoft.com/office/powerpoint/2010/main" val="288048660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1921" y="0"/>
            <a:ext cx="6096000" cy="6010941"/>
          </a:xfrm>
          <a:prstGeom prst="rect">
            <a:avLst/>
          </a:prstGeom>
        </p:spPr>
        <p:txBody>
          <a:bodyPr>
            <a:spAutoFit/>
          </a:bodyPr>
          <a:lstStyle/>
          <a:p>
            <a:pPr>
              <a:lnSpc>
                <a:spcPct val="107000"/>
              </a:lnSpc>
              <a:spcAft>
                <a:spcPts val="800"/>
              </a:spcAft>
            </a:pPr>
            <a:r>
              <a:rPr lang="en-US" sz="1400" b="1" dirty="0" smtClean="0">
                <a:effectLst/>
                <a:latin typeface="Calibri" panose="020F0502020204030204" pitchFamily="34" charset="0"/>
                <a:ea typeface="Calibri" panose="020F0502020204030204" pitchFamily="34" charset="0"/>
                <a:cs typeface="Arial" panose="020B0604020202020204" pitchFamily="34" charset="0"/>
              </a:rPr>
              <a:t>COMPLICATIONS</a:t>
            </a:r>
            <a:endParaRPr lang="en-US" sz="1400" dirty="0" smtClean="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1400" dirty="0" smtClean="0">
                <a:effectLst/>
                <a:latin typeface="Arial" panose="020B0604020202020204" pitchFamily="34" charset="0"/>
                <a:ea typeface="Calibri" panose="020F0502020204030204" pitchFamily="34" charset="0"/>
                <a:cs typeface="Arial" panose="020B0604020202020204" pitchFamily="34" charset="0"/>
              </a:rPr>
              <a:t>■</a:t>
            </a:r>
            <a:r>
              <a:rPr lang="en-US" sz="1400" dirty="0" smtClean="0">
                <a:effectLst/>
                <a:latin typeface="Calibri" panose="020F0502020204030204" pitchFamily="34" charset="0"/>
                <a:ea typeface="Calibri" panose="020F0502020204030204" pitchFamily="34" charset="0"/>
                <a:cs typeface="Arial" panose="020B0604020202020204" pitchFamily="34" charset="0"/>
              </a:rPr>
              <a:t> Care related</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 </a:t>
            </a:r>
            <a:r>
              <a:rPr lang="en-US" sz="1400" b="1" dirty="0" smtClean="0">
                <a:effectLst/>
                <a:latin typeface="Calibri" panose="020F0502020204030204" pitchFamily="34" charset="0"/>
                <a:ea typeface="Calibri" panose="020F0502020204030204" pitchFamily="34" charset="0"/>
                <a:cs typeface="Arial" panose="020B0604020202020204" pitchFamily="34" charset="0"/>
              </a:rPr>
              <a:t>Hospital acquired infections: </a:t>
            </a:r>
            <a:r>
              <a:rPr lang="en-US" sz="1400" i="1" dirty="0" smtClean="0">
                <a:effectLst/>
                <a:latin typeface="Calibri" panose="020F0502020204030204" pitchFamily="34" charset="0"/>
                <a:ea typeface="Calibri" panose="020F0502020204030204" pitchFamily="34" charset="0"/>
                <a:cs typeface="Arial" panose="020B0604020202020204" pitchFamily="34" charset="0"/>
              </a:rPr>
              <a:t>Most common cause of death in burn patients</a:t>
            </a:r>
            <a:endParaRPr lang="en-US" sz="1400" dirty="0" smtClean="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1400" dirty="0" smtClean="0">
                <a:effectLst/>
                <a:latin typeface="Cambria Math" panose="02040503050406030204" pitchFamily="18" charset="0"/>
                <a:ea typeface="Calibri" panose="020F0502020204030204" pitchFamily="34" charset="0"/>
                <a:cs typeface="Cambria Math" panose="02040503050406030204" pitchFamily="18" charset="0"/>
              </a:rPr>
              <a:t>▶</a:t>
            </a:r>
            <a:r>
              <a:rPr lang="en-US" sz="1400" dirty="0" smtClean="0">
                <a:effectLst/>
                <a:latin typeface="Calibri" panose="020F0502020204030204" pitchFamily="34" charset="0"/>
                <a:ea typeface="Calibri" panose="020F0502020204030204" pitchFamily="34" charset="0"/>
                <a:cs typeface="Arial" panose="020B0604020202020204" pitchFamily="34" charset="0"/>
              </a:rPr>
              <a:t> Hospital associated pneumonia and ventilator associated pneumonia</a:t>
            </a:r>
          </a:p>
          <a:p>
            <a:pPr>
              <a:lnSpc>
                <a:spcPct val="107000"/>
              </a:lnSpc>
              <a:spcAft>
                <a:spcPts val="800"/>
              </a:spcAft>
            </a:pPr>
            <a:r>
              <a:rPr lang="en-US" sz="1400" dirty="0" smtClean="0">
                <a:effectLst/>
                <a:latin typeface="Cambria Math" panose="02040503050406030204" pitchFamily="18" charset="0"/>
                <a:ea typeface="Calibri" panose="020F0502020204030204" pitchFamily="34" charset="0"/>
                <a:cs typeface="Cambria Math" panose="02040503050406030204" pitchFamily="18" charset="0"/>
              </a:rPr>
              <a:t>▶</a:t>
            </a:r>
            <a:r>
              <a:rPr lang="en-US" sz="1400" dirty="0" smtClean="0">
                <a:effectLst/>
                <a:latin typeface="Calibri" panose="020F0502020204030204" pitchFamily="34" charset="0"/>
                <a:ea typeface="Calibri" panose="020F0502020204030204" pitchFamily="34" charset="0"/>
                <a:cs typeface="Arial" panose="020B0604020202020204" pitchFamily="34" charset="0"/>
              </a:rPr>
              <a:t> Central line associated blood stream infections</a:t>
            </a:r>
          </a:p>
          <a:p>
            <a:pPr>
              <a:lnSpc>
                <a:spcPct val="107000"/>
              </a:lnSpc>
              <a:spcAft>
                <a:spcPts val="800"/>
              </a:spcAft>
            </a:pPr>
            <a:r>
              <a:rPr lang="en-US" sz="1400" dirty="0" smtClean="0">
                <a:effectLst/>
                <a:latin typeface="Cambria Math" panose="02040503050406030204" pitchFamily="18" charset="0"/>
                <a:ea typeface="Calibri" panose="020F0502020204030204" pitchFamily="34" charset="0"/>
                <a:cs typeface="Cambria Math" panose="02040503050406030204" pitchFamily="18" charset="0"/>
              </a:rPr>
              <a:t>▶</a:t>
            </a:r>
            <a:r>
              <a:rPr lang="en-US" sz="1400" dirty="0" smtClean="0">
                <a:effectLst/>
                <a:latin typeface="Calibri" panose="020F0502020204030204" pitchFamily="34" charset="0"/>
                <a:ea typeface="Calibri" panose="020F0502020204030204" pitchFamily="34" charset="0"/>
                <a:cs typeface="Arial" panose="020B0604020202020204" pitchFamily="34" charset="0"/>
              </a:rPr>
              <a:t> Catheter associated urinary tract infections</a:t>
            </a:r>
          </a:p>
          <a:p>
            <a:pPr>
              <a:lnSpc>
                <a:spcPct val="107000"/>
              </a:lnSpc>
              <a:spcAft>
                <a:spcPts val="800"/>
              </a:spcAft>
            </a:pPr>
            <a:r>
              <a:rPr lang="en-US" sz="1400" dirty="0" smtClean="0">
                <a:effectLst/>
                <a:latin typeface="Cambria Math" panose="02040503050406030204" pitchFamily="18" charset="0"/>
                <a:ea typeface="Calibri" panose="020F0502020204030204" pitchFamily="34" charset="0"/>
                <a:cs typeface="Cambria Math" panose="02040503050406030204" pitchFamily="18" charset="0"/>
              </a:rPr>
              <a:t>▶</a:t>
            </a:r>
            <a:r>
              <a:rPr lang="en-US" sz="1400" dirty="0" smtClean="0">
                <a:effectLst/>
                <a:latin typeface="Calibri" panose="020F0502020204030204" pitchFamily="34" charset="0"/>
                <a:ea typeface="Calibri" panose="020F0502020204030204" pitchFamily="34" charset="0"/>
                <a:cs typeface="Arial" panose="020B0604020202020204" pitchFamily="34" charset="0"/>
              </a:rPr>
              <a:t> Skin and soft tissue infections</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 </a:t>
            </a:r>
            <a:r>
              <a:rPr lang="en-US" sz="1400" b="1" dirty="0" smtClean="0">
                <a:effectLst/>
                <a:latin typeface="Calibri" panose="020F0502020204030204" pitchFamily="34" charset="0"/>
                <a:ea typeface="Calibri" panose="020F0502020204030204" pitchFamily="34" charset="0"/>
                <a:cs typeface="Arial" panose="020B0604020202020204" pitchFamily="34" charset="0"/>
              </a:rPr>
              <a:t>Sepsis </a:t>
            </a:r>
            <a:r>
              <a:rPr lang="en-US" sz="1400" dirty="0" smtClean="0">
                <a:effectLst/>
                <a:latin typeface="Calibri" panose="020F0502020204030204" pitchFamily="34" charset="0"/>
                <a:ea typeface="Calibri" panose="020F0502020204030204" pitchFamily="34" charset="0"/>
                <a:cs typeface="Arial" panose="020B0604020202020204" pitchFamily="34" charset="0"/>
              </a:rPr>
              <a:t>(new definition—Sepsis-3 based on Sequential Organ Failure Assessment</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[SOFA]</a:t>
            </a:r>
          </a:p>
          <a:p>
            <a:pPr>
              <a:lnSpc>
                <a:spcPct val="107000"/>
              </a:lnSpc>
              <a:spcAft>
                <a:spcPts val="800"/>
              </a:spcAft>
            </a:pPr>
            <a:r>
              <a:rPr lang="en-US" sz="1400" dirty="0" smtClean="0">
                <a:effectLst/>
                <a:latin typeface="Cambria Math" panose="02040503050406030204" pitchFamily="18" charset="0"/>
                <a:ea typeface="Calibri" panose="020F0502020204030204" pitchFamily="34" charset="0"/>
                <a:cs typeface="Cambria Math" panose="02040503050406030204" pitchFamily="18" charset="0"/>
              </a:rPr>
              <a:t>▶</a:t>
            </a:r>
            <a:r>
              <a:rPr lang="en-US" sz="1400" dirty="0" smtClean="0">
                <a:effectLst/>
                <a:latin typeface="Calibri" panose="020F0502020204030204" pitchFamily="34" charset="0"/>
                <a:ea typeface="Calibri" panose="020F0502020204030204" pitchFamily="34" charset="0"/>
                <a:cs typeface="Arial" panose="020B0604020202020204" pitchFamily="34" charset="0"/>
              </a:rPr>
              <a:t> Biomarkers predictor of sepsis include C-reactive protein (CRP),</a:t>
            </a:r>
          </a:p>
          <a:p>
            <a:pPr>
              <a:lnSpc>
                <a:spcPct val="107000"/>
              </a:lnSpc>
              <a:spcAft>
                <a:spcPts val="800"/>
              </a:spcAft>
            </a:pPr>
            <a:r>
              <a:rPr lang="en-US" sz="1400" dirty="0" err="1" smtClean="0">
                <a:effectLst/>
                <a:latin typeface="Calibri" panose="020F0502020204030204" pitchFamily="34" charset="0"/>
                <a:ea typeface="Calibri" panose="020F0502020204030204" pitchFamily="34" charset="0"/>
                <a:cs typeface="Arial" panose="020B0604020202020204" pitchFamily="34" charset="0"/>
              </a:rPr>
              <a:t>procalcitonin</a:t>
            </a:r>
            <a:r>
              <a:rPr lang="en-US" sz="1400" dirty="0" smtClean="0">
                <a:effectLst/>
                <a:latin typeface="Calibri" panose="020F0502020204030204" pitchFamily="34" charset="0"/>
                <a:ea typeface="Calibri" panose="020F0502020204030204" pitchFamily="34" charset="0"/>
                <a:cs typeface="Arial" panose="020B0604020202020204" pitchFamily="34" charset="0"/>
              </a:rPr>
              <a:t> (PCT), and cytokines including IL-6, IL-10, and IL-120</a:t>
            </a:r>
          </a:p>
          <a:p>
            <a:pPr>
              <a:lnSpc>
                <a:spcPct val="107000"/>
              </a:lnSpc>
              <a:spcAft>
                <a:spcPts val="800"/>
              </a:spcAft>
            </a:pPr>
            <a:r>
              <a:rPr lang="en-US" sz="1400" dirty="0" smtClean="0">
                <a:effectLst/>
                <a:latin typeface="Arial" panose="020B0604020202020204" pitchFamily="34" charset="0"/>
                <a:ea typeface="Calibri" panose="020F0502020204030204" pitchFamily="34" charset="0"/>
                <a:cs typeface="Arial" panose="020B0604020202020204" pitchFamily="34" charset="0"/>
              </a:rPr>
              <a:t>■</a:t>
            </a:r>
            <a:r>
              <a:rPr lang="en-US" sz="1400" dirty="0" smtClean="0">
                <a:effectLst/>
                <a:latin typeface="Calibri" panose="020F0502020204030204" pitchFamily="34" charset="0"/>
                <a:ea typeface="Calibri" panose="020F0502020204030204" pitchFamily="34" charset="0"/>
                <a:cs typeface="Arial" panose="020B0604020202020204" pitchFamily="34" charset="0"/>
              </a:rPr>
              <a:t> </a:t>
            </a:r>
            <a:r>
              <a:rPr lang="en-US" sz="1400" b="1" dirty="0" smtClean="0">
                <a:effectLst/>
                <a:latin typeface="Calibri" panose="020F0502020204030204" pitchFamily="34" charset="0"/>
                <a:ea typeface="Calibri" panose="020F0502020204030204" pitchFamily="34" charset="0"/>
                <a:cs typeface="Arial" panose="020B0604020202020204" pitchFamily="34" charset="0"/>
              </a:rPr>
              <a:t>Shock: </a:t>
            </a:r>
            <a:r>
              <a:rPr lang="en-US" sz="1400" dirty="0" smtClean="0">
                <a:effectLst/>
                <a:latin typeface="Calibri" panose="020F0502020204030204" pitchFamily="34" charset="0"/>
                <a:ea typeface="Calibri" panose="020F0502020204030204" pitchFamily="34" charset="0"/>
                <a:cs typeface="Arial" panose="020B0604020202020204" pitchFamily="34" charset="0"/>
              </a:rPr>
              <a:t>Inadequate end-organ perfusion, based on inability to meet the metabolic</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demands of the tissue</a:t>
            </a:r>
          </a:p>
          <a:p>
            <a:pPr>
              <a:lnSpc>
                <a:spcPct val="107000"/>
              </a:lnSpc>
              <a:spcAft>
                <a:spcPts val="800"/>
              </a:spcAft>
            </a:pPr>
            <a:r>
              <a:rPr lang="en-US" sz="1400" dirty="0" smtClean="0">
                <a:effectLst/>
                <a:latin typeface="Arial" panose="020B0604020202020204" pitchFamily="34" charset="0"/>
                <a:ea typeface="Calibri" panose="020F0502020204030204" pitchFamily="34" charset="0"/>
                <a:cs typeface="Arial" panose="020B0604020202020204" pitchFamily="34" charset="0"/>
              </a:rPr>
              <a:t>■</a:t>
            </a:r>
            <a:r>
              <a:rPr lang="en-US" sz="1400" dirty="0" smtClean="0">
                <a:effectLst/>
                <a:latin typeface="Calibri" panose="020F0502020204030204" pitchFamily="34" charset="0"/>
                <a:ea typeface="Calibri" panose="020F0502020204030204" pitchFamily="34" charset="0"/>
                <a:cs typeface="Arial" panose="020B0604020202020204" pitchFamily="34" charset="0"/>
              </a:rPr>
              <a:t> </a:t>
            </a:r>
            <a:r>
              <a:rPr lang="en-US" sz="1400" b="1" dirty="0" smtClean="0">
                <a:effectLst/>
                <a:latin typeface="Calibri" panose="020F0502020204030204" pitchFamily="34" charset="0"/>
                <a:ea typeface="Calibri" panose="020F0502020204030204" pitchFamily="34" charset="0"/>
                <a:cs typeface="Arial" panose="020B0604020202020204" pitchFamily="34" charset="0"/>
              </a:rPr>
              <a:t>Gastrointestinal complications: </a:t>
            </a:r>
            <a:r>
              <a:rPr lang="en-US" sz="1400" dirty="0" smtClean="0">
                <a:effectLst/>
                <a:latin typeface="Calibri" panose="020F0502020204030204" pitchFamily="34" charset="0"/>
                <a:ea typeface="Calibri" panose="020F0502020204030204" pitchFamily="34" charset="0"/>
                <a:cs typeface="Arial" panose="020B0604020202020204" pitchFamily="34" charset="0"/>
              </a:rPr>
              <a:t>Ileus, stress gastritis, gastroduodenal perforation, bowel perforation from ischemia, abdominal compartment syndrome, </a:t>
            </a:r>
            <a:r>
              <a:rPr lang="en-US" sz="1400" i="1" dirty="0" smtClean="0">
                <a:effectLst/>
                <a:latin typeface="Calibri" panose="020F0502020204030204" pitchFamily="34" charset="0"/>
                <a:ea typeface="Calibri" panose="020F0502020204030204" pitchFamily="34" charset="0"/>
                <a:cs typeface="Arial" panose="020B0604020202020204" pitchFamily="34" charset="0"/>
              </a:rPr>
              <a:t>Clostridium difficile </a:t>
            </a:r>
            <a:r>
              <a:rPr lang="en-US" sz="1400" dirty="0" smtClean="0">
                <a:effectLst/>
                <a:latin typeface="Calibri" panose="020F0502020204030204" pitchFamily="34" charset="0"/>
                <a:ea typeface="Calibri" panose="020F0502020204030204" pitchFamily="34" charset="0"/>
                <a:cs typeface="Arial" panose="020B0604020202020204" pitchFamily="34" charset="0"/>
              </a:rPr>
              <a:t>infection, pancreatitis, </a:t>
            </a:r>
            <a:r>
              <a:rPr lang="en-US" sz="1400" dirty="0" err="1" smtClean="0">
                <a:effectLst/>
                <a:latin typeface="Calibri" panose="020F0502020204030204" pitchFamily="34" charset="0"/>
                <a:ea typeface="Calibri" panose="020F0502020204030204" pitchFamily="34" charset="0"/>
                <a:cs typeface="Arial" panose="020B0604020202020204" pitchFamily="34" charset="0"/>
              </a:rPr>
              <a:t>acalculous</a:t>
            </a:r>
            <a:r>
              <a:rPr lang="en-US" sz="1400" dirty="0" smtClean="0">
                <a:effectLst/>
                <a:latin typeface="Calibri" panose="020F0502020204030204" pitchFamily="34" charset="0"/>
                <a:ea typeface="Calibri" panose="020F0502020204030204" pitchFamily="34" charset="0"/>
                <a:cs typeface="Arial" panose="020B0604020202020204" pitchFamily="34" charset="0"/>
              </a:rPr>
              <a:t> </a:t>
            </a:r>
            <a:r>
              <a:rPr lang="en-US" sz="1400" dirty="0" err="1" smtClean="0">
                <a:effectLst/>
                <a:latin typeface="Calibri" panose="020F0502020204030204" pitchFamily="34" charset="0"/>
                <a:ea typeface="Calibri" panose="020F0502020204030204" pitchFamily="34" charset="0"/>
                <a:cs typeface="Arial" panose="020B0604020202020204" pitchFamily="34" charset="0"/>
              </a:rPr>
              <a:t>cholecystitis</a:t>
            </a:r>
            <a:endParaRPr lang="en-US" sz="1400" dirty="0" smtClean="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1400" dirty="0" smtClean="0">
                <a:effectLst/>
                <a:latin typeface="Arial" panose="020B0604020202020204" pitchFamily="34" charset="0"/>
                <a:ea typeface="Calibri" panose="020F0502020204030204" pitchFamily="34" charset="0"/>
                <a:cs typeface="Arial" panose="020B0604020202020204" pitchFamily="34" charset="0"/>
              </a:rPr>
              <a:t>■</a:t>
            </a:r>
            <a:r>
              <a:rPr lang="en-US" sz="1400" dirty="0" smtClean="0">
                <a:effectLst/>
                <a:latin typeface="Calibri" panose="020F0502020204030204" pitchFamily="34" charset="0"/>
                <a:ea typeface="Calibri" panose="020F0502020204030204" pitchFamily="34" charset="0"/>
                <a:cs typeface="Arial" panose="020B0604020202020204" pitchFamily="34" charset="0"/>
              </a:rPr>
              <a:t> </a:t>
            </a:r>
            <a:r>
              <a:rPr lang="en-US" sz="1400" b="1" dirty="0" smtClean="0">
                <a:effectLst/>
                <a:latin typeface="Calibri" panose="020F0502020204030204" pitchFamily="34" charset="0"/>
                <a:ea typeface="Calibri" panose="020F0502020204030204" pitchFamily="34" charset="0"/>
                <a:cs typeface="Arial" panose="020B0604020202020204" pitchFamily="34" charset="0"/>
              </a:rPr>
              <a:t>Renal failure: </a:t>
            </a:r>
            <a:r>
              <a:rPr lang="en-US" sz="1400" dirty="0" smtClean="0">
                <a:effectLst/>
                <a:latin typeface="Calibri" panose="020F0502020204030204" pitchFamily="34" charset="0"/>
                <a:ea typeface="Calibri" panose="020F0502020204030204" pitchFamily="34" charset="0"/>
                <a:cs typeface="Arial" panose="020B0604020202020204" pitchFamily="34" charset="0"/>
              </a:rPr>
              <a:t>Acute tubular necrosis (ATN) from </a:t>
            </a:r>
            <a:r>
              <a:rPr lang="en-US" sz="1400" dirty="0" err="1" smtClean="0">
                <a:effectLst/>
                <a:latin typeface="Calibri" panose="020F0502020204030204" pitchFamily="34" charset="0"/>
                <a:ea typeface="Calibri" panose="020F0502020204030204" pitchFamily="34" charset="0"/>
                <a:cs typeface="Arial" panose="020B0604020202020204" pitchFamily="34" charset="0"/>
              </a:rPr>
              <a:t>hypoperfusion</a:t>
            </a:r>
            <a:r>
              <a:rPr lang="en-US" sz="1400" dirty="0" smtClean="0">
                <a:effectLst/>
                <a:latin typeface="Calibri" panose="020F0502020204030204" pitchFamily="34" charset="0"/>
                <a:ea typeface="Calibri" panose="020F0502020204030204" pitchFamily="34" charset="0"/>
                <a:cs typeface="Arial" panose="020B0604020202020204" pitchFamily="34" charset="0"/>
              </a:rPr>
              <a:t>, nephrotoxicity</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from antibiotics such as aminoglycosides and vancomycin</a:t>
            </a:r>
          </a:p>
        </p:txBody>
      </p:sp>
      <p:pic>
        <p:nvPicPr>
          <p:cNvPr id="3" name="Picture 2"/>
          <p:cNvPicPr>
            <a:picLocks noChangeAspect="1"/>
          </p:cNvPicPr>
          <p:nvPr/>
        </p:nvPicPr>
        <p:blipFill>
          <a:blip r:embed="rId2"/>
          <a:stretch>
            <a:fillRect/>
          </a:stretch>
        </p:blipFill>
        <p:spPr>
          <a:xfrm>
            <a:off x="6119446" y="108885"/>
            <a:ext cx="6091615" cy="4927349"/>
          </a:xfrm>
          <a:prstGeom prst="rect">
            <a:avLst/>
          </a:prstGeom>
        </p:spPr>
      </p:pic>
    </p:spTree>
    <p:extLst>
      <p:ext uri="{BB962C8B-B14F-4D97-AF65-F5344CB8AC3E}">
        <p14:creationId xmlns:p14="http://schemas.microsoft.com/office/powerpoint/2010/main" val="74218776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206136"/>
            <a:ext cx="6096000" cy="5539722"/>
          </a:xfrm>
          <a:prstGeom prst="rect">
            <a:avLst/>
          </a:prstGeom>
        </p:spPr>
        <p:txBody>
          <a:bodyPr>
            <a:spAutoFit/>
          </a:bodyPr>
          <a:lstStyle/>
          <a:p>
            <a:pPr lvl="0">
              <a:lnSpc>
                <a:spcPct val="107000"/>
              </a:lnSpc>
              <a:spcAft>
                <a:spcPts val="800"/>
              </a:spcAft>
            </a:pPr>
            <a:r>
              <a:rPr lang="en-US" sz="1400" dirty="0">
                <a:solidFill>
                  <a:prstClr val="black"/>
                </a:solidFill>
                <a:latin typeface="Arial" panose="020B0604020202020204" pitchFamily="34" charset="0"/>
                <a:ea typeface="Calibri" panose="020F0502020204030204" pitchFamily="34" charset="0"/>
                <a:cs typeface="Arial" panose="020B0604020202020204" pitchFamily="34" charset="0"/>
              </a:rPr>
              <a:t>■</a:t>
            </a:r>
            <a:r>
              <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rPr>
              <a:t> </a:t>
            </a:r>
            <a:r>
              <a:rPr lang="en-US" sz="1400" b="1" dirty="0">
                <a:solidFill>
                  <a:prstClr val="black"/>
                </a:solidFill>
                <a:latin typeface="Calibri" panose="020F0502020204030204" pitchFamily="34" charset="0"/>
                <a:ea typeface="Calibri" panose="020F0502020204030204" pitchFamily="34" charset="0"/>
                <a:cs typeface="Arial" panose="020B0604020202020204" pitchFamily="34" charset="0"/>
              </a:rPr>
              <a:t>Hospital acquired pressure injuries:</a:t>
            </a:r>
            <a:endPar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endParaRPr>
          </a:p>
          <a:p>
            <a:pPr lvl="0">
              <a:lnSpc>
                <a:spcPct val="107000"/>
              </a:lnSpc>
              <a:spcAft>
                <a:spcPts val="800"/>
              </a:spcAft>
            </a:pPr>
            <a:r>
              <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rPr>
              <a:t>• Device related: Endotracheal tube, nasogastric tube, splint, dressing</a:t>
            </a:r>
          </a:p>
          <a:p>
            <a:pPr lvl="0">
              <a:lnSpc>
                <a:spcPct val="107000"/>
              </a:lnSpc>
              <a:spcAft>
                <a:spcPts val="800"/>
              </a:spcAft>
            </a:pPr>
            <a:r>
              <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rPr>
              <a:t>• Sacral, trochanteric, ischial, calcaneal, malleolar, occipital</a:t>
            </a:r>
          </a:p>
          <a:p>
            <a:pPr lvl="0">
              <a:lnSpc>
                <a:spcPct val="107000"/>
              </a:lnSpc>
              <a:spcAft>
                <a:spcPts val="800"/>
              </a:spcAft>
            </a:pPr>
            <a:r>
              <a:rPr lang="en-US" sz="1400" dirty="0">
                <a:solidFill>
                  <a:prstClr val="black"/>
                </a:solidFill>
                <a:latin typeface="Arial" panose="020B0604020202020204" pitchFamily="34" charset="0"/>
                <a:ea typeface="Calibri" panose="020F0502020204030204" pitchFamily="34" charset="0"/>
                <a:cs typeface="Arial" panose="020B0604020202020204" pitchFamily="34" charset="0"/>
              </a:rPr>
              <a:t>■</a:t>
            </a:r>
            <a:r>
              <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rPr>
              <a:t> </a:t>
            </a:r>
            <a:r>
              <a:rPr lang="en-US" sz="1400" b="1" dirty="0">
                <a:solidFill>
                  <a:prstClr val="black"/>
                </a:solidFill>
                <a:latin typeface="Calibri" panose="020F0502020204030204" pitchFamily="34" charset="0"/>
                <a:ea typeface="Calibri" panose="020F0502020204030204" pitchFamily="34" charset="0"/>
                <a:cs typeface="Arial" panose="020B0604020202020204" pitchFamily="34" charset="0"/>
              </a:rPr>
              <a:t>Surgical</a:t>
            </a:r>
            <a:endPar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endParaRPr>
          </a:p>
          <a:p>
            <a:pPr lvl="0">
              <a:lnSpc>
                <a:spcPct val="107000"/>
              </a:lnSpc>
              <a:spcAft>
                <a:spcPts val="800"/>
              </a:spcAft>
            </a:pPr>
            <a:r>
              <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rPr>
              <a:t>• Graft loss</a:t>
            </a:r>
          </a:p>
          <a:p>
            <a:pPr lvl="0">
              <a:lnSpc>
                <a:spcPct val="107000"/>
              </a:lnSpc>
              <a:spcAft>
                <a:spcPts val="800"/>
              </a:spcAft>
            </a:pPr>
            <a:r>
              <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rPr>
              <a:t>• Burn scar contracture</a:t>
            </a:r>
          </a:p>
          <a:p>
            <a:pPr lvl="0">
              <a:lnSpc>
                <a:spcPct val="107000"/>
              </a:lnSpc>
              <a:spcAft>
                <a:spcPts val="800"/>
              </a:spcAft>
            </a:pPr>
            <a:r>
              <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rPr>
              <a:t>• Delayed healing with chronic wounds</a:t>
            </a:r>
          </a:p>
          <a:p>
            <a:pPr lvl="0">
              <a:lnSpc>
                <a:spcPct val="107000"/>
              </a:lnSpc>
              <a:spcAft>
                <a:spcPts val="800"/>
              </a:spcAft>
            </a:pPr>
            <a:r>
              <a:rPr lang="en-US" sz="1400" dirty="0">
                <a:solidFill>
                  <a:prstClr val="black"/>
                </a:solidFill>
                <a:latin typeface="Arial" panose="020B0604020202020204" pitchFamily="34" charset="0"/>
                <a:ea typeface="Calibri" panose="020F0502020204030204" pitchFamily="34" charset="0"/>
                <a:cs typeface="Arial" panose="020B0604020202020204" pitchFamily="34" charset="0"/>
              </a:rPr>
              <a:t>■</a:t>
            </a:r>
            <a:r>
              <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rPr>
              <a:t> </a:t>
            </a:r>
            <a:r>
              <a:rPr lang="en-US" sz="1400" b="1" dirty="0">
                <a:solidFill>
                  <a:prstClr val="black"/>
                </a:solidFill>
                <a:latin typeface="Calibri" panose="020F0502020204030204" pitchFamily="34" charset="0"/>
                <a:ea typeface="Calibri" panose="020F0502020204030204" pitchFamily="34" charset="0"/>
                <a:cs typeface="Arial" panose="020B0604020202020204" pitchFamily="34" charset="0"/>
              </a:rPr>
              <a:t>Heterotopic </a:t>
            </a:r>
            <a:r>
              <a:rPr lang="en-US" sz="1400" b="1" dirty="0" smtClean="0">
                <a:solidFill>
                  <a:prstClr val="black"/>
                </a:solidFill>
                <a:latin typeface="Calibri" panose="020F0502020204030204" pitchFamily="34" charset="0"/>
                <a:ea typeface="Calibri" panose="020F0502020204030204" pitchFamily="34" charset="0"/>
                <a:cs typeface="Arial" panose="020B0604020202020204" pitchFamily="34" charset="0"/>
              </a:rPr>
              <a:t>ossification</a:t>
            </a:r>
            <a:r>
              <a:rPr lang="en-US" sz="1400" b="1" dirty="0">
                <a:solidFill>
                  <a:prstClr val="black"/>
                </a:solidFill>
                <a:latin typeface="Calibri" panose="020F0502020204030204" pitchFamily="34" charset="0"/>
                <a:ea typeface="Calibri" panose="020F0502020204030204" pitchFamily="34" charset="0"/>
                <a:cs typeface="Arial" panose="020B0604020202020204" pitchFamily="34" charset="0"/>
              </a:rPr>
              <a:t>: </a:t>
            </a:r>
            <a:r>
              <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rPr>
              <a:t>Pathologic formation of ectopic osseous lesions </a:t>
            </a:r>
            <a:r>
              <a:rPr lang="en-US" sz="1400" dirty="0" smtClean="0">
                <a:solidFill>
                  <a:prstClr val="black"/>
                </a:solidFill>
                <a:latin typeface="Calibri" panose="020F0502020204030204" pitchFamily="34" charset="0"/>
                <a:ea typeface="Calibri" panose="020F0502020204030204" pitchFamily="34" charset="0"/>
                <a:cs typeface="Arial" panose="020B0604020202020204" pitchFamily="34" charset="0"/>
              </a:rPr>
              <a:t>causing severe </a:t>
            </a:r>
            <a:r>
              <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rPr>
              <a:t>pain, </a:t>
            </a:r>
            <a:r>
              <a:rPr lang="en-US" sz="1400" dirty="0" err="1">
                <a:solidFill>
                  <a:prstClr val="black"/>
                </a:solidFill>
                <a:latin typeface="Calibri" panose="020F0502020204030204" pitchFamily="34" charset="0"/>
                <a:ea typeface="Calibri" panose="020F0502020204030204" pitchFamily="34" charset="0"/>
                <a:cs typeface="Arial" panose="020B0604020202020204" pitchFamily="34" charset="0"/>
              </a:rPr>
              <a:t>nonhealing</a:t>
            </a:r>
            <a:r>
              <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rPr>
              <a:t> wounds, and restricted range of </a:t>
            </a:r>
            <a:r>
              <a:rPr lang="en-US" sz="1400" dirty="0" smtClean="0">
                <a:solidFill>
                  <a:prstClr val="black"/>
                </a:solidFill>
                <a:latin typeface="Calibri" panose="020F0502020204030204" pitchFamily="34" charset="0"/>
                <a:ea typeface="Calibri" panose="020F0502020204030204" pitchFamily="34" charset="0"/>
                <a:cs typeface="Arial" panose="020B0604020202020204" pitchFamily="34" charset="0"/>
              </a:rPr>
              <a:t>motion</a:t>
            </a:r>
            <a:endPar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endParaRPr>
          </a:p>
          <a:p>
            <a:pPr lvl="0">
              <a:lnSpc>
                <a:spcPct val="107000"/>
              </a:lnSpc>
              <a:spcAft>
                <a:spcPts val="800"/>
              </a:spcAft>
            </a:pPr>
            <a:r>
              <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rPr>
              <a:t>• Can result from severe trauma, burns, musculoskeletal injury, spinal cord</a:t>
            </a:r>
          </a:p>
          <a:p>
            <a:pPr lvl="0">
              <a:lnSpc>
                <a:spcPct val="107000"/>
              </a:lnSpc>
              <a:spcAft>
                <a:spcPts val="800"/>
              </a:spcAft>
            </a:pPr>
            <a:r>
              <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rPr>
              <a:t>injury (SCI), traumatic brain injury (TBI), and genetic mutation in bone</a:t>
            </a:r>
          </a:p>
          <a:p>
            <a:pPr lvl="0">
              <a:lnSpc>
                <a:spcPct val="107000"/>
              </a:lnSpc>
              <a:spcAft>
                <a:spcPts val="800"/>
              </a:spcAft>
            </a:pPr>
            <a:r>
              <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rPr>
              <a:t>morphogenetic signaling protein</a:t>
            </a:r>
          </a:p>
          <a:p>
            <a:pPr lvl="0">
              <a:lnSpc>
                <a:spcPct val="107000"/>
              </a:lnSpc>
              <a:spcAft>
                <a:spcPts val="800"/>
              </a:spcAft>
            </a:pPr>
            <a:r>
              <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rPr>
              <a:t>• Nonsteroidal </a:t>
            </a:r>
            <a:r>
              <a:rPr lang="en-US" sz="1400" dirty="0" smtClean="0">
                <a:solidFill>
                  <a:prstClr val="black"/>
                </a:solidFill>
                <a:latin typeface="Calibri" panose="020F0502020204030204" pitchFamily="34" charset="0"/>
                <a:ea typeface="Calibri" panose="020F0502020204030204" pitchFamily="34" charset="0"/>
                <a:cs typeface="Arial" panose="020B0604020202020204" pitchFamily="34" charset="0"/>
              </a:rPr>
              <a:t>anti-inflammatory </a:t>
            </a:r>
            <a:r>
              <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rPr>
              <a:t>drugs (NSAIDs), bisphosphonates, and</a:t>
            </a:r>
          </a:p>
          <a:p>
            <a:pPr lvl="0">
              <a:lnSpc>
                <a:spcPct val="107000"/>
              </a:lnSpc>
              <a:spcAft>
                <a:spcPts val="800"/>
              </a:spcAft>
            </a:pPr>
            <a:r>
              <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rPr>
              <a:t>radiation therapy have been used as preventive prophylaxis</a:t>
            </a:r>
          </a:p>
          <a:p>
            <a:pPr lvl="0">
              <a:lnSpc>
                <a:spcPct val="107000"/>
              </a:lnSpc>
              <a:spcAft>
                <a:spcPts val="800"/>
              </a:spcAft>
            </a:pPr>
            <a:r>
              <a:rPr lang="en-US" sz="1400" dirty="0">
                <a:solidFill>
                  <a:prstClr val="black"/>
                </a:solidFill>
                <a:latin typeface="Arial" panose="020B0604020202020204" pitchFamily="34" charset="0"/>
                <a:ea typeface="Calibri" panose="020F0502020204030204" pitchFamily="34" charset="0"/>
                <a:cs typeface="Arial" panose="020B0604020202020204" pitchFamily="34" charset="0"/>
              </a:rPr>
              <a:t>■</a:t>
            </a:r>
            <a:r>
              <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rPr>
              <a:t> </a:t>
            </a:r>
            <a:r>
              <a:rPr lang="en-US" sz="1400" b="1" dirty="0">
                <a:solidFill>
                  <a:prstClr val="black"/>
                </a:solidFill>
                <a:latin typeface="Calibri" panose="020F0502020204030204" pitchFamily="34" charset="0"/>
                <a:ea typeface="Calibri" panose="020F0502020204030204" pitchFamily="34" charset="0"/>
                <a:cs typeface="Arial" panose="020B0604020202020204" pitchFamily="34" charset="0"/>
              </a:rPr>
              <a:t>Wound breakdown</a:t>
            </a:r>
            <a:endPar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endParaRPr>
          </a:p>
          <a:p>
            <a:pPr lvl="0">
              <a:lnSpc>
                <a:spcPct val="107000"/>
              </a:lnSpc>
              <a:spcAft>
                <a:spcPts val="800"/>
              </a:spcAft>
            </a:pPr>
            <a:r>
              <a:rPr lang="en-US" sz="1400" dirty="0">
                <a:solidFill>
                  <a:prstClr val="black"/>
                </a:solidFill>
                <a:latin typeface="Arial" panose="020B0604020202020204" pitchFamily="34" charset="0"/>
                <a:ea typeface="Calibri" panose="020F0502020204030204" pitchFamily="34" charset="0"/>
                <a:cs typeface="Arial" panose="020B0604020202020204" pitchFamily="34" charset="0"/>
              </a:rPr>
              <a:t>■</a:t>
            </a:r>
            <a:r>
              <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rPr>
              <a:t> </a:t>
            </a:r>
            <a:r>
              <a:rPr lang="en-US" sz="1400" b="1" dirty="0">
                <a:solidFill>
                  <a:prstClr val="black"/>
                </a:solidFill>
                <a:latin typeface="Calibri" panose="020F0502020204030204" pitchFamily="34" charset="0"/>
                <a:ea typeface="Calibri" panose="020F0502020204030204" pitchFamily="34" charset="0"/>
                <a:cs typeface="Arial" panose="020B0604020202020204" pitchFamily="34" charset="0"/>
              </a:rPr>
              <a:t>Hypertrophic scar formation </a:t>
            </a:r>
            <a:r>
              <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rPr>
              <a:t>with chronic neuropathic pain, manifested by</a:t>
            </a:r>
          </a:p>
          <a:p>
            <a:pPr lvl="0">
              <a:lnSpc>
                <a:spcPct val="107000"/>
              </a:lnSpc>
              <a:spcAft>
                <a:spcPts val="800"/>
              </a:spcAft>
            </a:pPr>
            <a:r>
              <a:rPr lang="en-US" sz="1400" dirty="0" err="1">
                <a:solidFill>
                  <a:prstClr val="black"/>
                </a:solidFill>
                <a:latin typeface="Calibri" panose="020F0502020204030204" pitchFamily="34" charset="0"/>
                <a:ea typeface="Calibri" panose="020F0502020204030204" pitchFamily="34" charset="0"/>
                <a:cs typeface="Arial" panose="020B0604020202020204" pitchFamily="34" charset="0"/>
              </a:rPr>
              <a:t>paresthesias</a:t>
            </a:r>
            <a:r>
              <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rPr>
              <a:t>, dysesthesias, </a:t>
            </a:r>
            <a:r>
              <a:rPr lang="en-US" sz="1400" dirty="0" err="1">
                <a:solidFill>
                  <a:prstClr val="black"/>
                </a:solidFill>
                <a:latin typeface="Calibri" panose="020F0502020204030204" pitchFamily="34" charset="0"/>
                <a:ea typeface="Calibri" panose="020F0502020204030204" pitchFamily="34" charset="0"/>
                <a:cs typeface="Arial" panose="020B0604020202020204" pitchFamily="34" charset="0"/>
              </a:rPr>
              <a:t>pruritis</a:t>
            </a:r>
            <a:endPar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4687144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42425" y="486651"/>
            <a:ext cx="6096000" cy="5985613"/>
          </a:xfrm>
          <a:prstGeom prst="rect">
            <a:avLst/>
          </a:prstGeom>
        </p:spPr>
        <p:txBody>
          <a:bodyPr>
            <a:spAutoFit/>
          </a:bodyPr>
          <a:lstStyle/>
          <a:p>
            <a:pPr>
              <a:lnSpc>
                <a:spcPct val="107000"/>
              </a:lnSpc>
              <a:spcAft>
                <a:spcPts val="800"/>
              </a:spcAft>
            </a:pPr>
            <a:r>
              <a:rPr lang="en-US" sz="1400" b="1" dirty="0" smtClean="0">
                <a:effectLst/>
                <a:latin typeface="Calibri" panose="020F0502020204030204" pitchFamily="34" charset="0"/>
                <a:ea typeface="Calibri" panose="020F0502020204030204" pitchFamily="34" charset="0"/>
                <a:cs typeface="Arial" panose="020B0604020202020204" pitchFamily="34" charset="0"/>
              </a:rPr>
              <a:t>BASIC PRINCIPLES</a:t>
            </a:r>
            <a:endParaRPr lang="en-US" sz="1400" dirty="0" smtClean="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1400" dirty="0" smtClean="0">
                <a:effectLst/>
                <a:latin typeface="Arial" panose="020B0604020202020204" pitchFamily="34" charset="0"/>
                <a:ea typeface="Calibri" panose="020F0502020204030204" pitchFamily="34" charset="0"/>
                <a:cs typeface="Arial" panose="020B0604020202020204" pitchFamily="34" charset="0"/>
              </a:rPr>
              <a:t>■</a:t>
            </a:r>
            <a:r>
              <a:rPr lang="en-US" sz="1400" dirty="0" smtClean="0">
                <a:effectLst/>
                <a:latin typeface="Calibri" panose="020F0502020204030204" pitchFamily="34" charset="0"/>
                <a:ea typeface="Calibri" panose="020F0502020204030204" pitchFamily="34" charset="0"/>
                <a:cs typeface="Arial" panose="020B0604020202020204" pitchFamily="34" charset="0"/>
              </a:rPr>
              <a:t> Burn management can be broken down to the </a:t>
            </a:r>
            <a:r>
              <a:rPr lang="en-US" sz="1400" b="1" dirty="0" smtClean="0">
                <a:effectLst/>
                <a:latin typeface="Calibri" panose="020F0502020204030204" pitchFamily="34" charset="0"/>
                <a:ea typeface="Calibri" panose="020F0502020204030204" pitchFamily="34" charset="0"/>
                <a:cs typeface="Arial" panose="020B0604020202020204" pitchFamily="34" charset="0"/>
              </a:rPr>
              <a:t>5R </a:t>
            </a:r>
            <a:r>
              <a:rPr lang="en-US" sz="1400" dirty="0" smtClean="0">
                <a:effectLst/>
                <a:latin typeface="Calibri" panose="020F0502020204030204" pitchFamily="34" charset="0"/>
                <a:ea typeface="Calibri" panose="020F0502020204030204" pitchFamily="34" charset="0"/>
                <a:cs typeface="Arial" panose="020B0604020202020204" pitchFamily="34" charset="0"/>
              </a:rPr>
              <a:t>principles to guide the most</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suitable therapy for each individual patient:</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 </a:t>
            </a:r>
            <a:r>
              <a:rPr lang="en-US" sz="1400" b="1" dirty="0" smtClean="0">
                <a:effectLst/>
                <a:latin typeface="Calibri" panose="020F0502020204030204" pitchFamily="34" charset="0"/>
                <a:ea typeface="Calibri" panose="020F0502020204030204" pitchFamily="34" charset="0"/>
                <a:cs typeface="Arial" panose="020B0604020202020204" pitchFamily="34" charset="0"/>
              </a:rPr>
              <a:t>R</a:t>
            </a:r>
            <a:r>
              <a:rPr lang="en-US" sz="1400" dirty="0" smtClean="0">
                <a:effectLst/>
                <a:latin typeface="Calibri" panose="020F0502020204030204" pitchFamily="34" charset="0"/>
                <a:ea typeface="Calibri" panose="020F0502020204030204" pitchFamily="34" charset="0"/>
                <a:cs typeface="Arial" panose="020B0604020202020204" pitchFamily="34" charset="0"/>
              </a:rPr>
              <a:t>esuscitation: The modified Brooke formula is now preferred by most burn</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centers (over the Parkland formula) to minimize over-resuscitation after burn</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injury. The </a:t>
            </a:r>
            <a:r>
              <a:rPr lang="en-US" sz="1400" b="1" dirty="0" smtClean="0">
                <a:effectLst/>
                <a:latin typeface="Calibri" panose="020F0502020204030204" pitchFamily="34" charset="0"/>
                <a:ea typeface="Calibri" panose="020F0502020204030204" pitchFamily="34" charset="0"/>
                <a:cs typeface="Arial" panose="020B0604020202020204" pitchFamily="34" charset="0"/>
              </a:rPr>
              <a:t>time of injury</a:t>
            </a:r>
            <a:r>
              <a:rPr lang="en-US" sz="1400" dirty="0" smtClean="0">
                <a:effectLst/>
                <a:latin typeface="Calibri" panose="020F0502020204030204" pitchFamily="34" charset="0"/>
                <a:ea typeface="Calibri" panose="020F0502020204030204" pitchFamily="34" charset="0"/>
                <a:cs typeface="Arial" panose="020B0604020202020204" pitchFamily="34" charset="0"/>
              </a:rPr>
              <a:t>, not the time of presentation, is used to figure the</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infusion rate</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 </a:t>
            </a:r>
            <a:r>
              <a:rPr lang="en-US" sz="1400" b="1" dirty="0" smtClean="0">
                <a:effectLst/>
                <a:latin typeface="Calibri" panose="020F0502020204030204" pitchFamily="34" charset="0"/>
                <a:ea typeface="Calibri" panose="020F0502020204030204" pitchFamily="34" charset="0"/>
                <a:cs typeface="Arial" panose="020B0604020202020204" pitchFamily="34" charset="0"/>
              </a:rPr>
              <a:t>R</a:t>
            </a:r>
            <a:r>
              <a:rPr lang="en-US" sz="1400" dirty="0" smtClean="0">
                <a:effectLst/>
                <a:latin typeface="Calibri" panose="020F0502020204030204" pitchFamily="34" charset="0"/>
                <a:ea typeface="Calibri" panose="020F0502020204030204" pitchFamily="34" charset="0"/>
                <a:cs typeface="Arial" panose="020B0604020202020204" pitchFamily="34" charset="0"/>
              </a:rPr>
              <a:t>esurfacing: Involves tangential excision of partial-thickness burns and</a:t>
            </a:r>
          </a:p>
          <a:p>
            <a:pPr>
              <a:lnSpc>
                <a:spcPct val="107000"/>
              </a:lnSpc>
              <a:spcAft>
                <a:spcPts val="800"/>
              </a:spcAft>
            </a:pPr>
            <a:r>
              <a:rPr lang="en-US" sz="1400" dirty="0" err="1" smtClean="0">
                <a:effectLst/>
                <a:latin typeface="Calibri" panose="020F0502020204030204" pitchFamily="34" charset="0"/>
                <a:ea typeface="Calibri" panose="020F0502020204030204" pitchFamily="34" charset="0"/>
                <a:cs typeface="Arial" panose="020B0604020202020204" pitchFamily="34" charset="0"/>
              </a:rPr>
              <a:t>suprafascial</a:t>
            </a:r>
            <a:r>
              <a:rPr lang="en-US" sz="1400" dirty="0" smtClean="0">
                <a:effectLst/>
                <a:latin typeface="Calibri" panose="020F0502020204030204" pitchFamily="34" charset="0"/>
                <a:ea typeface="Calibri" panose="020F0502020204030204" pitchFamily="34" charset="0"/>
                <a:cs typeface="Arial" panose="020B0604020202020204" pitchFamily="34" charset="0"/>
              </a:rPr>
              <a:t> excision of full-thickness burns followed by coverage with</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temporary dressings, biologic matrices, xenograft, allograft, </a:t>
            </a:r>
            <a:r>
              <a:rPr lang="en-US" sz="1400" dirty="0" err="1" smtClean="0">
                <a:effectLst/>
                <a:latin typeface="Calibri" panose="020F0502020204030204" pitchFamily="34" charset="0"/>
                <a:ea typeface="Calibri" panose="020F0502020204030204" pitchFamily="34" charset="0"/>
                <a:cs typeface="Arial" panose="020B0604020202020204" pitchFamily="34" charset="0"/>
              </a:rPr>
              <a:t>autograft</a:t>
            </a:r>
            <a:r>
              <a:rPr lang="en-US" sz="1400" dirty="0" smtClean="0">
                <a:effectLst/>
                <a:latin typeface="Calibri" panose="020F0502020204030204" pitchFamily="34" charset="0"/>
                <a:ea typeface="Calibri" panose="020F0502020204030204" pitchFamily="34" charset="0"/>
                <a:cs typeface="Arial" panose="020B0604020202020204" pitchFamily="34" charset="0"/>
              </a:rPr>
              <a:t>, or</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vascularized tissues</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 </a:t>
            </a:r>
            <a:r>
              <a:rPr lang="en-US" sz="1400" b="1" dirty="0" smtClean="0">
                <a:effectLst/>
                <a:latin typeface="Calibri" panose="020F0502020204030204" pitchFamily="34" charset="0"/>
                <a:ea typeface="Calibri" panose="020F0502020204030204" pitchFamily="34" charset="0"/>
                <a:cs typeface="Arial" panose="020B0604020202020204" pitchFamily="34" charset="0"/>
              </a:rPr>
              <a:t>R</a:t>
            </a:r>
            <a:r>
              <a:rPr lang="en-US" sz="1400" dirty="0" smtClean="0">
                <a:effectLst/>
                <a:latin typeface="Calibri" panose="020F0502020204030204" pitchFamily="34" charset="0"/>
                <a:ea typeface="Calibri" panose="020F0502020204030204" pitchFamily="34" charset="0"/>
                <a:cs typeface="Arial" panose="020B0604020202020204" pitchFamily="34" charset="0"/>
              </a:rPr>
              <a:t>econstruction: Involves restoration of form and function and can be divided</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into acute, intermediate, and late reconstruction</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 </a:t>
            </a:r>
            <a:r>
              <a:rPr lang="en-US" sz="1400" b="1" dirty="0" smtClean="0">
                <a:effectLst/>
                <a:latin typeface="Calibri" panose="020F0502020204030204" pitchFamily="34" charset="0"/>
                <a:ea typeface="Calibri" panose="020F0502020204030204" pitchFamily="34" charset="0"/>
                <a:cs typeface="Arial" panose="020B0604020202020204" pitchFamily="34" charset="0"/>
              </a:rPr>
              <a:t>R</a:t>
            </a:r>
            <a:r>
              <a:rPr lang="en-US" sz="1400" dirty="0" smtClean="0">
                <a:effectLst/>
                <a:latin typeface="Calibri" panose="020F0502020204030204" pitchFamily="34" charset="0"/>
                <a:ea typeface="Calibri" panose="020F0502020204030204" pitchFamily="34" charset="0"/>
                <a:cs typeface="Arial" panose="020B0604020202020204" pitchFamily="34" charset="0"/>
              </a:rPr>
              <a:t>ehabilitation: Involves early mobilization, splinting, scar management,</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sensory re-education, strengthening, and conditioning</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 </a:t>
            </a:r>
            <a:r>
              <a:rPr lang="en-US" sz="1400" b="1" dirty="0" smtClean="0">
                <a:effectLst/>
                <a:latin typeface="Calibri" panose="020F0502020204030204" pitchFamily="34" charset="0"/>
                <a:ea typeface="Calibri" panose="020F0502020204030204" pitchFamily="34" charset="0"/>
                <a:cs typeface="Arial" panose="020B0604020202020204" pitchFamily="34" charset="0"/>
              </a:rPr>
              <a:t>R</a:t>
            </a:r>
            <a:r>
              <a:rPr lang="en-US" sz="1400" dirty="0" smtClean="0">
                <a:effectLst/>
                <a:latin typeface="Calibri" panose="020F0502020204030204" pitchFamily="34" charset="0"/>
                <a:ea typeface="Calibri" panose="020F0502020204030204" pitchFamily="34" charset="0"/>
                <a:cs typeface="Arial" panose="020B0604020202020204" pitchFamily="34" charset="0"/>
              </a:rPr>
              <a:t>ecovery: True recovery involves the return of self-esteem and self-worth,</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coupled with the confidence to move toward independence, enabling patients</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to return to school, work, and social functions</a:t>
            </a:r>
            <a:endParaRPr lang="en-US" sz="14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65790218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7047914" cy="7318029"/>
          </a:xfrm>
          <a:prstGeom prst="rect">
            <a:avLst/>
          </a:prstGeom>
        </p:spPr>
        <p:txBody>
          <a:bodyPr wrap="square">
            <a:spAutoFit/>
          </a:bodyPr>
          <a:lstStyle/>
          <a:p>
            <a:pPr>
              <a:lnSpc>
                <a:spcPct val="107000"/>
              </a:lnSpc>
              <a:spcAft>
                <a:spcPts val="800"/>
              </a:spcAft>
            </a:pPr>
            <a:r>
              <a:rPr lang="en-US" sz="1400" b="1" dirty="0" smtClean="0">
                <a:effectLst/>
                <a:latin typeface="Calibri" panose="020F0502020204030204" pitchFamily="34" charset="0"/>
                <a:ea typeface="Calibri" panose="020F0502020204030204" pitchFamily="34" charset="0"/>
                <a:cs typeface="Arial" panose="020B0604020202020204" pitchFamily="34" charset="0"/>
              </a:rPr>
              <a:t>KEY SAFETY MEASURES</a:t>
            </a:r>
            <a:endParaRPr lang="en-US" sz="1400" dirty="0" smtClean="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1400" dirty="0" smtClean="0">
                <a:effectLst/>
                <a:latin typeface="Arial" panose="020B0604020202020204" pitchFamily="34" charset="0"/>
                <a:ea typeface="Calibri" panose="020F0502020204030204" pitchFamily="34" charset="0"/>
                <a:cs typeface="Arial" panose="020B0604020202020204" pitchFamily="34" charset="0"/>
              </a:rPr>
              <a:t>■</a:t>
            </a:r>
            <a:r>
              <a:rPr lang="en-US" sz="1400" dirty="0" smtClean="0">
                <a:effectLst/>
                <a:latin typeface="Calibri" panose="020F0502020204030204" pitchFamily="34" charset="0"/>
                <a:ea typeface="Calibri" panose="020F0502020204030204" pitchFamily="34" charset="0"/>
                <a:cs typeface="Arial" panose="020B0604020202020204" pitchFamily="34" charset="0"/>
              </a:rPr>
              <a:t> </a:t>
            </a:r>
            <a:r>
              <a:rPr lang="en-US" sz="1400" b="1" dirty="0" smtClean="0">
                <a:effectLst/>
                <a:latin typeface="Calibri" panose="020F0502020204030204" pitchFamily="34" charset="0"/>
                <a:ea typeface="Calibri" panose="020F0502020204030204" pitchFamily="34" charset="0"/>
                <a:cs typeface="Arial" panose="020B0604020202020204" pitchFamily="34" charset="0"/>
              </a:rPr>
              <a:t>Pneumonia</a:t>
            </a:r>
            <a:endParaRPr lang="en-US" sz="1400" dirty="0" smtClean="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 Obtain sputum cultures and start broad spectrum antibiotics for recurrent</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fevers post excision. Aggressive pulmonary toilet</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 Early tracheostomy for severe inhalation injury to promote ventilation wean</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and easy suctioning</a:t>
            </a:r>
          </a:p>
          <a:p>
            <a:pPr>
              <a:lnSpc>
                <a:spcPct val="107000"/>
              </a:lnSpc>
              <a:spcAft>
                <a:spcPts val="800"/>
              </a:spcAft>
            </a:pPr>
            <a:r>
              <a:rPr lang="en-US" sz="1400" dirty="0" smtClean="0">
                <a:effectLst/>
                <a:latin typeface="Arial" panose="020B0604020202020204" pitchFamily="34" charset="0"/>
                <a:ea typeface="Calibri" panose="020F0502020204030204" pitchFamily="34" charset="0"/>
                <a:cs typeface="Arial" panose="020B0604020202020204" pitchFamily="34" charset="0"/>
              </a:rPr>
              <a:t>■</a:t>
            </a:r>
            <a:r>
              <a:rPr lang="en-US" sz="1400" dirty="0" smtClean="0">
                <a:effectLst/>
                <a:latin typeface="Calibri" panose="020F0502020204030204" pitchFamily="34" charset="0"/>
                <a:ea typeface="Calibri" panose="020F0502020204030204" pitchFamily="34" charset="0"/>
                <a:cs typeface="Arial" panose="020B0604020202020204" pitchFamily="34" charset="0"/>
              </a:rPr>
              <a:t> </a:t>
            </a:r>
            <a:r>
              <a:rPr lang="en-US" sz="1400" b="1" dirty="0" smtClean="0">
                <a:effectLst/>
                <a:latin typeface="Calibri" panose="020F0502020204030204" pitchFamily="34" charset="0"/>
                <a:ea typeface="Calibri" panose="020F0502020204030204" pitchFamily="34" charset="0"/>
                <a:cs typeface="Arial" panose="020B0604020202020204" pitchFamily="34" charset="0"/>
              </a:rPr>
              <a:t>Sepsis</a:t>
            </a:r>
            <a:endParaRPr lang="en-US" sz="1400" dirty="0" smtClean="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 Hour-1 Bundle </a:t>
            </a:r>
          </a:p>
          <a:p>
            <a:pPr>
              <a:lnSpc>
                <a:spcPct val="107000"/>
              </a:lnSpc>
              <a:spcAft>
                <a:spcPts val="800"/>
              </a:spcAft>
            </a:pPr>
            <a:r>
              <a:rPr lang="en-US" sz="1400" dirty="0" smtClean="0">
                <a:effectLst/>
                <a:latin typeface="Cambria Math" panose="02040503050406030204" pitchFamily="18" charset="0"/>
                <a:ea typeface="Calibri" panose="020F0502020204030204" pitchFamily="34" charset="0"/>
                <a:cs typeface="Cambria Math" panose="02040503050406030204" pitchFamily="18" charset="0"/>
              </a:rPr>
              <a:t>▶</a:t>
            </a:r>
            <a:r>
              <a:rPr lang="en-US" sz="1400" dirty="0" smtClean="0">
                <a:effectLst/>
                <a:latin typeface="Calibri" panose="020F0502020204030204" pitchFamily="34" charset="0"/>
                <a:ea typeface="Calibri" panose="020F0502020204030204" pitchFamily="34" charset="0"/>
                <a:cs typeface="Arial" panose="020B0604020202020204" pitchFamily="34" charset="0"/>
              </a:rPr>
              <a:t> Excise all deep burns, serial re-evaluations of indeterminate burns, may use</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laser Doppler imaging to help determine depth</a:t>
            </a:r>
          </a:p>
          <a:p>
            <a:pPr>
              <a:lnSpc>
                <a:spcPct val="107000"/>
              </a:lnSpc>
              <a:spcAft>
                <a:spcPts val="800"/>
              </a:spcAft>
            </a:pPr>
            <a:r>
              <a:rPr lang="en-US" sz="1400" dirty="0" smtClean="0">
                <a:effectLst/>
                <a:latin typeface="Cambria Math" panose="02040503050406030204" pitchFamily="18" charset="0"/>
                <a:ea typeface="Calibri" panose="020F0502020204030204" pitchFamily="34" charset="0"/>
                <a:cs typeface="Cambria Math" panose="02040503050406030204" pitchFamily="18" charset="0"/>
              </a:rPr>
              <a:t>▶</a:t>
            </a:r>
            <a:r>
              <a:rPr lang="en-US" sz="1400" dirty="0" smtClean="0">
                <a:effectLst/>
                <a:latin typeface="Calibri" panose="020F0502020204030204" pitchFamily="34" charset="0"/>
                <a:ea typeface="Calibri" panose="020F0502020204030204" pitchFamily="34" charset="0"/>
                <a:cs typeface="Arial" panose="020B0604020202020204" pitchFamily="34" charset="0"/>
              </a:rPr>
              <a:t> Clinical suspicion for necrotizing soft tissue infections (NSTI); need radical</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Debridement</a:t>
            </a:r>
          </a:p>
          <a:p>
            <a:pPr>
              <a:lnSpc>
                <a:spcPct val="107000"/>
              </a:lnSpc>
              <a:spcAft>
                <a:spcPts val="800"/>
              </a:spcAft>
            </a:pPr>
            <a:r>
              <a:rPr lang="en-US" sz="1400" dirty="0" smtClean="0">
                <a:effectLst/>
                <a:latin typeface="Arial" panose="020B0604020202020204" pitchFamily="34" charset="0"/>
                <a:ea typeface="Calibri" panose="020F0502020204030204" pitchFamily="34" charset="0"/>
                <a:cs typeface="Arial" panose="020B0604020202020204" pitchFamily="34" charset="0"/>
              </a:rPr>
              <a:t>■</a:t>
            </a:r>
            <a:r>
              <a:rPr lang="en-US" sz="1400" dirty="0" smtClean="0">
                <a:effectLst/>
                <a:latin typeface="Calibri" panose="020F0502020204030204" pitchFamily="34" charset="0"/>
                <a:ea typeface="Calibri" panose="020F0502020204030204" pitchFamily="34" charset="0"/>
                <a:cs typeface="Arial" panose="020B0604020202020204" pitchFamily="34" charset="0"/>
              </a:rPr>
              <a:t> </a:t>
            </a:r>
            <a:r>
              <a:rPr lang="en-US" sz="1400" b="1" dirty="0" smtClean="0">
                <a:effectLst/>
                <a:latin typeface="Calibri" panose="020F0502020204030204" pitchFamily="34" charset="0"/>
                <a:ea typeface="Calibri" panose="020F0502020204030204" pitchFamily="34" charset="0"/>
                <a:cs typeface="Arial" panose="020B0604020202020204" pitchFamily="34" charset="0"/>
              </a:rPr>
              <a:t>Bleeding</a:t>
            </a:r>
            <a:endParaRPr lang="en-US" sz="1400" dirty="0" smtClean="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 Intraoperative bleeding—calculate expected blood loss </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 Transfusion ratio 1:1:1 (packed red cells/fresh frozen plasma/platelets)</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 Check labs including prothrombin time, partial thromboplastin time, bleeding</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time</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 Viscoelastic tests, such as </a:t>
            </a:r>
            <a:r>
              <a:rPr lang="en-US" sz="1400" dirty="0" err="1" smtClean="0">
                <a:effectLst/>
                <a:latin typeface="Calibri" panose="020F0502020204030204" pitchFamily="34" charset="0"/>
                <a:ea typeface="Calibri" panose="020F0502020204030204" pitchFamily="34" charset="0"/>
                <a:cs typeface="Arial" panose="020B0604020202020204" pitchFamily="34" charset="0"/>
              </a:rPr>
              <a:t>thromboelastography</a:t>
            </a:r>
            <a:r>
              <a:rPr lang="en-US" sz="1400" dirty="0" smtClean="0">
                <a:effectLst/>
                <a:latin typeface="Calibri" panose="020F0502020204030204" pitchFamily="34" charset="0"/>
                <a:ea typeface="Calibri" panose="020F0502020204030204" pitchFamily="34" charset="0"/>
                <a:cs typeface="Arial" panose="020B0604020202020204" pitchFamily="34" charset="0"/>
              </a:rPr>
              <a:t> (TEG) and rotation</a:t>
            </a:r>
          </a:p>
          <a:p>
            <a:pPr>
              <a:lnSpc>
                <a:spcPct val="107000"/>
              </a:lnSpc>
              <a:spcAft>
                <a:spcPts val="800"/>
              </a:spcAft>
            </a:pPr>
            <a:r>
              <a:rPr lang="en-US" sz="1400" dirty="0" err="1" smtClean="0">
                <a:effectLst/>
                <a:latin typeface="Calibri" panose="020F0502020204030204" pitchFamily="34" charset="0"/>
                <a:ea typeface="Calibri" panose="020F0502020204030204" pitchFamily="34" charset="0"/>
                <a:cs typeface="Arial" panose="020B0604020202020204" pitchFamily="34" charset="0"/>
              </a:rPr>
              <a:t>thromboelastometry</a:t>
            </a:r>
            <a:r>
              <a:rPr lang="en-US" sz="1400" dirty="0" smtClean="0">
                <a:effectLst/>
                <a:latin typeface="Calibri" panose="020F0502020204030204" pitchFamily="34" charset="0"/>
                <a:ea typeface="Calibri" panose="020F0502020204030204" pitchFamily="34" charset="0"/>
                <a:cs typeface="Arial" panose="020B0604020202020204" pitchFamily="34" charset="0"/>
              </a:rPr>
              <a:t> (ROTEM), are efficient, fast, and sensitive at detecting</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early coagulation abnormalities and help guide blood product therapy</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 Rule out disseminated intravascular coagulation (DIC), check D-Dimer and fibrinogen levels</a:t>
            </a:r>
          </a:p>
          <a:p>
            <a:pPr>
              <a:lnSpc>
                <a:spcPct val="107000"/>
              </a:lnSpc>
              <a:spcAft>
                <a:spcPts val="800"/>
              </a:spcAft>
            </a:pPr>
            <a:endParaRPr lang="en-US" sz="1400"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3" name="Picture 2"/>
          <p:cNvPicPr>
            <a:picLocks noChangeAspect="1"/>
          </p:cNvPicPr>
          <p:nvPr/>
        </p:nvPicPr>
        <p:blipFill>
          <a:blip r:embed="rId2"/>
          <a:stretch>
            <a:fillRect/>
          </a:stretch>
        </p:blipFill>
        <p:spPr>
          <a:xfrm>
            <a:off x="5795889" y="647114"/>
            <a:ext cx="6396111" cy="2391508"/>
          </a:xfrm>
          <a:prstGeom prst="rect">
            <a:avLst/>
          </a:prstGeom>
        </p:spPr>
      </p:pic>
      <p:sp>
        <p:nvSpPr>
          <p:cNvPr id="4" name="Rectangle 3"/>
          <p:cNvSpPr/>
          <p:nvPr/>
        </p:nvSpPr>
        <p:spPr>
          <a:xfrm>
            <a:off x="6096000" y="3920555"/>
            <a:ext cx="6096000" cy="2551981"/>
          </a:xfrm>
          <a:prstGeom prst="rect">
            <a:avLst/>
          </a:prstGeom>
        </p:spPr>
        <p:txBody>
          <a:bodyPr>
            <a:spAutoFit/>
          </a:bodyPr>
          <a:lstStyle/>
          <a:p>
            <a:pPr>
              <a:lnSpc>
                <a:spcPct val="107000"/>
              </a:lnSpc>
              <a:spcAft>
                <a:spcPts val="800"/>
              </a:spcAft>
            </a:pPr>
            <a:r>
              <a:rPr lang="en-US" sz="1400" dirty="0" smtClean="0">
                <a:effectLst/>
                <a:latin typeface="Arial" panose="020B0604020202020204" pitchFamily="34" charset="0"/>
                <a:ea typeface="Calibri" panose="020F0502020204030204" pitchFamily="34" charset="0"/>
                <a:cs typeface="Arial" panose="020B0604020202020204" pitchFamily="34" charset="0"/>
              </a:rPr>
              <a:t>■</a:t>
            </a:r>
            <a:r>
              <a:rPr lang="en-US" sz="1400" dirty="0" smtClean="0">
                <a:effectLst/>
                <a:latin typeface="Calibri" panose="020F0502020204030204" pitchFamily="34" charset="0"/>
                <a:ea typeface="Calibri" panose="020F0502020204030204" pitchFamily="34" charset="0"/>
                <a:cs typeface="Arial" panose="020B0604020202020204" pitchFamily="34" charset="0"/>
              </a:rPr>
              <a:t> </a:t>
            </a:r>
            <a:r>
              <a:rPr lang="en-US" sz="1400" b="1" dirty="0" smtClean="0">
                <a:effectLst/>
                <a:latin typeface="Calibri" panose="020F0502020204030204" pitchFamily="34" charset="0"/>
                <a:ea typeface="Calibri" panose="020F0502020204030204" pitchFamily="34" charset="0"/>
                <a:cs typeface="Arial" panose="020B0604020202020204" pitchFamily="34" charset="0"/>
              </a:rPr>
              <a:t>Venous thromboembolism (VTE)</a:t>
            </a:r>
            <a:endParaRPr lang="en-US" sz="1400" dirty="0" smtClean="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 Overall incidence in the burn population is low (0.61%), including deep venous</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thrombosis (DVT, 0.48%) and pulmonary embolism (PE, 0.18%)</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 Routine chemoprophylaxis with unfractionated heparin or low molecular</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weight heparin</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 Complex DVT/PE treatment depends on the cause (spontaneous versus induced)</a:t>
            </a:r>
          </a:p>
          <a:p>
            <a:pPr>
              <a:lnSpc>
                <a:spcPct val="107000"/>
              </a:lnSpc>
              <a:spcAft>
                <a:spcPts val="800"/>
              </a:spcAft>
            </a:pPr>
            <a:endParaRPr lang="en-US" sz="14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75414735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47003" y="255821"/>
            <a:ext cx="6096000" cy="3448701"/>
          </a:xfrm>
          <a:prstGeom prst="rect">
            <a:avLst/>
          </a:prstGeom>
        </p:spPr>
        <p:txBody>
          <a:bodyPr>
            <a:spAutoFit/>
          </a:bodyPr>
          <a:lstStyle/>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KEY POINTS</a:t>
            </a:r>
          </a:p>
          <a:p>
            <a:pPr>
              <a:lnSpc>
                <a:spcPct val="107000"/>
              </a:lnSpc>
              <a:spcAft>
                <a:spcPts val="800"/>
              </a:spcAft>
            </a:pPr>
            <a:r>
              <a:rPr lang="en-US" sz="1400" dirty="0" smtClean="0">
                <a:effectLst/>
                <a:latin typeface="Segoe UI Symbol" panose="020B0502040204020203" pitchFamily="34" charset="0"/>
                <a:ea typeface="Calibri" panose="020F0502020204030204" pitchFamily="34" charset="0"/>
                <a:cs typeface="Segoe UI Symbol" panose="020B0502040204020203" pitchFamily="34" charset="0"/>
              </a:rPr>
              <a:t>☑</a:t>
            </a:r>
            <a:r>
              <a:rPr lang="en-US" sz="1400" dirty="0" smtClean="0">
                <a:effectLst/>
                <a:latin typeface="Calibri" panose="020F0502020204030204" pitchFamily="34" charset="0"/>
                <a:ea typeface="Calibri" panose="020F0502020204030204" pitchFamily="34" charset="0"/>
                <a:cs typeface="Arial" panose="020B0604020202020204" pitchFamily="34" charset="0"/>
              </a:rPr>
              <a:t> Decreased sensation occurs with deep second-degree and deeper burns.</a:t>
            </a:r>
          </a:p>
          <a:p>
            <a:pPr>
              <a:lnSpc>
                <a:spcPct val="107000"/>
              </a:lnSpc>
              <a:spcAft>
                <a:spcPts val="800"/>
              </a:spcAft>
            </a:pPr>
            <a:r>
              <a:rPr lang="en-US" sz="1400" dirty="0" smtClean="0">
                <a:effectLst/>
                <a:latin typeface="Segoe UI Symbol" panose="020B0502040204020203" pitchFamily="34" charset="0"/>
                <a:ea typeface="Calibri" panose="020F0502020204030204" pitchFamily="34" charset="0"/>
                <a:cs typeface="Segoe UI Symbol" panose="020B0502040204020203" pitchFamily="34" charset="0"/>
              </a:rPr>
              <a:t>☑</a:t>
            </a:r>
            <a:r>
              <a:rPr lang="en-US" sz="1400" dirty="0" smtClean="0">
                <a:effectLst/>
                <a:latin typeface="Calibri" panose="020F0502020204030204" pitchFamily="34" charset="0"/>
                <a:ea typeface="Calibri" panose="020F0502020204030204" pitchFamily="34" charset="0"/>
                <a:cs typeface="Arial" panose="020B0604020202020204" pitchFamily="34" charset="0"/>
              </a:rPr>
              <a:t> Know the criteria for admission for burn injuries—they are frequently</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asked on tests.</a:t>
            </a:r>
          </a:p>
          <a:p>
            <a:pPr>
              <a:lnSpc>
                <a:spcPct val="107000"/>
              </a:lnSpc>
              <a:spcAft>
                <a:spcPts val="800"/>
              </a:spcAft>
            </a:pPr>
            <a:r>
              <a:rPr lang="en-US" sz="1400" dirty="0" smtClean="0">
                <a:effectLst/>
                <a:latin typeface="Segoe UI Symbol" panose="020B0502040204020203" pitchFamily="34" charset="0"/>
                <a:ea typeface="Calibri" panose="020F0502020204030204" pitchFamily="34" charset="0"/>
                <a:cs typeface="Segoe UI Symbol" panose="020B0502040204020203" pitchFamily="34" charset="0"/>
              </a:rPr>
              <a:t>☑</a:t>
            </a:r>
            <a:r>
              <a:rPr lang="en-US" sz="1400" dirty="0" smtClean="0">
                <a:effectLst/>
                <a:latin typeface="Calibri" panose="020F0502020204030204" pitchFamily="34" charset="0"/>
                <a:ea typeface="Calibri" panose="020F0502020204030204" pitchFamily="34" charset="0"/>
                <a:cs typeface="Arial" panose="020B0604020202020204" pitchFamily="34" charset="0"/>
              </a:rPr>
              <a:t> The traditional Parkland formula is still used to calculate initial resuscitation for the first 24 hours after burn injury. The time of injury, not the time of presentation, is used to figure the rate.</a:t>
            </a:r>
          </a:p>
          <a:p>
            <a:pPr>
              <a:lnSpc>
                <a:spcPct val="107000"/>
              </a:lnSpc>
              <a:spcAft>
                <a:spcPts val="800"/>
              </a:spcAft>
            </a:pPr>
            <a:r>
              <a:rPr lang="en-US" sz="1400" dirty="0" smtClean="0">
                <a:effectLst/>
                <a:latin typeface="Segoe UI Symbol" panose="020B0502040204020203" pitchFamily="34" charset="0"/>
                <a:ea typeface="Calibri" panose="020F0502020204030204" pitchFamily="34" charset="0"/>
                <a:cs typeface="Segoe UI Symbol" panose="020B0502040204020203" pitchFamily="34" charset="0"/>
              </a:rPr>
              <a:t>☑</a:t>
            </a:r>
            <a:r>
              <a:rPr lang="en-US" sz="1400" dirty="0" smtClean="0">
                <a:effectLst/>
                <a:latin typeface="Calibri" panose="020F0502020204030204" pitchFamily="34" charset="0"/>
                <a:ea typeface="Calibri" panose="020F0502020204030204" pitchFamily="34" charset="0"/>
                <a:cs typeface="Arial" panose="020B0604020202020204" pitchFamily="34" charset="0"/>
              </a:rPr>
              <a:t> Silver sulfadiazine can cause leukopenia.</a:t>
            </a:r>
          </a:p>
          <a:p>
            <a:pPr>
              <a:lnSpc>
                <a:spcPct val="107000"/>
              </a:lnSpc>
              <a:spcAft>
                <a:spcPts val="800"/>
              </a:spcAft>
            </a:pPr>
            <a:r>
              <a:rPr lang="en-US" sz="1400" dirty="0" smtClean="0">
                <a:effectLst/>
                <a:latin typeface="Segoe UI Symbol" panose="020B0502040204020203" pitchFamily="34" charset="0"/>
                <a:ea typeface="Calibri" panose="020F0502020204030204" pitchFamily="34" charset="0"/>
                <a:cs typeface="Segoe UI Symbol" panose="020B0502040204020203" pitchFamily="34" charset="0"/>
              </a:rPr>
              <a:t>☑</a:t>
            </a:r>
            <a:r>
              <a:rPr lang="en-US" sz="1400" dirty="0" smtClean="0">
                <a:effectLst/>
                <a:latin typeface="Calibri" panose="020F0502020204030204" pitchFamily="34" charset="0"/>
                <a:ea typeface="Calibri" panose="020F0502020204030204" pitchFamily="34" charset="0"/>
                <a:cs typeface="Arial" panose="020B0604020202020204" pitchFamily="34" charset="0"/>
              </a:rPr>
              <a:t> </a:t>
            </a:r>
            <a:r>
              <a:rPr lang="en-US" sz="1400" dirty="0" err="1" smtClean="0">
                <a:effectLst/>
                <a:latin typeface="Calibri" panose="020F0502020204030204" pitchFamily="34" charset="0"/>
                <a:ea typeface="Calibri" panose="020F0502020204030204" pitchFamily="34" charset="0"/>
                <a:cs typeface="Arial" panose="020B0604020202020204" pitchFamily="34" charset="0"/>
              </a:rPr>
              <a:t>Mafenide</a:t>
            </a:r>
            <a:r>
              <a:rPr lang="en-US" sz="1400" dirty="0" smtClean="0">
                <a:effectLst/>
                <a:latin typeface="Calibri" panose="020F0502020204030204" pitchFamily="34" charset="0"/>
                <a:ea typeface="Calibri" panose="020F0502020204030204" pitchFamily="34" charset="0"/>
                <a:cs typeface="Arial" panose="020B0604020202020204" pitchFamily="34" charset="0"/>
              </a:rPr>
              <a:t> acetate can cause metabolic acidosis secondary to its inhibition</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of carbonic anhydrase.</a:t>
            </a:r>
          </a:p>
          <a:p>
            <a:pPr>
              <a:lnSpc>
                <a:spcPct val="107000"/>
              </a:lnSpc>
              <a:spcAft>
                <a:spcPts val="800"/>
              </a:spcAft>
            </a:pPr>
            <a:r>
              <a:rPr lang="en-US" sz="1400" dirty="0" smtClean="0">
                <a:effectLst/>
                <a:latin typeface="Segoe UI Symbol" panose="020B0502040204020203" pitchFamily="34" charset="0"/>
                <a:ea typeface="Calibri" panose="020F0502020204030204" pitchFamily="34" charset="0"/>
                <a:cs typeface="Segoe UI Symbol" panose="020B0502040204020203" pitchFamily="34" charset="0"/>
              </a:rPr>
              <a:t>☑</a:t>
            </a:r>
            <a:r>
              <a:rPr lang="en-US" sz="1400" dirty="0" smtClean="0">
                <a:effectLst/>
                <a:latin typeface="Calibri" panose="020F0502020204030204" pitchFamily="34" charset="0"/>
                <a:ea typeface="Calibri" panose="020F0502020204030204" pitchFamily="34" charset="0"/>
                <a:cs typeface="Arial" panose="020B0604020202020204" pitchFamily="34" charset="0"/>
              </a:rPr>
              <a:t> Silver nitrate can cause hyponatremia.</a:t>
            </a:r>
            <a:endParaRPr lang="en-US" sz="14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98491419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9726" y="2784768"/>
            <a:ext cx="10515600" cy="1325563"/>
          </a:xfrm>
        </p:spPr>
        <p:txBody>
          <a:bodyPr/>
          <a:lstStyle/>
          <a:p>
            <a:r>
              <a:rPr lang="en-US" dirty="0" smtClean="0"/>
              <a:t>                             THANK YOU</a:t>
            </a:r>
            <a:endParaRPr lang="en-US" dirty="0"/>
          </a:p>
        </p:txBody>
      </p:sp>
    </p:spTree>
    <p:extLst>
      <p:ext uri="{BB962C8B-B14F-4D97-AF65-F5344CB8AC3E}">
        <p14:creationId xmlns:p14="http://schemas.microsoft.com/office/powerpoint/2010/main" val="2589292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48530" y="301578"/>
            <a:ext cx="6096000" cy="4202432"/>
          </a:xfrm>
          <a:prstGeom prst="rect">
            <a:avLst/>
          </a:prstGeom>
        </p:spPr>
        <p:txBody>
          <a:bodyPr>
            <a:spAutoFit/>
          </a:bodyPr>
          <a:lstStyle/>
          <a:p>
            <a:pPr>
              <a:lnSpc>
                <a:spcPct val="107000"/>
              </a:lnSpc>
              <a:spcAft>
                <a:spcPts val="800"/>
              </a:spcAft>
            </a:pPr>
            <a:r>
              <a:rPr lang="en-US" sz="1400" b="1" dirty="0" smtClean="0">
                <a:effectLst/>
                <a:latin typeface="Calibri" panose="020F0502020204030204" pitchFamily="34" charset="0"/>
                <a:ea typeface="Calibri" panose="020F0502020204030204" pitchFamily="34" charset="0"/>
                <a:cs typeface="Arial" panose="020B0604020202020204" pitchFamily="34" charset="0"/>
              </a:rPr>
              <a:t>DEMOGRAPHICS</a:t>
            </a:r>
            <a:endParaRPr lang="en-US" sz="1400" dirty="0" smtClean="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1400" b="1" dirty="0" smtClean="0">
                <a:effectLst/>
                <a:latin typeface="Calibri" panose="020F0502020204030204" pitchFamily="34" charset="0"/>
                <a:ea typeface="Calibri" panose="020F0502020204030204" pitchFamily="34" charset="0"/>
                <a:cs typeface="Arial" panose="020B0604020202020204" pitchFamily="34" charset="0"/>
              </a:rPr>
              <a:t>INCIDENCE IN THE US</a:t>
            </a:r>
            <a:endParaRPr lang="en-US" sz="1400" dirty="0" smtClean="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1400" dirty="0" smtClean="0">
                <a:effectLst/>
                <a:latin typeface="Arial" panose="020B0604020202020204" pitchFamily="34" charset="0"/>
                <a:ea typeface="Calibri" panose="020F0502020204030204" pitchFamily="34" charset="0"/>
                <a:cs typeface="Arial" panose="020B0604020202020204" pitchFamily="34" charset="0"/>
              </a:rPr>
              <a:t>■</a:t>
            </a:r>
            <a:r>
              <a:rPr lang="en-US" sz="1400" dirty="0" smtClean="0">
                <a:effectLst/>
                <a:latin typeface="Calibri" panose="020F0502020204030204" pitchFamily="34" charset="0"/>
                <a:ea typeface="Calibri" panose="020F0502020204030204" pitchFamily="34" charset="0"/>
                <a:cs typeface="Arial" panose="020B0604020202020204" pitchFamily="34" charset="0"/>
              </a:rPr>
              <a:t> 486,000 burn injuries receive medical treatment per year</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 3,275 deaths per year</a:t>
            </a:r>
          </a:p>
          <a:p>
            <a:pPr>
              <a:lnSpc>
                <a:spcPct val="107000"/>
              </a:lnSpc>
              <a:spcAft>
                <a:spcPts val="800"/>
              </a:spcAft>
            </a:pPr>
            <a:r>
              <a:rPr lang="en-US" sz="1400" dirty="0" smtClean="0">
                <a:effectLst/>
                <a:latin typeface="Arial" panose="020B0604020202020204" pitchFamily="34" charset="0"/>
                <a:ea typeface="Calibri" panose="020F0502020204030204" pitchFamily="34" charset="0"/>
                <a:cs typeface="Arial" panose="020B0604020202020204" pitchFamily="34" charset="0"/>
              </a:rPr>
              <a:t>■</a:t>
            </a:r>
            <a:r>
              <a:rPr lang="en-US" sz="1400" dirty="0" smtClean="0">
                <a:effectLst/>
                <a:latin typeface="Calibri" panose="020F0502020204030204" pitchFamily="34" charset="0"/>
                <a:ea typeface="Calibri" panose="020F0502020204030204" pitchFamily="34" charset="0"/>
                <a:cs typeface="Arial" panose="020B0604020202020204" pitchFamily="34" charset="0"/>
              </a:rPr>
              <a:t> High-risk groups: Pediatric, geriatric, military personnel, and disabled</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populations</a:t>
            </a:r>
          </a:p>
          <a:p>
            <a:pPr>
              <a:lnSpc>
                <a:spcPct val="107000"/>
              </a:lnSpc>
              <a:spcAft>
                <a:spcPts val="800"/>
              </a:spcAft>
            </a:pPr>
            <a:r>
              <a:rPr lang="en-US" sz="1400" b="1" dirty="0" smtClean="0">
                <a:effectLst/>
                <a:latin typeface="Calibri" panose="020F0502020204030204" pitchFamily="34" charset="0"/>
                <a:ea typeface="Calibri" panose="020F0502020204030204" pitchFamily="34" charset="0"/>
                <a:cs typeface="Arial" panose="020B0604020202020204" pitchFamily="34" charset="0"/>
              </a:rPr>
              <a:t>PROGNOSIS</a:t>
            </a:r>
            <a:endParaRPr lang="en-US" sz="1400" dirty="0" smtClean="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1400" dirty="0" smtClean="0">
                <a:effectLst/>
                <a:latin typeface="Arial" panose="020B0604020202020204" pitchFamily="34" charset="0"/>
                <a:ea typeface="Calibri" panose="020F0502020204030204" pitchFamily="34" charset="0"/>
                <a:cs typeface="Arial" panose="020B0604020202020204" pitchFamily="34" charset="0"/>
              </a:rPr>
              <a:t>■</a:t>
            </a:r>
            <a:r>
              <a:rPr lang="en-US" sz="1400" dirty="0" smtClean="0">
                <a:effectLst/>
                <a:latin typeface="Calibri" panose="020F0502020204030204" pitchFamily="34" charset="0"/>
                <a:ea typeface="Calibri" panose="020F0502020204030204" pitchFamily="34" charset="0"/>
                <a:cs typeface="Arial" panose="020B0604020202020204" pitchFamily="34" charset="0"/>
              </a:rPr>
              <a:t> Major predictor of mortality: Age, total body surf ace area (TBSA), inhalation</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injury</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 </a:t>
            </a:r>
            <a:r>
              <a:rPr lang="en-US" sz="1400" b="1" dirty="0" err="1" smtClean="0">
                <a:effectLst/>
                <a:latin typeface="Calibri" panose="020F0502020204030204" pitchFamily="34" charset="0"/>
                <a:ea typeface="Calibri" panose="020F0502020204030204" pitchFamily="34" charset="0"/>
                <a:cs typeface="Arial" panose="020B0604020202020204" pitchFamily="34" charset="0"/>
              </a:rPr>
              <a:t>Baux</a:t>
            </a:r>
            <a:r>
              <a:rPr lang="en-US" sz="1400" b="1" dirty="0" smtClean="0">
                <a:effectLst/>
                <a:latin typeface="Calibri" panose="020F0502020204030204" pitchFamily="34" charset="0"/>
                <a:ea typeface="Calibri" panose="020F0502020204030204" pitchFamily="34" charset="0"/>
                <a:cs typeface="Arial" panose="020B0604020202020204" pitchFamily="34" charset="0"/>
              </a:rPr>
              <a:t> score: 50% mortality if age + %TBSA = 110 (</a:t>
            </a:r>
            <a:r>
              <a:rPr lang="en-US" sz="1400" b="1" dirty="0" err="1" smtClean="0">
                <a:effectLst/>
                <a:latin typeface="Calibri" panose="020F0502020204030204" pitchFamily="34" charset="0"/>
                <a:ea typeface="Calibri" panose="020F0502020204030204" pitchFamily="34" charset="0"/>
                <a:cs typeface="Arial" panose="020B0604020202020204" pitchFamily="34" charset="0"/>
              </a:rPr>
              <a:t>Baux</a:t>
            </a:r>
            <a:r>
              <a:rPr lang="en-US" sz="1400" b="1" dirty="0" smtClean="0">
                <a:effectLst/>
                <a:latin typeface="Calibri" panose="020F0502020204030204" pitchFamily="34" charset="0"/>
                <a:ea typeface="Calibri" panose="020F0502020204030204" pitchFamily="34" charset="0"/>
                <a:cs typeface="Arial" panose="020B0604020202020204" pitchFamily="34" charset="0"/>
              </a:rPr>
              <a:t> score)</a:t>
            </a:r>
            <a:endParaRPr lang="en-US" sz="1400" dirty="0" smtClean="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 </a:t>
            </a:r>
            <a:r>
              <a:rPr lang="en-US" sz="1400" b="1" dirty="0" smtClean="0">
                <a:effectLst/>
                <a:latin typeface="Calibri" panose="020F0502020204030204" pitchFamily="34" charset="0"/>
                <a:ea typeface="Calibri" panose="020F0502020204030204" pitchFamily="34" charset="0"/>
                <a:cs typeface="Arial" panose="020B0604020202020204" pitchFamily="34" charset="0"/>
              </a:rPr>
              <a:t>However, if there is associated inhalation injury, then 50% mortality associated</a:t>
            </a:r>
            <a:r>
              <a:rPr lang="en-US" sz="1400" dirty="0">
                <a:latin typeface="Calibri" panose="020F0502020204030204" pitchFamily="34" charset="0"/>
                <a:ea typeface="Calibri" panose="020F0502020204030204" pitchFamily="34" charset="0"/>
                <a:cs typeface="Arial" panose="020B0604020202020204" pitchFamily="34" charset="0"/>
              </a:rPr>
              <a:t> </a:t>
            </a:r>
            <a:r>
              <a:rPr lang="en-US" sz="1400" b="1" dirty="0" smtClean="0">
                <a:effectLst/>
                <a:latin typeface="Calibri" panose="020F0502020204030204" pitchFamily="34" charset="0"/>
                <a:ea typeface="Calibri" panose="020F0502020204030204" pitchFamily="34" charset="0"/>
                <a:cs typeface="Arial" panose="020B0604020202020204" pitchFamily="34" charset="0"/>
              </a:rPr>
              <a:t>with age + %TBSA = 100 (revised </a:t>
            </a:r>
            <a:r>
              <a:rPr lang="en-US" sz="1400" b="1" dirty="0" err="1" smtClean="0">
                <a:effectLst/>
                <a:latin typeface="Calibri" panose="020F0502020204030204" pitchFamily="34" charset="0"/>
                <a:ea typeface="Calibri" panose="020F0502020204030204" pitchFamily="34" charset="0"/>
                <a:cs typeface="Arial" panose="020B0604020202020204" pitchFamily="34" charset="0"/>
              </a:rPr>
              <a:t>Baux</a:t>
            </a:r>
            <a:r>
              <a:rPr lang="en-US" sz="1400" b="1" dirty="0" smtClean="0">
                <a:effectLst/>
                <a:latin typeface="Calibri" panose="020F0502020204030204" pitchFamily="34" charset="0"/>
                <a:ea typeface="Calibri" panose="020F0502020204030204" pitchFamily="34" charset="0"/>
                <a:cs typeface="Arial" panose="020B0604020202020204" pitchFamily="34" charset="0"/>
              </a:rPr>
              <a:t> score)</a:t>
            </a:r>
            <a:endParaRPr lang="en-US" sz="1400" dirty="0" smtClean="0">
              <a:effectLst/>
              <a:latin typeface="Calibri" panose="020F0502020204030204" pitchFamily="34" charset="0"/>
              <a:ea typeface="Calibri" panose="020F0502020204030204" pitchFamily="34" charset="0"/>
              <a:cs typeface="Arial" panose="020B0604020202020204" pitchFamily="34" charset="0"/>
            </a:endParaRPr>
          </a:p>
          <a:p>
            <a:r>
              <a:rPr lang="en-US" sz="1400" dirty="0" smtClean="0">
                <a:effectLst/>
                <a:latin typeface="Arial" panose="020B0604020202020204" pitchFamily="34" charset="0"/>
                <a:ea typeface="Calibri" panose="020F0502020204030204" pitchFamily="34" charset="0"/>
              </a:rPr>
              <a:t>■</a:t>
            </a:r>
            <a:r>
              <a:rPr lang="en-US" sz="1400" dirty="0" smtClean="0">
                <a:effectLst/>
                <a:latin typeface="Calibri" panose="020F0502020204030204" pitchFamily="34" charset="0"/>
                <a:ea typeface="Calibri" panose="020F0502020204030204" pitchFamily="34" charset="0"/>
                <a:cs typeface="Arial" panose="020B0604020202020204" pitchFamily="34" charset="0"/>
              </a:rPr>
              <a:t> Nomogram for the revised </a:t>
            </a:r>
            <a:r>
              <a:rPr lang="en-US" sz="1400" dirty="0" err="1" smtClean="0">
                <a:effectLst/>
                <a:latin typeface="Calibri" panose="020F0502020204030204" pitchFamily="34" charset="0"/>
                <a:ea typeface="Calibri" panose="020F0502020204030204" pitchFamily="34" charset="0"/>
                <a:cs typeface="Arial" panose="020B0604020202020204" pitchFamily="34" charset="0"/>
              </a:rPr>
              <a:t>Baux</a:t>
            </a:r>
            <a:r>
              <a:rPr lang="en-US" sz="1400" dirty="0" smtClean="0">
                <a:effectLst/>
                <a:latin typeface="Calibri" panose="020F0502020204030204" pitchFamily="34" charset="0"/>
                <a:ea typeface="Calibri" panose="020F0502020204030204" pitchFamily="34" charset="0"/>
                <a:cs typeface="Arial" panose="020B0604020202020204" pitchFamily="34" charset="0"/>
              </a:rPr>
              <a:t> score for mortality following burns </a:t>
            </a:r>
            <a:endParaRPr lang="en-US" sz="1400" dirty="0"/>
          </a:p>
        </p:txBody>
      </p:sp>
      <p:pic>
        <p:nvPicPr>
          <p:cNvPr id="3" name="Picture 2"/>
          <p:cNvPicPr>
            <a:picLocks noChangeAspect="1"/>
          </p:cNvPicPr>
          <p:nvPr/>
        </p:nvPicPr>
        <p:blipFill>
          <a:blip r:embed="rId2"/>
          <a:stretch>
            <a:fillRect/>
          </a:stretch>
        </p:blipFill>
        <p:spPr>
          <a:xfrm>
            <a:off x="6344530" y="164228"/>
            <a:ext cx="5318150" cy="6574196"/>
          </a:xfrm>
          <a:prstGeom prst="rect">
            <a:avLst/>
          </a:prstGeom>
        </p:spPr>
      </p:pic>
    </p:spTree>
    <p:extLst>
      <p:ext uri="{BB962C8B-B14F-4D97-AF65-F5344CB8AC3E}">
        <p14:creationId xmlns:p14="http://schemas.microsoft.com/office/powerpoint/2010/main" val="269331204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76665" y="272267"/>
            <a:ext cx="6096000" cy="2977482"/>
          </a:xfrm>
          <a:prstGeom prst="rect">
            <a:avLst/>
          </a:prstGeom>
        </p:spPr>
        <p:txBody>
          <a:bodyPr>
            <a:spAutoFit/>
          </a:bodyPr>
          <a:lstStyle/>
          <a:p>
            <a:pPr>
              <a:lnSpc>
                <a:spcPct val="107000"/>
              </a:lnSpc>
              <a:spcAft>
                <a:spcPts val="800"/>
              </a:spcAft>
            </a:pPr>
            <a:r>
              <a:rPr lang="en-US" sz="1400" b="1" dirty="0" smtClean="0">
                <a:effectLst/>
                <a:latin typeface="Calibri" panose="020F0502020204030204" pitchFamily="34" charset="0"/>
                <a:ea typeface="Calibri" panose="020F0502020204030204" pitchFamily="34" charset="0"/>
                <a:cs typeface="Arial" panose="020B0604020202020204" pitchFamily="34" charset="0"/>
              </a:rPr>
              <a:t>“Rule of 9s” for adults: </a:t>
            </a:r>
            <a:r>
              <a:rPr lang="en-US" sz="1400" dirty="0" smtClean="0">
                <a:effectLst/>
                <a:latin typeface="Calibri" panose="020F0502020204030204" pitchFamily="34" charset="0"/>
                <a:ea typeface="Calibri" panose="020F0502020204030204" pitchFamily="34" charset="0"/>
                <a:cs typeface="Arial" panose="020B0604020202020204" pitchFamily="34" charset="0"/>
              </a:rPr>
              <a:t>To calculate TBSA, assign the following percentages per</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area burned :</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 Head and neck, 9%</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 Anterior torso, 18%</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Posterior torso, 18%</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 Each upper extremity, 9%</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 Each lower extremity, 18%</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 Genitals, 1%</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 Palm (without digits) represents a unit of 1% TBSA</a:t>
            </a:r>
            <a:endParaRPr lang="en-US" sz="1400"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3" name="Picture 2"/>
          <p:cNvPicPr>
            <a:picLocks noChangeAspect="1"/>
          </p:cNvPicPr>
          <p:nvPr/>
        </p:nvPicPr>
        <p:blipFill>
          <a:blip r:embed="rId2"/>
          <a:stretch>
            <a:fillRect/>
          </a:stretch>
        </p:blipFill>
        <p:spPr>
          <a:xfrm>
            <a:off x="5528603" y="1059617"/>
            <a:ext cx="6235087" cy="5383386"/>
          </a:xfrm>
          <a:prstGeom prst="rect">
            <a:avLst/>
          </a:prstGeom>
        </p:spPr>
      </p:pic>
    </p:spTree>
    <p:extLst>
      <p:ext uri="{BB962C8B-B14F-4D97-AF65-F5344CB8AC3E}">
        <p14:creationId xmlns:p14="http://schemas.microsoft.com/office/powerpoint/2010/main" val="355305200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6326" y="245321"/>
            <a:ext cx="6096000" cy="2874890"/>
          </a:xfrm>
          <a:prstGeom prst="rect">
            <a:avLst/>
          </a:prstGeom>
        </p:spPr>
        <p:txBody>
          <a:bodyPr>
            <a:spAutoFit/>
          </a:bodyPr>
          <a:lstStyle/>
          <a:p>
            <a:pPr>
              <a:lnSpc>
                <a:spcPct val="107000"/>
              </a:lnSpc>
              <a:spcAft>
                <a:spcPts val="800"/>
              </a:spcAft>
            </a:pPr>
            <a:r>
              <a:rPr lang="en-US" sz="1400" b="1" dirty="0" smtClean="0">
                <a:effectLst/>
                <a:latin typeface="Calibri" panose="020F0502020204030204" pitchFamily="34" charset="0"/>
                <a:ea typeface="Calibri" panose="020F0502020204030204" pitchFamily="34" charset="0"/>
                <a:cs typeface="Arial" panose="020B0604020202020204" pitchFamily="34" charset="0"/>
              </a:rPr>
              <a:t>PATHOPHYSIOLOGY </a:t>
            </a:r>
            <a:endParaRPr lang="en-US" sz="1400" dirty="0" smtClean="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1400" b="1" dirty="0" smtClean="0">
                <a:effectLst/>
                <a:latin typeface="Calibri" panose="020F0502020204030204" pitchFamily="34" charset="0"/>
                <a:ea typeface="Calibri" panose="020F0502020204030204" pitchFamily="34" charset="0"/>
                <a:cs typeface="Arial" panose="020B0604020202020204" pitchFamily="34" charset="0"/>
              </a:rPr>
              <a:t>BURN WOUNDS CLASSIFIED BASED ON DEPTH OF PENETRATION</a:t>
            </a:r>
            <a:endParaRPr lang="en-US" sz="1400" dirty="0" smtClean="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1400" dirty="0" smtClean="0">
                <a:effectLst/>
                <a:latin typeface="Arial" panose="020B0604020202020204" pitchFamily="34" charset="0"/>
                <a:ea typeface="Calibri" panose="020F0502020204030204" pitchFamily="34" charset="0"/>
                <a:cs typeface="Arial" panose="020B0604020202020204" pitchFamily="34" charset="0"/>
              </a:rPr>
              <a:t>■</a:t>
            </a:r>
            <a:r>
              <a:rPr lang="en-US" sz="1400" dirty="0" smtClean="0">
                <a:effectLst/>
                <a:latin typeface="Calibri" panose="020F0502020204030204" pitchFamily="34" charset="0"/>
                <a:ea typeface="Calibri" panose="020F0502020204030204" pitchFamily="34" charset="0"/>
                <a:cs typeface="Arial" panose="020B0604020202020204" pitchFamily="34" charset="0"/>
              </a:rPr>
              <a:t> Depth depends on: Mechanism, temperature, duration of contact, thickness of the</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dermis, and blood supply</a:t>
            </a:r>
          </a:p>
          <a:p>
            <a:pPr>
              <a:lnSpc>
                <a:spcPct val="107000"/>
              </a:lnSpc>
              <a:spcAft>
                <a:spcPts val="800"/>
              </a:spcAft>
            </a:pPr>
            <a:r>
              <a:rPr lang="en-US" sz="1400" dirty="0" smtClean="0">
                <a:effectLst/>
                <a:latin typeface="Arial" panose="020B0604020202020204" pitchFamily="34" charset="0"/>
                <a:ea typeface="Calibri" panose="020F0502020204030204" pitchFamily="34" charset="0"/>
                <a:cs typeface="Arial" panose="020B0604020202020204" pitchFamily="34" charset="0"/>
              </a:rPr>
              <a:t>■</a:t>
            </a:r>
            <a:r>
              <a:rPr lang="en-US" sz="1400" dirty="0" smtClean="0">
                <a:effectLst/>
                <a:latin typeface="Calibri" panose="020F0502020204030204" pitchFamily="34" charset="0"/>
                <a:ea typeface="Calibri" panose="020F0502020204030204" pitchFamily="34" charset="0"/>
                <a:cs typeface="Arial" panose="020B0604020202020204" pitchFamily="34" charset="0"/>
              </a:rPr>
              <a:t> Progression of TBSA and depth depends on such patient factors as diabetes,</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smoking, previous XRT, autoimmune disease, pre-existing hepatic or renal</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dysfunction, use of vasopressors, hypothermia, difficult resuscitation, and</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development of infection</a:t>
            </a:r>
            <a:endParaRPr lang="en-US" sz="1400"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3" name="Picture 2"/>
          <p:cNvPicPr>
            <a:picLocks noChangeAspect="1"/>
          </p:cNvPicPr>
          <p:nvPr/>
        </p:nvPicPr>
        <p:blipFill>
          <a:blip r:embed="rId2"/>
          <a:stretch>
            <a:fillRect/>
          </a:stretch>
        </p:blipFill>
        <p:spPr>
          <a:xfrm>
            <a:off x="3605763" y="2981146"/>
            <a:ext cx="7715193" cy="3194571"/>
          </a:xfrm>
          <a:prstGeom prst="rect">
            <a:avLst/>
          </a:prstGeom>
        </p:spPr>
      </p:pic>
    </p:spTree>
    <p:extLst>
      <p:ext uri="{BB962C8B-B14F-4D97-AF65-F5344CB8AC3E}">
        <p14:creationId xmlns:p14="http://schemas.microsoft.com/office/powerpoint/2010/main" val="127375266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6610" y="253219"/>
            <a:ext cx="5908432" cy="5985613"/>
          </a:xfrm>
          <a:prstGeom prst="rect">
            <a:avLst/>
          </a:prstGeom>
        </p:spPr>
        <p:txBody>
          <a:bodyPr wrap="square">
            <a:spAutoFit/>
          </a:bodyPr>
          <a:lstStyle/>
          <a:p>
            <a:pPr>
              <a:lnSpc>
                <a:spcPct val="107000"/>
              </a:lnSpc>
              <a:spcAft>
                <a:spcPts val="800"/>
              </a:spcAft>
            </a:pPr>
            <a:r>
              <a:rPr lang="en-US" sz="1400" dirty="0" smtClean="0">
                <a:effectLst/>
                <a:latin typeface="Arial" panose="020B0604020202020204" pitchFamily="34" charset="0"/>
                <a:ea typeface="Calibri" panose="020F0502020204030204" pitchFamily="34" charset="0"/>
                <a:cs typeface="Arial" panose="020B0604020202020204" pitchFamily="34" charset="0"/>
              </a:rPr>
              <a:t>■</a:t>
            </a:r>
            <a:r>
              <a:rPr lang="en-US" sz="1400" dirty="0" smtClean="0">
                <a:effectLst/>
                <a:latin typeface="Calibri" panose="020F0502020204030204" pitchFamily="34" charset="0"/>
                <a:ea typeface="Calibri" panose="020F0502020204030204" pitchFamily="34" charset="0"/>
                <a:cs typeface="Arial" panose="020B0604020202020204" pitchFamily="34" charset="0"/>
              </a:rPr>
              <a:t> </a:t>
            </a:r>
            <a:r>
              <a:rPr lang="en-US" sz="1400" b="1" dirty="0" smtClean="0">
                <a:effectLst/>
                <a:latin typeface="Calibri" panose="020F0502020204030204" pitchFamily="34" charset="0"/>
                <a:ea typeface="Calibri" panose="020F0502020204030204" pitchFamily="34" charset="0"/>
                <a:cs typeface="Arial" panose="020B0604020202020204" pitchFamily="34" charset="0"/>
              </a:rPr>
              <a:t>First degree (superficial burns)</a:t>
            </a:r>
            <a:endParaRPr lang="en-US" sz="1400" dirty="0" smtClean="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 Epidermis only</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 Skin erythema, painful</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 Blanches with pressure</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 No blistering</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 Symptoms subside over 3–4 days, the dead epidermis sloughs and is replaced</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by regenerating keratinocytes at about day 4</a:t>
            </a:r>
          </a:p>
          <a:p>
            <a:pPr>
              <a:lnSpc>
                <a:spcPct val="107000"/>
              </a:lnSpc>
              <a:spcAft>
                <a:spcPts val="800"/>
              </a:spcAft>
            </a:pPr>
            <a:r>
              <a:rPr lang="en-US" sz="1400" dirty="0" smtClean="0">
                <a:effectLst/>
                <a:latin typeface="Arial" panose="020B0604020202020204" pitchFamily="34" charset="0"/>
                <a:ea typeface="Calibri" panose="020F0502020204030204" pitchFamily="34" charset="0"/>
                <a:cs typeface="Arial" panose="020B0604020202020204" pitchFamily="34" charset="0"/>
              </a:rPr>
              <a:t>■</a:t>
            </a:r>
            <a:r>
              <a:rPr lang="en-US" sz="1400" dirty="0" smtClean="0">
                <a:effectLst/>
                <a:latin typeface="Calibri" panose="020F0502020204030204" pitchFamily="34" charset="0"/>
                <a:ea typeface="Calibri" panose="020F0502020204030204" pitchFamily="34" charset="0"/>
                <a:cs typeface="Arial" panose="020B0604020202020204" pitchFamily="34" charset="0"/>
              </a:rPr>
              <a:t> </a:t>
            </a:r>
            <a:r>
              <a:rPr lang="en-US" sz="1400" b="1" dirty="0" smtClean="0">
                <a:effectLst/>
                <a:latin typeface="Calibri" panose="020F0502020204030204" pitchFamily="34" charset="0"/>
                <a:ea typeface="Calibri" panose="020F0502020204030204" pitchFamily="34" charset="0"/>
                <a:cs typeface="Arial" panose="020B0604020202020204" pitchFamily="34" charset="0"/>
              </a:rPr>
              <a:t>Second degree (partial-thickness burns)</a:t>
            </a:r>
            <a:endParaRPr lang="en-US" sz="1400" dirty="0" smtClean="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 </a:t>
            </a:r>
            <a:r>
              <a:rPr lang="en-US" sz="1400" b="1" dirty="0" smtClean="0">
                <a:effectLst/>
                <a:latin typeface="Calibri" panose="020F0502020204030204" pitchFamily="34" charset="0"/>
                <a:ea typeface="Calibri" panose="020F0502020204030204" pitchFamily="34" charset="0"/>
                <a:cs typeface="Arial" panose="020B0604020202020204" pitchFamily="34" charset="0"/>
              </a:rPr>
              <a:t>Superficial: </a:t>
            </a:r>
            <a:r>
              <a:rPr lang="en-US" sz="1400" dirty="0" smtClean="0">
                <a:effectLst/>
                <a:latin typeface="Calibri" panose="020F0502020204030204" pitchFamily="34" charset="0"/>
                <a:ea typeface="Calibri" panose="020F0502020204030204" pitchFamily="34" charset="0"/>
                <a:cs typeface="Arial" panose="020B0604020202020204" pitchFamily="34" charset="0"/>
              </a:rPr>
              <a:t>Papillary dermis </a:t>
            </a:r>
            <a:r>
              <a:rPr lang="en-US" sz="1400" b="1" dirty="0" smtClean="0">
                <a:effectLst/>
                <a:latin typeface="Calibri" panose="020F0502020204030204" pitchFamily="34" charset="0"/>
                <a:ea typeface="Calibri" panose="020F0502020204030204" pitchFamily="34" charset="0"/>
                <a:cs typeface="Arial" panose="020B0604020202020204" pitchFamily="34" charset="0"/>
              </a:rPr>
              <a:t>sparing skin appendages</a:t>
            </a:r>
            <a:endParaRPr lang="en-US" sz="1400" dirty="0" smtClean="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1400" dirty="0" smtClean="0">
                <a:effectLst/>
                <a:latin typeface="Cambria Math" panose="02040503050406030204" pitchFamily="18" charset="0"/>
                <a:ea typeface="Calibri" panose="020F0502020204030204" pitchFamily="34" charset="0"/>
                <a:cs typeface="Cambria Math" panose="02040503050406030204" pitchFamily="18" charset="0"/>
              </a:rPr>
              <a:t>▶</a:t>
            </a:r>
            <a:r>
              <a:rPr lang="en-US" sz="1400" dirty="0" smtClean="0">
                <a:effectLst/>
                <a:latin typeface="Calibri" panose="020F0502020204030204" pitchFamily="34" charset="0"/>
                <a:ea typeface="Calibri" panose="020F0502020204030204" pitchFamily="34" charset="0"/>
                <a:cs typeface="Arial" panose="020B0604020202020204" pitchFamily="34" charset="0"/>
              </a:rPr>
              <a:t> Painful</a:t>
            </a:r>
          </a:p>
          <a:p>
            <a:pPr>
              <a:lnSpc>
                <a:spcPct val="107000"/>
              </a:lnSpc>
              <a:spcAft>
                <a:spcPts val="800"/>
              </a:spcAft>
            </a:pPr>
            <a:r>
              <a:rPr lang="en-US" sz="1400" dirty="0" smtClean="0">
                <a:effectLst/>
                <a:latin typeface="Cambria Math" panose="02040503050406030204" pitchFamily="18" charset="0"/>
                <a:ea typeface="Calibri" panose="020F0502020204030204" pitchFamily="34" charset="0"/>
                <a:cs typeface="Cambria Math" panose="02040503050406030204" pitchFamily="18" charset="0"/>
              </a:rPr>
              <a:t>▶</a:t>
            </a:r>
            <a:r>
              <a:rPr lang="en-US" sz="1400" dirty="0" smtClean="0">
                <a:effectLst/>
                <a:latin typeface="Calibri" panose="020F0502020204030204" pitchFamily="34" charset="0"/>
                <a:ea typeface="Calibri" panose="020F0502020204030204" pitchFamily="34" charset="0"/>
                <a:cs typeface="Arial" panose="020B0604020202020204" pitchFamily="34" charset="0"/>
              </a:rPr>
              <a:t> Blanches with pressure</a:t>
            </a:r>
          </a:p>
          <a:p>
            <a:pPr>
              <a:lnSpc>
                <a:spcPct val="107000"/>
              </a:lnSpc>
              <a:spcAft>
                <a:spcPts val="800"/>
              </a:spcAft>
            </a:pPr>
            <a:r>
              <a:rPr lang="en-US" sz="1400" dirty="0" smtClean="0">
                <a:effectLst/>
                <a:latin typeface="Cambria Math" panose="02040503050406030204" pitchFamily="18" charset="0"/>
                <a:ea typeface="Calibri" panose="020F0502020204030204" pitchFamily="34" charset="0"/>
                <a:cs typeface="Cambria Math" panose="02040503050406030204" pitchFamily="18" charset="0"/>
              </a:rPr>
              <a:t>▶</a:t>
            </a:r>
            <a:r>
              <a:rPr lang="en-US" sz="1400" dirty="0" smtClean="0">
                <a:effectLst/>
                <a:latin typeface="Calibri" panose="020F0502020204030204" pitchFamily="34" charset="0"/>
                <a:ea typeface="Calibri" panose="020F0502020204030204" pitchFamily="34" charset="0"/>
                <a:cs typeface="Arial" panose="020B0604020202020204" pitchFamily="34" charset="0"/>
              </a:rPr>
              <a:t> Blistering may be delayed for 12–24 hours after burn</a:t>
            </a:r>
          </a:p>
          <a:p>
            <a:pPr>
              <a:lnSpc>
                <a:spcPct val="107000"/>
              </a:lnSpc>
              <a:spcAft>
                <a:spcPts val="800"/>
              </a:spcAft>
            </a:pPr>
            <a:r>
              <a:rPr lang="en-US" sz="1400" dirty="0" smtClean="0">
                <a:effectLst/>
                <a:latin typeface="Cambria Math" panose="02040503050406030204" pitchFamily="18" charset="0"/>
                <a:ea typeface="Calibri" panose="020F0502020204030204" pitchFamily="34" charset="0"/>
                <a:cs typeface="Cambria Math" panose="02040503050406030204" pitchFamily="18" charset="0"/>
              </a:rPr>
              <a:t>▶</a:t>
            </a:r>
            <a:r>
              <a:rPr lang="en-US" sz="1400" dirty="0" smtClean="0">
                <a:effectLst/>
                <a:latin typeface="Calibri" panose="020F0502020204030204" pitchFamily="34" charset="0"/>
                <a:ea typeface="Calibri" panose="020F0502020204030204" pitchFamily="34" charset="0"/>
                <a:cs typeface="Arial" panose="020B0604020202020204" pitchFamily="34" charset="0"/>
              </a:rPr>
              <a:t> With appropriate wound care, most superficial partial-thickness burns will</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heal within 2 weeks without risk of hypertrophic scarring</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 </a:t>
            </a:r>
            <a:r>
              <a:rPr lang="en-US" sz="1400" b="1" dirty="0" smtClean="0">
                <a:effectLst/>
                <a:latin typeface="Calibri" panose="020F0502020204030204" pitchFamily="34" charset="0"/>
                <a:ea typeface="Calibri" panose="020F0502020204030204" pitchFamily="34" charset="0"/>
                <a:cs typeface="Arial" panose="020B0604020202020204" pitchFamily="34" charset="0"/>
              </a:rPr>
              <a:t>Deep: </a:t>
            </a:r>
            <a:r>
              <a:rPr lang="en-US" sz="1400" dirty="0" smtClean="0">
                <a:effectLst/>
                <a:latin typeface="Calibri" panose="020F0502020204030204" pitchFamily="34" charset="0"/>
                <a:ea typeface="Calibri" panose="020F0502020204030204" pitchFamily="34" charset="0"/>
                <a:cs typeface="Arial" panose="020B0604020202020204" pitchFamily="34" charset="0"/>
              </a:rPr>
              <a:t>Reticular dermis involving </a:t>
            </a:r>
            <a:r>
              <a:rPr lang="en-US" sz="1400" b="1" dirty="0" smtClean="0">
                <a:effectLst/>
                <a:latin typeface="Calibri" panose="020F0502020204030204" pitchFamily="34" charset="0"/>
                <a:ea typeface="Calibri" panose="020F0502020204030204" pitchFamily="34" charset="0"/>
                <a:cs typeface="Arial" panose="020B0604020202020204" pitchFamily="34" charset="0"/>
              </a:rPr>
              <a:t>loss of skin appendages</a:t>
            </a:r>
            <a:endParaRPr lang="en-US" sz="1400" dirty="0" smtClean="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1400" dirty="0" smtClean="0">
                <a:effectLst/>
                <a:latin typeface="Cambria Math" panose="02040503050406030204" pitchFamily="18" charset="0"/>
                <a:ea typeface="Calibri" panose="020F0502020204030204" pitchFamily="34" charset="0"/>
                <a:cs typeface="Cambria Math" panose="02040503050406030204" pitchFamily="18" charset="0"/>
              </a:rPr>
              <a:t>▶</a:t>
            </a:r>
            <a:r>
              <a:rPr lang="en-US" sz="1400" dirty="0" smtClean="0">
                <a:effectLst/>
                <a:latin typeface="Calibri" panose="020F0502020204030204" pitchFamily="34" charset="0"/>
                <a:ea typeface="Calibri" panose="020F0502020204030204" pitchFamily="34" charset="0"/>
                <a:cs typeface="Arial" panose="020B0604020202020204" pitchFamily="34" charset="0"/>
              </a:rPr>
              <a:t> Decreased sensation</a:t>
            </a:r>
          </a:p>
          <a:p>
            <a:pPr>
              <a:lnSpc>
                <a:spcPct val="107000"/>
              </a:lnSpc>
              <a:spcAft>
                <a:spcPts val="800"/>
              </a:spcAft>
            </a:pPr>
            <a:r>
              <a:rPr lang="en-US" sz="1400" dirty="0" smtClean="0">
                <a:effectLst/>
                <a:latin typeface="Cambria Math" panose="02040503050406030204" pitchFamily="18" charset="0"/>
                <a:ea typeface="Calibri" panose="020F0502020204030204" pitchFamily="34" charset="0"/>
                <a:cs typeface="Cambria Math" panose="02040503050406030204" pitchFamily="18" charset="0"/>
              </a:rPr>
              <a:t>▶</a:t>
            </a:r>
            <a:r>
              <a:rPr lang="en-US" sz="1400" dirty="0" smtClean="0">
                <a:effectLst/>
                <a:latin typeface="Calibri" panose="020F0502020204030204" pitchFamily="34" charset="0"/>
                <a:ea typeface="Calibri" panose="020F0502020204030204" pitchFamily="34" charset="0"/>
                <a:cs typeface="Arial" panose="020B0604020202020204" pitchFamily="34" charset="0"/>
              </a:rPr>
              <a:t> Capillary refill slow or not at all</a:t>
            </a:r>
          </a:p>
          <a:p>
            <a:pPr>
              <a:lnSpc>
                <a:spcPct val="107000"/>
              </a:lnSpc>
              <a:spcAft>
                <a:spcPts val="800"/>
              </a:spcAft>
            </a:pPr>
            <a:r>
              <a:rPr lang="en-US" sz="1400" dirty="0" smtClean="0">
                <a:effectLst/>
                <a:latin typeface="Cambria Math" panose="02040503050406030204" pitchFamily="18" charset="0"/>
                <a:ea typeface="Calibri" panose="020F0502020204030204" pitchFamily="34" charset="0"/>
                <a:cs typeface="Cambria Math" panose="02040503050406030204" pitchFamily="18" charset="0"/>
              </a:rPr>
              <a:t>▶</a:t>
            </a:r>
            <a:r>
              <a:rPr lang="en-US" sz="1400" dirty="0" smtClean="0">
                <a:effectLst/>
                <a:latin typeface="Calibri" panose="020F0502020204030204" pitchFamily="34" charset="0"/>
                <a:ea typeface="Calibri" panose="020F0502020204030204" pitchFamily="34" charset="0"/>
                <a:cs typeface="Arial" panose="020B0604020202020204" pitchFamily="34" charset="0"/>
              </a:rPr>
              <a:t> Blistering</a:t>
            </a:r>
          </a:p>
        </p:txBody>
      </p:sp>
      <p:sp>
        <p:nvSpPr>
          <p:cNvPr id="3" name="Rectangle 2"/>
          <p:cNvSpPr/>
          <p:nvPr/>
        </p:nvSpPr>
        <p:spPr>
          <a:xfrm>
            <a:off x="6288258" y="253219"/>
            <a:ext cx="5842784" cy="5549917"/>
          </a:xfrm>
          <a:prstGeom prst="rect">
            <a:avLst/>
          </a:prstGeom>
        </p:spPr>
        <p:txBody>
          <a:bodyPr wrap="square">
            <a:spAutoFit/>
          </a:bodyPr>
          <a:lstStyle/>
          <a:p>
            <a:pPr lvl="0">
              <a:lnSpc>
                <a:spcPct val="107000"/>
              </a:lnSpc>
              <a:spcAft>
                <a:spcPts val="800"/>
              </a:spcAft>
            </a:pPr>
            <a:r>
              <a:rPr lang="en-US" sz="1400" dirty="0">
                <a:solidFill>
                  <a:prstClr val="black"/>
                </a:solidFill>
                <a:latin typeface="Cambria Math" panose="02040503050406030204" pitchFamily="18" charset="0"/>
                <a:ea typeface="Calibri" panose="020F0502020204030204" pitchFamily="34" charset="0"/>
                <a:cs typeface="Cambria Math" panose="02040503050406030204" pitchFamily="18" charset="0"/>
              </a:rPr>
              <a:t>▶</a:t>
            </a:r>
            <a:r>
              <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rPr>
              <a:t> Generally, takes longer than 3 weeks to heal, hypertrophic scarring</a:t>
            </a:r>
          </a:p>
          <a:p>
            <a:pPr lvl="0">
              <a:lnSpc>
                <a:spcPct val="107000"/>
              </a:lnSpc>
              <a:spcAft>
                <a:spcPts val="800"/>
              </a:spcAft>
            </a:pPr>
            <a:r>
              <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rPr>
              <a:t>common, usually treated with excision and grafting</a:t>
            </a:r>
          </a:p>
          <a:p>
            <a:pPr lvl="0">
              <a:lnSpc>
                <a:spcPct val="107000"/>
              </a:lnSpc>
              <a:spcAft>
                <a:spcPts val="800"/>
              </a:spcAft>
            </a:pPr>
            <a:r>
              <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rPr>
              <a:t>• </a:t>
            </a:r>
            <a:r>
              <a:rPr lang="en-US" sz="1400" b="1" dirty="0">
                <a:solidFill>
                  <a:prstClr val="black"/>
                </a:solidFill>
                <a:latin typeface="Calibri" panose="020F0502020204030204" pitchFamily="34" charset="0"/>
                <a:ea typeface="Calibri" panose="020F0502020204030204" pitchFamily="34" charset="0"/>
                <a:cs typeface="Arial" panose="020B0604020202020204" pitchFamily="34" charset="0"/>
              </a:rPr>
              <a:t>Indeterminate</a:t>
            </a:r>
            <a:r>
              <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rPr>
              <a:t>: Mixed-depth partial-thickness burns</a:t>
            </a:r>
          </a:p>
          <a:p>
            <a:pPr lvl="0">
              <a:lnSpc>
                <a:spcPct val="107000"/>
              </a:lnSpc>
              <a:spcAft>
                <a:spcPts val="800"/>
              </a:spcAft>
            </a:pPr>
            <a:r>
              <a:rPr lang="en-US" sz="1400" dirty="0">
                <a:solidFill>
                  <a:prstClr val="black"/>
                </a:solidFill>
                <a:latin typeface="Cambria Math" panose="02040503050406030204" pitchFamily="18" charset="0"/>
                <a:ea typeface="Calibri" panose="020F0502020204030204" pitchFamily="34" charset="0"/>
                <a:cs typeface="Cambria Math" panose="02040503050406030204" pitchFamily="18" charset="0"/>
              </a:rPr>
              <a:t>▶</a:t>
            </a:r>
            <a:r>
              <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rPr>
              <a:t> Evaluated with serial clinical assessments over several days post injury to</a:t>
            </a:r>
          </a:p>
          <a:p>
            <a:pPr lvl="0">
              <a:lnSpc>
                <a:spcPct val="107000"/>
              </a:lnSpc>
              <a:spcAft>
                <a:spcPts val="800"/>
              </a:spcAft>
            </a:pPr>
            <a:r>
              <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rPr>
              <a:t>determine healing potential</a:t>
            </a:r>
          </a:p>
          <a:p>
            <a:pPr lvl="0">
              <a:lnSpc>
                <a:spcPct val="107000"/>
              </a:lnSpc>
              <a:spcAft>
                <a:spcPts val="800"/>
              </a:spcAft>
            </a:pPr>
            <a:r>
              <a:rPr lang="en-US" sz="1400" dirty="0">
                <a:solidFill>
                  <a:prstClr val="black"/>
                </a:solidFill>
                <a:latin typeface="Cambria Math" panose="02040503050406030204" pitchFamily="18" charset="0"/>
                <a:ea typeface="Calibri" panose="020F0502020204030204" pitchFamily="34" charset="0"/>
                <a:cs typeface="Cambria Math" panose="02040503050406030204" pitchFamily="18" charset="0"/>
              </a:rPr>
              <a:t>▶</a:t>
            </a:r>
            <a:r>
              <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rPr>
              <a:t> May use laser Doppler imaging</a:t>
            </a:r>
          </a:p>
          <a:p>
            <a:pPr lvl="0">
              <a:lnSpc>
                <a:spcPct val="107000"/>
              </a:lnSpc>
              <a:spcAft>
                <a:spcPts val="800"/>
              </a:spcAft>
            </a:pPr>
            <a:r>
              <a:rPr lang="en-US" sz="1400" dirty="0">
                <a:solidFill>
                  <a:prstClr val="black"/>
                </a:solidFill>
                <a:latin typeface="Arial" panose="020B0604020202020204" pitchFamily="34" charset="0"/>
                <a:ea typeface="Calibri" panose="020F0502020204030204" pitchFamily="34" charset="0"/>
                <a:cs typeface="Arial" panose="020B0604020202020204" pitchFamily="34" charset="0"/>
              </a:rPr>
              <a:t>■</a:t>
            </a:r>
            <a:r>
              <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rPr>
              <a:t> </a:t>
            </a:r>
            <a:r>
              <a:rPr lang="en-US" sz="1400" b="1" dirty="0">
                <a:solidFill>
                  <a:prstClr val="black"/>
                </a:solidFill>
                <a:latin typeface="Calibri" panose="020F0502020204030204" pitchFamily="34" charset="0"/>
                <a:ea typeface="Calibri" panose="020F0502020204030204" pitchFamily="34" charset="0"/>
                <a:cs typeface="Arial" panose="020B0604020202020204" pitchFamily="34" charset="0"/>
              </a:rPr>
              <a:t>Third degree (full-thickness burns)</a:t>
            </a:r>
            <a:endPar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endParaRPr>
          </a:p>
          <a:p>
            <a:pPr lvl="0">
              <a:lnSpc>
                <a:spcPct val="107000"/>
              </a:lnSpc>
              <a:spcAft>
                <a:spcPts val="800"/>
              </a:spcAft>
            </a:pPr>
            <a:r>
              <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rPr>
              <a:t>• Entire dermis and adnexal structures</a:t>
            </a:r>
          </a:p>
          <a:p>
            <a:pPr lvl="0">
              <a:lnSpc>
                <a:spcPct val="107000"/>
              </a:lnSpc>
              <a:spcAft>
                <a:spcPts val="800"/>
              </a:spcAft>
            </a:pPr>
            <a:r>
              <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rPr>
              <a:t>• Blistering absent</a:t>
            </a:r>
          </a:p>
          <a:p>
            <a:pPr lvl="0">
              <a:lnSpc>
                <a:spcPct val="107000"/>
              </a:lnSpc>
              <a:spcAft>
                <a:spcPts val="800"/>
              </a:spcAft>
            </a:pPr>
            <a:r>
              <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rPr>
              <a:t>• </a:t>
            </a:r>
            <a:r>
              <a:rPr lang="en-US" sz="1400" b="1" dirty="0">
                <a:solidFill>
                  <a:prstClr val="black"/>
                </a:solidFill>
                <a:latin typeface="Calibri" panose="020F0502020204030204" pitchFamily="34" charset="0"/>
                <a:ea typeface="Calibri" panose="020F0502020204030204" pitchFamily="34" charset="0"/>
                <a:cs typeface="Arial" panose="020B0604020202020204" pitchFamily="34" charset="0"/>
              </a:rPr>
              <a:t>Insensate</a:t>
            </a:r>
            <a:r>
              <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rPr>
              <a:t>, charred, leathery consistency</a:t>
            </a:r>
          </a:p>
          <a:p>
            <a:pPr lvl="0">
              <a:lnSpc>
                <a:spcPct val="107000"/>
              </a:lnSpc>
              <a:spcAft>
                <a:spcPts val="800"/>
              </a:spcAft>
            </a:pPr>
            <a:r>
              <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rPr>
              <a:t>• Color varies with mechanism of burn</a:t>
            </a:r>
          </a:p>
          <a:p>
            <a:pPr lvl="0">
              <a:lnSpc>
                <a:spcPct val="107000"/>
              </a:lnSpc>
              <a:spcAft>
                <a:spcPts val="800"/>
              </a:spcAft>
            </a:pPr>
            <a:r>
              <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rPr>
              <a:t>• If there is no intervention, it will demarcate and separate over days to weeks.</a:t>
            </a:r>
          </a:p>
          <a:p>
            <a:pPr lvl="0">
              <a:lnSpc>
                <a:spcPct val="107000"/>
              </a:lnSpc>
              <a:spcAft>
                <a:spcPts val="800"/>
              </a:spcAft>
            </a:pPr>
            <a:r>
              <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rPr>
              <a:t>However, this delays healing and risks infection</a:t>
            </a:r>
          </a:p>
          <a:p>
            <a:pPr lvl="0">
              <a:lnSpc>
                <a:spcPct val="107000"/>
              </a:lnSpc>
              <a:spcAft>
                <a:spcPts val="800"/>
              </a:spcAft>
            </a:pPr>
            <a:r>
              <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rPr>
              <a:t>• </a:t>
            </a:r>
            <a:r>
              <a:rPr lang="en-US" sz="1400" b="1" dirty="0">
                <a:solidFill>
                  <a:prstClr val="black"/>
                </a:solidFill>
                <a:latin typeface="Calibri" panose="020F0502020204030204" pitchFamily="34" charset="0"/>
                <a:ea typeface="Calibri" panose="020F0502020204030204" pitchFamily="34" charset="0"/>
                <a:cs typeface="Arial" panose="020B0604020202020204" pitchFamily="34" charset="0"/>
              </a:rPr>
              <a:t>Circumferential </a:t>
            </a:r>
            <a:r>
              <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rPr>
              <a:t>third-degree burns of extremities may lead to </a:t>
            </a:r>
            <a:r>
              <a:rPr lang="en-US" sz="1400" b="1" dirty="0">
                <a:solidFill>
                  <a:prstClr val="black"/>
                </a:solidFill>
                <a:latin typeface="Calibri" panose="020F0502020204030204" pitchFamily="34" charset="0"/>
                <a:ea typeface="Calibri" panose="020F0502020204030204" pitchFamily="34" charset="0"/>
                <a:cs typeface="Arial" panose="020B0604020202020204" pitchFamily="34" charset="0"/>
              </a:rPr>
              <a:t>compartment</a:t>
            </a:r>
            <a:endPar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endParaRPr>
          </a:p>
          <a:p>
            <a:pPr lvl="0">
              <a:lnSpc>
                <a:spcPct val="107000"/>
              </a:lnSpc>
              <a:spcAft>
                <a:spcPts val="800"/>
              </a:spcAft>
            </a:pPr>
            <a:r>
              <a:rPr lang="en-US" sz="1400" b="1" dirty="0">
                <a:solidFill>
                  <a:prstClr val="black"/>
                </a:solidFill>
                <a:latin typeface="Calibri" panose="020F0502020204030204" pitchFamily="34" charset="0"/>
                <a:ea typeface="Calibri" panose="020F0502020204030204" pitchFamily="34" charset="0"/>
                <a:cs typeface="Arial" panose="020B0604020202020204" pitchFamily="34" charset="0"/>
              </a:rPr>
              <a:t>syndrome </a:t>
            </a:r>
            <a:r>
              <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rPr>
              <a:t>if muscles become edematous; likewise circumferential chest wall</a:t>
            </a:r>
          </a:p>
          <a:p>
            <a:pPr lvl="0">
              <a:lnSpc>
                <a:spcPct val="107000"/>
              </a:lnSpc>
              <a:spcAft>
                <a:spcPts val="800"/>
              </a:spcAft>
            </a:pPr>
            <a:r>
              <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rPr>
              <a:t>burns may inhibit expansion and breathing</a:t>
            </a:r>
            <a:endPar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40938676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9545" y="449202"/>
            <a:ext cx="6096000" cy="5539722"/>
          </a:xfrm>
          <a:prstGeom prst="rect">
            <a:avLst/>
          </a:prstGeom>
        </p:spPr>
        <p:txBody>
          <a:bodyPr>
            <a:spAutoFit/>
          </a:bodyPr>
          <a:lstStyle/>
          <a:p>
            <a:pPr>
              <a:lnSpc>
                <a:spcPct val="107000"/>
              </a:lnSpc>
              <a:spcAft>
                <a:spcPts val="800"/>
              </a:spcAft>
            </a:pPr>
            <a:r>
              <a:rPr lang="en-US" sz="1400" b="1" dirty="0" smtClean="0">
                <a:effectLst/>
                <a:latin typeface="Calibri" panose="020F0502020204030204" pitchFamily="34" charset="0"/>
                <a:ea typeface="Calibri" panose="020F0502020204030204" pitchFamily="34" charset="0"/>
                <a:cs typeface="Arial" panose="020B0604020202020204" pitchFamily="34" charset="0"/>
              </a:rPr>
              <a:t>CRITERIA FOR TRANSFER TO A BURN CENTER</a:t>
            </a:r>
          </a:p>
          <a:p>
            <a:pPr>
              <a:lnSpc>
                <a:spcPct val="107000"/>
              </a:lnSpc>
              <a:spcAft>
                <a:spcPts val="800"/>
              </a:spcAft>
            </a:pPr>
            <a:r>
              <a:rPr lang="en-US" sz="1400" dirty="0" smtClean="0">
                <a:effectLst/>
                <a:latin typeface="Arial" panose="020B0604020202020204" pitchFamily="34" charset="0"/>
                <a:ea typeface="Calibri" panose="020F0502020204030204" pitchFamily="34" charset="0"/>
                <a:cs typeface="Arial" panose="020B0604020202020204" pitchFamily="34" charset="0"/>
              </a:rPr>
              <a:t>■</a:t>
            </a:r>
            <a:r>
              <a:rPr lang="en-US" sz="1400" dirty="0" smtClean="0">
                <a:effectLst/>
                <a:latin typeface="Calibri" panose="020F0502020204030204" pitchFamily="34" charset="0"/>
                <a:ea typeface="Calibri" panose="020F0502020204030204" pitchFamily="34" charset="0"/>
                <a:cs typeface="Arial" panose="020B0604020202020204" pitchFamily="34" charset="0"/>
              </a:rPr>
              <a:t> Burn Center Transfer Criteria has been established by the American Burn</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Association (ABA) to provide safety and proper care for the burn patients</a:t>
            </a:r>
          </a:p>
          <a:p>
            <a:pPr>
              <a:lnSpc>
                <a:spcPct val="107000"/>
              </a:lnSpc>
              <a:spcAft>
                <a:spcPts val="800"/>
              </a:spcAft>
            </a:pPr>
            <a:r>
              <a:rPr lang="en-US" sz="1400" b="1" dirty="0" smtClean="0">
                <a:effectLst/>
                <a:latin typeface="Calibri" panose="020F0502020204030204" pitchFamily="34" charset="0"/>
                <a:ea typeface="Calibri" panose="020F0502020204030204" pitchFamily="34" charset="0"/>
                <a:cs typeface="Arial" panose="020B0604020202020204" pitchFamily="34" charset="0"/>
              </a:rPr>
              <a:t>INDICATIONS/PATIENT SELECTION</a:t>
            </a:r>
            <a:endParaRPr lang="en-US" sz="1400" dirty="0" smtClean="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1400" dirty="0" smtClean="0">
                <a:effectLst/>
                <a:latin typeface="Arial" panose="020B0604020202020204" pitchFamily="34" charset="0"/>
                <a:ea typeface="Calibri" panose="020F0502020204030204" pitchFamily="34" charset="0"/>
                <a:cs typeface="Arial" panose="020B0604020202020204" pitchFamily="34" charset="0"/>
              </a:rPr>
              <a:t>■</a:t>
            </a:r>
            <a:r>
              <a:rPr lang="en-US" sz="1400" dirty="0" smtClean="0">
                <a:effectLst/>
                <a:latin typeface="Calibri" panose="020F0502020204030204" pitchFamily="34" charset="0"/>
                <a:ea typeface="Calibri" panose="020F0502020204030204" pitchFamily="34" charset="0"/>
                <a:cs typeface="Arial" panose="020B0604020202020204" pitchFamily="34" charset="0"/>
              </a:rPr>
              <a:t> Partial-thickness burns &gt;10% of TBSA</a:t>
            </a:r>
          </a:p>
          <a:p>
            <a:pPr>
              <a:lnSpc>
                <a:spcPct val="107000"/>
              </a:lnSpc>
              <a:spcAft>
                <a:spcPts val="800"/>
              </a:spcAft>
            </a:pPr>
            <a:r>
              <a:rPr lang="en-US" sz="1400" dirty="0" smtClean="0">
                <a:effectLst/>
                <a:latin typeface="Arial" panose="020B0604020202020204" pitchFamily="34" charset="0"/>
                <a:ea typeface="Calibri" panose="020F0502020204030204" pitchFamily="34" charset="0"/>
                <a:cs typeface="Arial" panose="020B0604020202020204" pitchFamily="34" charset="0"/>
              </a:rPr>
              <a:t>■</a:t>
            </a:r>
            <a:r>
              <a:rPr lang="en-US" sz="1400" dirty="0" smtClean="0">
                <a:effectLst/>
                <a:latin typeface="Calibri" panose="020F0502020204030204" pitchFamily="34" charset="0"/>
                <a:ea typeface="Calibri" panose="020F0502020204030204" pitchFamily="34" charset="0"/>
                <a:cs typeface="Arial" panose="020B0604020202020204" pitchFamily="34" charset="0"/>
              </a:rPr>
              <a:t> Third-degree burns</a:t>
            </a:r>
          </a:p>
          <a:p>
            <a:pPr>
              <a:lnSpc>
                <a:spcPct val="107000"/>
              </a:lnSpc>
              <a:spcAft>
                <a:spcPts val="800"/>
              </a:spcAft>
            </a:pPr>
            <a:r>
              <a:rPr lang="en-US" sz="1400" dirty="0" smtClean="0">
                <a:effectLst/>
                <a:latin typeface="Arial" panose="020B0604020202020204" pitchFamily="34" charset="0"/>
                <a:ea typeface="Calibri" panose="020F0502020204030204" pitchFamily="34" charset="0"/>
                <a:cs typeface="Arial" panose="020B0604020202020204" pitchFamily="34" charset="0"/>
              </a:rPr>
              <a:t>■</a:t>
            </a:r>
            <a:r>
              <a:rPr lang="en-US" sz="1400" dirty="0" smtClean="0">
                <a:effectLst/>
                <a:latin typeface="Calibri" panose="020F0502020204030204" pitchFamily="34" charset="0"/>
                <a:ea typeface="Calibri" panose="020F0502020204030204" pitchFamily="34" charset="0"/>
                <a:cs typeface="Arial" panose="020B0604020202020204" pitchFamily="34" charset="0"/>
              </a:rPr>
              <a:t> Burns involving face, hands, feet, genitalia, perineum, or major joints</a:t>
            </a:r>
          </a:p>
          <a:p>
            <a:pPr>
              <a:lnSpc>
                <a:spcPct val="107000"/>
              </a:lnSpc>
              <a:spcAft>
                <a:spcPts val="800"/>
              </a:spcAft>
            </a:pPr>
            <a:r>
              <a:rPr lang="en-US" sz="1400" dirty="0" smtClean="0">
                <a:effectLst/>
                <a:latin typeface="Arial" panose="020B0604020202020204" pitchFamily="34" charset="0"/>
                <a:ea typeface="Calibri" panose="020F0502020204030204" pitchFamily="34" charset="0"/>
                <a:cs typeface="Arial" panose="020B0604020202020204" pitchFamily="34" charset="0"/>
              </a:rPr>
              <a:t>■</a:t>
            </a:r>
            <a:r>
              <a:rPr lang="en-US" sz="1400" dirty="0" smtClean="0">
                <a:effectLst/>
                <a:latin typeface="Calibri" panose="020F0502020204030204" pitchFamily="34" charset="0"/>
                <a:ea typeface="Calibri" panose="020F0502020204030204" pitchFamily="34" charset="0"/>
                <a:cs typeface="Arial" panose="020B0604020202020204" pitchFamily="34" charset="0"/>
              </a:rPr>
              <a:t> Chemical burns</a:t>
            </a:r>
          </a:p>
          <a:p>
            <a:pPr>
              <a:lnSpc>
                <a:spcPct val="107000"/>
              </a:lnSpc>
              <a:spcAft>
                <a:spcPts val="800"/>
              </a:spcAft>
            </a:pPr>
            <a:r>
              <a:rPr lang="en-US" sz="1400" dirty="0" smtClean="0">
                <a:effectLst/>
                <a:latin typeface="Arial" panose="020B0604020202020204" pitchFamily="34" charset="0"/>
                <a:ea typeface="Calibri" panose="020F0502020204030204" pitchFamily="34" charset="0"/>
                <a:cs typeface="Arial" panose="020B0604020202020204" pitchFamily="34" charset="0"/>
              </a:rPr>
              <a:t>■</a:t>
            </a:r>
            <a:r>
              <a:rPr lang="en-US" sz="1400" dirty="0" smtClean="0">
                <a:effectLst/>
                <a:latin typeface="Calibri" panose="020F0502020204030204" pitchFamily="34" charset="0"/>
                <a:ea typeface="Calibri" panose="020F0502020204030204" pitchFamily="34" charset="0"/>
                <a:cs typeface="Arial" panose="020B0604020202020204" pitchFamily="34" charset="0"/>
              </a:rPr>
              <a:t> Electrical burns</a:t>
            </a:r>
          </a:p>
          <a:p>
            <a:pPr>
              <a:lnSpc>
                <a:spcPct val="107000"/>
              </a:lnSpc>
              <a:spcAft>
                <a:spcPts val="800"/>
              </a:spcAft>
            </a:pPr>
            <a:r>
              <a:rPr lang="en-US" sz="1400" dirty="0" smtClean="0">
                <a:effectLst/>
                <a:latin typeface="Arial" panose="020B0604020202020204" pitchFamily="34" charset="0"/>
                <a:ea typeface="Calibri" panose="020F0502020204030204" pitchFamily="34" charset="0"/>
                <a:cs typeface="Arial" panose="020B0604020202020204" pitchFamily="34" charset="0"/>
              </a:rPr>
              <a:t>■</a:t>
            </a:r>
            <a:r>
              <a:rPr lang="en-US" sz="1400" dirty="0" smtClean="0">
                <a:effectLst/>
                <a:latin typeface="Calibri" panose="020F0502020204030204" pitchFamily="34" charset="0"/>
                <a:ea typeface="Calibri" panose="020F0502020204030204" pitchFamily="34" charset="0"/>
                <a:cs typeface="Arial" panose="020B0604020202020204" pitchFamily="34" charset="0"/>
              </a:rPr>
              <a:t> Any burn with concomitant trauma in which burn poses greatest risk to patient</a:t>
            </a:r>
          </a:p>
          <a:p>
            <a:pPr>
              <a:lnSpc>
                <a:spcPct val="107000"/>
              </a:lnSpc>
              <a:spcAft>
                <a:spcPts val="800"/>
              </a:spcAft>
            </a:pPr>
            <a:r>
              <a:rPr lang="en-US" sz="1400" dirty="0" smtClean="0">
                <a:effectLst/>
                <a:latin typeface="Arial" panose="020B0604020202020204" pitchFamily="34" charset="0"/>
                <a:ea typeface="Calibri" panose="020F0502020204030204" pitchFamily="34" charset="0"/>
                <a:cs typeface="Arial" panose="020B0604020202020204" pitchFamily="34" charset="0"/>
              </a:rPr>
              <a:t>■</a:t>
            </a:r>
            <a:r>
              <a:rPr lang="en-US" sz="1400" dirty="0" smtClean="0">
                <a:effectLst/>
                <a:latin typeface="Calibri" panose="020F0502020204030204" pitchFamily="34" charset="0"/>
                <a:ea typeface="Calibri" panose="020F0502020204030204" pitchFamily="34" charset="0"/>
                <a:cs typeface="Arial" panose="020B0604020202020204" pitchFamily="34" charset="0"/>
              </a:rPr>
              <a:t> Inhalation injury</a:t>
            </a:r>
          </a:p>
          <a:p>
            <a:pPr>
              <a:lnSpc>
                <a:spcPct val="107000"/>
              </a:lnSpc>
              <a:spcAft>
                <a:spcPts val="800"/>
              </a:spcAft>
            </a:pPr>
            <a:r>
              <a:rPr lang="en-US" sz="1400" dirty="0" smtClean="0">
                <a:effectLst/>
                <a:latin typeface="Arial" panose="020B0604020202020204" pitchFamily="34" charset="0"/>
                <a:ea typeface="Calibri" panose="020F0502020204030204" pitchFamily="34" charset="0"/>
                <a:cs typeface="Arial" panose="020B0604020202020204" pitchFamily="34" charset="0"/>
              </a:rPr>
              <a:t>■</a:t>
            </a:r>
            <a:r>
              <a:rPr lang="en-US" sz="1400" dirty="0" smtClean="0">
                <a:effectLst/>
                <a:latin typeface="Calibri" panose="020F0502020204030204" pitchFamily="34" charset="0"/>
                <a:ea typeface="Calibri" panose="020F0502020204030204" pitchFamily="34" charset="0"/>
                <a:cs typeface="Arial" panose="020B0604020202020204" pitchFamily="34" charset="0"/>
              </a:rPr>
              <a:t> Preexisting medical disorders that could affect mortality</a:t>
            </a:r>
          </a:p>
          <a:p>
            <a:pPr>
              <a:lnSpc>
                <a:spcPct val="107000"/>
              </a:lnSpc>
              <a:spcAft>
                <a:spcPts val="800"/>
              </a:spcAft>
            </a:pPr>
            <a:r>
              <a:rPr lang="en-US" sz="1400" dirty="0" smtClean="0">
                <a:effectLst/>
                <a:latin typeface="Arial" panose="020B0604020202020204" pitchFamily="34" charset="0"/>
                <a:ea typeface="Calibri" panose="020F0502020204030204" pitchFamily="34" charset="0"/>
                <a:cs typeface="Arial" panose="020B0604020202020204" pitchFamily="34" charset="0"/>
              </a:rPr>
              <a:t>■</a:t>
            </a:r>
            <a:r>
              <a:rPr lang="en-US" sz="1400" dirty="0" smtClean="0">
                <a:effectLst/>
                <a:latin typeface="Calibri" panose="020F0502020204030204" pitchFamily="34" charset="0"/>
                <a:ea typeface="Calibri" panose="020F0502020204030204" pitchFamily="34" charset="0"/>
                <a:cs typeface="Arial" panose="020B0604020202020204" pitchFamily="34" charset="0"/>
              </a:rPr>
              <a:t> Hospitals without qualified personnel or equipment for care of burned children</a:t>
            </a:r>
          </a:p>
          <a:p>
            <a:pPr>
              <a:lnSpc>
                <a:spcPct val="107000"/>
              </a:lnSpc>
              <a:spcAft>
                <a:spcPts val="800"/>
              </a:spcAft>
            </a:pPr>
            <a:r>
              <a:rPr lang="en-US" sz="1400" dirty="0" smtClean="0">
                <a:effectLst/>
                <a:latin typeface="Arial" panose="020B0604020202020204" pitchFamily="34" charset="0"/>
                <a:ea typeface="Calibri" panose="020F0502020204030204" pitchFamily="34" charset="0"/>
                <a:cs typeface="Arial" panose="020B0604020202020204" pitchFamily="34" charset="0"/>
              </a:rPr>
              <a:t>■</a:t>
            </a:r>
            <a:r>
              <a:rPr lang="en-US" sz="1400" dirty="0" smtClean="0">
                <a:effectLst/>
                <a:latin typeface="Calibri" panose="020F0502020204030204" pitchFamily="34" charset="0"/>
                <a:ea typeface="Calibri" panose="020F0502020204030204" pitchFamily="34" charset="0"/>
                <a:cs typeface="Arial" panose="020B0604020202020204" pitchFamily="34" charset="0"/>
              </a:rPr>
              <a:t> Patients who will require special social, emotional, or rehabilitative intervention</a:t>
            </a:r>
          </a:p>
          <a:p>
            <a:pPr>
              <a:lnSpc>
                <a:spcPct val="107000"/>
              </a:lnSpc>
              <a:spcAft>
                <a:spcPts val="800"/>
              </a:spcAft>
            </a:pPr>
            <a:r>
              <a:rPr lang="en-US" sz="1400" b="1" dirty="0" smtClean="0">
                <a:effectLst/>
                <a:latin typeface="Calibri" panose="020F0502020204030204" pitchFamily="34" charset="0"/>
                <a:ea typeface="Calibri" panose="020F0502020204030204" pitchFamily="34" charset="0"/>
                <a:cs typeface="Arial" panose="020B0604020202020204" pitchFamily="34" charset="0"/>
              </a:rPr>
              <a:t>TIP: </a:t>
            </a:r>
            <a:r>
              <a:rPr lang="en-US" sz="1400" dirty="0" smtClean="0">
                <a:effectLst/>
                <a:latin typeface="Calibri" panose="020F0502020204030204" pitchFamily="34" charset="0"/>
                <a:ea typeface="Calibri" panose="020F0502020204030204" pitchFamily="34" charset="0"/>
                <a:cs typeface="Arial" panose="020B0604020202020204" pitchFamily="34" charset="0"/>
              </a:rPr>
              <a:t>The criteria for transfer to a burn center are frequently asked on</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examinations, including boards.</a:t>
            </a:r>
            <a:endParaRPr lang="en-US" sz="14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04222354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0675" y="0"/>
            <a:ext cx="5838093" cy="3781805"/>
          </a:xfrm>
          <a:prstGeom prst="rect">
            <a:avLst/>
          </a:prstGeom>
        </p:spPr>
        <p:txBody>
          <a:bodyPr wrap="square">
            <a:spAutoFit/>
          </a:bodyPr>
          <a:lstStyle/>
          <a:p>
            <a:pPr>
              <a:lnSpc>
                <a:spcPct val="107000"/>
              </a:lnSpc>
              <a:spcAft>
                <a:spcPts val="800"/>
              </a:spcAft>
            </a:pPr>
            <a:r>
              <a:rPr lang="en-US" sz="1400" b="1" dirty="0" smtClean="0">
                <a:effectLst/>
                <a:latin typeface="Calibri" panose="020F0502020204030204" pitchFamily="34" charset="0"/>
                <a:ea typeface="Calibri" panose="020F0502020204030204" pitchFamily="34" charset="0"/>
                <a:cs typeface="Arial" panose="020B0604020202020204" pitchFamily="34" charset="0"/>
              </a:rPr>
              <a:t>PREOPERATIVE DIAGNOSIS AND TREATMENT</a:t>
            </a:r>
            <a:endParaRPr lang="en-US" sz="1400" dirty="0" smtClean="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1400" b="1" dirty="0" smtClean="0">
                <a:effectLst/>
                <a:latin typeface="Calibri" panose="020F0502020204030204" pitchFamily="34" charset="0"/>
                <a:ea typeface="Calibri" panose="020F0502020204030204" pitchFamily="34" charset="0"/>
                <a:cs typeface="Arial" panose="020B0604020202020204" pitchFamily="34" charset="0"/>
              </a:rPr>
              <a:t>FACIAL BURNS</a:t>
            </a:r>
            <a:endParaRPr lang="en-US" sz="1400" dirty="0" smtClean="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1400" dirty="0" smtClean="0">
                <a:effectLst/>
                <a:latin typeface="Arial" panose="020B0604020202020204" pitchFamily="34" charset="0"/>
                <a:ea typeface="Calibri" panose="020F0502020204030204" pitchFamily="34" charset="0"/>
                <a:cs typeface="Arial" panose="020B0604020202020204" pitchFamily="34" charset="0"/>
              </a:rPr>
              <a:t>■</a:t>
            </a:r>
            <a:r>
              <a:rPr lang="en-US" sz="1400" dirty="0" smtClean="0">
                <a:effectLst/>
                <a:latin typeface="Calibri" panose="020F0502020204030204" pitchFamily="34" charset="0"/>
                <a:ea typeface="Calibri" panose="020F0502020204030204" pitchFamily="34" charset="0"/>
                <a:cs typeface="Arial" panose="020B0604020202020204" pitchFamily="34" charset="0"/>
              </a:rPr>
              <a:t> Airway evaluation</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 Extensive edema formation (blood supply and loose connective tissue): Head</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elevation</a:t>
            </a:r>
          </a:p>
          <a:p>
            <a:pPr>
              <a:lnSpc>
                <a:spcPct val="107000"/>
              </a:lnSpc>
              <a:spcAft>
                <a:spcPts val="800"/>
              </a:spcAft>
            </a:pPr>
            <a:r>
              <a:rPr lang="en-US" sz="1400" dirty="0" smtClean="0">
                <a:effectLst/>
                <a:latin typeface="Arial" panose="020B0604020202020204" pitchFamily="34" charset="0"/>
                <a:ea typeface="Calibri" panose="020F0502020204030204" pitchFamily="34" charset="0"/>
                <a:cs typeface="Arial" panose="020B0604020202020204" pitchFamily="34" charset="0"/>
              </a:rPr>
              <a:t>■</a:t>
            </a:r>
            <a:r>
              <a:rPr lang="en-US" sz="1400" dirty="0" smtClean="0">
                <a:effectLst/>
                <a:latin typeface="Calibri" panose="020F0502020204030204" pitchFamily="34" charset="0"/>
                <a:ea typeface="Calibri" panose="020F0502020204030204" pitchFamily="34" charset="0"/>
                <a:cs typeface="Arial" panose="020B0604020202020204" pitchFamily="34" charset="0"/>
              </a:rPr>
              <a:t> Full-thickness burns should be excised and grafted </a:t>
            </a:r>
            <a:r>
              <a:rPr lang="en-US" sz="1400" b="1" dirty="0" smtClean="0">
                <a:effectLst/>
                <a:latin typeface="Calibri" panose="020F0502020204030204" pitchFamily="34" charset="0"/>
                <a:ea typeface="Calibri" panose="020F0502020204030204" pitchFamily="34" charset="0"/>
                <a:cs typeface="Arial" panose="020B0604020202020204" pitchFamily="34" charset="0"/>
              </a:rPr>
              <a:t>within 7–10 days post injury </a:t>
            </a:r>
            <a:r>
              <a:rPr lang="en-US" sz="1400" dirty="0" smtClean="0">
                <a:effectLst/>
                <a:latin typeface="Calibri" panose="020F0502020204030204" pitchFamily="34" charset="0"/>
                <a:ea typeface="Calibri" panose="020F0502020204030204" pitchFamily="34" charset="0"/>
                <a:cs typeface="Arial" panose="020B0604020202020204" pitchFamily="34" charset="0"/>
              </a:rPr>
              <a:t>to</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promote early wound closure and minimize scar contracture deformities</a:t>
            </a:r>
          </a:p>
          <a:p>
            <a:pPr>
              <a:lnSpc>
                <a:spcPct val="107000"/>
              </a:lnSpc>
              <a:spcAft>
                <a:spcPts val="800"/>
              </a:spcAft>
            </a:pPr>
            <a:r>
              <a:rPr lang="en-US" sz="1400" dirty="0" smtClean="0">
                <a:effectLst/>
                <a:latin typeface="Arial" panose="020B0604020202020204" pitchFamily="34" charset="0"/>
                <a:ea typeface="Calibri" panose="020F0502020204030204" pitchFamily="34" charset="0"/>
                <a:cs typeface="Arial" panose="020B0604020202020204" pitchFamily="34" charset="0"/>
              </a:rPr>
              <a:t>■</a:t>
            </a:r>
            <a:r>
              <a:rPr lang="en-US" sz="1400" dirty="0" smtClean="0">
                <a:effectLst/>
                <a:latin typeface="Calibri" panose="020F0502020204030204" pitchFamily="34" charset="0"/>
                <a:ea typeface="Calibri" panose="020F0502020204030204" pitchFamily="34" charset="0"/>
                <a:cs typeface="Arial" panose="020B0604020202020204" pitchFamily="34" charset="0"/>
              </a:rPr>
              <a:t> Eye examination and fluorescein staining for corneal injury before extensive</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edema</a:t>
            </a:r>
          </a:p>
          <a:p>
            <a:pPr>
              <a:lnSpc>
                <a:spcPct val="107000"/>
              </a:lnSpc>
              <a:spcAft>
                <a:spcPts val="800"/>
              </a:spcAft>
            </a:pPr>
            <a:r>
              <a:rPr lang="en-US" sz="1400" dirty="0" smtClean="0">
                <a:effectLst/>
                <a:latin typeface="Arial" panose="020B0604020202020204" pitchFamily="34" charset="0"/>
                <a:ea typeface="Calibri" panose="020F0502020204030204" pitchFamily="34" charset="0"/>
                <a:cs typeface="Arial" panose="020B0604020202020204" pitchFamily="34" charset="0"/>
              </a:rPr>
              <a:t>■</a:t>
            </a:r>
            <a:r>
              <a:rPr lang="en-US" sz="1400" dirty="0" smtClean="0">
                <a:effectLst/>
                <a:latin typeface="Calibri" panose="020F0502020204030204" pitchFamily="34" charset="0"/>
                <a:ea typeface="Calibri" panose="020F0502020204030204" pitchFamily="34" charset="0"/>
                <a:cs typeface="Arial" panose="020B0604020202020204" pitchFamily="34" charset="0"/>
              </a:rPr>
              <a:t> Ophthalmology consult</a:t>
            </a:r>
          </a:p>
        </p:txBody>
      </p:sp>
      <p:sp>
        <p:nvSpPr>
          <p:cNvPr id="3" name="Rectangle 2"/>
          <p:cNvSpPr/>
          <p:nvPr/>
        </p:nvSpPr>
        <p:spPr>
          <a:xfrm>
            <a:off x="6096000" y="3530990"/>
            <a:ext cx="6096000" cy="2321469"/>
          </a:xfrm>
          <a:prstGeom prst="rect">
            <a:avLst/>
          </a:prstGeom>
        </p:spPr>
        <p:txBody>
          <a:bodyPr>
            <a:spAutoFit/>
          </a:bodyPr>
          <a:lstStyle/>
          <a:p>
            <a:pPr lvl="0">
              <a:lnSpc>
                <a:spcPct val="107000"/>
              </a:lnSpc>
              <a:spcAft>
                <a:spcPts val="800"/>
              </a:spcAft>
            </a:pPr>
            <a:r>
              <a:rPr lang="en-US" sz="1400" dirty="0">
                <a:solidFill>
                  <a:prstClr val="black"/>
                </a:solidFill>
                <a:latin typeface="Cambria Math" panose="02040503050406030204" pitchFamily="18" charset="0"/>
                <a:ea typeface="Calibri" panose="020F0502020204030204" pitchFamily="34" charset="0"/>
                <a:cs typeface="Cambria Math" panose="02040503050406030204" pitchFamily="18" charset="0"/>
              </a:rPr>
              <a:t>▶</a:t>
            </a:r>
            <a:r>
              <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rPr>
              <a:t> Laryngeal edema</a:t>
            </a:r>
          </a:p>
          <a:p>
            <a:pPr lvl="0">
              <a:lnSpc>
                <a:spcPct val="107000"/>
              </a:lnSpc>
              <a:spcAft>
                <a:spcPts val="800"/>
              </a:spcAft>
            </a:pPr>
            <a:r>
              <a:rPr lang="en-US" sz="1400" dirty="0">
                <a:solidFill>
                  <a:prstClr val="black"/>
                </a:solidFill>
                <a:latin typeface="Arial" panose="020B0604020202020204" pitchFamily="34" charset="0"/>
                <a:ea typeface="Calibri" panose="020F0502020204030204" pitchFamily="34" charset="0"/>
                <a:cs typeface="Arial" panose="020B0604020202020204" pitchFamily="34" charset="0"/>
              </a:rPr>
              <a:t>■</a:t>
            </a:r>
            <a:r>
              <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rPr>
              <a:t> </a:t>
            </a:r>
            <a:r>
              <a:rPr lang="en-US" sz="1400" b="1" dirty="0" err="1">
                <a:solidFill>
                  <a:prstClr val="black"/>
                </a:solidFill>
                <a:latin typeface="Calibri" panose="020F0502020204030204" pitchFamily="34" charset="0"/>
                <a:ea typeface="Calibri" panose="020F0502020204030204" pitchFamily="34" charset="0"/>
                <a:cs typeface="Arial" panose="020B0604020202020204" pitchFamily="34" charset="0"/>
              </a:rPr>
              <a:t>Supraglottic</a:t>
            </a:r>
            <a:r>
              <a:rPr lang="en-US" sz="1400" b="1" dirty="0">
                <a:solidFill>
                  <a:prstClr val="black"/>
                </a:solidFill>
                <a:latin typeface="Calibri" panose="020F0502020204030204" pitchFamily="34" charset="0"/>
                <a:ea typeface="Calibri" panose="020F0502020204030204" pitchFamily="34" charset="0"/>
                <a:cs typeface="Arial" panose="020B0604020202020204" pitchFamily="34" charset="0"/>
              </a:rPr>
              <a:t> injury (thermal/chemical): </a:t>
            </a:r>
            <a:r>
              <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rPr>
              <a:t>Hoarseness, pharyngeal erythema, and</a:t>
            </a:r>
          </a:p>
          <a:p>
            <a:pPr lvl="0">
              <a:lnSpc>
                <a:spcPct val="107000"/>
              </a:lnSpc>
              <a:spcAft>
                <a:spcPts val="800"/>
              </a:spcAft>
            </a:pPr>
            <a:r>
              <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rPr>
              <a:t>edema</a:t>
            </a:r>
          </a:p>
          <a:p>
            <a:pPr lvl="0">
              <a:lnSpc>
                <a:spcPct val="107000"/>
              </a:lnSpc>
              <a:spcAft>
                <a:spcPts val="800"/>
              </a:spcAft>
            </a:pPr>
            <a:r>
              <a:rPr lang="en-US" sz="1400" dirty="0">
                <a:solidFill>
                  <a:prstClr val="black"/>
                </a:solidFill>
                <a:latin typeface="Arial" panose="020B0604020202020204" pitchFamily="34" charset="0"/>
                <a:ea typeface="Calibri" panose="020F0502020204030204" pitchFamily="34" charset="0"/>
                <a:cs typeface="Arial" panose="020B0604020202020204" pitchFamily="34" charset="0"/>
              </a:rPr>
              <a:t>■</a:t>
            </a:r>
            <a:r>
              <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rPr>
              <a:t> </a:t>
            </a:r>
            <a:r>
              <a:rPr lang="en-US" sz="1400" b="1" dirty="0" err="1">
                <a:solidFill>
                  <a:prstClr val="black"/>
                </a:solidFill>
                <a:latin typeface="Calibri" panose="020F0502020204030204" pitchFamily="34" charset="0"/>
                <a:ea typeface="Calibri" panose="020F0502020204030204" pitchFamily="34" charset="0"/>
                <a:cs typeface="Arial" panose="020B0604020202020204" pitchFamily="34" charset="0"/>
              </a:rPr>
              <a:t>Infraglottic</a:t>
            </a:r>
            <a:r>
              <a:rPr lang="en-US" sz="1400" b="1" dirty="0">
                <a:solidFill>
                  <a:prstClr val="black"/>
                </a:solidFill>
                <a:latin typeface="Calibri" panose="020F0502020204030204" pitchFamily="34" charset="0"/>
                <a:ea typeface="Calibri" panose="020F0502020204030204" pitchFamily="34" charset="0"/>
                <a:cs typeface="Arial" panose="020B0604020202020204" pitchFamily="34" charset="0"/>
              </a:rPr>
              <a:t> injury (chemical): </a:t>
            </a:r>
            <a:r>
              <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rPr>
              <a:t>Mental status changes because of hypoxia</a:t>
            </a:r>
          </a:p>
          <a:p>
            <a:pPr lvl="0">
              <a:lnSpc>
                <a:spcPct val="107000"/>
              </a:lnSpc>
              <a:spcAft>
                <a:spcPts val="800"/>
              </a:spcAft>
            </a:pPr>
            <a:r>
              <a:rPr lang="en-US" sz="1400" dirty="0">
                <a:solidFill>
                  <a:prstClr val="black"/>
                </a:solidFill>
                <a:latin typeface="Arial" panose="020B0604020202020204" pitchFamily="34" charset="0"/>
                <a:ea typeface="Calibri" panose="020F0502020204030204" pitchFamily="34" charset="0"/>
                <a:cs typeface="Arial" panose="020B0604020202020204" pitchFamily="34" charset="0"/>
              </a:rPr>
              <a:t>■</a:t>
            </a:r>
            <a:r>
              <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rPr>
              <a:t> </a:t>
            </a:r>
            <a:r>
              <a:rPr lang="en-US" sz="1400" dirty="0" err="1">
                <a:solidFill>
                  <a:prstClr val="black"/>
                </a:solidFill>
                <a:latin typeface="Calibri" panose="020F0502020204030204" pitchFamily="34" charset="0"/>
                <a:ea typeface="Calibri" panose="020F0502020204030204" pitchFamily="34" charset="0"/>
                <a:cs typeface="Arial" panose="020B0604020202020204" pitchFamily="34" charset="0"/>
              </a:rPr>
              <a:t>Carboxyhemoglobin</a:t>
            </a:r>
            <a:r>
              <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rPr>
              <a:t> (≥10% in CO poisoning)</a:t>
            </a:r>
          </a:p>
          <a:p>
            <a:pPr lvl="0">
              <a:lnSpc>
                <a:spcPct val="107000"/>
              </a:lnSpc>
              <a:spcAft>
                <a:spcPts val="800"/>
              </a:spcAft>
            </a:pPr>
            <a:r>
              <a:rPr lang="en-US" sz="1400" dirty="0">
                <a:solidFill>
                  <a:prstClr val="black"/>
                </a:solidFill>
                <a:latin typeface="Arial" panose="020B0604020202020204" pitchFamily="34" charset="0"/>
                <a:ea typeface="Calibri" panose="020F0502020204030204" pitchFamily="34" charset="0"/>
                <a:cs typeface="Arial" panose="020B0604020202020204" pitchFamily="34" charset="0"/>
              </a:rPr>
              <a:t>■</a:t>
            </a:r>
            <a:r>
              <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rPr>
              <a:t> Chest radiographic examination (typically normal initially)</a:t>
            </a:r>
          </a:p>
          <a:p>
            <a:pPr lvl="0">
              <a:lnSpc>
                <a:spcPct val="107000"/>
              </a:lnSpc>
              <a:spcAft>
                <a:spcPts val="800"/>
              </a:spcAft>
            </a:pPr>
            <a:r>
              <a:rPr lang="en-US" sz="1400" dirty="0">
                <a:solidFill>
                  <a:prstClr val="black"/>
                </a:solidFill>
                <a:latin typeface="Arial" panose="020B0604020202020204" pitchFamily="34" charset="0"/>
                <a:ea typeface="Calibri" panose="020F0502020204030204" pitchFamily="34" charset="0"/>
                <a:cs typeface="Arial" panose="020B0604020202020204" pitchFamily="34" charset="0"/>
              </a:rPr>
              <a:t>■</a:t>
            </a:r>
            <a:r>
              <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rPr>
              <a:t> Bronchoscopy may assist in determining </a:t>
            </a:r>
            <a:r>
              <a:rPr lang="en-US" sz="1400" dirty="0" smtClean="0">
                <a:solidFill>
                  <a:prstClr val="black"/>
                </a:solidFill>
                <a:latin typeface="Calibri" panose="020F0502020204030204" pitchFamily="34" charset="0"/>
                <a:ea typeface="Calibri" panose="020F0502020204030204" pitchFamily="34" charset="0"/>
                <a:cs typeface="Arial" panose="020B0604020202020204" pitchFamily="34" charset="0"/>
              </a:rPr>
              <a:t>severity</a:t>
            </a:r>
            <a:endPar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endParaRPr>
          </a:p>
        </p:txBody>
      </p:sp>
      <p:sp>
        <p:nvSpPr>
          <p:cNvPr id="4" name="Rectangle 3"/>
          <p:cNvSpPr/>
          <p:nvPr/>
        </p:nvSpPr>
        <p:spPr>
          <a:xfrm>
            <a:off x="6096000" y="397063"/>
            <a:ext cx="6096000" cy="2987677"/>
          </a:xfrm>
          <a:prstGeom prst="rect">
            <a:avLst/>
          </a:prstGeom>
        </p:spPr>
        <p:txBody>
          <a:bodyPr>
            <a:spAutoFit/>
          </a:bodyPr>
          <a:lstStyle/>
          <a:p>
            <a:pPr lvl="0">
              <a:lnSpc>
                <a:spcPct val="107000"/>
              </a:lnSpc>
              <a:spcAft>
                <a:spcPts val="800"/>
              </a:spcAft>
            </a:pPr>
            <a:r>
              <a:rPr lang="en-US" sz="1400" b="1" dirty="0">
                <a:solidFill>
                  <a:prstClr val="black"/>
                </a:solidFill>
                <a:latin typeface="Calibri" panose="020F0502020204030204" pitchFamily="34" charset="0"/>
                <a:ea typeface="Calibri" panose="020F0502020204030204" pitchFamily="34" charset="0"/>
                <a:cs typeface="Arial" panose="020B0604020202020204" pitchFamily="34" charset="0"/>
              </a:rPr>
              <a:t>INHALATION INJURY</a:t>
            </a:r>
            <a:endPar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endParaRPr>
          </a:p>
          <a:p>
            <a:pPr lvl="0">
              <a:lnSpc>
                <a:spcPct val="107000"/>
              </a:lnSpc>
              <a:spcAft>
                <a:spcPts val="800"/>
              </a:spcAft>
            </a:pPr>
            <a:r>
              <a:rPr lang="en-US" sz="1400" dirty="0">
                <a:solidFill>
                  <a:prstClr val="black"/>
                </a:solidFill>
                <a:latin typeface="Arial" panose="020B0604020202020204" pitchFamily="34" charset="0"/>
                <a:ea typeface="Calibri" panose="020F0502020204030204" pitchFamily="34" charset="0"/>
                <a:cs typeface="Arial" panose="020B0604020202020204" pitchFamily="34" charset="0"/>
              </a:rPr>
              <a:t>■</a:t>
            </a:r>
            <a:r>
              <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rPr>
              <a:t> </a:t>
            </a:r>
            <a:r>
              <a:rPr lang="en-US" sz="1400" b="1" dirty="0">
                <a:solidFill>
                  <a:prstClr val="black"/>
                </a:solidFill>
                <a:latin typeface="Calibri" panose="020F0502020204030204" pitchFamily="34" charset="0"/>
                <a:ea typeface="Calibri" panose="020F0502020204030204" pitchFamily="34" charset="0"/>
                <a:cs typeface="Arial" panose="020B0604020202020204" pitchFamily="34" charset="0"/>
              </a:rPr>
              <a:t>Clinical significance</a:t>
            </a:r>
            <a:endPar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endParaRPr>
          </a:p>
          <a:p>
            <a:pPr lvl="0">
              <a:lnSpc>
                <a:spcPct val="107000"/>
              </a:lnSpc>
              <a:spcAft>
                <a:spcPts val="800"/>
              </a:spcAft>
            </a:pPr>
            <a:r>
              <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rPr>
              <a:t>• Increased mortality</a:t>
            </a:r>
          </a:p>
          <a:p>
            <a:pPr lvl="0">
              <a:lnSpc>
                <a:spcPct val="107000"/>
              </a:lnSpc>
              <a:spcAft>
                <a:spcPts val="800"/>
              </a:spcAft>
            </a:pPr>
            <a:r>
              <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rPr>
              <a:t>• Airway closure secondary to oropharyngeal edema</a:t>
            </a:r>
          </a:p>
          <a:p>
            <a:pPr lvl="0">
              <a:lnSpc>
                <a:spcPct val="107000"/>
              </a:lnSpc>
              <a:spcAft>
                <a:spcPts val="800"/>
              </a:spcAft>
            </a:pPr>
            <a:r>
              <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rPr>
              <a:t>• Increased resuscitation fluid requirements</a:t>
            </a:r>
          </a:p>
          <a:p>
            <a:pPr lvl="0">
              <a:lnSpc>
                <a:spcPct val="107000"/>
              </a:lnSpc>
              <a:spcAft>
                <a:spcPts val="800"/>
              </a:spcAft>
            </a:pPr>
            <a:r>
              <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rPr>
              <a:t>• Impaired pulmonary gas exchange</a:t>
            </a:r>
          </a:p>
          <a:p>
            <a:pPr lvl="0">
              <a:lnSpc>
                <a:spcPct val="107000"/>
              </a:lnSpc>
              <a:spcAft>
                <a:spcPts val="800"/>
              </a:spcAft>
            </a:pPr>
            <a:r>
              <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rPr>
              <a:t>• Pneumonia</a:t>
            </a:r>
          </a:p>
          <a:p>
            <a:pPr lvl="0">
              <a:lnSpc>
                <a:spcPct val="107000"/>
              </a:lnSpc>
              <a:spcAft>
                <a:spcPts val="800"/>
              </a:spcAft>
            </a:pPr>
            <a:r>
              <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rPr>
              <a:t>• Risk of systemic inflammatory response syndrome and </a:t>
            </a:r>
            <a:r>
              <a:rPr lang="en-US" sz="1400" dirty="0" err="1">
                <a:solidFill>
                  <a:prstClr val="black"/>
                </a:solidFill>
                <a:latin typeface="Calibri" panose="020F0502020204030204" pitchFamily="34" charset="0"/>
                <a:ea typeface="Calibri" panose="020F0502020204030204" pitchFamily="34" charset="0"/>
                <a:cs typeface="Arial" panose="020B0604020202020204" pitchFamily="34" charset="0"/>
              </a:rPr>
              <a:t>multiorgan</a:t>
            </a:r>
            <a:r>
              <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rPr>
              <a:t> failure</a:t>
            </a:r>
          </a:p>
          <a:p>
            <a:pPr lvl="0">
              <a:lnSpc>
                <a:spcPct val="107000"/>
              </a:lnSpc>
              <a:spcAft>
                <a:spcPts val="800"/>
              </a:spcAft>
            </a:pPr>
            <a:r>
              <a:rPr lang="en-US" sz="1400" dirty="0">
                <a:solidFill>
                  <a:prstClr val="black"/>
                </a:solidFill>
                <a:latin typeface="Cambria Math" panose="02040503050406030204" pitchFamily="18" charset="0"/>
                <a:ea typeface="Calibri" panose="020F0502020204030204" pitchFamily="34" charset="0"/>
                <a:cs typeface="Cambria Math" panose="02040503050406030204" pitchFamily="18" charset="0"/>
              </a:rPr>
              <a:t>▶</a:t>
            </a:r>
            <a:r>
              <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rPr>
              <a:t> Chronic pulmonary dysfunction</a:t>
            </a:r>
          </a:p>
        </p:txBody>
      </p:sp>
    </p:spTree>
    <p:extLst>
      <p:ext uri="{BB962C8B-B14F-4D97-AF65-F5344CB8AC3E}">
        <p14:creationId xmlns:p14="http://schemas.microsoft.com/office/powerpoint/2010/main" val="30033397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5988" y="0"/>
            <a:ext cx="5800578" cy="6882333"/>
          </a:xfrm>
          <a:prstGeom prst="rect">
            <a:avLst/>
          </a:prstGeom>
        </p:spPr>
        <p:txBody>
          <a:bodyPr wrap="square">
            <a:spAutoFit/>
          </a:bodyPr>
          <a:lstStyle/>
          <a:p>
            <a:pPr lvl="0">
              <a:lnSpc>
                <a:spcPct val="107000"/>
              </a:lnSpc>
              <a:spcAft>
                <a:spcPts val="800"/>
              </a:spcAft>
            </a:pPr>
            <a:r>
              <a:rPr lang="en-US" sz="1400" dirty="0">
                <a:solidFill>
                  <a:prstClr val="black"/>
                </a:solidFill>
                <a:latin typeface="Arial" panose="020B0604020202020204" pitchFamily="34" charset="0"/>
                <a:ea typeface="Calibri" panose="020F0502020204030204" pitchFamily="34" charset="0"/>
                <a:cs typeface="Arial" panose="020B0604020202020204" pitchFamily="34" charset="0"/>
              </a:rPr>
              <a:t>■</a:t>
            </a:r>
            <a:r>
              <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rPr>
              <a:t> Cyanide </a:t>
            </a:r>
            <a:r>
              <a:rPr lang="en-US" sz="1400" dirty="0" smtClean="0">
                <a:solidFill>
                  <a:prstClr val="black"/>
                </a:solidFill>
                <a:latin typeface="Calibri" panose="020F0502020204030204" pitchFamily="34" charset="0"/>
                <a:ea typeface="Calibri" panose="020F0502020204030204" pitchFamily="34" charset="0"/>
                <a:cs typeface="Arial" panose="020B0604020202020204" pitchFamily="34" charset="0"/>
              </a:rPr>
              <a:t>toxicity</a:t>
            </a:r>
            <a:endPar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endParaRPr>
          </a:p>
          <a:p>
            <a:pPr lvl="0">
              <a:lnSpc>
                <a:spcPct val="107000"/>
              </a:lnSpc>
              <a:spcAft>
                <a:spcPts val="800"/>
              </a:spcAft>
            </a:pPr>
            <a:r>
              <a:rPr lang="en-US" sz="1400" dirty="0">
                <a:solidFill>
                  <a:prstClr val="black"/>
                </a:solidFill>
                <a:latin typeface="Cambria Math" panose="02040503050406030204" pitchFamily="18" charset="0"/>
                <a:ea typeface="Calibri" panose="020F0502020204030204" pitchFamily="34" charset="0"/>
                <a:cs typeface="Cambria Math" panose="02040503050406030204" pitchFamily="18" charset="0"/>
              </a:rPr>
              <a:t>▶</a:t>
            </a:r>
            <a:r>
              <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rPr>
              <a:t> Hydrogen cyanide (HCN), the gaseous form of cyanide, is generated by the</a:t>
            </a:r>
          </a:p>
          <a:p>
            <a:pPr lvl="0">
              <a:lnSpc>
                <a:spcPct val="107000"/>
              </a:lnSpc>
              <a:spcAft>
                <a:spcPts val="800"/>
              </a:spcAft>
            </a:pPr>
            <a:r>
              <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rPr>
              <a:t>combustion of nitrogen and carbon containing substances, such as wool,</a:t>
            </a:r>
          </a:p>
          <a:p>
            <a:pPr lvl="0">
              <a:lnSpc>
                <a:spcPct val="107000"/>
              </a:lnSpc>
              <a:spcAft>
                <a:spcPts val="800"/>
              </a:spcAft>
            </a:pPr>
            <a:r>
              <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rPr>
              <a:t>silk, cotton, and paper</a:t>
            </a:r>
          </a:p>
          <a:p>
            <a:pPr lvl="0">
              <a:lnSpc>
                <a:spcPct val="107000"/>
              </a:lnSpc>
              <a:spcAft>
                <a:spcPts val="800"/>
              </a:spcAft>
            </a:pPr>
            <a:r>
              <a:rPr lang="en-US" sz="1400" dirty="0">
                <a:solidFill>
                  <a:prstClr val="black"/>
                </a:solidFill>
                <a:latin typeface="Cambria Math" panose="02040503050406030204" pitchFamily="18" charset="0"/>
                <a:ea typeface="Calibri" panose="020F0502020204030204" pitchFamily="34" charset="0"/>
                <a:cs typeface="Cambria Math" panose="02040503050406030204" pitchFamily="18" charset="0"/>
              </a:rPr>
              <a:t>▶</a:t>
            </a:r>
            <a:r>
              <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rPr>
              <a:t> Cytotoxicity is due to its reversible inhibition of cytochrome c oxidase,</a:t>
            </a:r>
          </a:p>
          <a:p>
            <a:pPr lvl="0">
              <a:lnSpc>
                <a:spcPct val="107000"/>
              </a:lnSpc>
              <a:spcAft>
                <a:spcPts val="800"/>
              </a:spcAft>
            </a:pPr>
            <a:r>
              <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rPr>
              <a:t>suppressing cellular respiration and causing tissue anoxia and metabolic</a:t>
            </a:r>
          </a:p>
          <a:p>
            <a:pPr lvl="0">
              <a:lnSpc>
                <a:spcPct val="107000"/>
              </a:lnSpc>
              <a:spcAft>
                <a:spcPts val="800"/>
              </a:spcAft>
            </a:pPr>
            <a:r>
              <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rPr>
              <a:t>acidosis</a:t>
            </a:r>
          </a:p>
          <a:p>
            <a:pPr lvl="0">
              <a:lnSpc>
                <a:spcPct val="107000"/>
              </a:lnSpc>
              <a:spcAft>
                <a:spcPts val="800"/>
              </a:spcAft>
            </a:pPr>
            <a:r>
              <a:rPr lang="en-US" sz="1400" dirty="0">
                <a:solidFill>
                  <a:prstClr val="black"/>
                </a:solidFill>
                <a:latin typeface="Cambria Math" panose="02040503050406030204" pitchFamily="18" charset="0"/>
                <a:ea typeface="Calibri" panose="020F0502020204030204" pitchFamily="34" charset="0"/>
                <a:cs typeface="Cambria Math" panose="02040503050406030204" pitchFamily="18" charset="0"/>
              </a:rPr>
              <a:t>▶</a:t>
            </a:r>
            <a:r>
              <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rPr>
              <a:t> Elevated HCN concentrations are directly related to the probability of</a:t>
            </a:r>
          </a:p>
          <a:p>
            <a:pPr lvl="0">
              <a:lnSpc>
                <a:spcPct val="107000"/>
              </a:lnSpc>
              <a:spcAft>
                <a:spcPts val="800"/>
              </a:spcAft>
            </a:pPr>
            <a:r>
              <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rPr>
              <a:t>death as it causes severe central nervous system (CNS), respiratory, and</a:t>
            </a:r>
          </a:p>
          <a:p>
            <a:pPr lvl="0">
              <a:lnSpc>
                <a:spcPct val="107000"/>
              </a:lnSpc>
              <a:spcAft>
                <a:spcPts val="800"/>
              </a:spcAft>
            </a:pPr>
            <a:r>
              <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rPr>
              <a:t>cardiovascular dysfunction</a:t>
            </a:r>
          </a:p>
          <a:p>
            <a:pPr lvl="0">
              <a:lnSpc>
                <a:spcPct val="107000"/>
              </a:lnSpc>
              <a:spcAft>
                <a:spcPts val="800"/>
              </a:spcAft>
            </a:pPr>
            <a:r>
              <a:rPr lang="en-US" sz="1400" dirty="0">
                <a:solidFill>
                  <a:prstClr val="black"/>
                </a:solidFill>
                <a:latin typeface="Cambria Math" panose="02040503050406030204" pitchFamily="18" charset="0"/>
                <a:ea typeface="Calibri" panose="020F0502020204030204" pitchFamily="34" charset="0"/>
                <a:cs typeface="Cambria Math" panose="02040503050406030204" pitchFamily="18" charset="0"/>
              </a:rPr>
              <a:t>▶</a:t>
            </a:r>
            <a:r>
              <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rPr>
              <a:t> Toxicity occurs at a level of 0.1 </a:t>
            </a:r>
            <a:r>
              <a:rPr lang="en-US" sz="1400" dirty="0" err="1">
                <a:solidFill>
                  <a:prstClr val="black"/>
                </a:solidFill>
                <a:latin typeface="Calibri" panose="020F0502020204030204" pitchFamily="34" charset="0"/>
                <a:ea typeface="Calibri" panose="020F0502020204030204" pitchFamily="34" charset="0"/>
                <a:cs typeface="Arial" panose="020B0604020202020204" pitchFamily="34" charset="0"/>
              </a:rPr>
              <a:t>μg</a:t>
            </a:r>
            <a:r>
              <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rPr>
              <a:t>/mL, and at 1.0 </a:t>
            </a:r>
            <a:r>
              <a:rPr lang="en-US" sz="1400" dirty="0" err="1">
                <a:solidFill>
                  <a:prstClr val="black"/>
                </a:solidFill>
                <a:latin typeface="Calibri" panose="020F0502020204030204" pitchFamily="34" charset="0"/>
                <a:ea typeface="Calibri" panose="020F0502020204030204" pitchFamily="34" charset="0"/>
                <a:cs typeface="Arial" panose="020B0604020202020204" pitchFamily="34" charset="0"/>
              </a:rPr>
              <a:t>μg</a:t>
            </a:r>
            <a:r>
              <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rPr>
              <a:t>/mL, death is likely</a:t>
            </a:r>
          </a:p>
          <a:p>
            <a:pPr lvl="0">
              <a:lnSpc>
                <a:spcPct val="107000"/>
              </a:lnSpc>
              <a:spcAft>
                <a:spcPts val="800"/>
              </a:spcAft>
            </a:pPr>
            <a:r>
              <a:rPr lang="en-US" sz="1400" dirty="0">
                <a:solidFill>
                  <a:prstClr val="black"/>
                </a:solidFill>
                <a:latin typeface="Cambria Math" panose="02040503050406030204" pitchFamily="18" charset="0"/>
                <a:ea typeface="Calibri" panose="020F0502020204030204" pitchFamily="34" charset="0"/>
                <a:cs typeface="Cambria Math" panose="02040503050406030204" pitchFamily="18" charset="0"/>
              </a:rPr>
              <a:t>▶</a:t>
            </a:r>
            <a:r>
              <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rPr>
              <a:t> Consider using </a:t>
            </a:r>
            <a:r>
              <a:rPr lang="en-US" sz="1400" dirty="0" err="1">
                <a:solidFill>
                  <a:prstClr val="black"/>
                </a:solidFill>
                <a:latin typeface="Calibri" panose="020F0502020204030204" pitchFamily="34" charset="0"/>
                <a:ea typeface="Calibri" panose="020F0502020204030204" pitchFamily="34" charset="0"/>
                <a:cs typeface="Arial" panose="020B0604020202020204" pitchFamily="34" charset="0"/>
              </a:rPr>
              <a:t>Cyanokit</a:t>
            </a:r>
            <a:r>
              <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rPr>
              <a:t>: </a:t>
            </a:r>
            <a:r>
              <a:rPr lang="en-US" sz="1400" dirty="0" err="1">
                <a:solidFill>
                  <a:prstClr val="black"/>
                </a:solidFill>
                <a:latin typeface="Calibri" panose="020F0502020204030204" pitchFamily="34" charset="0"/>
                <a:ea typeface="Calibri" panose="020F0502020204030204" pitchFamily="34" charset="0"/>
                <a:cs typeface="Arial" panose="020B0604020202020204" pitchFamily="34" charset="0"/>
              </a:rPr>
              <a:t>Hydroxocobalamin</a:t>
            </a:r>
            <a:r>
              <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rPr>
              <a:t> 5–10 g intravenous injection</a:t>
            </a:r>
          </a:p>
          <a:p>
            <a:pPr lvl="0">
              <a:lnSpc>
                <a:spcPct val="107000"/>
              </a:lnSpc>
              <a:spcAft>
                <a:spcPts val="800"/>
              </a:spcAft>
            </a:pPr>
            <a:r>
              <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rPr>
              <a:t>for adults or 70 mg/kg for children</a:t>
            </a:r>
          </a:p>
          <a:p>
            <a:pPr lvl="0">
              <a:lnSpc>
                <a:spcPct val="107000"/>
              </a:lnSpc>
              <a:spcAft>
                <a:spcPts val="800"/>
              </a:spcAft>
            </a:pPr>
            <a:r>
              <a:rPr lang="en-US" sz="1400" dirty="0">
                <a:solidFill>
                  <a:prstClr val="black"/>
                </a:solidFill>
                <a:latin typeface="Segoe UI Symbol" panose="020B0502040204020203" pitchFamily="34" charset="0"/>
                <a:ea typeface="Calibri" panose="020F0502020204030204" pitchFamily="34" charset="0"/>
                <a:cs typeface="Segoe UI Symbol" panose="020B0502040204020203" pitchFamily="34" charset="0"/>
              </a:rPr>
              <a:t>♦</a:t>
            </a:r>
            <a:r>
              <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rPr>
              <a:t> If clinical suspicion of cyanide poisoning is high, </a:t>
            </a:r>
            <a:r>
              <a:rPr lang="en-US" sz="1400" dirty="0" err="1">
                <a:solidFill>
                  <a:prstClr val="black"/>
                </a:solidFill>
                <a:latin typeface="Calibri" panose="020F0502020204030204" pitchFamily="34" charset="0"/>
                <a:ea typeface="Calibri" panose="020F0502020204030204" pitchFamily="34" charset="0"/>
                <a:cs typeface="Arial" panose="020B0604020202020204" pitchFamily="34" charset="0"/>
              </a:rPr>
              <a:t>Cyanokit</a:t>
            </a:r>
            <a:r>
              <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rPr>
              <a:t> should be</a:t>
            </a:r>
          </a:p>
          <a:p>
            <a:pPr lvl="0">
              <a:lnSpc>
                <a:spcPct val="107000"/>
              </a:lnSpc>
              <a:spcAft>
                <a:spcPts val="800"/>
              </a:spcAft>
            </a:pPr>
            <a:r>
              <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rPr>
              <a:t>administered immediately</a:t>
            </a:r>
          </a:p>
          <a:p>
            <a:pPr lvl="0">
              <a:lnSpc>
                <a:spcPct val="107000"/>
              </a:lnSpc>
              <a:spcAft>
                <a:spcPts val="800"/>
              </a:spcAft>
            </a:pPr>
            <a:r>
              <a:rPr lang="en-US" sz="1400" dirty="0">
                <a:solidFill>
                  <a:prstClr val="black"/>
                </a:solidFill>
                <a:latin typeface="Arial" panose="020B0604020202020204" pitchFamily="34" charset="0"/>
                <a:ea typeface="Calibri" panose="020F0502020204030204" pitchFamily="34" charset="0"/>
                <a:cs typeface="Arial" panose="020B0604020202020204" pitchFamily="34" charset="0"/>
              </a:rPr>
              <a:t>■</a:t>
            </a:r>
            <a:r>
              <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rPr>
              <a:t> </a:t>
            </a:r>
            <a:r>
              <a:rPr lang="en-US" sz="1400" b="1" dirty="0">
                <a:solidFill>
                  <a:prstClr val="black"/>
                </a:solidFill>
                <a:latin typeface="Calibri" panose="020F0502020204030204" pitchFamily="34" charset="0"/>
                <a:ea typeface="Calibri" panose="020F0502020204030204" pitchFamily="34" charset="0"/>
                <a:cs typeface="Arial" panose="020B0604020202020204" pitchFamily="34" charset="0"/>
              </a:rPr>
              <a:t>Treatment</a:t>
            </a:r>
            <a:r>
              <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rPr>
              <a:t>: Goal is to maintain oxygenation while facilitating adequate ventilation</a:t>
            </a:r>
          </a:p>
          <a:p>
            <a:pPr lvl="0">
              <a:lnSpc>
                <a:spcPct val="107000"/>
              </a:lnSpc>
              <a:spcAft>
                <a:spcPts val="800"/>
              </a:spcAft>
            </a:pPr>
            <a:r>
              <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rPr>
              <a:t>• Strategies include use of 100% oxygen to disassociate CO from hemoglobin</a:t>
            </a:r>
          </a:p>
          <a:p>
            <a:pPr lvl="0">
              <a:lnSpc>
                <a:spcPct val="107000"/>
              </a:lnSpc>
              <a:spcAft>
                <a:spcPts val="800"/>
              </a:spcAft>
            </a:pPr>
            <a:r>
              <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rPr>
              <a:t>(</a:t>
            </a:r>
            <a:r>
              <a:rPr lang="en-US" sz="1400" dirty="0" err="1">
                <a:solidFill>
                  <a:prstClr val="black"/>
                </a:solidFill>
                <a:latin typeface="Calibri" panose="020F0502020204030204" pitchFamily="34" charset="0"/>
                <a:ea typeface="Calibri" panose="020F0502020204030204" pitchFamily="34" charset="0"/>
                <a:cs typeface="Arial" panose="020B0604020202020204" pitchFamily="34" charset="0"/>
              </a:rPr>
              <a:t>Hgb</a:t>
            </a:r>
            <a:r>
              <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rPr>
              <a:t>), prevention of barotrauma with low tidal volumes, permissive</a:t>
            </a:r>
          </a:p>
          <a:p>
            <a:pPr lvl="0">
              <a:lnSpc>
                <a:spcPct val="107000"/>
              </a:lnSpc>
              <a:spcAft>
                <a:spcPts val="800"/>
              </a:spcAft>
            </a:pPr>
            <a:r>
              <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rPr>
              <a:t>hypercapnia, high frequency percussive ventilation, and extracorporeal</a:t>
            </a:r>
          </a:p>
          <a:p>
            <a:pPr lvl="0">
              <a:lnSpc>
                <a:spcPct val="107000"/>
              </a:lnSpc>
              <a:spcAft>
                <a:spcPts val="800"/>
              </a:spcAft>
            </a:pPr>
            <a:r>
              <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rPr>
              <a:t>membranous oxygenation (ECMO)</a:t>
            </a:r>
            <a:endParaRPr lang="en-US" sz="1400" dirty="0">
              <a:solidFill>
                <a:prstClr val="black"/>
              </a:solidFill>
              <a:latin typeface="Calibri" panose="020F0502020204030204" pitchFamily="34" charset="0"/>
              <a:ea typeface="Calibri" panose="020F0502020204030204" pitchFamily="34" charset="0"/>
              <a:cs typeface="Arial" panose="020B0604020202020204" pitchFamily="34" charset="0"/>
            </a:endParaRPr>
          </a:p>
        </p:txBody>
      </p:sp>
      <p:sp>
        <p:nvSpPr>
          <p:cNvPr id="3" name="Rectangle 2"/>
          <p:cNvSpPr/>
          <p:nvPr/>
        </p:nvSpPr>
        <p:spPr>
          <a:xfrm>
            <a:off x="6124135" y="335473"/>
            <a:ext cx="6096000" cy="5114221"/>
          </a:xfrm>
          <a:prstGeom prst="rect">
            <a:avLst/>
          </a:prstGeom>
        </p:spPr>
        <p:txBody>
          <a:bodyPr>
            <a:spAutoFit/>
          </a:bodyPr>
          <a:lstStyle/>
          <a:p>
            <a:pPr>
              <a:lnSpc>
                <a:spcPct val="107000"/>
              </a:lnSpc>
              <a:spcAft>
                <a:spcPts val="800"/>
              </a:spcAft>
            </a:pPr>
            <a:r>
              <a:rPr lang="en-US" sz="1400" b="1" dirty="0" smtClean="0">
                <a:effectLst/>
                <a:latin typeface="Calibri" panose="020F0502020204030204" pitchFamily="34" charset="0"/>
                <a:ea typeface="Calibri" panose="020F0502020204030204" pitchFamily="34" charset="0"/>
                <a:cs typeface="Arial" panose="020B0604020202020204" pitchFamily="34" charset="0"/>
              </a:rPr>
              <a:t>COMPARTMENT SYNDROME</a:t>
            </a:r>
            <a:endParaRPr lang="en-US" sz="1400" dirty="0" smtClean="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1400" dirty="0" smtClean="0">
                <a:effectLst/>
                <a:latin typeface="Arial" panose="020B0604020202020204" pitchFamily="34" charset="0"/>
                <a:ea typeface="Calibri" panose="020F0502020204030204" pitchFamily="34" charset="0"/>
                <a:cs typeface="Arial" panose="020B0604020202020204" pitchFamily="34" charset="0"/>
              </a:rPr>
              <a:t>■</a:t>
            </a:r>
            <a:r>
              <a:rPr lang="en-US" sz="1400" dirty="0" smtClean="0">
                <a:effectLst/>
                <a:latin typeface="Calibri" panose="020F0502020204030204" pitchFamily="34" charset="0"/>
                <a:ea typeface="Calibri" panose="020F0502020204030204" pitchFamily="34" charset="0"/>
                <a:cs typeface="Arial" panose="020B0604020202020204" pitchFamily="34" charset="0"/>
              </a:rPr>
              <a:t> May occur in burn or unburned limbs due to massive fluid resuscitation</a:t>
            </a:r>
          </a:p>
          <a:p>
            <a:pPr>
              <a:lnSpc>
                <a:spcPct val="107000"/>
              </a:lnSpc>
              <a:spcAft>
                <a:spcPts val="800"/>
              </a:spcAft>
            </a:pPr>
            <a:r>
              <a:rPr lang="en-US" sz="1400" dirty="0" smtClean="0">
                <a:effectLst/>
                <a:latin typeface="Arial" panose="020B0604020202020204" pitchFamily="34" charset="0"/>
                <a:ea typeface="Calibri" panose="020F0502020204030204" pitchFamily="34" charset="0"/>
                <a:cs typeface="Arial" panose="020B0604020202020204" pitchFamily="34" charset="0"/>
              </a:rPr>
              <a:t>■</a:t>
            </a:r>
            <a:r>
              <a:rPr lang="en-US" sz="1400" dirty="0" smtClean="0">
                <a:effectLst/>
                <a:latin typeface="Calibri" panose="020F0502020204030204" pitchFamily="34" charset="0"/>
                <a:ea typeface="Calibri" panose="020F0502020204030204" pitchFamily="34" charset="0"/>
                <a:cs typeface="Arial" panose="020B0604020202020204" pitchFamily="34" charset="0"/>
              </a:rPr>
              <a:t> High voltage electrical injury</a:t>
            </a:r>
          </a:p>
          <a:p>
            <a:pPr>
              <a:lnSpc>
                <a:spcPct val="107000"/>
              </a:lnSpc>
              <a:spcAft>
                <a:spcPts val="800"/>
              </a:spcAft>
            </a:pPr>
            <a:r>
              <a:rPr lang="en-US" sz="1400" dirty="0" smtClean="0">
                <a:effectLst/>
                <a:latin typeface="Arial" panose="020B0604020202020204" pitchFamily="34" charset="0"/>
                <a:ea typeface="Calibri" panose="020F0502020204030204" pitchFamily="34" charset="0"/>
                <a:cs typeface="Arial" panose="020B0604020202020204" pitchFamily="34" charset="0"/>
              </a:rPr>
              <a:t>■</a:t>
            </a:r>
            <a:r>
              <a:rPr lang="en-US" sz="1400" dirty="0" smtClean="0">
                <a:effectLst/>
                <a:latin typeface="Calibri" panose="020F0502020204030204" pitchFamily="34" charset="0"/>
                <a:ea typeface="Calibri" panose="020F0502020204030204" pitchFamily="34" charset="0"/>
                <a:cs typeface="Arial" panose="020B0604020202020204" pitchFamily="34" charset="0"/>
              </a:rPr>
              <a:t> Crush injury</a:t>
            </a:r>
          </a:p>
          <a:p>
            <a:pPr>
              <a:lnSpc>
                <a:spcPct val="107000"/>
              </a:lnSpc>
              <a:spcAft>
                <a:spcPts val="800"/>
              </a:spcAft>
            </a:pPr>
            <a:r>
              <a:rPr lang="en-US" sz="1400" dirty="0" smtClean="0">
                <a:effectLst/>
                <a:latin typeface="Arial" panose="020B0604020202020204" pitchFamily="34" charset="0"/>
                <a:ea typeface="Calibri" panose="020F0502020204030204" pitchFamily="34" charset="0"/>
                <a:cs typeface="Arial" panose="020B0604020202020204" pitchFamily="34" charset="0"/>
              </a:rPr>
              <a:t>■</a:t>
            </a:r>
            <a:r>
              <a:rPr lang="en-US" sz="1400" dirty="0" smtClean="0">
                <a:effectLst/>
                <a:latin typeface="Calibri" panose="020F0502020204030204" pitchFamily="34" charset="0"/>
                <a:ea typeface="Calibri" panose="020F0502020204030204" pitchFamily="34" charset="0"/>
                <a:cs typeface="Arial" panose="020B0604020202020204" pitchFamily="34" charset="0"/>
              </a:rPr>
              <a:t> Occult fracture</a:t>
            </a:r>
          </a:p>
          <a:p>
            <a:pPr>
              <a:lnSpc>
                <a:spcPct val="107000"/>
              </a:lnSpc>
              <a:spcAft>
                <a:spcPts val="800"/>
              </a:spcAft>
            </a:pPr>
            <a:r>
              <a:rPr lang="en-US" sz="1400" dirty="0" smtClean="0">
                <a:effectLst/>
                <a:latin typeface="Arial" panose="020B0604020202020204" pitchFamily="34" charset="0"/>
                <a:ea typeface="Calibri" panose="020F0502020204030204" pitchFamily="34" charset="0"/>
                <a:cs typeface="Arial" panose="020B0604020202020204" pitchFamily="34" charset="0"/>
              </a:rPr>
              <a:t>■</a:t>
            </a:r>
            <a:r>
              <a:rPr lang="en-US" sz="1400" dirty="0" smtClean="0">
                <a:effectLst/>
                <a:latin typeface="Calibri" panose="020F0502020204030204" pitchFamily="34" charset="0"/>
                <a:ea typeface="Calibri" panose="020F0502020204030204" pitchFamily="34" charset="0"/>
                <a:cs typeface="Arial" panose="020B0604020202020204" pitchFamily="34" charset="0"/>
              </a:rPr>
              <a:t> Delay in </a:t>
            </a:r>
            <a:r>
              <a:rPr lang="en-US" sz="1400" dirty="0" err="1" smtClean="0">
                <a:effectLst/>
                <a:latin typeface="Calibri" panose="020F0502020204030204" pitchFamily="34" charset="0"/>
                <a:ea typeface="Calibri" panose="020F0502020204030204" pitchFamily="34" charset="0"/>
                <a:cs typeface="Arial" panose="020B0604020202020204" pitchFamily="34" charset="0"/>
              </a:rPr>
              <a:t>escharotomy</a:t>
            </a:r>
            <a:r>
              <a:rPr lang="en-US" sz="1400" dirty="0" smtClean="0">
                <a:effectLst/>
                <a:latin typeface="Calibri" panose="020F0502020204030204" pitchFamily="34" charset="0"/>
                <a:ea typeface="Calibri" panose="020F0502020204030204" pitchFamily="34" charset="0"/>
                <a:cs typeface="Arial" panose="020B0604020202020204" pitchFamily="34" charset="0"/>
              </a:rPr>
              <a:t> (ischemic–reperfusion syndrome)</a:t>
            </a:r>
          </a:p>
          <a:p>
            <a:pPr>
              <a:lnSpc>
                <a:spcPct val="107000"/>
              </a:lnSpc>
              <a:spcAft>
                <a:spcPts val="800"/>
              </a:spcAft>
            </a:pPr>
            <a:r>
              <a:rPr lang="en-US" sz="1400" dirty="0" smtClean="0">
                <a:effectLst/>
                <a:latin typeface="Arial" panose="020B0604020202020204" pitchFamily="34" charset="0"/>
                <a:ea typeface="Calibri" panose="020F0502020204030204" pitchFamily="34" charset="0"/>
                <a:cs typeface="Arial" panose="020B0604020202020204" pitchFamily="34" charset="0"/>
              </a:rPr>
              <a:t>■</a:t>
            </a:r>
            <a:r>
              <a:rPr lang="en-US" sz="1400" dirty="0" smtClean="0">
                <a:effectLst/>
                <a:latin typeface="Calibri" panose="020F0502020204030204" pitchFamily="34" charset="0"/>
                <a:ea typeface="Calibri" panose="020F0502020204030204" pitchFamily="34" charset="0"/>
                <a:cs typeface="Arial" panose="020B0604020202020204" pitchFamily="34" charset="0"/>
              </a:rPr>
              <a:t> </a:t>
            </a:r>
            <a:r>
              <a:rPr lang="en-US" sz="1400" b="1" dirty="0" smtClean="0">
                <a:effectLst/>
                <a:latin typeface="Calibri" panose="020F0502020204030204" pitchFamily="34" charset="0"/>
                <a:ea typeface="Calibri" panose="020F0502020204030204" pitchFamily="34" charset="0"/>
                <a:cs typeface="Arial" panose="020B0604020202020204" pitchFamily="34" charset="0"/>
              </a:rPr>
              <a:t>Clinically:</a:t>
            </a:r>
            <a:endParaRPr lang="en-US" sz="1400" dirty="0" smtClean="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 Pain on passive stretch</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 Tense compartments on palpation</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 Paresthesia</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 Doppler flowmeter</a:t>
            </a: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 </a:t>
            </a:r>
            <a:r>
              <a:rPr lang="en-US" sz="1400" b="1" dirty="0" smtClean="0">
                <a:effectLst/>
                <a:latin typeface="Calibri" panose="020F0502020204030204" pitchFamily="34" charset="0"/>
                <a:ea typeface="Calibri" panose="020F0502020204030204" pitchFamily="34" charset="0"/>
                <a:cs typeface="Arial" panose="020B0604020202020204" pitchFamily="34" charset="0"/>
              </a:rPr>
              <a:t>Compartment pressures &gt; 30 mm Hg is indication for </a:t>
            </a:r>
            <a:r>
              <a:rPr lang="en-US" sz="1400" b="1" dirty="0" err="1" smtClean="0">
                <a:effectLst/>
                <a:latin typeface="Calibri" panose="020F0502020204030204" pitchFamily="34" charset="0"/>
                <a:ea typeface="Calibri" panose="020F0502020204030204" pitchFamily="34" charset="0"/>
                <a:cs typeface="Arial" panose="020B0604020202020204" pitchFamily="34" charset="0"/>
              </a:rPr>
              <a:t>escharotomy</a:t>
            </a:r>
            <a:r>
              <a:rPr lang="en-US" sz="1400" b="1" dirty="0" smtClean="0">
                <a:effectLst/>
                <a:latin typeface="Calibri" panose="020F0502020204030204" pitchFamily="34" charset="0"/>
                <a:ea typeface="Calibri" panose="020F0502020204030204" pitchFamily="34" charset="0"/>
                <a:cs typeface="Arial" panose="020B0604020202020204" pitchFamily="34" charset="0"/>
              </a:rPr>
              <a:t> or fasciotomy</a:t>
            </a:r>
            <a:endParaRPr lang="en-US" sz="1400" dirty="0" smtClean="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US" sz="1400" dirty="0" smtClean="0">
                <a:effectLst/>
                <a:latin typeface="Calibri" panose="020F0502020204030204" pitchFamily="34" charset="0"/>
                <a:ea typeface="Calibri" panose="020F0502020204030204" pitchFamily="34" charset="0"/>
                <a:cs typeface="Arial" panose="020B0604020202020204" pitchFamily="34" charset="0"/>
              </a:rPr>
              <a:t>However, decision to operate is usually made based on clinical factors</a:t>
            </a:r>
          </a:p>
          <a:p>
            <a:pPr>
              <a:lnSpc>
                <a:spcPct val="107000"/>
              </a:lnSpc>
              <a:spcAft>
                <a:spcPts val="800"/>
              </a:spcAft>
            </a:pPr>
            <a:r>
              <a:rPr lang="en-US" sz="1400" b="1" dirty="0" smtClean="0">
                <a:effectLst/>
                <a:latin typeface="Calibri" panose="020F0502020204030204" pitchFamily="34" charset="0"/>
                <a:ea typeface="Calibri" panose="020F0502020204030204" pitchFamily="34" charset="0"/>
                <a:cs typeface="Arial" panose="020B0604020202020204" pitchFamily="34" charset="0"/>
              </a:rPr>
              <a:t>CAUTION: Compartment syndrome may also occur when pressures are &lt; 30 mm Hg, in the presence of a fracture or with significant crush injury</a:t>
            </a:r>
            <a:r>
              <a:rPr lang="en-US" sz="1100" b="1" dirty="0" smtClean="0">
                <a:effectLst/>
                <a:latin typeface="Calibri" panose="020F0502020204030204" pitchFamily="34" charset="0"/>
                <a:ea typeface="Calibri" panose="020F0502020204030204" pitchFamily="34" charset="0"/>
                <a:cs typeface="Arial" panose="020B0604020202020204" pitchFamily="34" charset="0"/>
              </a:rPr>
              <a:t>.</a:t>
            </a:r>
            <a:endParaRPr lang="en-US" sz="11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89514449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119</TotalTime>
  <Words>3030</Words>
  <Application>Microsoft Office PowerPoint</Application>
  <PresentationFormat>Widescreen</PresentationFormat>
  <Paragraphs>346</Paragraphs>
  <Slides>22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Arial</vt:lpstr>
      <vt:lpstr>Calibri</vt:lpstr>
      <vt:lpstr>Calibri Light</vt:lpstr>
      <vt:lpstr>Cambria Math</vt:lpstr>
      <vt:lpstr>Segoe UI Symbol</vt:lpstr>
      <vt:lpstr>Office Theme</vt:lpstr>
      <vt:lpstr>Burns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12</cp:revision>
  <dcterms:created xsi:type="dcterms:W3CDTF">2024-11-12T17:12:23Z</dcterms:created>
  <dcterms:modified xsi:type="dcterms:W3CDTF">2024-11-12T19:12:03Z</dcterms:modified>
</cp:coreProperties>
</file>