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  <p:sldMasterId id="2147483696" r:id="rId5"/>
  </p:sldMasterIdLst>
  <p:notesMasterIdLst>
    <p:notesMasterId r:id="rId33"/>
  </p:notesMasterIdLst>
  <p:handoutMasterIdLst>
    <p:handoutMasterId r:id="rId34"/>
  </p:handoutMasterIdLst>
  <p:sldIdLst>
    <p:sldId id="256" r:id="rId6"/>
    <p:sldId id="268" r:id="rId7"/>
    <p:sldId id="269" r:id="rId8"/>
    <p:sldId id="272" r:id="rId9"/>
    <p:sldId id="270" r:id="rId10"/>
    <p:sldId id="291" r:id="rId11"/>
    <p:sldId id="286" r:id="rId12"/>
    <p:sldId id="273" r:id="rId13"/>
    <p:sldId id="276" r:id="rId14"/>
    <p:sldId id="277" r:id="rId15"/>
    <p:sldId id="278" r:id="rId16"/>
    <p:sldId id="279" r:id="rId17"/>
    <p:sldId id="290" r:id="rId18"/>
    <p:sldId id="281" r:id="rId19"/>
    <p:sldId id="282" r:id="rId20"/>
    <p:sldId id="283" r:id="rId21"/>
    <p:sldId id="287" r:id="rId22"/>
    <p:sldId id="288" r:id="rId23"/>
    <p:sldId id="289" r:id="rId24"/>
    <p:sldId id="284" r:id="rId25"/>
    <p:sldId id="285" r:id="rId26"/>
    <p:sldId id="292" r:id="rId27"/>
    <p:sldId id="293" r:id="rId28"/>
    <p:sldId id="294" r:id="rId29"/>
    <p:sldId id="295" r:id="rId30"/>
    <p:sldId id="296" r:id="rId31"/>
    <p:sldId id="29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70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F589-F7DF-49F3-B0C5-3E086FBF44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F589-F7DF-49F3-B0C5-3E086FBF44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7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0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7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9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2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8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6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7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2022-03-08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22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6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2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2022-03-08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2022-03-08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2022-03-08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2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gment_crystallizable_reg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Rheumatoid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dirty="0">
                <a:latin typeface="Rockwell" panose="02060603020205020403" pitchFamily="18" charset="0"/>
              </a:rPr>
              <a:t>arthritis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630" y="3869634"/>
            <a:ext cx="8297839" cy="2503870"/>
          </a:xfrm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Prepared &amp; Presented by: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Husam Sarayrah                  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Huthaifa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Hawajreh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751BC6-CD53-4D94-85C2-5E942F53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14149"/>
            <a:ext cx="9872871" cy="548185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GB" sz="2400" b="1" i="0" dirty="0">
                <a:solidFill>
                  <a:schemeClr val="bg2">
                    <a:lumMod val="25000"/>
                  </a:schemeClr>
                </a:solidFill>
                <a:effectLst/>
              </a:rPr>
              <a:t>ematologic abnormalities:</a:t>
            </a:r>
          </a:p>
          <a:p>
            <a:pPr marL="45720" indent="0" algn="l" fontAlgn="base">
              <a:buNone/>
            </a:pPr>
            <a:r>
              <a:rPr lang="en-GB" sz="2400" dirty="0">
                <a:solidFill>
                  <a:schemeClr val="tx1"/>
                </a:solidFill>
              </a:rPr>
              <a:t>- C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ellular abnormalities including </a:t>
            </a:r>
            <a:r>
              <a:rPr lang="en-GB" sz="2400" b="0" i="0" dirty="0" err="1">
                <a:solidFill>
                  <a:schemeClr val="tx1"/>
                </a:solidFill>
                <a:effectLst/>
              </a:rPr>
              <a:t>anemia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 (of chronic disease), leukopenia, neutropenia, eosinophilia, thrombocytopenia, or thrombocytosis</a:t>
            </a:r>
          </a:p>
          <a:p>
            <a:pPr marL="45720" indent="0" algn="l" fontAlgn="base">
              <a:buNone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- Amyloidosis</a:t>
            </a:r>
          </a:p>
          <a:p>
            <a:pPr algn="l" fontAlgn="base">
              <a:buFontTx/>
              <a:buChar char="-"/>
            </a:pPr>
            <a:r>
              <a:rPr lang="en-GB" sz="2400" b="0" i="0" u="none" strike="noStrike" dirty="0">
                <a:effectLst/>
              </a:rPr>
              <a:t>Felty syndrome 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</a:rPr>
              <a:t>(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triad of rheumatoid arthritis, neutropenia, and splenomegaly)</a:t>
            </a:r>
            <a:endParaRPr lang="en-GB" sz="2400" b="0" i="0" u="none" strike="noStrike" dirty="0">
              <a:solidFill>
                <a:schemeClr val="tx1"/>
              </a:solidFill>
              <a:effectLst/>
            </a:endParaRPr>
          </a:p>
          <a:p>
            <a:pPr algn="l" fontAlgn="base">
              <a:buFontTx/>
              <a:buChar char="-"/>
            </a:pPr>
            <a:endParaRPr lang="en-GB" sz="2400" b="0" i="0" dirty="0">
              <a:solidFill>
                <a:schemeClr val="tx1"/>
              </a:solidFill>
              <a:effectLst/>
            </a:endParaRPr>
          </a:p>
          <a:p>
            <a:pPr marL="45720" indent="0">
              <a:buNone/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GB" sz="2400" b="1" i="0" dirty="0">
                <a:solidFill>
                  <a:schemeClr val="bg2">
                    <a:lumMod val="25000"/>
                  </a:schemeClr>
                </a:solidFill>
                <a:effectLst/>
              </a:rPr>
              <a:t>eurologic manifestations:</a:t>
            </a:r>
          </a:p>
          <a:p>
            <a:pPr marL="4572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C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arpal tunnel syndrome or </a:t>
            </a:r>
            <a:r>
              <a:rPr lang="en-GB" sz="2400" b="0" i="0" dirty="0">
                <a:effectLst/>
              </a:rPr>
              <a:t>mononeuritis multiplex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 (AKA </a:t>
            </a:r>
            <a:r>
              <a:rPr lang="en-GB" sz="2400" b="0" i="0" u="sng" dirty="0">
                <a:solidFill>
                  <a:schemeClr val="tx1"/>
                </a:solidFill>
                <a:effectLst/>
              </a:rPr>
              <a:t>multiple mononeuropathy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, which refers to an anatomic pattern of peripheral neuropathy that affects two or more </a:t>
            </a:r>
            <a:r>
              <a:rPr lang="en-GB" sz="2400" b="0" i="0" dirty="0" err="1">
                <a:solidFill>
                  <a:schemeClr val="tx1"/>
                </a:solidFill>
                <a:effectLst/>
              </a:rPr>
              <a:t>noncontiguous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 named nerves simultaneously or sequentially)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2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77A86-3E8B-44E1-99B3-772EFA40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91654"/>
          </a:xfrm>
        </p:spPr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210412-B03A-486F-A6D7-7F16456B0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10435"/>
            <a:ext cx="9872871" cy="4844955"/>
          </a:xfrm>
        </p:spPr>
        <p:txBody>
          <a:bodyPr>
            <a:noAutofit/>
          </a:bodyPr>
          <a:lstStyle/>
          <a:p>
            <a:pPr algn="l" fontAlgn="base"/>
            <a:r>
              <a:rPr lang="en-GB" sz="2400" b="1" i="0" dirty="0">
                <a:effectLst/>
              </a:rPr>
              <a:t>Chief complaint (CC)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pain and swelling in multiple bilateral joints of the hands, wrists, and/or feet (typically worse in the morning) resulting in functional impairment.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systemic manifestations including fatigue, weight loss, myalgia, and low-grade fever may be present.</a:t>
            </a:r>
          </a:p>
          <a:p>
            <a:pPr algn="l" fontAlgn="base"/>
            <a:r>
              <a:rPr lang="en-GB" sz="2400" b="1" i="0" dirty="0">
                <a:effectLst/>
              </a:rPr>
              <a:t>History of present illness (HPI)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onset often insidious with gradual worsening.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ask about timing of pain and stiffness, which is usually worse in the morning (for &gt; 30 minutes) and improves with activity and warmth.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patient may have history of palindromic rheumatism with episodic, sudden-onset joint pain.</a:t>
            </a:r>
          </a:p>
        </p:txBody>
      </p:sp>
    </p:spTree>
    <p:extLst>
      <p:ext uri="{BB962C8B-B14F-4D97-AF65-F5344CB8AC3E}">
        <p14:creationId xmlns:p14="http://schemas.microsoft.com/office/powerpoint/2010/main" val="400002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7A9301-C933-4336-BF58-223C239A3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23331"/>
            <a:ext cx="9872871" cy="5372669"/>
          </a:xfrm>
        </p:spPr>
        <p:txBody>
          <a:bodyPr>
            <a:normAutofit/>
          </a:bodyPr>
          <a:lstStyle/>
          <a:p>
            <a:pPr algn="l" fontAlgn="base"/>
            <a:r>
              <a:rPr lang="en-GB" sz="2400" b="1" i="0" dirty="0">
                <a:effectLst/>
              </a:rPr>
              <a:t>Family history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ask about family history of rheumatoid arthritis.</a:t>
            </a:r>
          </a:p>
          <a:p>
            <a:pPr marL="45720" indent="0" algn="l" fontAlgn="base">
              <a:buNone/>
            </a:pPr>
            <a:endParaRPr lang="en-GB" sz="2400" b="0" i="0" dirty="0">
              <a:solidFill>
                <a:schemeClr val="tx1"/>
              </a:solidFill>
              <a:effectLst/>
            </a:endParaRPr>
          </a:p>
          <a:p>
            <a:pPr algn="l" fontAlgn="base"/>
            <a:r>
              <a:rPr lang="en-GB" sz="2400" b="1" i="0" dirty="0">
                <a:effectLst/>
              </a:rPr>
              <a:t>Social history (SH)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ask about history of smoking.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ask about functional impact including limitations in ability to work and quality of life.</a:t>
            </a:r>
          </a:p>
        </p:txBody>
      </p:sp>
    </p:spTree>
    <p:extLst>
      <p:ext uri="{BB962C8B-B14F-4D97-AF65-F5344CB8AC3E}">
        <p14:creationId xmlns:p14="http://schemas.microsoft.com/office/powerpoint/2010/main" val="281460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19645-00F2-4A94-BC24-FFB33638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00418"/>
            <a:ext cx="9875520" cy="796119"/>
          </a:xfrm>
          <a:solidFill>
            <a:schemeClr val="accent1"/>
          </a:solidFill>
        </p:spPr>
        <p:txBody>
          <a:bodyPr/>
          <a:lstStyle/>
          <a:p>
            <a:pPr algn="l" fontAlgn="base"/>
            <a:r>
              <a:rPr lang="en-GB" b="0" i="0" dirty="0">
                <a:solidFill>
                  <a:schemeClr val="bg1"/>
                </a:solidFill>
                <a:effectLst/>
              </a:rPr>
              <a:t>Palindromic Rheumatism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9B744A-42C2-47CE-B2E7-DAB9221EA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83" y="1596789"/>
            <a:ext cx="10239233" cy="1992572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D3F42"/>
                </a:solidFill>
              </a:rPr>
              <a:t>Patients present with </a:t>
            </a:r>
            <a:r>
              <a:rPr lang="en-GB" sz="2400" b="1" i="0" dirty="0">
                <a:solidFill>
                  <a:srgbClr val="3D3F42"/>
                </a:solidFill>
                <a:effectLst/>
              </a:rPr>
              <a:t>acute </a:t>
            </a:r>
            <a:r>
              <a:rPr lang="en-GB" sz="2400" i="0" dirty="0">
                <a:solidFill>
                  <a:srgbClr val="3D3F42"/>
                </a:solidFill>
                <a:effectLst/>
              </a:rPr>
              <a:t>(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sudden onset and without precipitating event</a:t>
            </a:r>
            <a:r>
              <a:rPr lang="en-GB" sz="2400" i="0" dirty="0">
                <a:solidFill>
                  <a:srgbClr val="3D3F42"/>
                </a:solidFill>
                <a:effectLst/>
              </a:rPr>
              <a:t>) 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 joint pain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D3F42"/>
                </a:solidFill>
                <a:effectLst/>
              </a:rPr>
              <a:t>usually monoarticular, but may affect several joints at once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D3F42"/>
                </a:solidFill>
                <a:effectLst/>
              </a:rPr>
              <a:t>may be severe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32323"/>
                </a:solidFill>
                <a:effectLst/>
              </a:rPr>
              <a:t>alternating with symptom-free periods that may last from days to months</a:t>
            </a:r>
            <a:endParaRPr lang="en-GB" sz="2400" dirty="0">
              <a:solidFill>
                <a:srgbClr val="3D3F42"/>
              </a:solidFill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3D3F42"/>
              </a:solidFill>
              <a:effectLst/>
            </a:endParaRPr>
          </a:p>
          <a:p>
            <a:endParaRPr lang="en-GB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6E79454-B4DF-4FA5-8A6B-2799788AAF2C}"/>
              </a:ext>
            </a:extLst>
          </p:cNvPr>
          <p:cNvSpPr txBox="1">
            <a:spLocks/>
          </p:cNvSpPr>
          <p:nvPr/>
        </p:nvSpPr>
        <p:spPr>
          <a:xfrm>
            <a:off x="1143000" y="3723564"/>
            <a:ext cx="9875520" cy="79611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i="0" dirty="0" err="1">
                <a:solidFill>
                  <a:schemeClr val="bg1"/>
                </a:solidFill>
                <a:effectLst/>
              </a:rPr>
              <a:t>Monoarthritis</a:t>
            </a:r>
            <a:r>
              <a:rPr lang="en-GB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227988D-54EE-4152-8DD0-272E2D3725D8}"/>
              </a:ext>
            </a:extLst>
          </p:cNvPr>
          <p:cNvSpPr txBox="1">
            <a:spLocks/>
          </p:cNvSpPr>
          <p:nvPr/>
        </p:nvSpPr>
        <p:spPr>
          <a:xfrm>
            <a:off x="976383" y="4653886"/>
            <a:ext cx="10239233" cy="1992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i="0" dirty="0">
                <a:solidFill>
                  <a:srgbClr val="232323"/>
                </a:solidFill>
                <a:effectLst/>
              </a:rPr>
              <a:t>Persistent single joint arthritis (</a:t>
            </a:r>
            <a:r>
              <a:rPr lang="en-GB" sz="2400" b="0" i="0" dirty="0" err="1">
                <a:solidFill>
                  <a:srgbClr val="232323"/>
                </a:solidFill>
                <a:effectLst/>
              </a:rPr>
              <a:t>monoarthritis</a:t>
            </a:r>
            <a:r>
              <a:rPr lang="en-GB" sz="2400" b="0" i="0" dirty="0">
                <a:solidFill>
                  <a:srgbClr val="232323"/>
                </a:solidFill>
                <a:effectLst/>
              </a:rPr>
              <a:t>), frequently of a large joint such as the wrist, knee, shoulder, hip, or ankle, may be the sole manifestation of RA or may herald the onset of polyarticular disease.</a:t>
            </a:r>
          </a:p>
          <a:p>
            <a:r>
              <a:rPr lang="en-GB" sz="2400" b="0" i="0" dirty="0">
                <a:solidFill>
                  <a:srgbClr val="232323"/>
                </a:solidFill>
                <a:effectLst/>
              </a:rPr>
              <a:t>The interval between </a:t>
            </a:r>
            <a:r>
              <a:rPr lang="en-GB" sz="2400" b="0" i="0" dirty="0" err="1">
                <a:solidFill>
                  <a:srgbClr val="232323"/>
                </a:solidFill>
                <a:effectLst/>
              </a:rPr>
              <a:t>monoarthritis</a:t>
            </a:r>
            <a:r>
              <a:rPr lang="en-GB" sz="2400" b="0" i="0" dirty="0">
                <a:solidFill>
                  <a:srgbClr val="232323"/>
                </a:solidFill>
                <a:effectLst/>
              </a:rPr>
              <a:t> and polyarthritis may extend from days to several weeks in patients whose disease progresses.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186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64C1D-4908-4CCC-BEC8-BFE6BCF4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32346"/>
          </a:xfrm>
        </p:spPr>
        <p:txBody>
          <a:bodyPr>
            <a:normAutofit fontScale="90000"/>
          </a:bodyPr>
          <a:lstStyle/>
          <a:p>
            <a:r>
              <a:rPr lang="en-GB" dirty="0"/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1A9784-2BA7-4F85-A272-9BA9DB6B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392071"/>
            <a:ext cx="7195782" cy="5158853"/>
          </a:xfrm>
        </p:spPr>
        <p:txBody>
          <a:bodyPr>
            <a:normAutofit/>
          </a:bodyPr>
          <a:lstStyle/>
          <a:p>
            <a:pPr fontAlgn="base"/>
            <a:r>
              <a:rPr lang="en-GB" sz="2300" b="1" dirty="0">
                <a:effectLst/>
              </a:rPr>
              <a:t>General exam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effectLst/>
              </a:rPr>
              <a:t>may have fever and weight loss</a:t>
            </a:r>
          </a:p>
          <a:p>
            <a:pPr fontAlgn="base"/>
            <a:r>
              <a:rPr lang="en-GB" sz="2300" b="1" dirty="0">
                <a:effectLst/>
              </a:rPr>
              <a:t>Skin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effectLst/>
              </a:rPr>
              <a:t>assess for extra-articular manifestations involving skin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300" u="sng" dirty="0"/>
              <a:t>S</a:t>
            </a:r>
            <a:r>
              <a:rPr lang="en-GB" sz="2300" b="0" i="0" u="sng" dirty="0">
                <a:effectLst/>
              </a:rPr>
              <a:t>ubcutaneous (rheumatoid) nodules</a:t>
            </a:r>
            <a:endParaRPr lang="en-GB" sz="2300" u="sng" dirty="0">
              <a:effectLst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chemeClr val="tx1"/>
                </a:solidFill>
                <a:effectLst/>
              </a:rPr>
              <a:t>present in up to 30% of patients with advanced disease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chemeClr val="tx1"/>
                </a:solidFill>
                <a:effectLst/>
              </a:rPr>
              <a:t>about 1-2 cm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chemeClr val="tx1"/>
                </a:solidFill>
                <a:effectLst/>
              </a:rPr>
              <a:t>usually found at pressure points - elbow, knuckles, ischial spines, occiput, extensor forearm, Achilles tendon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chemeClr val="tx1"/>
                </a:solidFill>
                <a:effectLst/>
              </a:rPr>
              <a:t>also seen in rheumatic fever or gout (but gouty tophi tend to develop insidiously)</a:t>
            </a:r>
            <a:endParaRPr lang="en-GB" sz="23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AF2D15-A8CD-44A3-9DFF-17EE986C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782" y="1693208"/>
            <a:ext cx="3609833" cy="2404149"/>
          </a:xfrm>
          <a:prstGeom prst="rect">
            <a:avLst/>
          </a:prstGeom>
        </p:spPr>
      </p:pic>
      <p:pic>
        <p:nvPicPr>
          <p:cNvPr id="7" name="Picture 6" descr="A close-up of a person's arm&#10;&#10;Description automatically generated with medium confidence">
            <a:extLst>
              <a:ext uri="{FF2B5EF4-FFF2-40B4-BE49-F238E27FC236}">
                <a16:creationId xmlns:a16="http://schemas.microsoft.com/office/drawing/2014/main" xmlns="" id="{B5457966-3C9A-46A2-92D2-97142C36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590" y="4146775"/>
            <a:ext cx="3599025" cy="24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3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87D61F-DC6B-436F-9F65-5D70C580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32263"/>
            <a:ext cx="9872871" cy="5563737"/>
          </a:xfrm>
        </p:spPr>
        <p:txBody>
          <a:bodyPr>
            <a:normAutofit/>
          </a:bodyPr>
          <a:lstStyle/>
          <a:p>
            <a:pPr algn="l" fontAlgn="base"/>
            <a:r>
              <a:rPr lang="en-GB" sz="2400" b="1" i="0" dirty="0">
                <a:effectLst/>
              </a:rPr>
              <a:t>HEENT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check for eye involvement including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episcleritis/scleritis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keratoconjunctivitis sicca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peripheral ulcerative keratitis</a:t>
            </a:r>
          </a:p>
          <a:p>
            <a:pPr algn="l" fontAlgn="base"/>
            <a:endParaRPr lang="en-GB" sz="2400" b="1" i="0" dirty="0">
              <a:solidFill>
                <a:srgbClr val="3D3F42"/>
              </a:solidFill>
              <a:effectLst/>
            </a:endParaRPr>
          </a:p>
          <a:p>
            <a:pPr algn="l" fontAlgn="base"/>
            <a:r>
              <a:rPr lang="en-GB" sz="2400" b="1" i="0" dirty="0">
                <a:effectLst/>
              </a:rPr>
              <a:t>Lungs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rales (crackles) may suggest 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</a:rPr>
              <a:t>interstitial lung disease</a:t>
            </a:r>
            <a:endParaRPr lang="en-GB" sz="2400" b="0" i="0" dirty="0">
              <a:solidFill>
                <a:schemeClr val="tx1"/>
              </a:solidFill>
              <a:effectLst/>
            </a:endParaRPr>
          </a:p>
          <a:p>
            <a:endParaRPr lang="en-GB" sz="2400" dirty="0"/>
          </a:p>
          <a:p>
            <a:pPr algn="l" fontAlgn="base"/>
            <a:r>
              <a:rPr lang="en-GB" sz="2400" b="1" i="0" dirty="0">
                <a:effectLst/>
              </a:rPr>
              <a:t>Abdomen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splenomegaly may indicate </a:t>
            </a:r>
            <a:r>
              <a:rPr lang="en-GB" sz="2400" b="0" i="0" u="none" strike="noStrike" dirty="0">
                <a:effectLst/>
              </a:rPr>
              <a:t>Felty syndrome</a:t>
            </a:r>
            <a:endParaRPr lang="en-GB" sz="2400" b="0" i="0" dirty="0">
              <a:effectLst/>
            </a:endParaRPr>
          </a:p>
          <a:p>
            <a:endParaRPr lang="en-GB" sz="2400" dirty="0"/>
          </a:p>
        </p:txBody>
      </p:sp>
      <p:pic>
        <p:nvPicPr>
          <p:cNvPr id="4" name="Picture 3" descr="A close up of a person's eye&#10;&#10;Description automatically generated with medium confidence">
            <a:extLst>
              <a:ext uri="{FF2B5EF4-FFF2-40B4-BE49-F238E27FC236}">
                <a16:creationId xmlns:a16="http://schemas.microsoft.com/office/drawing/2014/main" xmlns="" id="{C4E992BE-A224-4475-B9B1-C816B7AB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430" y="532263"/>
            <a:ext cx="3609833" cy="24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9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4EEE88-BACC-40D3-A4E1-8B531624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91319"/>
            <a:ext cx="9872871" cy="5786651"/>
          </a:xfrm>
        </p:spPr>
        <p:txBody>
          <a:bodyPr>
            <a:noAutofit/>
          </a:bodyPr>
          <a:lstStyle/>
          <a:p>
            <a:pPr algn="l" fontAlgn="base"/>
            <a:r>
              <a:rPr lang="en-GB" sz="2400" b="1" i="0" dirty="0">
                <a:effectLst/>
              </a:rPr>
              <a:t>Extremities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300" b="1" u="sng" dirty="0">
                <a:solidFill>
                  <a:srgbClr val="3D3F42"/>
                </a:solidFill>
              </a:rPr>
              <a:t>J</a:t>
            </a:r>
            <a:r>
              <a:rPr lang="en-GB" sz="2300" b="1" i="0" u="sng" dirty="0">
                <a:solidFill>
                  <a:srgbClr val="3D3F42"/>
                </a:solidFill>
                <a:effectLst/>
              </a:rPr>
              <a:t>oint findings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3D3F42"/>
                </a:solidFill>
                <a:effectLst/>
              </a:rPr>
              <a:t>most common presentation is symmetric small joint polyarthritis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3D3F42"/>
                </a:solidFill>
                <a:effectLst/>
              </a:rPr>
              <a:t>most commonly affects </a:t>
            </a:r>
            <a:r>
              <a:rPr lang="en-GB" sz="2300" b="0" i="0" dirty="0">
                <a:effectLst/>
              </a:rPr>
              <a:t>metacarpophalangeal (MCP) </a:t>
            </a:r>
            <a:r>
              <a:rPr lang="en-GB" sz="2300" b="0" i="0" dirty="0">
                <a:solidFill>
                  <a:srgbClr val="3D3F42"/>
                </a:solidFill>
                <a:effectLst/>
              </a:rPr>
              <a:t>and </a:t>
            </a:r>
            <a:r>
              <a:rPr lang="en-GB" sz="2300" b="0" i="0" dirty="0">
                <a:effectLst/>
              </a:rPr>
              <a:t>proximal interphalangeal (PIP) </a:t>
            </a:r>
            <a:r>
              <a:rPr lang="en-GB" sz="2300" b="0" i="0" dirty="0">
                <a:solidFill>
                  <a:srgbClr val="3D3F42"/>
                </a:solidFill>
                <a:effectLst/>
              </a:rPr>
              <a:t>joints of the hands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3D3F42"/>
                </a:solidFill>
                <a:effectLst/>
              </a:rPr>
              <a:t>other commonly affected sites include wrists, thumbs, and metatarsophalangeal (MTP) joints of the feet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3D3F42"/>
                </a:solidFill>
                <a:effectLst/>
              </a:rPr>
              <a:t>medium/large joints may include elbows, shoulders, ankles, and knees in severe cases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3D3F42"/>
                </a:solidFill>
                <a:effectLst/>
              </a:rPr>
              <a:t>affected joints typically boggy, tender, and warm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3D3F42"/>
                </a:solidFill>
                <a:effectLst/>
              </a:rPr>
              <a:t>swelling typically </a:t>
            </a:r>
            <a:r>
              <a:rPr lang="en-GB" sz="2300" b="0" i="0" dirty="0" err="1">
                <a:solidFill>
                  <a:srgbClr val="3D3F42"/>
                </a:solidFill>
                <a:effectLst/>
              </a:rPr>
              <a:t>centers</a:t>
            </a:r>
            <a:r>
              <a:rPr lang="en-GB" sz="2300" b="0" i="0" dirty="0">
                <a:solidFill>
                  <a:srgbClr val="3D3F42"/>
                </a:solidFill>
                <a:effectLst/>
              </a:rPr>
              <a:t> around the affected joint (not entire digit like psoriatic arthritis)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3D3F42"/>
                </a:solidFill>
                <a:effectLst/>
              </a:rPr>
              <a:t>range of motion may be limited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300" b="1" i="0" u="sng" dirty="0">
                <a:solidFill>
                  <a:srgbClr val="3D3F42"/>
                </a:solidFill>
                <a:effectLst/>
              </a:rPr>
              <a:t>Squeeze test </a:t>
            </a:r>
            <a:r>
              <a:rPr lang="en-GB" sz="2300" b="0" i="0" dirty="0">
                <a:solidFill>
                  <a:srgbClr val="3D3F42"/>
                </a:solidFill>
                <a:effectLst/>
              </a:rPr>
              <a:t>(compression pain in MCP and MTP joints) may be useful to evaluate pain, but is insufficient to detect early arthritis</a:t>
            </a:r>
          </a:p>
        </p:txBody>
      </p:sp>
    </p:spTree>
    <p:extLst>
      <p:ext uri="{BB962C8B-B14F-4D97-AF65-F5344CB8AC3E}">
        <p14:creationId xmlns:p14="http://schemas.microsoft.com/office/powerpoint/2010/main" val="194110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A48E8D-C92F-4641-B0EE-D595AE3A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59558"/>
            <a:ext cx="6322325" cy="553644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b="1" dirty="0"/>
              <a:t>Joint Deformities:</a:t>
            </a:r>
          </a:p>
          <a:p>
            <a:r>
              <a:rPr lang="en-GB" sz="2400" dirty="0">
                <a:solidFill>
                  <a:srgbClr val="3D3F42"/>
                </a:solidFill>
              </a:rPr>
              <a:t>I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n later stage of disease, may have classic </a:t>
            </a:r>
            <a:r>
              <a:rPr lang="en-GB" sz="2400" b="1" i="0" dirty="0">
                <a:solidFill>
                  <a:srgbClr val="3D3F42"/>
                </a:solidFill>
                <a:effectLst/>
              </a:rPr>
              <a:t>ulnar deviation of metacarpophalangeal (MCP) joints.</a:t>
            </a:r>
          </a:p>
          <a:p>
            <a:endParaRPr lang="en-GB" sz="1000" b="1" i="0" dirty="0">
              <a:solidFill>
                <a:srgbClr val="3D3F42"/>
              </a:solidFill>
              <a:effectLst/>
            </a:endParaRPr>
          </a:p>
          <a:p>
            <a:r>
              <a:rPr lang="en-GB" sz="2400" b="1" dirty="0">
                <a:solidFill>
                  <a:srgbClr val="3D3F42"/>
                </a:solidFill>
              </a:rPr>
              <a:t>B</a:t>
            </a:r>
            <a:r>
              <a:rPr lang="en-GB" sz="2400" b="1" i="0" dirty="0">
                <a:solidFill>
                  <a:srgbClr val="3D3F42"/>
                </a:solidFill>
                <a:effectLst/>
              </a:rPr>
              <a:t>outonniere deformity 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(flexed proximal interphalangeal [PIP] joints and hyperextended distal interphalangeal [DIP] joints, with considerable damage from PIP synovitis)</a:t>
            </a:r>
          </a:p>
          <a:p>
            <a:endParaRPr lang="en-GB" sz="1000" b="0" i="0" dirty="0">
              <a:solidFill>
                <a:srgbClr val="3D3F42"/>
              </a:solidFill>
              <a:effectLst/>
            </a:endParaRPr>
          </a:p>
          <a:p>
            <a:r>
              <a:rPr lang="en-GB" sz="2400" b="1" dirty="0">
                <a:solidFill>
                  <a:srgbClr val="3D3F42"/>
                </a:solidFill>
              </a:rPr>
              <a:t>S</a:t>
            </a:r>
            <a:r>
              <a:rPr lang="en-GB" sz="2400" b="1" i="0" dirty="0">
                <a:solidFill>
                  <a:srgbClr val="3D3F42"/>
                </a:solidFill>
                <a:effectLst/>
              </a:rPr>
              <a:t>wan neck deformity 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(hyperextended PIP and flexed DIP joints, MCP joint inflammation stimulates spasm in hand's intrinsic muscles)</a:t>
            </a:r>
          </a:p>
          <a:p>
            <a:endParaRPr lang="en-GB" sz="2400" b="0" i="0" dirty="0">
              <a:solidFill>
                <a:srgbClr val="3D3F42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6A8AE8-2ED0-409C-B5C4-F3DC95644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398" y="226361"/>
            <a:ext cx="2963554" cy="2222666"/>
          </a:xfrm>
          <a:prstGeom prst="rect">
            <a:avLst/>
          </a:prstGeom>
        </p:spPr>
      </p:pic>
      <p:pic>
        <p:nvPicPr>
          <p:cNvPr id="7" name="Picture 6" descr="A person's hand with a ring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B5F34FA-38F1-4CE2-9F7E-8F424A630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398" y="2449028"/>
            <a:ext cx="2951726" cy="1959946"/>
          </a:xfrm>
          <a:prstGeom prst="rect">
            <a:avLst/>
          </a:prstGeom>
        </p:spPr>
      </p:pic>
      <p:pic>
        <p:nvPicPr>
          <p:cNvPr id="9" name="Picture 8" descr="A close-up of a hand holding a baby's foot&#10;&#10;Description automatically generated with medium confidence">
            <a:extLst>
              <a:ext uri="{FF2B5EF4-FFF2-40B4-BE49-F238E27FC236}">
                <a16:creationId xmlns:a16="http://schemas.microsoft.com/office/drawing/2014/main" xmlns="" id="{3BD06E8C-3206-4F4C-9E23-AF9B95329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397" y="4408974"/>
            <a:ext cx="2951727" cy="22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14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0AE23-CBF5-47E5-9518-ECC1BF0C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09684"/>
            <a:ext cx="9872871" cy="53863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Z deformity of the thumb.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rgbClr val="232323"/>
                </a:solidFill>
              </a:rPr>
              <a:t>B</a:t>
            </a:r>
            <a:r>
              <a:rPr lang="en-GB" sz="2400" b="0" i="0" dirty="0">
                <a:solidFill>
                  <a:srgbClr val="232323"/>
                </a:solidFill>
                <a:effectLst/>
              </a:rPr>
              <a:t>ow string sign (prominence of the tendons in the extensor compartment of the hand).</a:t>
            </a:r>
          </a:p>
          <a:p>
            <a:r>
              <a:rPr lang="en-GB" sz="2400" b="0" i="0" dirty="0">
                <a:solidFill>
                  <a:srgbClr val="232323"/>
                </a:solidFill>
                <a:effectLst/>
              </a:rPr>
              <a:t>“Frozen” shoulder: disease in the glenohumeral joint leads to painful restriction of movement.</a:t>
            </a:r>
          </a:p>
          <a:p>
            <a:r>
              <a:rPr lang="en-GB" sz="2400" dirty="0">
                <a:solidFill>
                  <a:srgbClr val="232323"/>
                </a:solidFill>
              </a:rPr>
              <a:t>Hammer toe or Claw toe.</a:t>
            </a:r>
            <a:endParaRPr lang="en-GB" sz="2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D197708B-2E87-4C9E-BF4A-1D2D936BD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2" r="32465" b="4820"/>
          <a:stretch/>
        </p:blipFill>
        <p:spPr>
          <a:xfrm>
            <a:off x="6988996" y="2574387"/>
            <a:ext cx="4026875" cy="38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0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C589A-3DCD-4D19-9359-490812C18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41445"/>
            <a:ext cx="9872871" cy="5454555"/>
          </a:xfrm>
        </p:spPr>
        <p:txBody>
          <a:bodyPr>
            <a:normAutofit/>
          </a:bodyPr>
          <a:lstStyle/>
          <a:p>
            <a:r>
              <a:rPr lang="en-GB" sz="2400" b="1" dirty="0"/>
              <a:t>Cervical Spine Subluxation:</a:t>
            </a:r>
          </a:p>
          <a:p>
            <a:pPr algn="l"/>
            <a:r>
              <a:rPr lang="en-GB" sz="2400" b="0" i="0" u="none" strike="noStrike" baseline="0" dirty="0">
                <a:solidFill>
                  <a:srgbClr val="181615"/>
                </a:solidFill>
              </a:rPr>
              <a:t>While patients can be asymptomatic, suspect cervical (Cl-C2) involvement when a patient with RA complains of 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≥ </a:t>
            </a:r>
            <a:r>
              <a:rPr lang="en-GB" sz="2400" b="0" i="0" u="none" strike="noStrike" baseline="0" dirty="0">
                <a:solidFill>
                  <a:srgbClr val="181615"/>
                </a:solidFill>
              </a:rPr>
              <a:t>1 of the following:</a:t>
            </a:r>
          </a:p>
          <a:p>
            <a:pPr algn="l"/>
            <a:r>
              <a:rPr lang="en-GB" sz="2400" b="0" i="0" u="none" strike="noStrike" baseline="0" dirty="0">
                <a:solidFill>
                  <a:srgbClr val="181615"/>
                </a:solidFill>
              </a:rPr>
              <a:t>1) Recurrent occipital headaches</a:t>
            </a:r>
          </a:p>
          <a:p>
            <a:pPr algn="l"/>
            <a:r>
              <a:rPr lang="en-GB" sz="2400" dirty="0">
                <a:solidFill>
                  <a:srgbClr val="181615"/>
                </a:solidFill>
              </a:rPr>
              <a:t>2</a:t>
            </a:r>
            <a:r>
              <a:rPr lang="en-GB" sz="2400" b="0" i="0" u="none" strike="noStrike" baseline="0" dirty="0">
                <a:solidFill>
                  <a:srgbClr val="181615"/>
                </a:solidFill>
              </a:rPr>
              <a:t>) Neck pain</a:t>
            </a:r>
          </a:p>
          <a:p>
            <a:pPr algn="l"/>
            <a:r>
              <a:rPr lang="en-GB" sz="2400" b="0" i="0" u="none" strike="noStrike" baseline="0" dirty="0">
                <a:solidFill>
                  <a:srgbClr val="181615"/>
                </a:solidFill>
              </a:rPr>
              <a:t>3) Limited neck range of motion</a:t>
            </a:r>
          </a:p>
          <a:p>
            <a:pPr algn="l"/>
            <a:r>
              <a:rPr lang="en-GB" sz="2400" b="0" i="0" u="none" strike="noStrike" baseline="0" dirty="0">
                <a:solidFill>
                  <a:srgbClr val="181615"/>
                </a:solidFill>
              </a:rPr>
              <a:t>4) Weakness of the upper extremities</a:t>
            </a:r>
          </a:p>
          <a:p>
            <a:pPr algn="l"/>
            <a:r>
              <a:rPr lang="en-GB" sz="2400" b="0" i="0" u="none" strike="noStrike" baseline="0" dirty="0">
                <a:solidFill>
                  <a:srgbClr val="181615"/>
                </a:solidFill>
              </a:rPr>
              <a:t>5) </a:t>
            </a:r>
            <a:r>
              <a:rPr lang="en-GB" sz="2400" b="0" i="0" u="none" strike="noStrike" baseline="0" dirty="0" err="1">
                <a:solidFill>
                  <a:srgbClr val="181615"/>
                </a:solidFill>
              </a:rPr>
              <a:t>Paresthesias</a:t>
            </a:r>
            <a:r>
              <a:rPr lang="en-GB" sz="2400" b="0" i="0" u="none" strike="noStrike" baseline="0" dirty="0">
                <a:solidFill>
                  <a:srgbClr val="181615"/>
                </a:solidFill>
              </a:rPr>
              <a:t> of the hands and feet</a:t>
            </a:r>
            <a:endParaRPr lang="en-GB" sz="2400" dirty="0"/>
          </a:p>
        </p:txBody>
      </p:sp>
      <p:pic>
        <p:nvPicPr>
          <p:cNvPr id="6" name="Picture 5" descr="A close-up of a baby&#10;&#10;Description automatically generated with low confidence">
            <a:extLst>
              <a:ext uri="{FF2B5EF4-FFF2-40B4-BE49-F238E27FC236}">
                <a16:creationId xmlns:a16="http://schemas.microsoft.com/office/drawing/2014/main" xmlns="" id="{7487ECBE-8AF1-4B97-8B27-ECA149BE4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57" y="2584831"/>
            <a:ext cx="4077539" cy="37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FC64B-02B2-48BD-95BB-0DBC2ECD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&amp; Epidemiology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4191C8-6C10-4576-A9C8-1FA8E1574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0" i="0" dirty="0">
                <a:solidFill>
                  <a:schemeClr val="tx1"/>
                </a:solidFill>
                <a:effectLst/>
              </a:rPr>
              <a:t>Rheumatoid arthritis is an autoimmune systemic inflammatory disease characterized by symmetric, polyarticular, relapsing or chronic destructive synovitis. There may also be multisystem involvement.</a:t>
            </a:r>
          </a:p>
          <a:p>
            <a:endParaRPr lang="en-GB" sz="2400" b="0" i="0" dirty="0">
              <a:solidFill>
                <a:schemeClr val="tx1"/>
              </a:solidFill>
              <a:effectLst/>
            </a:endParaRPr>
          </a:p>
          <a:p>
            <a:r>
              <a:rPr lang="en-GB" sz="2400" b="0" i="0" dirty="0">
                <a:solidFill>
                  <a:schemeClr val="tx1"/>
                </a:solidFill>
                <a:effectLst/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m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ost common inflammatory arthritis.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2-3 times more common in women.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ypical onset between ages 30 and 60 years.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998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D8CF5-8DD5-4FE2-8BF5-4BE4FDC7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18699"/>
          </a:xfrm>
        </p:spPr>
        <p:txBody>
          <a:bodyPr>
            <a:normAutofit fontScale="90000"/>
          </a:bodyPr>
          <a:lstStyle/>
          <a:p>
            <a:r>
              <a:rPr lang="en-GB" dirty="0"/>
              <a:t>Diagnostic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803F4-B047-413A-AB8A-D6F7836D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05719"/>
            <a:ext cx="9872871" cy="4690281"/>
          </a:xfrm>
        </p:spPr>
        <p:txBody>
          <a:bodyPr>
            <a:normAutofit/>
          </a:bodyPr>
          <a:lstStyle/>
          <a:p>
            <a:r>
              <a:rPr lang="en-GB" sz="2400" b="1" i="0" dirty="0">
                <a:effectLst/>
              </a:rPr>
              <a:t>American College of Rheumatology/European League Against Rheumatism (ACR/EULAR) 2010 criteria for diagnosis.</a:t>
            </a:r>
          </a:p>
          <a:p>
            <a:endParaRPr lang="en-GB" sz="2400" b="1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D3F42"/>
                </a:solidFill>
                <a:effectLst/>
              </a:rPr>
              <a:t>≥ 1 joint with definite clinical synovitis not explained by another disease plus 1 of the following: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D3F42"/>
                </a:solidFill>
              </a:rPr>
              <a:t>P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resence of long-standing disease previously satisfying classification criteria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D3F42"/>
                </a:solidFill>
              </a:rPr>
              <a:t>P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resence of ≥ 2 typical periarticular erosions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D3F42"/>
                </a:solidFill>
              </a:rPr>
              <a:t>S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core ≥ 6 on following criteria (</a:t>
            </a:r>
            <a:r>
              <a:rPr lang="en-GB" sz="2400" b="0" i="0" dirty="0">
                <a:effectLst/>
              </a:rPr>
              <a:t>NEXT SLIDE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502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xmlns="" id="{4606A3C8-2733-4091-A1CC-CD153C636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581" y="313006"/>
            <a:ext cx="6434837" cy="6231988"/>
          </a:xfrm>
        </p:spPr>
      </p:pic>
    </p:spTree>
    <p:extLst>
      <p:ext uri="{BB962C8B-B14F-4D97-AF65-F5344CB8AC3E}">
        <p14:creationId xmlns:p14="http://schemas.microsoft.com/office/powerpoint/2010/main" val="342106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72" y="0"/>
            <a:ext cx="12192000" cy="6250301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/>
              <a:t>investigations: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/>
              <a:t>note: RA: stands for Rheumatoid arthritis</a:t>
            </a:r>
            <a:br>
              <a:rPr lang="en-US" sz="2000" dirty="0"/>
            </a:br>
            <a:r>
              <a:rPr lang="en-US" sz="2000" b="1" dirty="0" smtClean="0"/>
              <a:t>serology: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b="1" dirty="0">
                <a:solidFill>
                  <a:srgbClr val="C00000"/>
                </a:solidFill>
              </a:rPr>
              <a:t> -Rheumatoid factor: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/>
              <a:t>Rheumatoid factor (RF) is the </a:t>
            </a:r>
            <a:r>
              <a:rPr lang="en-US" sz="2000" dirty="0" smtClean="0">
                <a:solidFill>
                  <a:srgbClr val="C00000"/>
                </a:solidFill>
              </a:rPr>
              <a:t>autoantibody</a:t>
            </a:r>
            <a:r>
              <a:rPr lang="en-US" sz="2000" dirty="0">
                <a:solidFill>
                  <a:srgbClr val="C00000"/>
                </a:solidFill>
              </a:rPr>
              <a:t> </a:t>
            </a:r>
            <a:r>
              <a:rPr lang="en-US" sz="2000" dirty="0"/>
              <a:t>that was first found </a:t>
            </a:r>
            <a:r>
              <a:rPr lang="en-US" sz="2000" dirty="0" smtClean="0"/>
              <a:t>in rheumatoid arthritis. </a:t>
            </a:r>
            <a:r>
              <a:rPr lang="en-US" sz="2000" dirty="0">
                <a:solidFill>
                  <a:srgbClr val="C00000"/>
                </a:solidFill>
              </a:rPr>
              <a:t>It is defined as an </a:t>
            </a:r>
            <a:r>
              <a:rPr lang="en-US" sz="2000" dirty="0" smtClean="0">
                <a:solidFill>
                  <a:srgbClr val="C00000"/>
                </a:solidFill>
              </a:rPr>
              <a:t>antibody </a:t>
            </a:r>
            <a:r>
              <a:rPr lang="en-US" sz="2000" dirty="0">
                <a:solidFill>
                  <a:srgbClr val="C00000"/>
                </a:solidFill>
              </a:rPr>
              <a:t> against the </a:t>
            </a:r>
            <a:r>
              <a:rPr lang="en-US" sz="2000" dirty="0">
                <a:solidFill>
                  <a:srgbClr val="C00000"/>
                </a:solidFill>
                <a:hlinkClick r:id="rId3" tooltip="Fragment crystallizable region"/>
              </a:rPr>
              <a:t>Fc</a:t>
            </a:r>
            <a:r>
              <a:rPr lang="en-US" sz="2000" dirty="0">
                <a:solidFill>
                  <a:srgbClr val="C00000"/>
                </a:solidFill>
              </a:rPr>
              <a:t> portion of human immunoglobulin(IgG),</a:t>
            </a:r>
            <a:r>
              <a:rPr lang="en-US" sz="2000" dirty="0"/>
              <a:t> RF and Immunoglobulin join to </a:t>
            </a:r>
            <a:r>
              <a:rPr lang="en-US" sz="2000" dirty="0" smtClean="0"/>
              <a:t>form immune complex</a:t>
            </a:r>
            <a:r>
              <a:rPr lang="en-US" sz="2000" dirty="0"/>
              <a:t> that contribute to the </a:t>
            </a:r>
            <a:r>
              <a:rPr lang="en-US" sz="2000" dirty="0" smtClean="0"/>
              <a:t>disease</a:t>
            </a:r>
            <a:r>
              <a:rPr lang="en-US" sz="2000" dirty="0"/>
              <a:t> process.</a:t>
            </a:r>
            <a:br>
              <a:rPr lang="en-US" sz="2000" dirty="0"/>
            </a:br>
            <a:r>
              <a:rPr lang="en-US" sz="2000" dirty="0"/>
              <a:t>Although predominantly encountered as IgM, rheumatoid factor can be </a:t>
            </a:r>
            <a:r>
              <a:rPr lang="en-US" sz="2000" dirty="0" err="1"/>
              <a:t>ofany</a:t>
            </a:r>
            <a:r>
              <a:rPr lang="en-US" sz="2000" dirty="0"/>
              <a:t> </a:t>
            </a:r>
            <a:r>
              <a:rPr lang="en-US" sz="2000" dirty="0" smtClean="0"/>
              <a:t>isotype</a:t>
            </a:r>
            <a:r>
              <a:rPr lang="en-US" sz="2000" dirty="0"/>
              <a:t> of </a:t>
            </a:r>
            <a:r>
              <a:rPr lang="en-US" sz="2000" dirty="0" smtClean="0"/>
              <a:t>immunoglobulins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Positive RF occurs in a wide variety of diseases and some normal adults, particularly with increasing age. Although </a:t>
            </a:r>
            <a:r>
              <a:rPr lang="en-US" sz="2000" dirty="0">
                <a:solidFill>
                  <a:srgbClr val="C00000"/>
                </a:solidFill>
              </a:rPr>
              <a:t>the specificity is poor, about 70% of patients with RA test positive</a:t>
            </a:r>
            <a:r>
              <a:rPr lang="en-US" sz="2000" dirty="0"/>
              <a:t>. High RF </a:t>
            </a:r>
            <a:r>
              <a:rPr lang="en-US" sz="2000" dirty="0" err="1"/>
              <a:t>titres</a:t>
            </a:r>
            <a:r>
              <a:rPr lang="en-US" sz="2000" dirty="0"/>
              <a:t> are associated with more severe disease and extra-articular disease</a:t>
            </a:r>
            <a:br>
              <a:rPr lang="en-US" sz="2000" dirty="0"/>
            </a:br>
            <a:r>
              <a:rPr lang="en-US" sz="2000" dirty="0" smtClean="0"/>
              <a:t>conditions </a:t>
            </a:r>
            <a:r>
              <a:rPr lang="en-US" sz="2000" dirty="0"/>
              <a:t>associated with positive RF: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1) Rheumatoid arthritis(70%)</a:t>
            </a:r>
            <a:br>
              <a:rPr lang="en-US" sz="2000" dirty="0"/>
            </a:br>
            <a:r>
              <a:rPr lang="en-US" sz="2000" dirty="0"/>
              <a:t>2) </a:t>
            </a:r>
            <a:r>
              <a:rPr lang="en-US" sz="2000" dirty="0" err="1"/>
              <a:t>Sjogren’s</a:t>
            </a:r>
            <a:r>
              <a:rPr lang="en-US" sz="2000" dirty="0"/>
              <a:t> syndrome(90%)</a:t>
            </a:r>
            <a:br>
              <a:rPr lang="en-US" sz="2000" dirty="0"/>
            </a:br>
            <a:r>
              <a:rPr lang="en-US" sz="2000" dirty="0"/>
              <a:t>3) Mixed essential </a:t>
            </a:r>
            <a:r>
              <a:rPr lang="en-US" sz="2000" dirty="0" err="1"/>
              <a:t>cryoglobulinaemia</a:t>
            </a:r>
            <a:r>
              <a:rPr lang="en-US" sz="2000" dirty="0"/>
              <a:t>(90%)</a:t>
            </a:r>
            <a:br>
              <a:rPr lang="en-US" sz="2000" dirty="0"/>
            </a:br>
            <a:r>
              <a:rPr lang="en-US" sz="2000" dirty="0"/>
              <a:t>4) Primary biliary cholangitis</a:t>
            </a:r>
            <a:br>
              <a:rPr lang="en-US" sz="2000" dirty="0"/>
            </a:br>
            <a:r>
              <a:rPr lang="en-US" sz="2000" dirty="0"/>
              <a:t>5) Infective endocarditis</a:t>
            </a:r>
            <a:br>
              <a:rPr lang="en-US" sz="2000" dirty="0"/>
            </a:br>
            <a:r>
              <a:rPr lang="en-US" sz="2000" dirty="0"/>
              <a:t>6) Systemic lupus erythematosus</a:t>
            </a:r>
            <a:br>
              <a:rPr lang="en-US" sz="2000" dirty="0"/>
            </a:br>
            <a:r>
              <a:rPr lang="en-US" sz="2000" dirty="0"/>
              <a:t>7)age &gt;65 years (20%)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400" dirty="0" smtClean="0"/>
              <a:t/>
            </a:r>
            <a:br>
              <a:rPr lang="en-US" sz="400" dirty="0" smtClean="0"/>
            </a:b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088936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23" y="161717"/>
            <a:ext cx="11618626" cy="632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-Anti-</a:t>
            </a:r>
            <a:r>
              <a:rPr lang="en-US" sz="2400" b="1" dirty="0" err="1" smtClean="0">
                <a:solidFill>
                  <a:srgbClr val="C00000"/>
                </a:solidFill>
              </a:rPr>
              <a:t>citrullinated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peptide </a:t>
            </a:r>
            <a:r>
              <a:rPr lang="en-US" sz="2400" b="1" dirty="0" smtClean="0">
                <a:solidFill>
                  <a:srgbClr val="C00000"/>
                </a:solidFill>
              </a:rPr>
              <a:t>antibodies (ACPA):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/>
              <a:t>ACPAs </a:t>
            </a:r>
            <a:r>
              <a:rPr lang="en-US" sz="2000" dirty="0" smtClean="0"/>
              <a:t>have </a:t>
            </a:r>
            <a:r>
              <a:rPr lang="en-US" sz="2000" b="1" dirty="0" smtClean="0"/>
              <a:t>similar </a:t>
            </a:r>
            <a:r>
              <a:rPr lang="en-US" sz="2000" b="1" dirty="0"/>
              <a:t>sensitivity </a:t>
            </a:r>
            <a:r>
              <a:rPr lang="en-US" sz="2000" dirty="0"/>
              <a:t>to RF for </a:t>
            </a:r>
            <a:r>
              <a:rPr lang="en-US" sz="2000" dirty="0" smtClean="0"/>
              <a:t>rheumatoid arthritis </a:t>
            </a:r>
            <a:r>
              <a:rPr lang="en-US" sz="2000" dirty="0"/>
              <a:t>(70%) but </a:t>
            </a:r>
            <a:r>
              <a:rPr lang="en-US" sz="2000" b="1" dirty="0">
                <a:solidFill>
                  <a:srgbClr val="C00000"/>
                </a:solidFill>
              </a:rPr>
              <a:t>much higher </a:t>
            </a:r>
            <a:r>
              <a:rPr lang="en-US" sz="2000" b="1" dirty="0" smtClean="0">
                <a:solidFill>
                  <a:srgbClr val="C00000"/>
                </a:solidFill>
              </a:rPr>
              <a:t>specificity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(&gt; </a:t>
            </a:r>
            <a:r>
              <a:rPr lang="en-US" sz="2000" dirty="0"/>
              <a:t>95%), and should be used in preference to RF in the diagnosis </a:t>
            </a:r>
            <a:r>
              <a:rPr lang="en-US" sz="2000" dirty="0" smtClean="0"/>
              <a:t>of RA</a:t>
            </a:r>
            <a:r>
              <a:rPr lang="en-US" sz="2000" dirty="0"/>
              <a:t>. ACPAs are associated with more severe disease </a:t>
            </a:r>
            <a:r>
              <a:rPr lang="en-US" sz="2000" dirty="0" smtClean="0"/>
              <a:t>progression </a:t>
            </a:r>
            <a:r>
              <a:rPr lang="en-US" sz="2000" dirty="0"/>
              <a:t>and can be detected in asymptomatic patients several </a:t>
            </a:r>
            <a:r>
              <a:rPr lang="en-US" sz="2000" dirty="0" smtClean="0"/>
              <a:t>years before </a:t>
            </a:r>
            <a:r>
              <a:rPr lang="en-US" sz="2000" dirty="0"/>
              <a:t>the development of </a:t>
            </a:r>
            <a:r>
              <a:rPr lang="en-US" sz="2000" dirty="0" smtClean="0"/>
              <a:t>RA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-ANAB 50-30%  positive in rheumatoid arthritis, it is not useful in diagnosis of RA since it is not specific neither sensitive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-The </a:t>
            </a:r>
            <a:r>
              <a:rPr lang="en-US" sz="2400" b="1" dirty="0">
                <a:solidFill>
                  <a:srgbClr val="C00000"/>
                </a:solidFill>
              </a:rPr>
              <a:t>ESR and CRP </a:t>
            </a:r>
            <a:r>
              <a:rPr lang="en-US" sz="2000" dirty="0"/>
              <a:t>are usually raised </a:t>
            </a:r>
            <a:r>
              <a:rPr lang="en-US" sz="2000" dirty="0" smtClean="0"/>
              <a:t>but normal </a:t>
            </a:r>
            <a:r>
              <a:rPr lang="en-US" sz="2000" dirty="0"/>
              <a:t>results do not exclude the diagnosis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result: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Tests for </a:t>
            </a:r>
            <a:r>
              <a:rPr lang="en-US" sz="2000" b="1" dirty="0"/>
              <a:t>ACPA(anti-</a:t>
            </a:r>
            <a:r>
              <a:rPr lang="en-US" sz="2000" b="1" dirty="0" err="1"/>
              <a:t>citrullinated</a:t>
            </a:r>
            <a:r>
              <a:rPr lang="en-US" sz="2000" b="1" dirty="0"/>
              <a:t> peptide antibody)</a:t>
            </a:r>
            <a:r>
              <a:rPr lang="en-US" sz="2000" dirty="0"/>
              <a:t> are positive in about </a:t>
            </a:r>
            <a:r>
              <a:rPr lang="en-US" sz="2000" dirty="0" smtClean="0"/>
              <a:t>70% of </a:t>
            </a:r>
            <a:r>
              <a:rPr lang="en-US" sz="2000" dirty="0"/>
              <a:t>cases and are highly specific for RA, occurring in many patients </a:t>
            </a:r>
            <a:r>
              <a:rPr lang="en-US" sz="2000" dirty="0" smtClean="0"/>
              <a:t>before clinical </a:t>
            </a:r>
            <a:r>
              <a:rPr lang="en-US" sz="2000" dirty="0"/>
              <a:t>onset of the disease. Similarly, </a:t>
            </a:r>
            <a:r>
              <a:rPr lang="en-US" sz="2000" b="1" dirty="0"/>
              <a:t>RF(rheumatoid factor) </a:t>
            </a:r>
            <a:r>
              <a:rPr lang="en-US" sz="2000" dirty="0"/>
              <a:t>is also positive in about 70% of cases, most of whom also test </a:t>
            </a:r>
            <a:r>
              <a:rPr lang="en-US" sz="2000" dirty="0" smtClean="0"/>
              <a:t>positive for </a:t>
            </a:r>
            <a:r>
              <a:rPr lang="en-US" sz="2000" dirty="0"/>
              <a:t>ACPA. RF is </a:t>
            </a:r>
            <a:r>
              <a:rPr lang="en-US" sz="2000" dirty="0" smtClean="0"/>
              <a:t>less specific </a:t>
            </a:r>
            <a:r>
              <a:rPr lang="en-US" sz="2000" dirty="0"/>
              <a:t>than ACPA, however, and positive tests can occur in other </a:t>
            </a:r>
            <a:r>
              <a:rPr lang="en-US" sz="2000" dirty="0" smtClean="0"/>
              <a:t>diseases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05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2585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Plain X-rays of the hands, wrist and feet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are usually normal in early RA but periarticular osteoporosis and </a:t>
            </a:r>
            <a:r>
              <a:rPr lang="en-US" sz="2400" b="1" dirty="0">
                <a:solidFill>
                  <a:srgbClr val="C00000"/>
                </a:solidFill>
              </a:rPr>
              <a:t>marginal joint erosions </a:t>
            </a:r>
            <a:r>
              <a:rPr lang="en-US" sz="2400" dirty="0"/>
              <a:t>may be observed with more advanced disease. </a:t>
            </a:r>
            <a:r>
              <a:rPr lang="en-US" sz="2400" b="1" dirty="0"/>
              <a:t>The main indication for an X-ray is in the assessment of patients with painful joints to determine </a:t>
            </a:r>
            <a:r>
              <a:rPr lang="en-US" sz="2400" b="1" dirty="0">
                <a:solidFill>
                  <a:srgbClr val="C00000"/>
                </a:solidFill>
              </a:rPr>
              <a:t>whether significant structural damage has occurred</a:t>
            </a:r>
            <a:r>
              <a:rPr lang="en-US" sz="2400" dirty="0"/>
              <a:t>. Patients who are suspected of having </a:t>
            </a:r>
            <a:r>
              <a:rPr lang="en-US" sz="2400" dirty="0" err="1"/>
              <a:t>atlanto</a:t>
            </a:r>
            <a:r>
              <a:rPr lang="en-US" sz="2400" dirty="0"/>
              <a:t>-axial disease should have </a:t>
            </a:r>
            <a:r>
              <a:rPr lang="en-US" sz="2400" b="1" dirty="0"/>
              <a:t>lateral X-rays taken in flexion and extension, and an MRI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526161"/>
            <a:ext cx="2270760" cy="43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50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2067082" cy="6640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Management: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/>
              <a:t>The treatment goal is to suppress inflammation, control </a:t>
            </a:r>
            <a:r>
              <a:rPr lang="en-US" sz="2000" dirty="0" smtClean="0"/>
              <a:t>symptoms and </a:t>
            </a:r>
            <a:r>
              <a:rPr lang="en-US" sz="2000" dirty="0"/>
              <a:t>prevent joint damage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>Pharmacological </a:t>
            </a:r>
            <a:r>
              <a:rPr lang="en-US" sz="2000" b="1" dirty="0" smtClean="0"/>
              <a:t>therapy:</a:t>
            </a:r>
            <a:br>
              <a:rPr lang="en-US" sz="2000" b="1" dirty="0" smtClean="0"/>
            </a:br>
            <a:r>
              <a:rPr lang="en-US" sz="2000" b="1" dirty="0" smtClean="0"/>
              <a:t>note:</a:t>
            </a:r>
            <a:r>
              <a:rPr lang="en-US" sz="2000" dirty="0"/>
              <a:t> </a:t>
            </a:r>
            <a:r>
              <a:rPr lang="en-US" sz="2000" dirty="0" smtClean="0"/>
              <a:t>DMARD stands for disease modifying anti-rheumatic drug.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/>
              <a:t>DMARD therapy should be introduced in all patients as </a:t>
            </a:r>
            <a:r>
              <a:rPr lang="en-US" sz="2000" dirty="0" smtClean="0"/>
              <a:t>this improves outcome.</a:t>
            </a:r>
            <a:br>
              <a:rPr lang="en-US" sz="2000" dirty="0" smtClean="0"/>
            </a:br>
            <a:r>
              <a:rPr lang="en-US" sz="2000" dirty="0"/>
              <a:t>On first diagnosis, </a:t>
            </a:r>
            <a:r>
              <a:rPr lang="en-US" sz="2000" b="1" dirty="0">
                <a:solidFill>
                  <a:srgbClr val="C00000"/>
                </a:solidFill>
              </a:rPr>
              <a:t>prednisolone</a:t>
            </a:r>
            <a:r>
              <a:rPr lang="en-US" sz="2000" dirty="0"/>
              <a:t> should be started in a dose </a:t>
            </a:r>
            <a:r>
              <a:rPr lang="en-US" sz="2000" dirty="0" smtClean="0"/>
              <a:t>of 30 </a:t>
            </a:r>
            <a:r>
              <a:rPr lang="en-US" sz="2000" dirty="0"/>
              <a:t>mg daily gradually reducing in 5 mg increments every 2 </a:t>
            </a:r>
            <a:r>
              <a:rPr lang="en-US" sz="2000" dirty="0" smtClean="0"/>
              <a:t>weeks until </a:t>
            </a:r>
            <a:r>
              <a:rPr lang="en-US" sz="2000" dirty="0"/>
              <a:t>therapy is withdrawn after about 12 weeks. At the same </a:t>
            </a:r>
            <a:r>
              <a:rPr lang="en-US" sz="2000" dirty="0" smtClean="0"/>
              <a:t>time, </a:t>
            </a:r>
            <a:r>
              <a:rPr lang="en-US" sz="2000" b="1" dirty="0" smtClean="0">
                <a:solidFill>
                  <a:srgbClr val="C00000"/>
                </a:solidFill>
              </a:rPr>
              <a:t>methotrexate</a:t>
            </a:r>
            <a:r>
              <a:rPr lang="en-US" sz="2000" dirty="0" smtClean="0"/>
              <a:t> </a:t>
            </a:r>
            <a:r>
              <a:rPr lang="en-US" sz="2000" dirty="0"/>
              <a:t>should be started in an initial dose of 15 mg </a:t>
            </a:r>
            <a:r>
              <a:rPr lang="en-US" sz="2000" dirty="0" smtClean="0"/>
              <a:t>weekly, along </a:t>
            </a:r>
            <a:r>
              <a:rPr lang="en-US" sz="2000" dirty="0"/>
              <a:t>with folic acid 5 mg weekly, and escalated up to a </a:t>
            </a:r>
            <a:r>
              <a:rPr lang="en-US" sz="2000" dirty="0" smtClean="0"/>
              <a:t>maximum of </a:t>
            </a:r>
            <a:r>
              <a:rPr lang="en-US" sz="2000" dirty="0"/>
              <a:t>25 mg weekly, depending on the response.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If </a:t>
            </a:r>
            <a:r>
              <a:rPr lang="en-US" sz="2000" dirty="0"/>
              <a:t>the patient </a:t>
            </a:r>
            <a:r>
              <a:rPr lang="en-US" sz="2000" dirty="0" smtClean="0"/>
              <a:t>fails to </a:t>
            </a:r>
            <a:r>
              <a:rPr lang="en-US" sz="2000" dirty="0"/>
              <a:t>respond adequately or dose-limiting toxicity occurs, then </a:t>
            </a:r>
            <a:r>
              <a:rPr lang="en-US" sz="2000" dirty="0" smtClean="0"/>
              <a:t>an </a:t>
            </a:r>
            <a:r>
              <a:rPr lang="en-US" sz="2000" dirty="0" smtClean="0">
                <a:solidFill>
                  <a:srgbClr val="C00000"/>
                </a:solidFill>
              </a:rPr>
              <a:t>additional </a:t>
            </a:r>
            <a:r>
              <a:rPr lang="en-US" sz="2000" dirty="0">
                <a:solidFill>
                  <a:srgbClr val="C00000"/>
                </a:solidFill>
              </a:rPr>
              <a:t>DMARD should be commenced in combination </a:t>
            </a:r>
            <a:r>
              <a:rPr lang="en-US" sz="2000" dirty="0" smtClean="0">
                <a:solidFill>
                  <a:srgbClr val="C00000"/>
                </a:solidFill>
              </a:rPr>
              <a:t>with MTX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C00000"/>
                </a:solidFill>
              </a:rPr>
              <a:t>The most common combination is triple therapy, in </a:t>
            </a:r>
            <a:r>
              <a:rPr lang="en-US" sz="2000" b="1" dirty="0" smtClean="0">
                <a:solidFill>
                  <a:srgbClr val="C00000"/>
                </a:solidFill>
              </a:rPr>
              <a:t>which</a:t>
            </a:r>
            <a:r>
              <a:rPr lang="en-US" sz="2000" b="1" dirty="0">
                <a:solidFill>
                  <a:srgbClr val="C00000"/>
                </a:solidFill>
              </a:rPr>
              <a:t> methotrexate, sulfasalazine and hydroxychloroquine are </a:t>
            </a:r>
            <a:r>
              <a:rPr lang="en-US" sz="2000" b="1" dirty="0" smtClean="0">
                <a:solidFill>
                  <a:srgbClr val="C00000"/>
                </a:solidFill>
              </a:rPr>
              <a:t>combined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93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42544"/>
            <a:ext cx="10515600" cy="6218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Other DMARDs can be substituted or added, If disease activity remains high despite triple therapy, however, </a:t>
            </a:r>
            <a:r>
              <a:rPr lang="en-US" sz="2000" b="1" dirty="0">
                <a:solidFill>
                  <a:srgbClr val="C00000"/>
                </a:solidFill>
              </a:rPr>
              <a:t>it is usual to progress to biologic therapy. The most commonly used first-line biologics in RA are TNF inhibitors</a:t>
            </a:r>
            <a:r>
              <a:rPr lang="en-US" sz="2000" dirty="0"/>
              <a:t>, although several other options are </a:t>
            </a:r>
            <a:r>
              <a:rPr lang="en-US" sz="2000" dirty="0" smtClean="0"/>
              <a:t>available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JAK </a:t>
            </a:r>
            <a:r>
              <a:rPr lang="en-US" sz="2000" dirty="0">
                <a:solidFill>
                  <a:srgbClr val="C00000"/>
                </a:solidFill>
              </a:rPr>
              <a:t>inhibitors </a:t>
            </a:r>
            <a:r>
              <a:rPr lang="en-US" sz="2000" dirty="0" err="1"/>
              <a:t>tofacitinib</a:t>
            </a:r>
            <a:r>
              <a:rPr lang="en-US" sz="2000" dirty="0"/>
              <a:t> and </a:t>
            </a:r>
            <a:r>
              <a:rPr lang="en-US" sz="2000" dirty="0" err="1"/>
              <a:t>baricitinib</a:t>
            </a:r>
            <a:r>
              <a:rPr lang="en-US" sz="2000" dirty="0"/>
              <a:t> have efficacy in patients who fail to respond adequately to other DMARDs and provide an </a:t>
            </a:r>
            <a:r>
              <a:rPr lang="en-US" sz="2000" dirty="0">
                <a:solidFill>
                  <a:srgbClr val="C00000"/>
                </a:solidFill>
              </a:rPr>
              <a:t>alternative to biologic therapies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RA is a chronic disease and flares can occur even in patients who are established on DMARD and biologic therapy. </a:t>
            </a:r>
            <a:r>
              <a:rPr lang="en-US" sz="2000" b="1" dirty="0">
                <a:solidFill>
                  <a:srgbClr val="C00000"/>
                </a:solidFill>
              </a:rPr>
              <a:t>Transient flares can be dealt with by intra-articular glucocorticoid injections or a short course of oral </a:t>
            </a:r>
            <a:r>
              <a:rPr lang="en-US" sz="2000" b="1" dirty="0" smtClean="0">
                <a:solidFill>
                  <a:srgbClr val="C00000"/>
                </a:solidFill>
              </a:rPr>
              <a:t>glucocorticoids</a:t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examples of TNF inhibitors:</a:t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-infliximab, 3-5mg per Kg, 8-weekly, IV</a:t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-adalimumab, 40mg 2-weekly, SC</a:t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*</a:t>
            </a:r>
            <a:r>
              <a:rPr lang="en-US" sz="2000" b="1" dirty="0" err="1" smtClean="0">
                <a:solidFill>
                  <a:srgbClr val="C00000"/>
                </a:solidFill>
              </a:rPr>
              <a:t>etanercept</a:t>
            </a:r>
            <a:r>
              <a:rPr lang="en-US" sz="2000" b="1" dirty="0" smtClean="0">
                <a:solidFill>
                  <a:srgbClr val="C00000"/>
                </a:solidFill>
              </a:rPr>
              <a:t>, it is a decoy receptor for TNF-alpha, 50mg weekly, SC (</a:t>
            </a:r>
            <a:r>
              <a:rPr lang="en-US" sz="2000" dirty="0"/>
              <a:t> binding a ligand and keeping it from binding to its regular </a:t>
            </a:r>
            <a:r>
              <a:rPr lang="en-US" sz="2000" dirty="0" smtClean="0"/>
              <a:t>receptor)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</a:t>
            </a:r>
            <a:r>
              <a:rPr lang="en-US" sz="2000" b="1" dirty="0" smtClean="0"/>
              <a:t>Surgery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Synovectomy can be helpful in joints that have failed to </a:t>
            </a:r>
            <a:r>
              <a:rPr lang="en-US" sz="2000" dirty="0" smtClean="0"/>
              <a:t>respond adequately </a:t>
            </a:r>
            <a:r>
              <a:rPr lang="en-US" sz="2000" dirty="0"/>
              <a:t>to systemic therapy and intra-articular injections. </a:t>
            </a:r>
            <a:r>
              <a:rPr lang="en-US" sz="2000" dirty="0" smtClean="0"/>
              <a:t>Joint replacement </a:t>
            </a:r>
            <a:r>
              <a:rPr lang="en-US" sz="2000" dirty="0"/>
              <a:t>surgery may be required but the need for this </a:t>
            </a:r>
            <a:r>
              <a:rPr lang="en-US" sz="2000" dirty="0" smtClean="0"/>
              <a:t>has diminished </a:t>
            </a:r>
            <a:r>
              <a:rPr lang="en-US" sz="2000" dirty="0"/>
              <a:t>over recent </a:t>
            </a:r>
            <a:r>
              <a:rPr lang="en-US" sz="2000" dirty="0" smtClean="0"/>
              <a:t>years</a:t>
            </a:r>
            <a:br>
              <a:rPr lang="en-US" sz="2000" dirty="0" smtClean="0"/>
            </a:br>
            <a:endParaRPr lang="en-US" sz="20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94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47825"/>
            <a:ext cx="10515600" cy="1336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Bernard MT Condensed" panose="02050806060905020404" pitchFamily="18" charset="0"/>
                <a:ea typeface="BatangChe" panose="02030609000101010101" pitchFamily="49" charset="-127"/>
                <a:cs typeface="Bold Italic Art" panose="02010400000000000000" pitchFamily="2" charset="-78"/>
              </a:rPr>
              <a:t>Thank you</a:t>
            </a:r>
            <a:endParaRPr lang="en-US" sz="4800" dirty="0">
              <a:solidFill>
                <a:srgbClr val="C00000"/>
              </a:solidFill>
              <a:latin typeface="Bernard MT Condensed" panose="02050806060905020404" pitchFamily="18" charset="0"/>
              <a:ea typeface="BatangChe" panose="02030609000101010101" pitchFamily="49" charset="-127"/>
              <a:cs typeface="Bold Italic Art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175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4B288-C800-42F3-92D8-07382324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514066"/>
            <a:ext cx="9875520" cy="823415"/>
          </a:xfrm>
        </p:spPr>
        <p:txBody>
          <a:bodyPr/>
          <a:lstStyle/>
          <a:p>
            <a:r>
              <a:rPr lang="en-US" dirty="0"/>
              <a:t>Risk Factors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3EE40D-5243-4B7B-A59A-C7F5C9C9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60310"/>
            <a:ext cx="9872871" cy="4883624"/>
          </a:xfrm>
        </p:spPr>
        <p:txBody>
          <a:bodyPr>
            <a:normAutofit/>
          </a:bodyPr>
          <a:lstStyle/>
          <a:p>
            <a:r>
              <a:rPr lang="en-GB" sz="2400" b="1" dirty="0">
                <a:effectLst/>
              </a:rPr>
              <a:t>Familial and genetic risk factors:</a:t>
            </a:r>
          </a:p>
          <a:p>
            <a:pPr marL="45720" indent="0">
              <a:buNone/>
            </a:pPr>
            <a:r>
              <a:rPr lang="en-GB" sz="2400" b="1" dirty="0">
                <a:solidFill>
                  <a:srgbClr val="232323"/>
                </a:solidFill>
                <a:effectLst/>
              </a:rPr>
              <a:t>Family history: </a:t>
            </a:r>
            <a:r>
              <a:rPr lang="en-GB" sz="2400" b="0" dirty="0">
                <a:solidFill>
                  <a:srgbClr val="232323"/>
                </a:solidFill>
                <a:effectLst/>
              </a:rPr>
              <a:t>A family history of RA affected the risk of RA as follows:</a:t>
            </a:r>
          </a:p>
          <a:p>
            <a:pPr marL="45720" indent="0" algn="l">
              <a:buNone/>
            </a:pPr>
            <a:r>
              <a:rPr lang="en-GB" sz="2400" b="0" dirty="0">
                <a:solidFill>
                  <a:srgbClr val="232323"/>
                </a:solidFill>
                <a:effectLst/>
              </a:rPr>
              <a:t>• First-degree relative (</a:t>
            </a:r>
            <a:r>
              <a:rPr lang="en-GB" sz="2400" b="0" dirty="0" err="1">
                <a:solidFill>
                  <a:srgbClr val="232323"/>
                </a:solidFill>
                <a:effectLst/>
              </a:rPr>
              <a:t>eg</a:t>
            </a:r>
            <a:r>
              <a:rPr lang="en-GB" sz="2400" b="0" dirty="0">
                <a:solidFill>
                  <a:srgbClr val="232323"/>
                </a:solidFill>
                <a:effectLst/>
              </a:rPr>
              <a:t>, mother, father, sibling) – Threefold higher odds</a:t>
            </a:r>
          </a:p>
          <a:p>
            <a:pPr marL="45720" indent="0" algn="l">
              <a:buNone/>
            </a:pPr>
            <a:r>
              <a:rPr lang="en-GB" sz="2400" b="0" dirty="0">
                <a:solidFill>
                  <a:srgbClr val="232323"/>
                </a:solidFill>
                <a:effectLst/>
              </a:rPr>
              <a:t>• Second-degree relative (</a:t>
            </a:r>
            <a:r>
              <a:rPr lang="en-GB" sz="2400" b="0" dirty="0" err="1">
                <a:solidFill>
                  <a:srgbClr val="232323"/>
                </a:solidFill>
                <a:effectLst/>
              </a:rPr>
              <a:t>eg</a:t>
            </a:r>
            <a:r>
              <a:rPr lang="en-GB" sz="2400" b="0" dirty="0">
                <a:solidFill>
                  <a:srgbClr val="232323"/>
                </a:solidFill>
                <a:effectLst/>
              </a:rPr>
              <a:t>, grandparent, aunt, uncle) – Twofold higher odds</a:t>
            </a:r>
          </a:p>
          <a:p>
            <a:pPr marL="45720" indent="0" algn="l">
              <a:buNone/>
            </a:pPr>
            <a:r>
              <a:rPr lang="en-GB" sz="2400" b="1" dirty="0">
                <a:solidFill>
                  <a:srgbClr val="232323"/>
                </a:solidFill>
                <a:effectLst/>
              </a:rPr>
              <a:t>Genetics</a:t>
            </a:r>
            <a:r>
              <a:rPr lang="en-GB" sz="2400" b="0" dirty="0">
                <a:solidFill>
                  <a:srgbClr val="232323"/>
                </a:solidFill>
                <a:effectLst/>
              </a:rPr>
              <a:t> – Over 100 risk loci for RA have been identified</a:t>
            </a:r>
            <a:endParaRPr lang="en-GB" sz="2400" dirty="0">
              <a:solidFill>
                <a:srgbClr val="232323"/>
              </a:solidFill>
            </a:endParaRPr>
          </a:p>
          <a:p>
            <a:pPr marL="45720" indent="0" algn="l">
              <a:buNone/>
            </a:pPr>
            <a:r>
              <a:rPr lang="en-GB" sz="2400" b="0" dirty="0">
                <a:solidFill>
                  <a:srgbClr val="232323"/>
                </a:solidFill>
                <a:effectLst/>
              </a:rPr>
              <a:t>• </a:t>
            </a:r>
            <a:r>
              <a:rPr lang="en-GB" sz="2400" b="1" dirty="0">
                <a:effectLst/>
              </a:rPr>
              <a:t>Human leukocyte antigen (HLA)-DRB1 </a:t>
            </a:r>
            <a:r>
              <a:rPr lang="en-GB" sz="2400" b="0" dirty="0">
                <a:solidFill>
                  <a:srgbClr val="232323"/>
                </a:solidFill>
                <a:effectLst/>
              </a:rPr>
              <a:t>– </a:t>
            </a:r>
            <a:r>
              <a:rPr lang="en-GB" sz="2400" b="0" dirty="0">
                <a:solidFill>
                  <a:schemeClr val="tx1"/>
                </a:solidFill>
                <a:effectLst/>
              </a:rPr>
              <a:t>The strongest genetic predisposition for RA. </a:t>
            </a:r>
            <a:r>
              <a:rPr lang="en-GB" sz="2400" u="sng" dirty="0"/>
              <a:t>(HLA-DR1 &amp; HLA-DR4)</a:t>
            </a:r>
            <a:endParaRPr lang="en-GB" sz="2400" b="0" u="sng" dirty="0">
              <a:effectLst/>
            </a:endParaRPr>
          </a:p>
          <a:p>
            <a:pPr marL="45720" indent="0">
              <a:buNone/>
            </a:pPr>
            <a:r>
              <a:rPr lang="en-GB" sz="2400" b="0" dirty="0">
                <a:solidFill>
                  <a:srgbClr val="232323"/>
                </a:solidFill>
                <a:effectLst/>
              </a:rPr>
              <a:t>• </a:t>
            </a:r>
            <a:r>
              <a:rPr lang="en-GB" sz="2400" b="1" dirty="0">
                <a:effectLst/>
              </a:rPr>
              <a:t>Other susceptibility genes</a:t>
            </a:r>
            <a:r>
              <a:rPr lang="en-GB" sz="2400" b="0" dirty="0">
                <a:effectLst/>
              </a:rPr>
              <a:t>: </a:t>
            </a:r>
            <a:r>
              <a:rPr lang="en-GB" sz="2400" b="0" dirty="0">
                <a:solidFill>
                  <a:schemeClr val="tx1"/>
                </a:solidFill>
                <a:effectLst/>
              </a:rPr>
              <a:t>These include protein tyrosine phosphatase N22 (PTPN22), CTLA4, STAT4, TRAF1, PADI4, and CD40.</a:t>
            </a:r>
          </a:p>
        </p:txBody>
      </p:sp>
    </p:spTree>
    <p:extLst>
      <p:ext uri="{BB962C8B-B14F-4D97-AF65-F5344CB8AC3E}">
        <p14:creationId xmlns:p14="http://schemas.microsoft.com/office/powerpoint/2010/main" val="227247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4B288-C800-42F3-92D8-07382324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514066"/>
            <a:ext cx="9875520" cy="823415"/>
          </a:xfrm>
        </p:spPr>
        <p:txBody>
          <a:bodyPr/>
          <a:lstStyle/>
          <a:p>
            <a:r>
              <a:rPr lang="en-US" dirty="0"/>
              <a:t>Risk Factors (Cont.)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3EE40D-5243-4B7B-A59A-C7F5C9C9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60310"/>
            <a:ext cx="9872871" cy="4883624"/>
          </a:xfrm>
        </p:spPr>
        <p:txBody>
          <a:bodyPr>
            <a:normAutofit/>
          </a:bodyPr>
          <a:lstStyle/>
          <a:p>
            <a:r>
              <a:rPr lang="en-GB" sz="2400" b="1" dirty="0">
                <a:effectLst/>
              </a:rPr>
              <a:t>Demographic risk factors:</a:t>
            </a:r>
          </a:p>
          <a:p>
            <a:pPr marL="45720" indent="0">
              <a:buNone/>
            </a:pPr>
            <a:r>
              <a:rPr lang="en-GB" sz="2400" b="0" dirty="0">
                <a:solidFill>
                  <a:srgbClr val="232323"/>
                </a:solidFill>
                <a:effectLst/>
              </a:rPr>
              <a:t>• </a:t>
            </a:r>
            <a:r>
              <a:rPr lang="en-GB" sz="2400" b="1" i="0" dirty="0">
                <a:solidFill>
                  <a:schemeClr val="tx1"/>
                </a:solidFill>
                <a:effectLst/>
              </a:rPr>
              <a:t>Age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RA typically occurs in middle-aged and older individuals. </a:t>
            </a:r>
            <a:endParaRPr lang="en-GB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GB" sz="2400" b="0" dirty="0">
                <a:solidFill>
                  <a:srgbClr val="232323"/>
                </a:solidFill>
                <a:effectLst/>
              </a:rPr>
              <a:t>• </a:t>
            </a:r>
            <a:r>
              <a:rPr lang="en-GB" sz="2400" b="1" i="0" dirty="0">
                <a:solidFill>
                  <a:schemeClr val="tx1"/>
                </a:solidFill>
                <a:effectLst/>
              </a:rPr>
              <a:t>Sex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2-3 times more common in women.</a:t>
            </a:r>
            <a:endParaRPr lang="en-GB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GB" sz="2400" b="0" dirty="0">
                <a:solidFill>
                  <a:srgbClr val="232323"/>
                </a:solidFill>
                <a:effectLst/>
              </a:rPr>
              <a:t>• </a:t>
            </a:r>
            <a:r>
              <a:rPr lang="en-GB" sz="2400" b="1" i="0" dirty="0">
                <a:solidFill>
                  <a:schemeClr val="tx1"/>
                </a:solidFill>
                <a:effectLst/>
              </a:rPr>
              <a:t>Geographic regions and race/ethnicity: 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Globally, RA is most common in Australasian, Western Europe, and North American regions.</a:t>
            </a:r>
          </a:p>
          <a:p>
            <a:pPr marL="45720" indent="0">
              <a:buNone/>
            </a:pPr>
            <a:r>
              <a:rPr lang="en-GB" sz="2400" b="0" dirty="0">
                <a:solidFill>
                  <a:srgbClr val="232323"/>
                </a:solidFill>
                <a:effectLst/>
              </a:rPr>
              <a:t>• </a:t>
            </a:r>
            <a:r>
              <a:rPr lang="en-GB" sz="2400" b="1" i="0" dirty="0">
                <a:solidFill>
                  <a:schemeClr val="tx1"/>
                </a:solidFill>
                <a:effectLst/>
              </a:rPr>
              <a:t>Socioeconomic status</a:t>
            </a:r>
            <a:r>
              <a:rPr lang="en-GB" sz="2400" b="1" dirty="0">
                <a:solidFill>
                  <a:schemeClr val="tx1"/>
                </a:solidFill>
              </a:rPr>
              <a:t>: 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Lower socioeconomic status is associated with a higher risk of RA.</a:t>
            </a:r>
          </a:p>
          <a:p>
            <a:pPr marL="45720" indent="0">
              <a:buNone/>
            </a:pPr>
            <a:endParaRPr lang="en-GB" sz="2400" b="0" i="0" dirty="0">
              <a:solidFill>
                <a:schemeClr val="tx1"/>
              </a:solidFill>
              <a:effectLst/>
            </a:endParaRPr>
          </a:p>
          <a:p>
            <a:r>
              <a:rPr lang="en-GB" sz="2400" b="1" i="0" dirty="0">
                <a:effectLst/>
              </a:rPr>
              <a:t>Lifestyle factors</a:t>
            </a:r>
            <a:r>
              <a:rPr lang="en-GB" sz="2400" b="1" dirty="0">
                <a:effectLst/>
              </a:rPr>
              <a:t>: 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Cigarette smoking, poor diet quality, obesity, and physical inactivity are lifestyle factors that may increase RA risk.</a:t>
            </a:r>
            <a:endParaRPr lang="en-GB" sz="2400" b="1" dirty="0">
              <a:solidFill>
                <a:schemeClr val="tx1"/>
              </a:solidFill>
              <a:effectLst/>
            </a:endParaRPr>
          </a:p>
          <a:p>
            <a:pPr marL="45720" indent="0">
              <a:buNone/>
            </a:pPr>
            <a:endParaRPr lang="en-GB" sz="24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549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208B4-FBA5-4BA0-B626-76DFD24B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96119"/>
          </a:xfrm>
        </p:spPr>
        <p:txBody>
          <a:bodyPr/>
          <a:lstStyle/>
          <a:p>
            <a:r>
              <a:rPr lang="en-US" dirty="0"/>
              <a:t>Pathogenesis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E84B79-CE8E-4E7D-8E74-0248FB6D1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42197"/>
            <a:ext cx="9872871" cy="4553803"/>
          </a:xfrm>
        </p:spPr>
        <p:txBody>
          <a:bodyPr>
            <a:noAutofit/>
          </a:bodyPr>
          <a:lstStyle/>
          <a:p>
            <a:r>
              <a:rPr lang="en-GB" sz="2400" b="0" i="0" dirty="0">
                <a:solidFill>
                  <a:schemeClr val="tx1"/>
                </a:solidFill>
                <a:effectLst/>
              </a:rPr>
              <a:t>The pathogenesis of rheumatoid arthritis (RA) is complex, with multiple genetic, environmental, immunologic, and other factors contributing to the development and expression of disease. </a:t>
            </a:r>
          </a:p>
          <a:p>
            <a:r>
              <a:rPr lang="en-GB" sz="2400" b="0" i="0" dirty="0">
                <a:solidFill>
                  <a:schemeClr val="tx1"/>
                </a:solidFill>
                <a:effectLst/>
              </a:rPr>
              <a:t>The initial steps involve environmental factors affecting the lungs, oral cavity, or gut that are believed to be able to trigger ACPA production (mainly smoking and gut bacteria)</a:t>
            </a:r>
          </a:p>
          <a:p>
            <a:r>
              <a:rPr lang="en-GB" sz="2400" b="0" i="0" dirty="0">
                <a:solidFill>
                  <a:schemeClr val="tx1"/>
                </a:solidFill>
                <a:effectLst/>
              </a:rPr>
              <a:t>Peptidyl arginine deiminases (PADs) are induced and can modify peptides by converting arginine to citrulline. Modified proteins, in turn, are presented to T cells after being processed by antigen-presenting cells (APCs), such as dendritic cells (DCs).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1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DF4697-CB90-4B8E-A483-1C51AB18F3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562" t="10556" r="18984" b="11111"/>
          <a:stretch/>
        </p:blipFill>
        <p:spPr>
          <a:xfrm>
            <a:off x="1555845" y="274127"/>
            <a:ext cx="9124718" cy="627918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10217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387280-2FA8-4705-862A-58417E463266}"/>
              </a:ext>
            </a:extLst>
          </p:cNvPr>
          <p:cNvGrpSpPr/>
          <p:nvPr/>
        </p:nvGrpSpPr>
        <p:grpSpPr>
          <a:xfrm>
            <a:off x="846162" y="532262"/>
            <a:ext cx="4981432" cy="5882185"/>
            <a:chOff x="709684" y="532263"/>
            <a:chExt cx="4981432" cy="58821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50911A4-39DF-40F7-BD1D-93905DF51613}"/>
                </a:ext>
              </a:extLst>
            </p:cNvPr>
            <p:cNvSpPr/>
            <p:nvPr/>
          </p:nvSpPr>
          <p:spPr>
            <a:xfrm>
              <a:off x="709684" y="532263"/>
              <a:ext cx="4981432" cy="58821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GB" sz="2400" b="0" i="0" dirty="0">
                <a:solidFill>
                  <a:schemeClr val="tx1"/>
                </a:solidFill>
                <a:effectLst/>
              </a:endParaRPr>
            </a:p>
            <a:p>
              <a:pPr algn="ctr" fontAlgn="base"/>
              <a:endParaRPr lang="en-GB" sz="2400" b="0" i="0" dirty="0">
                <a:solidFill>
                  <a:schemeClr val="tx1"/>
                </a:solidFill>
                <a:effectLst/>
              </a:endParaRPr>
            </a:p>
            <a:p>
              <a:pPr algn="l" fontAlgn="base">
                <a:buFont typeface="Arial" panose="020B0604020202020204" pitchFamily="34" charset="0"/>
                <a:buChar char="•"/>
              </a:pPr>
              <a:r>
                <a:rPr lang="en-GB" sz="2400" b="0" i="0" dirty="0">
                  <a:solidFill>
                    <a:schemeClr val="bg1"/>
                  </a:solidFill>
                  <a:effectLst/>
                </a:rPr>
                <a:t> Well-before the onset of joint symptoms, ACPAs can be detected</a:t>
              </a:r>
            </a:p>
            <a:p>
              <a:pPr algn="l" fontAlgn="base">
                <a:buFont typeface="Arial" panose="020B0604020202020204" pitchFamily="34" charset="0"/>
                <a:buChar char="•"/>
              </a:pPr>
              <a:endParaRPr lang="en-GB" sz="2400" b="0" i="0" dirty="0">
                <a:solidFill>
                  <a:schemeClr val="bg1"/>
                </a:solidFill>
                <a:effectLst/>
              </a:endParaRPr>
            </a:p>
            <a:p>
              <a:pPr algn="l" fontAlgn="base">
                <a:buFont typeface="Arial" panose="020B0604020202020204" pitchFamily="34" charset="0"/>
                <a:buChar char="•"/>
              </a:pPr>
              <a:r>
                <a:rPr lang="en-GB" sz="2400" b="0" i="0" dirty="0">
                  <a:solidFill>
                    <a:schemeClr val="bg1"/>
                  </a:solidFill>
                  <a:effectLst/>
                </a:rPr>
                <a:t>Most significant genetic risk factor associated with ACPA-positive RA is found in genes encoding HLA-DR, particularly </a:t>
              </a:r>
              <a:r>
                <a:rPr lang="en-GB" sz="2400" b="1" i="0" u="sng" dirty="0">
                  <a:solidFill>
                    <a:schemeClr val="bg1"/>
                  </a:solidFill>
                  <a:effectLst/>
                </a:rPr>
                <a:t>HLA-DR1</a:t>
              </a:r>
              <a:r>
                <a:rPr lang="en-GB" sz="2400" b="0" i="0" dirty="0">
                  <a:solidFill>
                    <a:schemeClr val="bg1"/>
                  </a:solidFill>
                  <a:effectLst/>
                </a:rPr>
                <a:t> and </a:t>
              </a:r>
              <a:r>
                <a:rPr lang="en-GB" sz="2400" b="1" i="0" u="sng" dirty="0">
                  <a:solidFill>
                    <a:schemeClr val="bg1"/>
                  </a:solidFill>
                  <a:effectLst/>
                </a:rPr>
                <a:t>HLA-DR4</a:t>
              </a:r>
            </a:p>
            <a:p>
              <a:pPr algn="l" fontAlgn="base">
                <a:buFont typeface="Arial" panose="020B0604020202020204" pitchFamily="34" charset="0"/>
                <a:buChar char="•"/>
              </a:pPr>
              <a:endParaRPr lang="en-GB" sz="2400" b="1" i="0" u="sng" dirty="0">
                <a:solidFill>
                  <a:schemeClr val="bg1"/>
                </a:solidFill>
                <a:effectLst/>
              </a:endParaRPr>
            </a:p>
            <a:p>
              <a:pPr algn="l" fontAlgn="base">
                <a:buFont typeface="Arial" panose="020B0604020202020204" pitchFamily="34" charset="0"/>
                <a:buChar char="•"/>
              </a:pPr>
              <a:r>
                <a:rPr lang="en-GB" sz="2400" b="0" i="0" dirty="0">
                  <a:solidFill>
                    <a:schemeClr val="bg1"/>
                  </a:solidFill>
                  <a:effectLst/>
                </a:rPr>
                <a:t> ACPA-positive patients have a more aggressive phenotype.</a:t>
              </a:r>
            </a:p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76B8C76-E0FE-4C43-9180-54887721B3DF}"/>
                </a:ext>
              </a:extLst>
            </p:cNvPr>
            <p:cNvSpPr/>
            <p:nvPr/>
          </p:nvSpPr>
          <p:spPr>
            <a:xfrm>
              <a:off x="730155" y="641445"/>
              <a:ext cx="4940490" cy="53226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400" b="0" i="0" dirty="0">
                  <a:solidFill>
                    <a:schemeClr val="tx1"/>
                  </a:solidFill>
                  <a:effectLst/>
                </a:rPr>
                <a:t>ACPA positive patients (2/3)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33C0B3-0698-4873-AC8A-03FFC07CE66B}"/>
              </a:ext>
            </a:extLst>
          </p:cNvPr>
          <p:cNvSpPr/>
          <p:nvPr/>
        </p:nvSpPr>
        <p:spPr>
          <a:xfrm>
            <a:off x="6239302" y="532263"/>
            <a:ext cx="4981432" cy="5882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Open-Sans"/>
              </a:rPr>
              <a:t>May have different genetic association patterns, and a less effective treatment response to methotrexate (MTX) or rituximab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242AB9D-D785-478B-BF2B-4ADC372AE3FD}"/>
              </a:ext>
            </a:extLst>
          </p:cNvPr>
          <p:cNvSpPr/>
          <p:nvPr/>
        </p:nvSpPr>
        <p:spPr>
          <a:xfrm>
            <a:off x="6259773" y="641444"/>
            <a:ext cx="4940490" cy="532262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0" i="0" dirty="0">
                <a:solidFill>
                  <a:schemeClr val="tx1"/>
                </a:solidFill>
                <a:effectLst/>
              </a:rPr>
              <a:t>ACPA negative patients (1/3)</a:t>
            </a:r>
          </a:p>
        </p:txBody>
      </p:sp>
    </p:spTree>
    <p:extLst>
      <p:ext uri="{BB962C8B-B14F-4D97-AF65-F5344CB8AC3E}">
        <p14:creationId xmlns:p14="http://schemas.microsoft.com/office/powerpoint/2010/main" val="169428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EBBEA-2AAD-481C-8ABF-183BC566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05301"/>
          </a:xfrm>
        </p:spPr>
        <p:txBody>
          <a:bodyPr>
            <a:normAutofit/>
          </a:bodyPr>
          <a:lstStyle/>
          <a:p>
            <a:r>
              <a:rPr lang="en-GB" sz="4400" dirty="0"/>
              <a:t>Clinical Presentation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976128-4D42-4BD6-ADE7-318232F6B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46913"/>
            <a:ext cx="9872871" cy="4349087"/>
          </a:xfrm>
        </p:spPr>
        <p:txBody>
          <a:bodyPr>
            <a:normAutofit/>
          </a:bodyPr>
          <a:lstStyle/>
          <a:p>
            <a:r>
              <a:rPr lang="en-GB" sz="2400" b="0" i="0" dirty="0">
                <a:solidFill>
                  <a:schemeClr val="tx1"/>
                </a:solidFill>
                <a:effectLst/>
              </a:rPr>
              <a:t>Rheumatoid arthritis typically presents as </a:t>
            </a:r>
            <a:r>
              <a:rPr lang="en-GB" sz="2400" b="1" i="0" dirty="0">
                <a:effectLst/>
              </a:rPr>
              <a:t>symmetrical polyarticular arthritis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, commonly affecting the hands, wrists, and feet.</a:t>
            </a:r>
          </a:p>
          <a:p>
            <a:r>
              <a:rPr lang="en-GB" sz="2400" dirty="0">
                <a:solidFill>
                  <a:schemeClr val="tx1"/>
                </a:solidFill>
              </a:rPr>
              <a:t>U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p to 40% of patients may develop extra-articular manifestations, which may be evident at presentation including:</a:t>
            </a:r>
          </a:p>
          <a:p>
            <a:pPr marL="45720" indent="0">
              <a:buNone/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GB" sz="2400" b="1" i="0" dirty="0">
                <a:solidFill>
                  <a:schemeClr val="bg2">
                    <a:lumMod val="25000"/>
                  </a:schemeClr>
                </a:solidFill>
                <a:effectLst/>
              </a:rPr>
              <a:t>utaneous manifestations: 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notably rheumatoid nodules and vasculitis</a:t>
            </a:r>
            <a:r>
              <a:rPr lang="en-GB" sz="2400" b="0" i="0" dirty="0">
                <a:solidFill>
                  <a:srgbClr val="3D3F42"/>
                </a:solidFill>
                <a:effectLst/>
              </a:rPr>
              <a:t>.</a:t>
            </a:r>
            <a:endParaRPr lang="en-GB" sz="2400" b="0" i="0" dirty="0">
              <a:effectLst/>
            </a:endParaRPr>
          </a:p>
          <a:p>
            <a:pPr marL="45720" indent="0" algn="l" fontAlgn="base">
              <a:buNone/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GB" sz="2400" b="1" i="0" dirty="0">
                <a:solidFill>
                  <a:schemeClr val="bg2">
                    <a:lumMod val="25000"/>
                  </a:schemeClr>
                </a:solidFill>
                <a:effectLst/>
              </a:rPr>
              <a:t>ardiovascular disease: 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including accelerated atherosclerosis, and pericarditis.</a:t>
            </a:r>
          </a:p>
        </p:txBody>
      </p:sp>
    </p:spTree>
    <p:extLst>
      <p:ext uri="{BB962C8B-B14F-4D97-AF65-F5344CB8AC3E}">
        <p14:creationId xmlns:p14="http://schemas.microsoft.com/office/powerpoint/2010/main" val="139381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310B3-919E-4515-97C9-1969DCACF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41445"/>
            <a:ext cx="9872871" cy="54545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GB" sz="2400" b="1" i="0" dirty="0">
                <a:solidFill>
                  <a:schemeClr val="bg2">
                    <a:lumMod val="25000"/>
                  </a:schemeClr>
                </a:solidFill>
                <a:effectLst/>
              </a:rPr>
              <a:t>ulmonary complications:</a:t>
            </a:r>
          </a:p>
          <a:p>
            <a:pPr marL="45720" indent="0" algn="l" fontAlgn="base">
              <a:buNone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- Caplan syndrome (nodules and pneumoconiosis)</a:t>
            </a:r>
          </a:p>
          <a:p>
            <a:pPr marL="45720" indent="0" algn="l" fontAlgn="base">
              <a:buNone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- Interstitial lung disease</a:t>
            </a:r>
          </a:p>
          <a:p>
            <a:pPr marL="45720" indent="0" algn="l" fontAlgn="base">
              <a:buNone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- Pleural effusion with markedly low glucose level</a:t>
            </a:r>
          </a:p>
          <a:p>
            <a:pPr marL="45720" indent="0" algn="l" fontAlgn="base">
              <a:buNone/>
            </a:pPr>
            <a:r>
              <a:rPr lang="en-GB" sz="2400" dirty="0">
                <a:solidFill>
                  <a:schemeClr val="tx1"/>
                </a:solidFill>
              </a:rPr>
              <a:t>- P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ulmonary nodules (may be asymptomatic)</a:t>
            </a:r>
          </a:p>
          <a:p>
            <a:pPr marL="45720" indent="0">
              <a:buNone/>
            </a:pPr>
            <a:endParaRPr lang="en-GB" sz="2400" b="0" i="0" dirty="0">
              <a:effectLst/>
            </a:endParaRPr>
          </a:p>
          <a:p>
            <a:pPr marL="45720" indent="0">
              <a:buNone/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GB" sz="2400" b="1" i="0" dirty="0">
                <a:solidFill>
                  <a:schemeClr val="bg2">
                    <a:lumMod val="25000"/>
                  </a:schemeClr>
                </a:solidFill>
                <a:effectLst/>
              </a:rPr>
              <a:t>cular complications:</a:t>
            </a:r>
          </a:p>
          <a:p>
            <a:pPr marL="45720" indent="0" algn="l" fontAlgn="base">
              <a:buNone/>
            </a:pPr>
            <a:r>
              <a:rPr lang="en-GB" sz="2400" dirty="0">
                <a:solidFill>
                  <a:schemeClr val="tx1"/>
                </a:solidFill>
              </a:rPr>
              <a:t>- E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piscleritis/scleritis</a:t>
            </a:r>
          </a:p>
          <a:p>
            <a:pPr marL="45720" indent="0" algn="l" fontAlgn="base">
              <a:buNone/>
            </a:pPr>
            <a:r>
              <a:rPr lang="en-GB" sz="2400" b="0" i="0" dirty="0">
                <a:solidFill>
                  <a:schemeClr val="tx1"/>
                </a:solidFill>
                <a:effectLst/>
              </a:rPr>
              <a:t>- Keratoconjunctivitis sicca</a:t>
            </a:r>
          </a:p>
          <a:p>
            <a:pPr marL="45720" indent="0" algn="l" fontAlgn="base">
              <a:buNone/>
            </a:pPr>
            <a:r>
              <a:rPr lang="en-GB" sz="2400" dirty="0">
                <a:solidFill>
                  <a:schemeClr val="tx1"/>
                </a:solidFill>
              </a:rPr>
              <a:t>- P</a:t>
            </a:r>
            <a:r>
              <a:rPr lang="en-GB" sz="2400" b="0" i="0" dirty="0">
                <a:solidFill>
                  <a:schemeClr val="tx1"/>
                </a:solidFill>
                <a:effectLst/>
              </a:rPr>
              <a:t>eripheral ulcerative keratitis, which can perforate anterior chamber if left untreated</a:t>
            </a:r>
          </a:p>
          <a:p>
            <a:pPr marL="45720" indent="0">
              <a:buNone/>
            </a:pPr>
            <a:endParaRPr lang="en-GB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961161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6CA70E-ED75-4FF0-A862-8EF12B7377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does, teacher does</Template>
  <TotalTime>865</TotalTime>
  <Words>1354</Words>
  <Application>Microsoft Office PowerPoint</Application>
  <PresentationFormat>Widescreen</PresentationFormat>
  <Paragraphs>151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BatangChe</vt:lpstr>
      <vt:lpstr>Arial</vt:lpstr>
      <vt:lpstr>Bernard MT Condensed</vt:lpstr>
      <vt:lpstr>Bold Italic Art</vt:lpstr>
      <vt:lpstr>Calibri</vt:lpstr>
      <vt:lpstr>Calibri Light</vt:lpstr>
      <vt:lpstr>Corbel</vt:lpstr>
      <vt:lpstr>Noto Sans</vt:lpstr>
      <vt:lpstr>Open-Sans</vt:lpstr>
      <vt:lpstr>Rockwell</vt:lpstr>
      <vt:lpstr>Tahoma</vt:lpstr>
      <vt:lpstr>Basis</vt:lpstr>
      <vt:lpstr>Office Theme</vt:lpstr>
      <vt:lpstr>Rheumatoid arthritis</vt:lpstr>
      <vt:lpstr>Definition &amp; Epidemiology</vt:lpstr>
      <vt:lpstr>Risk Factors</vt:lpstr>
      <vt:lpstr>Risk Factors (Cont.)</vt:lpstr>
      <vt:lpstr>Pathogenesis</vt:lpstr>
      <vt:lpstr>PowerPoint Presentation</vt:lpstr>
      <vt:lpstr>PowerPoint Presentation</vt:lpstr>
      <vt:lpstr>Clinical Presentation</vt:lpstr>
      <vt:lpstr>PowerPoint Presentation</vt:lpstr>
      <vt:lpstr>PowerPoint Presentation</vt:lpstr>
      <vt:lpstr>History</vt:lpstr>
      <vt:lpstr>PowerPoint Presentation</vt:lpstr>
      <vt:lpstr>Palindromic Rheumatism</vt:lpstr>
      <vt:lpstr>Physical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Rheumatoid arthritis</dc:title>
  <dc:creator>Husam Sarayrah</dc:creator>
  <cp:lastModifiedBy>Magic Systems</cp:lastModifiedBy>
  <cp:revision>20</cp:revision>
  <dcterms:created xsi:type="dcterms:W3CDTF">2022-03-01T14:45:22Z</dcterms:created>
  <dcterms:modified xsi:type="dcterms:W3CDTF">2022-03-08T21:41:55Z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