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2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260" r:id="rId4"/>
    <p:sldId id="261" r:id="rId5"/>
    <p:sldId id="265" r:id="rId6"/>
    <p:sldId id="267" r:id="rId7"/>
    <p:sldId id="268" r:id="rId8"/>
    <p:sldId id="269" r:id="rId9"/>
    <p:sldId id="262" r:id="rId10"/>
    <p:sldId id="296" r:id="rId11"/>
    <p:sldId id="299" r:id="rId12"/>
    <p:sldId id="270" r:id="rId13"/>
    <p:sldId id="276" r:id="rId14"/>
    <p:sldId id="277" r:id="rId15"/>
    <p:sldId id="297" r:id="rId16"/>
    <p:sldId id="278" r:id="rId17"/>
    <p:sldId id="271" r:id="rId18"/>
    <p:sldId id="274" r:id="rId19"/>
    <p:sldId id="272" r:id="rId20"/>
    <p:sldId id="279" r:id="rId21"/>
    <p:sldId id="302" r:id="rId22"/>
    <p:sldId id="298" r:id="rId23"/>
    <p:sldId id="281" r:id="rId24"/>
    <p:sldId id="301" r:id="rId25"/>
    <p:sldId id="282" r:id="rId26"/>
    <p:sldId id="29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7F9DF"/>
    <a:srgbClr val="FFCCFF"/>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7" d="100"/>
          <a:sy n="87" d="100"/>
        </p:scale>
        <p:origin x="906" y="-2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9960488-4CB2-48CE-BA7B-4C9FFC6B5859}" type="datetimeFigureOut">
              <a:rPr lang="en-US" smtClean="0"/>
              <a:pPr/>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960488-4CB2-48CE-BA7B-4C9FFC6B5859}" type="datetimeFigureOut">
              <a:rPr lang="en-US" smtClean="0"/>
              <a:pPr/>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960488-4CB2-48CE-BA7B-4C9FFC6B5859}" type="datetimeFigureOut">
              <a:rPr lang="en-US" smtClean="0"/>
              <a:pPr/>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960488-4CB2-48CE-BA7B-4C9FFC6B5859}" type="datetimeFigureOut">
              <a:rPr lang="en-US" smtClean="0"/>
              <a:pPr/>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960488-4CB2-48CE-BA7B-4C9FFC6B5859}" type="datetimeFigureOut">
              <a:rPr lang="en-US" smtClean="0"/>
              <a:pPr/>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9960488-4CB2-48CE-BA7B-4C9FFC6B5859}" type="datetimeFigureOut">
              <a:rPr lang="en-US" smtClean="0"/>
              <a:pPr/>
              <a:t>10/12/2020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9960488-4CB2-48CE-BA7B-4C9FFC6B5859}" type="datetimeFigureOut">
              <a:rPr lang="en-US" smtClean="0"/>
              <a:pPr/>
              <a:t>10/12/2020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9960488-4CB2-48CE-BA7B-4C9FFC6B5859}" type="datetimeFigureOut">
              <a:rPr lang="en-US" smtClean="0"/>
              <a:pPr/>
              <a:t>10/12/2020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960488-4CB2-48CE-BA7B-4C9FFC6B5859}" type="datetimeFigureOut">
              <a:rPr lang="en-US" smtClean="0"/>
              <a:pPr/>
              <a:t>10/12/2020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960488-4CB2-48CE-BA7B-4C9FFC6B5859}" type="datetimeFigureOut">
              <a:rPr lang="en-US" smtClean="0"/>
              <a:pPr/>
              <a:t>10/12/2020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960488-4CB2-48CE-BA7B-4C9FFC6B5859}" type="datetimeFigureOut">
              <a:rPr lang="en-US" smtClean="0"/>
              <a:pPr/>
              <a:t>10/12/2020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960488-4CB2-48CE-BA7B-4C9FFC6B5859}" type="datetimeFigureOut">
              <a:rPr lang="en-US" smtClean="0"/>
              <a:pPr/>
              <a:t>10/12/2020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FB7D6-AD52-43E9-9600-DD7D581832E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3MPUs5rMmrc" TargetMode="External"/><Relationship Id="rId2" Type="http://schemas.openxmlformats.org/officeDocument/2006/relationships/hyperlink" Target="https://www.youtube.com/watch?v=QX7Q0a8Gxa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00042"/>
            <a:ext cx="4663962" cy="1470025"/>
          </a:xfrm>
        </p:spPr>
        <p:txBody>
          <a:bodyPr>
            <a:normAutofit fontScale="90000"/>
          </a:bodyPr>
          <a:lstStyle/>
          <a:p>
            <a:r>
              <a:rPr lang="en-US" dirty="0" smtClean="0">
                <a:solidFill>
                  <a:schemeClr val="tx1">
                    <a:lumMod val="90000"/>
                    <a:lumOff val="10000"/>
                  </a:schemeClr>
                </a:solidFill>
                <a:effectLst>
                  <a:outerShdw blurRad="38100" dist="38100" dir="2700000" algn="tl">
                    <a:srgbClr val="000000">
                      <a:alpha val="43137"/>
                    </a:srgbClr>
                  </a:outerShdw>
                </a:effectLst>
              </a:rPr>
              <a:t>Primary Health Care</a:t>
            </a:r>
            <a:br>
              <a:rPr lang="en-US" dirty="0" smtClean="0">
                <a:solidFill>
                  <a:schemeClr val="tx1">
                    <a:lumMod val="90000"/>
                    <a:lumOff val="10000"/>
                  </a:schemeClr>
                </a:solidFill>
                <a:effectLst>
                  <a:outerShdw blurRad="38100" dist="38100" dir="2700000" algn="tl">
                    <a:srgbClr val="000000">
                      <a:alpha val="43137"/>
                    </a:srgbClr>
                  </a:outerShdw>
                </a:effectLst>
              </a:rPr>
            </a:br>
            <a:r>
              <a:rPr lang="en-US" dirty="0" smtClean="0">
                <a:solidFill>
                  <a:schemeClr val="tx1">
                    <a:lumMod val="90000"/>
                    <a:lumOff val="10000"/>
                  </a:schemeClr>
                </a:solidFill>
                <a:effectLst>
                  <a:outerShdw blurRad="38100" dist="38100" dir="2700000" algn="tl">
                    <a:srgbClr val="000000">
                      <a:alpha val="43137"/>
                    </a:srgbClr>
                  </a:outerShdw>
                </a:effectLst>
              </a:rPr>
              <a:t>(PHC)</a:t>
            </a:r>
            <a:endParaRPr lang="en-GB" dirty="0"/>
          </a:p>
        </p:txBody>
      </p:sp>
      <p:sp>
        <p:nvSpPr>
          <p:cNvPr id="3" name="Subtitle 2"/>
          <p:cNvSpPr>
            <a:spLocks noGrp="1"/>
          </p:cNvSpPr>
          <p:nvPr>
            <p:ph type="subTitle" idx="1"/>
          </p:nvPr>
        </p:nvSpPr>
        <p:spPr>
          <a:xfrm>
            <a:off x="95847" y="3933056"/>
            <a:ext cx="4472267" cy="2088232"/>
          </a:xfrm>
          <a:solidFill>
            <a:schemeClr val="bg1">
              <a:lumMod val="85000"/>
            </a:schemeClr>
          </a:solidFill>
        </p:spPr>
        <p:txBody>
          <a:bodyPr>
            <a:normAutofit fontScale="85000" lnSpcReduction="20000"/>
          </a:bodyPr>
          <a:lstStyle/>
          <a:p>
            <a:r>
              <a:rPr lang="en-US" dirty="0" smtClean="0">
                <a:solidFill>
                  <a:schemeClr val="tx1"/>
                </a:solidFill>
              </a:rPr>
              <a:t>Dr. Israa Al-Rawashdeh MD, MPH, PhD</a:t>
            </a:r>
          </a:p>
          <a:p>
            <a:r>
              <a:rPr lang="en-US" dirty="0" smtClean="0">
                <a:solidFill>
                  <a:schemeClr val="tx1"/>
                </a:solidFill>
              </a:rPr>
              <a:t>Faculty of Medicine</a:t>
            </a:r>
          </a:p>
          <a:p>
            <a:r>
              <a:rPr lang="en-US" dirty="0" err="1" smtClean="0">
                <a:solidFill>
                  <a:schemeClr val="tx1"/>
                </a:solidFill>
              </a:rPr>
              <a:t>Mutah</a:t>
            </a:r>
            <a:r>
              <a:rPr lang="en-US" dirty="0" smtClean="0">
                <a:solidFill>
                  <a:schemeClr val="tx1"/>
                </a:solidFill>
              </a:rPr>
              <a:t> University</a:t>
            </a:r>
          </a:p>
          <a:p>
            <a:r>
              <a:rPr lang="en-US" dirty="0" smtClean="0">
                <a:solidFill>
                  <a:schemeClr val="tx1"/>
                </a:solidFill>
              </a:rPr>
              <a:t>2020</a:t>
            </a:r>
            <a:endParaRPr lang="en-US" dirty="0" smtClean="0">
              <a:solidFill>
                <a:schemeClr val="tx1"/>
              </a:solidFill>
            </a:endParaRPr>
          </a:p>
          <a:p>
            <a:endParaRPr lang="en-GB" dirty="0"/>
          </a:p>
        </p:txBody>
      </p:sp>
      <p:sp>
        <p:nvSpPr>
          <p:cNvPr id="11266" name="AutoShape 2" descr="Image result for primary health care symbo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1268" name="AutoShape 4" descr="Image result for primary health care symbo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28" name="Picture 4" descr="Images - Health For All - NCBI Bookshel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3962" y="345664"/>
            <a:ext cx="4225764" cy="62646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fontScale="90000"/>
          </a:bodyPr>
          <a:lstStyle/>
          <a:p>
            <a:pPr marL="0" indent="0" fontAlgn="base"/>
            <a:r>
              <a:rPr lang="en-GB" b="1" dirty="0">
                <a:solidFill>
                  <a:srgbClr val="FF0000"/>
                </a:solidFill>
              </a:rPr>
              <a:t>II. Economic accessibility, or affordability</a:t>
            </a:r>
          </a:p>
        </p:txBody>
      </p:sp>
      <p:sp>
        <p:nvSpPr>
          <p:cNvPr id="3" name="Content Placeholder 2"/>
          <p:cNvSpPr>
            <a:spLocks noGrp="1"/>
          </p:cNvSpPr>
          <p:nvPr>
            <p:ph idx="1"/>
          </p:nvPr>
        </p:nvSpPr>
        <p:spPr>
          <a:xfrm>
            <a:off x="422366" y="1772816"/>
            <a:ext cx="8264434" cy="4353347"/>
          </a:xfrm>
          <a:solidFill>
            <a:schemeClr val="accent3">
              <a:lumMod val="40000"/>
              <a:lumOff val="60000"/>
            </a:schemeClr>
          </a:solidFill>
          <a:ln>
            <a:solidFill>
              <a:srgbClr val="00B0F0"/>
            </a:solidFill>
          </a:ln>
        </p:spPr>
        <p:txBody>
          <a:bodyPr>
            <a:normAutofit lnSpcReduction="10000"/>
          </a:bodyPr>
          <a:lstStyle/>
          <a:p>
            <a:pPr fontAlgn="base"/>
            <a:r>
              <a:rPr lang="en-GB" dirty="0" smtClean="0"/>
              <a:t>“</a:t>
            </a:r>
            <a:r>
              <a:rPr lang="en-GB" dirty="0" smtClean="0"/>
              <a:t>is a measure of people’s ability to pay for services without financial hardship. It takes into account not only the price of the health services but also indirect and opportunity costs (e.g. the costs of transportation to and from facilities and of taking time away from work).” </a:t>
            </a:r>
            <a:endParaRPr lang="en-GB" dirty="0" smtClean="0"/>
          </a:p>
          <a:p>
            <a:pPr fontAlgn="base"/>
            <a:r>
              <a:rPr lang="en-GB" dirty="0" smtClean="0"/>
              <a:t>Affordability </a:t>
            </a:r>
            <a:r>
              <a:rPr lang="en-GB" dirty="0" smtClean="0"/>
              <a:t>is influenced by the wider health financing system and by household income.</a:t>
            </a:r>
          </a:p>
          <a:p>
            <a:endParaRPr lang="en-GB" dirty="0"/>
          </a:p>
        </p:txBody>
      </p:sp>
    </p:spTree>
    <p:extLst>
      <p:ext uri="{BB962C8B-B14F-4D97-AF65-F5344CB8AC3E}">
        <p14:creationId xmlns:p14="http://schemas.microsoft.com/office/powerpoint/2010/main" val="3194965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lstStyle/>
          <a:p>
            <a:pPr marL="0" indent="0" fontAlgn="base"/>
            <a:r>
              <a:rPr lang="en-GB" b="1" dirty="0">
                <a:solidFill>
                  <a:srgbClr val="FF0000"/>
                </a:solidFill>
              </a:rPr>
              <a:t>III. Information accessibility</a:t>
            </a:r>
            <a:endParaRPr lang="en-GB" b="1" dirty="0">
              <a:solidFill>
                <a:srgbClr val="FF0000"/>
              </a:solidFill>
            </a:endParaRPr>
          </a:p>
        </p:txBody>
      </p:sp>
      <p:sp>
        <p:nvSpPr>
          <p:cNvPr id="3" name="Content Placeholder 2"/>
          <p:cNvSpPr>
            <a:spLocks noGrp="1"/>
          </p:cNvSpPr>
          <p:nvPr>
            <p:ph idx="1"/>
          </p:nvPr>
        </p:nvSpPr>
        <p:spPr>
          <a:solidFill>
            <a:schemeClr val="accent2">
              <a:lumMod val="20000"/>
              <a:lumOff val="80000"/>
            </a:schemeClr>
          </a:solidFill>
        </p:spPr>
        <p:txBody>
          <a:bodyPr/>
          <a:lstStyle/>
          <a:p>
            <a:pPr marL="0" indent="0" fontAlgn="base">
              <a:buNone/>
            </a:pPr>
            <a:r>
              <a:rPr lang="en-GB" sz="4000" dirty="0" smtClean="0"/>
              <a:t>“Includes </a:t>
            </a:r>
            <a:r>
              <a:rPr lang="en-GB" sz="4000" dirty="0"/>
              <a:t>the right to seek, receive and impart information and ideas concerning health issues”. </a:t>
            </a:r>
            <a:endParaRPr lang="en-GB" sz="4000" dirty="0" smtClean="0"/>
          </a:p>
          <a:p>
            <a:pPr marL="0" indent="0" fontAlgn="base">
              <a:buNone/>
            </a:pPr>
            <a:r>
              <a:rPr lang="en-GB" sz="4000" dirty="0" smtClean="0"/>
              <a:t>This </a:t>
            </a:r>
            <a:r>
              <a:rPr lang="en-GB" sz="4000" dirty="0"/>
              <a:t>access to information, however, “should not impair the right to have personal health data treated with confidentiality”.</a:t>
            </a:r>
          </a:p>
          <a:p>
            <a:endParaRPr lang="en-GB" dirty="0"/>
          </a:p>
        </p:txBody>
      </p:sp>
    </p:spTree>
    <p:extLst>
      <p:ext uri="{BB962C8B-B14F-4D97-AF65-F5344CB8AC3E}">
        <p14:creationId xmlns:p14="http://schemas.microsoft.com/office/powerpoint/2010/main" val="3802970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4">
              <a:lumMod val="20000"/>
              <a:lumOff val="80000"/>
            </a:schemeClr>
          </a:solidFill>
        </p:spPr>
        <p:txBody>
          <a:bodyPr>
            <a:normAutofit fontScale="90000"/>
          </a:bodyPr>
          <a:lstStyle/>
          <a:p>
            <a:r>
              <a:rPr lang="en-GB" dirty="0" smtClean="0"/>
              <a:t/>
            </a:r>
            <a:br>
              <a:rPr lang="en-GB" dirty="0" smtClean="0"/>
            </a:br>
            <a:r>
              <a:rPr lang="en-GB" dirty="0" smtClean="0"/>
              <a:t>4. Community </a:t>
            </a:r>
            <a:r>
              <a:rPr lang="en-GB" dirty="0" smtClean="0"/>
              <a:t>participation</a:t>
            </a:r>
            <a:br>
              <a:rPr lang="en-GB" dirty="0" smtClean="0"/>
            </a:br>
            <a:endParaRPr lang="en-GB" dirty="0"/>
          </a:p>
        </p:txBody>
      </p:sp>
      <p:sp>
        <p:nvSpPr>
          <p:cNvPr id="3" name="Content Placeholder 2"/>
          <p:cNvSpPr>
            <a:spLocks noGrp="1"/>
          </p:cNvSpPr>
          <p:nvPr>
            <p:ph idx="1"/>
          </p:nvPr>
        </p:nvSpPr>
        <p:spPr>
          <a:xfrm>
            <a:off x="457200" y="1412776"/>
            <a:ext cx="8229600" cy="4464497"/>
          </a:xfrm>
          <a:solidFill>
            <a:schemeClr val="accent5">
              <a:lumMod val="20000"/>
              <a:lumOff val="80000"/>
            </a:schemeClr>
          </a:solidFill>
        </p:spPr>
        <p:txBody>
          <a:bodyPr/>
          <a:lstStyle/>
          <a:p>
            <a:pPr>
              <a:buNone/>
            </a:pPr>
            <a:r>
              <a:rPr lang="en-GB" dirty="0"/>
              <a:t>The involvement of </a:t>
            </a:r>
            <a:r>
              <a:rPr lang="en-GB" dirty="0">
                <a:solidFill>
                  <a:srgbClr val="FF0000"/>
                </a:solidFill>
              </a:rPr>
              <a:t>individuals, families, and communities </a:t>
            </a:r>
            <a:r>
              <a:rPr lang="en-GB" dirty="0"/>
              <a:t>in promotion of their own health and welfare is an essential ingredient of primary health care. </a:t>
            </a:r>
            <a:endParaRPr lang="en-GB" dirty="0" smtClean="0"/>
          </a:p>
          <a:p>
            <a:pPr>
              <a:buNone/>
            </a:pPr>
            <a:r>
              <a:rPr lang="en-GB" dirty="0" smtClean="0"/>
              <a:t>PHC </a:t>
            </a:r>
            <a:r>
              <a:rPr lang="en-GB" dirty="0"/>
              <a:t>coverage cannot be achieved without the involvement of community in planning, implementation and maintenance of health services.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457200" y="1600200"/>
            <a:ext cx="8229600" cy="4724400"/>
          </a:xfrm>
          <a:solidFill>
            <a:schemeClr val="accent3">
              <a:lumMod val="20000"/>
              <a:lumOff val="80000"/>
            </a:schemeClr>
          </a:solidFill>
        </p:spPr>
        <p:txBody>
          <a:bodyPr>
            <a:normAutofit/>
          </a:bodyPr>
          <a:lstStyle/>
          <a:p>
            <a:pPr marL="609600" indent="-609600" algn="l" rtl="0" eaLnBrk="1" hangingPunct="1">
              <a:buClr>
                <a:srgbClr val="36CAB1"/>
              </a:buClr>
              <a:buSzPct val="130000"/>
              <a:buFont typeface="Arial" pitchFamily="34" charset="0"/>
              <a:buChar char="•"/>
              <a:defRPr/>
            </a:pPr>
            <a:r>
              <a:rPr lang="en-US" sz="3200" dirty="0" smtClean="0">
                <a:solidFill>
                  <a:srgbClr val="CC0000"/>
                </a:solidFill>
                <a:effectLst>
                  <a:outerShdw blurRad="38100" dist="38100" dir="2700000" algn="tl">
                    <a:srgbClr val="C0C0C0"/>
                  </a:outerShdw>
                </a:effectLst>
                <a:cs typeface="Majalla UI"/>
              </a:rPr>
              <a:t>Financial supply</a:t>
            </a:r>
            <a:r>
              <a:rPr lang="en-US" sz="3200" dirty="0" smtClean="0">
                <a:effectLst>
                  <a:outerShdw blurRad="38100" dist="38100" dir="2700000" algn="tl">
                    <a:srgbClr val="C0C0C0"/>
                  </a:outerShdw>
                </a:effectLst>
                <a:cs typeface="Majalla UI"/>
              </a:rPr>
              <a:t> to cover the cost of some activities of the PHC (equipment, drugs, audiovisual aids, furniture, etc)</a:t>
            </a:r>
          </a:p>
          <a:p>
            <a:pPr marL="609600" indent="-609600" algn="l" rtl="0" eaLnBrk="1" hangingPunct="1">
              <a:buClr>
                <a:srgbClr val="36CAB1"/>
              </a:buClr>
              <a:buSzPct val="130000"/>
              <a:buFont typeface="Arial" pitchFamily="34" charset="0"/>
              <a:buNone/>
              <a:defRPr/>
            </a:pPr>
            <a:endParaRPr lang="en-US" sz="1000" dirty="0" smtClean="0">
              <a:effectLst>
                <a:outerShdw blurRad="38100" dist="38100" dir="2700000" algn="tl">
                  <a:srgbClr val="C0C0C0"/>
                </a:outerShdw>
              </a:effectLst>
              <a:cs typeface="Majalla UI"/>
            </a:endParaRPr>
          </a:p>
          <a:p>
            <a:pPr marL="609600" indent="-609600" algn="l" rtl="0" eaLnBrk="1" hangingPunct="1">
              <a:buClr>
                <a:srgbClr val="36CAB1"/>
              </a:buClr>
              <a:buSzPct val="130000"/>
              <a:buFont typeface="Arial" pitchFamily="34" charset="0"/>
              <a:buNone/>
              <a:defRPr/>
            </a:pPr>
            <a:endParaRPr lang="en-US" sz="1000" dirty="0" smtClean="0">
              <a:effectLst>
                <a:outerShdw blurRad="38100" dist="38100" dir="2700000" algn="tl">
                  <a:srgbClr val="C0C0C0"/>
                </a:outerShdw>
              </a:effectLst>
              <a:cs typeface="Majalla UI"/>
            </a:endParaRPr>
          </a:p>
          <a:p>
            <a:pPr marL="609600" indent="-609600">
              <a:buClr>
                <a:srgbClr val="36CAB1"/>
              </a:buClr>
              <a:buSzPct val="130000"/>
              <a:defRPr/>
            </a:pPr>
            <a:r>
              <a:rPr lang="en-US" sz="3200" dirty="0" smtClean="0">
                <a:effectLst>
                  <a:outerShdw blurRad="38100" dist="38100" dir="2700000" algn="tl">
                    <a:srgbClr val="C0C0C0"/>
                  </a:outerShdw>
                </a:effectLst>
                <a:cs typeface="Majalla UI"/>
              </a:rPr>
              <a:t>Through adopting healthful </a:t>
            </a:r>
            <a:r>
              <a:rPr lang="en-US" sz="3200" dirty="0" err="1" smtClean="0">
                <a:effectLst>
                  <a:outerShdw blurRad="38100" dist="38100" dir="2700000" algn="tl">
                    <a:srgbClr val="C0C0C0"/>
                  </a:outerShdw>
                </a:effectLst>
                <a:cs typeface="Majalla UI"/>
              </a:rPr>
              <a:t>behaviours</a:t>
            </a:r>
            <a:r>
              <a:rPr lang="en-US" sz="3200" dirty="0" smtClean="0">
                <a:effectLst>
                  <a:outerShdw blurRad="38100" dist="38100" dir="2700000" algn="tl">
                    <a:srgbClr val="C0C0C0"/>
                  </a:outerShdw>
                </a:effectLst>
                <a:cs typeface="Majalla UI"/>
              </a:rPr>
              <a:t>, people can participate in </a:t>
            </a:r>
            <a:r>
              <a:rPr lang="en-US" sz="3200" b="1" dirty="0" smtClean="0">
                <a:effectLst>
                  <a:outerShdw blurRad="38100" dist="38100" dir="2700000" algn="tl">
                    <a:srgbClr val="C0C0C0"/>
                  </a:outerShdw>
                </a:effectLst>
                <a:cs typeface="Majalla UI"/>
              </a:rPr>
              <a:t>prevention </a:t>
            </a:r>
            <a:r>
              <a:rPr lang="en-US" sz="3200" dirty="0" smtClean="0">
                <a:effectLst>
                  <a:outerShdw blurRad="38100" dist="38100" dir="2700000" algn="tl">
                    <a:srgbClr val="C0C0C0"/>
                  </a:outerShdw>
                </a:effectLst>
                <a:cs typeface="Majalla UI"/>
              </a:rPr>
              <a:t>of </a:t>
            </a:r>
            <a:r>
              <a:rPr lang="en-US" dirty="0" smtClean="0">
                <a:solidFill>
                  <a:srgbClr val="CC0000"/>
                </a:solidFill>
                <a:effectLst>
                  <a:outerShdw blurRad="38100" dist="38100" dir="2700000" algn="tl">
                    <a:srgbClr val="C0C0C0"/>
                  </a:outerShdw>
                </a:effectLst>
                <a:cs typeface="Majalla UI"/>
              </a:rPr>
              <a:t>communicable diseases and in management of non-communicable disease. </a:t>
            </a:r>
            <a:r>
              <a:rPr lang="en-US" dirty="0">
                <a:effectLst>
                  <a:outerShdw blurRad="38100" dist="38100" dir="2700000" algn="tl">
                    <a:srgbClr val="C0C0C0"/>
                  </a:outerShdw>
                </a:effectLst>
                <a:cs typeface="Majalla UI"/>
              </a:rPr>
              <a:t>Examples?</a:t>
            </a:r>
          </a:p>
          <a:p>
            <a:pPr marL="609600" indent="-609600" algn="l" rtl="0" eaLnBrk="1" hangingPunct="1">
              <a:buClr>
                <a:srgbClr val="36CAB1"/>
              </a:buClr>
              <a:buSzPct val="130000"/>
              <a:buFont typeface="Arial" pitchFamily="34" charset="0"/>
              <a:buChar char="•"/>
              <a:defRPr/>
            </a:pPr>
            <a:endParaRPr lang="en-US" dirty="0" smtClean="0">
              <a:solidFill>
                <a:srgbClr val="CC0000"/>
              </a:solidFill>
              <a:effectLst>
                <a:outerShdw blurRad="38100" dist="38100" dir="2700000" algn="tl">
                  <a:srgbClr val="C0C0C0"/>
                </a:outerShdw>
              </a:effectLst>
              <a:cs typeface="Majalla UI"/>
            </a:endParaRPr>
          </a:p>
        </p:txBody>
      </p:sp>
      <p:sp>
        <p:nvSpPr>
          <p:cNvPr id="4" name="Slide Number Placeholder 3"/>
          <p:cNvSpPr>
            <a:spLocks noGrp="1"/>
          </p:cNvSpPr>
          <p:nvPr>
            <p:ph type="sldNum" sz="quarter" idx="12"/>
          </p:nvPr>
        </p:nvSpPr>
        <p:spPr/>
        <p:txBody>
          <a:bodyPr/>
          <a:lstStyle/>
          <a:p>
            <a:pPr>
              <a:defRPr/>
            </a:pPr>
            <a:fld id="{F4DAF08E-19E3-44AB-8D1A-90B9EAB87B6D}" type="slidenum">
              <a:rPr lang="ar-SA" smtClean="0"/>
              <a:pPr>
                <a:defRPr/>
              </a:pPr>
              <a:t>13</a:t>
            </a:fld>
            <a:endParaRPr lang="en-US"/>
          </a:p>
        </p:txBody>
      </p:sp>
      <p:sp>
        <p:nvSpPr>
          <p:cNvPr id="8" name="Title 1"/>
          <p:cNvSpPr>
            <a:spLocks noGrp="1"/>
          </p:cNvSpPr>
          <p:nvPr>
            <p:ph type="title"/>
          </p:nvPr>
        </p:nvSpPr>
        <p:spPr>
          <a:xfrm>
            <a:off x="457200" y="274638"/>
            <a:ext cx="8229600" cy="778098"/>
          </a:xfrm>
          <a:solidFill>
            <a:schemeClr val="accent4">
              <a:lumMod val="20000"/>
              <a:lumOff val="80000"/>
            </a:schemeClr>
          </a:solidFill>
        </p:spPr>
        <p:txBody>
          <a:bodyPr>
            <a:normAutofit fontScale="90000"/>
          </a:bodyPr>
          <a:lstStyle/>
          <a:p>
            <a:r>
              <a:rPr lang="en-GB" dirty="0" smtClean="0"/>
              <a:t/>
            </a:r>
            <a:br>
              <a:rPr lang="en-GB" dirty="0" smtClean="0"/>
            </a:br>
            <a:r>
              <a:rPr lang="en-GB" dirty="0" smtClean="0"/>
              <a:t>4. Community </a:t>
            </a:r>
            <a:r>
              <a:rPr lang="en-GB" dirty="0" smtClean="0"/>
              <a:t>participation</a:t>
            </a:r>
            <a:br>
              <a:rPr lang="en-GB" dirty="0" smtClean="0"/>
            </a:b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6627">
                                            <p:txEl>
                                              <p:pRg st="3" end="3"/>
                                            </p:txEl>
                                          </p:spTgt>
                                        </p:tgtEl>
                                        <p:attrNameLst>
                                          <p:attrName>style.visibility</p:attrName>
                                        </p:attrNameLst>
                                      </p:cBhvr>
                                      <p:to>
                                        <p:strVal val="visible"/>
                                      </p:to>
                                    </p:set>
                                    <p:animEffect transition="in" filter="box(in)">
                                      <p:cBhvr>
                                        <p:cTn id="7"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accent4">
              <a:lumMod val="20000"/>
              <a:lumOff val="80000"/>
            </a:schemeClr>
          </a:solidFill>
        </p:spPr>
        <p:txBody>
          <a:bodyPr>
            <a:normAutofit/>
          </a:bodyPr>
          <a:lstStyle/>
          <a:p>
            <a:pPr rtl="0" eaLnBrk="1" hangingPunct="1">
              <a:defRPr/>
            </a:pPr>
            <a:r>
              <a:rPr lang="en-US" sz="3600" dirty="0" smtClean="0">
                <a:effectLst>
                  <a:outerShdw blurRad="38100" dist="38100" dir="2700000" algn="tl">
                    <a:srgbClr val="C0C0C0"/>
                  </a:outerShdw>
                </a:effectLst>
                <a:cs typeface="Traditional Arabic" pitchFamily="18" charset="-78"/>
              </a:rPr>
              <a:t>4. Community </a:t>
            </a:r>
            <a:r>
              <a:rPr lang="en-US" sz="3600" dirty="0" smtClean="0">
                <a:effectLst>
                  <a:outerShdw blurRad="38100" dist="38100" dir="2700000" algn="tl">
                    <a:srgbClr val="C0C0C0"/>
                  </a:outerShdw>
                </a:effectLst>
                <a:cs typeface="Traditional Arabic" pitchFamily="18" charset="-78"/>
              </a:rPr>
              <a:t>participation</a:t>
            </a:r>
            <a:endParaRPr lang="ar-EG" sz="3600" dirty="0" smtClean="0"/>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algn="l" rtl="0" eaLnBrk="1" hangingPunct="1">
              <a:buClr>
                <a:srgbClr val="36CAB1"/>
              </a:buClr>
              <a:buSzTx/>
              <a:buFont typeface="Wingdings 2" pitchFamily="18" charset="2"/>
              <a:buChar char=""/>
              <a:defRPr/>
            </a:pPr>
            <a:r>
              <a:rPr lang="en-US" sz="3600" dirty="0" smtClean="0">
                <a:solidFill>
                  <a:srgbClr val="CC0000"/>
                </a:solidFill>
                <a:effectLst>
                  <a:outerShdw blurRad="38100" dist="38100" dir="2700000" algn="tl">
                    <a:srgbClr val="C0C0C0"/>
                  </a:outerShdw>
                </a:effectLst>
                <a:cs typeface="Majalla UI"/>
              </a:rPr>
              <a:t>Appropriate </a:t>
            </a:r>
            <a:r>
              <a:rPr lang="en-US" sz="3600" dirty="0" smtClean="0">
                <a:solidFill>
                  <a:srgbClr val="CC0000"/>
                </a:solidFill>
                <a:effectLst>
                  <a:outerShdw blurRad="38100" dist="38100" dir="2700000" algn="tl">
                    <a:srgbClr val="C0C0C0"/>
                  </a:outerShdw>
                </a:effectLst>
                <a:cs typeface="Majalla UI"/>
              </a:rPr>
              <a:t>utilization</a:t>
            </a:r>
            <a:r>
              <a:rPr lang="en-US" sz="3600" dirty="0" smtClean="0">
                <a:effectLst>
                  <a:outerShdw blurRad="38100" dist="38100" dir="2700000" algn="tl">
                    <a:srgbClr val="C0C0C0"/>
                  </a:outerShdw>
                </a:effectLst>
                <a:cs typeface="Majalla UI"/>
              </a:rPr>
              <a:t> </a:t>
            </a:r>
            <a:r>
              <a:rPr lang="en-US" sz="3600" dirty="0" smtClean="0">
                <a:effectLst>
                  <a:outerShdw blurRad="38100" dist="38100" dir="2700000" algn="tl">
                    <a:srgbClr val="C0C0C0"/>
                  </a:outerShdw>
                </a:effectLst>
                <a:cs typeface="Majalla UI"/>
              </a:rPr>
              <a:t>of health services especially maternity care, child care, reporting of births and deaths, curative services at appropriate time), etc.</a:t>
            </a:r>
          </a:p>
          <a:p>
            <a:pPr algn="l" rtl="0" eaLnBrk="1" hangingPunct="1">
              <a:defRPr/>
            </a:pPr>
            <a:endParaRPr lang="ar-EG" dirty="0" smtClean="0"/>
          </a:p>
        </p:txBody>
      </p:sp>
      <p:sp>
        <p:nvSpPr>
          <p:cNvPr id="4" name="Slide Number Placeholder 3"/>
          <p:cNvSpPr>
            <a:spLocks noGrp="1"/>
          </p:cNvSpPr>
          <p:nvPr>
            <p:ph type="sldNum" sz="quarter" idx="12"/>
          </p:nvPr>
        </p:nvSpPr>
        <p:spPr/>
        <p:txBody>
          <a:bodyPr/>
          <a:lstStyle/>
          <a:p>
            <a:pPr>
              <a:defRPr/>
            </a:pPr>
            <a:fld id="{343E8D2A-6C24-4BCF-9799-FF1FFCB903F0}" type="slidenum">
              <a:rPr lang="ar-SA"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rgbClr val="FFFFCC"/>
          </a:solidFill>
        </p:spPr>
        <p:txBody>
          <a:bodyPr/>
          <a:lstStyle/>
          <a:p>
            <a:r>
              <a:rPr lang="en-GB" dirty="0" smtClean="0"/>
              <a:t>“barefoot doctors” </a:t>
            </a:r>
            <a:r>
              <a:rPr lang="en-GB" sz="1600" dirty="0" smtClean="0"/>
              <a:t>China 1957</a:t>
            </a:r>
            <a:endParaRPr lang="en-GB" sz="1600" dirty="0"/>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457200" y="1600200"/>
            <a:ext cx="8229599" cy="4757501"/>
          </a:xfrm>
          <a:prstGeom prst="rect">
            <a:avLst/>
          </a:prstGeom>
        </p:spPr>
      </p:pic>
    </p:spTree>
    <p:extLst>
      <p:ext uri="{BB962C8B-B14F-4D97-AF65-F5344CB8AC3E}">
        <p14:creationId xmlns:p14="http://schemas.microsoft.com/office/powerpoint/2010/main" val="3094216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5786" y="428604"/>
            <a:ext cx="7477125" cy="687388"/>
          </a:xfrm>
          <a:pattFill prst="divot">
            <a:fgClr>
              <a:schemeClr val="accent1"/>
            </a:fgClr>
            <a:bgClr>
              <a:schemeClr val="bg1"/>
            </a:bgClr>
          </a:pattFill>
        </p:spPr>
        <p:txBody>
          <a:bodyPr>
            <a:normAutofit/>
          </a:bodyPr>
          <a:lstStyle/>
          <a:p>
            <a:pPr rtl="0" eaLnBrk="1" hangingPunct="1">
              <a:defRPr/>
            </a:pPr>
            <a:r>
              <a:rPr lang="en-US" sz="3200" b="1" dirty="0" smtClean="0">
                <a:solidFill>
                  <a:srgbClr val="CC0000"/>
                </a:solidFill>
                <a:effectLst>
                  <a:outerShdw blurRad="38100" dist="38100" dir="2700000" algn="tl">
                    <a:srgbClr val="C0C0C0"/>
                  </a:outerShdw>
                </a:effectLst>
                <a:cs typeface="Traditional Arabic" pitchFamily="18" charset="-78"/>
              </a:rPr>
              <a:t>Benefits of community participation</a:t>
            </a:r>
            <a:endParaRPr lang="ar-EG" sz="3200" b="1" dirty="0" smtClean="0">
              <a:solidFill>
                <a:srgbClr val="CC0000"/>
              </a:solidFill>
              <a:effectLst>
                <a:outerShdw blurRad="38100" dist="38100" dir="2700000" algn="tl">
                  <a:srgbClr val="C0C0C0"/>
                </a:outerShdw>
              </a:effectLst>
            </a:endParaRPr>
          </a:p>
        </p:txBody>
      </p:sp>
      <p:sp>
        <p:nvSpPr>
          <p:cNvPr id="3" name="Content Placeholder 2"/>
          <p:cNvSpPr>
            <a:spLocks noGrp="1"/>
          </p:cNvSpPr>
          <p:nvPr>
            <p:ph idx="1"/>
          </p:nvPr>
        </p:nvSpPr>
        <p:spPr>
          <a:xfrm>
            <a:off x="304800" y="1828800"/>
            <a:ext cx="8534400" cy="4724400"/>
          </a:xfrm>
          <a:solidFill>
            <a:schemeClr val="bg1"/>
          </a:solidFill>
        </p:spPr>
        <p:txBody>
          <a:bodyPr>
            <a:normAutofit fontScale="92500" lnSpcReduction="20000"/>
          </a:bodyPr>
          <a:lstStyle/>
          <a:p>
            <a:pPr marL="274320" indent="-274320" algn="l" rtl="0" eaLnBrk="1" fontAlgn="auto" hangingPunct="1">
              <a:spcAft>
                <a:spcPts val="0"/>
              </a:spcAft>
              <a:buClr>
                <a:srgbClr val="C00000"/>
              </a:buClr>
              <a:buFont typeface="Wingdings 2"/>
              <a:buChar char=""/>
              <a:defRPr/>
            </a:pPr>
            <a:r>
              <a:rPr lang="en-US" sz="3200" dirty="0" smtClean="0">
                <a:effectLst>
                  <a:outerShdw blurRad="38100" dist="38100" dir="2700000" algn="tl">
                    <a:srgbClr val="000000">
                      <a:alpha val="43137"/>
                    </a:srgbClr>
                  </a:outerShdw>
                </a:effectLst>
                <a:ea typeface="+mn-ea"/>
              </a:rPr>
              <a:t>People are more likely to accept preventive health care</a:t>
            </a:r>
            <a:r>
              <a:rPr lang="en-US" sz="3200" dirty="0" smtClean="0">
                <a:effectLst>
                  <a:outerShdw blurRad="38100" dist="38100" dir="2700000" algn="tl">
                    <a:srgbClr val="000000">
                      <a:alpha val="43137"/>
                    </a:srgbClr>
                  </a:outerShdw>
                </a:effectLst>
                <a:ea typeface="+mn-ea"/>
              </a:rPr>
              <a:t>.</a:t>
            </a:r>
          </a:p>
          <a:p>
            <a:pPr marL="274320" indent="-274320">
              <a:buClr>
                <a:srgbClr val="C00000"/>
              </a:buClr>
              <a:buFont typeface="Wingdings 2"/>
              <a:buChar char=""/>
              <a:defRPr/>
            </a:pPr>
            <a:r>
              <a:rPr lang="en-GB" dirty="0">
                <a:effectLst>
                  <a:outerShdw blurRad="38100" dist="38100" dir="2700000" algn="tl">
                    <a:srgbClr val="000000">
                      <a:alpha val="43137"/>
                    </a:srgbClr>
                  </a:outerShdw>
                </a:effectLst>
              </a:rPr>
              <a:t>It addresses the felt health needs of the </a:t>
            </a:r>
            <a:r>
              <a:rPr lang="en-GB" dirty="0" smtClean="0">
                <a:effectLst>
                  <a:outerShdw blurRad="38100" dist="38100" dir="2700000" algn="tl">
                    <a:srgbClr val="000000">
                      <a:alpha val="43137"/>
                    </a:srgbClr>
                  </a:outerShdw>
                </a:effectLst>
              </a:rPr>
              <a:t>people.</a:t>
            </a:r>
            <a:endParaRPr lang="en-GB" dirty="0">
              <a:effectLst>
                <a:outerShdw blurRad="38100" dist="38100" dir="2700000" algn="tl">
                  <a:srgbClr val="000000">
                    <a:alpha val="43137"/>
                  </a:srgbClr>
                </a:outerShdw>
              </a:effectLst>
            </a:endParaRPr>
          </a:p>
          <a:p>
            <a:pPr marL="274320" indent="-274320">
              <a:buClr>
                <a:srgbClr val="C00000"/>
              </a:buClr>
              <a:buFont typeface="Wingdings 2"/>
              <a:buChar char=""/>
              <a:defRPr/>
            </a:pPr>
            <a:r>
              <a:rPr lang="en-GB" dirty="0" smtClean="0">
                <a:effectLst>
                  <a:outerShdw blurRad="38100" dist="38100" dir="2700000" algn="tl">
                    <a:srgbClr val="000000">
                      <a:alpha val="43137"/>
                    </a:srgbClr>
                  </a:outerShdw>
                </a:effectLst>
              </a:rPr>
              <a:t>It </a:t>
            </a:r>
            <a:r>
              <a:rPr lang="en-GB" dirty="0">
                <a:effectLst>
                  <a:outerShdw blurRad="38100" dist="38100" dir="2700000" algn="tl">
                    <a:srgbClr val="000000">
                      <a:alpha val="43137"/>
                    </a:srgbClr>
                  </a:outerShdw>
                </a:effectLst>
              </a:rPr>
              <a:t>ensures social responsibility among the </a:t>
            </a:r>
            <a:r>
              <a:rPr lang="en-GB" dirty="0" smtClean="0">
                <a:effectLst>
                  <a:outerShdw blurRad="38100" dist="38100" dir="2700000" algn="tl">
                    <a:srgbClr val="000000">
                      <a:alpha val="43137"/>
                    </a:srgbClr>
                  </a:outerShdw>
                </a:effectLst>
              </a:rPr>
              <a:t>community.</a:t>
            </a:r>
            <a:endParaRPr lang="en-US" sz="3200" dirty="0" smtClean="0">
              <a:effectLst>
                <a:outerShdw blurRad="38100" dist="38100" dir="2700000" algn="tl">
                  <a:srgbClr val="000000">
                    <a:alpha val="43137"/>
                  </a:srgbClr>
                </a:outerShdw>
              </a:effectLst>
              <a:ea typeface="+mn-ea"/>
            </a:endParaRPr>
          </a:p>
          <a:p>
            <a:pPr marL="274320" indent="-274320" algn="l" rtl="0" eaLnBrk="1" fontAlgn="auto" hangingPunct="1">
              <a:spcAft>
                <a:spcPts val="0"/>
              </a:spcAft>
              <a:buClr>
                <a:srgbClr val="C00000"/>
              </a:buClr>
              <a:buFont typeface="Wingdings 2"/>
              <a:buChar char=""/>
              <a:defRPr/>
            </a:pPr>
            <a:r>
              <a:rPr lang="en-US" sz="3200" dirty="0" smtClean="0">
                <a:effectLst>
                  <a:outerShdw blurRad="38100" dist="38100" dir="2700000" algn="tl">
                    <a:srgbClr val="000000">
                      <a:alpha val="43137"/>
                    </a:srgbClr>
                  </a:outerShdw>
                </a:effectLst>
                <a:ea typeface="+mn-ea"/>
              </a:rPr>
              <a:t>Increase health awareness of the population.</a:t>
            </a:r>
          </a:p>
          <a:p>
            <a:pPr marL="274320" indent="-274320" algn="l" rtl="0" eaLnBrk="1" fontAlgn="auto" hangingPunct="1">
              <a:spcAft>
                <a:spcPts val="0"/>
              </a:spcAft>
              <a:buClr>
                <a:srgbClr val="C00000"/>
              </a:buClr>
              <a:buFont typeface="Wingdings 2"/>
              <a:buChar char=""/>
              <a:defRPr/>
            </a:pPr>
            <a:r>
              <a:rPr lang="en-US" sz="3200" dirty="0" smtClean="0">
                <a:effectLst>
                  <a:outerShdw blurRad="38100" dist="38100" dir="2700000" algn="tl">
                    <a:srgbClr val="000000">
                      <a:alpha val="43137"/>
                    </a:srgbClr>
                  </a:outerShdw>
                </a:effectLst>
                <a:ea typeface="+mn-ea"/>
              </a:rPr>
              <a:t>Community participation is an additional resource to those provided by government so decreases the burden on the government.</a:t>
            </a:r>
          </a:p>
          <a:p>
            <a:pPr marL="274320" indent="-274320" algn="l" rtl="0" eaLnBrk="1" fontAlgn="auto" hangingPunct="1">
              <a:spcAft>
                <a:spcPts val="0"/>
              </a:spcAft>
              <a:buClr>
                <a:srgbClr val="C00000"/>
              </a:buClr>
              <a:buFont typeface="Wingdings 2"/>
              <a:buChar char=""/>
              <a:defRPr/>
            </a:pPr>
            <a:r>
              <a:rPr lang="en-US" sz="3200" dirty="0" smtClean="0">
                <a:effectLst>
                  <a:outerShdw blurRad="38100" dist="38100" dir="2700000" algn="tl">
                    <a:srgbClr val="000000">
                      <a:alpha val="43137"/>
                    </a:srgbClr>
                  </a:outerShdw>
                </a:effectLst>
                <a:ea typeface="+mn-ea"/>
              </a:rPr>
              <a:t>It is considered a great support to health care workers.</a:t>
            </a:r>
            <a:endParaRPr lang="ar-EG" sz="3200" dirty="0">
              <a:effectLst>
                <a:outerShdw blurRad="38100" dist="38100" dir="2700000" algn="tl">
                  <a:srgbClr val="000000">
                    <a:alpha val="43137"/>
                  </a:srgbClr>
                </a:outerShdw>
              </a:effectLst>
              <a:ea typeface="+mn-ea"/>
            </a:endParaRPr>
          </a:p>
        </p:txBody>
      </p:sp>
      <p:sp>
        <p:nvSpPr>
          <p:cNvPr id="4" name="Slide Number Placeholder 3"/>
          <p:cNvSpPr>
            <a:spLocks noGrp="1"/>
          </p:cNvSpPr>
          <p:nvPr>
            <p:ph type="sldNum" sz="quarter" idx="12"/>
          </p:nvPr>
        </p:nvSpPr>
        <p:spPr/>
        <p:txBody>
          <a:bodyPr/>
          <a:lstStyle/>
          <a:p>
            <a:pPr>
              <a:defRPr/>
            </a:pPr>
            <a:fld id="{E0361E79-BFE1-4EFD-B06B-42EC39A913C4}" type="slidenum">
              <a:rPr lang="ar-SA" smtClean="0"/>
              <a:pPr>
                <a:defRPr/>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accent3">
              <a:lumMod val="40000"/>
              <a:lumOff val="60000"/>
            </a:schemeClr>
          </a:solidFill>
        </p:spPr>
        <p:txBody>
          <a:bodyPr>
            <a:normAutofit fontScale="90000"/>
          </a:bodyPr>
          <a:lstStyle/>
          <a:p>
            <a:r>
              <a:rPr lang="en-GB" dirty="0" smtClean="0"/>
              <a:t/>
            </a:r>
            <a:br>
              <a:rPr lang="en-GB" dirty="0" smtClean="0"/>
            </a:br>
            <a:r>
              <a:rPr lang="en-GB" dirty="0" smtClean="0"/>
              <a:t>5. Appropriate </a:t>
            </a:r>
            <a:r>
              <a:rPr lang="en-GB" dirty="0" smtClean="0"/>
              <a:t>technology</a:t>
            </a:r>
            <a:br>
              <a:rPr lang="en-GB" dirty="0" smtClean="0"/>
            </a:br>
            <a:endParaRPr lang="en-GB" dirty="0"/>
          </a:p>
        </p:txBody>
      </p:sp>
      <p:sp>
        <p:nvSpPr>
          <p:cNvPr id="3" name="Content Placeholder 2"/>
          <p:cNvSpPr>
            <a:spLocks noGrp="1"/>
          </p:cNvSpPr>
          <p:nvPr>
            <p:ph idx="1"/>
          </p:nvPr>
        </p:nvSpPr>
        <p:spPr>
          <a:xfrm>
            <a:off x="457200" y="1600200"/>
            <a:ext cx="8229600" cy="4781128"/>
          </a:xfrm>
          <a:solidFill>
            <a:schemeClr val="accent4">
              <a:lumMod val="20000"/>
              <a:lumOff val="80000"/>
            </a:schemeClr>
          </a:solidFill>
        </p:spPr>
        <p:txBody>
          <a:bodyPr>
            <a:normAutofit/>
          </a:bodyPr>
          <a:lstStyle/>
          <a:p>
            <a:r>
              <a:rPr lang="en-GB" sz="4000" dirty="0"/>
              <a:t>Technology that is scientifically sound, adaptable to the local needs, and acceptable to those who apply it and  those for whom it is used and can be maintained by the people themselves with the resources of the community and country can </a:t>
            </a:r>
            <a:r>
              <a:rPr lang="en-GB" sz="4000" dirty="0">
                <a:solidFill>
                  <a:srgbClr val="FF0000"/>
                </a:solidFill>
              </a:rPr>
              <a:t>afford</a:t>
            </a:r>
            <a:r>
              <a:rPr lang="en-GB" sz="4000" dirty="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304800"/>
            <a:ext cx="8229600" cy="747936"/>
          </a:xfrm>
          <a:solidFill>
            <a:srgbClr val="FFFFCC"/>
          </a:solidFill>
        </p:spPr>
        <p:txBody>
          <a:bodyPr>
            <a:normAutofit/>
          </a:bodyPr>
          <a:lstStyle/>
          <a:p>
            <a:pPr rtl="0" eaLnBrk="1" fontAlgn="auto" hangingPunct="1">
              <a:spcAft>
                <a:spcPts val="0"/>
              </a:spcAft>
              <a:defRPr/>
            </a:pPr>
            <a:r>
              <a:rPr lang="en-US" sz="3600" dirty="0" smtClean="0">
                <a:solidFill>
                  <a:srgbClr val="00B050"/>
                </a:solidFill>
                <a:effectLst>
                  <a:outerShdw blurRad="38100" dist="38100" dir="2700000" algn="tl">
                    <a:srgbClr val="000000"/>
                  </a:outerShdw>
                </a:effectLst>
              </a:rPr>
              <a:t>Examples of appropriate technology</a:t>
            </a:r>
          </a:p>
        </p:txBody>
      </p:sp>
      <p:sp>
        <p:nvSpPr>
          <p:cNvPr id="20483" name="Rectangle 3"/>
          <p:cNvSpPr>
            <a:spLocks noGrp="1" noChangeArrowheads="1"/>
          </p:cNvSpPr>
          <p:nvPr>
            <p:ph idx="1"/>
          </p:nvPr>
        </p:nvSpPr>
        <p:spPr>
          <a:xfrm>
            <a:off x="457200" y="1268760"/>
            <a:ext cx="8229600" cy="4979640"/>
          </a:xfrm>
          <a:solidFill>
            <a:schemeClr val="accent6">
              <a:lumMod val="20000"/>
              <a:lumOff val="80000"/>
            </a:schemeClr>
          </a:solidFill>
        </p:spPr>
        <p:txBody>
          <a:bodyPr>
            <a:normAutofit fontScale="62500" lnSpcReduction="20000"/>
          </a:bodyPr>
          <a:lstStyle/>
          <a:p>
            <a:r>
              <a:rPr lang="en-GB" sz="3600" dirty="0" smtClean="0"/>
              <a:t>ORS </a:t>
            </a:r>
            <a:r>
              <a:rPr lang="en-GB" sz="3600" dirty="0"/>
              <a:t>instead of expensive intravenous replacement of fluids in mild and moderate </a:t>
            </a:r>
            <a:r>
              <a:rPr lang="en-GB" sz="3600" dirty="0" smtClean="0"/>
              <a:t>dehydration.</a:t>
            </a:r>
            <a:endParaRPr lang="en-GB" sz="3600" dirty="0" smtClean="0"/>
          </a:p>
          <a:p>
            <a:r>
              <a:rPr lang="en-US" sz="3600" dirty="0" smtClean="0"/>
              <a:t>Breast </a:t>
            </a:r>
            <a:r>
              <a:rPr lang="en-US" sz="3600" dirty="0"/>
              <a:t>feeding in spacing between </a:t>
            </a:r>
            <a:r>
              <a:rPr lang="en-US" sz="3600" dirty="0" smtClean="0"/>
              <a:t>pregnancies.</a:t>
            </a:r>
            <a:endParaRPr lang="en-GB" sz="3600" dirty="0"/>
          </a:p>
          <a:p>
            <a:r>
              <a:rPr lang="en-GB" sz="3600" dirty="0" smtClean="0"/>
              <a:t>Growth </a:t>
            </a:r>
            <a:r>
              <a:rPr lang="en-GB" sz="3600" dirty="0"/>
              <a:t>charts: these can be maintained by health </a:t>
            </a:r>
            <a:r>
              <a:rPr lang="en-GB" sz="3600" dirty="0" smtClean="0"/>
              <a:t>workers</a:t>
            </a:r>
            <a:endParaRPr lang="en-GB" sz="3600" dirty="0"/>
          </a:p>
          <a:p>
            <a:r>
              <a:rPr lang="en-GB" sz="3600" dirty="0" smtClean="0"/>
              <a:t>Vaccine </a:t>
            </a:r>
            <a:r>
              <a:rPr lang="en-GB" sz="3600" dirty="0"/>
              <a:t>Vial Monitor (VVM) instead of lab testing of potency of vaccine due to possible exposure to </a:t>
            </a:r>
            <a:r>
              <a:rPr lang="en-GB" sz="3600" dirty="0" smtClean="0"/>
              <a:t>heat.</a:t>
            </a:r>
            <a:endParaRPr lang="en-GB" sz="3600" dirty="0"/>
          </a:p>
          <a:p>
            <a:r>
              <a:rPr lang="en-GB" sz="3600" dirty="0" smtClean="0"/>
              <a:t> </a:t>
            </a:r>
            <a:r>
              <a:rPr lang="en-GB" sz="3600" dirty="0"/>
              <a:t>A first-aid kit needs to be devised using appropriate materials easily available </a:t>
            </a:r>
            <a:r>
              <a:rPr lang="en-GB" sz="3600" dirty="0" smtClean="0"/>
              <a:t>locally</a:t>
            </a:r>
          </a:p>
          <a:p>
            <a:r>
              <a:rPr lang="en-GB" sz="3600" dirty="0" smtClean="0"/>
              <a:t>Simple safe water measures:</a:t>
            </a:r>
            <a:r>
              <a:rPr lang="en-GB" sz="3600" dirty="0"/>
              <a:t/>
            </a:r>
            <a:br>
              <a:rPr lang="en-GB" sz="3600" dirty="0"/>
            </a:br>
            <a:r>
              <a:rPr lang="en-GB" sz="3600" dirty="0"/>
              <a:t>o Chlorination with tablets in individual houses in water containers. These are very cheap and </a:t>
            </a:r>
            <a:r>
              <a:rPr lang="en-GB" sz="3600" dirty="0" smtClean="0"/>
              <a:t>available.</a:t>
            </a:r>
            <a:r>
              <a:rPr lang="en-GB" sz="3600" dirty="0"/>
              <a:t/>
            </a:r>
            <a:br>
              <a:rPr lang="en-GB" sz="3600" dirty="0"/>
            </a:br>
            <a:r>
              <a:rPr lang="en-GB" sz="3600" dirty="0"/>
              <a:t/>
            </a:r>
            <a:br>
              <a:rPr lang="en-GB" sz="3600" dirty="0"/>
            </a:br>
            <a:r>
              <a:rPr lang="en-GB" sz="3600" dirty="0" smtClean="0"/>
              <a:t>o </a:t>
            </a:r>
            <a:r>
              <a:rPr lang="en-GB" sz="3600" dirty="0"/>
              <a:t>Educating the mothers to boil water- ·at least, the water that is to be used for the babies and children under 5 years of age</a:t>
            </a:r>
            <a:r>
              <a:rPr lang="en-GB" sz="3600" dirty="0" smtClean="0"/>
              <a:t>.</a:t>
            </a:r>
            <a:endParaRPr lang="en-GB" sz="3600" dirty="0"/>
          </a:p>
        </p:txBody>
      </p:sp>
      <p:sp>
        <p:nvSpPr>
          <p:cNvPr id="4" name="Slide Number Placeholder 3"/>
          <p:cNvSpPr>
            <a:spLocks noGrp="1"/>
          </p:cNvSpPr>
          <p:nvPr>
            <p:ph type="sldNum" sz="quarter" idx="12"/>
          </p:nvPr>
        </p:nvSpPr>
        <p:spPr/>
        <p:txBody>
          <a:bodyPr/>
          <a:lstStyle/>
          <a:p>
            <a:pPr>
              <a:defRPr/>
            </a:pPr>
            <a:fld id="{D9C23138-2385-4DEA-A3D3-2A49F0A3F3EC}" type="slidenum">
              <a:rPr lang="ar-SA" smtClean="0"/>
              <a:pPr>
                <a:defRPr/>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additive="base">
                                        <p:cTn id="25" dur="5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0483">
                                            <p:txEl>
                                              <p:pRg st="4" end="4"/>
                                            </p:txEl>
                                          </p:spTgt>
                                        </p:tgtEl>
                                        <p:attrNameLst>
                                          <p:attrName>style.visibility</p:attrName>
                                        </p:attrNameLst>
                                      </p:cBhvr>
                                      <p:to>
                                        <p:strVal val="visible"/>
                                      </p:to>
                                    </p:set>
                                    <p:anim calcmode="lin" valueType="num">
                                      <p:cBhvr additive="base">
                                        <p:cTn id="31" dur="5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0483">
                                            <p:txEl>
                                              <p:pRg st="5" end="5"/>
                                            </p:txEl>
                                          </p:spTgt>
                                        </p:tgtEl>
                                        <p:attrNameLst>
                                          <p:attrName>style.visibility</p:attrName>
                                        </p:attrNameLst>
                                      </p:cBhvr>
                                      <p:to>
                                        <p:strVal val="visible"/>
                                      </p:to>
                                    </p:set>
                                    <p:anim calcmode="lin" valueType="num">
                                      <p:cBhvr additive="base">
                                        <p:cTn id="37" dur="5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FFFFCC"/>
          </a:solidFill>
        </p:spPr>
        <p:txBody>
          <a:bodyPr>
            <a:normAutofit fontScale="90000"/>
          </a:bodyPr>
          <a:lstStyle/>
          <a:p>
            <a:r>
              <a:rPr lang="en-GB" dirty="0" smtClean="0"/>
              <a:t/>
            </a:r>
            <a:br>
              <a:rPr lang="en-GB" dirty="0" smtClean="0"/>
            </a:br>
            <a:r>
              <a:rPr lang="en-GB" dirty="0" smtClean="0"/>
              <a:t>6. Multi-sectorial collaboration</a:t>
            </a:r>
            <a:br>
              <a:rPr lang="en-GB" dirty="0" smtClean="0"/>
            </a:br>
            <a:endParaRPr lang="en-GB" dirty="0"/>
          </a:p>
        </p:txBody>
      </p:sp>
      <p:sp>
        <p:nvSpPr>
          <p:cNvPr id="3" name="Content Placeholder 2"/>
          <p:cNvSpPr>
            <a:spLocks noGrp="1"/>
          </p:cNvSpPr>
          <p:nvPr>
            <p:ph idx="1"/>
          </p:nvPr>
        </p:nvSpPr>
        <p:spPr>
          <a:solidFill>
            <a:schemeClr val="accent4">
              <a:lumMod val="20000"/>
              <a:lumOff val="80000"/>
            </a:schemeClr>
          </a:solidFill>
        </p:spPr>
        <p:txBody>
          <a:bodyPr/>
          <a:lstStyle/>
          <a:p>
            <a:r>
              <a:rPr lang="en-GB" dirty="0" smtClean="0"/>
              <a:t>In addition to the health sector, all related sectors and aspects of national and community development, in particular </a:t>
            </a:r>
            <a:r>
              <a:rPr lang="en-GB" dirty="0" smtClean="0">
                <a:solidFill>
                  <a:srgbClr val="FF0000"/>
                </a:solidFill>
              </a:rPr>
              <a:t>education</a:t>
            </a:r>
            <a:r>
              <a:rPr lang="en-GB" dirty="0" smtClean="0"/>
              <a:t>, </a:t>
            </a:r>
            <a:r>
              <a:rPr lang="en-GB" dirty="0" smtClean="0">
                <a:solidFill>
                  <a:srgbClr val="FF0000"/>
                </a:solidFill>
              </a:rPr>
              <a:t>agriculture</a:t>
            </a:r>
            <a:r>
              <a:rPr lang="en-GB" dirty="0" smtClean="0"/>
              <a:t>, </a:t>
            </a:r>
            <a:r>
              <a:rPr lang="en-GB" dirty="0" smtClean="0">
                <a:solidFill>
                  <a:srgbClr val="FF0000"/>
                </a:solidFill>
              </a:rPr>
              <a:t>food</a:t>
            </a:r>
            <a:r>
              <a:rPr lang="en-GB" dirty="0" smtClean="0"/>
              <a:t>, </a:t>
            </a:r>
            <a:r>
              <a:rPr lang="en-GB" dirty="0" smtClean="0">
                <a:solidFill>
                  <a:srgbClr val="FF0000"/>
                </a:solidFill>
              </a:rPr>
              <a:t>industry, education, housing,  public works and </a:t>
            </a:r>
            <a:r>
              <a:rPr lang="en-GB" dirty="0" smtClean="0">
                <a:solidFill>
                  <a:srgbClr val="FF0000"/>
                </a:solidFill>
              </a:rPr>
              <a:t>communication, social development.</a:t>
            </a:r>
            <a:r>
              <a:rPr lang="en-GB" dirty="0" smtClean="0"/>
              <a:t/>
            </a:r>
            <a:br>
              <a:rPr lang="en-GB" dirty="0" smtClean="0"/>
            </a:br>
            <a:r>
              <a:rPr lang="en-GB" dirty="0" smtClean="0"/>
              <a:t>To achieve cooperation, planning at country level is required to involve </a:t>
            </a:r>
            <a:r>
              <a:rPr lang="en-GB" dirty="0" smtClean="0">
                <a:solidFill>
                  <a:srgbClr val="FF0000"/>
                </a:solidFill>
              </a:rPr>
              <a:t>all sectors</a:t>
            </a:r>
            <a:r>
              <a:rPr lang="en-GB" dirty="0" smtClean="0"/>
              <a:t>.</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en-GB" dirty="0" smtClean="0"/>
              <a:t>Introduction</a:t>
            </a:r>
            <a:endParaRPr lang="en-GB" dirty="0"/>
          </a:p>
        </p:txBody>
      </p:sp>
      <p:sp>
        <p:nvSpPr>
          <p:cNvPr id="3" name="Content Placeholder 2"/>
          <p:cNvSpPr>
            <a:spLocks noGrp="1"/>
          </p:cNvSpPr>
          <p:nvPr>
            <p:ph idx="1"/>
          </p:nvPr>
        </p:nvSpPr>
        <p:spPr>
          <a:solidFill>
            <a:schemeClr val="accent2">
              <a:lumMod val="40000"/>
              <a:lumOff val="60000"/>
            </a:schemeClr>
          </a:solidFill>
        </p:spPr>
        <p:txBody>
          <a:bodyPr>
            <a:normAutofit/>
          </a:bodyPr>
          <a:lstStyle/>
          <a:p>
            <a:r>
              <a:rPr lang="en-GB" sz="4800" dirty="0"/>
              <a:t>Primary healthcare is the first contact a person has with the health system when they have a health problem. </a:t>
            </a:r>
            <a:endParaRPr lang="en-GB" sz="4800" dirty="0" smtClean="0"/>
          </a:p>
        </p:txBody>
      </p:sp>
    </p:spTree>
    <p:extLst>
      <p:ext uri="{BB962C8B-B14F-4D97-AF65-F5344CB8AC3E}">
        <p14:creationId xmlns:p14="http://schemas.microsoft.com/office/powerpoint/2010/main" val="7056156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3568" y="260648"/>
            <a:ext cx="7477125" cy="915988"/>
          </a:xfrm>
          <a:solidFill>
            <a:srgbClr val="F7F9DF"/>
          </a:solidFill>
        </p:spPr>
        <p:txBody>
          <a:bodyPr>
            <a:normAutofit/>
          </a:bodyPr>
          <a:lstStyle/>
          <a:p>
            <a:pPr rtl="0" eaLnBrk="1" hangingPunct="1">
              <a:defRPr/>
            </a:pPr>
            <a:r>
              <a:rPr lang="en-US" b="1" dirty="0" smtClean="0">
                <a:solidFill>
                  <a:schemeClr val="accent1"/>
                </a:solidFill>
                <a:effectLst>
                  <a:outerShdw blurRad="38100" dist="38100" dir="2700000" algn="tl">
                    <a:srgbClr val="C0C0C0"/>
                  </a:outerShdw>
                </a:effectLst>
                <a:cs typeface="Traditional Arabic" pitchFamily="18" charset="-78"/>
              </a:rPr>
              <a:t>Team approach</a:t>
            </a:r>
            <a:r>
              <a:rPr lang="en-US" dirty="0" smtClean="0">
                <a:cs typeface="Traditional Arabic" pitchFamily="18" charset="-78"/>
              </a:rPr>
              <a:t> </a:t>
            </a:r>
          </a:p>
        </p:txBody>
      </p:sp>
      <p:sp>
        <p:nvSpPr>
          <p:cNvPr id="27651" name="Rectangle 3"/>
          <p:cNvSpPr>
            <a:spLocks noGrp="1" noChangeArrowheads="1"/>
          </p:cNvSpPr>
          <p:nvPr>
            <p:ph idx="1"/>
          </p:nvPr>
        </p:nvSpPr>
        <p:spPr>
          <a:xfrm>
            <a:off x="381000" y="1676400"/>
            <a:ext cx="8458200" cy="4953000"/>
          </a:xfrm>
        </p:spPr>
        <p:txBody>
          <a:bodyPr>
            <a:noAutofit/>
          </a:bodyPr>
          <a:lstStyle/>
          <a:p>
            <a:pPr algn="l" rtl="0" eaLnBrk="1" hangingPunct="1">
              <a:lnSpc>
                <a:spcPct val="90000"/>
              </a:lnSpc>
              <a:defRPr/>
            </a:pPr>
            <a:r>
              <a:rPr lang="en-US" sz="3600" smtClean="0">
                <a:effectLst>
                  <a:outerShdw blurRad="38100" dist="38100" dir="2700000" algn="tl">
                    <a:srgbClr val="C0C0C0"/>
                  </a:outerShdw>
                </a:effectLst>
                <a:cs typeface="Majalla UI"/>
              </a:rPr>
              <a:t>PHC needs a variety of personnel mainly medical, paramedical and non medical</a:t>
            </a:r>
          </a:p>
          <a:p>
            <a:pPr algn="l" rtl="0" eaLnBrk="1" hangingPunct="1">
              <a:lnSpc>
                <a:spcPct val="90000"/>
              </a:lnSpc>
              <a:buFontTx/>
              <a:buNone/>
              <a:defRPr/>
            </a:pPr>
            <a:endParaRPr lang="en-US" sz="1000" smtClean="0">
              <a:effectLst>
                <a:outerShdw blurRad="38100" dist="38100" dir="2700000" algn="tl">
                  <a:srgbClr val="C0C0C0"/>
                </a:outerShdw>
              </a:effectLst>
              <a:cs typeface="Majalla UI"/>
            </a:endParaRPr>
          </a:p>
          <a:p>
            <a:pPr algn="l" rtl="0" eaLnBrk="1" hangingPunct="1">
              <a:lnSpc>
                <a:spcPct val="90000"/>
              </a:lnSpc>
              <a:defRPr/>
            </a:pPr>
            <a:r>
              <a:rPr lang="en-US" sz="3600" b="1" smtClean="0">
                <a:solidFill>
                  <a:srgbClr val="CC0000"/>
                </a:solidFill>
                <a:effectLst>
                  <a:outerShdw blurRad="38100" dist="38100" dir="2700000" algn="tl">
                    <a:srgbClr val="C0C0C0"/>
                  </a:outerShdw>
                </a:effectLst>
                <a:cs typeface="Majalla UI"/>
              </a:rPr>
              <a:t>The team is</a:t>
            </a:r>
            <a:r>
              <a:rPr lang="en-US" sz="3600" smtClean="0">
                <a:effectLst>
                  <a:outerShdw blurRad="38100" dist="38100" dir="2700000" algn="tl">
                    <a:srgbClr val="C0C0C0"/>
                  </a:outerShdw>
                </a:effectLst>
                <a:cs typeface="Majalla UI"/>
              </a:rPr>
              <a:t> a group of persons with different levels of knowledge, experience and skills who work together to provide comprehensive services to the individuals, families and community.</a:t>
            </a:r>
          </a:p>
        </p:txBody>
      </p:sp>
      <p:sp>
        <p:nvSpPr>
          <p:cNvPr id="4" name="Slide Number Placeholder 3"/>
          <p:cNvSpPr>
            <a:spLocks noGrp="1"/>
          </p:cNvSpPr>
          <p:nvPr>
            <p:ph type="sldNum" sz="quarter" idx="12"/>
          </p:nvPr>
        </p:nvSpPr>
        <p:spPr/>
        <p:txBody>
          <a:bodyPr/>
          <a:lstStyle/>
          <a:p>
            <a:pPr>
              <a:defRPr/>
            </a:pPr>
            <a:fld id="{D04ACDAF-B3E7-4136-9608-F8BB429E8AE5}" type="slidenum">
              <a:rPr lang="ar-SA"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t>Watch</a:t>
            </a:r>
            <a:endParaRPr lang="en-GB" dirty="0"/>
          </a:p>
        </p:txBody>
      </p:sp>
      <p:sp>
        <p:nvSpPr>
          <p:cNvPr id="3" name="Content Placeholder 2"/>
          <p:cNvSpPr>
            <a:spLocks noGrp="1"/>
          </p:cNvSpPr>
          <p:nvPr>
            <p:ph idx="1"/>
          </p:nvPr>
        </p:nvSpPr>
        <p:spPr>
          <a:xfrm>
            <a:off x="457200" y="1268760"/>
            <a:ext cx="8229600" cy="4857403"/>
          </a:xfrm>
        </p:spPr>
        <p:txBody>
          <a:bodyPr/>
          <a:lstStyle/>
          <a:p>
            <a:r>
              <a:rPr lang="en-GB" dirty="0">
                <a:hlinkClick r:id="rId2"/>
              </a:rPr>
              <a:t>https://</a:t>
            </a:r>
            <a:r>
              <a:rPr lang="en-GB" dirty="0" smtClean="0">
                <a:hlinkClick r:id="rId2"/>
              </a:rPr>
              <a:t>www.youtube.com/watch?v=QX7Q0a8GxaA</a:t>
            </a:r>
            <a:endParaRPr lang="en-GB" dirty="0"/>
          </a:p>
          <a:p>
            <a:endParaRPr lang="ar-JO" dirty="0" smtClean="0"/>
          </a:p>
          <a:p>
            <a:r>
              <a:rPr lang="en-GB" b="1" dirty="0" smtClean="0"/>
              <a:t>In Arabic: </a:t>
            </a:r>
            <a:r>
              <a:rPr lang="en-GB" dirty="0" smtClean="0">
                <a:hlinkClick r:id="rId3"/>
              </a:rPr>
              <a:t>https</a:t>
            </a:r>
            <a:r>
              <a:rPr lang="en-GB" dirty="0">
                <a:hlinkClick r:id="rId3"/>
              </a:rPr>
              <a:t>://</a:t>
            </a:r>
            <a:r>
              <a:rPr lang="en-GB" dirty="0" smtClean="0">
                <a:hlinkClick r:id="rId3"/>
              </a:rPr>
              <a:t>www.youtube.com/watch?v=3MPUs5rMmrc</a:t>
            </a:r>
            <a:endParaRPr lang="ar-JO" dirty="0" smtClean="0"/>
          </a:p>
          <a:p>
            <a:pPr marL="0" indent="0">
              <a:buNone/>
            </a:pPr>
            <a:endParaRPr lang="en-GB" dirty="0"/>
          </a:p>
        </p:txBody>
      </p:sp>
    </p:spTree>
    <p:extLst>
      <p:ext uri="{BB962C8B-B14F-4D97-AF65-F5344CB8AC3E}">
        <p14:creationId xmlns:p14="http://schemas.microsoft.com/office/powerpoint/2010/main" val="10532005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40000"/>
                <a:lumOff val="60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blipFill>
            <a:blip r:embed="rId2"/>
            <a:tile tx="0" ty="0" sx="100000" sy="100000" flip="none" algn="tl"/>
          </a:blipFill>
        </p:spPr>
        <p:txBody>
          <a:bodyPr/>
          <a:lstStyle/>
          <a:p>
            <a:r>
              <a:rPr lang="en-GB" dirty="0" smtClean="0"/>
              <a:t>Who provides PHC?</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1. Medical personnel: one or more physician(s) for each </a:t>
            </a:r>
            <a:r>
              <a:rPr lang="en-GB" dirty="0" err="1" smtClean="0"/>
              <a:t>center</a:t>
            </a:r>
            <a:r>
              <a:rPr lang="en-GB" dirty="0" smtClean="0"/>
              <a:t> or unit, and a dentist in some </a:t>
            </a:r>
            <a:r>
              <a:rPr lang="en-GB" dirty="0" err="1" smtClean="0"/>
              <a:t>centers</a:t>
            </a:r>
            <a:r>
              <a:rPr lang="en-GB" dirty="0" smtClean="0"/>
              <a:t>.</a:t>
            </a:r>
          </a:p>
          <a:p>
            <a:r>
              <a:rPr lang="en-GB" dirty="0" smtClean="0"/>
              <a:t>2. Paramedical personnel: </a:t>
            </a:r>
            <a:r>
              <a:rPr lang="en-GB" dirty="0" smtClean="0"/>
              <a:t>nurses, </a:t>
            </a:r>
            <a:r>
              <a:rPr lang="en-GB" dirty="0" smtClean="0"/>
              <a:t>nurse midwives, health visitors, and technicians.</a:t>
            </a:r>
          </a:p>
          <a:p>
            <a:r>
              <a:rPr lang="en-GB" dirty="0" smtClean="0"/>
              <a:t>3. Health related personnel: </a:t>
            </a:r>
            <a:r>
              <a:rPr lang="en-US" b="1" dirty="0" smtClean="0">
                <a:effectLst>
                  <a:outerShdw blurRad="38100" dist="38100" dir="2700000" algn="tl">
                    <a:srgbClr val="C0C0C0"/>
                  </a:outerShdw>
                </a:effectLst>
                <a:cs typeface="Majalla UI"/>
              </a:rPr>
              <a:t>Persons </a:t>
            </a:r>
            <a:r>
              <a:rPr lang="en-US" b="1" dirty="0">
                <a:effectLst>
                  <a:outerShdw blurRad="38100" dist="38100" dir="2700000" algn="tl">
                    <a:srgbClr val="C0C0C0"/>
                  </a:outerShdw>
                </a:effectLst>
                <a:cs typeface="Majalla UI"/>
              </a:rPr>
              <a:t>from </a:t>
            </a:r>
            <a:r>
              <a:rPr lang="en-US" b="1" dirty="0">
                <a:solidFill>
                  <a:srgbClr val="CC0000"/>
                </a:solidFill>
                <a:effectLst>
                  <a:outerShdw blurRad="38100" dist="38100" dir="2700000" algn="tl">
                    <a:srgbClr val="C0C0C0"/>
                  </a:outerShdw>
                </a:effectLst>
                <a:cs typeface="Majalla UI"/>
              </a:rPr>
              <a:t>health related sectors</a:t>
            </a:r>
            <a:r>
              <a:rPr lang="en-US" b="1" dirty="0">
                <a:effectLst>
                  <a:outerShdw blurRad="38100" dist="38100" dir="2700000" algn="tl">
                    <a:srgbClr val="C0C0C0"/>
                  </a:outerShdw>
                </a:effectLst>
                <a:cs typeface="Majalla UI"/>
              </a:rPr>
              <a:t> </a:t>
            </a:r>
            <a:r>
              <a:rPr lang="en-US" dirty="0">
                <a:effectLst>
                  <a:outerShdw blurRad="38100" dist="38100" dir="2700000" algn="tl">
                    <a:srgbClr val="C0C0C0"/>
                  </a:outerShdw>
                </a:effectLst>
                <a:cs typeface="Majalla UI"/>
              </a:rPr>
              <a:t>available in the catchment area of the PHC center (agriculture, municipality, school…</a:t>
            </a:r>
            <a:r>
              <a:rPr lang="en-US" dirty="0" err="1">
                <a:effectLst>
                  <a:outerShdw blurRad="38100" dist="38100" dir="2700000" algn="tl">
                    <a:srgbClr val="C0C0C0"/>
                  </a:outerShdw>
                </a:effectLst>
                <a:cs typeface="Majalla UI"/>
              </a:rPr>
              <a:t>etc</a:t>
            </a:r>
            <a:r>
              <a:rPr lang="en-US" dirty="0" smtClean="0">
                <a:effectLst>
                  <a:outerShdw blurRad="38100" dist="38100" dir="2700000" algn="tl">
                    <a:srgbClr val="C0C0C0"/>
                  </a:outerShdw>
                </a:effectLst>
                <a:cs typeface="Majalla UI"/>
              </a:rPr>
              <a:t>), </a:t>
            </a:r>
            <a:r>
              <a:rPr lang="en-GB" dirty="0"/>
              <a:t>social workers, sanitarians, food </a:t>
            </a:r>
            <a:r>
              <a:rPr lang="en-GB" dirty="0" smtClean="0"/>
              <a:t>inspectors.</a:t>
            </a:r>
            <a:endParaRPr lang="en-US" dirty="0">
              <a:effectLst>
                <a:outerShdw blurRad="38100" dist="38100" dir="2700000" algn="tl">
                  <a:srgbClr val="C0C0C0"/>
                </a:outerShdw>
              </a:effectLst>
            </a:endParaRPr>
          </a:p>
          <a:p>
            <a:r>
              <a:rPr lang="en-US" dirty="0" smtClean="0">
                <a:cs typeface="Majalla UI"/>
              </a:rPr>
              <a:t>4. </a:t>
            </a:r>
            <a:r>
              <a:rPr lang="en-US" b="1" dirty="0" smtClean="0">
                <a:solidFill>
                  <a:srgbClr val="CC0000"/>
                </a:solidFill>
                <a:effectLst>
                  <a:outerShdw blurRad="38100" dist="38100" dir="2700000" algn="tl">
                    <a:srgbClr val="C0C0C0"/>
                  </a:outerShdw>
                </a:effectLst>
                <a:cs typeface="Majalla UI"/>
              </a:rPr>
              <a:t>Community </a:t>
            </a:r>
            <a:r>
              <a:rPr lang="en-US" b="1" dirty="0">
                <a:solidFill>
                  <a:srgbClr val="CC0000"/>
                </a:solidFill>
                <a:effectLst>
                  <a:outerShdw blurRad="38100" dist="38100" dir="2700000" algn="tl">
                    <a:srgbClr val="C0C0C0"/>
                  </a:outerShdw>
                </a:effectLst>
                <a:cs typeface="Majalla UI"/>
              </a:rPr>
              <a:t>members</a:t>
            </a:r>
            <a:r>
              <a:rPr lang="en-US" b="1" dirty="0">
                <a:effectLst>
                  <a:outerShdw blurRad="38100" dist="38100" dir="2700000" algn="tl">
                    <a:srgbClr val="C0C0C0"/>
                  </a:outerShdw>
                </a:effectLst>
                <a:cs typeface="Majalla UI"/>
              </a:rPr>
              <a:t> </a:t>
            </a:r>
            <a:r>
              <a:rPr lang="en-US" dirty="0">
                <a:effectLst>
                  <a:outerShdw blurRad="38100" dist="38100" dir="2700000" algn="tl">
                    <a:srgbClr val="C0C0C0"/>
                  </a:outerShdw>
                </a:effectLst>
                <a:cs typeface="Majalla UI"/>
              </a:rPr>
              <a:t>including religious leaders, school teachers and social workers..</a:t>
            </a:r>
          </a:p>
          <a:p>
            <a:endParaRPr lang="en-GB" dirty="0"/>
          </a:p>
        </p:txBody>
      </p:sp>
    </p:spTree>
    <p:extLst>
      <p:ext uri="{BB962C8B-B14F-4D97-AF65-F5344CB8AC3E}">
        <p14:creationId xmlns:p14="http://schemas.microsoft.com/office/powerpoint/2010/main" val="27200087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63525" y="260648"/>
            <a:ext cx="8458200" cy="839788"/>
          </a:xfrm>
          <a:solidFill>
            <a:srgbClr val="FFFFCC"/>
          </a:solidFill>
        </p:spPr>
        <p:txBody>
          <a:bodyPr>
            <a:normAutofit/>
          </a:bodyPr>
          <a:lstStyle/>
          <a:p>
            <a:pPr rtl="0" eaLnBrk="1" hangingPunct="1">
              <a:defRPr/>
            </a:pPr>
            <a:r>
              <a:rPr lang="en-US" sz="3600" b="1" i="1" dirty="0" smtClean="0">
                <a:solidFill>
                  <a:schemeClr val="accent1"/>
                </a:solidFill>
                <a:effectLst>
                  <a:outerShdw blurRad="38100" dist="38100" dir="2700000" algn="tl">
                    <a:srgbClr val="C0C0C0"/>
                  </a:outerShdw>
                </a:effectLst>
                <a:cs typeface="Traditional Arabic" pitchFamily="18" charset="-78"/>
              </a:rPr>
              <a:t>Elements of PHC</a:t>
            </a:r>
          </a:p>
        </p:txBody>
      </p:sp>
      <p:sp>
        <p:nvSpPr>
          <p:cNvPr id="14339" name="Rectangle 3"/>
          <p:cNvSpPr>
            <a:spLocks noGrp="1" noChangeArrowheads="1"/>
          </p:cNvSpPr>
          <p:nvPr>
            <p:ph idx="1"/>
          </p:nvPr>
        </p:nvSpPr>
        <p:spPr>
          <a:xfrm>
            <a:off x="263525" y="1268759"/>
            <a:ext cx="8628955" cy="5452715"/>
          </a:xfrm>
          <a:solidFill>
            <a:schemeClr val="bg2"/>
          </a:solidFill>
        </p:spPr>
        <p:txBody>
          <a:bodyPr>
            <a:noAutofit/>
          </a:bodyPr>
          <a:lstStyle/>
          <a:p>
            <a:pPr marL="0" indent="0">
              <a:buNone/>
            </a:pPr>
            <a:r>
              <a:rPr lang="en-GB" sz="2000" dirty="0" smtClean="0">
                <a:solidFill>
                  <a:srgbClr val="FF0000"/>
                </a:solidFill>
              </a:rPr>
              <a:t>1. Immunization</a:t>
            </a:r>
            <a:endParaRPr lang="en-GB" sz="2000" dirty="0">
              <a:solidFill>
                <a:srgbClr val="FF0000"/>
              </a:solidFill>
            </a:endParaRPr>
          </a:p>
          <a:p>
            <a:pPr marL="0" indent="0">
              <a:buNone/>
            </a:pPr>
            <a:r>
              <a:rPr lang="en-GB" sz="2000" dirty="0"/>
              <a:t>An increasing number of infectious diseases can be prevented by vaccinations example-measles, Meningitis, </a:t>
            </a:r>
            <a:r>
              <a:rPr lang="en-GB" sz="2000" dirty="0" err="1"/>
              <a:t>Pertusis</a:t>
            </a:r>
            <a:r>
              <a:rPr lang="en-GB" sz="2000" dirty="0"/>
              <a:t>, tuberculosis, yellow fever </a:t>
            </a:r>
            <a:r>
              <a:rPr lang="en-GB" sz="2000" dirty="0" err="1" smtClean="0"/>
              <a:t>etc</a:t>
            </a:r>
            <a:endParaRPr lang="en-GB" sz="2000" dirty="0" smtClean="0"/>
          </a:p>
          <a:p>
            <a:pPr marL="0" indent="0">
              <a:buNone/>
            </a:pPr>
            <a:endParaRPr lang="en-GB" sz="2000" dirty="0"/>
          </a:p>
          <a:p>
            <a:pPr marL="0" indent="0">
              <a:buNone/>
            </a:pPr>
            <a:r>
              <a:rPr lang="en-GB" sz="2000" dirty="0" smtClean="0">
                <a:solidFill>
                  <a:srgbClr val="FF0000"/>
                </a:solidFill>
              </a:rPr>
              <a:t>2. Maternal </a:t>
            </a:r>
            <a:r>
              <a:rPr lang="en-GB" sz="2000" dirty="0">
                <a:solidFill>
                  <a:srgbClr val="FF0000"/>
                </a:solidFill>
              </a:rPr>
              <a:t>and child care</a:t>
            </a:r>
          </a:p>
          <a:p>
            <a:pPr marL="0" indent="0">
              <a:buNone/>
            </a:pPr>
            <a:r>
              <a:rPr lang="en-GB" sz="2000" dirty="0"/>
              <a:t>Pregnant women and women of child bearing age (15-49 years) are the target group for special care. Children under 5yrs of age are also vulnerable to childhood killer disease. </a:t>
            </a:r>
            <a:endParaRPr lang="en-GB" sz="2000" dirty="0" smtClean="0"/>
          </a:p>
          <a:p>
            <a:pPr marL="0" indent="0">
              <a:buNone/>
            </a:pPr>
            <a:r>
              <a:rPr lang="en-GB" sz="2000" dirty="0" smtClean="0">
                <a:solidFill>
                  <a:srgbClr val="FF0000"/>
                </a:solidFill>
              </a:rPr>
              <a:t>3. Essential </a:t>
            </a:r>
            <a:r>
              <a:rPr lang="en-GB" sz="2000" dirty="0">
                <a:solidFill>
                  <a:srgbClr val="FF0000"/>
                </a:solidFill>
              </a:rPr>
              <a:t>drugs</a:t>
            </a:r>
          </a:p>
          <a:p>
            <a:pPr marL="0" indent="0">
              <a:buNone/>
            </a:pPr>
            <a:r>
              <a:rPr lang="en-GB" sz="2000" dirty="0"/>
              <a:t>The most vital drugs should be available and affordable at all levels</a:t>
            </a:r>
            <a:r>
              <a:rPr lang="en-GB" sz="2000" dirty="0" smtClean="0"/>
              <a:t>.</a:t>
            </a:r>
            <a:endParaRPr lang="en-GB" sz="2000" dirty="0"/>
          </a:p>
          <a:p>
            <a:pPr marL="0" indent="0">
              <a:buNone/>
            </a:pPr>
            <a:r>
              <a:rPr lang="en-GB" sz="2000" dirty="0" smtClean="0">
                <a:solidFill>
                  <a:srgbClr val="FF0000"/>
                </a:solidFill>
              </a:rPr>
              <a:t>4. Food </a:t>
            </a:r>
            <a:r>
              <a:rPr lang="en-GB" sz="2000" dirty="0">
                <a:solidFill>
                  <a:srgbClr val="FF0000"/>
                </a:solidFill>
              </a:rPr>
              <a:t>and Nutrition</a:t>
            </a:r>
          </a:p>
          <a:p>
            <a:pPr marL="0" indent="0">
              <a:buNone/>
            </a:pPr>
            <a:r>
              <a:rPr lang="en-GB" sz="2000" dirty="0"/>
              <a:t>The family’s food should be adequate, affordable and balanced in nutrients</a:t>
            </a:r>
            <a:r>
              <a:rPr lang="en-GB" sz="2000" dirty="0" smtClean="0"/>
              <a:t>.</a:t>
            </a:r>
            <a:endParaRPr lang="en-GB" sz="2000" dirty="0"/>
          </a:p>
        </p:txBody>
      </p:sp>
      <p:sp>
        <p:nvSpPr>
          <p:cNvPr id="4" name="Slide Number Placeholder 3"/>
          <p:cNvSpPr>
            <a:spLocks noGrp="1"/>
          </p:cNvSpPr>
          <p:nvPr>
            <p:ph type="sldNum" sz="quarter" idx="12"/>
          </p:nvPr>
        </p:nvSpPr>
        <p:spPr/>
        <p:txBody>
          <a:bodyPr/>
          <a:lstStyle/>
          <a:p>
            <a:pPr>
              <a:defRPr/>
            </a:pPr>
            <a:fld id="{FFED7008-7A7F-4728-B418-1B8CCB2E2CFF}" type="slidenum">
              <a:rPr lang="ar-SA"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solidFill>
            <a:schemeClr val="accent3">
              <a:lumMod val="20000"/>
              <a:lumOff val="80000"/>
            </a:schemeClr>
          </a:solidFill>
        </p:spPr>
        <p:txBody>
          <a:bodyPr>
            <a:normAutofit fontScale="77500" lnSpcReduction="20000"/>
          </a:bodyPr>
          <a:lstStyle/>
          <a:p>
            <a:pPr marL="0" indent="0">
              <a:buNone/>
            </a:pPr>
            <a:r>
              <a:rPr lang="en-GB" b="1" dirty="0" smtClean="0">
                <a:solidFill>
                  <a:srgbClr val="FF0000"/>
                </a:solidFill>
              </a:rPr>
              <a:t>5. Education</a:t>
            </a:r>
          </a:p>
          <a:p>
            <a:pPr marL="0" indent="0">
              <a:buNone/>
            </a:pPr>
            <a:r>
              <a:rPr lang="en-GB" dirty="0" smtClean="0"/>
              <a:t>The </a:t>
            </a:r>
            <a:r>
              <a:rPr lang="en-GB" dirty="0"/>
              <a:t>community should be informed of health problem and methods of prevention and control.</a:t>
            </a:r>
          </a:p>
          <a:p>
            <a:pPr marL="0" indent="0">
              <a:buNone/>
            </a:pPr>
            <a:r>
              <a:rPr lang="en-GB" b="1" dirty="0">
                <a:solidFill>
                  <a:srgbClr val="FF0000"/>
                </a:solidFill>
              </a:rPr>
              <a:t>6</a:t>
            </a:r>
            <a:r>
              <a:rPr lang="en-GB" b="1" dirty="0" smtClean="0">
                <a:solidFill>
                  <a:srgbClr val="FF0000"/>
                </a:solidFill>
              </a:rPr>
              <a:t>. Illness </a:t>
            </a:r>
            <a:r>
              <a:rPr lang="en-GB" b="1" dirty="0">
                <a:solidFill>
                  <a:srgbClr val="FF0000"/>
                </a:solidFill>
              </a:rPr>
              <a:t>and injury</a:t>
            </a:r>
          </a:p>
          <a:p>
            <a:pPr marL="0" indent="0">
              <a:buNone/>
            </a:pPr>
            <a:r>
              <a:rPr lang="en-GB" dirty="0"/>
              <a:t>Adequate provision of curative services for common </a:t>
            </a:r>
            <a:r>
              <a:rPr lang="en-GB" dirty="0" smtClean="0"/>
              <a:t>illnesses and </a:t>
            </a:r>
            <a:r>
              <a:rPr lang="en-GB" dirty="0"/>
              <a:t>injuries should be </a:t>
            </a:r>
            <a:r>
              <a:rPr lang="en-GB" dirty="0" smtClean="0"/>
              <a:t>available to the </a:t>
            </a:r>
            <a:r>
              <a:rPr lang="en-GB" dirty="0"/>
              <a:t>community.</a:t>
            </a:r>
          </a:p>
          <a:p>
            <a:pPr marL="0" indent="0">
              <a:buNone/>
            </a:pPr>
            <a:r>
              <a:rPr lang="en-GB" b="1" dirty="0">
                <a:solidFill>
                  <a:srgbClr val="FF0000"/>
                </a:solidFill>
              </a:rPr>
              <a:t> </a:t>
            </a:r>
            <a:r>
              <a:rPr lang="en-GB" b="1" dirty="0" smtClean="0">
                <a:solidFill>
                  <a:srgbClr val="FF0000"/>
                </a:solidFill>
              </a:rPr>
              <a:t>7. Water </a:t>
            </a:r>
            <a:r>
              <a:rPr lang="en-GB" b="1" dirty="0">
                <a:solidFill>
                  <a:srgbClr val="FF0000"/>
                </a:solidFill>
              </a:rPr>
              <a:t>and sanitation</a:t>
            </a:r>
          </a:p>
          <a:p>
            <a:pPr marL="0" indent="0">
              <a:buNone/>
            </a:pPr>
            <a:r>
              <a:rPr lang="en-GB" dirty="0"/>
              <a:t>A safe water supply and the clean disposal of wastes are vital for health.</a:t>
            </a:r>
          </a:p>
          <a:p>
            <a:pPr marL="0" indent="0">
              <a:buNone/>
            </a:pPr>
            <a:r>
              <a:rPr lang="en-GB" b="1" dirty="0">
                <a:solidFill>
                  <a:srgbClr val="FF0000"/>
                </a:solidFill>
              </a:rPr>
              <a:t>8</a:t>
            </a:r>
            <a:r>
              <a:rPr lang="en-GB" b="1" dirty="0" smtClean="0">
                <a:solidFill>
                  <a:srgbClr val="FF0000"/>
                </a:solidFill>
              </a:rPr>
              <a:t>. Vector </a:t>
            </a:r>
            <a:r>
              <a:rPr lang="en-GB" b="1" dirty="0">
                <a:solidFill>
                  <a:srgbClr val="FF0000"/>
                </a:solidFill>
              </a:rPr>
              <a:t>and reservoirs</a:t>
            </a:r>
          </a:p>
          <a:p>
            <a:pPr marL="0" indent="0">
              <a:buNone/>
            </a:pPr>
            <a:r>
              <a:rPr lang="en-GB" dirty="0"/>
              <a:t>Endemic infection diseases can be regulated through the control or eradication of vectors and animal reservoir</a:t>
            </a:r>
          </a:p>
          <a:p>
            <a:endParaRPr lang="en-GB" dirty="0"/>
          </a:p>
        </p:txBody>
      </p:sp>
      <p:sp>
        <p:nvSpPr>
          <p:cNvPr id="4" name="Rectangle 2"/>
          <p:cNvSpPr txBox="1">
            <a:spLocks noChangeArrowheads="1"/>
          </p:cNvSpPr>
          <p:nvPr/>
        </p:nvSpPr>
        <p:spPr>
          <a:xfrm>
            <a:off x="263525" y="260648"/>
            <a:ext cx="8458200" cy="839788"/>
          </a:xfrm>
          <a:prstGeom prst="rect">
            <a:avLst/>
          </a:prstGeom>
          <a:solidFill>
            <a:srgbClr val="FFFFCC"/>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600" b="1" i="1" smtClean="0">
                <a:solidFill>
                  <a:schemeClr val="accent1"/>
                </a:solidFill>
                <a:effectLst>
                  <a:outerShdw blurRad="38100" dist="38100" dir="2700000" algn="tl">
                    <a:srgbClr val="C0C0C0"/>
                  </a:outerShdw>
                </a:effectLst>
                <a:cs typeface="Traditional Arabic" pitchFamily="18" charset="-78"/>
              </a:rPr>
              <a:t>Elements of PHC</a:t>
            </a:r>
            <a:endParaRPr lang="en-US" sz="3600" b="1" i="1" dirty="0" smtClean="0">
              <a:solidFill>
                <a:schemeClr val="accent1"/>
              </a:solidFill>
              <a:effectLst>
                <a:outerShdw blurRad="38100" dist="38100" dir="2700000" algn="tl">
                  <a:srgbClr val="C0C0C0"/>
                </a:outerShdw>
              </a:effectLst>
              <a:cs typeface="Traditional Arabic" pitchFamily="18" charset="-78"/>
            </a:endParaRPr>
          </a:p>
        </p:txBody>
      </p:sp>
    </p:spTree>
    <p:extLst>
      <p:ext uri="{BB962C8B-B14F-4D97-AF65-F5344CB8AC3E}">
        <p14:creationId xmlns:p14="http://schemas.microsoft.com/office/powerpoint/2010/main" val="3780765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63537"/>
            <a:ext cx="8264624" cy="839788"/>
          </a:xfrm>
        </p:spPr>
        <p:txBody>
          <a:bodyPr>
            <a:normAutofit fontScale="90000"/>
          </a:bodyPr>
          <a:lstStyle/>
          <a:p>
            <a:pPr>
              <a:defRPr/>
            </a:pPr>
            <a:r>
              <a:rPr lang="en-US" sz="3600" b="1" dirty="0" smtClean="0">
                <a:solidFill>
                  <a:srgbClr val="FF0000"/>
                </a:solidFill>
                <a:effectLst>
                  <a:outerShdw blurRad="38100" dist="38100" dir="2700000" algn="tl">
                    <a:srgbClr val="C0C0C0"/>
                  </a:outerShdw>
                </a:effectLst>
                <a:cs typeface="Majalla UI"/>
              </a:rPr>
              <a:t/>
            </a:r>
            <a:br>
              <a:rPr lang="en-US" sz="3600" b="1" dirty="0" smtClean="0">
                <a:solidFill>
                  <a:srgbClr val="FF0000"/>
                </a:solidFill>
                <a:effectLst>
                  <a:outerShdw blurRad="38100" dist="38100" dir="2700000" algn="tl">
                    <a:srgbClr val="C0C0C0"/>
                  </a:outerShdw>
                </a:effectLst>
                <a:cs typeface="Majalla UI"/>
              </a:rPr>
            </a:br>
            <a:r>
              <a:rPr lang="en-US" sz="3600" b="1" dirty="0" smtClean="0">
                <a:solidFill>
                  <a:srgbClr val="FF0000"/>
                </a:solidFill>
                <a:effectLst>
                  <a:outerShdw blurRad="38100" dist="38100" dir="2700000" algn="tl">
                    <a:srgbClr val="C0C0C0"/>
                  </a:outerShdw>
                </a:effectLst>
                <a:cs typeface="Majalla UI"/>
              </a:rPr>
              <a:t>Significant </a:t>
            </a:r>
            <a:r>
              <a:rPr lang="en-US" sz="3600" b="1" dirty="0">
                <a:solidFill>
                  <a:srgbClr val="FF0000"/>
                </a:solidFill>
                <a:effectLst>
                  <a:outerShdw blurRad="38100" dist="38100" dir="2700000" algn="tl">
                    <a:srgbClr val="C0C0C0"/>
                  </a:outerShdw>
                </a:effectLst>
                <a:cs typeface="Majalla UI"/>
              </a:rPr>
              <a:t>health gains achieved since the introduction of PHC.</a:t>
            </a:r>
            <a:br>
              <a:rPr lang="en-US" sz="3600" b="1" dirty="0">
                <a:solidFill>
                  <a:srgbClr val="FF0000"/>
                </a:solidFill>
                <a:effectLst>
                  <a:outerShdw blurRad="38100" dist="38100" dir="2700000" algn="tl">
                    <a:srgbClr val="C0C0C0"/>
                  </a:outerShdw>
                </a:effectLst>
                <a:cs typeface="Majalla UI"/>
              </a:rPr>
            </a:br>
            <a:endParaRPr lang="ar-EG" sz="3600" dirty="0" smtClean="0">
              <a:solidFill>
                <a:schemeClr val="accent1"/>
              </a:solidFill>
            </a:endParaRPr>
          </a:p>
        </p:txBody>
      </p:sp>
      <p:sp>
        <p:nvSpPr>
          <p:cNvPr id="3" name="Content Placeholder 2"/>
          <p:cNvSpPr>
            <a:spLocks noGrp="1"/>
          </p:cNvSpPr>
          <p:nvPr>
            <p:ph idx="1"/>
          </p:nvPr>
        </p:nvSpPr>
        <p:spPr>
          <a:xfrm>
            <a:off x="304800" y="1295400"/>
            <a:ext cx="8610600" cy="5334000"/>
          </a:xfrm>
        </p:spPr>
        <p:txBody>
          <a:bodyPr>
            <a:normAutofit/>
          </a:bodyPr>
          <a:lstStyle/>
          <a:p>
            <a:pPr marL="609600" indent="-609600" algn="l" rtl="0" eaLnBrk="1" hangingPunct="1">
              <a:lnSpc>
                <a:spcPct val="70000"/>
              </a:lnSpc>
              <a:buFontTx/>
              <a:buNone/>
              <a:defRPr/>
            </a:pPr>
            <a:endParaRPr lang="en-US" sz="1000" b="1" dirty="0" smtClean="0">
              <a:effectLst>
                <a:outerShdw blurRad="38100" dist="38100" dir="2700000" algn="tl">
                  <a:srgbClr val="C0C0C0"/>
                </a:outerShdw>
              </a:effectLst>
              <a:cs typeface="Majalla UI"/>
            </a:endParaRPr>
          </a:p>
          <a:p>
            <a:pPr marL="609600" indent="-609600" algn="l" rtl="0" eaLnBrk="1" hangingPunct="1">
              <a:lnSpc>
                <a:spcPct val="70000"/>
              </a:lnSpc>
              <a:buClr>
                <a:srgbClr val="36CAB1"/>
              </a:buClr>
              <a:buFont typeface="Wingdings" pitchFamily="2" charset="2"/>
              <a:buChar char="Ø"/>
              <a:defRPr/>
            </a:pPr>
            <a:r>
              <a:rPr lang="en-US" sz="4000" dirty="0" smtClean="0">
                <a:effectLst>
                  <a:outerShdw blurRad="38100" dist="38100" dir="2700000" algn="tl">
                    <a:srgbClr val="C0C0C0"/>
                  </a:outerShdw>
                </a:effectLst>
                <a:cs typeface="Majalla UI"/>
              </a:rPr>
              <a:t>Decrease </a:t>
            </a:r>
            <a:r>
              <a:rPr lang="en-US" sz="4000" dirty="0" smtClean="0">
                <a:effectLst>
                  <a:outerShdw blurRad="38100" dist="38100" dir="2700000" algn="tl">
                    <a:srgbClr val="C0C0C0"/>
                  </a:outerShdw>
                </a:effectLst>
                <a:cs typeface="Majalla UI"/>
              </a:rPr>
              <a:t>both infant and under five mortality.</a:t>
            </a:r>
          </a:p>
          <a:p>
            <a:pPr marL="609600" indent="-609600" algn="l" rtl="0" eaLnBrk="1" hangingPunct="1">
              <a:lnSpc>
                <a:spcPct val="70000"/>
              </a:lnSpc>
              <a:buClr>
                <a:srgbClr val="36CAB1"/>
              </a:buClr>
              <a:buFont typeface="Wingdings" pitchFamily="2" charset="2"/>
              <a:buChar char="Ø"/>
              <a:defRPr/>
            </a:pPr>
            <a:r>
              <a:rPr lang="en-US" sz="4000" dirty="0" smtClean="0">
                <a:effectLst>
                  <a:outerShdw blurRad="38100" dist="38100" dir="2700000" algn="tl">
                    <a:srgbClr val="C0C0C0"/>
                  </a:outerShdw>
                </a:effectLst>
                <a:cs typeface="Majalla UI"/>
              </a:rPr>
              <a:t>Increase life expectancy for males and females.</a:t>
            </a:r>
          </a:p>
          <a:p>
            <a:pPr marL="609600" indent="-609600" algn="l" rtl="0" eaLnBrk="1" hangingPunct="1">
              <a:lnSpc>
                <a:spcPct val="70000"/>
              </a:lnSpc>
              <a:buClr>
                <a:srgbClr val="36CAB1"/>
              </a:buClr>
              <a:buFont typeface="Wingdings" pitchFamily="2" charset="2"/>
              <a:buChar char="Ø"/>
              <a:defRPr/>
            </a:pPr>
            <a:r>
              <a:rPr lang="en-US" sz="4000" dirty="0" smtClean="0">
                <a:effectLst>
                  <a:outerShdw blurRad="38100" dist="38100" dir="2700000" algn="tl">
                    <a:srgbClr val="C0C0C0"/>
                  </a:outerShdw>
                </a:effectLst>
                <a:cs typeface="Majalla UI"/>
              </a:rPr>
              <a:t>Increase vaccination coverage.</a:t>
            </a:r>
          </a:p>
          <a:p>
            <a:pPr marL="609600" indent="-609600" algn="l" rtl="0" eaLnBrk="1" hangingPunct="1">
              <a:lnSpc>
                <a:spcPct val="70000"/>
              </a:lnSpc>
              <a:buClr>
                <a:srgbClr val="36CAB1"/>
              </a:buClr>
              <a:buFont typeface="Wingdings" pitchFamily="2" charset="2"/>
              <a:buChar char="Ø"/>
              <a:defRPr/>
            </a:pPr>
            <a:r>
              <a:rPr lang="en-US" sz="4000" dirty="0" smtClean="0">
                <a:effectLst>
                  <a:outerShdw blurRad="38100" dist="38100" dir="2700000" algn="tl">
                    <a:srgbClr val="C0C0C0"/>
                  </a:outerShdw>
                </a:effectLst>
                <a:cs typeface="Majalla UI"/>
              </a:rPr>
              <a:t>Slight improvement in the environmental conditions.</a:t>
            </a:r>
            <a:endParaRPr lang="ar-EG" sz="4000" dirty="0" smtClean="0"/>
          </a:p>
        </p:txBody>
      </p:sp>
      <p:sp>
        <p:nvSpPr>
          <p:cNvPr id="4" name="Slide Number Placeholder 3"/>
          <p:cNvSpPr>
            <a:spLocks noGrp="1"/>
          </p:cNvSpPr>
          <p:nvPr>
            <p:ph type="sldNum" sz="quarter" idx="12"/>
          </p:nvPr>
        </p:nvSpPr>
        <p:spPr/>
        <p:txBody>
          <a:bodyPr/>
          <a:lstStyle/>
          <a:p>
            <a:pPr>
              <a:defRPr/>
            </a:pPr>
            <a:fld id="{DA46682C-B66B-4AA3-9A82-6C8A32E0291F}" type="slidenum">
              <a:rPr lang="ar-SA"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en-GB" b="1" dirty="0" smtClean="0">
                <a:solidFill>
                  <a:srgbClr val="FF0000"/>
                </a:solidFill>
                <a:effectLst>
                  <a:outerShdw blurRad="38100" dist="38100" dir="2700000" algn="tl">
                    <a:srgbClr val="000000">
                      <a:alpha val="43137"/>
                    </a:srgbClr>
                  </a:outerShdw>
                </a:effectLst>
              </a:rPr>
              <a:t>THANK YOU</a:t>
            </a:r>
            <a:endParaRPr lang="en-GB"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endParaRPr lang="en-GB" dirty="0"/>
          </a:p>
        </p:txBody>
      </p:sp>
      <p:sp>
        <p:nvSpPr>
          <p:cNvPr id="25602" name="AutoShape 2" descr="Image result for health for al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25604" name="AutoShape 4" descr="Image result for health for al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25606" name="Picture 6" descr="Image result for health for all"/>
          <p:cNvPicPr>
            <a:picLocks noChangeAspect="1" noChangeArrowheads="1"/>
          </p:cNvPicPr>
          <p:nvPr/>
        </p:nvPicPr>
        <p:blipFill>
          <a:blip r:embed="rId2"/>
          <a:srcRect/>
          <a:stretch>
            <a:fillRect/>
          </a:stretch>
        </p:blipFill>
        <p:spPr bwMode="auto">
          <a:xfrm>
            <a:off x="500034" y="1508292"/>
            <a:ext cx="8358245" cy="420672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Concept</a:t>
            </a:r>
            <a:endParaRPr lang="en-US"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p:txBody>
          <a:bodyPr>
            <a:normAutofit lnSpcReduction="10000"/>
          </a:bodyPr>
          <a:lstStyle/>
          <a:p>
            <a:r>
              <a:rPr lang="en-GB" dirty="0" smtClean="0">
                <a:solidFill>
                  <a:srgbClr val="FF0000"/>
                </a:solidFill>
              </a:rPr>
              <a:t>“Essential </a:t>
            </a:r>
            <a:r>
              <a:rPr lang="en-GB" dirty="0">
                <a:solidFill>
                  <a:srgbClr val="FF0000"/>
                </a:solidFill>
              </a:rPr>
              <a:t>health care </a:t>
            </a:r>
            <a:r>
              <a:rPr lang="en-GB" dirty="0"/>
              <a:t>based on </a:t>
            </a:r>
            <a:r>
              <a:rPr lang="en-GB" dirty="0">
                <a:solidFill>
                  <a:srgbClr val="FF0000"/>
                </a:solidFill>
              </a:rPr>
              <a:t>scientifically</a:t>
            </a:r>
            <a:r>
              <a:rPr lang="en-GB" dirty="0"/>
              <a:t> sound and </a:t>
            </a:r>
            <a:r>
              <a:rPr lang="en-GB" dirty="0">
                <a:solidFill>
                  <a:srgbClr val="FF0000"/>
                </a:solidFill>
              </a:rPr>
              <a:t>socially acceptable </a:t>
            </a:r>
            <a:r>
              <a:rPr lang="en-GB" dirty="0"/>
              <a:t>methods, universally </a:t>
            </a:r>
            <a:r>
              <a:rPr lang="en-GB" dirty="0">
                <a:solidFill>
                  <a:srgbClr val="FF0000"/>
                </a:solidFill>
              </a:rPr>
              <a:t>accessible</a:t>
            </a:r>
            <a:r>
              <a:rPr lang="en-GB" dirty="0"/>
              <a:t> to individuals and families with their </a:t>
            </a:r>
            <a:r>
              <a:rPr lang="en-GB" dirty="0">
                <a:solidFill>
                  <a:srgbClr val="FF0000"/>
                </a:solidFill>
              </a:rPr>
              <a:t>full participation </a:t>
            </a:r>
            <a:r>
              <a:rPr lang="en-GB" dirty="0"/>
              <a:t>at a </a:t>
            </a:r>
            <a:r>
              <a:rPr lang="en-GB" dirty="0">
                <a:solidFill>
                  <a:srgbClr val="FF0000"/>
                </a:solidFill>
              </a:rPr>
              <a:t>cost</a:t>
            </a:r>
            <a:r>
              <a:rPr lang="en-GB" dirty="0"/>
              <a:t> that the community and country can </a:t>
            </a:r>
            <a:r>
              <a:rPr lang="en-GB" dirty="0">
                <a:solidFill>
                  <a:srgbClr val="FF0000"/>
                </a:solidFill>
              </a:rPr>
              <a:t>afford</a:t>
            </a:r>
            <a:r>
              <a:rPr lang="en-GB" dirty="0"/>
              <a:t> in a spirit of self-reliance and </a:t>
            </a:r>
            <a:r>
              <a:rPr lang="en-GB" dirty="0" smtClean="0"/>
              <a:t>self-determination”.</a:t>
            </a:r>
          </a:p>
          <a:p>
            <a:pPr algn="r">
              <a:buNone/>
            </a:pPr>
            <a:r>
              <a:rPr lang="en-GB" dirty="0" smtClean="0"/>
              <a:t>WHO 1978</a:t>
            </a:r>
          </a:p>
          <a:p>
            <a:pPr algn="r">
              <a:buNone/>
            </a:pPr>
            <a:r>
              <a:rPr lang="en-GB" dirty="0"/>
              <a:t>The Alma-Ata </a:t>
            </a:r>
            <a:r>
              <a:rPr lang="en-GB" dirty="0" smtClean="0"/>
              <a:t>declaration</a:t>
            </a:r>
            <a:endParaRPr lang="en-GB" dirty="0"/>
          </a:p>
        </p:txBody>
      </p:sp>
      <p:sp>
        <p:nvSpPr>
          <p:cNvPr id="5" name="TextBox 4"/>
          <p:cNvSpPr txBox="1"/>
          <p:nvPr/>
        </p:nvSpPr>
        <p:spPr>
          <a:xfrm>
            <a:off x="4786314" y="6000768"/>
            <a:ext cx="3929090" cy="400110"/>
          </a:xfrm>
          <a:prstGeom prst="rect">
            <a:avLst/>
          </a:prstGeom>
          <a:solidFill>
            <a:schemeClr val="accent1">
              <a:lumMod val="20000"/>
              <a:lumOff val="80000"/>
            </a:schemeClr>
          </a:solidFill>
        </p:spPr>
        <p:txBody>
          <a:bodyPr wrap="square" rtlCol="0">
            <a:spAutoFit/>
          </a:bodyPr>
          <a:lstStyle/>
          <a:p>
            <a:pPr algn="ctr"/>
            <a:r>
              <a:rPr lang="en-GB" sz="2000" b="1" dirty="0" smtClean="0"/>
              <a:t>HEALTH FOR ALL</a:t>
            </a:r>
            <a:endParaRPr lang="en-GB"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304800" y="1143000"/>
            <a:ext cx="8587680" cy="5257800"/>
          </a:xfrm>
          <a:solidFill>
            <a:schemeClr val="accent3">
              <a:lumMod val="40000"/>
              <a:lumOff val="60000"/>
            </a:schemeClr>
          </a:solidFill>
        </p:spPr>
        <p:txBody>
          <a:bodyPr>
            <a:normAutofit/>
          </a:bodyPr>
          <a:lstStyle/>
          <a:p>
            <a:pPr algn="l" rtl="0" eaLnBrk="1" hangingPunct="1">
              <a:buFontTx/>
              <a:buNone/>
              <a:defRPr/>
            </a:pPr>
            <a:endParaRPr lang="en-US" sz="1400" dirty="0" smtClean="0">
              <a:effectLst>
                <a:outerShdw blurRad="38100" dist="38100" dir="2700000" algn="tl">
                  <a:srgbClr val="C0C0C0"/>
                </a:outerShdw>
              </a:effectLst>
              <a:cs typeface="Majalla UI"/>
            </a:endParaRPr>
          </a:p>
          <a:p>
            <a:pPr>
              <a:buClr>
                <a:srgbClr val="36CAB1"/>
              </a:buClr>
              <a:buFont typeface="Wingdings" pitchFamily="2" charset="2"/>
              <a:buChar char="Ø"/>
              <a:defRPr/>
            </a:pPr>
            <a:r>
              <a:rPr lang="en-US" sz="3200" dirty="0" smtClean="0">
                <a:effectLst>
                  <a:outerShdw blurRad="38100" dist="38100" dir="2700000" algn="tl">
                    <a:srgbClr val="C0C0C0"/>
                  </a:outerShdw>
                </a:effectLst>
                <a:cs typeface="Majalla UI"/>
              </a:rPr>
              <a:t>It </a:t>
            </a:r>
            <a:r>
              <a:rPr lang="en-US" sz="3200" dirty="0" smtClean="0">
                <a:effectLst>
                  <a:outerShdw blurRad="38100" dist="38100" dir="2700000" algn="tl">
                    <a:srgbClr val="C0C0C0"/>
                  </a:outerShdw>
                </a:effectLst>
                <a:cs typeface="Majalla UI"/>
              </a:rPr>
              <a:t>meets the </a:t>
            </a:r>
            <a:r>
              <a:rPr lang="en-US" sz="3200" b="1" dirty="0" smtClean="0">
                <a:effectLst>
                  <a:outerShdw blurRad="38100" dist="38100" dir="2700000" algn="tl">
                    <a:srgbClr val="C0C0C0"/>
                  </a:outerShdw>
                </a:effectLst>
                <a:cs typeface="Majalla UI"/>
              </a:rPr>
              <a:t>actual</a:t>
            </a:r>
            <a:r>
              <a:rPr lang="en-US" sz="3200" dirty="0" smtClean="0">
                <a:effectLst>
                  <a:outerShdw blurRad="38100" dist="38100" dir="2700000" algn="tl">
                    <a:srgbClr val="C0C0C0"/>
                  </a:outerShdw>
                </a:effectLst>
                <a:cs typeface="Majalla UI"/>
              </a:rPr>
              <a:t> health needs of the </a:t>
            </a:r>
            <a:r>
              <a:rPr lang="en-US" sz="3200" dirty="0" smtClean="0">
                <a:effectLst>
                  <a:outerShdw blurRad="38100" dist="38100" dir="2700000" algn="tl">
                    <a:srgbClr val="C0C0C0"/>
                  </a:outerShdw>
                </a:effectLst>
                <a:cs typeface="Majalla UI"/>
              </a:rPr>
              <a:t>community (</a:t>
            </a:r>
            <a:r>
              <a:rPr lang="en-GB" dirty="0" smtClean="0"/>
              <a:t>Focus </a:t>
            </a:r>
            <a:r>
              <a:rPr lang="en-GB" dirty="0"/>
              <a:t>on </a:t>
            </a:r>
            <a:r>
              <a:rPr lang="en-GB" dirty="0" smtClean="0"/>
              <a:t>priorities)</a:t>
            </a:r>
            <a:endParaRPr lang="en-US" sz="3200" dirty="0" smtClean="0">
              <a:effectLst>
                <a:outerShdw blurRad="38100" dist="38100" dir="2700000" algn="tl">
                  <a:srgbClr val="C0C0C0"/>
                </a:outerShdw>
              </a:effectLst>
              <a:cs typeface="Majalla UI"/>
            </a:endParaRPr>
          </a:p>
          <a:p>
            <a:pPr algn="l" rtl="0" eaLnBrk="1" hangingPunct="1">
              <a:buClr>
                <a:srgbClr val="36CAB1"/>
              </a:buClr>
              <a:buFont typeface="Wingdings" pitchFamily="2" charset="2"/>
              <a:buChar char="Ø"/>
              <a:defRPr/>
            </a:pPr>
            <a:r>
              <a:rPr lang="en-US" sz="3200" dirty="0" smtClean="0">
                <a:effectLst>
                  <a:outerShdw blurRad="38100" dist="38100" dir="2700000" algn="tl">
                    <a:srgbClr val="C0C0C0"/>
                  </a:outerShdw>
                </a:effectLst>
                <a:cs typeface="Majalla UI"/>
              </a:rPr>
              <a:t> </a:t>
            </a:r>
            <a:r>
              <a:rPr lang="en-US" sz="3200" dirty="0" smtClean="0">
                <a:effectLst>
                  <a:outerShdw blurRad="38100" dist="38100" dir="2700000" algn="tl">
                    <a:srgbClr val="C0C0C0"/>
                  </a:outerShdw>
                </a:effectLst>
                <a:cs typeface="Majalla UI"/>
              </a:rPr>
              <a:t>It </a:t>
            </a:r>
            <a:r>
              <a:rPr lang="en-US" sz="3200" dirty="0" smtClean="0">
                <a:effectLst>
                  <a:outerShdw blurRad="38100" dist="38100" dir="2700000" algn="tl">
                    <a:srgbClr val="C0C0C0"/>
                  </a:outerShdw>
                </a:effectLst>
                <a:cs typeface="Majalla UI"/>
              </a:rPr>
              <a:t>is </a:t>
            </a:r>
            <a:r>
              <a:rPr lang="en-US" sz="3200" b="1" dirty="0" smtClean="0">
                <a:effectLst>
                  <a:outerShdw blurRad="38100" dist="38100" dir="2700000" algn="tl">
                    <a:srgbClr val="C0C0C0"/>
                  </a:outerShdw>
                </a:effectLst>
                <a:cs typeface="Majalla UI"/>
              </a:rPr>
              <a:t>comprehensive</a:t>
            </a:r>
            <a:r>
              <a:rPr lang="en-US" sz="3200" dirty="0" smtClean="0">
                <a:effectLst>
                  <a:outerShdw blurRad="38100" dist="38100" dir="2700000" algn="tl">
                    <a:srgbClr val="C0C0C0"/>
                  </a:outerShdw>
                </a:effectLst>
                <a:cs typeface="Majalla UI"/>
              </a:rPr>
              <a:t>: includes </a:t>
            </a:r>
            <a:r>
              <a:rPr lang="en-US" sz="3200" b="1" dirty="0" smtClean="0">
                <a:effectLst>
                  <a:outerShdw blurRad="38100" dist="38100" dir="2700000" algn="tl">
                    <a:srgbClr val="C0C0C0"/>
                  </a:outerShdw>
                </a:effectLst>
                <a:cs typeface="Majalla UI"/>
              </a:rPr>
              <a:t>promotion, curative and rehabilitation </a:t>
            </a:r>
            <a:r>
              <a:rPr lang="en-US" sz="3200" dirty="0" smtClean="0">
                <a:effectLst>
                  <a:outerShdw blurRad="38100" dist="38100" dir="2700000" algn="tl">
                    <a:srgbClr val="C0C0C0"/>
                  </a:outerShdw>
                </a:effectLst>
                <a:cs typeface="Majalla UI"/>
              </a:rPr>
              <a:t>care.</a:t>
            </a:r>
          </a:p>
          <a:p>
            <a:pPr algn="l" rtl="0" eaLnBrk="1" hangingPunct="1">
              <a:buClr>
                <a:srgbClr val="36CAB1"/>
              </a:buClr>
              <a:buFont typeface="Wingdings" pitchFamily="2" charset="2"/>
              <a:buChar char="Ø"/>
              <a:defRPr/>
            </a:pPr>
            <a:r>
              <a:rPr lang="en-US" sz="3200" dirty="0" smtClean="0">
                <a:effectLst>
                  <a:outerShdw blurRad="38100" dist="38100" dir="2700000" algn="tl">
                    <a:srgbClr val="C0C0C0"/>
                  </a:outerShdw>
                </a:effectLst>
                <a:cs typeface="Majalla UI"/>
              </a:rPr>
              <a:t>It forms </a:t>
            </a:r>
            <a:r>
              <a:rPr lang="en-US" sz="3200" b="1" dirty="0" smtClean="0">
                <a:effectLst>
                  <a:outerShdw blurRad="38100" dist="38100" dir="2700000" algn="tl">
                    <a:srgbClr val="C0C0C0"/>
                  </a:outerShdw>
                </a:effectLst>
                <a:cs typeface="Majalla UI"/>
              </a:rPr>
              <a:t>continuous</a:t>
            </a:r>
            <a:r>
              <a:rPr lang="en-US" sz="3200" dirty="0" smtClean="0">
                <a:effectLst>
                  <a:outerShdw blurRad="38100" dist="38100" dir="2700000" algn="tl">
                    <a:srgbClr val="C0C0C0"/>
                  </a:outerShdw>
                </a:effectLst>
                <a:cs typeface="Majalla UI"/>
              </a:rPr>
              <a:t> care of the population starting from the intra-uterine life to the end of life </a:t>
            </a:r>
            <a:r>
              <a:rPr lang="en-US" sz="3200" b="1" dirty="0" smtClean="0">
                <a:effectLst>
                  <a:outerShdw blurRad="38100" dist="38100" dir="2700000" algn="tl">
                    <a:srgbClr val="C0C0C0"/>
                  </a:outerShdw>
                </a:effectLst>
                <a:cs typeface="Majalla UI"/>
              </a:rPr>
              <a:t>(from womb to tomb</a:t>
            </a:r>
            <a:r>
              <a:rPr lang="en-US" sz="3200" dirty="0" smtClean="0">
                <a:effectLst>
                  <a:outerShdw blurRad="38100" dist="38100" dir="2700000" algn="tl">
                    <a:srgbClr val="C0C0C0"/>
                  </a:outerShdw>
                </a:effectLst>
                <a:cs typeface="Majalla UI"/>
              </a:rPr>
              <a:t>).</a:t>
            </a:r>
            <a:endParaRPr lang="en-US" sz="3200" dirty="0" smtClean="0">
              <a:effectLst>
                <a:outerShdw blurRad="38100" dist="38100" dir="2700000" algn="tl">
                  <a:srgbClr val="C0C0C0"/>
                </a:outerShdw>
              </a:effectLst>
              <a:cs typeface="Majalla UI"/>
            </a:endParaRPr>
          </a:p>
        </p:txBody>
      </p:sp>
      <p:sp>
        <p:nvSpPr>
          <p:cNvPr id="3" name="Slide Number Placeholder 2"/>
          <p:cNvSpPr>
            <a:spLocks noGrp="1"/>
          </p:cNvSpPr>
          <p:nvPr>
            <p:ph type="sldNum" sz="quarter" idx="12"/>
          </p:nvPr>
        </p:nvSpPr>
        <p:spPr/>
        <p:txBody>
          <a:bodyPr/>
          <a:lstStyle/>
          <a:p>
            <a:pPr>
              <a:defRPr/>
            </a:pPr>
            <a:fld id="{4C12C181-E502-4BCF-A0BE-70D27D4941F7}" type="slidenum">
              <a:rPr lang="ar-SA" smtClean="0"/>
              <a:pPr>
                <a:defRPr/>
              </a:pPr>
              <a:t>4</a:t>
            </a:fld>
            <a:endParaRPr lang="en-US"/>
          </a:p>
        </p:txBody>
      </p:sp>
      <p:sp>
        <p:nvSpPr>
          <p:cNvPr id="2" name="Rectangle 1"/>
          <p:cNvSpPr/>
          <p:nvPr/>
        </p:nvSpPr>
        <p:spPr>
          <a:xfrm>
            <a:off x="1835696" y="142164"/>
            <a:ext cx="4896544" cy="707886"/>
          </a:xfrm>
          <a:prstGeom prst="rect">
            <a:avLst/>
          </a:prstGeom>
          <a:solidFill>
            <a:srgbClr val="FFFF66"/>
          </a:solidFill>
        </p:spPr>
        <p:txBody>
          <a:bodyPr wrap="square">
            <a:spAutoFit/>
          </a:bodyPr>
          <a:lstStyle/>
          <a:p>
            <a:pPr algn="ctr">
              <a:defRPr/>
            </a:pPr>
            <a:r>
              <a:rPr lang="en-US" sz="4000" b="1" u="sng" dirty="0">
                <a:solidFill>
                  <a:srgbClr val="FF0000"/>
                </a:solidFill>
                <a:effectLst>
                  <a:outerShdw blurRad="38100" dist="38100" dir="2700000" algn="tl">
                    <a:srgbClr val="C0C0C0"/>
                  </a:outerShdw>
                </a:effectLst>
                <a:cs typeface="Majalla UI"/>
              </a:rPr>
              <a:t>Essential:</a:t>
            </a:r>
            <a:endParaRPr lang="en-US" sz="4000" dirty="0">
              <a:effectLst>
                <a:outerShdw blurRad="38100" dist="38100" dir="2700000" algn="tl">
                  <a:srgbClr val="C0C0C0"/>
                </a:outerShdw>
              </a:effectLst>
              <a:cs typeface="Majalla UI"/>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r>
              <a:rPr lang="en-GB" b="1" dirty="0" smtClean="0">
                <a:solidFill>
                  <a:srgbClr val="FFFF00"/>
                </a:solidFill>
                <a:effectLst>
                  <a:outerShdw blurRad="38100" dist="38100" dir="2700000" algn="tl">
                    <a:srgbClr val="000000">
                      <a:alpha val="43137"/>
                    </a:srgbClr>
                  </a:outerShdw>
                </a:effectLst>
              </a:rPr>
              <a:t>Principles of PHC</a:t>
            </a:r>
            <a:endParaRPr lang="en-GB"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GB" dirty="0" smtClean="0"/>
              <a:t>Equity</a:t>
            </a:r>
          </a:p>
          <a:p>
            <a:r>
              <a:rPr lang="en-GB" dirty="0" smtClean="0"/>
              <a:t>Acceptability</a:t>
            </a:r>
          </a:p>
          <a:p>
            <a:r>
              <a:rPr lang="en-GB" dirty="0" smtClean="0"/>
              <a:t>Accessibility</a:t>
            </a:r>
          </a:p>
          <a:p>
            <a:r>
              <a:rPr lang="en-GB" dirty="0" smtClean="0"/>
              <a:t>Community participation</a:t>
            </a:r>
          </a:p>
          <a:p>
            <a:r>
              <a:rPr lang="en-GB" dirty="0" smtClean="0"/>
              <a:t>Appropriate technology</a:t>
            </a:r>
          </a:p>
          <a:p>
            <a:r>
              <a:rPr lang="en-GB" dirty="0" smtClean="0"/>
              <a:t>Multi-sectorial approach</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1472" y="241264"/>
            <a:ext cx="8229600" cy="883480"/>
          </a:xfrm>
          <a:gradFill flip="none" rotWithShape="1">
            <a:gsLst>
              <a:gs pos="0">
                <a:schemeClr val="accent3">
                  <a:lumMod val="40000"/>
                  <a:lumOff val="60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a:lstStyle/>
          <a:p>
            <a:r>
              <a:rPr lang="en-GB" b="1" dirty="0" smtClean="0">
                <a:solidFill>
                  <a:srgbClr val="00B050"/>
                </a:solidFill>
                <a:effectLst>
                  <a:outerShdw blurRad="38100" dist="38100" dir="2700000" algn="tl">
                    <a:srgbClr val="000000">
                      <a:alpha val="43137"/>
                    </a:srgbClr>
                  </a:outerShdw>
                </a:effectLst>
              </a:rPr>
              <a:t>1. Equity</a:t>
            </a:r>
            <a:endParaRPr lang="en-GB" b="1" dirty="0">
              <a:solidFill>
                <a:srgbClr val="00B050"/>
              </a:solidFill>
              <a:effectLst>
                <a:outerShdw blurRad="38100" dist="38100" dir="2700000" algn="tl">
                  <a:srgbClr val="000000">
                    <a:alpha val="43137"/>
                  </a:srgbClr>
                </a:outerShdw>
              </a:effectLst>
            </a:endParaRPr>
          </a:p>
        </p:txBody>
      </p:sp>
      <p:sp>
        <p:nvSpPr>
          <p:cNvPr id="6" name="Subtitle 5"/>
          <p:cNvSpPr>
            <a:spLocks noGrp="1"/>
          </p:cNvSpPr>
          <p:nvPr>
            <p:ph type="subTitle" idx="4294967295"/>
          </p:nvPr>
        </p:nvSpPr>
        <p:spPr>
          <a:xfrm>
            <a:off x="323528" y="1124744"/>
            <a:ext cx="4464496" cy="4777620"/>
          </a:xfrm>
        </p:spPr>
        <p:txBody>
          <a:bodyPr>
            <a:normAutofit fontScale="70000" lnSpcReduction="20000"/>
          </a:bodyPr>
          <a:lstStyle/>
          <a:p>
            <a:r>
              <a:rPr lang="en-GB" i="1" dirty="0">
                <a:solidFill>
                  <a:srgbClr val="FF0000"/>
                </a:solidFill>
              </a:rPr>
              <a:t>Equity</a:t>
            </a:r>
            <a:r>
              <a:rPr lang="en-GB" dirty="0"/>
              <a:t> is the absence of avoidable </a:t>
            </a:r>
            <a:r>
              <a:rPr lang="en-GB" dirty="0" smtClean="0"/>
              <a:t>(unfair) differences </a:t>
            </a:r>
            <a:r>
              <a:rPr lang="en-GB" dirty="0"/>
              <a:t>among groups of people, whether those groups are defined socially, economically, demographically, or geographically</a:t>
            </a:r>
            <a:r>
              <a:rPr lang="en-GB" dirty="0" smtClean="0"/>
              <a:t>.</a:t>
            </a:r>
          </a:p>
          <a:p>
            <a:r>
              <a:rPr lang="en-GB" dirty="0"/>
              <a:t>Equitable distribution of healthcare means </a:t>
            </a:r>
            <a:r>
              <a:rPr lang="en-GB" b="1" i="1" u="sng" dirty="0">
                <a:solidFill>
                  <a:srgbClr val="FF0000"/>
                </a:solidFill>
              </a:rPr>
              <a:t>‘universal access to health services irrespective of </a:t>
            </a:r>
            <a:r>
              <a:rPr lang="en-GB" b="1" i="1" u="sng" dirty="0" smtClean="0">
                <a:solidFill>
                  <a:srgbClr val="FF0000"/>
                </a:solidFill>
              </a:rPr>
              <a:t>differences’.</a:t>
            </a:r>
            <a:r>
              <a:rPr lang="en-GB" dirty="0" smtClean="0"/>
              <a:t/>
            </a:r>
            <a:br>
              <a:rPr lang="en-GB" dirty="0" smtClean="0"/>
            </a:br>
            <a:r>
              <a:rPr lang="en-GB" dirty="0" smtClean="0"/>
              <a:t/>
            </a:r>
            <a:br>
              <a:rPr lang="en-GB" dirty="0" smtClean="0"/>
            </a:br>
            <a:r>
              <a:rPr lang="en-GB" dirty="0" smtClean="0"/>
              <a:t>It also means </a:t>
            </a:r>
            <a:r>
              <a:rPr lang="en-GB" dirty="0"/>
              <a:t>investing more resources in areas where it is needed more. Higher priority needs to be given to high risk groups </a:t>
            </a:r>
            <a:r>
              <a:rPr lang="en-GB" dirty="0" smtClean="0"/>
              <a:t>(</a:t>
            </a:r>
            <a:r>
              <a:rPr lang="en-GB" dirty="0" smtClean="0"/>
              <a:t>e.g.  </a:t>
            </a:r>
            <a:r>
              <a:rPr lang="en-GB" dirty="0"/>
              <a:t>under-privileged segments and under served </a:t>
            </a:r>
            <a:r>
              <a:rPr lang="en-GB" dirty="0" smtClean="0"/>
              <a:t>areas)</a:t>
            </a:r>
          </a:p>
        </p:txBody>
      </p:sp>
      <p:sp>
        <p:nvSpPr>
          <p:cNvPr id="7" name="TextBox 6"/>
          <p:cNvSpPr txBox="1"/>
          <p:nvPr/>
        </p:nvSpPr>
        <p:spPr>
          <a:xfrm>
            <a:off x="1326543" y="6110051"/>
            <a:ext cx="6922961" cy="461665"/>
          </a:xfrm>
          <a:prstGeom prst="rect">
            <a:avLst/>
          </a:prstGeom>
          <a:solidFill>
            <a:srgbClr val="FFFF00"/>
          </a:solidFill>
        </p:spPr>
        <p:txBody>
          <a:bodyPr wrap="square" rtlCol="0">
            <a:spAutoFit/>
          </a:bodyPr>
          <a:lstStyle/>
          <a:p>
            <a:r>
              <a:rPr lang="en-GB" sz="2400" dirty="0" smtClean="0"/>
              <a:t>Equitable distribution is the key to attain health for all</a:t>
            </a:r>
            <a:endParaRPr lang="en-GB" sz="2400" dirty="0"/>
          </a:p>
        </p:txBody>
      </p:sp>
      <p:pic>
        <p:nvPicPr>
          <p:cNvPr id="2054" name="Picture 6" descr="Health Equity | NAST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1585420"/>
            <a:ext cx="4202742" cy="31397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accent5">
              <a:lumMod val="20000"/>
              <a:lumOff val="80000"/>
            </a:schemeClr>
          </a:solidFill>
        </p:spPr>
        <p:txBody>
          <a:bodyPr/>
          <a:lstStyle/>
          <a:p>
            <a:r>
              <a:rPr lang="en-US" b="1" u="sng" dirty="0">
                <a:solidFill>
                  <a:srgbClr val="C00000"/>
                </a:solidFill>
                <a:effectLst>
                  <a:outerShdw blurRad="38100" dist="38100" dir="2700000" algn="tl">
                    <a:srgbClr val="C0C0C0"/>
                  </a:outerShdw>
                </a:effectLst>
                <a:cs typeface="Majalla UI"/>
              </a:rPr>
              <a:t>To ensure equity</a:t>
            </a:r>
            <a:endParaRPr lang="en-GB" dirty="0"/>
          </a:p>
        </p:txBody>
      </p:sp>
      <p:sp>
        <p:nvSpPr>
          <p:cNvPr id="24579" name="Rectangle 3"/>
          <p:cNvSpPr>
            <a:spLocks noGrp="1" noChangeArrowheads="1"/>
          </p:cNvSpPr>
          <p:nvPr>
            <p:ph idx="1"/>
          </p:nvPr>
        </p:nvSpPr>
        <p:spPr>
          <a:solidFill>
            <a:srgbClr val="FFFF99"/>
          </a:solidFill>
          <a:ln w="3175">
            <a:solidFill>
              <a:schemeClr val="tx1"/>
            </a:solidFill>
          </a:ln>
        </p:spPr>
        <p:txBody>
          <a:bodyPr>
            <a:normAutofit fontScale="85000" lnSpcReduction="10000"/>
          </a:bodyPr>
          <a:lstStyle/>
          <a:p>
            <a:pPr marL="609600" indent="-609600" algn="l" rtl="0" eaLnBrk="1" hangingPunct="1">
              <a:buClr>
                <a:srgbClr val="C00000"/>
              </a:buClr>
              <a:defRPr/>
            </a:pPr>
            <a:r>
              <a:rPr lang="en-US" sz="3200" dirty="0" smtClean="0">
                <a:solidFill>
                  <a:srgbClr val="CC0000"/>
                </a:solidFill>
                <a:effectLst>
                  <a:outerShdw blurRad="38100" dist="38100" dir="2700000" algn="tl">
                    <a:srgbClr val="C0C0C0"/>
                  </a:outerShdw>
                </a:effectLst>
                <a:cs typeface="Majalla UI"/>
              </a:rPr>
              <a:t>Increase </a:t>
            </a:r>
            <a:r>
              <a:rPr lang="en-US" sz="3200" dirty="0" smtClean="0">
                <a:solidFill>
                  <a:srgbClr val="CC0000"/>
                </a:solidFill>
                <a:effectLst>
                  <a:outerShdw blurRad="38100" dist="38100" dir="2700000" algn="tl">
                    <a:srgbClr val="C0C0C0"/>
                  </a:outerShdw>
                </a:effectLst>
                <a:cs typeface="Majalla UI"/>
              </a:rPr>
              <a:t>the number</a:t>
            </a:r>
            <a:r>
              <a:rPr lang="en-US" sz="3200" dirty="0" smtClean="0">
                <a:effectLst>
                  <a:outerShdw blurRad="38100" dist="38100" dir="2700000" algn="tl">
                    <a:srgbClr val="C0C0C0"/>
                  </a:outerShdw>
                </a:effectLst>
                <a:cs typeface="Majalla UI"/>
              </a:rPr>
              <a:t> of health centers to cover all the population of the community.</a:t>
            </a:r>
            <a:endParaRPr lang="en-US" sz="3200" dirty="0" smtClean="0">
              <a:cs typeface="Majalla UI"/>
            </a:endParaRPr>
          </a:p>
          <a:p>
            <a:pPr marL="609600" indent="-609600" algn="l" rtl="0" eaLnBrk="1" hangingPunct="1">
              <a:buClr>
                <a:srgbClr val="C00000"/>
              </a:buClr>
              <a:defRPr/>
            </a:pPr>
            <a:r>
              <a:rPr lang="en-US" sz="3200" dirty="0" smtClean="0">
                <a:solidFill>
                  <a:srgbClr val="CC0000"/>
                </a:solidFill>
                <a:effectLst>
                  <a:outerShdw blurRad="38100" dist="38100" dir="2700000" algn="tl">
                    <a:srgbClr val="C0C0C0"/>
                  </a:outerShdw>
                </a:effectLst>
                <a:cs typeface="Majalla UI"/>
              </a:rPr>
              <a:t>Disperse the health services</a:t>
            </a:r>
            <a:r>
              <a:rPr lang="en-US" sz="3200" dirty="0" smtClean="0">
                <a:effectLst>
                  <a:outerShdw blurRad="38100" dist="38100" dir="2700000" algn="tl">
                    <a:srgbClr val="C0C0C0"/>
                  </a:outerShdw>
                </a:effectLst>
                <a:cs typeface="Majalla UI"/>
              </a:rPr>
              <a:t> into the </a:t>
            </a:r>
            <a:r>
              <a:rPr lang="en-US" sz="3200" dirty="0" smtClean="0">
                <a:effectLst>
                  <a:outerShdw blurRad="38100" dist="38100" dir="2700000" algn="tl">
                    <a:srgbClr val="C0C0C0"/>
                  </a:outerShdw>
                </a:effectLst>
                <a:cs typeface="Majalla UI"/>
              </a:rPr>
              <a:t>remote </a:t>
            </a:r>
            <a:r>
              <a:rPr lang="en-US" sz="3200" dirty="0" smtClean="0">
                <a:effectLst>
                  <a:outerShdw blurRad="38100" dist="38100" dir="2700000" algn="tl">
                    <a:srgbClr val="C0C0C0"/>
                  </a:outerShdw>
                </a:effectLst>
                <a:cs typeface="Majalla UI"/>
              </a:rPr>
              <a:t>rural areas and under-served urban </a:t>
            </a:r>
            <a:r>
              <a:rPr lang="en-US" sz="3200" dirty="0" smtClean="0">
                <a:effectLst>
                  <a:outerShdw blurRad="38100" dist="38100" dir="2700000" algn="tl">
                    <a:srgbClr val="C0C0C0"/>
                  </a:outerShdw>
                </a:effectLst>
                <a:cs typeface="Majalla UI"/>
              </a:rPr>
              <a:t>ones.</a:t>
            </a:r>
            <a:endParaRPr lang="en-US" dirty="0" smtClean="0">
              <a:cs typeface="Majalla UI"/>
            </a:endParaRPr>
          </a:p>
          <a:p>
            <a:pPr marL="609600" indent="-609600" algn="l" rtl="0" eaLnBrk="1" hangingPunct="1">
              <a:buClr>
                <a:srgbClr val="C00000"/>
              </a:buClr>
              <a:defRPr/>
            </a:pPr>
            <a:r>
              <a:rPr lang="en-US" sz="3200" dirty="0" smtClean="0">
                <a:solidFill>
                  <a:srgbClr val="CC0000"/>
                </a:solidFill>
                <a:effectLst>
                  <a:outerShdw blurRad="38100" dist="38100" dir="2700000" algn="tl">
                    <a:srgbClr val="C0C0C0"/>
                  </a:outerShdw>
                </a:effectLst>
                <a:cs typeface="Majalla UI"/>
              </a:rPr>
              <a:t>Improve</a:t>
            </a:r>
            <a:r>
              <a:rPr lang="en-US" sz="3200" dirty="0" smtClean="0">
                <a:effectLst>
                  <a:outerShdw blurRad="38100" dist="38100" dir="2700000" algn="tl">
                    <a:srgbClr val="C0C0C0"/>
                  </a:outerShdw>
                </a:effectLst>
                <a:cs typeface="Majalla UI"/>
              </a:rPr>
              <a:t> </a:t>
            </a:r>
            <a:r>
              <a:rPr lang="en-US" sz="3200" dirty="0" smtClean="0">
                <a:effectLst>
                  <a:outerShdw blurRad="38100" dist="38100" dir="2700000" algn="tl">
                    <a:srgbClr val="C0C0C0"/>
                  </a:outerShdw>
                </a:effectLst>
                <a:cs typeface="Majalla UI"/>
              </a:rPr>
              <a:t>the means of </a:t>
            </a:r>
            <a:r>
              <a:rPr lang="en-US" sz="3200" dirty="0" smtClean="0">
                <a:solidFill>
                  <a:srgbClr val="CC0000"/>
                </a:solidFill>
                <a:effectLst>
                  <a:outerShdw blurRad="38100" dist="38100" dir="2700000" algn="tl">
                    <a:srgbClr val="C0C0C0"/>
                  </a:outerShdw>
                </a:effectLst>
                <a:cs typeface="Majalla UI"/>
              </a:rPr>
              <a:t>transportation.</a:t>
            </a:r>
            <a:endParaRPr lang="en-US" sz="3200" dirty="0" smtClean="0">
              <a:solidFill>
                <a:srgbClr val="CC0000"/>
              </a:solidFill>
              <a:cs typeface="Majalla UI"/>
            </a:endParaRPr>
          </a:p>
          <a:p>
            <a:pPr fontAlgn="base"/>
            <a:r>
              <a:rPr lang="en-US" sz="3200" dirty="0" smtClean="0">
                <a:solidFill>
                  <a:srgbClr val="CC0000"/>
                </a:solidFill>
                <a:effectLst>
                  <a:outerShdw blurRad="38100" dist="38100" dir="2700000" algn="tl">
                    <a:srgbClr val="C0C0C0"/>
                  </a:outerShdw>
                </a:effectLst>
                <a:cs typeface="Majalla UI"/>
              </a:rPr>
              <a:t>   Determine </a:t>
            </a:r>
            <a:r>
              <a:rPr lang="en-US" sz="3200" dirty="0" smtClean="0">
                <a:effectLst>
                  <a:outerShdw blurRad="38100" dist="38100" dir="2700000" algn="tl">
                    <a:srgbClr val="C0C0C0"/>
                  </a:outerShdw>
                </a:effectLst>
                <a:cs typeface="Majalla UI"/>
              </a:rPr>
              <a:t>the population to be served in the catchment area of the PHC centers </a:t>
            </a:r>
            <a:r>
              <a:rPr lang="en-US" dirty="0" smtClean="0">
                <a:effectLst>
                  <a:outerShdw blurRad="38100" dist="38100" dir="2700000" algn="tl">
                    <a:srgbClr val="C0C0C0"/>
                  </a:outerShdw>
                </a:effectLst>
                <a:cs typeface="Majalla UI"/>
              </a:rPr>
              <a:t>and </a:t>
            </a:r>
            <a:r>
              <a:rPr lang="en-US" sz="3200" dirty="0" smtClean="0">
                <a:solidFill>
                  <a:srgbClr val="FF0000"/>
                </a:solidFill>
                <a:effectLst>
                  <a:outerShdw blurRad="38100" dist="38100" dir="2700000" algn="tl">
                    <a:srgbClr val="C0C0C0"/>
                  </a:outerShdw>
                </a:effectLst>
                <a:cs typeface="Majalla UI"/>
              </a:rPr>
              <a:t>identify the vulnerable groups </a:t>
            </a:r>
            <a:r>
              <a:rPr lang="en-US" sz="3200" dirty="0" smtClean="0">
                <a:effectLst>
                  <a:outerShdw blurRad="38100" dist="38100" dir="2700000" algn="tl">
                    <a:srgbClr val="C0C0C0"/>
                  </a:outerShdw>
                </a:effectLst>
                <a:cs typeface="Majalla UI"/>
              </a:rPr>
              <a:t>to be reached through organized out-reach </a:t>
            </a:r>
            <a:r>
              <a:rPr lang="en-US" sz="3200" dirty="0" smtClean="0">
                <a:effectLst>
                  <a:outerShdw blurRad="38100" dist="38100" dir="2700000" algn="tl">
                    <a:srgbClr val="C0C0C0"/>
                  </a:outerShdw>
                </a:effectLst>
                <a:cs typeface="Majalla UI"/>
              </a:rPr>
              <a:t>services</a:t>
            </a:r>
            <a:r>
              <a:rPr lang="en-GB" dirty="0" smtClean="0"/>
              <a:t> </a:t>
            </a:r>
            <a:r>
              <a:rPr lang="en-GB" dirty="0" smtClean="0"/>
              <a:t>(such </a:t>
            </a:r>
            <a:r>
              <a:rPr lang="en-GB" dirty="0"/>
              <a:t>as ethnic minorities </a:t>
            </a:r>
            <a:r>
              <a:rPr lang="en-GB" dirty="0" smtClean="0"/>
              <a:t>, women</a:t>
            </a:r>
            <a:r>
              <a:rPr lang="en-GB" dirty="0"/>
              <a:t>, children, adolescents, older persons, persons with disabilities </a:t>
            </a:r>
            <a:r>
              <a:rPr lang="en-GB" dirty="0" smtClean="0"/>
              <a:t>,and populations in </a:t>
            </a:r>
            <a:r>
              <a:rPr lang="en-GB" dirty="0"/>
              <a:t>rural </a:t>
            </a:r>
            <a:r>
              <a:rPr lang="en-GB" dirty="0" smtClean="0"/>
              <a:t>areas</a:t>
            </a:r>
            <a:r>
              <a:rPr lang="en-GB" dirty="0"/>
              <a:t>)</a:t>
            </a:r>
            <a:r>
              <a:rPr lang="en-GB" dirty="0" smtClean="0"/>
              <a:t>.</a:t>
            </a:r>
            <a:endParaRPr lang="en-GB" dirty="0"/>
          </a:p>
        </p:txBody>
      </p:sp>
      <p:sp>
        <p:nvSpPr>
          <p:cNvPr id="3" name="Slide Number Placeholder 2"/>
          <p:cNvSpPr>
            <a:spLocks noGrp="1"/>
          </p:cNvSpPr>
          <p:nvPr>
            <p:ph type="sldNum" sz="quarter" idx="12"/>
          </p:nvPr>
        </p:nvSpPr>
        <p:spPr/>
        <p:txBody>
          <a:bodyPr/>
          <a:lstStyle/>
          <a:p>
            <a:pPr>
              <a:defRPr/>
            </a:pPr>
            <a:fld id="{51FE969B-420C-4C31-948A-18D1E80C8FC5}" type="slidenum">
              <a:rPr lang="ar-SA"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accent5">
              <a:lumMod val="20000"/>
              <a:lumOff val="80000"/>
            </a:schemeClr>
          </a:solidFill>
        </p:spPr>
        <p:txBody>
          <a:bodyPr/>
          <a:lstStyle/>
          <a:p>
            <a:r>
              <a:rPr lang="en-GB" b="1" dirty="0" smtClean="0">
                <a:solidFill>
                  <a:srgbClr val="00B050"/>
                </a:solidFill>
                <a:effectLst>
                  <a:outerShdw blurRad="38100" dist="38100" dir="2700000" algn="tl">
                    <a:srgbClr val="000000">
                      <a:alpha val="43137"/>
                    </a:srgbClr>
                  </a:outerShdw>
                </a:effectLst>
              </a:rPr>
              <a:t>2. Acceptability</a:t>
            </a:r>
            <a:endParaRPr lang="en-GB" b="1" dirty="0">
              <a:solidFill>
                <a:srgbClr val="00B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a:normAutofit/>
          </a:bodyPr>
          <a:lstStyle/>
          <a:p>
            <a:r>
              <a:rPr lang="en-US" b="1" u="sng" dirty="0" smtClean="0">
                <a:solidFill>
                  <a:srgbClr val="FF0000"/>
                </a:solidFill>
              </a:rPr>
              <a:t>Acceptability: </a:t>
            </a:r>
            <a:r>
              <a:rPr lang="en-GB" b="1" i="1" dirty="0"/>
              <a:t>the extent to which people delivering or receiving a healthcare intervention consider it to be appropriate, based on anticipated or experienced cognitive and emotional responses to the </a:t>
            </a:r>
            <a:r>
              <a:rPr lang="en-GB" b="1" i="1" dirty="0" smtClean="0"/>
              <a:t>intervention.</a:t>
            </a:r>
          </a:p>
          <a:p>
            <a:r>
              <a:rPr lang="en-US" dirty="0"/>
              <a:t>Political, economical and </a:t>
            </a:r>
            <a:r>
              <a:rPr lang="en-US" dirty="0" smtClean="0"/>
              <a:t>social(culture-sensitive</a:t>
            </a:r>
            <a:r>
              <a:rPr lang="en-US" dirty="0"/>
              <a:t>) </a:t>
            </a:r>
            <a:r>
              <a:rPr lang="en-US" dirty="0" smtClean="0"/>
              <a:t>acceptability.</a:t>
            </a:r>
            <a:endParaRPr lang="en-US" dirty="0"/>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137830"/>
            <a:ext cx="4762872" cy="1346953"/>
          </a:xfrm>
        </p:spPr>
        <p:txBody>
          <a:bodyPr>
            <a:normAutofit fontScale="90000"/>
          </a:bodyPr>
          <a:lstStyle/>
          <a:p>
            <a:r>
              <a:rPr lang="en-US" dirty="0" smtClean="0">
                <a:effectLst>
                  <a:outerShdw blurRad="38100" dist="38100" dir="2700000" algn="tl">
                    <a:srgbClr val="C0C0C0"/>
                  </a:outerShdw>
                </a:effectLst>
                <a:cs typeface="Majalla UI"/>
              </a:rPr>
              <a:t>3. Accessibility</a:t>
            </a:r>
            <a:r>
              <a:rPr lang="en-US" dirty="0" smtClean="0">
                <a:solidFill>
                  <a:srgbClr val="5A4206"/>
                </a:solidFill>
                <a:effectLst>
                  <a:outerShdw blurRad="38100" dist="38100" dir="2700000" algn="tl">
                    <a:srgbClr val="C0C0C0"/>
                  </a:outerShdw>
                </a:effectLst>
                <a:cs typeface="Majalla UI"/>
              </a:rPr>
              <a:t/>
            </a:r>
            <a:br>
              <a:rPr lang="en-US" dirty="0" smtClean="0">
                <a:solidFill>
                  <a:srgbClr val="5A4206"/>
                </a:solidFill>
                <a:effectLst>
                  <a:outerShdw blurRad="38100" dist="38100" dir="2700000" algn="tl">
                    <a:srgbClr val="C0C0C0"/>
                  </a:outerShdw>
                </a:effectLst>
                <a:cs typeface="Majalla UI"/>
              </a:rPr>
            </a:br>
            <a:endParaRPr lang="en-GB" dirty="0"/>
          </a:p>
        </p:txBody>
      </p:sp>
      <p:sp>
        <p:nvSpPr>
          <p:cNvPr id="16387" name="Rectangle 3"/>
          <p:cNvSpPr>
            <a:spLocks noGrp="1" noChangeArrowheads="1"/>
          </p:cNvSpPr>
          <p:nvPr>
            <p:ph idx="1"/>
          </p:nvPr>
        </p:nvSpPr>
        <p:spPr>
          <a:xfrm>
            <a:off x="331335" y="2492896"/>
            <a:ext cx="8489137" cy="3633267"/>
          </a:xfrm>
          <a:pattFill prst="pct5">
            <a:fgClr>
              <a:schemeClr val="accent3">
                <a:lumMod val="40000"/>
                <a:lumOff val="60000"/>
              </a:schemeClr>
            </a:fgClr>
            <a:bgClr>
              <a:schemeClr val="bg1"/>
            </a:bgClr>
          </a:pattFill>
        </p:spPr>
        <p:txBody>
          <a:bodyPr>
            <a:normAutofit fontScale="85000" lnSpcReduction="10000"/>
          </a:bodyPr>
          <a:lstStyle/>
          <a:p>
            <a:pPr algn="l" rtl="0" eaLnBrk="1" hangingPunct="1">
              <a:buFontTx/>
              <a:buNone/>
              <a:defRPr/>
            </a:pPr>
            <a:endParaRPr lang="en-US" sz="1400" dirty="0" smtClean="0">
              <a:solidFill>
                <a:srgbClr val="5A4206"/>
              </a:solidFill>
              <a:effectLst>
                <a:outerShdw blurRad="38100" dist="38100" dir="2700000" algn="tl">
                  <a:srgbClr val="C0C0C0"/>
                </a:outerShdw>
              </a:effectLst>
              <a:cs typeface="Majalla UI"/>
            </a:endParaRPr>
          </a:p>
          <a:p>
            <a:pPr marL="857250" indent="-857250" fontAlgn="base">
              <a:buFont typeface="+mj-lt"/>
              <a:buAutoNum type="romanUcPeriod"/>
            </a:pPr>
            <a:r>
              <a:rPr lang="en-GB" sz="3600" b="1" dirty="0">
                <a:solidFill>
                  <a:srgbClr val="FF0000"/>
                </a:solidFill>
              </a:rPr>
              <a:t>Physical accessibility</a:t>
            </a:r>
          </a:p>
          <a:p>
            <a:pPr fontAlgn="base"/>
            <a:r>
              <a:rPr lang="en-GB" sz="3600" dirty="0"/>
              <a:t>“is understood as the availability of good health services within reasonable reach of those who need them and of opening hours, appointment systems and other aspects of service organization and delivery that allow people to obtain the services when they need them”. </a:t>
            </a:r>
          </a:p>
          <a:p>
            <a:pPr algn="l" rtl="0" eaLnBrk="1" hangingPunct="1">
              <a:buClr>
                <a:srgbClr val="36CAB1"/>
              </a:buClr>
              <a:buFontTx/>
              <a:buNone/>
              <a:defRPr/>
            </a:pPr>
            <a:endParaRPr lang="en-US" sz="1200" dirty="0" smtClean="0">
              <a:effectLst>
                <a:outerShdw blurRad="38100" dist="38100" dir="2700000" algn="tl">
                  <a:srgbClr val="C0C0C0"/>
                </a:outerShdw>
              </a:effectLst>
              <a:cs typeface="Majalla UI"/>
            </a:endParaRPr>
          </a:p>
        </p:txBody>
      </p:sp>
      <p:sp>
        <p:nvSpPr>
          <p:cNvPr id="3" name="Slide Number Placeholder 2"/>
          <p:cNvSpPr>
            <a:spLocks noGrp="1"/>
          </p:cNvSpPr>
          <p:nvPr>
            <p:ph type="sldNum" sz="quarter" idx="12"/>
          </p:nvPr>
        </p:nvSpPr>
        <p:spPr/>
        <p:txBody>
          <a:bodyPr/>
          <a:lstStyle/>
          <a:p>
            <a:pPr>
              <a:defRPr/>
            </a:pPr>
            <a:fld id="{819ADC05-C73B-4BBC-B3DF-28C9CD60DC30}" type="slidenum">
              <a:rPr lang="ar-SA" smtClean="0"/>
              <a:pPr>
                <a:defRPr/>
              </a:pPr>
              <a:t>9</a:t>
            </a:fld>
            <a:endParaRPr lang="en-US"/>
          </a:p>
        </p:txBody>
      </p:sp>
      <p:pic>
        <p:nvPicPr>
          <p:cNvPr id="3074" name="Picture 2" descr="Healthcare Accessibility to Senior People. Age-related Diseases Diagnosis  and Treatment. Professional Medical Care and Nursing Assistance for Elderly  Infirm Patients. Flat Vector Illustration.:: tasmeemME.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32545"/>
            <a:ext cx="3251418" cy="220373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CE2C4C7B96C94992FCDCD516328081" ma:contentTypeVersion="6" ma:contentTypeDescription="Create a new document." ma:contentTypeScope="" ma:versionID="f48d1b8c8c867eee902265cf36546137">
  <xsd:schema xmlns:xsd="http://www.w3.org/2001/XMLSchema" xmlns:xs="http://www.w3.org/2001/XMLSchema" xmlns:p="http://schemas.microsoft.com/office/2006/metadata/properties" xmlns:ns2="e0585ad6-e60d-4dbf-9f0f-7ca5398387e1" targetNamespace="http://schemas.microsoft.com/office/2006/metadata/properties" ma:root="true" ma:fieldsID="865a30e56b997494d9cb9dc52bd11eee" ns2:_="">
    <xsd:import namespace="e0585ad6-e60d-4dbf-9f0f-7ca5398387e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585ad6-e60d-4dbf-9f0f-7ca5398387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3B9F1B3-1261-4D2E-A293-60C5B453FD8F}"/>
</file>

<file path=customXml/itemProps2.xml><?xml version="1.0" encoding="utf-8"?>
<ds:datastoreItem xmlns:ds="http://schemas.openxmlformats.org/officeDocument/2006/customXml" ds:itemID="{286AAC82-1714-4F4C-8F64-2392E848EB15}"/>
</file>

<file path=customXml/itemProps3.xml><?xml version="1.0" encoding="utf-8"?>
<ds:datastoreItem xmlns:ds="http://schemas.openxmlformats.org/officeDocument/2006/customXml" ds:itemID="{B1900454-CADB-4047-BA52-0B3B045D8F75}"/>
</file>

<file path=docProps/app.xml><?xml version="1.0" encoding="utf-8"?>
<Properties xmlns="http://schemas.openxmlformats.org/officeDocument/2006/extended-properties" xmlns:vt="http://schemas.openxmlformats.org/officeDocument/2006/docPropsVTypes">
  <TotalTime>1819</TotalTime>
  <Words>1144</Words>
  <Application>Microsoft Office PowerPoint</Application>
  <PresentationFormat>On-screen Show (4:3)</PresentationFormat>
  <Paragraphs>124</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Majalla UI</vt:lpstr>
      <vt:lpstr>Times New Roman</vt:lpstr>
      <vt:lpstr>Traditional Arabic</vt:lpstr>
      <vt:lpstr>Wingdings</vt:lpstr>
      <vt:lpstr>Wingdings 2</vt:lpstr>
      <vt:lpstr>Office Theme</vt:lpstr>
      <vt:lpstr>Primary Health Care (PHC)</vt:lpstr>
      <vt:lpstr>Introduction</vt:lpstr>
      <vt:lpstr>Concept</vt:lpstr>
      <vt:lpstr>PowerPoint Presentation</vt:lpstr>
      <vt:lpstr>Principles of PHC</vt:lpstr>
      <vt:lpstr>1. Equity</vt:lpstr>
      <vt:lpstr>To ensure equity</vt:lpstr>
      <vt:lpstr>2. Acceptability</vt:lpstr>
      <vt:lpstr>3. Accessibility </vt:lpstr>
      <vt:lpstr>II. Economic accessibility, or affordability</vt:lpstr>
      <vt:lpstr>III. Information accessibility</vt:lpstr>
      <vt:lpstr> 4. Community participation </vt:lpstr>
      <vt:lpstr> 4. Community participation </vt:lpstr>
      <vt:lpstr>4. Community participation</vt:lpstr>
      <vt:lpstr>“barefoot doctors” China 1957</vt:lpstr>
      <vt:lpstr>Benefits of community participation</vt:lpstr>
      <vt:lpstr> 5. Appropriate technology </vt:lpstr>
      <vt:lpstr>Examples of appropriate technology</vt:lpstr>
      <vt:lpstr> 6. Multi-sectorial collaboration </vt:lpstr>
      <vt:lpstr>Team approach </vt:lpstr>
      <vt:lpstr>Watch</vt:lpstr>
      <vt:lpstr>Who provides PHC?</vt:lpstr>
      <vt:lpstr>Elements of PHC</vt:lpstr>
      <vt:lpstr>PowerPoint Presentation</vt:lpstr>
      <vt:lpstr> Significant health gains achieved since the introduction of PHC. </vt:lpstr>
      <vt:lpstr>THANK YOU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Health Care (PHC)</dc:title>
  <dc:creator>judehhassan@hotmail.com</dc:creator>
  <cp:lastModifiedBy>israa rawashdeh</cp:lastModifiedBy>
  <cp:revision>138</cp:revision>
  <dcterms:created xsi:type="dcterms:W3CDTF">2017-10-09T18:46:20Z</dcterms:created>
  <dcterms:modified xsi:type="dcterms:W3CDTF">2020-10-13T05:57:22Z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0x010100A4CE2C4C7B96C94992FCDCD516328081</vt:lpwstr>
  </property>
</Properties>
</file>