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79" r:id="rId23"/>
    <p:sldId id="280" r:id="rId24"/>
    <p:sldId id="274" r:id="rId25"/>
    <p:sldId id="275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2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1BB1-73B3-432F-B9D4-E89E19A51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B9033-D395-4111-9B73-E4A3BCDEB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62398-52ED-4F1A-AC4F-06751B015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3F27-D1F7-4AE3-B122-10DAF7162D2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43A9D-37D0-4B84-8DA5-5C3728BE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10309-4B2E-40C6-91F0-E1404804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9934-76BA-44FC-9550-63863637E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88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F149-C894-4DAB-9253-BDBCB7167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B3AEF-6F6B-4FA1-9A27-0124A2A1C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8F316-D4B5-480F-A0B1-BFB543DE9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3F27-D1F7-4AE3-B122-10DAF7162D2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F6717-3B56-4955-909D-382E5987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76C7-D7A0-4275-AEB6-C5F74D6EE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9934-76BA-44FC-9550-63863637E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0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1878B1-E0F1-413E-8F48-2DEDA53859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A636D8-5081-4B29-85A4-79F1B439F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BFEA4-75EA-40AC-B412-6012A273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3F27-D1F7-4AE3-B122-10DAF7162D2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94B17-FAB7-476D-8E9C-5755CBF6F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C4D4F-8085-46E5-9A3F-D081EB17A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9934-76BA-44FC-9550-63863637E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9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7BA03-65D4-40DF-89F1-F84E95CD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12C10-FBF5-4DA2-A4BE-9DBEE5D1D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2BFBC-D480-4A53-A65B-D41C15329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3F27-D1F7-4AE3-B122-10DAF7162D2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28694-1C4D-45BD-B2FA-4535AF5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A5223-854F-42AC-8289-1836A456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9934-76BA-44FC-9550-63863637E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05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39E15-3BA8-450C-ADA3-62C361322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CB7AD-3D87-407C-AF0A-880C539DD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563E0-807F-485A-B4DB-C5016BF0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3F27-D1F7-4AE3-B122-10DAF7162D2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A911B-59A6-44AE-9FC3-29189284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0856-C6BD-4B0B-A042-C2B576F72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9934-76BA-44FC-9550-63863637E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8C0DA-3C79-4E68-860A-8E20E7BB3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A7B1B-421E-4897-A850-EA03C79AC2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2CC0D-7559-469B-A914-6797CA5A7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F3832-6C7C-40EC-87A2-92A71F6D1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3F27-D1F7-4AE3-B122-10DAF7162D2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F2AC1-75C3-44CF-991A-6BAEB1863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0BFA0-C0EC-4020-BB7F-5967DD047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9934-76BA-44FC-9550-63863637E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7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24818-B4BB-428B-8C9B-C784B81FD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54325-825E-4FF8-8B57-18302A421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1728D-B2DF-4694-914D-CAF5ABCF7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A3D2D4-3587-4362-AEC5-F6D60013EE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B4D0-E14A-4524-9C5D-67507E17D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6B3811-17A6-49D4-ABAD-2527B70F2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3F27-D1F7-4AE3-B122-10DAF7162D2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0590E7-9EA3-4B5D-8225-956952E9F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EB7EA3-D1C2-42E6-8A28-F831DE9B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9934-76BA-44FC-9550-63863637E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6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71609-F194-45D9-A7EC-4663EFCF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39F369-5E4F-4D18-A6D6-5604FDAB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3F27-D1F7-4AE3-B122-10DAF7162D2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EF586-8E70-4F50-835D-11ECF91B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CD46B-4842-4E8E-A2CE-939A5D45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9934-76BA-44FC-9550-63863637E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92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8FD1F-4FD9-4D28-B6A6-1E226A03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3F27-D1F7-4AE3-B122-10DAF7162D2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43D38-1CB6-4F44-9682-B2F1F7F42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BA540-D932-41F8-A0C7-A372FFE8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9934-76BA-44FC-9550-63863637E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9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860B-C223-48CD-BE2D-516E6C34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70837-BB38-4C72-8809-E3D326796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201A6-581B-4326-9574-A54879A03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75E341-3C1B-4BE5-B4D5-378297CD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3F27-D1F7-4AE3-B122-10DAF7162D2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7BF10-45DB-4002-ACE8-0A445D2F5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76414-3CC1-4E09-A161-56C85A5C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9934-76BA-44FC-9550-63863637E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3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EE2D-DE94-4FAB-A618-2C6A1EED9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1F974E-B328-4A91-89AC-3579541E0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910E4-6F70-413D-8C97-BD187AD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4B681-7B32-495E-AD57-5D75AAFCB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3F27-D1F7-4AE3-B122-10DAF7162D2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1786C-2DD7-4A73-80D2-3AFFC8A5D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0B13D-B500-4BE6-8279-DE8E244D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9934-76BA-44FC-9550-63863637E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5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16C147-4EDD-4C21-B5DC-3D3945BA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698B9-BFD1-436F-952A-06473CB38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E5493-6767-4220-98D0-4AB3BBBF4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D3F27-D1F7-4AE3-B122-10DAF7162D2A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E887B-3A84-41AE-BA4D-C14DB56DB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CC9AB-4954-4A20-9B5C-28E7D0DD2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59934-76BA-44FC-9550-63863637E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75618-63E7-40D8-B5F4-1551E4295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2598"/>
            <a:ext cx="9144000" cy="995997"/>
          </a:xfrm>
        </p:spPr>
        <p:txBody>
          <a:bodyPr/>
          <a:lstStyle/>
          <a:p>
            <a:r>
              <a:rPr lang="ar-JO" dirty="0"/>
              <a:t>بسم الله الرحمن الرحيم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38F50-C3E6-49EE-9AB0-811622495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331720"/>
            <a:ext cx="12192000" cy="1925161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Algerian" panose="04020705040A02060702" pitchFamily="82" charset="0"/>
              </a:rPr>
              <a:t>Nervous system histology lap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FA6A6E-5443-4084-AB23-04BA49853313}"/>
              </a:ext>
            </a:extLst>
          </p:cNvPr>
          <p:cNvSpPr/>
          <p:nvPr/>
        </p:nvSpPr>
        <p:spPr>
          <a:xfrm>
            <a:off x="163124" y="4661654"/>
            <a:ext cx="11876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JO" sz="4000" b="1" dirty="0"/>
              <a:t>وَلاَ تَهِنُوا وَلاَ تَحْزَنُوا وَأَنتُمُ الأَعْلَوْنَ إِن كُنتُم مُّؤْمِنِينَ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315116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4FEF8-B34F-4468-A8EB-FC3C815D0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Nerve cross section</a:t>
            </a:r>
          </a:p>
        </p:txBody>
      </p:sp>
      <p:pic>
        <p:nvPicPr>
          <p:cNvPr id="5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4DFFE881-56B2-43AC-B385-7279F7111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r="11211" b="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32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4BAF-FA34-40FE-A1AE-00FB3D7AE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Nerve cross section</a:t>
            </a:r>
          </a:p>
        </p:txBody>
      </p:sp>
      <p:pic>
        <p:nvPicPr>
          <p:cNvPr id="5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57072656-B718-4C15-AD1F-3CC7F05CF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r="13533" b="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8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26CB-E117-4464-86FE-178DD9CB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Nerve cross </a:t>
            </a:r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H&amp;E stain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4D8BBF-0C65-450C-A2F3-D14AC048E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5" r="1" b="14209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72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3125A-F10B-4B7C-A8A5-F24CE11D2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Nerve cross </a:t>
            </a:r>
            <a:r>
              <a:rPr lang="en-US" dirty="0" smtClean="0"/>
              <a:t>section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3C6CF49F-F1C3-47C5-9FE2-A1290CCCE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7" r="1" b="2033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57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68CE-927F-41E5-AACA-603604CAB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4651"/>
            <a:ext cx="4667250" cy="4858603"/>
          </a:xfrm>
        </p:spPr>
        <p:txBody>
          <a:bodyPr>
            <a:normAutofit/>
          </a:bodyPr>
          <a:lstStyle/>
          <a:p>
            <a:r>
              <a:rPr lang="en-US" dirty="0"/>
              <a:t>Nerve cross </a:t>
            </a:r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osmium fixation stain (van </a:t>
            </a:r>
            <a:r>
              <a:rPr lang="en-US" dirty="0" err="1" smtClean="0"/>
              <a:t>gieson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FEA200-5596-4C16-B1EA-0E0F568A8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0"/>
            <a:ext cx="7524750" cy="6858000"/>
          </a:xfrm>
        </p:spPr>
      </p:pic>
    </p:spTree>
    <p:extLst>
      <p:ext uri="{BB962C8B-B14F-4D97-AF65-F5344CB8AC3E}">
        <p14:creationId xmlns:p14="http://schemas.microsoft.com/office/powerpoint/2010/main" val="3212785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75372-F59D-4AAC-863E-1A1014E6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Nerve cross section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4B9B7B-DA01-405B-9859-5590FD900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r="-1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1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8878A-00A9-4226-9DA1-71846FBD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Nerve cross section</a:t>
            </a:r>
          </a:p>
        </p:txBody>
      </p:sp>
      <p:pic>
        <p:nvPicPr>
          <p:cNvPr id="5" name="Content Placeholder 4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497F61F3-00C3-47B0-BD22-5AED2585B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7" r="2" b="565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94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A8475-183F-41A5-9641-A312C11A8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Nerve cross section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A64CBFDE-A9B4-443C-8DD1-26343BE16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4" y="2426818"/>
            <a:ext cx="5330182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6CFEAF-8B4C-43F4-A48D-ED95E72AE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645644"/>
            <a:ext cx="5455917" cy="35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77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E7BEC-5BA4-400C-970C-D276AE14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40081"/>
            <a:ext cx="4028490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Spinal cord cross section</a:t>
            </a:r>
          </a:p>
        </p:txBody>
      </p:sp>
      <p:pic>
        <p:nvPicPr>
          <p:cNvPr id="5" name="Content Placeholder 4" descr="A close up of a plate&#10;&#10;Description generated with high confidence">
            <a:extLst>
              <a:ext uri="{FF2B5EF4-FFF2-40B4-BE49-F238E27FC236}">
                <a16:creationId xmlns:a16="http://schemas.microsoft.com/office/drawing/2014/main" id="{574F8BF0-F5AF-4F61-805D-00C6EC03C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" r="4180" b="2"/>
          <a:stretch/>
        </p:blipFill>
        <p:spPr>
          <a:xfrm>
            <a:off x="4028491" y="10"/>
            <a:ext cx="816351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85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FFE1-042A-4AE9-929B-4B551A3D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1" y="640081"/>
            <a:ext cx="3921810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Spinal cord cross section</a:t>
            </a:r>
          </a:p>
        </p:txBody>
      </p:sp>
      <p:pic>
        <p:nvPicPr>
          <p:cNvPr id="5" name="Content Placeholder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C85EEA3-4EA3-46AB-B01A-2F5D244EA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0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13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C3C5B3-2095-429E-8F9E-4A073DD92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smtClean="0">
                <a:solidFill>
                  <a:srgbClr val="FFFFFF"/>
                </a:solidFill>
              </a:rPr>
              <a:t>Nerve cell (Neuron) </a:t>
            </a:r>
            <a:r>
              <a:rPr lang="en-US" sz="5400" dirty="0">
                <a:solidFill>
                  <a:srgbClr val="FFFFFF"/>
                </a:solidFill>
              </a:rPr>
              <a:t>(body)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B94138C-60CB-465A-A41C-BF3A777F0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7" y="2426818"/>
            <a:ext cx="3997637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E705C746-ABA8-4E75-9714-C7E29E56B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46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7E9BA-60C1-4FB4-ADD5-42D6D69AA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8615"/>
            <a:ext cx="4251960" cy="5704764"/>
          </a:xfrm>
        </p:spPr>
        <p:txBody>
          <a:bodyPr>
            <a:normAutofit fontScale="90000"/>
          </a:bodyPr>
          <a:lstStyle/>
          <a:p>
            <a:r>
              <a:rPr lang="en-US" dirty="0"/>
              <a:t>Neuron in lumber region (spinal </a:t>
            </a:r>
            <a:r>
              <a:rPr lang="en-US" dirty="0" smtClean="0"/>
              <a:t>cord cross section)</a:t>
            </a:r>
            <a:br>
              <a:rPr lang="en-US" dirty="0" smtClean="0"/>
            </a:br>
            <a:r>
              <a:rPr lang="en-US" dirty="0" smtClean="0"/>
              <a:t>gray matter containing the neurons </a:t>
            </a:r>
            <a:br>
              <a:rPr lang="en-US" dirty="0" smtClean="0"/>
            </a:br>
            <a:r>
              <a:rPr lang="en-US" dirty="0" smtClean="0"/>
              <a:t>(on left side)</a:t>
            </a:r>
            <a:br>
              <a:rPr lang="en-US" dirty="0" smtClean="0"/>
            </a:br>
            <a:r>
              <a:rPr lang="en-US" dirty="0" smtClean="0"/>
              <a:t>white matter on right side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150E24-69EA-4123-809F-9AD098B73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0" y="0"/>
            <a:ext cx="7940040" cy="6858000"/>
          </a:xfrm>
        </p:spPr>
      </p:pic>
    </p:spTree>
    <p:extLst>
      <p:ext uri="{BB962C8B-B14F-4D97-AF65-F5344CB8AC3E}">
        <p14:creationId xmlns:p14="http://schemas.microsoft.com/office/powerpoint/2010/main" val="2287509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183D1-7F89-44B7-A54D-313DA5347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873885"/>
            <a:ext cx="3611880" cy="1325563"/>
          </a:xfrm>
        </p:spPr>
        <p:txBody>
          <a:bodyPr/>
          <a:lstStyle/>
          <a:p>
            <a:r>
              <a:rPr lang="en-US" dirty="0"/>
              <a:t>Spinal cord</a:t>
            </a:r>
          </a:p>
        </p:txBody>
      </p:sp>
      <p:pic>
        <p:nvPicPr>
          <p:cNvPr id="5" name="Content Placeholder 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B3A46282-6FFC-41F2-86EF-DB5009FD3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0" y="0"/>
            <a:ext cx="7741920" cy="6858000"/>
          </a:xfrm>
        </p:spPr>
      </p:pic>
    </p:spTree>
    <p:extLst>
      <p:ext uri="{BB962C8B-B14F-4D97-AF65-F5344CB8AC3E}">
        <p14:creationId xmlns:p14="http://schemas.microsoft.com/office/powerpoint/2010/main" val="2809660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8F6D-FE58-4936-8C24-FC24C120E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E57F6B55-9B3A-4BE2-B914-E395B27FA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837383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182D0-AA1D-467A-9AEB-771ACCB35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1"/>
            <a:ext cx="4028491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dh: dorsal horn</a:t>
            </a:r>
            <a:br>
              <a:rPr lang="en-US" dirty="0"/>
            </a:br>
            <a:r>
              <a:rPr lang="en-US" dirty="0" err="1"/>
              <a:t>vh</a:t>
            </a:r>
            <a:r>
              <a:rPr lang="en-US" dirty="0"/>
              <a:t>: ventral horn</a:t>
            </a:r>
            <a:br>
              <a:rPr lang="en-US" dirty="0"/>
            </a:br>
            <a:r>
              <a:rPr lang="en-US" dirty="0" err="1"/>
              <a:t>drg</a:t>
            </a:r>
            <a:r>
              <a:rPr lang="en-US" dirty="0"/>
              <a:t>: dorsal root ganglion   </a:t>
            </a:r>
          </a:p>
        </p:txBody>
      </p:sp>
      <p:pic>
        <p:nvPicPr>
          <p:cNvPr id="5" name="Content Placeholder 4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BAF8513A-5B28-4343-83A0-85D506D2A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3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DFD2F-4A6F-4515-B74E-59578045C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1"/>
            <a:ext cx="4654297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dorsal root ganglion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3E344D-F71D-4C49-9B01-5D631779D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7" r="4520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76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D0D0-9F06-4E39-87BF-E9AA29C5A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47" y="163773"/>
            <a:ext cx="3377183" cy="6509981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 ganglion is a discrete structure, with a well-defined CT outer capsule (C). Inside the ganglion are neuron cell bodies. Neurons have to be wired into the system, of course, so nerve fibers (NF) are always present.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6F9DD4-C458-4464-A20F-02007016E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r="21214" b="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16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307BA-9068-4E0C-8363-BA156A77C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food&#10;&#10;Description generated with high confidence">
            <a:extLst>
              <a:ext uri="{FF2B5EF4-FFF2-40B4-BE49-F238E27FC236}">
                <a16:creationId xmlns:a16="http://schemas.microsoft.com/office/drawing/2014/main" id="{87533D0E-3BDA-4F7F-A0CE-473E98837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13321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A305-8F1D-4090-8ADF-D8AADAD4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Nerve cross section</a:t>
            </a:r>
          </a:p>
        </p:txBody>
      </p:sp>
      <p:pic>
        <p:nvPicPr>
          <p:cNvPr id="5" name="Content Placeholder 4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B06D7F28-0C48-45FE-9036-F4E163CD8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05AB6-F955-4708-B398-8BE65877E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Dorsal root ganglia</a:t>
            </a:r>
          </a:p>
        </p:txBody>
      </p:sp>
      <p:pic>
        <p:nvPicPr>
          <p:cNvPr id="5" name="Content Placeholder 4" descr="A fabric surface&#10;&#10;Description generated with high confidence">
            <a:extLst>
              <a:ext uri="{FF2B5EF4-FFF2-40B4-BE49-F238E27FC236}">
                <a16:creationId xmlns:a16="http://schemas.microsoft.com/office/drawing/2014/main" id="{A96EAB82-3702-43AA-AFEC-B9B6EBB9C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4" r="3714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01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F833C-66F3-4AFC-AFEE-FD3F97D29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640081"/>
            <a:ext cx="4251959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Sensory ganglia (capsule )</a:t>
            </a:r>
          </a:p>
        </p:txBody>
      </p:sp>
      <p:pic>
        <p:nvPicPr>
          <p:cNvPr id="5" name="Content Placeholder 4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C7D3A83D-184B-492A-A52F-4468D5EE5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r="14657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66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D240-79CE-4EEB-9470-853D4E77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neuron</a:t>
            </a:r>
          </a:p>
        </p:txBody>
      </p:sp>
      <p:pic>
        <p:nvPicPr>
          <p:cNvPr id="5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FA6167DC-53B4-4B99-8726-17EA82362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r="2096"/>
          <a:stretch/>
        </p:blipFill>
        <p:spPr>
          <a:xfrm>
            <a:off x="4358640" y="10"/>
            <a:ext cx="783336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16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145F-C980-4223-9F29-A3F46F04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1" y="640081"/>
            <a:ext cx="3921810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Sensory ganglia</a:t>
            </a:r>
          </a:p>
        </p:txBody>
      </p:sp>
      <p:pic>
        <p:nvPicPr>
          <p:cNvPr id="5" name="Content Placeholder 4" descr="A fabric surface&#10;&#10;Description generated with high confidence">
            <a:extLst>
              <a:ext uri="{FF2B5EF4-FFF2-40B4-BE49-F238E27FC236}">
                <a16:creationId xmlns:a16="http://schemas.microsoft.com/office/drawing/2014/main" id="{0973CFB5-31B0-465C-84FB-C6E6089EB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r="13293" b="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61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D3D-9342-40E3-BFC8-65FB5B3EE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9AEBC24B-E187-4D87-810C-1ED86FA13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18893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07E01-DCC9-4C75-97AE-6FD9F2AEA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food&#10;&#10;Description generated with high confidence">
            <a:extLst>
              <a:ext uri="{FF2B5EF4-FFF2-40B4-BE49-F238E27FC236}">
                <a16:creationId xmlns:a16="http://schemas.microsoft.com/office/drawing/2014/main" id="{E65D6172-C749-4E4A-840D-E8B6E5763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5947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62029-45C0-4ACD-B5B4-0D0B584A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640081"/>
            <a:ext cx="4251959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Brain (</a:t>
            </a:r>
            <a:r>
              <a:rPr lang="en-US" dirty="0" err="1" smtClean="0"/>
              <a:t>Cerebrocortical</a:t>
            </a:r>
            <a:r>
              <a:rPr lang="en-US" dirty="0" smtClean="0"/>
              <a:t> </a:t>
            </a:r>
            <a:r>
              <a:rPr lang="en-US" dirty="0"/>
              <a:t>neurons)</a:t>
            </a:r>
          </a:p>
        </p:txBody>
      </p:sp>
      <p:pic>
        <p:nvPicPr>
          <p:cNvPr id="5" name="Content Placeholder 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BB94A4F9-5259-44D8-8C9B-3C45A8076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5946" b="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60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518C7-E5DE-45FB-B52A-7BEA75C2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cerebrum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4" descr="A close up of food&#10;&#10;Description generated with high confidence">
            <a:extLst>
              <a:ext uri="{FF2B5EF4-FFF2-40B4-BE49-F238E27FC236}">
                <a16:creationId xmlns:a16="http://schemas.microsoft.com/office/drawing/2014/main" id="{7651F877-46BD-49AE-BDDC-6596C47DA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6" y="2426818"/>
            <a:ext cx="4417278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ground&#10;&#10;Description generated with high confidence">
            <a:extLst>
              <a:ext uri="{FF2B5EF4-FFF2-40B4-BE49-F238E27FC236}">
                <a16:creationId xmlns:a16="http://schemas.microsoft.com/office/drawing/2014/main" id="{374F0913-4A0D-4739-841E-56EC90E8B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9" b="1"/>
          <a:stretch/>
        </p:blipFill>
        <p:spPr>
          <a:xfrm>
            <a:off x="6976112" y="2426818"/>
            <a:ext cx="439383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81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A52C-0BEE-46CA-BD23-BDADCDC1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40081"/>
            <a:ext cx="4028490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Cerebellum cross section :</a:t>
            </a:r>
            <a:br>
              <a:rPr lang="en-US" dirty="0"/>
            </a:br>
            <a:r>
              <a:rPr lang="en-US" dirty="0" err="1"/>
              <a:t>Purkinge</a:t>
            </a:r>
            <a:r>
              <a:rPr lang="en-US" dirty="0"/>
              <a:t> cell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F73E8F-7332-4729-955E-69B67D228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9" r="-1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7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049AEB-3291-4123-B904-6D90E8D4B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neuron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outdoor&#10;&#10;Description generated with high confidence">
            <a:extLst>
              <a:ext uri="{FF2B5EF4-FFF2-40B4-BE49-F238E27FC236}">
                <a16:creationId xmlns:a16="http://schemas.microsoft.com/office/drawing/2014/main" id="{BB1A0D77-192B-486D-9969-DD7B389B5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4" y="2210776"/>
            <a:ext cx="5330182" cy="46356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wall, building, object, clock&#10;&#10;Description generated with high confidence">
            <a:extLst>
              <a:ext uri="{FF2B5EF4-FFF2-40B4-BE49-F238E27FC236}">
                <a16:creationId xmlns:a16="http://schemas.microsoft.com/office/drawing/2014/main" id="{D57D6528-A1BF-44E2-BC45-DE4C4D786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596836"/>
            <a:ext cx="5455917" cy="382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72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3F72B8-BED9-44E3-BEEE-C6846C8F2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153173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Neuron </a:t>
            </a:r>
            <a:r>
              <a:rPr lang="en-US" sz="5400" dirty="0" smtClean="0">
                <a:solidFill>
                  <a:srgbClr val="FFFFFF"/>
                </a:solidFill>
              </a:rPr>
              <a:t>and surrounded with </a:t>
            </a:r>
            <a:r>
              <a:rPr lang="en-US" sz="5400" dirty="0" smtClean="0">
                <a:solidFill>
                  <a:srgbClr val="FFFFFF"/>
                </a:solidFill>
              </a:rPr>
              <a:t>neuroglia (small </a:t>
            </a:r>
            <a:r>
              <a:rPr lang="en-US" sz="5400" dirty="0" err="1" smtClean="0">
                <a:solidFill>
                  <a:srgbClr val="FFFFFF"/>
                </a:solidFill>
              </a:rPr>
              <a:t>nuclie</a:t>
            </a:r>
            <a:r>
              <a:rPr lang="en-US" sz="5400" dirty="0" smtClean="0">
                <a:solidFill>
                  <a:srgbClr val="FFFFFF"/>
                </a:solidFill>
              </a:rPr>
              <a:t>)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stationary, envelope&#10;&#10;Description generated with high confidence">
            <a:extLst>
              <a:ext uri="{FF2B5EF4-FFF2-40B4-BE49-F238E27FC236}">
                <a16:creationId xmlns:a16="http://schemas.microsoft.com/office/drawing/2014/main" id="{67E2E059-818E-4A9D-9FCC-354B9EFF3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00" y="2426818"/>
            <a:ext cx="4997050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2CFEAFA0-74BB-41D3-8365-FC351F093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06" y="2426818"/>
            <a:ext cx="4997050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09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0A18A-708C-44D4-B0C3-13BBFB48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2955925"/>
            <a:ext cx="4236720" cy="1325563"/>
          </a:xfrm>
        </p:spPr>
        <p:txBody>
          <a:bodyPr/>
          <a:lstStyle/>
          <a:p>
            <a:r>
              <a:rPr lang="en-US" dirty="0"/>
              <a:t>Neuron in the spinal card</a:t>
            </a:r>
          </a:p>
        </p:txBody>
      </p:sp>
      <p:pic>
        <p:nvPicPr>
          <p:cNvPr id="11" name="Content Placeholder 10" descr="A close up of food&#10;&#10;Description generated with high confidence">
            <a:extLst>
              <a:ext uri="{FF2B5EF4-FFF2-40B4-BE49-F238E27FC236}">
                <a16:creationId xmlns:a16="http://schemas.microsoft.com/office/drawing/2014/main" id="{A5C6E9D8-9373-493D-81B8-3097E99DB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0"/>
            <a:ext cx="7513320" cy="6858000"/>
          </a:xfrm>
        </p:spPr>
      </p:pic>
    </p:spTree>
    <p:extLst>
      <p:ext uri="{BB962C8B-B14F-4D97-AF65-F5344CB8AC3E}">
        <p14:creationId xmlns:p14="http://schemas.microsoft.com/office/powerpoint/2010/main" val="2447559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24CF-29DA-40CA-91EA-4E948A6F7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52" y="1022217"/>
            <a:ext cx="3377183" cy="475078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Neuron</a:t>
            </a:r>
            <a:br>
              <a:rPr lang="en-US" dirty="0" smtClean="0"/>
            </a:br>
            <a:r>
              <a:rPr lang="en-US" dirty="0" smtClean="0"/>
              <a:t>notice </a:t>
            </a:r>
            <a:r>
              <a:rPr lang="en-US" dirty="0" err="1" smtClean="0"/>
              <a:t>nissl</a:t>
            </a:r>
            <a:r>
              <a:rPr lang="en-US" dirty="0" smtClean="0"/>
              <a:t> bodies </a:t>
            </a:r>
            <a:br>
              <a:rPr lang="en-US" dirty="0" smtClean="0"/>
            </a:br>
            <a:r>
              <a:rPr lang="en-US" dirty="0" smtClean="0"/>
              <a:t>(in dark color inside the neuron’s body)</a:t>
            </a:r>
            <a:endParaRPr lang="en-US" dirty="0"/>
          </a:p>
        </p:txBody>
      </p:sp>
      <p:pic>
        <p:nvPicPr>
          <p:cNvPr id="5" name="Content Placeholder 4" descr="A picture containing purple, indoor&#10;&#10;Description generated with very high confidence">
            <a:extLst>
              <a:ext uri="{FF2B5EF4-FFF2-40B4-BE49-F238E27FC236}">
                <a16:creationId xmlns:a16="http://schemas.microsoft.com/office/drawing/2014/main" id="{D11D9D90-609E-4ECE-86C1-E7646ADD9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r="1" b="1"/>
          <a:stretch/>
        </p:blipFill>
        <p:spPr>
          <a:xfrm>
            <a:off x="3886200" y="10"/>
            <a:ext cx="83058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36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4F5FE-1FF1-4396-9C66-0B6399236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2398"/>
            <a:ext cx="4648200" cy="3404503"/>
          </a:xfrm>
        </p:spPr>
        <p:txBody>
          <a:bodyPr>
            <a:normAutofit/>
          </a:bodyPr>
          <a:lstStyle/>
          <a:p>
            <a:r>
              <a:rPr lang="en-US" dirty="0"/>
              <a:t>Axons and myelin sheath in PN </a:t>
            </a:r>
            <a:r>
              <a:rPr lang="en-US" dirty="0" smtClean="0"/>
              <a:t>(peripheral nerve)</a:t>
            </a:r>
            <a:br>
              <a:rPr lang="en-US" dirty="0" smtClean="0"/>
            </a:br>
            <a:r>
              <a:rPr lang="en-US" dirty="0" smtClean="0"/>
              <a:t>(longitudinal section)</a:t>
            </a:r>
            <a:endParaRPr lang="en-US" dirty="0"/>
          </a:p>
        </p:txBody>
      </p:sp>
      <p:pic>
        <p:nvPicPr>
          <p:cNvPr id="5" name="Content Placeholder 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A3BDDAF2-9811-44E0-ACE9-89744FD5B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7360920" cy="6690360"/>
          </a:xfrm>
        </p:spPr>
      </p:pic>
    </p:spTree>
    <p:extLst>
      <p:ext uri="{BB962C8B-B14F-4D97-AF65-F5344CB8AC3E}">
        <p14:creationId xmlns:p14="http://schemas.microsoft.com/office/powerpoint/2010/main" val="2350304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378C6-9382-4576-9687-171461B8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1" y="640081"/>
            <a:ext cx="3556050" cy="368197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Nerve cross section </a:t>
            </a:r>
            <a:br>
              <a:rPr lang="en-US" dirty="0"/>
            </a:br>
            <a:r>
              <a:rPr lang="en-US" dirty="0"/>
              <a:t>p:perineurium</a:t>
            </a:r>
            <a:br>
              <a:rPr lang="en-US" dirty="0"/>
            </a:br>
            <a:r>
              <a:rPr lang="en-US" dirty="0"/>
              <a:t>ma :multi axons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E427C6-EABA-40B4-A455-2A7FD19E3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r="1569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1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153</Words>
  <Application>Microsoft Office PowerPoint</Application>
  <PresentationFormat>Widescreen</PresentationFormat>
  <Paragraphs>33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Algerian</vt:lpstr>
      <vt:lpstr>Arial</vt:lpstr>
      <vt:lpstr>Calibri</vt:lpstr>
      <vt:lpstr>Calibri Light</vt:lpstr>
      <vt:lpstr>Times New Roman</vt:lpstr>
      <vt:lpstr>Office Theme</vt:lpstr>
      <vt:lpstr>بسم الله الرحمن الرحيم </vt:lpstr>
      <vt:lpstr>Nerve cell (Neuron) (body)</vt:lpstr>
      <vt:lpstr>neuron</vt:lpstr>
      <vt:lpstr>neuron</vt:lpstr>
      <vt:lpstr>Neuron and surrounded with neuroglia (small nuclie)</vt:lpstr>
      <vt:lpstr>Neuron in the spinal card</vt:lpstr>
      <vt:lpstr>Neuron notice nissl bodies  (in dark color inside the neuron’s body)</vt:lpstr>
      <vt:lpstr>Axons and myelin sheath in PN (peripheral nerve) (longitudinal section)</vt:lpstr>
      <vt:lpstr>Nerve cross section  p:perineurium ma :multi axons </vt:lpstr>
      <vt:lpstr>Nerve cross section</vt:lpstr>
      <vt:lpstr>Nerve cross section</vt:lpstr>
      <vt:lpstr>Nerve cross section H&amp;E stain</vt:lpstr>
      <vt:lpstr>Nerve cross section </vt:lpstr>
      <vt:lpstr>Nerve cross section osmium fixation stain (van gieson)</vt:lpstr>
      <vt:lpstr>Nerve cross section</vt:lpstr>
      <vt:lpstr>Nerve cross section</vt:lpstr>
      <vt:lpstr>Nerve cross section</vt:lpstr>
      <vt:lpstr>Spinal cord cross section</vt:lpstr>
      <vt:lpstr>Spinal cord cross section</vt:lpstr>
      <vt:lpstr>Neuron in lumber region (spinal cord cross section) gray matter containing the neurons  (on left side) white matter on right side  </vt:lpstr>
      <vt:lpstr>Spinal cord</vt:lpstr>
      <vt:lpstr>PowerPoint Presentation</vt:lpstr>
      <vt:lpstr>dh: dorsal horn vh: ventral horn drg: dorsal root ganglion   </vt:lpstr>
      <vt:lpstr>dorsal root ganglion</vt:lpstr>
      <vt:lpstr>A ganglion is a discrete structure, with a well-defined CT outer capsule (C). Inside the ganglion are neuron cell bodies. Neurons have to be wired into the system, of course, so nerve fibers (NF) are always present.</vt:lpstr>
      <vt:lpstr>PowerPoint Presentation</vt:lpstr>
      <vt:lpstr>Nerve cross section</vt:lpstr>
      <vt:lpstr>Dorsal root ganglia</vt:lpstr>
      <vt:lpstr>Sensory ganglia (capsule )</vt:lpstr>
      <vt:lpstr>Sensory ganglia</vt:lpstr>
      <vt:lpstr>PowerPoint Presentation</vt:lpstr>
      <vt:lpstr>PowerPoint Presentation</vt:lpstr>
      <vt:lpstr>Brain (Cerebrocortical neurons)</vt:lpstr>
      <vt:lpstr>cerebrum</vt:lpstr>
      <vt:lpstr>Cerebellum cross section : Purkinge cell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neuron</dc:title>
  <dc:creator>abdullah daradkh</dc:creator>
  <cp:lastModifiedBy>Rakan Al-Jabsheh</cp:lastModifiedBy>
  <cp:revision>7</cp:revision>
  <dcterms:created xsi:type="dcterms:W3CDTF">2019-04-11T18:39:19Z</dcterms:created>
  <dcterms:modified xsi:type="dcterms:W3CDTF">2019-04-13T14:00:59Z</dcterms:modified>
</cp:coreProperties>
</file>