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2" r:id="rId3"/>
  </p:sldMasterIdLst>
  <p:sldIdLst>
    <p:sldId id="27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1510" y="153162"/>
            <a:ext cx="8840978" cy="1323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36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570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852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66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236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66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54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66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234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09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80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63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06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0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63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66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35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66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70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 u="heavy">
                <a:solidFill>
                  <a:srgbClr val="66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903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9520" y="130810"/>
            <a:ext cx="7464958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FF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1317" y="1572208"/>
            <a:ext cx="8081365" cy="3724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rtl="1"/>
              <a:t>4/12/2020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61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2259" y="262890"/>
            <a:ext cx="8539480" cy="1061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 u="heavy">
                <a:solidFill>
                  <a:srgbClr val="66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4490" y="1456689"/>
            <a:ext cx="4944745" cy="1864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rtl="1"/>
              <a:t>4/12/2020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46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2259" y="262890"/>
            <a:ext cx="8539480" cy="1061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 u="heavy">
                <a:solidFill>
                  <a:srgbClr val="66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4490" y="1456689"/>
            <a:ext cx="4944745" cy="1864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rtl="1"/>
              <a:t>4/12/2020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70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1143000"/>
            <a:ext cx="7543800" cy="49988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5400" u="none" spc="409" dirty="0">
                <a:solidFill>
                  <a:srgbClr val="C00000"/>
                </a:solidFill>
              </a:rPr>
              <a:t>Metabolism </a:t>
            </a:r>
            <a:r>
              <a:rPr lang="en-US" sz="5400" u="none" spc="295" dirty="0">
                <a:solidFill>
                  <a:srgbClr val="C00000"/>
                </a:solidFill>
              </a:rPr>
              <a:t>of proteins &amp; amino acids</a:t>
            </a:r>
            <a:br>
              <a:rPr lang="en-US" sz="5400" u="none" spc="295" dirty="0">
                <a:solidFill>
                  <a:srgbClr val="333399"/>
                </a:solidFill>
              </a:rPr>
            </a:br>
            <a:br>
              <a:rPr lang="en-US" sz="5400" u="none" spc="295" dirty="0">
                <a:solidFill>
                  <a:srgbClr val="333399"/>
                </a:solidFill>
              </a:rPr>
            </a:br>
            <a:r>
              <a:rPr lang="en-US" sz="5400" u="none" spc="295" dirty="0">
                <a:solidFill>
                  <a:srgbClr val="333399"/>
                </a:solidFill>
              </a:rPr>
              <a:t>by</a:t>
            </a:r>
            <a:br>
              <a:rPr lang="en-US" sz="5400" u="none" spc="295" dirty="0">
                <a:solidFill>
                  <a:srgbClr val="333399"/>
                </a:solidFill>
              </a:rPr>
            </a:br>
            <a:r>
              <a:rPr lang="en-US" sz="5400" u="none" spc="295" dirty="0" err="1">
                <a:solidFill>
                  <a:srgbClr val="7030A0"/>
                </a:solidFill>
              </a:rPr>
              <a:t>Dr</a:t>
            </a:r>
            <a:r>
              <a:rPr lang="en-US" sz="5400" u="none" spc="295" dirty="0">
                <a:solidFill>
                  <a:srgbClr val="7030A0"/>
                </a:solidFill>
              </a:rPr>
              <a:t>/ </a:t>
            </a:r>
            <a:r>
              <a:rPr lang="en-US" sz="5400" u="none" spc="295" dirty="0" err="1">
                <a:solidFill>
                  <a:srgbClr val="7030A0"/>
                </a:solidFill>
              </a:rPr>
              <a:t>Heba</a:t>
            </a:r>
            <a:r>
              <a:rPr lang="en-US" sz="5400" u="none" spc="295" dirty="0">
                <a:solidFill>
                  <a:srgbClr val="7030A0"/>
                </a:solidFill>
              </a:rPr>
              <a:t> M. Kareem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021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39" y="58057"/>
            <a:ext cx="6281419" cy="1308050"/>
          </a:xfrm>
          <a:prstGeom prst="rect">
            <a:avLst/>
          </a:prstGeom>
        </p:spPr>
        <p:txBody>
          <a:bodyPr vert="horz" wrap="square" lIns="0" tIns="157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40"/>
              </a:spcBef>
              <a:tabLst>
                <a:tab pos="6188075" algn="l"/>
              </a:tabLst>
            </a:pPr>
            <a:r>
              <a:rPr lang="ar-EG" sz="4000" u="none" spc="-10" dirty="0">
                <a:solidFill>
                  <a:srgbClr val="990000"/>
                </a:solidFill>
              </a:rPr>
              <a:t>-</a:t>
            </a:r>
            <a:r>
              <a:rPr sz="4000" u="none" spc="-10" dirty="0">
                <a:solidFill>
                  <a:srgbClr val="990000"/>
                </a:solidFill>
              </a:rPr>
              <a:t>2</a:t>
            </a:r>
            <a:r>
              <a:rPr sz="4000" u="heavy" spc="-10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</a:rPr>
              <a:t>Thyroid</a:t>
            </a:r>
            <a:r>
              <a:rPr sz="4000" u="heavy" spc="-90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</a:rPr>
              <a:t> </a:t>
            </a:r>
            <a:r>
              <a:rPr sz="4000" u="heavy" spc="-10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</a:rPr>
              <a:t>hormones:	</a:t>
            </a:r>
            <a:endParaRPr sz="4000" dirty="0"/>
          </a:p>
          <a:p>
            <a:pPr marL="518159">
              <a:lnSpc>
                <a:spcPct val="100000"/>
              </a:lnSpc>
              <a:spcBef>
                <a:spcPts val="800"/>
              </a:spcBef>
            </a:pPr>
            <a:r>
              <a:rPr sz="2800" u="none" spc="-15" dirty="0" err="1">
                <a:solidFill>
                  <a:srgbClr val="990000"/>
                </a:solidFill>
              </a:rPr>
              <a:t>Thyroxine</a:t>
            </a:r>
            <a:r>
              <a:rPr sz="2800" u="none" spc="-10" dirty="0">
                <a:solidFill>
                  <a:srgbClr val="990000"/>
                </a:solidFill>
              </a:rPr>
              <a:t> Formation:</a:t>
            </a:r>
            <a:endParaRPr sz="2800" dirty="0"/>
          </a:p>
        </p:txBody>
      </p:sp>
      <p:sp>
        <p:nvSpPr>
          <p:cNvPr id="3" name="object 3"/>
          <p:cNvSpPr/>
          <p:nvPr/>
        </p:nvSpPr>
        <p:spPr>
          <a:xfrm>
            <a:off x="1661160" y="2418079"/>
            <a:ext cx="326390" cy="0"/>
          </a:xfrm>
          <a:custGeom>
            <a:avLst/>
            <a:gdLst/>
            <a:ahLst/>
            <a:cxnLst/>
            <a:rect l="l" t="t" r="r" b="b"/>
            <a:pathLst>
              <a:path w="326389">
                <a:moveTo>
                  <a:pt x="32638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7330" y="2152650"/>
            <a:ext cx="163830" cy="265430"/>
          </a:xfrm>
          <a:custGeom>
            <a:avLst/>
            <a:gdLst/>
            <a:ahLst/>
            <a:cxnLst/>
            <a:rect l="l" t="t" r="r" b="b"/>
            <a:pathLst>
              <a:path w="163830" h="265430">
                <a:moveTo>
                  <a:pt x="163830" y="26542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97330" y="1879600"/>
            <a:ext cx="161290" cy="273050"/>
          </a:xfrm>
          <a:custGeom>
            <a:avLst/>
            <a:gdLst/>
            <a:ahLst/>
            <a:cxnLst/>
            <a:rect l="l" t="t" r="r" b="b"/>
            <a:pathLst>
              <a:path w="161289" h="273050">
                <a:moveTo>
                  <a:pt x="0" y="273050"/>
                </a:moveTo>
                <a:lnTo>
                  <a:pt x="161289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64639" y="1940560"/>
            <a:ext cx="121920" cy="208279"/>
          </a:xfrm>
          <a:custGeom>
            <a:avLst/>
            <a:gdLst/>
            <a:ahLst/>
            <a:cxnLst/>
            <a:rect l="l" t="t" r="r" b="b"/>
            <a:pathLst>
              <a:path w="121919" h="208280">
                <a:moveTo>
                  <a:pt x="0" y="208279"/>
                </a:moveTo>
                <a:lnTo>
                  <a:pt x="12192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58620" y="1879600"/>
            <a:ext cx="328930" cy="0"/>
          </a:xfrm>
          <a:custGeom>
            <a:avLst/>
            <a:gdLst/>
            <a:ahLst/>
            <a:cxnLst/>
            <a:rect l="l" t="t" r="r" b="b"/>
            <a:pathLst>
              <a:path w="328930">
                <a:moveTo>
                  <a:pt x="0" y="0"/>
                </a:moveTo>
                <a:lnTo>
                  <a:pt x="32893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87550" y="1879600"/>
            <a:ext cx="163830" cy="269240"/>
          </a:xfrm>
          <a:custGeom>
            <a:avLst/>
            <a:gdLst/>
            <a:ahLst/>
            <a:cxnLst/>
            <a:rect l="l" t="t" r="r" b="b"/>
            <a:pathLst>
              <a:path w="163830" h="269239">
                <a:moveTo>
                  <a:pt x="0" y="0"/>
                </a:moveTo>
                <a:lnTo>
                  <a:pt x="163830" y="26923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1960879" y="1940560"/>
            <a:ext cx="123189" cy="207010"/>
          </a:xfrm>
          <a:custGeom>
            <a:avLst/>
            <a:gdLst/>
            <a:ahLst/>
            <a:cxnLst/>
            <a:rect l="l" t="t" r="r" b="b"/>
            <a:pathLst>
              <a:path w="123189" h="207010">
                <a:moveTo>
                  <a:pt x="0" y="0"/>
                </a:moveTo>
                <a:lnTo>
                  <a:pt x="123189" y="20701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87550" y="2148839"/>
            <a:ext cx="163830" cy="269240"/>
          </a:xfrm>
          <a:custGeom>
            <a:avLst/>
            <a:gdLst/>
            <a:ahLst/>
            <a:cxnLst/>
            <a:rect l="l" t="t" r="r" b="b"/>
            <a:pathLst>
              <a:path w="163830" h="269239">
                <a:moveTo>
                  <a:pt x="163830" y="0"/>
                </a:moveTo>
                <a:lnTo>
                  <a:pt x="0" y="26923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51610" y="1639854"/>
            <a:ext cx="71755" cy="21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 rtl="1">
              <a:lnSpc>
                <a:spcPts val="1630"/>
              </a:lnSpc>
            </a:pPr>
            <a:r>
              <a:rPr sz="15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endParaRPr sz="1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544319" y="1783079"/>
            <a:ext cx="114300" cy="96520"/>
          </a:xfrm>
          <a:custGeom>
            <a:avLst/>
            <a:gdLst/>
            <a:ahLst/>
            <a:cxnLst/>
            <a:rect l="l" t="t" r="r" b="b"/>
            <a:pathLst>
              <a:path w="114300" h="96519">
                <a:moveTo>
                  <a:pt x="114300" y="9652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2669" y="2024379"/>
            <a:ext cx="962660" cy="24237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  <a:tabLst>
                <a:tab pos="655955" algn="l"/>
                <a:tab pos="949325" algn="l"/>
              </a:tabLst>
            </a:pPr>
            <a:r>
              <a:rPr sz="1500" b="1" spc="-45" dirty="0">
                <a:solidFill>
                  <a:prstClr val="black"/>
                </a:solidFill>
                <a:latin typeface="Times New Roman"/>
                <a:cs typeface="Times New Roman"/>
              </a:rPr>
              <a:t>HO	</a:t>
            </a:r>
            <a:r>
              <a:rPr sz="1500" u="sng" spc="-60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sng" spc="-4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5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360169" y="2152650"/>
            <a:ext cx="137160" cy="0"/>
          </a:xfrm>
          <a:custGeom>
            <a:avLst/>
            <a:gdLst/>
            <a:ahLst/>
            <a:cxnLst/>
            <a:rect l="l" t="t" r="r" b="b"/>
            <a:pathLst>
              <a:path w="137159">
                <a:moveTo>
                  <a:pt x="137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151379" y="2148839"/>
            <a:ext cx="147320" cy="0"/>
          </a:xfrm>
          <a:custGeom>
            <a:avLst/>
            <a:gdLst/>
            <a:ahLst/>
            <a:cxnLst/>
            <a:rect l="l" t="t" r="r" b="b"/>
            <a:pathLst>
              <a:path w="147319">
                <a:moveTo>
                  <a:pt x="0" y="0"/>
                </a:moveTo>
                <a:lnTo>
                  <a:pt x="147319" y="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22829" y="2051334"/>
            <a:ext cx="132715" cy="21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 rtl="1">
              <a:lnSpc>
                <a:spcPts val="1630"/>
              </a:lnSpc>
            </a:pPr>
            <a:r>
              <a:rPr sz="1500" b="1" spc="-45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endParaRPr sz="1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99689" y="2171420"/>
            <a:ext cx="6096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 rtl="1">
              <a:lnSpc>
                <a:spcPts val="1080"/>
              </a:lnSpc>
            </a:pPr>
            <a:r>
              <a:rPr sz="10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54910" y="2051334"/>
            <a:ext cx="897255" cy="21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30"/>
              </a:lnSpc>
            </a:pPr>
            <a:r>
              <a:rPr sz="1500" b="1" spc="-5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500" b="1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500" b="1" spc="-50" dirty="0">
                <a:solidFill>
                  <a:prstClr val="black"/>
                </a:solidFill>
                <a:latin typeface="Times New Roman"/>
                <a:cs typeface="Times New Roman"/>
              </a:rPr>
              <a:t>CHCOO</a:t>
            </a:r>
            <a:endParaRPr sz="15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40100" y="2018029"/>
            <a:ext cx="168275" cy="2527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500" b="1" spc="-5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1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44420" y="1707164"/>
            <a:ext cx="274955" cy="21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 rtl="1">
              <a:lnSpc>
                <a:spcPts val="1630"/>
              </a:lnSpc>
            </a:pPr>
            <a:r>
              <a:rPr sz="1500" b="1" spc="-50" dirty="0">
                <a:solidFill>
                  <a:prstClr val="black"/>
                </a:solidFill>
                <a:latin typeface="Times New Roman"/>
                <a:cs typeface="Times New Roman"/>
              </a:rPr>
              <a:t>NH</a:t>
            </a:r>
            <a:endParaRPr sz="1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07310" y="1800860"/>
            <a:ext cx="86360" cy="1765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0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372100" y="2472689"/>
            <a:ext cx="325120" cy="0"/>
          </a:xfrm>
          <a:custGeom>
            <a:avLst/>
            <a:gdLst/>
            <a:ahLst/>
            <a:cxnLst/>
            <a:rect l="l" t="t" r="r" b="b"/>
            <a:pathLst>
              <a:path w="325120">
                <a:moveTo>
                  <a:pt x="32512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410200" y="2411729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24892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207000" y="2205989"/>
            <a:ext cx="165100" cy="266700"/>
          </a:xfrm>
          <a:custGeom>
            <a:avLst/>
            <a:gdLst/>
            <a:ahLst/>
            <a:cxnLst/>
            <a:rect l="l" t="t" r="r" b="b"/>
            <a:pathLst>
              <a:path w="165100" h="266700">
                <a:moveTo>
                  <a:pt x="165100" y="26670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207000" y="1932939"/>
            <a:ext cx="161290" cy="273050"/>
          </a:xfrm>
          <a:custGeom>
            <a:avLst/>
            <a:gdLst/>
            <a:ahLst/>
            <a:cxnLst/>
            <a:rect l="l" t="t" r="r" b="b"/>
            <a:pathLst>
              <a:path w="161289" h="273050">
                <a:moveTo>
                  <a:pt x="0" y="273050"/>
                </a:moveTo>
                <a:lnTo>
                  <a:pt x="161289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274309" y="1993900"/>
            <a:ext cx="121920" cy="208279"/>
          </a:xfrm>
          <a:custGeom>
            <a:avLst/>
            <a:gdLst/>
            <a:ahLst/>
            <a:cxnLst/>
            <a:rect l="l" t="t" r="r" b="b"/>
            <a:pathLst>
              <a:path w="121920" h="208280">
                <a:moveTo>
                  <a:pt x="0" y="208279"/>
                </a:moveTo>
                <a:lnTo>
                  <a:pt x="121919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697220" y="1932939"/>
            <a:ext cx="152400" cy="269240"/>
          </a:xfrm>
          <a:custGeom>
            <a:avLst/>
            <a:gdLst/>
            <a:ahLst/>
            <a:cxnLst/>
            <a:rect l="l" t="t" r="r" b="b"/>
            <a:pathLst>
              <a:path w="152400" h="269239">
                <a:moveTo>
                  <a:pt x="0" y="0"/>
                </a:moveTo>
                <a:lnTo>
                  <a:pt x="152400" y="269239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670550" y="1992629"/>
            <a:ext cx="115570" cy="207010"/>
          </a:xfrm>
          <a:custGeom>
            <a:avLst/>
            <a:gdLst/>
            <a:ahLst/>
            <a:cxnLst/>
            <a:rect l="l" t="t" r="r" b="b"/>
            <a:pathLst>
              <a:path w="115570" h="207010">
                <a:moveTo>
                  <a:pt x="0" y="0"/>
                </a:moveTo>
                <a:lnTo>
                  <a:pt x="115570" y="20701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697220" y="2202179"/>
            <a:ext cx="152400" cy="270510"/>
          </a:xfrm>
          <a:custGeom>
            <a:avLst/>
            <a:gdLst/>
            <a:ahLst/>
            <a:cxnLst/>
            <a:rect l="l" t="t" r="r" b="b"/>
            <a:pathLst>
              <a:path w="152400" h="270510">
                <a:moveTo>
                  <a:pt x="152400" y="0"/>
                </a:moveTo>
                <a:lnTo>
                  <a:pt x="0" y="27051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237479" y="1847850"/>
            <a:ext cx="130810" cy="85090"/>
          </a:xfrm>
          <a:custGeom>
            <a:avLst/>
            <a:gdLst/>
            <a:ahLst/>
            <a:cxnLst/>
            <a:rect l="l" t="t" r="r" b="b"/>
            <a:pathLst>
              <a:path w="130810" h="85089">
                <a:moveTo>
                  <a:pt x="130810" y="8508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134609" y="1682750"/>
            <a:ext cx="618490" cy="24237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  <a:tabLst>
                <a:tab pos="233045" algn="l"/>
                <a:tab pos="605155" algn="l"/>
              </a:tabLst>
            </a:pPr>
            <a:r>
              <a:rPr sz="15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I	</a:t>
            </a:r>
            <a:r>
              <a:rPr sz="1500" u="sng" spc="-40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sng" spc="-2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895850" y="2077720"/>
            <a:ext cx="168275" cy="2527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500" b="1" spc="-5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endParaRPr sz="1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766309" y="2111024"/>
            <a:ext cx="142875" cy="21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 rtl="1">
              <a:lnSpc>
                <a:spcPts val="1630"/>
              </a:lnSpc>
            </a:pPr>
            <a:r>
              <a:rPr sz="1500" b="1" spc="-5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1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069840" y="2205989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>
                <a:moveTo>
                  <a:pt x="1371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849620" y="2202179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>
                <a:moveTo>
                  <a:pt x="0" y="0"/>
                </a:moveTo>
                <a:lnTo>
                  <a:pt x="135889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214620" y="2462529"/>
            <a:ext cx="97155" cy="2527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5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endParaRPr sz="1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316220" y="2472689"/>
            <a:ext cx="55880" cy="59690"/>
          </a:xfrm>
          <a:custGeom>
            <a:avLst/>
            <a:gdLst/>
            <a:ahLst/>
            <a:cxnLst/>
            <a:rect l="l" t="t" r="r" b="b"/>
            <a:pathLst>
              <a:path w="55879" h="59689">
                <a:moveTo>
                  <a:pt x="55879" y="0"/>
                </a:moveTo>
                <a:lnTo>
                  <a:pt x="0" y="5968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774189" y="2927350"/>
            <a:ext cx="3369310" cy="580390"/>
          </a:xfrm>
          <a:custGeom>
            <a:avLst/>
            <a:gdLst/>
            <a:ahLst/>
            <a:cxnLst/>
            <a:rect l="l" t="t" r="r" b="b"/>
            <a:pathLst>
              <a:path w="3369310" h="580389">
                <a:moveTo>
                  <a:pt x="3369310" y="83820"/>
                </a:moveTo>
                <a:lnTo>
                  <a:pt x="3359150" y="580389"/>
                </a:lnTo>
                <a:lnTo>
                  <a:pt x="7620" y="576579"/>
                </a:lnTo>
                <a:lnTo>
                  <a:pt x="0" y="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218689" y="3519170"/>
            <a:ext cx="1270" cy="212090"/>
          </a:xfrm>
          <a:custGeom>
            <a:avLst/>
            <a:gdLst/>
            <a:ahLst/>
            <a:cxnLst/>
            <a:rect l="l" t="t" r="r" b="b"/>
            <a:pathLst>
              <a:path w="1269" h="212089">
                <a:moveTo>
                  <a:pt x="1270" y="0"/>
                </a:moveTo>
                <a:lnTo>
                  <a:pt x="0" y="21208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192020" y="3731259"/>
            <a:ext cx="52069" cy="118110"/>
          </a:xfrm>
          <a:custGeom>
            <a:avLst/>
            <a:gdLst/>
            <a:ahLst/>
            <a:cxnLst/>
            <a:rect l="l" t="t" r="r" b="b"/>
            <a:pathLst>
              <a:path w="52069" h="118110">
                <a:moveTo>
                  <a:pt x="0" y="0"/>
                </a:moveTo>
                <a:lnTo>
                  <a:pt x="26669" y="118109"/>
                </a:lnTo>
                <a:lnTo>
                  <a:pt x="44695" y="34289"/>
                </a:lnTo>
                <a:lnTo>
                  <a:pt x="26669" y="34289"/>
                </a:lnTo>
                <a:lnTo>
                  <a:pt x="0" y="0"/>
                </a:lnTo>
                <a:close/>
              </a:path>
              <a:path w="52069" h="118110">
                <a:moveTo>
                  <a:pt x="52069" y="0"/>
                </a:moveTo>
                <a:lnTo>
                  <a:pt x="26669" y="34289"/>
                </a:lnTo>
                <a:lnTo>
                  <a:pt x="44695" y="34289"/>
                </a:lnTo>
                <a:lnTo>
                  <a:pt x="520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192020" y="3731259"/>
            <a:ext cx="52069" cy="118110"/>
          </a:xfrm>
          <a:custGeom>
            <a:avLst/>
            <a:gdLst/>
            <a:ahLst/>
            <a:cxnLst/>
            <a:rect l="l" t="t" r="r" b="b"/>
            <a:pathLst>
              <a:path w="52069" h="118110">
                <a:moveTo>
                  <a:pt x="26669" y="0"/>
                </a:moveTo>
                <a:lnTo>
                  <a:pt x="26669" y="34289"/>
                </a:lnTo>
                <a:lnTo>
                  <a:pt x="52069" y="0"/>
                </a:lnTo>
                <a:lnTo>
                  <a:pt x="26669" y="118109"/>
                </a:lnTo>
                <a:lnTo>
                  <a:pt x="0" y="0"/>
                </a:lnTo>
                <a:lnTo>
                  <a:pt x="26669" y="34289"/>
                </a:lnTo>
                <a:lnTo>
                  <a:pt x="26669" y="0"/>
                </a:lnTo>
                <a:close/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126489" y="4547870"/>
            <a:ext cx="326390" cy="0"/>
          </a:xfrm>
          <a:custGeom>
            <a:avLst/>
            <a:gdLst/>
            <a:ahLst/>
            <a:cxnLst/>
            <a:rect l="l" t="t" r="r" b="b"/>
            <a:pathLst>
              <a:path w="326390">
                <a:moveTo>
                  <a:pt x="32639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164589" y="4488179"/>
            <a:ext cx="250190" cy="0"/>
          </a:xfrm>
          <a:custGeom>
            <a:avLst/>
            <a:gdLst/>
            <a:ahLst/>
            <a:cxnLst/>
            <a:rect l="l" t="t" r="r" b="b"/>
            <a:pathLst>
              <a:path w="250190">
                <a:moveTo>
                  <a:pt x="25019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962660" y="4281170"/>
            <a:ext cx="163830" cy="266700"/>
          </a:xfrm>
          <a:custGeom>
            <a:avLst/>
            <a:gdLst/>
            <a:ahLst/>
            <a:cxnLst/>
            <a:rect l="l" t="t" r="r" b="b"/>
            <a:pathLst>
              <a:path w="163830" h="266700">
                <a:moveTo>
                  <a:pt x="163830" y="26669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962660" y="4009390"/>
            <a:ext cx="161290" cy="271780"/>
          </a:xfrm>
          <a:custGeom>
            <a:avLst/>
            <a:gdLst/>
            <a:ahLst/>
            <a:cxnLst/>
            <a:rect l="l" t="t" r="r" b="b"/>
            <a:pathLst>
              <a:path w="161290" h="271779">
                <a:moveTo>
                  <a:pt x="0" y="271780"/>
                </a:moveTo>
                <a:lnTo>
                  <a:pt x="16129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028700" y="4070350"/>
            <a:ext cx="121920" cy="208279"/>
          </a:xfrm>
          <a:custGeom>
            <a:avLst/>
            <a:gdLst/>
            <a:ahLst/>
            <a:cxnLst/>
            <a:rect l="l" t="t" r="r" b="b"/>
            <a:pathLst>
              <a:path w="121919" h="208279">
                <a:moveTo>
                  <a:pt x="0" y="208280"/>
                </a:moveTo>
                <a:lnTo>
                  <a:pt x="121919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452880" y="4009390"/>
            <a:ext cx="162560" cy="269240"/>
          </a:xfrm>
          <a:custGeom>
            <a:avLst/>
            <a:gdLst/>
            <a:ahLst/>
            <a:cxnLst/>
            <a:rect l="l" t="t" r="r" b="b"/>
            <a:pathLst>
              <a:path w="162559" h="269239">
                <a:moveTo>
                  <a:pt x="0" y="0"/>
                </a:moveTo>
                <a:lnTo>
                  <a:pt x="162559" y="26924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424939" y="4070350"/>
            <a:ext cx="124460" cy="207010"/>
          </a:xfrm>
          <a:custGeom>
            <a:avLst/>
            <a:gdLst/>
            <a:ahLst/>
            <a:cxnLst/>
            <a:rect l="l" t="t" r="r" b="b"/>
            <a:pathLst>
              <a:path w="124459" h="207010">
                <a:moveTo>
                  <a:pt x="0" y="0"/>
                </a:moveTo>
                <a:lnTo>
                  <a:pt x="124459" y="20701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1452880" y="4278629"/>
            <a:ext cx="162560" cy="269240"/>
          </a:xfrm>
          <a:custGeom>
            <a:avLst/>
            <a:gdLst/>
            <a:ahLst/>
            <a:cxnLst/>
            <a:rect l="l" t="t" r="r" b="b"/>
            <a:pathLst>
              <a:path w="162559" h="269239">
                <a:moveTo>
                  <a:pt x="162559" y="0"/>
                </a:moveTo>
                <a:lnTo>
                  <a:pt x="0" y="26924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833879" y="4150359"/>
            <a:ext cx="168275" cy="2527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500" b="1" spc="-5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endParaRPr sz="1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615439" y="4278629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982980" y="3926840"/>
            <a:ext cx="140970" cy="82550"/>
          </a:xfrm>
          <a:custGeom>
            <a:avLst/>
            <a:gdLst/>
            <a:ahLst/>
            <a:cxnLst/>
            <a:rect l="l" t="t" r="r" b="b"/>
            <a:pathLst>
              <a:path w="140969" h="82550">
                <a:moveTo>
                  <a:pt x="140969" y="8255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82650" y="3769359"/>
            <a:ext cx="626110" cy="24237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  <a:tabLst>
                <a:tab pos="240665" algn="l"/>
                <a:tab pos="612775" algn="l"/>
              </a:tabLst>
            </a:pPr>
            <a:r>
              <a:rPr sz="15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I	</a:t>
            </a:r>
            <a:r>
              <a:rPr sz="1500" u="sng" spc="-40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sng" spc="-2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5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19430" y="4154170"/>
            <a:ext cx="310515" cy="2527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500" b="1" spc="-5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500" b="1" spc="-5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endParaRPr sz="1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833119" y="4281170"/>
            <a:ext cx="129539" cy="0"/>
          </a:xfrm>
          <a:custGeom>
            <a:avLst/>
            <a:gdLst/>
            <a:ahLst/>
            <a:cxnLst/>
            <a:rect l="l" t="t" r="r" b="b"/>
            <a:pathLst>
              <a:path w="129540">
                <a:moveTo>
                  <a:pt x="12954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439670" y="4549140"/>
            <a:ext cx="325120" cy="0"/>
          </a:xfrm>
          <a:custGeom>
            <a:avLst/>
            <a:gdLst/>
            <a:ahLst/>
            <a:cxnLst/>
            <a:rect l="l" t="t" r="r" b="b"/>
            <a:pathLst>
              <a:path w="325119">
                <a:moveTo>
                  <a:pt x="32511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2477770" y="4489450"/>
            <a:ext cx="248920" cy="0"/>
          </a:xfrm>
          <a:custGeom>
            <a:avLst/>
            <a:gdLst/>
            <a:ahLst/>
            <a:cxnLst/>
            <a:rect l="l" t="t" r="r" b="b"/>
            <a:pathLst>
              <a:path w="248919">
                <a:moveTo>
                  <a:pt x="24891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274570" y="4282440"/>
            <a:ext cx="165100" cy="266700"/>
          </a:xfrm>
          <a:custGeom>
            <a:avLst/>
            <a:gdLst/>
            <a:ahLst/>
            <a:cxnLst/>
            <a:rect l="l" t="t" r="r" b="b"/>
            <a:pathLst>
              <a:path w="165100" h="266700">
                <a:moveTo>
                  <a:pt x="165100" y="26670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274570" y="4010659"/>
            <a:ext cx="161290" cy="271780"/>
          </a:xfrm>
          <a:custGeom>
            <a:avLst/>
            <a:gdLst/>
            <a:ahLst/>
            <a:cxnLst/>
            <a:rect l="l" t="t" r="r" b="b"/>
            <a:pathLst>
              <a:path w="161289" h="271779">
                <a:moveTo>
                  <a:pt x="0" y="271779"/>
                </a:moveTo>
                <a:lnTo>
                  <a:pt x="16129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341879" y="4071620"/>
            <a:ext cx="121920" cy="208279"/>
          </a:xfrm>
          <a:custGeom>
            <a:avLst/>
            <a:gdLst/>
            <a:ahLst/>
            <a:cxnLst/>
            <a:rect l="l" t="t" r="r" b="b"/>
            <a:pathLst>
              <a:path w="121919" h="208279">
                <a:moveTo>
                  <a:pt x="0" y="208279"/>
                </a:moveTo>
                <a:lnTo>
                  <a:pt x="121919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764789" y="4010659"/>
            <a:ext cx="152400" cy="269240"/>
          </a:xfrm>
          <a:custGeom>
            <a:avLst/>
            <a:gdLst/>
            <a:ahLst/>
            <a:cxnLst/>
            <a:rect l="l" t="t" r="r" b="b"/>
            <a:pathLst>
              <a:path w="152400" h="269239">
                <a:moveTo>
                  <a:pt x="0" y="0"/>
                </a:moveTo>
                <a:lnTo>
                  <a:pt x="152400" y="269239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738120" y="4070350"/>
            <a:ext cx="115570" cy="207010"/>
          </a:xfrm>
          <a:custGeom>
            <a:avLst/>
            <a:gdLst/>
            <a:ahLst/>
            <a:cxnLst/>
            <a:rect l="l" t="t" r="r" b="b"/>
            <a:pathLst>
              <a:path w="115569" h="207010">
                <a:moveTo>
                  <a:pt x="0" y="0"/>
                </a:moveTo>
                <a:lnTo>
                  <a:pt x="115569" y="20701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764789" y="4279900"/>
            <a:ext cx="152400" cy="269240"/>
          </a:xfrm>
          <a:custGeom>
            <a:avLst/>
            <a:gdLst/>
            <a:ahLst/>
            <a:cxnLst/>
            <a:rect l="l" t="t" r="r" b="b"/>
            <a:pathLst>
              <a:path w="152400" h="269239">
                <a:moveTo>
                  <a:pt x="152400" y="0"/>
                </a:moveTo>
                <a:lnTo>
                  <a:pt x="0" y="269239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972310" y="4282440"/>
            <a:ext cx="302260" cy="0"/>
          </a:xfrm>
          <a:custGeom>
            <a:avLst/>
            <a:gdLst/>
            <a:ahLst/>
            <a:cxnLst/>
            <a:rect l="l" t="t" r="r" b="b"/>
            <a:pathLst>
              <a:path w="302260">
                <a:moveTo>
                  <a:pt x="30225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917189" y="4279900"/>
            <a:ext cx="142240" cy="0"/>
          </a:xfrm>
          <a:custGeom>
            <a:avLst/>
            <a:gdLst/>
            <a:ahLst/>
            <a:cxnLst/>
            <a:rect l="l" t="t" r="r" b="b"/>
            <a:pathLst>
              <a:path w="142239">
                <a:moveTo>
                  <a:pt x="0" y="0"/>
                </a:moveTo>
                <a:lnTo>
                  <a:pt x="14224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305050" y="3954779"/>
            <a:ext cx="130810" cy="55880"/>
          </a:xfrm>
          <a:custGeom>
            <a:avLst/>
            <a:gdLst/>
            <a:ahLst/>
            <a:cxnLst/>
            <a:rect l="l" t="t" r="r" b="b"/>
            <a:pathLst>
              <a:path w="130810" h="55879">
                <a:moveTo>
                  <a:pt x="130810" y="5588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202179" y="3803650"/>
            <a:ext cx="618490" cy="24237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  <a:tabLst>
                <a:tab pos="233045" algn="l"/>
                <a:tab pos="605155" algn="l"/>
              </a:tabLst>
            </a:pPr>
            <a:r>
              <a:rPr sz="15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I	</a:t>
            </a:r>
            <a:r>
              <a:rPr sz="1500" u="sng" spc="-40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sng" spc="-2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5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282189" y="4550409"/>
            <a:ext cx="97155" cy="2527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5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endParaRPr sz="1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383789" y="4549140"/>
            <a:ext cx="55880" cy="66040"/>
          </a:xfrm>
          <a:custGeom>
            <a:avLst/>
            <a:gdLst/>
            <a:ahLst/>
            <a:cxnLst/>
            <a:rect l="l" t="t" r="r" b="b"/>
            <a:pathLst>
              <a:path w="55880" h="66039">
                <a:moveTo>
                  <a:pt x="55880" y="0"/>
                </a:moveTo>
                <a:lnTo>
                  <a:pt x="0" y="6604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018789" y="3668776"/>
            <a:ext cx="1249045" cy="6638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297180">
              <a:lnSpc>
                <a:spcPct val="150000"/>
              </a:lnSpc>
              <a:spcBef>
                <a:spcPts val="100"/>
              </a:spcBef>
            </a:pPr>
            <a:r>
              <a:rPr sz="1500" b="1" spc="-35" dirty="0">
                <a:solidFill>
                  <a:prstClr val="black"/>
                </a:solidFill>
                <a:latin typeface="Times New Roman"/>
                <a:cs typeface="Times New Roman"/>
              </a:rPr>
              <a:t>NH</a:t>
            </a:r>
            <a:r>
              <a:rPr sz="1500" b="1" spc="-52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  </a:t>
            </a:r>
            <a:r>
              <a:rPr sz="1500" b="1" spc="-40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1500" b="1" spc="-52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500" b="1" spc="-4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500" b="1" spc="-6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500" b="1" spc="-40" dirty="0">
                <a:solidFill>
                  <a:prstClr val="black"/>
                </a:solidFill>
                <a:latin typeface="Times New Roman"/>
                <a:cs typeface="Times New Roman"/>
              </a:rPr>
              <a:t>CO</a:t>
            </a:r>
            <a:r>
              <a:rPr sz="1500" b="1" spc="-5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500" b="1" spc="-5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15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420109" y="4006850"/>
            <a:ext cx="0" cy="143510"/>
          </a:xfrm>
          <a:custGeom>
            <a:avLst/>
            <a:gdLst/>
            <a:ahLst/>
            <a:cxnLst/>
            <a:rect l="l" t="t" r="r" b="b"/>
            <a:pathLst>
              <a:path h="143510">
                <a:moveTo>
                  <a:pt x="0" y="14351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5877559" y="3263900"/>
            <a:ext cx="1270" cy="506730"/>
          </a:xfrm>
          <a:custGeom>
            <a:avLst/>
            <a:gdLst/>
            <a:ahLst/>
            <a:cxnLst/>
            <a:rect l="l" t="t" r="r" b="b"/>
            <a:pathLst>
              <a:path w="1270" h="506729">
                <a:moveTo>
                  <a:pt x="1269" y="0"/>
                </a:moveTo>
                <a:lnTo>
                  <a:pt x="0" y="50673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852159" y="3770629"/>
            <a:ext cx="50800" cy="118110"/>
          </a:xfrm>
          <a:custGeom>
            <a:avLst/>
            <a:gdLst/>
            <a:ahLst/>
            <a:cxnLst/>
            <a:rect l="l" t="t" r="r" b="b"/>
            <a:pathLst>
              <a:path w="50800" h="118110">
                <a:moveTo>
                  <a:pt x="0" y="0"/>
                </a:moveTo>
                <a:lnTo>
                  <a:pt x="25400" y="118110"/>
                </a:lnTo>
                <a:lnTo>
                  <a:pt x="43425" y="34290"/>
                </a:lnTo>
                <a:lnTo>
                  <a:pt x="25400" y="34290"/>
                </a:lnTo>
                <a:lnTo>
                  <a:pt x="0" y="0"/>
                </a:lnTo>
                <a:close/>
              </a:path>
              <a:path w="50800" h="118110">
                <a:moveTo>
                  <a:pt x="50800" y="0"/>
                </a:moveTo>
                <a:lnTo>
                  <a:pt x="25400" y="34290"/>
                </a:lnTo>
                <a:lnTo>
                  <a:pt x="43425" y="342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5852159" y="3770629"/>
            <a:ext cx="50800" cy="118110"/>
          </a:xfrm>
          <a:custGeom>
            <a:avLst/>
            <a:gdLst/>
            <a:ahLst/>
            <a:cxnLst/>
            <a:rect l="l" t="t" r="r" b="b"/>
            <a:pathLst>
              <a:path w="50800" h="118110">
                <a:moveTo>
                  <a:pt x="25400" y="0"/>
                </a:moveTo>
                <a:lnTo>
                  <a:pt x="25400" y="34290"/>
                </a:lnTo>
                <a:lnTo>
                  <a:pt x="50800" y="0"/>
                </a:lnTo>
                <a:lnTo>
                  <a:pt x="25400" y="118110"/>
                </a:lnTo>
                <a:lnTo>
                  <a:pt x="0" y="0"/>
                </a:lnTo>
                <a:lnTo>
                  <a:pt x="25400" y="34290"/>
                </a:lnTo>
                <a:lnTo>
                  <a:pt x="25400" y="0"/>
                </a:lnTo>
                <a:close/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881370" y="3390900"/>
            <a:ext cx="269240" cy="203200"/>
          </a:xfrm>
          <a:custGeom>
            <a:avLst/>
            <a:gdLst/>
            <a:ahLst/>
            <a:cxnLst/>
            <a:rect l="l" t="t" r="r" b="b"/>
            <a:pathLst>
              <a:path w="269239" h="203200">
                <a:moveTo>
                  <a:pt x="269239" y="3810"/>
                </a:moveTo>
                <a:lnTo>
                  <a:pt x="257809" y="2539"/>
                </a:lnTo>
                <a:lnTo>
                  <a:pt x="245109" y="1270"/>
                </a:lnTo>
                <a:lnTo>
                  <a:pt x="233679" y="0"/>
                </a:lnTo>
                <a:lnTo>
                  <a:pt x="222250" y="0"/>
                </a:lnTo>
                <a:lnTo>
                  <a:pt x="209550" y="1270"/>
                </a:lnTo>
                <a:lnTo>
                  <a:pt x="162559" y="10160"/>
                </a:lnTo>
                <a:lnTo>
                  <a:pt x="119379" y="29210"/>
                </a:lnTo>
                <a:lnTo>
                  <a:pt x="109219" y="34289"/>
                </a:lnTo>
                <a:lnTo>
                  <a:pt x="99059" y="41910"/>
                </a:lnTo>
                <a:lnTo>
                  <a:pt x="88900" y="48260"/>
                </a:lnTo>
                <a:lnTo>
                  <a:pt x="80009" y="55879"/>
                </a:lnTo>
                <a:lnTo>
                  <a:pt x="71119" y="64770"/>
                </a:lnTo>
                <a:lnTo>
                  <a:pt x="62229" y="73660"/>
                </a:lnTo>
                <a:lnTo>
                  <a:pt x="54609" y="82550"/>
                </a:lnTo>
                <a:lnTo>
                  <a:pt x="26669" y="123189"/>
                </a:lnTo>
                <a:lnTo>
                  <a:pt x="7619" y="167639"/>
                </a:lnTo>
                <a:lnTo>
                  <a:pt x="2539" y="191770"/>
                </a:lnTo>
                <a:lnTo>
                  <a:pt x="0" y="20320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400550" y="4298950"/>
            <a:ext cx="388620" cy="0"/>
          </a:xfrm>
          <a:custGeom>
            <a:avLst/>
            <a:gdLst/>
            <a:ahLst/>
            <a:cxnLst/>
            <a:rect l="l" t="t" r="r" b="b"/>
            <a:pathLst>
              <a:path w="388620">
                <a:moveTo>
                  <a:pt x="38862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4280534" y="4266565"/>
            <a:ext cx="125729" cy="647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5603240" y="4556759"/>
            <a:ext cx="326390" cy="0"/>
          </a:xfrm>
          <a:custGeom>
            <a:avLst/>
            <a:gdLst/>
            <a:ahLst/>
            <a:cxnLst/>
            <a:rect l="l" t="t" r="r" b="b"/>
            <a:pathLst>
              <a:path w="326389">
                <a:moveTo>
                  <a:pt x="32638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5641340" y="4497070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>
                <a:moveTo>
                  <a:pt x="25018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5438140" y="4291329"/>
            <a:ext cx="165100" cy="265430"/>
          </a:xfrm>
          <a:custGeom>
            <a:avLst/>
            <a:gdLst/>
            <a:ahLst/>
            <a:cxnLst/>
            <a:rect l="l" t="t" r="r" b="b"/>
            <a:pathLst>
              <a:path w="165100" h="265429">
                <a:moveTo>
                  <a:pt x="165100" y="26543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438140" y="4018279"/>
            <a:ext cx="162560" cy="273050"/>
          </a:xfrm>
          <a:custGeom>
            <a:avLst/>
            <a:gdLst/>
            <a:ahLst/>
            <a:cxnLst/>
            <a:rect l="l" t="t" r="r" b="b"/>
            <a:pathLst>
              <a:path w="162560" h="273050">
                <a:moveTo>
                  <a:pt x="0" y="273050"/>
                </a:moveTo>
                <a:lnTo>
                  <a:pt x="16256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5505450" y="4079240"/>
            <a:ext cx="121920" cy="208279"/>
          </a:xfrm>
          <a:custGeom>
            <a:avLst/>
            <a:gdLst/>
            <a:ahLst/>
            <a:cxnLst/>
            <a:rect l="l" t="t" r="r" b="b"/>
            <a:pathLst>
              <a:path w="121920" h="208279">
                <a:moveTo>
                  <a:pt x="0" y="208280"/>
                </a:moveTo>
                <a:lnTo>
                  <a:pt x="12192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5929629" y="4018279"/>
            <a:ext cx="162560" cy="269240"/>
          </a:xfrm>
          <a:custGeom>
            <a:avLst/>
            <a:gdLst/>
            <a:ahLst/>
            <a:cxnLst/>
            <a:rect l="l" t="t" r="r" b="b"/>
            <a:pathLst>
              <a:path w="162560" h="269239">
                <a:moveTo>
                  <a:pt x="0" y="0"/>
                </a:moveTo>
                <a:lnTo>
                  <a:pt x="162560" y="26924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5901690" y="4079240"/>
            <a:ext cx="123189" cy="207010"/>
          </a:xfrm>
          <a:custGeom>
            <a:avLst/>
            <a:gdLst/>
            <a:ahLst/>
            <a:cxnLst/>
            <a:rect l="l" t="t" r="r" b="b"/>
            <a:pathLst>
              <a:path w="123189" h="207010">
                <a:moveTo>
                  <a:pt x="0" y="0"/>
                </a:moveTo>
                <a:lnTo>
                  <a:pt x="123189" y="20701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5929629" y="4287520"/>
            <a:ext cx="162560" cy="269240"/>
          </a:xfrm>
          <a:custGeom>
            <a:avLst/>
            <a:gdLst/>
            <a:ahLst/>
            <a:cxnLst/>
            <a:rect l="l" t="t" r="r" b="b"/>
            <a:pathLst>
              <a:path w="162560" h="269239">
                <a:moveTo>
                  <a:pt x="162560" y="0"/>
                </a:moveTo>
                <a:lnTo>
                  <a:pt x="0" y="26923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310629" y="4160520"/>
            <a:ext cx="168275" cy="2527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500" b="1" spc="-5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endParaRPr sz="1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6092190" y="4287520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>
                <a:moveTo>
                  <a:pt x="0" y="0"/>
                </a:moveTo>
                <a:lnTo>
                  <a:pt x="21082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928870" y="4163059"/>
            <a:ext cx="310515" cy="2527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500" b="1" spc="-5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500" b="1" spc="-5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endParaRPr sz="1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246370" y="4291329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>
                <a:moveTo>
                  <a:pt x="191769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5491479" y="3928109"/>
            <a:ext cx="109220" cy="90170"/>
          </a:xfrm>
          <a:custGeom>
            <a:avLst/>
            <a:gdLst/>
            <a:ahLst/>
            <a:cxnLst/>
            <a:rect l="l" t="t" r="r" b="b"/>
            <a:pathLst>
              <a:path w="109220" h="90170">
                <a:moveTo>
                  <a:pt x="109220" y="9016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391150" y="3756659"/>
            <a:ext cx="594360" cy="24237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  <a:tabLst>
                <a:tab pos="581025" algn="l"/>
              </a:tabLst>
            </a:pPr>
            <a:r>
              <a:rPr sz="15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I  </a:t>
            </a:r>
            <a:r>
              <a:rPr sz="1500" b="1" spc="-1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500" u="sng" spc="-1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sng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5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435600" y="4559300"/>
            <a:ext cx="97155" cy="2527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5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endParaRPr sz="1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5534659" y="4556759"/>
            <a:ext cx="68580" cy="74930"/>
          </a:xfrm>
          <a:custGeom>
            <a:avLst/>
            <a:gdLst/>
            <a:ahLst/>
            <a:cxnLst/>
            <a:rect l="l" t="t" r="r" b="b"/>
            <a:pathLst>
              <a:path w="68579" h="74929">
                <a:moveTo>
                  <a:pt x="68579" y="0"/>
                </a:moveTo>
                <a:lnTo>
                  <a:pt x="0" y="7492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915150" y="4559300"/>
            <a:ext cx="326390" cy="0"/>
          </a:xfrm>
          <a:custGeom>
            <a:avLst/>
            <a:gdLst/>
            <a:ahLst/>
            <a:cxnLst/>
            <a:rect l="l" t="t" r="r" b="b"/>
            <a:pathLst>
              <a:path w="326390">
                <a:moveTo>
                  <a:pt x="32639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6953250" y="4499609"/>
            <a:ext cx="250190" cy="0"/>
          </a:xfrm>
          <a:custGeom>
            <a:avLst/>
            <a:gdLst/>
            <a:ahLst/>
            <a:cxnLst/>
            <a:rect l="l" t="t" r="r" b="b"/>
            <a:pathLst>
              <a:path w="250190">
                <a:moveTo>
                  <a:pt x="25019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6751319" y="4292600"/>
            <a:ext cx="163830" cy="266700"/>
          </a:xfrm>
          <a:custGeom>
            <a:avLst/>
            <a:gdLst/>
            <a:ahLst/>
            <a:cxnLst/>
            <a:rect l="l" t="t" r="r" b="b"/>
            <a:pathLst>
              <a:path w="163829" h="266700">
                <a:moveTo>
                  <a:pt x="163829" y="26670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6751319" y="4019550"/>
            <a:ext cx="161290" cy="273050"/>
          </a:xfrm>
          <a:custGeom>
            <a:avLst/>
            <a:gdLst/>
            <a:ahLst/>
            <a:cxnLst/>
            <a:rect l="l" t="t" r="r" b="b"/>
            <a:pathLst>
              <a:path w="161290" h="273050">
                <a:moveTo>
                  <a:pt x="0" y="273050"/>
                </a:moveTo>
                <a:lnTo>
                  <a:pt x="161289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6817359" y="4081779"/>
            <a:ext cx="121920" cy="207010"/>
          </a:xfrm>
          <a:custGeom>
            <a:avLst/>
            <a:gdLst/>
            <a:ahLst/>
            <a:cxnLst/>
            <a:rect l="l" t="t" r="r" b="b"/>
            <a:pathLst>
              <a:path w="121920" h="207010">
                <a:moveTo>
                  <a:pt x="0" y="207010"/>
                </a:moveTo>
                <a:lnTo>
                  <a:pt x="12192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7241540" y="4019550"/>
            <a:ext cx="99060" cy="269240"/>
          </a:xfrm>
          <a:custGeom>
            <a:avLst/>
            <a:gdLst/>
            <a:ahLst/>
            <a:cxnLst/>
            <a:rect l="l" t="t" r="r" b="b"/>
            <a:pathLst>
              <a:path w="99059" h="269239">
                <a:moveTo>
                  <a:pt x="0" y="0"/>
                </a:moveTo>
                <a:lnTo>
                  <a:pt x="99059" y="269239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7208519" y="4069079"/>
            <a:ext cx="76200" cy="205740"/>
          </a:xfrm>
          <a:custGeom>
            <a:avLst/>
            <a:gdLst/>
            <a:ahLst/>
            <a:cxnLst/>
            <a:rect l="l" t="t" r="r" b="b"/>
            <a:pathLst>
              <a:path w="76200" h="205739">
                <a:moveTo>
                  <a:pt x="0" y="0"/>
                </a:moveTo>
                <a:lnTo>
                  <a:pt x="76200" y="20574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7241540" y="4288790"/>
            <a:ext cx="99060" cy="270510"/>
          </a:xfrm>
          <a:custGeom>
            <a:avLst/>
            <a:gdLst/>
            <a:ahLst/>
            <a:cxnLst/>
            <a:rect l="l" t="t" r="r" b="b"/>
            <a:pathLst>
              <a:path w="99059" h="270510">
                <a:moveTo>
                  <a:pt x="99059" y="0"/>
                </a:moveTo>
                <a:lnTo>
                  <a:pt x="0" y="27051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6449059" y="4292600"/>
            <a:ext cx="302260" cy="0"/>
          </a:xfrm>
          <a:custGeom>
            <a:avLst/>
            <a:gdLst/>
            <a:ahLst/>
            <a:cxnLst/>
            <a:rect l="l" t="t" r="r" b="b"/>
            <a:pathLst>
              <a:path w="302259">
                <a:moveTo>
                  <a:pt x="30226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6804659" y="3930650"/>
            <a:ext cx="107950" cy="88900"/>
          </a:xfrm>
          <a:custGeom>
            <a:avLst/>
            <a:gdLst/>
            <a:ahLst/>
            <a:cxnLst/>
            <a:rect l="l" t="t" r="r" b="b"/>
            <a:pathLst>
              <a:path w="107950" h="88900">
                <a:moveTo>
                  <a:pt x="107950" y="8890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6704330" y="3757929"/>
            <a:ext cx="593090" cy="24237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  <a:tabLst>
                <a:tab pos="579755" algn="l"/>
              </a:tabLst>
            </a:pPr>
            <a:r>
              <a:rPr sz="15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I  </a:t>
            </a:r>
            <a:r>
              <a:rPr sz="1500" b="1" spc="-1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500" u="sng" spc="-1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u="sng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6758940" y="4537709"/>
            <a:ext cx="97155" cy="2527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5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endParaRPr sz="1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6860540" y="4559300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54609" y="0"/>
                </a:moveTo>
                <a:lnTo>
                  <a:pt x="0" y="5461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7340600" y="4288790"/>
            <a:ext cx="173990" cy="0"/>
          </a:xfrm>
          <a:custGeom>
            <a:avLst/>
            <a:gdLst/>
            <a:ahLst/>
            <a:cxnLst/>
            <a:rect l="l" t="t" r="r" b="b"/>
            <a:pathLst>
              <a:path w="173990">
                <a:moveTo>
                  <a:pt x="0" y="0"/>
                </a:moveTo>
                <a:lnTo>
                  <a:pt x="17399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7487919" y="3750055"/>
            <a:ext cx="1249045" cy="61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328930">
              <a:lnSpc>
                <a:spcPct val="138900"/>
              </a:lnSpc>
              <a:spcBef>
                <a:spcPts val="100"/>
              </a:spcBef>
            </a:pPr>
            <a:r>
              <a:rPr sz="1500" b="1" spc="-35" dirty="0">
                <a:solidFill>
                  <a:prstClr val="black"/>
                </a:solidFill>
                <a:latin typeface="Times New Roman"/>
                <a:cs typeface="Times New Roman"/>
              </a:rPr>
              <a:t>NH</a:t>
            </a:r>
            <a:r>
              <a:rPr sz="1500" b="1" spc="-52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  </a:t>
            </a:r>
            <a:r>
              <a:rPr sz="1500" b="1" spc="-5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500" b="1" spc="-3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500" b="1" spc="-52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500" b="1" spc="-4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500" b="1" spc="-6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500" b="1" spc="-4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500" b="1" spc="-5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500" b="1" spc="-4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500" b="1" spc="-5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15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7920990" y="4062729"/>
            <a:ext cx="0" cy="143510"/>
          </a:xfrm>
          <a:custGeom>
            <a:avLst/>
            <a:gdLst/>
            <a:ahLst/>
            <a:cxnLst/>
            <a:rect l="l" t="t" r="r" b="b"/>
            <a:pathLst>
              <a:path h="143510">
                <a:moveTo>
                  <a:pt x="0" y="143510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5963920" y="1603756"/>
            <a:ext cx="1249045" cy="671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330200">
              <a:lnSpc>
                <a:spcPct val="152200"/>
              </a:lnSpc>
              <a:spcBef>
                <a:spcPts val="100"/>
              </a:spcBef>
            </a:pPr>
            <a:r>
              <a:rPr sz="1500" b="1" spc="-35" dirty="0">
                <a:solidFill>
                  <a:prstClr val="black"/>
                </a:solidFill>
                <a:latin typeface="Times New Roman"/>
                <a:cs typeface="Times New Roman"/>
              </a:rPr>
              <a:t>NH</a:t>
            </a:r>
            <a:r>
              <a:rPr sz="1500" b="1" spc="-52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  </a:t>
            </a:r>
            <a:r>
              <a:rPr sz="1500" b="1" spc="-5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500" b="1" spc="-3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500" b="1" spc="-52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500" b="1" spc="-50" dirty="0">
                <a:solidFill>
                  <a:prstClr val="black"/>
                </a:solidFill>
                <a:latin typeface="Times New Roman"/>
                <a:cs typeface="Times New Roman"/>
              </a:rPr>
              <a:t>CHC</a:t>
            </a:r>
            <a:r>
              <a:rPr sz="1500" b="1" spc="-45" dirty="0">
                <a:solidFill>
                  <a:prstClr val="black"/>
                </a:solidFill>
                <a:latin typeface="Times New Roman"/>
                <a:cs typeface="Times New Roman"/>
              </a:rPr>
              <a:t>OO</a:t>
            </a:r>
            <a:r>
              <a:rPr sz="1500" b="1" spc="-5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15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6398259" y="1945639"/>
            <a:ext cx="0" cy="142240"/>
          </a:xfrm>
          <a:custGeom>
            <a:avLst/>
            <a:gdLst/>
            <a:ahLst/>
            <a:cxnLst/>
            <a:rect l="l" t="t" r="r" b="b"/>
            <a:pathLst>
              <a:path h="142239">
                <a:moveTo>
                  <a:pt x="0" y="142239"/>
                </a:moveTo>
                <a:lnTo>
                  <a:pt x="0" y="0"/>
                </a:lnTo>
              </a:path>
            </a:pathLst>
          </a:custGeom>
          <a:ln w="114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1031239" y="2630170"/>
            <a:ext cx="2123440" cy="23495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9525" algn="r" rtl="1">
              <a:lnSpc>
                <a:spcPts val="1750"/>
              </a:lnSpc>
            </a:pPr>
            <a:r>
              <a:rPr sz="1500" b="1" spc="-35" dirty="0">
                <a:solidFill>
                  <a:prstClr val="black"/>
                </a:solidFill>
                <a:latin typeface="Times New Roman"/>
                <a:cs typeface="Times New Roman"/>
              </a:rPr>
              <a:t>3-Monoiodotyrosine</a:t>
            </a:r>
            <a:r>
              <a:rPr sz="1500" b="1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500" b="1" spc="-40" dirty="0">
                <a:solidFill>
                  <a:prstClr val="black"/>
                </a:solidFill>
                <a:latin typeface="Times New Roman"/>
                <a:cs typeface="Times New Roman"/>
              </a:rPr>
              <a:t>(MIT)</a:t>
            </a:r>
            <a:endParaRPr sz="1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5015229" y="2729229"/>
            <a:ext cx="1929130" cy="234950"/>
          </a:xfrm>
          <a:custGeom>
            <a:avLst/>
            <a:gdLst/>
            <a:ahLst/>
            <a:cxnLst/>
            <a:rect l="l" t="t" r="r" b="b"/>
            <a:pathLst>
              <a:path w="1929129" h="234950">
                <a:moveTo>
                  <a:pt x="0" y="234950"/>
                </a:moveTo>
                <a:lnTo>
                  <a:pt x="1929129" y="234950"/>
                </a:lnTo>
                <a:lnTo>
                  <a:pt x="1929129" y="0"/>
                </a:lnTo>
                <a:lnTo>
                  <a:pt x="0" y="0"/>
                </a:lnTo>
                <a:lnTo>
                  <a:pt x="0" y="2349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5015229" y="2711450"/>
            <a:ext cx="1929130" cy="2527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160" algn="r" rtl="1">
              <a:spcBef>
                <a:spcPts val="90"/>
              </a:spcBef>
            </a:pPr>
            <a:r>
              <a:rPr sz="1500" b="1" spc="-30" dirty="0">
                <a:solidFill>
                  <a:prstClr val="black"/>
                </a:solidFill>
                <a:latin typeface="Times New Roman"/>
                <a:cs typeface="Times New Roman"/>
              </a:rPr>
              <a:t>3,5 Diiodotyrosine</a:t>
            </a:r>
            <a:r>
              <a:rPr sz="1500" b="1" spc="-7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500" b="1" spc="-35" dirty="0">
                <a:solidFill>
                  <a:prstClr val="black"/>
                </a:solidFill>
                <a:latin typeface="Times New Roman"/>
                <a:cs typeface="Times New Roman"/>
              </a:rPr>
              <a:t>(DIT)</a:t>
            </a:r>
            <a:endParaRPr sz="1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6183629" y="3307079"/>
            <a:ext cx="341630" cy="23495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1430" algn="r" rtl="1">
              <a:lnSpc>
                <a:spcPts val="1750"/>
              </a:lnSpc>
            </a:pPr>
            <a:r>
              <a:rPr sz="1500" b="1" spc="-5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1500" b="1" spc="-40" dirty="0">
                <a:solidFill>
                  <a:prstClr val="black"/>
                </a:solidFill>
                <a:latin typeface="Times New Roman"/>
                <a:cs typeface="Times New Roman"/>
              </a:rPr>
              <a:t>IT</a:t>
            </a:r>
            <a:endParaRPr sz="15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1179830" y="4785359"/>
            <a:ext cx="2272030" cy="270510"/>
          </a:xfrm>
          <a:custGeom>
            <a:avLst/>
            <a:gdLst/>
            <a:ahLst/>
            <a:cxnLst/>
            <a:rect l="l" t="t" r="r" b="b"/>
            <a:pathLst>
              <a:path w="2272029" h="270510">
                <a:moveTo>
                  <a:pt x="0" y="270510"/>
                </a:moveTo>
                <a:lnTo>
                  <a:pt x="2272030" y="270510"/>
                </a:lnTo>
                <a:lnTo>
                  <a:pt x="2272030" y="0"/>
                </a:lnTo>
                <a:lnTo>
                  <a:pt x="0" y="0"/>
                </a:lnTo>
                <a:lnTo>
                  <a:pt x="0" y="2705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1153160" y="4766309"/>
            <a:ext cx="2335530" cy="24237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spcBef>
                <a:spcPts val="90"/>
              </a:spcBef>
            </a:pPr>
            <a:r>
              <a:rPr sz="15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3,5,3</a:t>
            </a:r>
            <a:r>
              <a:rPr sz="1500" b="1" spc="-37" baseline="22222" dirty="0">
                <a:solidFill>
                  <a:prstClr val="black"/>
                </a:solidFill>
                <a:latin typeface="Times New Roman"/>
                <a:cs typeface="Times New Roman"/>
              </a:rPr>
              <a:t>/ </a:t>
            </a:r>
            <a:r>
              <a:rPr sz="1500" b="1" spc="-30" dirty="0">
                <a:solidFill>
                  <a:prstClr val="black"/>
                </a:solidFill>
                <a:latin typeface="Times New Roman"/>
                <a:cs typeface="Times New Roman"/>
              </a:rPr>
              <a:t>-Tri iodothyronine</a:t>
            </a:r>
            <a:r>
              <a:rPr sz="1500" b="1" spc="-1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500" b="1" spc="-25" dirty="0">
                <a:solidFill>
                  <a:prstClr val="black"/>
                </a:solidFill>
                <a:latin typeface="Times New Roman"/>
                <a:cs typeface="Times New Roman"/>
              </a:rPr>
              <a:t>(T</a:t>
            </a:r>
            <a:r>
              <a:rPr sz="1500" b="1" spc="-37" baseline="-25000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endParaRPr sz="15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5571490" y="4782820"/>
            <a:ext cx="2734310" cy="270510"/>
          </a:xfrm>
          <a:custGeom>
            <a:avLst/>
            <a:gdLst/>
            <a:ahLst/>
            <a:cxnLst/>
            <a:rect l="l" t="t" r="r" b="b"/>
            <a:pathLst>
              <a:path w="2569209" h="270510">
                <a:moveTo>
                  <a:pt x="0" y="270509"/>
                </a:moveTo>
                <a:lnTo>
                  <a:pt x="2569210" y="270509"/>
                </a:lnTo>
                <a:lnTo>
                  <a:pt x="2569210" y="0"/>
                </a:lnTo>
                <a:lnTo>
                  <a:pt x="0" y="0"/>
                </a:lnTo>
                <a:lnTo>
                  <a:pt x="0" y="2705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5543550" y="4765040"/>
            <a:ext cx="2632710" cy="24237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spcBef>
                <a:spcPts val="90"/>
              </a:spcBef>
            </a:pPr>
            <a:r>
              <a:rPr sz="1500" b="1" spc="-30" dirty="0">
                <a:solidFill>
                  <a:prstClr val="black"/>
                </a:solidFill>
                <a:latin typeface="Times New Roman"/>
                <a:cs typeface="Times New Roman"/>
              </a:rPr>
              <a:t>3,5,3',5'-Tetraiodothyronine</a:t>
            </a:r>
            <a:r>
              <a:rPr sz="1500" b="1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500" b="1" spc="-20" dirty="0">
                <a:solidFill>
                  <a:prstClr val="black"/>
                </a:solidFill>
                <a:latin typeface="Times New Roman"/>
                <a:cs typeface="Times New Roman"/>
              </a:rPr>
              <a:t>(T</a:t>
            </a:r>
            <a:r>
              <a:rPr sz="1500" b="1" spc="-30" baseline="-22222" dirty="0">
                <a:solidFill>
                  <a:prstClr val="black"/>
                </a:solidFill>
                <a:latin typeface="Times New Roman"/>
                <a:cs typeface="Times New Roman"/>
              </a:rPr>
              <a:t>4</a:t>
            </a:r>
            <a:endParaRPr sz="15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31621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279400"/>
            <a:ext cx="32296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u="none" dirty="0">
                <a:solidFill>
                  <a:srgbClr val="990000"/>
                </a:solidFill>
                <a:latin typeface="Arial"/>
                <a:cs typeface="Arial"/>
              </a:rPr>
              <a:t>II] </a:t>
            </a:r>
            <a:r>
              <a:rPr sz="2400" i="1" u="heavy" spc="-5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Arial"/>
                <a:cs typeface="Arial"/>
              </a:rPr>
              <a:t>Serotonin</a:t>
            </a:r>
            <a:r>
              <a:rPr sz="2400" i="1" u="heavy" spc="-30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Arial"/>
                <a:cs typeface="Arial"/>
              </a:rPr>
              <a:t> </a:t>
            </a:r>
            <a:r>
              <a:rPr sz="2400" i="1" u="heavy" spc="-5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Arial"/>
                <a:cs typeface="Arial"/>
              </a:rPr>
              <a:t>Pathway</a:t>
            </a:r>
            <a:r>
              <a:rPr sz="2400" i="1" u="none" spc="-5" dirty="0">
                <a:solidFill>
                  <a:srgbClr val="990000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08070" y="1160780"/>
            <a:ext cx="0" cy="217170"/>
          </a:xfrm>
          <a:custGeom>
            <a:avLst/>
            <a:gdLst/>
            <a:ahLst/>
            <a:cxnLst/>
            <a:rect l="l" t="t" r="r" b="b"/>
            <a:pathLst>
              <a:path h="217169">
                <a:moveTo>
                  <a:pt x="0" y="21717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59809" y="1186180"/>
            <a:ext cx="0" cy="167640"/>
          </a:xfrm>
          <a:custGeom>
            <a:avLst/>
            <a:gdLst/>
            <a:ahLst/>
            <a:cxnLst/>
            <a:rect l="l" t="t" r="r" b="b"/>
            <a:pathLst>
              <a:path h="167640">
                <a:moveTo>
                  <a:pt x="0" y="16764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39439" y="1160780"/>
            <a:ext cx="0" cy="217170"/>
          </a:xfrm>
          <a:custGeom>
            <a:avLst/>
            <a:gdLst/>
            <a:ahLst/>
            <a:cxnLst/>
            <a:rect l="l" t="t" r="r" b="b"/>
            <a:pathLst>
              <a:path h="217169">
                <a:moveTo>
                  <a:pt x="0" y="0"/>
                </a:moveTo>
                <a:lnTo>
                  <a:pt x="0" y="21717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39439" y="1377950"/>
            <a:ext cx="157480" cy="72390"/>
          </a:xfrm>
          <a:custGeom>
            <a:avLst/>
            <a:gdLst/>
            <a:ahLst/>
            <a:cxnLst/>
            <a:rect l="l" t="t" r="r" b="b"/>
            <a:pathLst>
              <a:path w="157479" h="72390">
                <a:moveTo>
                  <a:pt x="0" y="0"/>
                </a:moveTo>
                <a:lnTo>
                  <a:pt x="157480" y="7238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53129" y="1377950"/>
            <a:ext cx="154940" cy="71120"/>
          </a:xfrm>
          <a:custGeom>
            <a:avLst/>
            <a:gdLst/>
            <a:ahLst/>
            <a:cxnLst/>
            <a:rect l="l" t="t" r="r" b="b"/>
            <a:pathLst>
              <a:path w="154939" h="71119">
                <a:moveTo>
                  <a:pt x="0" y="71120"/>
                </a:moveTo>
                <a:lnTo>
                  <a:pt x="15494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39439" y="1160780"/>
            <a:ext cx="468630" cy="0"/>
          </a:xfrm>
          <a:custGeom>
            <a:avLst/>
            <a:gdLst/>
            <a:ahLst/>
            <a:cxnLst/>
            <a:rect l="l" t="t" r="r" b="b"/>
            <a:pathLst>
              <a:path w="468629">
                <a:moveTo>
                  <a:pt x="4686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2668270" y="1159510"/>
            <a:ext cx="0" cy="218440"/>
          </a:xfrm>
          <a:custGeom>
            <a:avLst/>
            <a:gdLst/>
            <a:ahLst/>
            <a:cxnLst/>
            <a:rect l="l" t="t" r="r" b="b"/>
            <a:pathLst>
              <a:path h="218440">
                <a:moveTo>
                  <a:pt x="0" y="0"/>
                </a:moveTo>
                <a:lnTo>
                  <a:pt x="0" y="21843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16529" y="1184910"/>
            <a:ext cx="0" cy="168910"/>
          </a:xfrm>
          <a:custGeom>
            <a:avLst/>
            <a:gdLst/>
            <a:ahLst/>
            <a:cxnLst/>
            <a:rect l="l" t="t" r="r" b="b"/>
            <a:pathLst>
              <a:path h="168909">
                <a:moveTo>
                  <a:pt x="0" y="0"/>
                </a:moveTo>
                <a:lnTo>
                  <a:pt x="0" y="16891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68270" y="1377950"/>
            <a:ext cx="234950" cy="109220"/>
          </a:xfrm>
          <a:custGeom>
            <a:avLst/>
            <a:gdLst/>
            <a:ahLst/>
            <a:cxnLst/>
            <a:rect l="l" t="t" r="r" b="b"/>
            <a:pathLst>
              <a:path w="234950" h="109219">
                <a:moveTo>
                  <a:pt x="0" y="0"/>
                </a:moveTo>
                <a:lnTo>
                  <a:pt x="234950" y="10922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03220" y="1377950"/>
            <a:ext cx="236220" cy="109220"/>
          </a:xfrm>
          <a:custGeom>
            <a:avLst/>
            <a:gdLst/>
            <a:ahLst/>
            <a:cxnLst/>
            <a:rect l="l" t="t" r="r" b="b"/>
            <a:pathLst>
              <a:path w="236219" h="109219">
                <a:moveTo>
                  <a:pt x="0" y="109220"/>
                </a:moveTo>
                <a:lnTo>
                  <a:pt x="23621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907029" y="1357630"/>
            <a:ext cx="180340" cy="83820"/>
          </a:xfrm>
          <a:custGeom>
            <a:avLst/>
            <a:gdLst/>
            <a:ahLst/>
            <a:cxnLst/>
            <a:rect l="l" t="t" r="r" b="b"/>
            <a:pathLst>
              <a:path w="180339" h="83819">
                <a:moveTo>
                  <a:pt x="0" y="83820"/>
                </a:moveTo>
                <a:lnTo>
                  <a:pt x="180339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903220" y="1051560"/>
            <a:ext cx="236220" cy="109220"/>
          </a:xfrm>
          <a:custGeom>
            <a:avLst/>
            <a:gdLst/>
            <a:ahLst/>
            <a:cxnLst/>
            <a:rect l="l" t="t" r="r" b="b"/>
            <a:pathLst>
              <a:path w="236219" h="109219">
                <a:moveTo>
                  <a:pt x="236219" y="10921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907029" y="1097280"/>
            <a:ext cx="180340" cy="83820"/>
          </a:xfrm>
          <a:custGeom>
            <a:avLst/>
            <a:gdLst/>
            <a:ahLst/>
            <a:cxnLst/>
            <a:rect l="l" t="t" r="r" b="b"/>
            <a:pathLst>
              <a:path w="180339" h="83819">
                <a:moveTo>
                  <a:pt x="180339" y="83820"/>
                </a:moveTo>
                <a:lnTo>
                  <a:pt x="0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668270" y="1051560"/>
            <a:ext cx="234950" cy="107950"/>
          </a:xfrm>
          <a:custGeom>
            <a:avLst/>
            <a:gdLst/>
            <a:ahLst/>
            <a:cxnLst/>
            <a:rect l="l" t="t" r="r" b="b"/>
            <a:pathLst>
              <a:path w="234950" h="107950">
                <a:moveTo>
                  <a:pt x="234950" y="0"/>
                </a:moveTo>
                <a:lnTo>
                  <a:pt x="0" y="10795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10279" y="957579"/>
            <a:ext cx="1133475" cy="17312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spcBef>
                <a:spcPts val="90"/>
              </a:spcBef>
            </a:pPr>
            <a:r>
              <a:rPr sz="1050" b="1" spc="175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1050" b="1" spc="262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050" b="1" spc="175" dirty="0">
                <a:solidFill>
                  <a:prstClr val="black"/>
                </a:solidFill>
                <a:latin typeface="Times New Roman"/>
                <a:cs typeface="Times New Roman"/>
              </a:rPr>
              <a:t>CHCOOH</a:t>
            </a:r>
            <a:endParaRPr sz="10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08070" y="1116330"/>
            <a:ext cx="0" cy="44450"/>
          </a:xfrm>
          <a:custGeom>
            <a:avLst/>
            <a:gdLst/>
            <a:ahLst/>
            <a:cxnLst/>
            <a:rect l="l" t="t" r="r" b="b"/>
            <a:pathLst>
              <a:path h="44450">
                <a:moveTo>
                  <a:pt x="0" y="4445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02000" y="1358646"/>
            <a:ext cx="154305" cy="414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r" rtl="1">
              <a:lnSpc>
                <a:spcPct val="121400"/>
              </a:lnSpc>
              <a:spcBef>
                <a:spcPts val="100"/>
              </a:spcBef>
            </a:pPr>
            <a:r>
              <a:rPr sz="105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N  H</a:t>
            </a:r>
            <a:endParaRPr sz="10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379470" y="1549400"/>
            <a:ext cx="0" cy="66040"/>
          </a:xfrm>
          <a:custGeom>
            <a:avLst/>
            <a:gdLst/>
            <a:ahLst/>
            <a:cxnLst/>
            <a:rect l="l" t="t" r="r" b="b"/>
            <a:pathLst>
              <a:path h="66040">
                <a:moveTo>
                  <a:pt x="0" y="0"/>
                </a:moveTo>
                <a:lnTo>
                  <a:pt x="0" y="6603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03650" y="702310"/>
            <a:ext cx="381635" cy="17312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spcBef>
                <a:spcPts val="90"/>
              </a:spcBef>
            </a:pPr>
            <a:r>
              <a:rPr sz="1050" b="1" spc="155" dirty="0">
                <a:solidFill>
                  <a:prstClr val="black"/>
                </a:solidFill>
                <a:latin typeface="Times New Roman"/>
                <a:cs typeface="Times New Roman"/>
              </a:rPr>
              <a:t>NH</a:t>
            </a:r>
            <a:r>
              <a:rPr sz="1050" b="1" spc="232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1050" baseline="-27777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667250" y="1506219"/>
            <a:ext cx="1760220" cy="0"/>
          </a:xfrm>
          <a:custGeom>
            <a:avLst/>
            <a:gdLst/>
            <a:ahLst/>
            <a:cxnLst/>
            <a:rect l="l" t="t" r="r" b="b"/>
            <a:pathLst>
              <a:path w="1760220">
                <a:moveTo>
                  <a:pt x="0" y="0"/>
                </a:moveTo>
                <a:lnTo>
                  <a:pt x="176022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427470" y="1487169"/>
            <a:ext cx="102870" cy="38100"/>
          </a:xfrm>
          <a:custGeom>
            <a:avLst/>
            <a:gdLst/>
            <a:ahLst/>
            <a:cxnLst/>
            <a:rect l="l" t="t" r="r" b="b"/>
            <a:pathLst>
              <a:path w="102870" h="38100">
                <a:moveTo>
                  <a:pt x="0" y="0"/>
                </a:moveTo>
                <a:lnTo>
                  <a:pt x="30479" y="19050"/>
                </a:lnTo>
                <a:lnTo>
                  <a:pt x="0" y="38100"/>
                </a:lnTo>
                <a:lnTo>
                  <a:pt x="10287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427470" y="1487169"/>
            <a:ext cx="102870" cy="38100"/>
          </a:xfrm>
          <a:custGeom>
            <a:avLst/>
            <a:gdLst/>
            <a:ahLst/>
            <a:cxnLst/>
            <a:rect l="l" t="t" r="r" b="b"/>
            <a:pathLst>
              <a:path w="102870" h="38100">
                <a:moveTo>
                  <a:pt x="0" y="19050"/>
                </a:moveTo>
                <a:lnTo>
                  <a:pt x="30479" y="19050"/>
                </a:lnTo>
                <a:lnTo>
                  <a:pt x="0" y="0"/>
                </a:lnTo>
                <a:lnTo>
                  <a:pt x="102870" y="19050"/>
                </a:lnTo>
                <a:lnTo>
                  <a:pt x="0" y="38100"/>
                </a:lnTo>
                <a:lnTo>
                  <a:pt x="30479" y="19050"/>
                </a:lnTo>
                <a:lnTo>
                  <a:pt x="0" y="1905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752340" y="1271269"/>
            <a:ext cx="1437640" cy="240029"/>
          </a:xfrm>
          <a:custGeom>
            <a:avLst/>
            <a:gdLst/>
            <a:ahLst/>
            <a:cxnLst/>
            <a:rect l="l" t="t" r="r" b="b"/>
            <a:pathLst>
              <a:path w="1437639" h="240030">
                <a:moveTo>
                  <a:pt x="0" y="72389"/>
                </a:moveTo>
                <a:lnTo>
                  <a:pt x="24130" y="85089"/>
                </a:lnTo>
                <a:lnTo>
                  <a:pt x="48260" y="97789"/>
                </a:lnTo>
                <a:lnTo>
                  <a:pt x="72389" y="109219"/>
                </a:lnTo>
                <a:lnTo>
                  <a:pt x="97789" y="120650"/>
                </a:lnTo>
                <a:lnTo>
                  <a:pt x="121920" y="132079"/>
                </a:lnTo>
                <a:lnTo>
                  <a:pt x="148589" y="142239"/>
                </a:lnTo>
                <a:lnTo>
                  <a:pt x="200660" y="162559"/>
                </a:lnTo>
                <a:lnTo>
                  <a:pt x="254000" y="180339"/>
                </a:lnTo>
                <a:lnTo>
                  <a:pt x="308610" y="195579"/>
                </a:lnTo>
                <a:lnTo>
                  <a:pt x="363220" y="208279"/>
                </a:lnTo>
                <a:lnTo>
                  <a:pt x="391160" y="214629"/>
                </a:lnTo>
                <a:lnTo>
                  <a:pt x="419100" y="219709"/>
                </a:lnTo>
                <a:lnTo>
                  <a:pt x="447039" y="223519"/>
                </a:lnTo>
                <a:lnTo>
                  <a:pt x="476250" y="227329"/>
                </a:lnTo>
                <a:lnTo>
                  <a:pt x="504189" y="231139"/>
                </a:lnTo>
                <a:lnTo>
                  <a:pt x="533400" y="234950"/>
                </a:lnTo>
                <a:lnTo>
                  <a:pt x="561339" y="236219"/>
                </a:lnTo>
                <a:lnTo>
                  <a:pt x="590550" y="238759"/>
                </a:lnTo>
                <a:lnTo>
                  <a:pt x="619760" y="240029"/>
                </a:lnTo>
                <a:lnTo>
                  <a:pt x="647700" y="240029"/>
                </a:lnTo>
                <a:lnTo>
                  <a:pt x="676910" y="240029"/>
                </a:lnTo>
                <a:lnTo>
                  <a:pt x="706120" y="240029"/>
                </a:lnTo>
                <a:lnTo>
                  <a:pt x="734060" y="238759"/>
                </a:lnTo>
                <a:lnTo>
                  <a:pt x="763270" y="236219"/>
                </a:lnTo>
                <a:lnTo>
                  <a:pt x="791210" y="234950"/>
                </a:lnTo>
                <a:lnTo>
                  <a:pt x="820420" y="231139"/>
                </a:lnTo>
                <a:lnTo>
                  <a:pt x="848360" y="228600"/>
                </a:lnTo>
                <a:lnTo>
                  <a:pt x="877570" y="223519"/>
                </a:lnTo>
                <a:lnTo>
                  <a:pt x="905510" y="219709"/>
                </a:lnTo>
                <a:lnTo>
                  <a:pt x="933450" y="214629"/>
                </a:lnTo>
                <a:lnTo>
                  <a:pt x="961389" y="208279"/>
                </a:lnTo>
                <a:lnTo>
                  <a:pt x="989330" y="201929"/>
                </a:lnTo>
                <a:lnTo>
                  <a:pt x="1017270" y="195579"/>
                </a:lnTo>
                <a:lnTo>
                  <a:pt x="1043939" y="187959"/>
                </a:lnTo>
                <a:lnTo>
                  <a:pt x="1070610" y="180339"/>
                </a:lnTo>
                <a:lnTo>
                  <a:pt x="1098550" y="171450"/>
                </a:lnTo>
                <a:lnTo>
                  <a:pt x="1123950" y="162559"/>
                </a:lnTo>
                <a:lnTo>
                  <a:pt x="1150620" y="152400"/>
                </a:lnTo>
                <a:lnTo>
                  <a:pt x="1177289" y="143509"/>
                </a:lnTo>
                <a:lnTo>
                  <a:pt x="1202689" y="132079"/>
                </a:lnTo>
                <a:lnTo>
                  <a:pt x="1228089" y="120650"/>
                </a:lnTo>
                <a:lnTo>
                  <a:pt x="1252220" y="109219"/>
                </a:lnTo>
                <a:lnTo>
                  <a:pt x="1301750" y="85089"/>
                </a:lnTo>
                <a:lnTo>
                  <a:pt x="1348739" y="58419"/>
                </a:lnTo>
                <a:lnTo>
                  <a:pt x="1393189" y="30479"/>
                </a:lnTo>
                <a:lnTo>
                  <a:pt x="1416050" y="15239"/>
                </a:lnTo>
                <a:lnTo>
                  <a:pt x="143763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690745" y="1303655"/>
            <a:ext cx="105409" cy="69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23740" y="1082040"/>
            <a:ext cx="260985" cy="17312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spcBef>
                <a:spcPts val="90"/>
              </a:spcBef>
            </a:pPr>
            <a:r>
              <a:rPr sz="1050" b="1" spc="14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050" b="1" spc="209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1050" baseline="-27777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893309" y="1496060"/>
            <a:ext cx="1197610" cy="156210"/>
          </a:xfrm>
          <a:custGeom>
            <a:avLst/>
            <a:gdLst/>
            <a:ahLst/>
            <a:cxnLst/>
            <a:rect l="l" t="t" r="r" b="b"/>
            <a:pathLst>
              <a:path w="1197610" h="156210">
                <a:moveTo>
                  <a:pt x="1197610" y="156210"/>
                </a:moveTo>
                <a:lnTo>
                  <a:pt x="1176019" y="143510"/>
                </a:lnTo>
                <a:lnTo>
                  <a:pt x="1154429" y="132079"/>
                </a:lnTo>
                <a:lnTo>
                  <a:pt x="1132839" y="120650"/>
                </a:lnTo>
                <a:lnTo>
                  <a:pt x="1109979" y="110489"/>
                </a:lnTo>
                <a:lnTo>
                  <a:pt x="1087119" y="100329"/>
                </a:lnTo>
                <a:lnTo>
                  <a:pt x="1064260" y="90169"/>
                </a:lnTo>
                <a:lnTo>
                  <a:pt x="1041400" y="81279"/>
                </a:lnTo>
                <a:lnTo>
                  <a:pt x="1017269" y="72389"/>
                </a:lnTo>
                <a:lnTo>
                  <a:pt x="993139" y="64769"/>
                </a:lnTo>
                <a:lnTo>
                  <a:pt x="969010" y="55879"/>
                </a:lnTo>
                <a:lnTo>
                  <a:pt x="944879" y="49529"/>
                </a:lnTo>
                <a:lnTo>
                  <a:pt x="920750" y="41910"/>
                </a:lnTo>
                <a:lnTo>
                  <a:pt x="895350" y="35560"/>
                </a:lnTo>
                <a:lnTo>
                  <a:pt x="869950" y="30479"/>
                </a:lnTo>
                <a:lnTo>
                  <a:pt x="844550" y="24129"/>
                </a:lnTo>
                <a:lnTo>
                  <a:pt x="819150" y="20319"/>
                </a:lnTo>
                <a:lnTo>
                  <a:pt x="793750" y="15239"/>
                </a:lnTo>
                <a:lnTo>
                  <a:pt x="768350" y="11429"/>
                </a:lnTo>
                <a:lnTo>
                  <a:pt x="742950" y="8889"/>
                </a:lnTo>
                <a:lnTo>
                  <a:pt x="717550" y="6350"/>
                </a:lnTo>
                <a:lnTo>
                  <a:pt x="690879" y="3810"/>
                </a:lnTo>
                <a:lnTo>
                  <a:pt x="665479" y="1269"/>
                </a:lnTo>
                <a:lnTo>
                  <a:pt x="638810" y="1269"/>
                </a:lnTo>
                <a:lnTo>
                  <a:pt x="613410" y="0"/>
                </a:lnTo>
                <a:lnTo>
                  <a:pt x="586739" y="0"/>
                </a:lnTo>
                <a:lnTo>
                  <a:pt x="560069" y="0"/>
                </a:lnTo>
                <a:lnTo>
                  <a:pt x="534669" y="1269"/>
                </a:lnTo>
                <a:lnTo>
                  <a:pt x="508000" y="2539"/>
                </a:lnTo>
                <a:lnTo>
                  <a:pt x="482600" y="5079"/>
                </a:lnTo>
                <a:lnTo>
                  <a:pt x="457200" y="7619"/>
                </a:lnTo>
                <a:lnTo>
                  <a:pt x="430529" y="10160"/>
                </a:lnTo>
                <a:lnTo>
                  <a:pt x="405129" y="13969"/>
                </a:lnTo>
                <a:lnTo>
                  <a:pt x="379729" y="17779"/>
                </a:lnTo>
                <a:lnTo>
                  <a:pt x="354329" y="22860"/>
                </a:lnTo>
                <a:lnTo>
                  <a:pt x="328929" y="27939"/>
                </a:lnTo>
                <a:lnTo>
                  <a:pt x="303529" y="34289"/>
                </a:lnTo>
                <a:lnTo>
                  <a:pt x="279400" y="40639"/>
                </a:lnTo>
                <a:lnTo>
                  <a:pt x="254000" y="46989"/>
                </a:lnTo>
                <a:lnTo>
                  <a:pt x="229869" y="53339"/>
                </a:lnTo>
                <a:lnTo>
                  <a:pt x="205739" y="62229"/>
                </a:lnTo>
                <a:lnTo>
                  <a:pt x="181610" y="69850"/>
                </a:lnTo>
                <a:lnTo>
                  <a:pt x="157479" y="78739"/>
                </a:lnTo>
                <a:lnTo>
                  <a:pt x="134619" y="87629"/>
                </a:lnTo>
                <a:lnTo>
                  <a:pt x="110489" y="97789"/>
                </a:lnTo>
                <a:lnTo>
                  <a:pt x="87629" y="106679"/>
                </a:lnTo>
                <a:lnTo>
                  <a:pt x="66039" y="118110"/>
                </a:lnTo>
                <a:lnTo>
                  <a:pt x="43179" y="128269"/>
                </a:lnTo>
                <a:lnTo>
                  <a:pt x="21589" y="139700"/>
                </a:lnTo>
                <a:lnTo>
                  <a:pt x="0" y="15240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045834" y="1623694"/>
            <a:ext cx="102869" cy="69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009640" y="1764030"/>
            <a:ext cx="75565" cy="12001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r" rtl="1">
              <a:spcBef>
                <a:spcPts val="120"/>
              </a:spcBef>
            </a:pPr>
            <a:r>
              <a:rPr sz="600" b="1" spc="90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6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894070" y="1684020"/>
            <a:ext cx="781685" cy="168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950" b="1" spc="17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950" b="1" spc="95" dirty="0">
                <a:solidFill>
                  <a:prstClr val="black"/>
                </a:solidFill>
                <a:latin typeface="Times New Roman"/>
                <a:cs typeface="Times New Roman"/>
              </a:rPr>
              <a:t> biopterin</a:t>
            </a:r>
            <a:endParaRPr sz="9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724400" y="1764030"/>
            <a:ext cx="75565" cy="12001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r" rtl="1">
              <a:spcBef>
                <a:spcPts val="120"/>
              </a:spcBef>
            </a:pPr>
            <a:r>
              <a:rPr sz="600" b="1" spc="90" dirty="0">
                <a:solidFill>
                  <a:prstClr val="black"/>
                </a:solidFill>
                <a:latin typeface="Times New Roman"/>
                <a:cs typeface="Times New Roman"/>
              </a:rPr>
              <a:t>4</a:t>
            </a:r>
            <a:endParaRPr sz="6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08829" y="1684020"/>
            <a:ext cx="696595" cy="168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950" b="1" spc="17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950" b="1" spc="90" dirty="0">
                <a:solidFill>
                  <a:prstClr val="black"/>
                </a:solidFill>
                <a:latin typeface="Times New Roman"/>
                <a:cs typeface="Times New Roman"/>
              </a:rPr>
              <a:t> bioterin</a:t>
            </a:r>
            <a:endParaRPr sz="9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999990" y="1892300"/>
            <a:ext cx="1210310" cy="231140"/>
          </a:xfrm>
          <a:custGeom>
            <a:avLst/>
            <a:gdLst/>
            <a:ahLst/>
            <a:cxnLst/>
            <a:rect l="l" t="t" r="r" b="b"/>
            <a:pathLst>
              <a:path w="1210310" h="231139">
                <a:moveTo>
                  <a:pt x="0" y="68579"/>
                </a:moveTo>
                <a:lnTo>
                  <a:pt x="16510" y="80010"/>
                </a:lnTo>
                <a:lnTo>
                  <a:pt x="34289" y="90170"/>
                </a:lnTo>
                <a:lnTo>
                  <a:pt x="52070" y="100329"/>
                </a:lnTo>
                <a:lnTo>
                  <a:pt x="69850" y="110489"/>
                </a:lnTo>
                <a:lnTo>
                  <a:pt x="87630" y="120650"/>
                </a:lnTo>
                <a:lnTo>
                  <a:pt x="106680" y="129539"/>
                </a:lnTo>
                <a:lnTo>
                  <a:pt x="125730" y="138429"/>
                </a:lnTo>
                <a:lnTo>
                  <a:pt x="144780" y="147320"/>
                </a:lnTo>
                <a:lnTo>
                  <a:pt x="163830" y="154939"/>
                </a:lnTo>
                <a:lnTo>
                  <a:pt x="184150" y="163829"/>
                </a:lnTo>
                <a:lnTo>
                  <a:pt x="204470" y="170179"/>
                </a:lnTo>
                <a:lnTo>
                  <a:pt x="224789" y="177800"/>
                </a:lnTo>
                <a:lnTo>
                  <a:pt x="245110" y="184150"/>
                </a:lnTo>
                <a:lnTo>
                  <a:pt x="265430" y="190500"/>
                </a:lnTo>
                <a:lnTo>
                  <a:pt x="285750" y="195579"/>
                </a:lnTo>
                <a:lnTo>
                  <a:pt x="307339" y="201929"/>
                </a:lnTo>
                <a:lnTo>
                  <a:pt x="327660" y="205739"/>
                </a:lnTo>
                <a:lnTo>
                  <a:pt x="349250" y="210820"/>
                </a:lnTo>
                <a:lnTo>
                  <a:pt x="370839" y="214629"/>
                </a:lnTo>
                <a:lnTo>
                  <a:pt x="392430" y="218439"/>
                </a:lnTo>
                <a:lnTo>
                  <a:pt x="414020" y="220979"/>
                </a:lnTo>
                <a:lnTo>
                  <a:pt x="435610" y="224789"/>
                </a:lnTo>
                <a:lnTo>
                  <a:pt x="457200" y="226060"/>
                </a:lnTo>
                <a:lnTo>
                  <a:pt x="478789" y="228600"/>
                </a:lnTo>
                <a:lnTo>
                  <a:pt x="501650" y="229870"/>
                </a:lnTo>
                <a:lnTo>
                  <a:pt x="523239" y="231139"/>
                </a:lnTo>
                <a:lnTo>
                  <a:pt x="544830" y="231139"/>
                </a:lnTo>
                <a:lnTo>
                  <a:pt x="567689" y="231139"/>
                </a:lnTo>
                <a:lnTo>
                  <a:pt x="589280" y="231139"/>
                </a:lnTo>
                <a:lnTo>
                  <a:pt x="610870" y="229870"/>
                </a:lnTo>
                <a:lnTo>
                  <a:pt x="632460" y="228600"/>
                </a:lnTo>
                <a:lnTo>
                  <a:pt x="655320" y="227329"/>
                </a:lnTo>
                <a:lnTo>
                  <a:pt x="676910" y="224789"/>
                </a:lnTo>
                <a:lnTo>
                  <a:pt x="698500" y="222250"/>
                </a:lnTo>
                <a:lnTo>
                  <a:pt x="720089" y="219710"/>
                </a:lnTo>
                <a:lnTo>
                  <a:pt x="741680" y="215900"/>
                </a:lnTo>
                <a:lnTo>
                  <a:pt x="763270" y="212089"/>
                </a:lnTo>
                <a:lnTo>
                  <a:pt x="784860" y="208279"/>
                </a:lnTo>
                <a:lnTo>
                  <a:pt x="805180" y="203200"/>
                </a:lnTo>
                <a:lnTo>
                  <a:pt x="847089" y="193039"/>
                </a:lnTo>
                <a:lnTo>
                  <a:pt x="889000" y="180339"/>
                </a:lnTo>
                <a:lnTo>
                  <a:pt x="909320" y="172720"/>
                </a:lnTo>
                <a:lnTo>
                  <a:pt x="928370" y="166370"/>
                </a:lnTo>
                <a:lnTo>
                  <a:pt x="948689" y="158750"/>
                </a:lnTo>
                <a:lnTo>
                  <a:pt x="969010" y="149860"/>
                </a:lnTo>
                <a:lnTo>
                  <a:pt x="988060" y="142239"/>
                </a:lnTo>
                <a:lnTo>
                  <a:pt x="1024889" y="124460"/>
                </a:lnTo>
                <a:lnTo>
                  <a:pt x="1061720" y="104139"/>
                </a:lnTo>
                <a:lnTo>
                  <a:pt x="1079500" y="93979"/>
                </a:lnTo>
                <a:lnTo>
                  <a:pt x="1097280" y="83820"/>
                </a:lnTo>
                <a:lnTo>
                  <a:pt x="1115060" y="72389"/>
                </a:lnTo>
                <a:lnTo>
                  <a:pt x="1131570" y="60960"/>
                </a:lnTo>
                <a:lnTo>
                  <a:pt x="1148080" y="49529"/>
                </a:lnTo>
                <a:lnTo>
                  <a:pt x="1164589" y="38100"/>
                </a:lnTo>
                <a:lnTo>
                  <a:pt x="1179830" y="25400"/>
                </a:lnTo>
                <a:lnTo>
                  <a:pt x="1195070" y="12700"/>
                </a:lnTo>
                <a:lnTo>
                  <a:pt x="121031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952365" y="1917064"/>
            <a:ext cx="92710" cy="673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959350" y="2113279"/>
            <a:ext cx="1268730" cy="234950"/>
          </a:xfrm>
          <a:custGeom>
            <a:avLst/>
            <a:gdLst/>
            <a:ahLst/>
            <a:cxnLst/>
            <a:rect l="l" t="t" r="r" b="b"/>
            <a:pathLst>
              <a:path w="1268729" h="234950">
                <a:moveTo>
                  <a:pt x="1268729" y="234950"/>
                </a:moveTo>
                <a:lnTo>
                  <a:pt x="1253489" y="222250"/>
                </a:lnTo>
                <a:lnTo>
                  <a:pt x="1239520" y="209550"/>
                </a:lnTo>
                <a:lnTo>
                  <a:pt x="1224279" y="196850"/>
                </a:lnTo>
                <a:lnTo>
                  <a:pt x="1209039" y="185420"/>
                </a:lnTo>
                <a:lnTo>
                  <a:pt x="1193800" y="173990"/>
                </a:lnTo>
                <a:lnTo>
                  <a:pt x="1177289" y="162560"/>
                </a:lnTo>
                <a:lnTo>
                  <a:pt x="1160779" y="152400"/>
                </a:lnTo>
                <a:lnTo>
                  <a:pt x="1144270" y="140970"/>
                </a:lnTo>
                <a:lnTo>
                  <a:pt x="1126489" y="130810"/>
                </a:lnTo>
                <a:lnTo>
                  <a:pt x="1109979" y="120650"/>
                </a:lnTo>
                <a:lnTo>
                  <a:pt x="1092200" y="111760"/>
                </a:lnTo>
                <a:lnTo>
                  <a:pt x="1073150" y="102870"/>
                </a:lnTo>
                <a:lnTo>
                  <a:pt x="1055370" y="93980"/>
                </a:lnTo>
                <a:lnTo>
                  <a:pt x="1036320" y="85090"/>
                </a:lnTo>
                <a:lnTo>
                  <a:pt x="1018539" y="77470"/>
                </a:lnTo>
                <a:lnTo>
                  <a:pt x="999489" y="68580"/>
                </a:lnTo>
                <a:lnTo>
                  <a:pt x="979170" y="62230"/>
                </a:lnTo>
                <a:lnTo>
                  <a:pt x="960120" y="54610"/>
                </a:lnTo>
                <a:lnTo>
                  <a:pt x="939800" y="48260"/>
                </a:lnTo>
                <a:lnTo>
                  <a:pt x="920750" y="41910"/>
                </a:lnTo>
                <a:lnTo>
                  <a:pt x="900429" y="36830"/>
                </a:lnTo>
                <a:lnTo>
                  <a:pt x="880110" y="31750"/>
                </a:lnTo>
                <a:lnTo>
                  <a:pt x="859789" y="26670"/>
                </a:lnTo>
                <a:lnTo>
                  <a:pt x="838200" y="21590"/>
                </a:lnTo>
                <a:lnTo>
                  <a:pt x="817879" y="17780"/>
                </a:lnTo>
                <a:lnTo>
                  <a:pt x="797560" y="13970"/>
                </a:lnTo>
                <a:lnTo>
                  <a:pt x="775970" y="11430"/>
                </a:lnTo>
                <a:lnTo>
                  <a:pt x="754379" y="7620"/>
                </a:lnTo>
                <a:lnTo>
                  <a:pt x="734060" y="6350"/>
                </a:lnTo>
                <a:lnTo>
                  <a:pt x="712470" y="3810"/>
                </a:lnTo>
                <a:lnTo>
                  <a:pt x="690879" y="2540"/>
                </a:lnTo>
                <a:lnTo>
                  <a:pt x="669289" y="1270"/>
                </a:lnTo>
                <a:lnTo>
                  <a:pt x="648970" y="1270"/>
                </a:lnTo>
                <a:lnTo>
                  <a:pt x="627379" y="0"/>
                </a:lnTo>
                <a:lnTo>
                  <a:pt x="605789" y="1270"/>
                </a:lnTo>
                <a:lnTo>
                  <a:pt x="584200" y="1270"/>
                </a:lnTo>
                <a:lnTo>
                  <a:pt x="562610" y="2540"/>
                </a:lnTo>
                <a:lnTo>
                  <a:pt x="542289" y="3810"/>
                </a:lnTo>
                <a:lnTo>
                  <a:pt x="520700" y="6350"/>
                </a:lnTo>
                <a:lnTo>
                  <a:pt x="499110" y="7620"/>
                </a:lnTo>
                <a:lnTo>
                  <a:pt x="478789" y="11430"/>
                </a:lnTo>
                <a:lnTo>
                  <a:pt x="457200" y="13970"/>
                </a:lnTo>
                <a:lnTo>
                  <a:pt x="436879" y="17780"/>
                </a:lnTo>
                <a:lnTo>
                  <a:pt x="415289" y="21590"/>
                </a:lnTo>
                <a:lnTo>
                  <a:pt x="394970" y="26670"/>
                </a:lnTo>
                <a:lnTo>
                  <a:pt x="374650" y="31750"/>
                </a:lnTo>
                <a:lnTo>
                  <a:pt x="354329" y="36830"/>
                </a:lnTo>
                <a:lnTo>
                  <a:pt x="334010" y="41910"/>
                </a:lnTo>
                <a:lnTo>
                  <a:pt x="313689" y="48260"/>
                </a:lnTo>
                <a:lnTo>
                  <a:pt x="294639" y="54610"/>
                </a:lnTo>
                <a:lnTo>
                  <a:pt x="274320" y="62230"/>
                </a:lnTo>
                <a:lnTo>
                  <a:pt x="255270" y="68580"/>
                </a:lnTo>
                <a:lnTo>
                  <a:pt x="236220" y="77470"/>
                </a:lnTo>
                <a:lnTo>
                  <a:pt x="217170" y="85090"/>
                </a:lnTo>
                <a:lnTo>
                  <a:pt x="198120" y="93980"/>
                </a:lnTo>
                <a:lnTo>
                  <a:pt x="180339" y="102870"/>
                </a:lnTo>
                <a:lnTo>
                  <a:pt x="162560" y="111760"/>
                </a:lnTo>
                <a:lnTo>
                  <a:pt x="144779" y="120650"/>
                </a:lnTo>
                <a:lnTo>
                  <a:pt x="110489" y="140970"/>
                </a:lnTo>
                <a:lnTo>
                  <a:pt x="77470" y="162560"/>
                </a:lnTo>
                <a:lnTo>
                  <a:pt x="60960" y="173990"/>
                </a:lnTo>
                <a:lnTo>
                  <a:pt x="44450" y="185420"/>
                </a:lnTo>
                <a:lnTo>
                  <a:pt x="29210" y="198120"/>
                </a:lnTo>
                <a:lnTo>
                  <a:pt x="15239" y="209550"/>
                </a:lnTo>
                <a:lnTo>
                  <a:pt x="0" y="22225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909184" y="2303145"/>
            <a:ext cx="86360" cy="736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931150" y="1375410"/>
            <a:ext cx="0" cy="217170"/>
          </a:xfrm>
          <a:custGeom>
            <a:avLst/>
            <a:gdLst/>
            <a:ahLst/>
            <a:cxnLst/>
            <a:rect l="l" t="t" r="r" b="b"/>
            <a:pathLst>
              <a:path h="217169">
                <a:moveTo>
                  <a:pt x="0" y="21716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882890" y="1400810"/>
            <a:ext cx="0" cy="166370"/>
          </a:xfrm>
          <a:custGeom>
            <a:avLst/>
            <a:gdLst/>
            <a:ahLst/>
            <a:cxnLst/>
            <a:rect l="l" t="t" r="r" b="b"/>
            <a:pathLst>
              <a:path h="166369">
                <a:moveTo>
                  <a:pt x="0" y="16636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625080" y="1609090"/>
            <a:ext cx="144780" cy="184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050" b="1" spc="18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endParaRPr sz="10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462519" y="1375410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462519" y="1591310"/>
            <a:ext cx="157480" cy="72390"/>
          </a:xfrm>
          <a:custGeom>
            <a:avLst/>
            <a:gdLst/>
            <a:ahLst/>
            <a:cxnLst/>
            <a:rect l="l" t="t" r="r" b="b"/>
            <a:pathLst>
              <a:path w="157479" h="72389">
                <a:moveTo>
                  <a:pt x="0" y="0"/>
                </a:moveTo>
                <a:lnTo>
                  <a:pt x="157479" y="7238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776209" y="1592580"/>
            <a:ext cx="154940" cy="71120"/>
          </a:xfrm>
          <a:custGeom>
            <a:avLst/>
            <a:gdLst/>
            <a:ahLst/>
            <a:cxnLst/>
            <a:rect l="l" t="t" r="r" b="b"/>
            <a:pathLst>
              <a:path w="154940" h="71119">
                <a:moveTo>
                  <a:pt x="0" y="71120"/>
                </a:moveTo>
                <a:lnTo>
                  <a:pt x="15494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462519" y="1375410"/>
            <a:ext cx="468630" cy="0"/>
          </a:xfrm>
          <a:custGeom>
            <a:avLst/>
            <a:gdLst/>
            <a:ahLst/>
            <a:cxnLst/>
            <a:rect l="l" t="t" r="r" b="b"/>
            <a:pathLst>
              <a:path w="468629">
                <a:moveTo>
                  <a:pt x="46862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993890" y="1374139"/>
            <a:ext cx="0" cy="218440"/>
          </a:xfrm>
          <a:custGeom>
            <a:avLst/>
            <a:gdLst/>
            <a:ahLst/>
            <a:cxnLst/>
            <a:rect l="l" t="t" r="r" b="b"/>
            <a:pathLst>
              <a:path h="218440">
                <a:moveTo>
                  <a:pt x="0" y="0"/>
                </a:moveTo>
                <a:lnTo>
                  <a:pt x="0" y="21843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040880" y="1399539"/>
            <a:ext cx="0" cy="167640"/>
          </a:xfrm>
          <a:custGeom>
            <a:avLst/>
            <a:gdLst/>
            <a:ahLst/>
            <a:cxnLst/>
            <a:rect l="l" t="t" r="r" b="b"/>
            <a:pathLst>
              <a:path h="167640">
                <a:moveTo>
                  <a:pt x="0" y="0"/>
                </a:moveTo>
                <a:lnTo>
                  <a:pt x="0" y="16763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993890" y="1592580"/>
            <a:ext cx="234950" cy="109220"/>
          </a:xfrm>
          <a:custGeom>
            <a:avLst/>
            <a:gdLst/>
            <a:ahLst/>
            <a:cxnLst/>
            <a:rect l="l" t="t" r="r" b="b"/>
            <a:pathLst>
              <a:path w="234950" h="109219">
                <a:moveTo>
                  <a:pt x="0" y="0"/>
                </a:moveTo>
                <a:lnTo>
                  <a:pt x="234950" y="10922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228840" y="1591310"/>
            <a:ext cx="233679" cy="110489"/>
          </a:xfrm>
          <a:custGeom>
            <a:avLst/>
            <a:gdLst/>
            <a:ahLst/>
            <a:cxnLst/>
            <a:rect l="l" t="t" r="r" b="b"/>
            <a:pathLst>
              <a:path w="233679" h="110489">
                <a:moveTo>
                  <a:pt x="0" y="110489"/>
                </a:moveTo>
                <a:lnTo>
                  <a:pt x="233679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231380" y="1572260"/>
            <a:ext cx="179070" cy="83820"/>
          </a:xfrm>
          <a:custGeom>
            <a:avLst/>
            <a:gdLst/>
            <a:ahLst/>
            <a:cxnLst/>
            <a:rect l="l" t="t" r="r" b="b"/>
            <a:pathLst>
              <a:path w="179070" h="83819">
                <a:moveTo>
                  <a:pt x="0" y="83819"/>
                </a:moveTo>
                <a:lnTo>
                  <a:pt x="17907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228840" y="1264919"/>
            <a:ext cx="233679" cy="110489"/>
          </a:xfrm>
          <a:custGeom>
            <a:avLst/>
            <a:gdLst/>
            <a:ahLst/>
            <a:cxnLst/>
            <a:rect l="l" t="t" r="r" b="b"/>
            <a:pathLst>
              <a:path w="233679" h="110490">
                <a:moveTo>
                  <a:pt x="233679" y="110489"/>
                </a:moveTo>
                <a:lnTo>
                  <a:pt x="0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231380" y="1311910"/>
            <a:ext cx="179070" cy="82550"/>
          </a:xfrm>
          <a:custGeom>
            <a:avLst/>
            <a:gdLst/>
            <a:ahLst/>
            <a:cxnLst/>
            <a:rect l="l" t="t" r="r" b="b"/>
            <a:pathLst>
              <a:path w="179070" h="82550">
                <a:moveTo>
                  <a:pt x="179070" y="8255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993890" y="1264919"/>
            <a:ext cx="234950" cy="109220"/>
          </a:xfrm>
          <a:custGeom>
            <a:avLst/>
            <a:gdLst/>
            <a:ahLst/>
            <a:cxnLst/>
            <a:rect l="l" t="t" r="r" b="b"/>
            <a:pathLst>
              <a:path w="234950" h="109219">
                <a:moveTo>
                  <a:pt x="234950" y="0"/>
                </a:moveTo>
                <a:lnTo>
                  <a:pt x="0" y="10921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719569" y="1236979"/>
            <a:ext cx="282575" cy="17312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050" b="1" spc="18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050" b="1" spc="19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endParaRPr sz="10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7703819" y="2018029"/>
            <a:ext cx="0" cy="600710"/>
          </a:xfrm>
          <a:custGeom>
            <a:avLst/>
            <a:gdLst/>
            <a:ahLst/>
            <a:cxnLst/>
            <a:rect l="l" t="t" r="r" b="b"/>
            <a:pathLst>
              <a:path h="600710">
                <a:moveTo>
                  <a:pt x="0" y="0"/>
                </a:moveTo>
                <a:lnTo>
                  <a:pt x="0" y="60071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679690" y="2618739"/>
            <a:ext cx="46990" cy="82550"/>
          </a:xfrm>
          <a:custGeom>
            <a:avLst/>
            <a:gdLst/>
            <a:ahLst/>
            <a:cxnLst/>
            <a:rect l="l" t="t" r="r" b="b"/>
            <a:pathLst>
              <a:path w="46990" h="82550">
                <a:moveTo>
                  <a:pt x="0" y="0"/>
                </a:moveTo>
                <a:lnTo>
                  <a:pt x="24129" y="82550"/>
                </a:lnTo>
                <a:lnTo>
                  <a:pt x="39956" y="25400"/>
                </a:lnTo>
                <a:lnTo>
                  <a:pt x="24129" y="25400"/>
                </a:lnTo>
                <a:lnTo>
                  <a:pt x="0" y="0"/>
                </a:lnTo>
                <a:close/>
              </a:path>
              <a:path w="46990" h="82550">
                <a:moveTo>
                  <a:pt x="46989" y="0"/>
                </a:moveTo>
                <a:lnTo>
                  <a:pt x="24129" y="25400"/>
                </a:lnTo>
                <a:lnTo>
                  <a:pt x="39956" y="25400"/>
                </a:lnTo>
                <a:lnTo>
                  <a:pt x="469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7679690" y="2618739"/>
            <a:ext cx="46990" cy="82550"/>
          </a:xfrm>
          <a:custGeom>
            <a:avLst/>
            <a:gdLst/>
            <a:ahLst/>
            <a:cxnLst/>
            <a:rect l="l" t="t" r="r" b="b"/>
            <a:pathLst>
              <a:path w="46990" h="82550">
                <a:moveTo>
                  <a:pt x="24129" y="0"/>
                </a:moveTo>
                <a:lnTo>
                  <a:pt x="24129" y="25400"/>
                </a:lnTo>
                <a:lnTo>
                  <a:pt x="46989" y="0"/>
                </a:lnTo>
                <a:lnTo>
                  <a:pt x="24129" y="82550"/>
                </a:lnTo>
                <a:lnTo>
                  <a:pt x="0" y="0"/>
                </a:lnTo>
                <a:lnTo>
                  <a:pt x="24129" y="25400"/>
                </a:lnTo>
                <a:lnTo>
                  <a:pt x="24129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710169" y="2358389"/>
            <a:ext cx="299720" cy="186690"/>
          </a:xfrm>
          <a:custGeom>
            <a:avLst/>
            <a:gdLst/>
            <a:ahLst/>
            <a:cxnLst/>
            <a:rect l="l" t="t" r="r" b="b"/>
            <a:pathLst>
              <a:path w="299720" h="186689">
                <a:moveTo>
                  <a:pt x="0" y="0"/>
                </a:moveTo>
                <a:lnTo>
                  <a:pt x="3809" y="6350"/>
                </a:lnTo>
                <a:lnTo>
                  <a:pt x="6350" y="13970"/>
                </a:lnTo>
                <a:lnTo>
                  <a:pt x="10159" y="20320"/>
                </a:lnTo>
                <a:lnTo>
                  <a:pt x="13970" y="26670"/>
                </a:lnTo>
                <a:lnTo>
                  <a:pt x="19050" y="33020"/>
                </a:lnTo>
                <a:lnTo>
                  <a:pt x="22859" y="39370"/>
                </a:lnTo>
                <a:lnTo>
                  <a:pt x="26670" y="45720"/>
                </a:lnTo>
                <a:lnTo>
                  <a:pt x="31750" y="52070"/>
                </a:lnTo>
                <a:lnTo>
                  <a:pt x="36829" y="58420"/>
                </a:lnTo>
                <a:lnTo>
                  <a:pt x="41909" y="64770"/>
                </a:lnTo>
                <a:lnTo>
                  <a:pt x="46989" y="69850"/>
                </a:lnTo>
                <a:lnTo>
                  <a:pt x="52070" y="76200"/>
                </a:lnTo>
                <a:lnTo>
                  <a:pt x="58420" y="81280"/>
                </a:lnTo>
                <a:lnTo>
                  <a:pt x="63500" y="87630"/>
                </a:lnTo>
                <a:lnTo>
                  <a:pt x="69850" y="92710"/>
                </a:lnTo>
                <a:lnTo>
                  <a:pt x="76200" y="97789"/>
                </a:lnTo>
                <a:lnTo>
                  <a:pt x="82550" y="104139"/>
                </a:lnTo>
                <a:lnTo>
                  <a:pt x="88900" y="109220"/>
                </a:lnTo>
                <a:lnTo>
                  <a:pt x="95250" y="113030"/>
                </a:lnTo>
                <a:lnTo>
                  <a:pt x="102870" y="118110"/>
                </a:lnTo>
                <a:lnTo>
                  <a:pt x="109220" y="123189"/>
                </a:lnTo>
                <a:lnTo>
                  <a:pt x="116839" y="127000"/>
                </a:lnTo>
                <a:lnTo>
                  <a:pt x="123189" y="132080"/>
                </a:lnTo>
                <a:lnTo>
                  <a:pt x="130809" y="135889"/>
                </a:lnTo>
                <a:lnTo>
                  <a:pt x="138429" y="140970"/>
                </a:lnTo>
                <a:lnTo>
                  <a:pt x="146050" y="144780"/>
                </a:lnTo>
                <a:lnTo>
                  <a:pt x="153670" y="148589"/>
                </a:lnTo>
                <a:lnTo>
                  <a:pt x="161289" y="151130"/>
                </a:lnTo>
                <a:lnTo>
                  <a:pt x="170179" y="154939"/>
                </a:lnTo>
                <a:lnTo>
                  <a:pt x="177800" y="158750"/>
                </a:lnTo>
                <a:lnTo>
                  <a:pt x="185420" y="161289"/>
                </a:lnTo>
                <a:lnTo>
                  <a:pt x="194309" y="165100"/>
                </a:lnTo>
                <a:lnTo>
                  <a:pt x="203200" y="167639"/>
                </a:lnTo>
                <a:lnTo>
                  <a:pt x="210820" y="170180"/>
                </a:lnTo>
                <a:lnTo>
                  <a:pt x="219709" y="172720"/>
                </a:lnTo>
                <a:lnTo>
                  <a:pt x="228600" y="175260"/>
                </a:lnTo>
                <a:lnTo>
                  <a:pt x="237489" y="176530"/>
                </a:lnTo>
                <a:lnTo>
                  <a:pt x="245109" y="179070"/>
                </a:lnTo>
                <a:lnTo>
                  <a:pt x="254000" y="180339"/>
                </a:lnTo>
                <a:lnTo>
                  <a:pt x="262889" y="181610"/>
                </a:lnTo>
                <a:lnTo>
                  <a:pt x="271779" y="184150"/>
                </a:lnTo>
                <a:lnTo>
                  <a:pt x="280670" y="185420"/>
                </a:lnTo>
                <a:lnTo>
                  <a:pt x="289559" y="185420"/>
                </a:lnTo>
                <a:lnTo>
                  <a:pt x="299720" y="18668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7978140" y="2512060"/>
            <a:ext cx="105410" cy="36830"/>
          </a:xfrm>
          <a:custGeom>
            <a:avLst/>
            <a:gdLst/>
            <a:ahLst/>
            <a:cxnLst/>
            <a:rect l="l" t="t" r="r" b="b"/>
            <a:pathLst>
              <a:path w="105409" h="36830">
                <a:moveTo>
                  <a:pt x="5079" y="0"/>
                </a:moveTo>
                <a:lnTo>
                  <a:pt x="33019" y="20319"/>
                </a:lnTo>
                <a:lnTo>
                  <a:pt x="0" y="36829"/>
                </a:lnTo>
                <a:lnTo>
                  <a:pt x="105409" y="25400"/>
                </a:lnTo>
                <a:lnTo>
                  <a:pt x="50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978140" y="2512060"/>
            <a:ext cx="105410" cy="36830"/>
          </a:xfrm>
          <a:custGeom>
            <a:avLst/>
            <a:gdLst/>
            <a:ahLst/>
            <a:cxnLst/>
            <a:rect l="l" t="t" r="r" b="b"/>
            <a:pathLst>
              <a:path w="105409" h="36830">
                <a:moveTo>
                  <a:pt x="5079" y="0"/>
                </a:moveTo>
                <a:lnTo>
                  <a:pt x="105409" y="25400"/>
                </a:lnTo>
                <a:lnTo>
                  <a:pt x="0" y="36829"/>
                </a:lnTo>
                <a:lnTo>
                  <a:pt x="33019" y="20319"/>
                </a:lnTo>
                <a:lnTo>
                  <a:pt x="5079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993380" y="2843529"/>
            <a:ext cx="0" cy="217170"/>
          </a:xfrm>
          <a:custGeom>
            <a:avLst/>
            <a:gdLst/>
            <a:ahLst/>
            <a:cxnLst/>
            <a:rect l="l" t="t" r="r" b="b"/>
            <a:pathLst>
              <a:path h="217169">
                <a:moveTo>
                  <a:pt x="0" y="21717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945119" y="2868929"/>
            <a:ext cx="0" cy="166370"/>
          </a:xfrm>
          <a:custGeom>
            <a:avLst/>
            <a:gdLst/>
            <a:ahLst/>
            <a:cxnLst/>
            <a:rect l="l" t="t" r="r" b="b"/>
            <a:pathLst>
              <a:path h="166369">
                <a:moveTo>
                  <a:pt x="0" y="16637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524750" y="2843529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524750" y="3059429"/>
            <a:ext cx="156210" cy="73660"/>
          </a:xfrm>
          <a:custGeom>
            <a:avLst/>
            <a:gdLst/>
            <a:ahLst/>
            <a:cxnLst/>
            <a:rect l="l" t="t" r="r" b="b"/>
            <a:pathLst>
              <a:path w="156209" h="73660">
                <a:moveTo>
                  <a:pt x="0" y="0"/>
                </a:moveTo>
                <a:lnTo>
                  <a:pt x="156209" y="7366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838440" y="3060700"/>
            <a:ext cx="154940" cy="72390"/>
          </a:xfrm>
          <a:custGeom>
            <a:avLst/>
            <a:gdLst/>
            <a:ahLst/>
            <a:cxnLst/>
            <a:rect l="l" t="t" r="r" b="b"/>
            <a:pathLst>
              <a:path w="154940" h="72389">
                <a:moveTo>
                  <a:pt x="0" y="72389"/>
                </a:moveTo>
                <a:lnTo>
                  <a:pt x="15493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524750" y="2843529"/>
            <a:ext cx="468630" cy="0"/>
          </a:xfrm>
          <a:custGeom>
            <a:avLst/>
            <a:gdLst/>
            <a:ahLst/>
            <a:cxnLst/>
            <a:rect l="l" t="t" r="r" b="b"/>
            <a:pathLst>
              <a:path w="468629">
                <a:moveTo>
                  <a:pt x="46862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7054850" y="2842260"/>
            <a:ext cx="0" cy="218440"/>
          </a:xfrm>
          <a:custGeom>
            <a:avLst/>
            <a:gdLst/>
            <a:ahLst/>
            <a:cxnLst/>
            <a:rect l="l" t="t" r="r" b="b"/>
            <a:pathLst>
              <a:path h="218439">
                <a:moveTo>
                  <a:pt x="0" y="0"/>
                </a:moveTo>
                <a:lnTo>
                  <a:pt x="0" y="21843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103109" y="2867660"/>
            <a:ext cx="0" cy="167640"/>
          </a:xfrm>
          <a:custGeom>
            <a:avLst/>
            <a:gdLst/>
            <a:ahLst/>
            <a:cxnLst/>
            <a:rect l="l" t="t" r="r" b="b"/>
            <a:pathLst>
              <a:path h="167639">
                <a:moveTo>
                  <a:pt x="0" y="0"/>
                </a:moveTo>
                <a:lnTo>
                  <a:pt x="0" y="16763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054850" y="3060700"/>
            <a:ext cx="234950" cy="109220"/>
          </a:xfrm>
          <a:custGeom>
            <a:avLst/>
            <a:gdLst/>
            <a:ahLst/>
            <a:cxnLst/>
            <a:rect l="l" t="t" r="r" b="b"/>
            <a:pathLst>
              <a:path w="234950" h="109219">
                <a:moveTo>
                  <a:pt x="0" y="0"/>
                </a:moveTo>
                <a:lnTo>
                  <a:pt x="234950" y="10922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7289800" y="3059429"/>
            <a:ext cx="234950" cy="110489"/>
          </a:xfrm>
          <a:custGeom>
            <a:avLst/>
            <a:gdLst/>
            <a:ahLst/>
            <a:cxnLst/>
            <a:rect l="l" t="t" r="r" b="b"/>
            <a:pathLst>
              <a:path w="234950" h="110489">
                <a:moveTo>
                  <a:pt x="0" y="110490"/>
                </a:moveTo>
                <a:lnTo>
                  <a:pt x="2349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7292340" y="3040379"/>
            <a:ext cx="180340" cy="83820"/>
          </a:xfrm>
          <a:custGeom>
            <a:avLst/>
            <a:gdLst/>
            <a:ahLst/>
            <a:cxnLst/>
            <a:rect l="l" t="t" r="r" b="b"/>
            <a:pathLst>
              <a:path w="180340" h="83819">
                <a:moveTo>
                  <a:pt x="0" y="83820"/>
                </a:moveTo>
                <a:lnTo>
                  <a:pt x="18033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289800" y="2733039"/>
            <a:ext cx="234950" cy="110489"/>
          </a:xfrm>
          <a:custGeom>
            <a:avLst/>
            <a:gdLst/>
            <a:ahLst/>
            <a:cxnLst/>
            <a:rect l="l" t="t" r="r" b="b"/>
            <a:pathLst>
              <a:path w="234950" h="110489">
                <a:moveTo>
                  <a:pt x="234950" y="110489"/>
                </a:moveTo>
                <a:lnTo>
                  <a:pt x="0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7292340" y="2780029"/>
            <a:ext cx="180340" cy="83820"/>
          </a:xfrm>
          <a:custGeom>
            <a:avLst/>
            <a:gdLst/>
            <a:ahLst/>
            <a:cxnLst/>
            <a:rect l="l" t="t" r="r" b="b"/>
            <a:pathLst>
              <a:path w="180340" h="83819">
                <a:moveTo>
                  <a:pt x="180339" y="8382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7054850" y="2733039"/>
            <a:ext cx="234950" cy="109220"/>
          </a:xfrm>
          <a:custGeom>
            <a:avLst/>
            <a:gdLst/>
            <a:ahLst/>
            <a:cxnLst/>
            <a:rect l="l" t="t" r="r" b="b"/>
            <a:pathLst>
              <a:path w="234950" h="109219">
                <a:moveTo>
                  <a:pt x="234950" y="0"/>
                </a:moveTo>
                <a:lnTo>
                  <a:pt x="0" y="10922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687309" y="3078479"/>
            <a:ext cx="154305" cy="30607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 algn="r" rtl="1">
              <a:lnSpc>
                <a:spcPct val="76200"/>
              </a:lnSpc>
              <a:spcBef>
                <a:spcPts val="390"/>
              </a:spcBef>
            </a:pPr>
            <a:r>
              <a:rPr sz="105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N  H</a:t>
            </a:r>
            <a:endParaRPr sz="10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976869" y="2456179"/>
            <a:ext cx="1069975" cy="438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47955">
              <a:spcBef>
                <a:spcPts val="90"/>
              </a:spcBef>
            </a:pPr>
            <a:r>
              <a:rPr sz="1050" b="1" spc="150" dirty="0">
                <a:solidFill>
                  <a:prstClr val="black"/>
                </a:solidFill>
                <a:latin typeface="Times New Roman"/>
                <a:cs typeface="Times New Roman"/>
              </a:rPr>
              <a:t>CO</a:t>
            </a:r>
            <a:r>
              <a:rPr sz="1050" b="1" spc="225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1050" baseline="-27777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8100">
              <a:spcBef>
                <a:spcPts val="740"/>
              </a:spcBef>
            </a:pPr>
            <a:r>
              <a:rPr sz="1050" b="1" spc="150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1050" b="1" spc="225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 </a:t>
            </a:r>
            <a:r>
              <a:rPr sz="1050" b="1" spc="150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1050" b="1" spc="225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050" b="1" spc="120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050" b="1" spc="155" dirty="0">
                <a:solidFill>
                  <a:prstClr val="black"/>
                </a:solidFill>
                <a:latin typeface="Times New Roman"/>
                <a:cs typeface="Times New Roman"/>
              </a:rPr>
              <a:t>NH</a:t>
            </a:r>
            <a:r>
              <a:rPr sz="1050" b="1" spc="232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1050" baseline="-27777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780530" y="2705100"/>
            <a:ext cx="283845" cy="184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050" b="1" spc="19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050" b="1" spc="19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endParaRPr sz="10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7722869" y="3573779"/>
            <a:ext cx="1270" cy="502920"/>
          </a:xfrm>
          <a:custGeom>
            <a:avLst/>
            <a:gdLst/>
            <a:ahLst/>
            <a:cxnLst/>
            <a:rect l="l" t="t" r="r" b="b"/>
            <a:pathLst>
              <a:path w="1270" h="502920">
                <a:moveTo>
                  <a:pt x="1270" y="0"/>
                </a:moveTo>
                <a:lnTo>
                  <a:pt x="0" y="50292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7698740" y="4076700"/>
            <a:ext cx="46990" cy="82550"/>
          </a:xfrm>
          <a:custGeom>
            <a:avLst/>
            <a:gdLst/>
            <a:ahLst/>
            <a:cxnLst/>
            <a:rect l="l" t="t" r="r" b="b"/>
            <a:pathLst>
              <a:path w="46990" h="82550">
                <a:moveTo>
                  <a:pt x="0" y="0"/>
                </a:moveTo>
                <a:lnTo>
                  <a:pt x="24129" y="82550"/>
                </a:lnTo>
                <a:lnTo>
                  <a:pt x="40307" y="24130"/>
                </a:lnTo>
                <a:lnTo>
                  <a:pt x="24129" y="24130"/>
                </a:lnTo>
                <a:lnTo>
                  <a:pt x="0" y="0"/>
                </a:lnTo>
                <a:close/>
              </a:path>
              <a:path w="46990" h="82550">
                <a:moveTo>
                  <a:pt x="46989" y="0"/>
                </a:moveTo>
                <a:lnTo>
                  <a:pt x="24129" y="24130"/>
                </a:lnTo>
                <a:lnTo>
                  <a:pt x="40307" y="24130"/>
                </a:lnTo>
                <a:lnTo>
                  <a:pt x="469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7698740" y="4076700"/>
            <a:ext cx="46990" cy="82550"/>
          </a:xfrm>
          <a:custGeom>
            <a:avLst/>
            <a:gdLst/>
            <a:ahLst/>
            <a:cxnLst/>
            <a:rect l="l" t="t" r="r" b="b"/>
            <a:pathLst>
              <a:path w="46990" h="82550">
                <a:moveTo>
                  <a:pt x="24129" y="0"/>
                </a:moveTo>
                <a:lnTo>
                  <a:pt x="24129" y="24130"/>
                </a:lnTo>
                <a:lnTo>
                  <a:pt x="46989" y="0"/>
                </a:lnTo>
                <a:lnTo>
                  <a:pt x="24129" y="82550"/>
                </a:lnTo>
                <a:lnTo>
                  <a:pt x="0" y="0"/>
                </a:lnTo>
                <a:lnTo>
                  <a:pt x="24129" y="24130"/>
                </a:lnTo>
                <a:lnTo>
                  <a:pt x="24129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7729219" y="3651250"/>
            <a:ext cx="129539" cy="387350"/>
          </a:xfrm>
          <a:custGeom>
            <a:avLst/>
            <a:gdLst/>
            <a:ahLst/>
            <a:cxnLst/>
            <a:rect l="l" t="t" r="r" b="b"/>
            <a:pathLst>
              <a:path w="129540" h="387350">
                <a:moveTo>
                  <a:pt x="129539" y="0"/>
                </a:moveTo>
                <a:lnTo>
                  <a:pt x="123189" y="3810"/>
                </a:lnTo>
                <a:lnTo>
                  <a:pt x="116839" y="7619"/>
                </a:lnTo>
                <a:lnTo>
                  <a:pt x="110489" y="11430"/>
                </a:lnTo>
                <a:lnTo>
                  <a:pt x="105409" y="15239"/>
                </a:lnTo>
                <a:lnTo>
                  <a:pt x="99059" y="20319"/>
                </a:lnTo>
                <a:lnTo>
                  <a:pt x="93979" y="24130"/>
                </a:lnTo>
                <a:lnTo>
                  <a:pt x="87629" y="29210"/>
                </a:lnTo>
                <a:lnTo>
                  <a:pt x="82550" y="34289"/>
                </a:lnTo>
                <a:lnTo>
                  <a:pt x="77470" y="39369"/>
                </a:lnTo>
                <a:lnTo>
                  <a:pt x="72389" y="43180"/>
                </a:lnTo>
                <a:lnTo>
                  <a:pt x="67309" y="48260"/>
                </a:lnTo>
                <a:lnTo>
                  <a:pt x="62229" y="53339"/>
                </a:lnTo>
                <a:lnTo>
                  <a:pt x="57150" y="58419"/>
                </a:lnTo>
                <a:lnTo>
                  <a:pt x="53339" y="64769"/>
                </a:lnTo>
                <a:lnTo>
                  <a:pt x="48259" y="69850"/>
                </a:lnTo>
                <a:lnTo>
                  <a:pt x="44450" y="74930"/>
                </a:lnTo>
                <a:lnTo>
                  <a:pt x="40639" y="80010"/>
                </a:lnTo>
                <a:lnTo>
                  <a:pt x="36829" y="86360"/>
                </a:lnTo>
                <a:lnTo>
                  <a:pt x="33020" y="91439"/>
                </a:lnTo>
                <a:lnTo>
                  <a:pt x="29209" y="97789"/>
                </a:lnTo>
                <a:lnTo>
                  <a:pt x="26670" y="104139"/>
                </a:lnTo>
                <a:lnTo>
                  <a:pt x="22859" y="109219"/>
                </a:lnTo>
                <a:lnTo>
                  <a:pt x="20320" y="115569"/>
                </a:lnTo>
                <a:lnTo>
                  <a:pt x="17779" y="121919"/>
                </a:lnTo>
                <a:lnTo>
                  <a:pt x="15239" y="127000"/>
                </a:lnTo>
                <a:lnTo>
                  <a:pt x="12700" y="133350"/>
                </a:lnTo>
                <a:lnTo>
                  <a:pt x="11429" y="139700"/>
                </a:lnTo>
                <a:lnTo>
                  <a:pt x="8889" y="146050"/>
                </a:lnTo>
                <a:lnTo>
                  <a:pt x="7620" y="152400"/>
                </a:lnTo>
                <a:lnTo>
                  <a:pt x="5079" y="158750"/>
                </a:lnTo>
                <a:lnTo>
                  <a:pt x="3809" y="165100"/>
                </a:lnTo>
                <a:lnTo>
                  <a:pt x="2539" y="171450"/>
                </a:lnTo>
                <a:lnTo>
                  <a:pt x="2539" y="177800"/>
                </a:lnTo>
                <a:lnTo>
                  <a:pt x="1270" y="184150"/>
                </a:lnTo>
                <a:lnTo>
                  <a:pt x="1270" y="190500"/>
                </a:lnTo>
                <a:lnTo>
                  <a:pt x="0" y="196850"/>
                </a:lnTo>
                <a:lnTo>
                  <a:pt x="0" y="203200"/>
                </a:lnTo>
                <a:lnTo>
                  <a:pt x="0" y="209550"/>
                </a:lnTo>
                <a:lnTo>
                  <a:pt x="0" y="215900"/>
                </a:lnTo>
                <a:lnTo>
                  <a:pt x="1270" y="222250"/>
                </a:lnTo>
                <a:lnTo>
                  <a:pt x="1270" y="228600"/>
                </a:lnTo>
                <a:lnTo>
                  <a:pt x="2539" y="234950"/>
                </a:lnTo>
                <a:lnTo>
                  <a:pt x="3809" y="241300"/>
                </a:lnTo>
                <a:lnTo>
                  <a:pt x="5079" y="247650"/>
                </a:lnTo>
                <a:lnTo>
                  <a:pt x="6350" y="254000"/>
                </a:lnTo>
                <a:lnTo>
                  <a:pt x="7620" y="260350"/>
                </a:lnTo>
                <a:lnTo>
                  <a:pt x="10159" y="266700"/>
                </a:lnTo>
                <a:lnTo>
                  <a:pt x="11429" y="271780"/>
                </a:lnTo>
                <a:lnTo>
                  <a:pt x="13970" y="278130"/>
                </a:lnTo>
                <a:lnTo>
                  <a:pt x="16509" y="284480"/>
                </a:lnTo>
                <a:lnTo>
                  <a:pt x="19050" y="290830"/>
                </a:lnTo>
                <a:lnTo>
                  <a:pt x="21589" y="297180"/>
                </a:lnTo>
                <a:lnTo>
                  <a:pt x="24129" y="302260"/>
                </a:lnTo>
                <a:lnTo>
                  <a:pt x="27939" y="308610"/>
                </a:lnTo>
                <a:lnTo>
                  <a:pt x="30479" y="313689"/>
                </a:lnTo>
                <a:lnTo>
                  <a:pt x="34289" y="320039"/>
                </a:lnTo>
                <a:lnTo>
                  <a:pt x="38100" y="325119"/>
                </a:lnTo>
                <a:lnTo>
                  <a:pt x="41909" y="331469"/>
                </a:lnTo>
                <a:lnTo>
                  <a:pt x="45720" y="336550"/>
                </a:lnTo>
                <a:lnTo>
                  <a:pt x="50800" y="341630"/>
                </a:lnTo>
                <a:lnTo>
                  <a:pt x="54609" y="347980"/>
                </a:lnTo>
                <a:lnTo>
                  <a:pt x="59689" y="353060"/>
                </a:lnTo>
                <a:lnTo>
                  <a:pt x="63500" y="358139"/>
                </a:lnTo>
                <a:lnTo>
                  <a:pt x="68579" y="363219"/>
                </a:lnTo>
                <a:lnTo>
                  <a:pt x="73659" y="368300"/>
                </a:lnTo>
                <a:lnTo>
                  <a:pt x="78739" y="373380"/>
                </a:lnTo>
                <a:lnTo>
                  <a:pt x="83820" y="377189"/>
                </a:lnTo>
                <a:lnTo>
                  <a:pt x="90170" y="382269"/>
                </a:lnTo>
                <a:lnTo>
                  <a:pt x="95250" y="38735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7789544" y="3999865"/>
            <a:ext cx="97789" cy="76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853680" y="3505200"/>
            <a:ext cx="1085850" cy="184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algn="r" rtl="1">
              <a:spcBef>
                <a:spcPts val="90"/>
              </a:spcBef>
            </a:pPr>
            <a:r>
              <a:rPr sz="1050" b="1" spc="165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1050" b="1" spc="247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r>
              <a:rPr sz="1050" b="1" spc="165" dirty="0">
                <a:solidFill>
                  <a:prstClr val="black"/>
                </a:solidFill>
                <a:latin typeface="Times New Roman"/>
                <a:cs typeface="Times New Roman"/>
              </a:rPr>
              <a:t>COSCOA</a:t>
            </a:r>
            <a:endParaRPr sz="10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875269" y="3996690"/>
            <a:ext cx="612775" cy="184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050" b="1" spc="18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050" b="1" spc="18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050" b="1" spc="18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050" b="1" spc="13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050" b="1" spc="19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10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7397750" y="4356100"/>
            <a:ext cx="0" cy="217170"/>
          </a:xfrm>
          <a:custGeom>
            <a:avLst/>
            <a:gdLst/>
            <a:ahLst/>
            <a:cxnLst/>
            <a:rect l="l" t="t" r="r" b="b"/>
            <a:pathLst>
              <a:path h="217170">
                <a:moveTo>
                  <a:pt x="0" y="21716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7349490" y="4381500"/>
            <a:ext cx="0" cy="166370"/>
          </a:xfrm>
          <a:custGeom>
            <a:avLst/>
            <a:gdLst/>
            <a:ahLst/>
            <a:cxnLst/>
            <a:rect l="l" t="t" r="r" b="b"/>
            <a:pathLst>
              <a:path h="166370">
                <a:moveTo>
                  <a:pt x="0" y="16636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6929119" y="4356100"/>
            <a:ext cx="0" cy="215900"/>
          </a:xfrm>
          <a:custGeom>
            <a:avLst/>
            <a:gdLst/>
            <a:ahLst/>
            <a:cxnLst/>
            <a:rect l="l" t="t" r="r" b="b"/>
            <a:pathLst>
              <a:path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6929119" y="4572000"/>
            <a:ext cx="156210" cy="72390"/>
          </a:xfrm>
          <a:custGeom>
            <a:avLst/>
            <a:gdLst/>
            <a:ahLst/>
            <a:cxnLst/>
            <a:rect l="l" t="t" r="r" b="b"/>
            <a:pathLst>
              <a:path w="156209" h="72389">
                <a:moveTo>
                  <a:pt x="0" y="0"/>
                </a:moveTo>
                <a:lnTo>
                  <a:pt x="156209" y="7238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7241540" y="4573270"/>
            <a:ext cx="156210" cy="71120"/>
          </a:xfrm>
          <a:custGeom>
            <a:avLst/>
            <a:gdLst/>
            <a:ahLst/>
            <a:cxnLst/>
            <a:rect l="l" t="t" r="r" b="b"/>
            <a:pathLst>
              <a:path w="156209" h="71120">
                <a:moveTo>
                  <a:pt x="0" y="71119"/>
                </a:moveTo>
                <a:lnTo>
                  <a:pt x="15620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6929119" y="4356100"/>
            <a:ext cx="468630" cy="0"/>
          </a:xfrm>
          <a:custGeom>
            <a:avLst/>
            <a:gdLst/>
            <a:ahLst/>
            <a:cxnLst/>
            <a:rect l="l" t="t" r="r" b="b"/>
            <a:pathLst>
              <a:path w="468629">
                <a:moveTo>
                  <a:pt x="46862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6459220" y="4354829"/>
            <a:ext cx="0" cy="218440"/>
          </a:xfrm>
          <a:custGeom>
            <a:avLst/>
            <a:gdLst/>
            <a:ahLst/>
            <a:cxnLst/>
            <a:rect l="l" t="t" r="r" b="b"/>
            <a:pathLst>
              <a:path h="218439">
                <a:moveTo>
                  <a:pt x="0" y="0"/>
                </a:moveTo>
                <a:lnTo>
                  <a:pt x="0" y="21844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507480" y="4380229"/>
            <a:ext cx="0" cy="167640"/>
          </a:xfrm>
          <a:custGeom>
            <a:avLst/>
            <a:gdLst/>
            <a:ahLst/>
            <a:cxnLst/>
            <a:rect l="l" t="t" r="r" b="b"/>
            <a:pathLst>
              <a:path h="167639">
                <a:moveTo>
                  <a:pt x="0" y="0"/>
                </a:moveTo>
                <a:lnTo>
                  <a:pt x="0" y="16764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6459220" y="4573270"/>
            <a:ext cx="234950" cy="109220"/>
          </a:xfrm>
          <a:custGeom>
            <a:avLst/>
            <a:gdLst/>
            <a:ahLst/>
            <a:cxnLst/>
            <a:rect l="l" t="t" r="r" b="b"/>
            <a:pathLst>
              <a:path w="234950" h="109220">
                <a:moveTo>
                  <a:pt x="0" y="0"/>
                </a:moveTo>
                <a:lnTo>
                  <a:pt x="234950" y="10921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694169" y="4572000"/>
            <a:ext cx="234950" cy="110489"/>
          </a:xfrm>
          <a:custGeom>
            <a:avLst/>
            <a:gdLst/>
            <a:ahLst/>
            <a:cxnLst/>
            <a:rect l="l" t="t" r="r" b="b"/>
            <a:pathLst>
              <a:path w="234950" h="110489">
                <a:moveTo>
                  <a:pt x="0" y="110489"/>
                </a:moveTo>
                <a:lnTo>
                  <a:pt x="234950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696709" y="4552950"/>
            <a:ext cx="180340" cy="82550"/>
          </a:xfrm>
          <a:custGeom>
            <a:avLst/>
            <a:gdLst/>
            <a:ahLst/>
            <a:cxnLst/>
            <a:rect l="l" t="t" r="r" b="b"/>
            <a:pathLst>
              <a:path w="180340" h="82550">
                <a:moveTo>
                  <a:pt x="0" y="82550"/>
                </a:moveTo>
                <a:lnTo>
                  <a:pt x="18034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6694169" y="4245609"/>
            <a:ext cx="234950" cy="110489"/>
          </a:xfrm>
          <a:custGeom>
            <a:avLst/>
            <a:gdLst/>
            <a:ahLst/>
            <a:cxnLst/>
            <a:rect l="l" t="t" r="r" b="b"/>
            <a:pathLst>
              <a:path w="234950" h="110489">
                <a:moveTo>
                  <a:pt x="234950" y="110489"/>
                </a:moveTo>
                <a:lnTo>
                  <a:pt x="0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6696709" y="4292600"/>
            <a:ext cx="180340" cy="82550"/>
          </a:xfrm>
          <a:custGeom>
            <a:avLst/>
            <a:gdLst/>
            <a:ahLst/>
            <a:cxnLst/>
            <a:rect l="l" t="t" r="r" b="b"/>
            <a:pathLst>
              <a:path w="180340" h="82550">
                <a:moveTo>
                  <a:pt x="180340" y="8255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6459220" y="4245609"/>
            <a:ext cx="234950" cy="109220"/>
          </a:xfrm>
          <a:custGeom>
            <a:avLst/>
            <a:gdLst/>
            <a:ahLst/>
            <a:cxnLst/>
            <a:rect l="l" t="t" r="r" b="b"/>
            <a:pathLst>
              <a:path w="234950" h="109220">
                <a:moveTo>
                  <a:pt x="234950" y="0"/>
                </a:moveTo>
                <a:lnTo>
                  <a:pt x="0" y="10921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7091680" y="4589779"/>
            <a:ext cx="155575" cy="3289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3970" marR="5080" indent="-1270" algn="r" rtl="1">
              <a:lnSpc>
                <a:spcPts val="1140"/>
              </a:lnSpc>
              <a:spcBef>
                <a:spcPts val="225"/>
              </a:spcBef>
            </a:pPr>
            <a:r>
              <a:rPr sz="105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N  H</a:t>
            </a:r>
            <a:endParaRPr sz="10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7371080" y="4221479"/>
            <a:ext cx="1481455" cy="17312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spcBef>
                <a:spcPts val="90"/>
              </a:spcBef>
            </a:pPr>
            <a:r>
              <a:rPr sz="1050" b="1" spc="160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1050" b="1" spc="240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050" b="1" spc="160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1050" b="1" spc="240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050" b="1" spc="160" dirty="0">
                <a:solidFill>
                  <a:prstClr val="black"/>
                </a:solidFill>
                <a:latin typeface="Times New Roman"/>
                <a:cs typeface="Times New Roman"/>
              </a:rPr>
              <a:t>NHCOCH</a:t>
            </a:r>
            <a:r>
              <a:rPr sz="1050" b="1" spc="240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endParaRPr sz="1050" baseline="-27777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184900" y="4217670"/>
            <a:ext cx="283845" cy="184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050" b="1" spc="19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050" b="1" spc="19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endParaRPr sz="10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7543800" y="5172709"/>
            <a:ext cx="1270" cy="353060"/>
          </a:xfrm>
          <a:custGeom>
            <a:avLst/>
            <a:gdLst/>
            <a:ahLst/>
            <a:cxnLst/>
            <a:rect l="l" t="t" r="r" b="b"/>
            <a:pathLst>
              <a:path w="1270" h="353060">
                <a:moveTo>
                  <a:pt x="1270" y="0"/>
                </a:moveTo>
                <a:lnTo>
                  <a:pt x="0" y="35305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7520940" y="5525770"/>
            <a:ext cx="46990" cy="82550"/>
          </a:xfrm>
          <a:custGeom>
            <a:avLst/>
            <a:gdLst/>
            <a:ahLst/>
            <a:cxnLst/>
            <a:rect l="l" t="t" r="r" b="b"/>
            <a:pathLst>
              <a:path w="46990" h="82550">
                <a:moveTo>
                  <a:pt x="0" y="0"/>
                </a:moveTo>
                <a:lnTo>
                  <a:pt x="22859" y="82549"/>
                </a:lnTo>
                <a:lnTo>
                  <a:pt x="39936" y="24129"/>
                </a:lnTo>
                <a:lnTo>
                  <a:pt x="22859" y="24129"/>
                </a:lnTo>
                <a:lnTo>
                  <a:pt x="0" y="0"/>
                </a:lnTo>
                <a:close/>
              </a:path>
              <a:path w="46990" h="82550">
                <a:moveTo>
                  <a:pt x="46989" y="0"/>
                </a:moveTo>
                <a:lnTo>
                  <a:pt x="22859" y="24129"/>
                </a:lnTo>
                <a:lnTo>
                  <a:pt x="39936" y="24129"/>
                </a:lnTo>
                <a:lnTo>
                  <a:pt x="469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7520940" y="5525770"/>
            <a:ext cx="46990" cy="82550"/>
          </a:xfrm>
          <a:custGeom>
            <a:avLst/>
            <a:gdLst/>
            <a:ahLst/>
            <a:cxnLst/>
            <a:rect l="l" t="t" r="r" b="b"/>
            <a:pathLst>
              <a:path w="46990" h="82550">
                <a:moveTo>
                  <a:pt x="22859" y="0"/>
                </a:moveTo>
                <a:lnTo>
                  <a:pt x="22859" y="24129"/>
                </a:lnTo>
                <a:lnTo>
                  <a:pt x="46989" y="0"/>
                </a:lnTo>
                <a:lnTo>
                  <a:pt x="22859" y="82549"/>
                </a:lnTo>
                <a:lnTo>
                  <a:pt x="0" y="0"/>
                </a:lnTo>
                <a:lnTo>
                  <a:pt x="22859" y="24129"/>
                </a:lnTo>
                <a:lnTo>
                  <a:pt x="22859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7536180" y="5214620"/>
            <a:ext cx="210820" cy="302260"/>
          </a:xfrm>
          <a:custGeom>
            <a:avLst/>
            <a:gdLst/>
            <a:ahLst/>
            <a:cxnLst/>
            <a:rect l="l" t="t" r="r" b="b"/>
            <a:pathLst>
              <a:path w="210820" h="302260">
                <a:moveTo>
                  <a:pt x="210820" y="1269"/>
                </a:moveTo>
                <a:lnTo>
                  <a:pt x="201929" y="0"/>
                </a:lnTo>
                <a:lnTo>
                  <a:pt x="191770" y="0"/>
                </a:lnTo>
                <a:lnTo>
                  <a:pt x="182879" y="0"/>
                </a:lnTo>
                <a:lnTo>
                  <a:pt x="172720" y="0"/>
                </a:lnTo>
                <a:lnTo>
                  <a:pt x="163829" y="1269"/>
                </a:lnTo>
                <a:lnTo>
                  <a:pt x="154940" y="2539"/>
                </a:lnTo>
                <a:lnTo>
                  <a:pt x="144779" y="3809"/>
                </a:lnTo>
                <a:lnTo>
                  <a:pt x="135890" y="5079"/>
                </a:lnTo>
                <a:lnTo>
                  <a:pt x="127000" y="7619"/>
                </a:lnTo>
                <a:lnTo>
                  <a:pt x="118110" y="10159"/>
                </a:lnTo>
                <a:lnTo>
                  <a:pt x="109220" y="13969"/>
                </a:lnTo>
                <a:lnTo>
                  <a:pt x="100329" y="16509"/>
                </a:lnTo>
                <a:lnTo>
                  <a:pt x="92710" y="20319"/>
                </a:lnTo>
                <a:lnTo>
                  <a:pt x="83820" y="24129"/>
                </a:lnTo>
                <a:lnTo>
                  <a:pt x="76200" y="29209"/>
                </a:lnTo>
                <a:lnTo>
                  <a:pt x="68579" y="33019"/>
                </a:lnTo>
                <a:lnTo>
                  <a:pt x="62229" y="38099"/>
                </a:lnTo>
                <a:lnTo>
                  <a:pt x="54610" y="44449"/>
                </a:lnTo>
                <a:lnTo>
                  <a:pt x="48260" y="49529"/>
                </a:lnTo>
                <a:lnTo>
                  <a:pt x="41910" y="54609"/>
                </a:lnTo>
                <a:lnTo>
                  <a:pt x="36829" y="60959"/>
                </a:lnTo>
                <a:lnTo>
                  <a:pt x="30479" y="67309"/>
                </a:lnTo>
                <a:lnTo>
                  <a:pt x="25400" y="73659"/>
                </a:lnTo>
                <a:lnTo>
                  <a:pt x="21590" y="80009"/>
                </a:lnTo>
                <a:lnTo>
                  <a:pt x="16510" y="87629"/>
                </a:lnTo>
                <a:lnTo>
                  <a:pt x="12700" y="93979"/>
                </a:lnTo>
                <a:lnTo>
                  <a:pt x="10160" y="101599"/>
                </a:lnTo>
                <a:lnTo>
                  <a:pt x="7620" y="109219"/>
                </a:lnTo>
                <a:lnTo>
                  <a:pt x="5079" y="115569"/>
                </a:lnTo>
                <a:lnTo>
                  <a:pt x="2540" y="123189"/>
                </a:lnTo>
                <a:lnTo>
                  <a:pt x="1270" y="130809"/>
                </a:lnTo>
                <a:lnTo>
                  <a:pt x="0" y="138429"/>
                </a:lnTo>
                <a:lnTo>
                  <a:pt x="0" y="146049"/>
                </a:lnTo>
                <a:lnTo>
                  <a:pt x="0" y="153669"/>
                </a:lnTo>
                <a:lnTo>
                  <a:pt x="0" y="161289"/>
                </a:lnTo>
                <a:lnTo>
                  <a:pt x="1270" y="168909"/>
                </a:lnTo>
                <a:lnTo>
                  <a:pt x="2540" y="176529"/>
                </a:lnTo>
                <a:lnTo>
                  <a:pt x="3810" y="184149"/>
                </a:lnTo>
                <a:lnTo>
                  <a:pt x="6350" y="191769"/>
                </a:lnTo>
                <a:lnTo>
                  <a:pt x="25400" y="226059"/>
                </a:lnTo>
                <a:lnTo>
                  <a:pt x="30479" y="232409"/>
                </a:lnTo>
                <a:lnTo>
                  <a:pt x="35560" y="238759"/>
                </a:lnTo>
                <a:lnTo>
                  <a:pt x="40640" y="245109"/>
                </a:lnTo>
                <a:lnTo>
                  <a:pt x="46990" y="251459"/>
                </a:lnTo>
                <a:lnTo>
                  <a:pt x="53340" y="256539"/>
                </a:lnTo>
                <a:lnTo>
                  <a:pt x="60960" y="261619"/>
                </a:lnTo>
                <a:lnTo>
                  <a:pt x="67310" y="266699"/>
                </a:lnTo>
                <a:lnTo>
                  <a:pt x="74929" y="271779"/>
                </a:lnTo>
                <a:lnTo>
                  <a:pt x="82550" y="275589"/>
                </a:lnTo>
                <a:lnTo>
                  <a:pt x="91440" y="280669"/>
                </a:lnTo>
                <a:lnTo>
                  <a:pt x="99060" y="284479"/>
                </a:lnTo>
                <a:lnTo>
                  <a:pt x="107950" y="287019"/>
                </a:lnTo>
                <a:lnTo>
                  <a:pt x="116840" y="290829"/>
                </a:lnTo>
                <a:lnTo>
                  <a:pt x="125729" y="293369"/>
                </a:lnTo>
                <a:lnTo>
                  <a:pt x="134620" y="295909"/>
                </a:lnTo>
                <a:lnTo>
                  <a:pt x="143510" y="297179"/>
                </a:lnTo>
                <a:lnTo>
                  <a:pt x="152400" y="298449"/>
                </a:lnTo>
                <a:lnTo>
                  <a:pt x="162560" y="299719"/>
                </a:lnTo>
                <a:lnTo>
                  <a:pt x="171450" y="300989"/>
                </a:lnTo>
                <a:lnTo>
                  <a:pt x="181610" y="302259"/>
                </a:lnTo>
                <a:lnTo>
                  <a:pt x="190500" y="30225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7752080" y="5111750"/>
            <a:ext cx="391160" cy="184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05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050" b="1" spc="204" dirty="0">
                <a:solidFill>
                  <a:prstClr val="black"/>
                </a:solidFill>
                <a:latin typeface="Times New Roman"/>
                <a:cs typeface="Times New Roman"/>
              </a:rPr>
              <a:t>AM</a:t>
            </a:r>
            <a:endParaRPr sz="10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6644640" y="5197855"/>
            <a:ext cx="869950" cy="368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8740" algn="r" rtl="1">
              <a:lnSpc>
                <a:spcPct val="107100"/>
              </a:lnSpc>
              <a:spcBef>
                <a:spcPts val="100"/>
              </a:spcBef>
            </a:pPr>
            <a:r>
              <a:rPr sz="105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O-methyl  </a:t>
            </a:r>
            <a:r>
              <a:rPr sz="1050" b="1" spc="165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050" b="1" spc="10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105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050" b="1" spc="13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050" b="1" spc="95" dirty="0">
                <a:solidFill>
                  <a:prstClr val="black"/>
                </a:solidFill>
                <a:latin typeface="Times New Roman"/>
                <a:cs typeface="Times New Roman"/>
              </a:rPr>
              <a:t>sf</a:t>
            </a:r>
            <a:r>
              <a:rPr sz="1050" b="1" spc="100" dirty="0">
                <a:solidFill>
                  <a:prstClr val="black"/>
                </a:solidFill>
                <a:latin typeface="Times New Roman"/>
                <a:cs typeface="Times New Roman"/>
              </a:rPr>
              <a:t>er</a:t>
            </a:r>
            <a:r>
              <a:rPr sz="1050" b="1" spc="110" dirty="0">
                <a:solidFill>
                  <a:prstClr val="black"/>
                </a:solidFill>
                <a:latin typeface="Times New Roman"/>
                <a:cs typeface="Times New Roman"/>
              </a:rPr>
              <a:t>ase</a:t>
            </a:r>
            <a:endParaRPr sz="10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7631430" y="5756909"/>
            <a:ext cx="0" cy="218440"/>
          </a:xfrm>
          <a:custGeom>
            <a:avLst/>
            <a:gdLst/>
            <a:ahLst/>
            <a:cxnLst/>
            <a:rect l="l" t="t" r="r" b="b"/>
            <a:pathLst>
              <a:path h="218439">
                <a:moveTo>
                  <a:pt x="0" y="21843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7584440" y="5782309"/>
            <a:ext cx="0" cy="167640"/>
          </a:xfrm>
          <a:custGeom>
            <a:avLst/>
            <a:gdLst/>
            <a:ahLst/>
            <a:cxnLst/>
            <a:rect l="l" t="t" r="r" b="b"/>
            <a:pathLst>
              <a:path h="167639">
                <a:moveTo>
                  <a:pt x="0" y="16763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7164069" y="5756909"/>
            <a:ext cx="0" cy="217170"/>
          </a:xfrm>
          <a:custGeom>
            <a:avLst/>
            <a:gdLst/>
            <a:ahLst/>
            <a:cxnLst/>
            <a:rect l="l" t="t" r="r" b="b"/>
            <a:pathLst>
              <a:path h="217170">
                <a:moveTo>
                  <a:pt x="0" y="0"/>
                </a:moveTo>
                <a:lnTo>
                  <a:pt x="0" y="21716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7164069" y="5974079"/>
            <a:ext cx="156210" cy="72390"/>
          </a:xfrm>
          <a:custGeom>
            <a:avLst/>
            <a:gdLst/>
            <a:ahLst/>
            <a:cxnLst/>
            <a:rect l="l" t="t" r="r" b="b"/>
            <a:pathLst>
              <a:path w="156209" h="72389">
                <a:moveTo>
                  <a:pt x="0" y="0"/>
                </a:moveTo>
                <a:lnTo>
                  <a:pt x="156209" y="7239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7476490" y="5975350"/>
            <a:ext cx="154940" cy="71120"/>
          </a:xfrm>
          <a:custGeom>
            <a:avLst/>
            <a:gdLst/>
            <a:ahLst/>
            <a:cxnLst/>
            <a:rect l="l" t="t" r="r" b="b"/>
            <a:pathLst>
              <a:path w="154940" h="71120">
                <a:moveTo>
                  <a:pt x="0" y="71120"/>
                </a:moveTo>
                <a:lnTo>
                  <a:pt x="15493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7164069" y="5756909"/>
            <a:ext cx="467359" cy="0"/>
          </a:xfrm>
          <a:custGeom>
            <a:avLst/>
            <a:gdLst/>
            <a:ahLst/>
            <a:cxnLst/>
            <a:rect l="l" t="t" r="r" b="b"/>
            <a:pathLst>
              <a:path w="467359">
                <a:moveTo>
                  <a:pt x="46735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6694169" y="5755640"/>
            <a:ext cx="0" cy="219710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71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6742430" y="5781040"/>
            <a:ext cx="0" cy="168910"/>
          </a:xfrm>
          <a:custGeom>
            <a:avLst/>
            <a:gdLst/>
            <a:ahLst/>
            <a:cxnLst/>
            <a:rect l="l" t="t" r="r" b="b"/>
            <a:pathLst>
              <a:path h="168910">
                <a:moveTo>
                  <a:pt x="0" y="0"/>
                </a:moveTo>
                <a:lnTo>
                  <a:pt x="0" y="16891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694169" y="5975350"/>
            <a:ext cx="234950" cy="107950"/>
          </a:xfrm>
          <a:custGeom>
            <a:avLst/>
            <a:gdLst/>
            <a:ahLst/>
            <a:cxnLst/>
            <a:rect l="l" t="t" r="r" b="b"/>
            <a:pathLst>
              <a:path w="234950" h="107950">
                <a:moveTo>
                  <a:pt x="0" y="0"/>
                </a:moveTo>
                <a:lnTo>
                  <a:pt x="234950" y="10795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6929119" y="5974079"/>
            <a:ext cx="234950" cy="109220"/>
          </a:xfrm>
          <a:custGeom>
            <a:avLst/>
            <a:gdLst/>
            <a:ahLst/>
            <a:cxnLst/>
            <a:rect l="l" t="t" r="r" b="b"/>
            <a:pathLst>
              <a:path w="234950" h="109220">
                <a:moveTo>
                  <a:pt x="0" y="109220"/>
                </a:moveTo>
                <a:lnTo>
                  <a:pt x="2349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6931659" y="5953759"/>
            <a:ext cx="180340" cy="83820"/>
          </a:xfrm>
          <a:custGeom>
            <a:avLst/>
            <a:gdLst/>
            <a:ahLst/>
            <a:cxnLst/>
            <a:rect l="l" t="t" r="r" b="b"/>
            <a:pathLst>
              <a:path w="180340" h="83820">
                <a:moveTo>
                  <a:pt x="0" y="83819"/>
                </a:moveTo>
                <a:lnTo>
                  <a:pt x="18034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6929119" y="5647690"/>
            <a:ext cx="234950" cy="109220"/>
          </a:xfrm>
          <a:custGeom>
            <a:avLst/>
            <a:gdLst/>
            <a:ahLst/>
            <a:cxnLst/>
            <a:rect l="l" t="t" r="r" b="b"/>
            <a:pathLst>
              <a:path w="234950" h="109220">
                <a:moveTo>
                  <a:pt x="234950" y="10922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931659" y="5693409"/>
            <a:ext cx="180340" cy="83820"/>
          </a:xfrm>
          <a:custGeom>
            <a:avLst/>
            <a:gdLst/>
            <a:ahLst/>
            <a:cxnLst/>
            <a:rect l="l" t="t" r="r" b="b"/>
            <a:pathLst>
              <a:path w="180340" h="83820">
                <a:moveTo>
                  <a:pt x="180340" y="8381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6694169" y="5647690"/>
            <a:ext cx="234950" cy="107950"/>
          </a:xfrm>
          <a:custGeom>
            <a:avLst/>
            <a:gdLst/>
            <a:ahLst/>
            <a:cxnLst/>
            <a:rect l="l" t="t" r="r" b="b"/>
            <a:pathLst>
              <a:path w="234950" h="107950">
                <a:moveTo>
                  <a:pt x="234950" y="0"/>
                </a:moveTo>
                <a:lnTo>
                  <a:pt x="0" y="10795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7326630" y="5991859"/>
            <a:ext cx="154305" cy="30734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 algn="r" rtl="1">
              <a:lnSpc>
                <a:spcPct val="77000"/>
              </a:lnSpc>
              <a:spcBef>
                <a:spcPts val="380"/>
              </a:spcBef>
            </a:pPr>
            <a:r>
              <a:rPr sz="105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N  H</a:t>
            </a:r>
            <a:endParaRPr sz="10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7614919" y="5350255"/>
            <a:ext cx="1482725" cy="4261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71120">
              <a:lnSpc>
                <a:spcPct val="134900"/>
              </a:lnSpc>
              <a:spcBef>
                <a:spcPts val="100"/>
              </a:spcBef>
            </a:pPr>
            <a:r>
              <a:rPr sz="1050" b="1" spc="165" dirty="0">
                <a:solidFill>
                  <a:prstClr val="black"/>
                </a:solidFill>
                <a:latin typeface="Times New Roman"/>
                <a:cs typeface="Times New Roman"/>
              </a:rPr>
              <a:t>SAH  </a:t>
            </a:r>
            <a:r>
              <a:rPr sz="1050" b="1" spc="18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050" b="1" spc="19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050" b="1" spc="112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050" b="1" spc="18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050" b="1" spc="19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050" b="1" spc="112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050" b="1" spc="18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050" b="1" spc="18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050" b="1" spc="18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050" b="1" spc="17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050" b="1" spc="19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050" b="1" spc="19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050" b="1" spc="120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endParaRPr sz="1050" baseline="-27777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6225540" y="5633720"/>
            <a:ext cx="509905" cy="17312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spcBef>
                <a:spcPts val="90"/>
              </a:spcBef>
            </a:pPr>
            <a:r>
              <a:rPr sz="1050" b="1" spc="165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1050" b="1" spc="247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r>
              <a:rPr sz="1050" b="1" spc="16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endParaRPr sz="10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3903979" y="862330"/>
            <a:ext cx="0" cy="113030"/>
          </a:xfrm>
          <a:custGeom>
            <a:avLst/>
            <a:gdLst/>
            <a:ahLst/>
            <a:cxnLst/>
            <a:rect l="l" t="t" r="r" b="b"/>
            <a:pathLst>
              <a:path h="113030">
                <a:moveTo>
                  <a:pt x="0" y="0"/>
                </a:moveTo>
                <a:lnTo>
                  <a:pt x="0" y="11303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8342630" y="1014729"/>
            <a:ext cx="273685" cy="184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050" b="1" spc="185" dirty="0">
                <a:solidFill>
                  <a:prstClr val="black"/>
                </a:solidFill>
                <a:latin typeface="Times New Roman"/>
                <a:cs typeface="Times New Roman"/>
              </a:rPr>
              <a:t>NH</a:t>
            </a:r>
            <a:endParaRPr sz="10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8591550" y="1103629"/>
            <a:ext cx="80645" cy="1308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700" b="1" spc="80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7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8415019" y="1173480"/>
            <a:ext cx="0" cy="114300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11430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8251190" y="1358899"/>
            <a:ext cx="80645" cy="1308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700" b="1" spc="80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7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8002269" y="1271269"/>
            <a:ext cx="1123315" cy="17312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050" b="1" spc="185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1050" b="1" spc="4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050" b="1" spc="185" dirty="0">
                <a:solidFill>
                  <a:prstClr val="black"/>
                </a:solidFill>
                <a:latin typeface="Times New Roman"/>
                <a:cs typeface="Times New Roman"/>
              </a:rPr>
              <a:t>CHCOOH</a:t>
            </a:r>
            <a:endParaRPr sz="10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6066790" y="1075689"/>
            <a:ext cx="327660" cy="153888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8255">
              <a:lnSpc>
                <a:spcPts val="1230"/>
              </a:lnSpc>
            </a:pPr>
            <a:r>
              <a:rPr sz="1050" b="1" spc="19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050" b="1" spc="127" baseline="-23809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050" b="1" spc="19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endParaRPr sz="10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4699000" y="2448560"/>
            <a:ext cx="492759" cy="14732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8255" algn="r" rtl="1">
              <a:lnSpc>
                <a:spcPts val="1130"/>
              </a:lnSpc>
            </a:pPr>
            <a:r>
              <a:rPr sz="950" b="1" spc="17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950" b="1" spc="14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950" b="1" spc="170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950" b="1" spc="15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900" b="1" spc="157" baseline="23148" dirty="0">
                <a:solidFill>
                  <a:prstClr val="black"/>
                </a:solidFill>
                <a:latin typeface="Times New Roman"/>
                <a:cs typeface="Times New Roman"/>
              </a:rPr>
              <a:t>+</a:t>
            </a:r>
            <a:endParaRPr sz="900" baseline="23148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5911850" y="2387600"/>
            <a:ext cx="833119" cy="14732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8255" algn="r" rtl="1">
              <a:lnSpc>
                <a:spcPts val="1120"/>
              </a:lnSpc>
            </a:pPr>
            <a:r>
              <a:rPr sz="950" b="1" spc="140" dirty="0">
                <a:solidFill>
                  <a:prstClr val="black"/>
                </a:solidFill>
                <a:latin typeface="Times New Roman"/>
                <a:cs typeface="Times New Roman"/>
              </a:rPr>
              <a:t>NADPH(H</a:t>
            </a:r>
            <a:r>
              <a:rPr sz="900" b="1" spc="209" baseline="23148" dirty="0">
                <a:solidFill>
                  <a:prstClr val="black"/>
                </a:solidFill>
                <a:latin typeface="Times New Roman"/>
                <a:cs typeface="Times New Roman"/>
              </a:rPr>
              <a:t>+</a:t>
            </a:r>
            <a:r>
              <a:rPr sz="950" b="1" spc="140" dirty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endParaRPr sz="9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6630669" y="2203450"/>
            <a:ext cx="1021080" cy="18415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9525" algn="r" rtl="1">
              <a:lnSpc>
                <a:spcPts val="1230"/>
              </a:lnSpc>
            </a:pPr>
            <a:r>
              <a:rPr sz="1050" b="1" spc="110" dirty="0">
                <a:solidFill>
                  <a:prstClr val="black"/>
                </a:solidFill>
                <a:latin typeface="Times New Roman"/>
                <a:cs typeface="Times New Roman"/>
              </a:rPr>
              <a:t>decarboxylase</a:t>
            </a:r>
            <a:endParaRPr sz="10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8022590" y="2203450"/>
            <a:ext cx="318770" cy="16383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8255" algn="r" rtl="1">
              <a:lnSpc>
                <a:spcPts val="1230"/>
              </a:lnSpc>
            </a:pPr>
            <a:r>
              <a:rPr sz="1050" b="1" spc="14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1050" b="1" spc="145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050" b="1" spc="15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endParaRPr sz="10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6662419" y="3343909"/>
            <a:ext cx="2129790" cy="163830"/>
          </a:xfrm>
          <a:custGeom>
            <a:avLst/>
            <a:gdLst/>
            <a:ahLst/>
            <a:cxnLst/>
            <a:rect l="l" t="t" r="r" b="b"/>
            <a:pathLst>
              <a:path w="2129790" h="163829">
                <a:moveTo>
                  <a:pt x="0" y="163829"/>
                </a:moveTo>
                <a:lnTo>
                  <a:pt x="2129789" y="163829"/>
                </a:lnTo>
                <a:lnTo>
                  <a:pt x="2129789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6659880" y="3327400"/>
            <a:ext cx="1397000" cy="17312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050" b="1" spc="145" dirty="0">
                <a:solidFill>
                  <a:prstClr val="black"/>
                </a:solidFill>
                <a:latin typeface="Times New Roman"/>
                <a:cs typeface="Times New Roman"/>
              </a:rPr>
              <a:t>5-OH </a:t>
            </a:r>
            <a:r>
              <a:rPr sz="105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Tryptamine</a:t>
            </a:r>
            <a:r>
              <a:rPr sz="1050" b="1" spc="-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050" b="1" spc="80" dirty="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a:endParaRPr sz="10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8044159" y="3354481"/>
            <a:ext cx="687070" cy="146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5"/>
              </a:lnSpc>
            </a:pPr>
            <a:r>
              <a:rPr sz="105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050" b="1" spc="114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050" b="1" spc="9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1050" b="1" spc="110" dirty="0">
                <a:solidFill>
                  <a:prstClr val="black"/>
                </a:solidFill>
                <a:latin typeface="Times New Roman"/>
                <a:cs typeface="Times New Roman"/>
              </a:rPr>
              <a:t>oto</a:t>
            </a:r>
            <a:r>
              <a:rPr sz="105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050" b="1" spc="7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050" b="1" spc="135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endParaRPr sz="10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8718169" y="3327400"/>
            <a:ext cx="80645" cy="184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050" b="1" spc="80" dirty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endParaRPr sz="10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7851140" y="6276340"/>
            <a:ext cx="3810" cy="163830"/>
          </a:xfrm>
          <a:custGeom>
            <a:avLst/>
            <a:gdLst/>
            <a:ahLst/>
            <a:cxnLst/>
            <a:rect l="l" t="t" r="r" b="b"/>
            <a:pathLst>
              <a:path w="3809" h="163829">
                <a:moveTo>
                  <a:pt x="0" y="163830"/>
                </a:moveTo>
                <a:lnTo>
                  <a:pt x="3809" y="163830"/>
                </a:lnTo>
                <a:lnTo>
                  <a:pt x="3809" y="0"/>
                </a:lnTo>
                <a:lnTo>
                  <a:pt x="0" y="0"/>
                </a:lnTo>
                <a:lnTo>
                  <a:pt x="0" y="1638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7030718" y="6447249"/>
            <a:ext cx="826136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5"/>
              </a:lnSpc>
            </a:pPr>
            <a:r>
              <a:rPr sz="1050" b="1" spc="165" dirty="0">
                <a:solidFill>
                  <a:prstClr val="black"/>
                </a:solidFill>
                <a:latin typeface="Times New Roman"/>
                <a:cs typeface="Times New Roman"/>
              </a:rPr>
              <a:t>Me</a:t>
            </a:r>
            <a:r>
              <a:rPr sz="1050" b="1" spc="100" dirty="0">
                <a:solidFill>
                  <a:prstClr val="black"/>
                </a:solidFill>
                <a:latin typeface="Times New Roman"/>
                <a:cs typeface="Times New Roman"/>
              </a:rPr>
              <a:t>lato</a:t>
            </a:r>
            <a:r>
              <a:rPr sz="105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050" b="1" spc="7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050" b="1" spc="135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endParaRPr sz="10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4895850" y="1060449"/>
            <a:ext cx="882650" cy="33274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5875" marR="5080" indent="-3810" algn="r" rtl="1">
              <a:lnSpc>
                <a:spcPts val="1170"/>
              </a:lnSpc>
              <a:spcBef>
                <a:spcPts val="200"/>
              </a:spcBef>
            </a:pPr>
            <a:r>
              <a:rPr sz="1050" b="1" spc="17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050" b="1" spc="10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105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yp</a:t>
            </a:r>
            <a:r>
              <a:rPr sz="1050" b="1" spc="105" dirty="0">
                <a:solidFill>
                  <a:prstClr val="black"/>
                </a:solidFill>
                <a:latin typeface="Times New Roman"/>
                <a:cs typeface="Times New Roman"/>
              </a:rPr>
              <a:t>tophan  </a:t>
            </a:r>
            <a:r>
              <a:rPr sz="1050" b="1" spc="14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05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yd</a:t>
            </a:r>
            <a:r>
              <a:rPr sz="1050" b="1" spc="114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1050" b="1" spc="10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05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xy</a:t>
            </a:r>
            <a:r>
              <a:rPr sz="1050" b="1" spc="75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05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050" b="1" spc="8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050" b="1" spc="1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endParaRPr sz="10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7085330" y="1854200"/>
            <a:ext cx="1305560" cy="153888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R="64135" algn="ctr" rtl="1">
              <a:lnSpc>
                <a:spcPts val="175"/>
              </a:lnSpc>
            </a:pPr>
            <a:r>
              <a:rPr sz="1050" b="1" spc="19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10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0160">
              <a:lnSpc>
                <a:spcPts val="1045"/>
              </a:lnSpc>
            </a:pPr>
            <a:r>
              <a:rPr sz="1050" b="1" spc="145" dirty="0">
                <a:solidFill>
                  <a:prstClr val="black"/>
                </a:solidFill>
                <a:latin typeface="Times New Roman"/>
                <a:cs typeface="Times New Roman"/>
              </a:rPr>
              <a:t>5-OH</a:t>
            </a:r>
            <a:r>
              <a:rPr sz="105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050" b="1" spc="125" dirty="0">
                <a:solidFill>
                  <a:prstClr val="black"/>
                </a:solidFill>
                <a:latin typeface="Times New Roman"/>
                <a:cs typeface="Times New Roman"/>
              </a:rPr>
              <a:t>Tryptohpan</a:t>
            </a:r>
            <a:endParaRPr sz="10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6797040" y="3657600"/>
            <a:ext cx="868044" cy="33401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algn="r" rtl="1">
              <a:lnSpc>
                <a:spcPts val="1180"/>
              </a:lnSpc>
              <a:spcBef>
                <a:spcPts val="195"/>
              </a:spcBef>
            </a:pPr>
            <a:r>
              <a:rPr sz="1050" b="1" spc="110" dirty="0">
                <a:solidFill>
                  <a:prstClr val="black"/>
                </a:solidFill>
                <a:latin typeface="Times New Roman"/>
                <a:cs typeface="Times New Roman"/>
              </a:rPr>
              <a:t>N-Acetyl  </a:t>
            </a:r>
            <a:r>
              <a:rPr sz="1050" b="1" spc="155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050" b="1" spc="114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1050" b="1" spc="10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050" b="1" spc="135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050" b="1" spc="10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050" b="1" spc="8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sz="1050" b="1" spc="105" dirty="0">
                <a:solidFill>
                  <a:prstClr val="black"/>
                </a:solidFill>
                <a:latin typeface="Times New Roman"/>
                <a:cs typeface="Times New Roman"/>
              </a:rPr>
              <a:t>er</a:t>
            </a:r>
            <a:r>
              <a:rPr sz="105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050" b="1" spc="8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050" b="1" spc="1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endParaRPr sz="10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6891019" y="4916170"/>
            <a:ext cx="1861820" cy="163830"/>
          </a:xfrm>
          <a:custGeom>
            <a:avLst/>
            <a:gdLst/>
            <a:ahLst/>
            <a:cxnLst/>
            <a:rect l="l" t="t" r="r" b="b"/>
            <a:pathLst>
              <a:path w="1861820" h="163829">
                <a:moveTo>
                  <a:pt x="0" y="163829"/>
                </a:moveTo>
                <a:lnTo>
                  <a:pt x="1861820" y="163829"/>
                </a:lnTo>
                <a:lnTo>
                  <a:pt x="1861820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6887209" y="4899659"/>
            <a:ext cx="1873885" cy="17312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050" b="1" spc="105" dirty="0">
                <a:solidFill>
                  <a:prstClr val="black"/>
                </a:solidFill>
                <a:latin typeface="Times New Roman"/>
                <a:cs typeface="Times New Roman"/>
              </a:rPr>
              <a:t>N-acetyl </a:t>
            </a:r>
            <a:r>
              <a:rPr sz="1050" b="1" spc="145" dirty="0">
                <a:solidFill>
                  <a:prstClr val="black"/>
                </a:solidFill>
                <a:latin typeface="Times New Roman"/>
                <a:cs typeface="Times New Roman"/>
              </a:rPr>
              <a:t>5-OH</a:t>
            </a:r>
            <a:r>
              <a:rPr sz="1050" b="1" spc="-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050" b="1" spc="114" dirty="0">
                <a:solidFill>
                  <a:prstClr val="black"/>
                </a:solidFill>
                <a:latin typeface="Times New Roman"/>
                <a:cs typeface="Times New Roman"/>
              </a:rPr>
              <a:t>tryptamine</a:t>
            </a:r>
            <a:endParaRPr sz="10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6393815" y="6675120"/>
            <a:ext cx="2222500" cy="1422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0160">
              <a:lnSpc>
                <a:spcPts val="1050"/>
              </a:lnSpc>
            </a:pPr>
            <a:r>
              <a:rPr sz="1050" b="1" spc="105" dirty="0">
                <a:solidFill>
                  <a:prstClr val="black"/>
                </a:solidFill>
                <a:latin typeface="Times New Roman"/>
                <a:cs typeface="Times New Roman"/>
              </a:rPr>
              <a:t>(N-acetyl-5-methoxy-serotonin)</a:t>
            </a:r>
            <a:endParaRPr sz="10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2743200" y="1803400"/>
            <a:ext cx="863600" cy="163830"/>
          </a:xfrm>
          <a:custGeom>
            <a:avLst/>
            <a:gdLst/>
            <a:ahLst/>
            <a:cxnLst/>
            <a:rect l="l" t="t" r="r" b="b"/>
            <a:pathLst>
              <a:path w="863600" h="163830">
                <a:moveTo>
                  <a:pt x="0" y="163829"/>
                </a:moveTo>
                <a:lnTo>
                  <a:pt x="863600" y="163829"/>
                </a:lnTo>
                <a:lnTo>
                  <a:pt x="863600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2739389" y="1788160"/>
            <a:ext cx="876935" cy="184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050" b="1" spc="155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050" b="1" spc="10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1050" b="1" spc="114" dirty="0">
                <a:solidFill>
                  <a:prstClr val="black"/>
                </a:solidFill>
                <a:latin typeface="Times New Roman"/>
                <a:cs typeface="Times New Roman"/>
              </a:rPr>
              <a:t>ypto</a:t>
            </a:r>
            <a:r>
              <a:rPr sz="105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1050" b="1" spc="14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050" b="1" spc="10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050" b="1" spc="135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endParaRPr sz="10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344170" y="2691129"/>
            <a:ext cx="2681605" cy="124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975" indent="-168910">
              <a:spcBef>
                <a:spcPts val="100"/>
              </a:spcBef>
              <a:buFontTx/>
              <a:buChar char="*"/>
              <a:tabLst>
                <a:tab pos="181610" algn="l"/>
              </a:tabLst>
            </a:pPr>
            <a:r>
              <a:rPr sz="2000" spc="-250" dirty="0">
                <a:solidFill>
                  <a:srgbClr val="333399"/>
                </a:solidFill>
                <a:latin typeface="Arial Black"/>
                <a:cs typeface="Arial Black"/>
              </a:rPr>
              <a:t>Neurotransmitter</a:t>
            </a:r>
            <a:endParaRPr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181610" marR="5080" indent="-181610">
              <a:lnSpc>
                <a:spcPct val="100400"/>
              </a:lnSpc>
              <a:spcBef>
                <a:spcPts val="2390"/>
              </a:spcBef>
              <a:buFontTx/>
              <a:buChar char="*"/>
              <a:tabLst>
                <a:tab pos="181610" algn="l"/>
              </a:tabLst>
            </a:pPr>
            <a:r>
              <a:rPr sz="2000" spc="-204" dirty="0">
                <a:solidFill>
                  <a:srgbClr val="333399"/>
                </a:solidFill>
                <a:latin typeface="Arial Black"/>
                <a:cs typeface="Arial Black"/>
              </a:rPr>
              <a:t>Founds </a:t>
            </a:r>
            <a:r>
              <a:rPr sz="2000" spc="-225" dirty="0">
                <a:solidFill>
                  <a:srgbClr val="333399"/>
                </a:solidFill>
                <a:latin typeface="Arial Black"/>
                <a:cs typeface="Arial Black"/>
              </a:rPr>
              <a:t>in </a:t>
            </a:r>
            <a:r>
              <a:rPr sz="2000" spc="-280" dirty="0">
                <a:solidFill>
                  <a:srgbClr val="333399"/>
                </a:solidFill>
                <a:latin typeface="Arial Black"/>
                <a:cs typeface="Arial Black"/>
              </a:rPr>
              <a:t>mast cells&amp;  </a:t>
            </a:r>
            <a:r>
              <a:rPr sz="2000" spc="-235" dirty="0">
                <a:solidFill>
                  <a:srgbClr val="333399"/>
                </a:solidFill>
                <a:latin typeface="Arial Black"/>
                <a:cs typeface="Arial Black"/>
              </a:rPr>
              <a:t>platelets.</a:t>
            </a:r>
            <a:endParaRPr sz="2000" dirty="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344170" y="4216400"/>
            <a:ext cx="262128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975" indent="-168910">
              <a:spcBef>
                <a:spcPts val="100"/>
              </a:spcBef>
              <a:buFontTx/>
              <a:buChar char="*"/>
              <a:tabLst>
                <a:tab pos="181610" algn="l"/>
              </a:tabLst>
            </a:pPr>
            <a:r>
              <a:rPr sz="2000" spc="-254" dirty="0">
                <a:solidFill>
                  <a:srgbClr val="333399"/>
                </a:solidFill>
                <a:latin typeface="Arial Black"/>
                <a:cs typeface="Arial Black"/>
              </a:rPr>
              <a:t>Vasoconstrictor</a:t>
            </a:r>
            <a:endParaRPr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222250"/>
            <a:r>
              <a:rPr sz="2000" spc="-225" dirty="0">
                <a:solidFill>
                  <a:srgbClr val="333399"/>
                </a:solidFill>
                <a:latin typeface="Arial Black"/>
                <a:cs typeface="Arial Black"/>
              </a:rPr>
              <a:t>for </a:t>
            </a:r>
            <a:r>
              <a:rPr sz="2000" spc="-229" dirty="0">
                <a:solidFill>
                  <a:srgbClr val="333399"/>
                </a:solidFill>
                <a:latin typeface="Arial Black"/>
                <a:cs typeface="Arial Black"/>
              </a:rPr>
              <a:t>B.V.&amp;</a:t>
            </a:r>
            <a:r>
              <a:rPr sz="2000" spc="-45" dirty="0">
                <a:solidFill>
                  <a:srgbClr val="333399"/>
                </a:solidFill>
                <a:latin typeface="Arial Black"/>
                <a:cs typeface="Arial Black"/>
              </a:rPr>
              <a:t> </a:t>
            </a:r>
            <a:r>
              <a:rPr sz="2000" spc="-235" dirty="0">
                <a:solidFill>
                  <a:srgbClr val="333399"/>
                </a:solidFill>
                <a:latin typeface="Arial Black"/>
                <a:cs typeface="Arial Black"/>
              </a:rPr>
              <a:t>bronchioles</a:t>
            </a:r>
            <a:endParaRPr sz="20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181610" marR="104139" indent="-181610">
              <a:spcBef>
                <a:spcPts val="2400"/>
              </a:spcBef>
              <a:buFontTx/>
              <a:buChar char="*"/>
              <a:tabLst>
                <a:tab pos="181610" algn="l"/>
              </a:tabLst>
            </a:pPr>
            <a:r>
              <a:rPr sz="2000" spc="-254" dirty="0">
                <a:solidFill>
                  <a:srgbClr val="333399"/>
                </a:solidFill>
                <a:latin typeface="Arial Black"/>
                <a:cs typeface="Arial Black"/>
              </a:rPr>
              <a:t>Transmitter </a:t>
            </a:r>
            <a:r>
              <a:rPr sz="2000" spc="-225" dirty="0">
                <a:solidFill>
                  <a:srgbClr val="333399"/>
                </a:solidFill>
                <a:latin typeface="Arial Black"/>
                <a:cs typeface="Arial Black"/>
              </a:rPr>
              <a:t>in </a:t>
            </a:r>
            <a:r>
              <a:rPr sz="2000" spc="-190" dirty="0">
                <a:solidFill>
                  <a:srgbClr val="333399"/>
                </a:solidFill>
                <a:latin typeface="Arial Black"/>
                <a:cs typeface="Arial Black"/>
              </a:rPr>
              <a:t>GIT </a:t>
            </a:r>
            <a:r>
              <a:rPr sz="2000" spc="-285" dirty="0">
                <a:solidFill>
                  <a:srgbClr val="333399"/>
                </a:solidFill>
                <a:latin typeface="Arial Black"/>
                <a:cs typeface="Arial Black"/>
              </a:rPr>
              <a:t>to  </a:t>
            </a:r>
            <a:r>
              <a:rPr sz="2000" spc="-225" dirty="0">
                <a:solidFill>
                  <a:srgbClr val="333399"/>
                </a:solidFill>
                <a:latin typeface="Arial Black"/>
                <a:cs typeface="Arial Black"/>
              </a:rPr>
              <a:t>release </a:t>
            </a:r>
            <a:r>
              <a:rPr sz="2000" spc="-265" dirty="0">
                <a:solidFill>
                  <a:srgbClr val="333399"/>
                </a:solidFill>
                <a:latin typeface="Arial Black"/>
                <a:cs typeface="Arial Black"/>
              </a:rPr>
              <a:t>the </a:t>
            </a:r>
            <a:r>
              <a:rPr sz="2000" spc="-240" dirty="0">
                <a:solidFill>
                  <a:srgbClr val="333399"/>
                </a:solidFill>
                <a:latin typeface="Arial Black"/>
                <a:cs typeface="Arial Black"/>
              </a:rPr>
              <a:t>peptide  </a:t>
            </a:r>
            <a:r>
              <a:rPr sz="2000" spc="-225" dirty="0">
                <a:solidFill>
                  <a:srgbClr val="333399"/>
                </a:solidFill>
                <a:latin typeface="Arial Black"/>
                <a:cs typeface="Arial Black"/>
              </a:rPr>
              <a:t>hormones.</a:t>
            </a:r>
            <a:endParaRPr sz="2000" dirty="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6718300" y="142240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28393">
            <a:solidFill>
              <a:srgbClr val="99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8623300" y="1473200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28393">
            <a:solidFill>
              <a:srgbClr val="009999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8407400" y="4432300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28393">
            <a:solidFill>
              <a:srgbClr val="99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8001000" y="3721100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28393">
            <a:solidFill>
              <a:srgbClr val="99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6273800" y="5880100"/>
            <a:ext cx="279400" cy="0"/>
          </a:xfrm>
          <a:custGeom>
            <a:avLst/>
            <a:gdLst/>
            <a:ahLst/>
            <a:cxnLst/>
            <a:rect l="l" t="t" r="r" b="b"/>
            <a:pathLst>
              <a:path w="279400">
                <a:moveTo>
                  <a:pt x="0" y="0"/>
                </a:moveTo>
                <a:lnTo>
                  <a:pt x="279400" y="0"/>
                </a:lnTo>
              </a:path>
            </a:pathLst>
          </a:custGeom>
          <a:ln w="28393">
            <a:solidFill>
              <a:srgbClr val="99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6101079" y="1257300"/>
            <a:ext cx="80010" cy="80010"/>
          </a:xfrm>
          <a:custGeom>
            <a:avLst/>
            <a:gdLst/>
            <a:ahLst/>
            <a:cxnLst/>
            <a:rect l="l" t="t" r="r" b="b"/>
            <a:pathLst>
              <a:path w="80010" h="80009">
                <a:moveTo>
                  <a:pt x="80010" y="0"/>
                </a:moveTo>
                <a:lnTo>
                  <a:pt x="0" y="26670"/>
                </a:lnTo>
                <a:lnTo>
                  <a:pt x="53340" y="80010"/>
                </a:lnTo>
                <a:lnTo>
                  <a:pt x="800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090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332740"/>
            <a:ext cx="46812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u="heavy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Arial"/>
                <a:cs typeface="Arial"/>
              </a:rPr>
              <a:t>III] </a:t>
            </a:r>
            <a:r>
              <a:rPr sz="2400" i="1" u="heavy" spc="-5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Arial"/>
                <a:cs typeface="Arial"/>
              </a:rPr>
              <a:t>Melatonin formation</a:t>
            </a:r>
            <a:r>
              <a:rPr sz="2400" i="1" u="heavy" spc="-40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Arial"/>
                <a:cs typeface="Arial"/>
              </a:rPr>
              <a:t> </a:t>
            </a:r>
            <a:r>
              <a:rPr sz="2400" i="1" u="heavy" spc="-5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Arial"/>
                <a:cs typeface="Arial"/>
              </a:rPr>
              <a:t>pathway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6540" y="848359"/>
            <a:ext cx="8632190" cy="57605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00" indent="-342900">
              <a:spcBef>
                <a:spcPts val="100"/>
              </a:spcBef>
              <a:buFont typeface="Symbol"/>
              <a:buChar char=""/>
              <a:tabLst>
                <a:tab pos="443865" algn="l"/>
                <a:tab pos="444500" algn="l"/>
              </a:tabLst>
            </a:pP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It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is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the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hormone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of </a:t>
            </a: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pineal 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body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in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brain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of</a:t>
            </a:r>
            <a:r>
              <a:rPr sz="2000" spc="-4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man.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51484">
              <a:spcBef>
                <a:spcPts val="10"/>
              </a:spcBef>
            </a:pP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Formed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by the acetylation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and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methylation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of</a:t>
            </a:r>
            <a:r>
              <a:rPr sz="2000" spc="-2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serotonin.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ts val="25"/>
              </a:spcBef>
            </a:pPr>
            <a:endParaRPr sz="21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44500" indent="-342900">
              <a:buFont typeface="Symbol"/>
              <a:buChar char=""/>
              <a:tabLst>
                <a:tab pos="443865" algn="l"/>
                <a:tab pos="444500" algn="l"/>
              </a:tabLst>
            </a:pP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It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has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effects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on </a:t>
            </a: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hypothalamic-pituitary</a:t>
            </a:r>
            <a:r>
              <a:rPr sz="2000" b="1" spc="-1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system.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51484">
              <a:spcBef>
                <a:spcPts val="20"/>
              </a:spcBef>
            </a:pP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It </a:t>
            </a: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blocks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the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action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of </a:t>
            </a:r>
            <a:r>
              <a:rPr sz="2000" b="1" spc="5" dirty="0">
                <a:solidFill>
                  <a:srgbClr val="333399"/>
                </a:solidFill>
                <a:latin typeface="Arial"/>
                <a:cs typeface="Arial"/>
              </a:rPr>
              <a:t>MSH 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&amp;</a:t>
            </a:r>
            <a:r>
              <a:rPr sz="2000" b="1" spc="1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ACTH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.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ts val="15"/>
              </a:spcBef>
            </a:pPr>
            <a:endParaRPr sz="21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44500" indent="-342900">
              <a:buFont typeface="Symbol"/>
              <a:buChar char=""/>
              <a:tabLst>
                <a:tab pos="443865" algn="l"/>
                <a:tab pos="444500" algn="l"/>
              </a:tabLst>
            </a:pP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It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is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important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in regulation of </a:t>
            </a: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gonad 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&amp; </a:t>
            </a: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adrenal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functions.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ts val="10"/>
              </a:spcBef>
              <a:buClr>
                <a:srgbClr val="333399"/>
              </a:buClr>
              <a:buFont typeface="Symbol"/>
              <a:buChar char=""/>
            </a:pPr>
            <a:endParaRPr sz="2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44500" marR="55880" indent="-342900" algn="just">
              <a:lnSpc>
                <a:spcPct val="80000"/>
              </a:lnSpc>
              <a:buFont typeface="Symbol"/>
              <a:buChar char=""/>
              <a:tabLst>
                <a:tab pos="444500" algn="l"/>
              </a:tabLst>
            </a:pP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It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has a </a:t>
            </a: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circadian </a:t>
            </a:r>
            <a:r>
              <a:rPr sz="2000" b="1" spc="-10" dirty="0">
                <a:solidFill>
                  <a:srgbClr val="333399"/>
                </a:solidFill>
                <a:latin typeface="Arial"/>
                <a:cs typeface="Arial"/>
              </a:rPr>
              <a:t>rhythm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due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to its formation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occurs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only </a:t>
            </a: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in dark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,due  to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high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activity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of </a:t>
            </a: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N-acetyl 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transferase </a:t>
            </a:r>
            <a:r>
              <a:rPr sz="2000" b="1" spc="-10" dirty="0">
                <a:solidFill>
                  <a:srgbClr val="333399"/>
                </a:solidFill>
                <a:latin typeface="Arial"/>
                <a:cs typeface="Arial"/>
              </a:rPr>
              <a:t>enzyme 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so </a:t>
            </a: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it 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is a </a:t>
            </a: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biological  clock.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ts val="10"/>
              </a:spcBef>
              <a:buClr>
                <a:srgbClr val="333399"/>
              </a:buClr>
              <a:buFont typeface="Symbol"/>
              <a:buChar char=""/>
            </a:pPr>
            <a:endParaRPr sz="2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44500" marR="60960" indent="-342900" algn="just">
              <a:lnSpc>
                <a:spcPct val="80000"/>
              </a:lnSpc>
              <a:buFont typeface="Symbol"/>
              <a:buChar char=""/>
              <a:tabLst>
                <a:tab pos="444500" algn="l"/>
              </a:tabLst>
            </a:pP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It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keeps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integrity of cells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during aging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due to it has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an antioxidant 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property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ts val="10"/>
              </a:spcBef>
              <a:buClr>
                <a:srgbClr val="333399"/>
              </a:buClr>
              <a:buFont typeface="Symbol"/>
              <a:buChar char=""/>
            </a:pPr>
            <a:endParaRPr sz="2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44500" marR="185420" indent="-342900" algn="just">
              <a:lnSpc>
                <a:spcPct val="80000"/>
              </a:lnSpc>
              <a:buFont typeface="Symbol"/>
              <a:buChar char=""/>
              <a:tabLst>
                <a:tab pos="444500" algn="l"/>
              </a:tabLst>
            </a:pP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It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enhances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the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body defense against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infection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in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AIDS patients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by  increasing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the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number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of immune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cells.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spcBef>
                <a:spcPts val="45"/>
              </a:spcBef>
              <a:buClr>
                <a:srgbClr val="333399"/>
              </a:buClr>
              <a:buFont typeface="Symbol"/>
              <a:buChar char=""/>
            </a:pPr>
            <a:endParaRPr sz="21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44500" indent="-342900">
              <a:buFont typeface="Symbol"/>
              <a:buChar char=""/>
              <a:tabLst>
                <a:tab pos="443865" algn="l"/>
                <a:tab pos="444500" algn="l"/>
              </a:tabLst>
            </a:pP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It reduces 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risk of cancer&amp;heart</a:t>
            </a:r>
            <a:r>
              <a:rPr sz="2000" b="1" spc="3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diseases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58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40791" y="216408"/>
            <a:ext cx="8648700" cy="642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733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78891" y="202692"/>
            <a:ext cx="8585200" cy="64388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75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66700" y="190500"/>
            <a:ext cx="8610600" cy="6464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043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40791" y="190500"/>
            <a:ext cx="8661400" cy="6464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746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54508" y="202692"/>
            <a:ext cx="8636000" cy="64388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679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66700" y="266700"/>
            <a:ext cx="8597900" cy="632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605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1355" y="1953767"/>
            <a:ext cx="8705088" cy="14173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9163" y="1851660"/>
            <a:ext cx="8852916" cy="1761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1981200"/>
            <a:ext cx="8610600" cy="13228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8600" y="1981200"/>
            <a:ext cx="8610600" cy="132334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 marL="2181860" marR="293370" indent="-1893570">
              <a:lnSpc>
                <a:spcPct val="100000"/>
              </a:lnSpc>
              <a:spcBef>
                <a:spcPts val="35"/>
              </a:spcBef>
              <a:tabLst>
                <a:tab pos="2465070" algn="l"/>
              </a:tabLst>
            </a:pPr>
            <a:r>
              <a:rPr sz="4000" b="0" spc="10" dirty="0">
                <a:solidFill>
                  <a:srgbClr val="000000"/>
                </a:solidFill>
                <a:latin typeface="Garamond"/>
                <a:cs typeface="Garamond"/>
              </a:rPr>
              <a:t>Errors </a:t>
            </a:r>
            <a:r>
              <a:rPr sz="4000" b="0" spc="-5" dirty="0">
                <a:solidFill>
                  <a:srgbClr val="000000"/>
                </a:solidFill>
                <a:latin typeface="Garamond"/>
                <a:cs typeface="Garamond"/>
              </a:rPr>
              <a:t>Of	Amino </a:t>
            </a:r>
            <a:r>
              <a:rPr sz="4000" b="0" spc="-10" dirty="0">
                <a:solidFill>
                  <a:srgbClr val="000000"/>
                </a:solidFill>
                <a:latin typeface="Garamond"/>
                <a:cs typeface="Garamond"/>
              </a:rPr>
              <a:t>Acid Metabolism </a:t>
            </a:r>
            <a:r>
              <a:rPr sz="4000" b="0" spc="-5" dirty="0">
                <a:solidFill>
                  <a:srgbClr val="000000"/>
                </a:solidFill>
                <a:latin typeface="Garamond"/>
                <a:cs typeface="Garamond"/>
              </a:rPr>
              <a:t>And  Clinical</a:t>
            </a:r>
            <a:r>
              <a:rPr sz="4000" b="0" spc="-25" dirty="0">
                <a:solidFill>
                  <a:srgbClr val="000000"/>
                </a:solidFill>
                <a:latin typeface="Garamond"/>
                <a:cs typeface="Garamond"/>
              </a:rPr>
              <a:t> </a:t>
            </a:r>
            <a:r>
              <a:rPr sz="4000" b="0" spc="-5" dirty="0">
                <a:solidFill>
                  <a:srgbClr val="000000"/>
                </a:solidFill>
                <a:latin typeface="Garamond"/>
                <a:cs typeface="Garamond"/>
              </a:rPr>
              <a:t>Significance--</a:t>
            </a:r>
            <a:endParaRPr sz="400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982588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40791" y="228600"/>
            <a:ext cx="8661400" cy="640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595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126492"/>
            <a:ext cx="9144000" cy="66019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261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54508" y="304800"/>
            <a:ext cx="8623300" cy="655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742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19759"/>
            <a:ext cx="465518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0" u="none" dirty="0">
                <a:solidFill>
                  <a:srgbClr val="333399"/>
                </a:solidFill>
                <a:latin typeface="Arial"/>
                <a:cs typeface="Arial"/>
              </a:rPr>
              <a:t>In </a:t>
            </a:r>
            <a:r>
              <a:rPr sz="2800" b="0" u="none" spc="-5" dirty="0">
                <a:solidFill>
                  <a:srgbClr val="333399"/>
                </a:solidFill>
                <a:latin typeface="Arial"/>
                <a:cs typeface="Arial"/>
              </a:rPr>
              <a:t>transmethylation there</a:t>
            </a:r>
            <a:r>
              <a:rPr sz="2800" b="0" u="none" spc="-3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800" b="0" u="none" dirty="0">
                <a:solidFill>
                  <a:srgbClr val="333399"/>
                </a:solidFill>
                <a:latin typeface="Arial"/>
                <a:cs typeface="Arial"/>
              </a:rPr>
              <a:t>are: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23840" y="1372870"/>
            <a:ext cx="2508885" cy="103251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 algn="r" rtl="1">
              <a:spcBef>
                <a:spcPts val="750"/>
              </a:spcBef>
            </a:pPr>
            <a:r>
              <a:rPr sz="2000" b="1" i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Methyl</a:t>
            </a:r>
            <a:r>
              <a:rPr sz="2000" b="1" i="1" u="heavy" spc="-30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 </a:t>
            </a:r>
            <a:r>
              <a:rPr sz="2000" b="1" i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Compounds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959485">
              <a:spcBef>
                <a:spcPts val="1040"/>
              </a:spcBef>
            </a:pP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Creatine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5129" y="1372870"/>
            <a:ext cx="3526154" cy="2625078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914400" algn="r" rtl="1">
              <a:spcBef>
                <a:spcPts val="750"/>
              </a:spcBef>
            </a:pPr>
            <a:r>
              <a:rPr sz="2000" b="1" i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Methyl</a:t>
            </a:r>
            <a:r>
              <a:rPr sz="2000" b="1" i="1" u="heavy" spc="-2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 </a:t>
            </a:r>
            <a:r>
              <a:rPr sz="2000" b="1" i="1" u="heavy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acceptors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88950" indent="-476250">
              <a:spcBef>
                <a:spcPts val="1040"/>
              </a:spcBef>
              <a:buSzPct val="114285"/>
              <a:buFont typeface="Arial"/>
              <a:buAutoNum type="arabicPlain"/>
              <a:tabLst>
                <a:tab pos="488950" algn="l"/>
              </a:tabLst>
            </a:pP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Guanidoacetic</a:t>
            </a:r>
            <a:r>
              <a:rPr sz="2800" spc="-6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acid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88950" indent="-476250">
              <a:spcBef>
                <a:spcPts val="790"/>
              </a:spcBef>
              <a:buSzPct val="114285"/>
              <a:buFont typeface="Arial"/>
              <a:buAutoNum type="arabicPlain"/>
              <a:tabLst>
                <a:tab pos="488950" algn="l"/>
              </a:tabLst>
            </a:pP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Norepinephrine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88950" indent="-476250">
              <a:spcBef>
                <a:spcPts val="800"/>
              </a:spcBef>
              <a:buSzPct val="114285"/>
              <a:buFont typeface="Arial"/>
              <a:buAutoNum type="arabicPlain"/>
              <a:tabLst>
                <a:tab pos="488950" algn="l"/>
              </a:tabLst>
            </a:pPr>
            <a:r>
              <a:rPr sz="2800" spc="-5" dirty="0">
                <a:solidFill>
                  <a:srgbClr val="333399"/>
                </a:solidFill>
                <a:latin typeface="Arial"/>
                <a:cs typeface="Arial"/>
              </a:rPr>
              <a:t>Ethanolamine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88950" indent="-476250">
              <a:spcBef>
                <a:spcPts val="800"/>
              </a:spcBef>
              <a:buFont typeface="Arial"/>
              <a:buAutoNum type="arabicPlain"/>
              <a:tabLst>
                <a:tab pos="488950" algn="l"/>
              </a:tabLst>
            </a:pP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Uracil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92075" y="2378709"/>
            <a:ext cx="2244090" cy="17932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6355">
              <a:lnSpc>
                <a:spcPct val="120800"/>
              </a:lnSpc>
              <a:spcBef>
                <a:spcPts val="100"/>
              </a:spcBef>
            </a:pP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p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i</a:t>
            </a:r>
            <a:r>
              <a:rPr sz="3200" spc="5" dirty="0">
                <a:solidFill>
                  <a:srgbClr val="333399"/>
                </a:solidFill>
                <a:latin typeface="Arial"/>
                <a:cs typeface="Arial"/>
              </a:rPr>
              <a:t>nep</a:t>
            </a:r>
            <a:r>
              <a:rPr sz="3200" spc="-5" dirty="0">
                <a:solidFill>
                  <a:srgbClr val="333399"/>
                </a:solidFill>
                <a:latin typeface="Arial"/>
                <a:cs typeface="Arial"/>
              </a:rPr>
              <a:t>hri</a:t>
            </a:r>
            <a:r>
              <a:rPr sz="3200" spc="5" dirty="0">
                <a:solidFill>
                  <a:srgbClr val="333399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333399"/>
                </a:solidFill>
                <a:latin typeface="Arial"/>
                <a:cs typeface="Arial"/>
              </a:rPr>
              <a:t>e  Choline  Thymine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33850" y="3172460"/>
            <a:ext cx="1743710" cy="10160"/>
          </a:xfrm>
          <a:custGeom>
            <a:avLst/>
            <a:gdLst/>
            <a:ahLst/>
            <a:cxnLst/>
            <a:rect l="l" t="t" r="r" b="b"/>
            <a:pathLst>
              <a:path w="1743710" h="10160">
                <a:moveTo>
                  <a:pt x="0" y="10160"/>
                </a:moveTo>
                <a:lnTo>
                  <a:pt x="1743710" y="0"/>
                </a:lnTo>
              </a:path>
            </a:pathLst>
          </a:custGeom>
          <a:ln w="38100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5869940" y="3115310"/>
            <a:ext cx="115570" cy="114300"/>
          </a:xfrm>
          <a:custGeom>
            <a:avLst/>
            <a:gdLst/>
            <a:ahLst/>
            <a:cxnLst/>
            <a:rect l="l" t="t" r="r" b="b"/>
            <a:pathLst>
              <a:path w="115570" h="114300">
                <a:moveTo>
                  <a:pt x="0" y="0"/>
                </a:moveTo>
                <a:lnTo>
                  <a:pt x="1270" y="114300"/>
                </a:lnTo>
                <a:lnTo>
                  <a:pt x="115570" y="57150"/>
                </a:lnTo>
                <a:lnTo>
                  <a:pt x="0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43400" y="2692400"/>
            <a:ext cx="1219200" cy="381000"/>
          </a:xfrm>
          <a:prstGeom prst="rect">
            <a:avLst/>
          </a:prstGeom>
          <a:solidFill>
            <a:srgbClr val="BADFE2"/>
          </a:solidFill>
          <a:ln w="9344">
            <a:solidFill>
              <a:srgbClr val="33339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24154" algn="r" rtl="1">
              <a:lnSpc>
                <a:spcPts val="3000"/>
              </a:lnSpc>
            </a:pPr>
            <a:r>
              <a:rPr sz="2800" spc="-270" dirty="0">
                <a:solidFill>
                  <a:srgbClr val="333399"/>
                </a:solidFill>
                <a:latin typeface="Arial Black"/>
                <a:cs typeface="Arial Black"/>
              </a:rPr>
              <a:t>SAM</a:t>
            </a:r>
            <a:endParaRPr sz="280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95270" y="4641850"/>
            <a:ext cx="4701540" cy="1008380"/>
          </a:xfrm>
          <a:prstGeom prst="rect">
            <a:avLst/>
          </a:prstGeom>
          <a:solidFill>
            <a:srgbClr val="BADFE2"/>
          </a:solidFill>
          <a:ln w="9344">
            <a:solidFill>
              <a:srgbClr val="00000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1270" algn="ctr" rtl="1">
              <a:spcBef>
                <a:spcPts val="610"/>
              </a:spcBef>
            </a:pPr>
            <a:r>
              <a:rPr sz="2800" spc="-270" dirty="0">
                <a:solidFill>
                  <a:srgbClr val="333399"/>
                </a:solidFill>
                <a:latin typeface="Arial Black"/>
                <a:cs typeface="Arial Black"/>
              </a:rPr>
              <a:t>SAH</a:t>
            </a:r>
            <a:endParaRPr sz="2800">
              <a:solidFill>
                <a:prstClr val="black"/>
              </a:solidFill>
              <a:latin typeface="Arial Black"/>
              <a:cs typeface="Arial Black"/>
            </a:endParaRPr>
          </a:p>
          <a:p>
            <a:pPr algn="ctr" rtl="1"/>
            <a:r>
              <a:rPr sz="2800" spc="-260" dirty="0">
                <a:solidFill>
                  <a:srgbClr val="333399"/>
                </a:solidFill>
                <a:latin typeface="Arial Black"/>
                <a:cs typeface="Arial Black"/>
              </a:rPr>
              <a:t>(S-Adenosyl</a:t>
            </a:r>
            <a:r>
              <a:rPr sz="2800" spc="-175" dirty="0">
                <a:solidFill>
                  <a:srgbClr val="333399"/>
                </a:solidFill>
                <a:latin typeface="Arial Black"/>
                <a:cs typeface="Arial Black"/>
              </a:rPr>
              <a:t> </a:t>
            </a:r>
            <a:r>
              <a:rPr sz="2800" spc="-340" dirty="0">
                <a:solidFill>
                  <a:srgbClr val="333399"/>
                </a:solidFill>
                <a:latin typeface="Arial Black"/>
                <a:cs typeface="Arial Black"/>
              </a:rPr>
              <a:t>Homocysteine)</a:t>
            </a:r>
            <a:endParaRPr sz="2800">
              <a:solidFill>
                <a:prstClr val="black"/>
              </a:solidFill>
              <a:latin typeface="Arial Black"/>
              <a:cs typeface="Arial Blac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000500" y="2184400"/>
            <a:ext cx="88900" cy="2006600"/>
          </a:xfrm>
          <a:custGeom>
            <a:avLst/>
            <a:gdLst/>
            <a:ahLst/>
            <a:cxnLst/>
            <a:rect l="l" t="t" r="r" b="b"/>
            <a:pathLst>
              <a:path w="88900" h="2006600">
                <a:moveTo>
                  <a:pt x="0" y="0"/>
                </a:moveTo>
                <a:lnTo>
                  <a:pt x="16053" y="14406"/>
                </a:lnTo>
                <a:lnTo>
                  <a:pt x="30321" y="52387"/>
                </a:lnTo>
                <a:lnTo>
                  <a:pt x="40540" y="106084"/>
                </a:lnTo>
                <a:lnTo>
                  <a:pt x="44450" y="167639"/>
                </a:lnTo>
                <a:lnTo>
                  <a:pt x="44450" y="835660"/>
                </a:lnTo>
                <a:lnTo>
                  <a:pt x="48359" y="897215"/>
                </a:lnTo>
                <a:lnTo>
                  <a:pt x="58578" y="950912"/>
                </a:lnTo>
                <a:lnTo>
                  <a:pt x="72846" y="988893"/>
                </a:lnTo>
                <a:lnTo>
                  <a:pt x="88900" y="1003300"/>
                </a:lnTo>
                <a:lnTo>
                  <a:pt x="72846" y="1017706"/>
                </a:lnTo>
                <a:lnTo>
                  <a:pt x="58578" y="1055687"/>
                </a:lnTo>
                <a:lnTo>
                  <a:pt x="48359" y="1109384"/>
                </a:lnTo>
                <a:lnTo>
                  <a:pt x="44450" y="1170939"/>
                </a:lnTo>
                <a:lnTo>
                  <a:pt x="44450" y="1840230"/>
                </a:lnTo>
                <a:lnTo>
                  <a:pt x="40540" y="1901051"/>
                </a:lnTo>
                <a:lnTo>
                  <a:pt x="30321" y="1954371"/>
                </a:lnTo>
                <a:lnTo>
                  <a:pt x="16053" y="1992213"/>
                </a:lnTo>
                <a:lnTo>
                  <a:pt x="0" y="2006600"/>
                </a:lnTo>
              </a:path>
            </a:pathLst>
          </a:custGeom>
          <a:ln w="38097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00500" y="21844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89400" y="41910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097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978400" y="3073400"/>
            <a:ext cx="0" cy="1478280"/>
          </a:xfrm>
          <a:custGeom>
            <a:avLst/>
            <a:gdLst/>
            <a:ahLst/>
            <a:cxnLst/>
            <a:rect l="l" t="t" r="r" b="b"/>
            <a:pathLst>
              <a:path h="1478279">
                <a:moveTo>
                  <a:pt x="0" y="0"/>
                </a:moveTo>
                <a:lnTo>
                  <a:pt x="0" y="1478280"/>
                </a:lnTo>
              </a:path>
            </a:pathLst>
          </a:custGeom>
          <a:ln w="38100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940300" y="45466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915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48410" y="836930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970" y="0"/>
                </a:lnTo>
              </a:path>
            </a:pathLst>
          </a:custGeom>
          <a:ln w="19050">
            <a:solidFill>
              <a:srgbClr val="6633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7509" y="439420"/>
            <a:ext cx="658431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0265" algn="l"/>
              </a:tabLst>
            </a:pPr>
            <a:r>
              <a:rPr sz="2800" u="none" spc="-5" dirty="0"/>
              <a:t>	Metabolism </a:t>
            </a:r>
            <a:r>
              <a:rPr sz="2800" u="none" spc="-10" dirty="0"/>
              <a:t>of Cysteine&amp;</a:t>
            </a:r>
            <a:r>
              <a:rPr sz="2800" u="none" spc="-35" dirty="0"/>
              <a:t> </a:t>
            </a:r>
            <a:r>
              <a:rPr sz="2800" u="none" spc="-5" dirty="0"/>
              <a:t>Cystine:</a:t>
            </a:r>
            <a:endParaRPr sz="2800" dirty="0"/>
          </a:p>
        </p:txBody>
      </p:sp>
      <p:sp>
        <p:nvSpPr>
          <p:cNvPr id="4" name="object 4"/>
          <p:cNvSpPr/>
          <p:nvPr/>
        </p:nvSpPr>
        <p:spPr>
          <a:xfrm>
            <a:off x="3359150" y="2934970"/>
            <a:ext cx="1818639" cy="0"/>
          </a:xfrm>
          <a:custGeom>
            <a:avLst/>
            <a:gdLst/>
            <a:ahLst/>
            <a:cxnLst/>
            <a:rect l="l" t="t" r="r" b="b"/>
            <a:pathLst>
              <a:path w="1818639">
                <a:moveTo>
                  <a:pt x="0" y="0"/>
                </a:moveTo>
                <a:lnTo>
                  <a:pt x="181863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77790" y="2876550"/>
            <a:ext cx="270510" cy="115570"/>
          </a:xfrm>
          <a:custGeom>
            <a:avLst/>
            <a:gdLst/>
            <a:ahLst/>
            <a:cxnLst/>
            <a:rect l="l" t="t" r="r" b="b"/>
            <a:pathLst>
              <a:path w="270510" h="115569">
                <a:moveTo>
                  <a:pt x="0" y="0"/>
                </a:moveTo>
                <a:lnTo>
                  <a:pt x="82550" y="58420"/>
                </a:lnTo>
                <a:lnTo>
                  <a:pt x="0" y="115570"/>
                </a:lnTo>
                <a:lnTo>
                  <a:pt x="270510" y="584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77790" y="2876550"/>
            <a:ext cx="270510" cy="115570"/>
          </a:xfrm>
          <a:custGeom>
            <a:avLst/>
            <a:gdLst/>
            <a:ahLst/>
            <a:cxnLst/>
            <a:rect l="l" t="t" r="r" b="b"/>
            <a:pathLst>
              <a:path w="270510" h="115569">
                <a:moveTo>
                  <a:pt x="0" y="58420"/>
                </a:moveTo>
                <a:lnTo>
                  <a:pt x="82550" y="58420"/>
                </a:lnTo>
                <a:lnTo>
                  <a:pt x="0" y="0"/>
                </a:lnTo>
                <a:lnTo>
                  <a:pt x="270510" y="58420"/>
                </a:lnTo>
                <a:lnTo>
                  <a:pt x="0" y="115570"/>
                </a:lnTo>
                <a:lnTo>
                  <a:pt x="82550" y="58420"/>
                </a:lnTo>
                <a:lnTo>
                  <a:pt x="0" y="5842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6854190" y="2903220"/>
            <a:ext cx="492759" cy="2540"/>
          </a:xfrm>
          <a:custGeom>
            <a:avLst/>
            <a:gdLst/>
            <a:ahLst/>
            <a:cxnLst/>
            <a:rect l="l" t="t" r="r" b="b"/>
            <a:pathLst>
              <a:path w="492759" h="2539">
                <a:moveTo>
                  <a:pt x="0" y="2539"/>
                </a:moveTo>
                <a:lnTo>
                  <a:pt x="4927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47570" y="3065779"/>
            <a:ext cx="0" cy="189230"/>
          </a:xfrm>
          <a:custGeom>
            <a:avLst/>
            <a:gdLst/>
            <a:ahLst/>
            <a:cxnLst/>
            <a:rect l="l" t="t" r="r" b="b"/>
            <a:pathLst>
              <a:path h="189229">
                <a:moveTo>
                  <a:pt x="0" y="0"/>
                </a:moveTo>
                <a:lnTo>
                  <a:pt x="0" y="18923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17420" y="3982720"/>
            <a:ext cx="0" cy="170180"/>
          </a:xfrm>
          <a:custGeom>
            <a:avLst/>
            <a:gdLst/>
            <a:ahLst/>
            <a:cxnLst/>
            <a:rect l="l" t="t" r="r" b="b"/>
            <a:pathLst>
              <a:path h="170179">
                <a:moveTo>
                  <a:pt x="0" y="0"/>
                </a:moveTo>
                <a:lnTo>
                  <a:pt x="0" y="17017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28059" y="4969509"/>
            <a:ext cx="1860550" cy="22860"/>
          </a:xfrm>
          <a:custGeom>
            <a:avLst/>
            <a:gdLst/>
            <a:ahLst/>
            <a:cxnLst/>
            <a:rect l="l" t="t" r="r" b="b"/>
            <a:pathLst>
              <a:path w="1860550" h="22860">
                <a:moveTo>
                  <a:pt x="1860550" y="22859"/>
                </a:moveTo>
                <a:lnTo>
                  <a:pt x="0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57550" y="4912359"/>
            <a:ext cx="270510" cy="115570"/>
          </a:xfrm>
          <a:custGeom>
            <a:avLst/>
            <a:gdLst/>
            <a:ahLst/>
            <a:cxnLst/>
            <a:rect l="l" t="t" r="r" b="b"/>
            <a:pathLst>
              <a:path w="270510" h="115570">
                <a:moveTo>
                  <a:pt x="270510" y="0"/>
                </a:moveTo>
                <a:lnTo>
                  <a:pt x="0" y="53339"/>
                </a:lnTo>
                <a:lnTo>
                  <a:pt x="270510" y="115569"/>
                </a:lnTo>
                <a:lnTo>
                  <a:pt x="189229" y="54609"/>
                </a:lnTo>
                <a:lnTo>
                  <a:pt x="2705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257550" y="4912359"/>
            <a:ext cx="270510" cy="115570"/>
          </a:xfrm>
          <a:custGeom>
            <a:avLst/>
            <a:gdLst/>
            <a:ahLst/>
            <a:cxnLst/>
            <a:rect l="l" t="t" r="r" b="b"/>
            <a:pathLst>
              <a:path w="270510" h="115570">
                <a:moveTo>
                  <a:pt x="270510" y="57150"/>
                </a:moveTo>
                <a:lnTo>
                  <a:pt x="189229" y="54609"/>
                </a:lnTo>
                <a:lnTo>
                  <a:pt x="270510" y="115569"/>
                </a:lnTo>
                <a:lnTo>
                  <a:pt x="0" y="53339"/>
                </a:lnTo>
                <a:lnTo>
                  <a:pt x="270510" y="0"/>
                </a:lnTo>
                <a:lnTo>
                  <a:pt x="189229" y="54609"/>
                </a:lnTo>
                <a:lnTo>
                  <a:pt x="270510" y="57150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440429" y="4983479"/>
            <a:ext cx="1910080" cy="557530"/>
          </a:xfrm>
          <a:custGeom>
            <a:avLst/>
            <a:gdLst/>
            <a:ahLst/>
            <a:cxnLst/>
            <a:rect l="l" t="t" r="r" b="b"/>
            <a:pathLst>
              <a:path w="1910079" h="557529">
                <a:moveTo>
                  <a:pt x="1910080" y="488950"/>
                </a:moveTo>
                <a:lnTo>
                  <a:pt x="1894840" y="468630"/>
                </a:lnTo>
                <a:lnTo>
                  <a:pt x="1880870" y="447040"/>
                </a:lnTo>
                <a:lnTo>
                  <a:pt x="1865630" y="426720"/>
                </a:lnTo>
                <a:lnTo>
                  <a:pt x="1849120" y="406400"/>
                </a:lnTo>
                <a:lnTo>
                  <a:pt x="1832610" y="386080"/>
                </a:lnTo>
                <a:lnTo>
                  <a:pt x="1816100" y="367030"/>
                </a:lnTo>
                <a:lnTo>
                  <a:pt x="1798320" y="347980"/>
                </a:lnTo>
                <a:lnTo>
                  <a:pt x="1780540" y="328930"/>
                </a:lnTo>
                <a:lnTo>
                  <a:pt x="1762760" y="311150"/>
                </a:lnTo>
                <a:lnTo>
                  <a:pt x="1743710" y="293370"/>
                </a:lnTo>
                <a:lnTo>
                  <a:pt x="1723390" y="275590"/>
                </a:lnTo>
                <a:lnTo>
                  <a:pt x="1704340" y="257810"/>
                </a:lnTo>
                <a:lnTo>
                  <a:pt x="1684020" y="241300"/>
                </a:lnTo>
                <a:lnTo>
                  <a:pt x="1662430" y="226060"/>
                </a:lnTo>
                <a:lnTo>
                  <a:pt x="1642110" y="209550"/>
                </a:lnTo>
                <a:lnTo>
                  <a:pt x="1620520" y="195580"/>
                </a:lnTo>
                <a:lnTo>
                  <a:pt x="1597660" y="180340"/>
                </a:lnTo>
                <a:lnTo>
                  <a:pt x="1576070" y="166370"/>
                </a:lnTo>
                <a:lnTo>
                  <a:pt x="1553210" y="152400"/>
                </a:lnTo>
                <a:lnTo>
                  <a:pt x="1529080" y="139700"/>
                </a:lnTo>
                <a:lnTo>
                  <a:pt x="1506220" y="127000"/>
                </a:lnTo>
                <a:lnTo>
                  <a:pt x="1482090" y="115570"/>
                </a:lnTo>
                <a:lnTo>
                  <a:pt x="1457960" y="104140"/>
                </a:lnTo>
                <a:lnTo>
                  <a:pt x="1433830" y="92710"/>
                </a:lnTo>
                <a:lnTo>
                  <a:pt x="1408430" y="82550"/>
                </a:lnTo>
                <a:lnTo>
                  <a:pt x="1384300" y="73660"/>
                </a:lnTo>
                <a:lnTo>
                  <a:pt x="1358900" y="64770"/>
                </a:lnTo>
                <a:lnTo>
                  <a:pt x="1333500" y="55880"/>
                </a:lnTo>
                <a:lnTo>
                  <a:pt x="1306830" y="48260"/>
                </a:lnTo>
                <a:lnTo>
                  <a:pt x="1281430" y="40640"/>
                </a:lnTo>
                <a:lnTo>
                  <a:pt x="1254760" y="33020"/>
                </a:lnTo>
                <a:lnTo>
                  <a:pt x="1229360" y="27940"/>
                </a:lnTo>
                <a:lnTo>
                  <a:pt x="1202690" y="21590"/>
                </a:lnTo>
                <a:lnTo>
                  <a:pt x="1176020" y="16510"/>
                </a:lnTo>
                <a:lnTo>
                  <a:pt x="1149350" y="12700"/>
                </a:lnTo>
                <a:lnTo>
                  <a:pt x="1122680" y="8890"/>
                </a:lnTo>
                <a:lnTo>
                  <a:pt x="1094740" y="6350"/>
                </a:lnTo>
                <a:lnTo>
                  <a:pt x="1068070" y="3810"/>
                </a:lnTo>
                <a:lnTo>
                  <a:pt x="1041400" y="1270"/>
                </a:lnTo>
                <a:lnTo>
                  <a:pt x="1013460" y="0"/>
                </a:lnTo>
                <a:lnTo>
                  <a:pt x="986790" y="0"/>
                </a:lnTo>
                <a:lnTo>
                  <a:pt x="960120" y="0"/>
                </a:lnTo>
                <a:lnTo>
                  <a:pt x="932180" y="0"/>
                </a:lnTo>
                <a:lnTo>
                  <a:pt x="905510" y="1270"/>
                </a:lnTo>
                <a:lnTo>
                  <a:pt x="878840" y="3810"/>
                </a:lnTo>
                <a:lnTo>
                  <a:pt x="850900" y="6350"/>
                </a:lnTo>
                <a:lnTo>
                  <a:pt x="824230" y="8890"/>
                </a:lnTo>
                <a:lnTo>
                  <a:pt x="797560" y="12700"/>
                </a:lnTo>
                <a:lnTo>
                  <a:pt x="770890" y="17780"/>
                </a:lnTo>
                <a:lnTo>
                  <a:pt x="744220" y="22860"/>
                </a:lnTo>
                <a:lnTo>
                  <a:pt x="717550" y="27940"/>
                </a:lnTo>
                <a:lnTo>
                  <a:pt x="692150" y="34290"/>
                </a:lnTo>
                <a:lnTo>
                  <a:pt x="665480" y="40640"/>
                </a:lnTo>
                <a:lnTo>
                  <a:pt x="638810" y="48260"/>
                </a:lnTo>
                <a:lnTo>
                  <a:pt x="613410" y="55880"/>
                </a:lnTo>
                <a:lnTo>
                  <a:pt x="588010" y="64770"/>
                </a:lnTo>
                <a:lnTo>
                  <a:pt x="562610" y="73660"/>
                </a:lnTo>
                <a:lnTo>
                  <a:pt x="538480" y="83820"/>
                </a:lnTo>
                <a:lnTo>
                  <a:pt x="513080" y="93980"/>
                </a:lnTo>
                <a:lnTo>
                  <a:pt x="488950" y="105410"/>
                </a:lnTo>
                <a:lnTo>
                  <a:pt x="464820" y="116840"/>
                </a:lnTo>
                <a:lnTo>
                  <a:pt x="440690" y="128270"/>
                </a:lnTo>
                <a:lnTo>
                  <a:pt x="417830" y="140970"/>
                </a:lnTo>
                <a:lnTo>
                  <a:pt x="370840" y="167640"/>
                </a:lnTo>
                <a:lnTo>
                  <a:pt x="326390" y="196850"/>
                </a:lnTo>
                <a:lnTo>
                  <a:pt x="284480" y="227330"/>
                </a:lnTo>
                <a:lnTo>
                  <a:pt x="262890" y="242570"/>
                </a:lnTo>
                <a:lnTo>
                  <a:pt x="242570" y="260350"/>
                </a:lnTo>
                <a:lnTo>
                  <a:pt x="223520" y="276860"/>
                </a:lnTo>
                <a:lnTo>
                  <a:pt x="204470" y="294640"/>
                </a:lnTo>
                <a:lnTo>
                  <a:pt x="185420" y="312420"/>
                </a:lnTo>
                <a:lnTo>
                  <a:pt x="166370" y="330200"/>
                </a:lnTo>
                <a:lnTo>
                  <a:pt x="148590" y="349250"/>
                </a:lnTo>
                <a:lnTo>
                  <a:pt x="130810" y="368300"/>
                </a:lnTo>
                <a:lnTo>
                  <a:pt x="114300" y="388620"/>
                </a:lnTo>
                <a:lnTo>
                  <a:pt x="97790" y="407670"/>
                </a:lnTo>
                <a:lnTo>
                  <a:pt x="82550" y="427990"/>
                </a:lnTo>
                <a:lnTo>
                  <a:pt x="67310" y="449580"/>
                </a:lnTo>
                <a:lnTo>
                  <a:pt x="52070" y="469900"/>
                </a:lnTo>
                <a:lnTo>
                  <a:pt x="38100" y="491490"/>
                </a:lnTo>
                <a:lnTo>
                  <a:pt x="25400" y="513080"/>
                </a:lnTo>
                <a:lnTo>
                  <a:pt x="11430" y="534670"/>
                </a:lnTo>
                <a:lnTo>
                  <a:pt x="0" y="55753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74390" y="5474970"/>
            <a:ext cx="129539" cy="177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544309" y="3063239"/>
            <a:ext cx="0" cy="153670"/>
          </a:xfrm>
          <a:custGeom>
            <a:avLst/>
            <a:gdLst/>
            <a:ahLst/>
            <a:cxnLst/>
            <a:rect l="l" t="t" r="r" b="b"/>
            <a:pathLst>
              <a:path h="153669">
                <a:moveTo>
                  <a:pt x="0" y="0"/>
                </a:moveTo>
                <a:lnTo>
                  <a:pt x="0" y="1536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562090" y="3510279"/>
            <a:ext cx="0" cy="194310"/>
          </a:xfrm>
          <a:custGeom>
            <a:avLst/>
            <a:gdLst/>
            <a:ahLst/>
            <a:cxnLst/>
            <a:rect l="l" t="t" r="r" b="b"/>
            <a:pathLst>
              <a:path h="194310">
                <a:moveTo>
                  <a:pt x="0" y="0"/>
                </a:moveTo>
                <a:lnTo>
                  <a:pt x="0" y="19431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563359" y="4004309"/>
            <a:ext cx="0" cy="213360"/>
          </a:xfrm>
          <a:custGeom>
            <a:avLst/>
            <a:gdLst/>
            <a:ahLst/>
            <a:cxnLst/>
            <a:rect l="l" t="t" r="r" b="b"/>
            <a:pathLst>
              <a:path h="213360">
                <a:moveTo>
                  <a:pt x="0" y="0"/>
                </a:moveTo>
                <a:lnTo>
                  <a:pt x="0" y="21335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654290" y="3021329"/>
            <a:ext cx="0" cy="204470"/>
          </a:xfrm>
          <a:custGeom>
            <a:avLst/>
            <a:gdLst/>
            <a:ahLst/>
            <a:cxnLst/>
            <a:rect l="l" t="t" r="r" b="b"/>
            <a:pathLst>
              <a:path h="204469">
                <a:moveTo>
                  <a:pt x="0" y="0"/>
                </a:moveTo>
                <a:lnTo>
                  <a:pt x="0" y="2044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693659" y="3423920"/>
            <a:ext cx="0" cy="236220"/>
          </a:xfrm>
          <a:custGeom>
            <a:avLst/>
            <a:gdLst/>
            <a:ahLst/>
            <a:cxnLst/>
            <a:rect l="l" t="t" r="r" b="b"/>
            <a:pathLst>
              <a:path h="236220">
                <a:moveTo>
                  <a:pt x="0" y="0"/>
                </a:moveTo>
                <a:lnTo>
                  <a:pt x="0" y="23621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747000" y="3865879"/>
            <a:ext cx="0" cy="242570"/>
          </a:xfrm>
          <a:custGeom>
            <a:avLst/>
            <a:gdLst/>
            <a:ahLst/>
            <a:cxnLst/>
            <a:rect l="l" t="t" r="r" b="b"/>
            <a:pathLst>
              <a:path h="242570">
                <a:moveTo>
                  <a:pt x="0" y="0"/>
                </a:moveTo>
                <a:lnTo>
                  <a:pt x="0" y="24257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79320" y="3521709"/>
            <a:ext cx="0" cy="189230"/>
          </a:xfrm>
          <a:custGeom>
            <a:avLst/>
            <a:gdLst/>
            <a:ahLst/>
            <a:cxnLst/>
            <a:rect l="l" t="t" r="r" b="b"/>
            <a:pathLst>
              <a:path h="189229">
                <a:moveTo>
                  <a:pt x="0" y="0"/>
                </a:moveTo>
                <a:lnTo>
                  <a:pt x="0" y="18922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548379" y="4271009"/>
            <a:ext cx="1823720" cy="7620"/>
          </a:xfrm>
          <a:custGeom>
            <a:avLst/>
            <a:gdLst/>
            <a:ahLst/>
            <a:cxnLst/>
            <a:rect l="l" t="t" r="r" b="b"/>
            <a:pathLst>
              <a:path w="1823720" h="7620">
                <a:moveTo>
                  <a:pt x="1823720" y="0"/>
                </a:moveTo>
                <a:lnTo>
                  <a:pt x="0" y="761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276600" y="4220209"/>
            <a:ext cx="271780" cy="115570"/>
          </a:xfrm>
          <a:custGeom>
            <a:avLst/>
            <a:gdLst/>
            <a:ahLst/>
            <a:cxnLst/>
            <a:rect l="l" t="t" r="r" b="b"/>
            <a:pathLst>
              <a:path w="271779" h="115570">
                <a:moveTo>
                  <a:pt x="271779" y="0"/>
                </a:moveTo>
                <a:lnTo>
                  <a:pt x="0" y="59689"/>
                </a:lnTo>
                <a:lnTo>
                  <a:pt x="271779" y="115569"/>
                </a:lnTo>
                <a:lnTo>
                  <a:pt x="189229" y="59689"/>
                </a:lnTo>
                <a:lnTo>
                  <a:pt x="2717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276600" y="4220209"/>
            <a:ext cx="271780" cy="115570"/>
          </a:xfrm>
          <a:custGeom>
            <a:avLst/>
            <a:gdLst/>
            <a:ahLst/>
            <a:cxnLst/>
            <a:rect l="l" t="t" r="r" b="b"/>
            <a:pathLst>
              <a:path w="271779" h="115570">
                <a:moveTo>
                  <a:pt x="271779" y="58419"/>
                </a:moveTo>
                <a:lnTo>
                  <a:pt x="189229" y="59689"/>
                </a:lnTo>
                <a:lnTo>
                  <a:pt x="271779" y="115569"/>
                </a:lnTo>
                <a:lnTo>
                  <a:pt x="0" y="59689"/>
                </a:lnTo>
                <a:lnTo>
                  <a:pt x="271779" y="0"/>
                </a:lnTo>
                <a:lnTo>
                  <a:pt x="189229" y="59689"/>
                </a:lnTo>
                <a:lnTo>
                  <a:pt x="271779" y="5841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76450" y="2766059"/>
            <a:ext cx="41275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100" b="1" spc="114" dirty="0">
                <a:solidFill>
                  <a:prstClr val="black"/>
                </a:solidFill>
                <a:latin typeface="Times New Roman"/>
                <a:cs typeface="Times New Roman"/>
              </a:rPr>
              <a:t>SH</a:t>
            </a:r>
            <a:endParaRPr sz="21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23010" y="998220"/>
            <a:ext cx="7065645" cy="18210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3379"/>
              </a:lnSpc>
            </a:pPr>
            <a:r>
              <a:rPr sz="3600" dirty="0">
                <a:solidFill>
                  <a:prstClr val="black"/>
                </a:solidFill>
                <a:latin typeface="Arial"/>
                <a:cs typeface="Arial"/>
              </a:rPr>
              <a:t>- </a:t>
            </a:r>
            <a:r>
              <a:rPr sz="2400" dirty="0">
                <a:solidFill>
                  <a:srgbClr val="333399"/>
                </a:solidFill>
                <a:latin typeface="Arial"/>
                <a:cs typeface="Arial"/>
              </a:rPr>
              <a:t>They </a:t>
            </a:r>
            <a:r>
              <a:rPr sz="2400" spc="-5" dirty="0">
                <a:solidFill>
                  <a:srgbClr val="333399"/>
                </a:solidFill>
                <a:latin typeface="Arial"/>
                <a:cs typeface="Arial"/>
              </a:rPr>
              <a:t>are interconvertable &amp;They are </a:t>
            </a:r>
            <a:r>
              <a:rPr sz="2400" spc="-10" dirty="0">
                <a:solidFill>
                  <a:srgbClr val="333399"/>
                </a:solidFill>
                <a:latin typeface="Arial"/>
                <a:cs typeface="Arial"/>
              </a:rPr>
              <a:t>not</a:t>
            </a:r>
            <a:r>
              <a:rPr sz="2400" spc="-4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33399"/>
                </a:solidFill>
                <a:latin typeface="Arial"/>
                <a:cs typeface="Arial"/>
              </a:rPr>
              <a:t>essential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25400">
              <a:tabLst>
                <a:tab pos="3822065" algn="l"/>
                <a:tab pos="4584700" algn="l"/>
                <a:tab pos="4956810" algn="l"/>
              </a:tabLst>
            </a:pPr>
            <a:r>
              <a:rPr sz="3600" b="1" dirty="0">
                <a:solidFill>
                  <a:srgbClr val="333399"/>
                </a:solidFill>
                <a:latin typeface="Arial"/>
                <a:cs typeface="Arial"/>
              </a:rPr>
              <a:t>- </a:t>
            </a:r>
            <a:r>
              <a:rPr sz="2400" spc="-5" dirty="0">
                <a:solidFill>
                  <a:srgbClr val="333399"/>
                </a:solidFill>
                <a:latin typeface="Arial"/>
                <a:cs typeface="Arial"/>
              </a:rPr>
              <a:t>can </a:t>
            </a:r>
            <a:r>
              <a:rPr sz="2400" dirty="0">
                <a:solidFill>
                  <a:srgbClr val="333399"/>
                </a:solidFill>
                <a:latin typeface="Arial"/>
                <a:cs typeface="Arial"/>
              </a:rPr>
              <a:t>be</a:t>
            </a:r>
            <a:r>
              <a:rPr sz="2400" spc="-32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33399"/>
                </a:solidFill>
                <a:latin typeface="Arial"/>
                <a:cs typeface="Arial"/>
              </a:rPr>
              <a:t>synthesized</a:t>
            </a:r>
            <a:r>
              <a:rPr sz="2400" spc="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33399"/>
                </a:solidFill>
                <a:latin typeface="Arial"/>
                <a:cs typeface="Arial"/>
              </a:rPr>
              <a:t>from	Met	</a:t>
            </a:r>
            <a:r>
              <a:rPr sz="2400" dirty="0">
                <a:solidFill>
                  <a:srgbClr val="333399"/>
                </a:solidFill>
                <a:latin typeface="Arial"/>
                <a:cs typeface="Arial"/>
              </a:rPr>
              <a:t>&amp;	</a:t>
            </a:r>
            <a:r>
              <a:rPr sz="2400" spc="-5" dirty="0">
                <a:solidFill>
                  <a:srgbClr val="333399"/>
                </a:solidFill>
                <a:latin typeface="Arial"/>
                <a:cs typeface="Arial"/>
              </a:rPr>
              <a:t>Ser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algn="r" rtl="1">
              <a:spcBef>
                <a:spcPts val="5"/>
              </a:spcBef>
            </a:pPr>
            <a:endParaRPr sz="33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511175" algn="ctr"/>
            <a:r>
              <a:rPr sz="2100" b="1" spc="10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2100" b="1" spc="157" baseline="-23809" dirty="0">
                <a:solidFill>
                  <a:prstClr val="black"/>
                </a:solidFill>
                <a:latin typeface="Times New Roman"/>
                <a:cs typeface="Times New Roman"/>
              </a:rPr>
              <a:t>2 </a:t>
            </a:r>
            <a:r>
              <a:rPr sz="2100" b="1" spc="105" dirty="0">
                <a:solidFill>
                  <a:prstClr val="black"/>
                </a:solidFill>
                <a:latin typeface="Times New Roman"/>
                <a:cs typeface="Times New Roman"/>
              </a:rPr>
              <a:t>+ </a:t>
            </a:r>
            <a:r>
              <a:rPr sz="2100" b="1" spc="75" dirty="0">
                <a:solidFill>
                  <a:prstClr val="black"/>
                </a:solidFill>
                <a:latin typeface="Times New Roman"/>
                <a:cs typeface="Times New Roman"/>
              </a:rPr>
              <a:t>Fe</a:t>
            </a:r>
            <a:r>
              <a:rPr sz="2100" b="1" spc="112" baseline="23809" dirty="0">
                <a:solidFill>
                  <a:prstClr val="black"/>
                </a:solidFill>
                <a:latin typeface="Times New Roman"/>
                <a:cs typeface="Times New Roman"/>
              </a:rPr>
              <a:t>2 </a:t>
            </a:r>
            <a:r>
              <a:rPr sz="2100" b="1" spc="105" dirty="0">
                <a:solidFill>
                  <a:prstClr val="black"/>
                </a:solidFill>
                <a:latin typeface="Times New Roman"/>
                <a:cs typeface="Times New Roman"/>
              </a:rPr>
              <a:t>+ </a:t>
            </a:r>
            <a:r>
              <a:rPr sz="2100" b="1" spc="85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sz="2100" b="1" spc="-2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100" b="1" spc="95" dirty="0">
                <a:solidFill>
                  <a:prstClr val="black"/>
                </a:solidFill>
                <a:latin typeface="Times New Roman"/>
                <a:cs typeface="Times New Roman"/>
              </a:rPr>
              <a:t>Cu</a:t>
            </a:r>
            <a:r>
              <a:rPr sz="2100" b="1" spc="142" baseline="23809" dirty="0">
                <a:solidFill>
                  <a:prstClr val="black"/>
                </a:solidFill>
                <a:latin typeface="Times New Roman"/>
                <a:cs typeface="Times New Roman"/>
              </a:rPr>
              <a:t>2+</a:t>
            </a:r>
            <a:endParaRPr sz="2100" baseline="23809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82340" y="3001010"/>
            <a:ext cx="1468120" cy="3314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6510" algn="r" rtl="1">
              <a:lnSpc>
                <a:spcPts val="2470"/>
              </a:lnSpc>
            </a:pPr>
            <a:r>
              <a:rPr sz="2100" b="1" spc="105" dirty="0">
                <a:solidFill>
                  <a:prstClr val="black"/>
                </a:solidFill>
                <a:latin typeface="Times New Roman"/>
                <a:cs typeface="Times New Roman"/>
              </a:rPr>
              <a:t>(O</a:t>
            </a:r>
            <a:r>
              <a:rPr sz="2100" b="1" spc="90" dirty="0">
                <a:solidFill>
                  <a:prstClr val="black"/>
                </a:solidFill>
                <a:latin typeface="Times New Roman"/>
                <a:cs typeface="Times New Roman"/>
              </a:rPr>
              <a:t>x</a:t>
            </a:r>
            <a:r>
              <a:rPr sz="2100" b="1" spc="6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2100" b="1" spc="90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2100" b="1" spc="9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2100" b="1" spc="6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2100" b="1" spc="5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2100" b="1" spc="85" dirty="0">
                <a:solidFill>
                  <a:prstClr val="black"/>
                </a:solidFill>
                <a:latin typeface="Times New Roman"/>
                <a:cs typeface="Times New Roman"/>
              </a:rPr>
              <a:t>on)</a:t>
            </a:r>
            <a:endParaRPr sz="21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459220" y="2730500"/>
            <a:ext cx="18732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 rtl="1">
              <a:spcBef>
                <a:spcPts val="100"/>
              </a:spcBef>
            </a:pPr>
            <a:r>
              <a:rPr sz="2100" b="1" spc="10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endParaRPr sz="21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563684" y="2730500"/>
            <a:ext cx="18732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 rtl="1">
              <a:spcBef>
                <a:spcPts val="100"/>
              </a:spcBef>
            </a:pPr>
            <a:r>
              <a:rPr sz="2100" b="1" spc="10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endParaRPr sz="21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62479" y="3218179"/>
            <a:ext cx="46037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10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2100" b="1" spc="14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21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498089" y="3382009"/>
            <a:ext cx="1225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 rtl="1">
              <a:spcBef>
                <a:spcPts val="100"/>
              </a:spcBef>
            </a:pPr>
            <a:r>
              <a:rPr sz="1400" b="1" spc="60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1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68829" y="3488690"/>
            <a:ext cx="1043305" cy="92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" marR="30480" indent="-19050">
              <a:lnSpc>
                <a:spcPct val="150800"/>
              </a:lnSpc>
              <a:spcBef>
                <a:spcPts val="100"/>
              </a:spcBef>
            </a:pPr>
            <a:r>
              <a:rPr sz="2100" b="1" spc="11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2100" b="1" spc="16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2100" b="1" spc="11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2100" b="1" spc="15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2100" b="1" spc="60" baseline="-23809" dirty="0">
                <a:solidFill>
                  <a:prstClr val="black"/>
                </a:solidFill>
                <a:latin typeface="Times New Roman"/>
                <a:cs typeface="Times New Roman"/>
              </a:rPr>
              <a:t>2  </a:t>
            </a:r>
            <a:r>
              <a:rPr sz="2100" b="1" spc="145" dirty="0">
                <a:solidFill>
                  <a:prstClr val="black"/>
                </a:solidFill>
                <a:latin typeface="Times New Roman"/>
                <a:cs typeface="Times New Roman"/>
              </a:rPr>
              <a:t>COOH</a:t>
            </a:r>
            <a:endParaRPr sz="21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83659" y="3897629"/>
            <a:ext cx="850900" cy="3314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7145">
              <a:lnSpc>
                <a:spcPts val="2470"/>
              </a:lnSpc>
            </a:pPr>
            <a:r>
              <a:rPr sz="2100" b="1" spc="90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2100" b="1" spc="-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100" b="1" spc="114" dirty="0">
                <a:solidFill>
                  <a:prstClr val="black"/>
                </a:solidFill>
                <a:latin typeface="Times New Roman"/>
                <a:cs typeface="Times New Roman"/>
              </a:rPr>
              <a:t>GSH</a:t>
            </a:r>
            <a:endParaRPr sz="21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95170" y="4851400"/>
            <a:ext cx="1085850" cy="3314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6510" algn="r" rtl="1">
              <a:lnSpc>
                <a:spcPts val="2470"/>
              </a:lnSpc>
            </a:pPr>
            <a:r>
              <a:rPr sz="210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2100" b="1" spc="75" dirty="0">
                <a:solidFill>
                  <a:prstClr val="black"/>
                </a:solidFill>
                <a:latin typeface="Times New Roman"/>
                <a:cs typeface="Times New Roman"/>
              </a:rPr>
              <a:t>yste</a:t>
            </a:r>
            <a:r>
              <a:rPr sz="2100" b="1" spc="6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2100" b="1" spc="9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2100" b="1" spc="8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endParaRPr sz="21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102610" y="5685790"/>
            <a:ext cx="759460" cy="3314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7145" algn="r" rtl="1">
              <a:lnSpc>
                <a:spcPts val="2470"/>
              </a:lnSpc>
            </a:pPr>
            <a:r>
              <a:rPr sz="2100" b="1" spc="11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210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2100" b="1" spc="110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2100" b="1" spc="104" baseline="23809" dirty="0">
                <a:solidFill>
                  <a:prstClr val="black"/>
                </a:solidFill>
                <a:latin typeface="Times New Roman"/>
                <a:cs typeface="Times New Roman"/>
              </a:rPr>
              <a:t>+</a:t>
            </a:r>
            <a:endParaRPr sz="2100" baseline="23809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955540" y="5668009"/>
            <a:ext cx="1376680" cy="3314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6510" algn="r" rtl="1">
              <a:lnSpc>
                <a:spcPts val="2470"/>
              </a:lnSpc>
            </a:pPr>
            <a:r>
              <a:rPr sz="210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NA</a:t>
            </a:r>
            <a:r>
              <a:rPr sz="2100" b="1" spc="110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2100" b="1" spc="16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2100" b="1" spc="85" dirty="0">
                <a:solidFill>
                  <a:prstClr val="black"/>
                </a:solidFill>
                <a:latin typeface="Times New Roman"/>
                <a:cs typeface="Times New Roman"/>
              </a:rPr>
              <a:t>+</a:t>
            </a:r>
            <a:r>
              <a:rPr sz="2100" b="1" spc="15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2100" b="1" spc="104" baseline="23809" dirty="0">
                <a:solidFill>
                  <a:prstClr val="black"/>
                </a:solidFill>
                <a:latin typeface="Times New Roman"/>
                <a:cs typeface="Times New Roman"/>
              </a:rPr>
              <a:t>+</a:t>
            </a:r>
            <a:endParaRPr sz="2100" baseline="23809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757929" y="5236209"/>
            <a:ext cx="1303020" cy="3314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7780" algn="r" rtl="1">
              <a:lnSpc>
                <a:spcPts val="2470"/>
              </a:lnSpc>
            </a:pPr>
            <a:r>
              <a:rPr sz="2100" b="1" spc="11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2100" b="1" spc="6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2100" b="1" spc="110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2100" b="1" spc="95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2100" b="1" spc="65" dirty="0">
                <a:solidFill>
                  <a:prstClr val="black"/>
                </a:solidFill>
                <a:latin typeface="Times New Roman"/>
                <a:cs typeface="Times New Roman"/>
              </a:rPr>
              <a:t>ct</a:t>
            </a:r>
            <a:r>
              <a:rPr sz="2100" b="1" spc="9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2100" b="1" spc="6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2100" b="1" spc="8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endParaRPr sz="21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882130" y="3343909"/>
            <a:ext cx="1225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 rtl="1">
              <a:spcBef>
                <a:spcPts val="100"/>
              </a:spcBef>
            </a:pPr>
            <a:r>
              <a:rPr sz="1400" b="1" spc="60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1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887720" y="3012439"/>
            <a:ext cx="1481455" cy="1483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466090" indent="534670">
              <a:lnSpc>
                <a:spcPct val="152400"/>
              </a:lnSpc>
              <a:spcBef>
                <a:spcPts val="100"/>
              </a:spcBef>
            </a:pPr>
            <a:r>
              <a:rPr sz="2100" b="1" spc="11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2100" b="1" spc="75" dirty="0">
                <a:solidFill>
                  <a:prstClr val="black"/>
                </a:solidFill>
                <a:latin typeface="Times New Roman"/>
                <a:cs typeface="Times New Roman"/>
              </a:rPr>
              <a:t>H  </a:t>
            </a:r>
            <a:r>
              <a:rPr sz="2100" b="1" spc="15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2100" b="1" spc="112" baseline="-23809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2100" b="1" spc="11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210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2100" b="1" spc="14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21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54355" algn="r" rtl="1">
              <a:spcBef>
                <a:spcPts val="1280"/>
              </a:spcBef>
            </a:pPr>
            <a:r>
              <a:rPr sz="2100" b="1" spc="140" dirty="0">
                <a:solidFill>
                  <a:prstClr val="black"/>
                </a:solidFill>
                <a:latin typeface="Times New Roman"/>
                <a:cs typeface="Times New Roman"/>
              </a:rPr>
              <a:t>COOH</a:t>
            </a:r>
            <a:endParaRPr sz="21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569200" y="3147059"/>
            <a:ext cx="45910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100" b="1" spc="11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2100" b="1" spc="14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21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004809" y="3310890"/>
            <a:ext cx="1225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 rtl="1">
              <a:spcBef>
                <a:spcPts val="100"/>
              </a:spcBef>
            </a:pPr>
            <a:r>
              <a:rPr sz="1400" b="1" spc="60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14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62850" y="3571240"/>
            <a:ext cx="1097915" cy="892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>
              <a:spcBef>
                <a:spcPts val="100"/>
              </a:spcBef>
            </a:pPr>
            <a:r>
              <a:rPr sz="210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CHNH</a:t>
            </a:r>
            <a:r>
              <a:rPr sz="2100" b="1" spc="179" baseline="-23809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2100" baseline="-23809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8100" algn="r" rtl="1">
              <a:spcBef>
                <a:spcPts val="1789"/>
              </a:spcBef>
            </a:pPr>
            <a:r>
              <a:rPr sz="2100" b="1" spc="145" dirty="0">
                <a:solidFill>
                  <a:prstClr val="black"/>
                </a:solidFill>
                <a:latin typeface="Times New Roman"/>
                <a:cs typeface="Times New Roman"/>
              </a:rPr>
              <a:t>COOH</a:t>
            </a:r>
            <a:endParaRPr sz="21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054850" y="4652009"/>
            <a:ext cx="960119" cy="3314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5875" algn="r" rtl="1">
              <a:lnSpc>
                <a:spcPts val="2470"/>
              </a:lnSpc>
            </a:pPr>
            <a:r>
              <a:rPr sz="210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2100" b="1" spc="7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sz="2100" b="1" spc="8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2100" b="1" spc="6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2100" b="1" spc="5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2100" b="1" spc="85" dirty="0">
                <a:solidFill>
                  <a:prstClr val="black"/>
                </a:solidFill>
                <a:latin typeface="Times New Roman"/>
                <a:cs typeface="Times New Roman"/>
              </a:rPr>
              <a:t>ne</a:t>
            </a:r>
            <a:endParaRPr sz="21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99720" y="3702050"/>
            <a:ext cx="1267460" cy="3314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5875">
              <a:lnSpc>
                <a:spcPts val="2470"/>
              </a:lnSpc>
            </a:pPr>
            <a:r>
              <a:rPr sz="2100" b="1" spc="90" dirty="0">
                <a:solidFill>
                  <a:prstClr val="black"/>
                </a:solidFill>
                <a:latin typeface="Times New Roman"/>
                <a:cs typeface="Times New Roman"/>
              </a:rPr>
              <a:t>2 </a:t>
            </a:r>
            <a:r>
              <a:rPr sz="2100" b="1" spc="80" dirty="0">
                <a:solidFill>
                  <a:prstClr val="black"/>
                </a:solidFill>
                <a:latin typeface="Times New Roman"/>
                <a:cs typeface="Times New Roman"/>
              </a:rPr>
              <a:t>moles</a:t>
            </a:r>
            <a:r>
              <a:rPr sz="2100" b="1" spc="-8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100" b="1" spc="70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endParaRPr sz="21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2398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71750" y="2161539"/>
            <a:ext cx="285750" cy="171450"/>
          </a:xfrm>
          <a:custGeom>
            <a:avLst/>
            <a:gdLst/>
            <a:ahLst/>
            <a:cxnLst/>
            <a:rect l="l" t="t" r="r" b="b"/>
            <a:pathLst>
              <a:path w="285750" h="171450">
                <a:moveTo>
                  <a:pt x="285750" y="0"/>
                </a:moveTo>
                <a:lnTo>
                  <a:pt x="0" y="0"/>
                </a:lnTo>
                <a:lnTo>
                  <a:pt x="0" y="171450"/>
                </a:lnTo>
                <a:lnTo>
                  <a:pt x="285750" y="171450"/>
                </a:lnTo>
                <a:lnTo>
                  <a:pt x="285750" y="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71750" y="2161539"/>
            <a:ext cx="285750" cy="171450"/>
          </a:xfrm>
          <a:custGeom>
            <a:avLst/>
            <a:gdLst/>
            <a:ahLst/>
            <a:cxnLst/>
            <a:rect l="l" t="t" r="r" b="b"/>
            <a:pathLst>
              <a:path w="285750" h="171450">
                <a:moveTo>
                  <a:pt x="143510" y="171450"/>
                </a:moveTo>
                <a:lnTo>
                  <a:pt x="0" y="171450"/>
                </a:lnTo>
                <a:lnTo>
                  <a:pt x="0" y="0"/>
                </a:lnTo>
                <a:lnTo>
                  <a:pt x="285750" y="0"/>
                </a:lnTo>
                <a:lnTo>
                  <a:pt x="285750" y="171450"/>
                </a:lnTo>
                <a:lnTo>
                  <a:pt x="143510" y="171450"/>
                </a:lnTo>
                <a:close/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46500" y="1447800"/>
            <a:ext cx="1028700" cy="1206500"/>
          </a:xfrm>
          <a:custGeom>
            <a:avLst/>
            <a:gdLst/>
            <a:ahLst/>
            <a:cxnLst/>
            <a:rect l="l" t="t" r="r" b="b"/>
            <a:pathLst>
              <a:path w="1028700" h="1206500">
                <a:moveTo>
                  <a:pt x="1028700" y="0"/>
                </a:moveTo>
                <a:lnTo>
                  <a:pt x="0" y="0"/>
                </a:lnTo>
                <a:lnTo>
                  <a:pt x="0" y="1206500"/>
                </a:lnTo>
                <a:lnTo>
                  <a:pt x="1028700" y="1206500"/>
                </a:lnTo>
                <a:lnTo>
                  <a:pt x="1028700" y="0"/>
                </a:lnTo>
                <a:close/>
              </a:path>
            </a:pathLst>
          </a:custGeom>
          <a:solidFill>
            <a:srgbClr val="FF8A8A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23240" y="488950"/>
            <a:ext cx="64681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u="heavy" spc="-5" dirty="0">
                <a:solidFill>
                  <a:srgbClr val="00514F"/>
                </a:solidFill>
                <a:uFill>
                  <a:solidFill>
                    <a:srgbClr val="00514F"/>
                  </a:solidFill>
                </a:uFill>
                <a:latin typeface="Arial"/>
                <a:cs typeface="Arial"/>
              </a:rPr>
              <a:t>Degredative pathway </a:t>
            </a:r>
            <a:r>
              <a:rPr i="1" u="heavy" dirty="0">
                <a:solidFill>
                  <a:srgbClr val="00514F"/>
                </a:solidFill>
                <a:uFill>
                  <a:solidFill>
                    <a:srgbClr val="00514F"/>
                  </a:solidFill>
                </a:uFill>
                <a:latin typeface="Arial"/>
                <a:cs typeface="Arial"/>
              </a:rPr>
              <a:t>of</a:t>
            </a:r>
            <a:r>
              <a:rPr i="1" u="heavy" spc="-30" dirty="0">
                <a:solidFill>
                  <a:srgbClr val="00514F"/>
                </a:solidFill>
                <a:uFill>
                  <a:solidFill>
                    <a:srgbClr val="00514F"/>
                  </a:solidFill>
                </a:uFill>
                <a:latin typeface="Arial"/>
                <a:cs typeface="Arial"/>
              </a:rPr>
              <a:t> </a:t>
            </a:r>
            <a:r>
              <a:rPr i="1" u="heavy" dirty="0">
                <a:solidFill>
                  <a:srgbClr val="00514F"/>
                </a:solidFill>
                <a:uFill>
                  <a:solidFill>
                    <a:srgbClr val="00514F"/>
                  </a:solidFill>
                </a:uFill>
                <a:latin typeface="Arial"/>
                <a:cs typeface="Arial"/>
              </a:rPr>
              <a:t>cysteine:</a:t>
            </a:r>
          </a:p>
        </p:txBody>
      </p:sp>
      <p:sp>
        <p:nvSpPr>
          <p:cNvPr id="6" name="object 6"/>
          <p:cNvSpPr/>
          <p:nvPr/>
        </p:nvSpPr>
        <p:spPr>
          <a:xfrm>
            <a:off x="4170679" y="1612900"/>
            <a:ext cx="0" cy="115570"/>
          </a:xfrm>
          <a:custGeom>
            <a:avLst/>
            <a:gdLst/>
            <a:ahLst/>
            <a:cxnLst/>
            <a:rect l="l" t="t" r="r" b="b"/>
            <a:pathLst>
              <a:path h="115569">
                <a:moveTo>
                  <a:pt x="0" y="0"/>
                </a:moveTo>
                <a:lnTo>
                  <a:pt x="0" y="11557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10050" y="1864360"/>
            <a:ext cx="0" cy="115570"/>
          </a:xfrm>
          <a:custGeom>
            <a:avLst/>
            <a:gdLst/>
            <a:ahLst/>
            <a:cxnLst/>
            <a:rect l="l" t="t" r="r" b="b"/>
            <a:pathLst>
              <a:path h="115569">
                <a:moveTo>
                  <a:pt x="0" y="0"/>
                </a:moveTo>
                <a:lnTo>
                  <a:pt x="0" y="11556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21479" y="2152650"/>
            <a:ext cx="0" cy="114300"/>
          </a:xfrm>
          <a:custGeom>
            <a:avLst/>
            <a:gdLst/>
            <a:ahLst/>
            <a:cxnLst/>
            <a:rect l="l" t="t" r="r" b="b"/>
            <a:pathLst>
              <a:path h="114300">
                <a:moveTo>
                  <a:pt x="0" y="0"/>
                </a:moveTo>
                <a:lnTo>
                  <a:pt x="0" y="11430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36540" y="1977389"/>
            <a:ext cx="1969770" cy="0"/>
          </a:xfrm>
          <a:custGeom>
            <a:avLst/>
            <a:gdLst/>
            <a:ahLst/>
            <a:cxnLst/>
            <a:rect l="l" t="t" r="r" b="b"/>
            <a:pathLst>
              <a:path w="1969770">
                <a:moveTo>
                  <a:pt x="0" y="0"/>
                </a:moveTo>
                <a:lnTo>
                  <a:pt x="1969769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306309" y="1955800"/>
            <a:ext cx="128270" cy="44450"/>
          </a:xfrm>
          <a:custGeom>
            <a:avLst/>
            <a:gdLst/>
            <a:ahLst/>
            <a:cxnLst/>
            <a:rect l="l" t="t" r="r" b="b"/>
            <a:pathLst>
              <a:path w="128270" h="44450">
                <a:moveTo>
                  <a:pt x="0" y="0"/>
                </a:moveTo>
                <a:lnTo>
                  <a:pt x="36830" y="21589"/>
                </a:lnTo>
                <a:lnTo>
                  <a:pt x="0" y="44450"/>
                </a:lnTo>
                <a:lnTo>
                  <a:pt x="128270" y="2158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306309" y="1955800"/>
            <a:ext cx="128270" cy="44450"/>
          </a:xfrm>
          <a:custGeom>
            <a:avLst/>
            <a:gdLst/>
            <a:ahLst/>
            <a:cxnLst/>
            <a:rect l="l" t="t" r="r" b="b"/>
            <a:pathLst>
              <a:path w="128270" h="44450">
                <a:moveTo>
                  <a:pt x="0" y="21589"/>
                </a:moveTo>
                <a:lnTo>
                  <a:pt x="36830" y="21589"/>
                </a:lnTo>
                <a:lnTo>
                  <a:pt x="0" y="0"/>
                </a:lnTo>
                <a:lnTo>
                  <a:pt x="128270" y="21589"/>
                </a:lnTo>
                <a:lnTo>
                  <a:pt x="0" y="44450"/>
                </a:lnTo>
                <a:lnTo>
                  <a:pt x="36830" y="21589"/>
                </a:lnTo>
                <a:lnTo>
                  <a:pt x="0" y="21589"/>
                </a:lnTo>
                <a:close/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92679" y="1889760"/>
            <a:ext cx="1092200" cy="852169"/>
          </a:xfrm>
          <a:custGeom>
            <a:avLst/>
            <a:gdLst/>
            <a:ahLst/>
            <a:cxnLst/>
            <a:rect l="l" t="t" r="r" b="b"/>
            <a:pathLst>
              <a:path w="1092200" h="852169">
                <a:moveTo>
                  <a:pt x="1092199" y="0"/>
                </a:moveTo>
                <a:lnTo>
                  <a:pt x="0" y="85216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98064" y="2720975"/>
            <a:ext cx="119379" cy="965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995794" y="2159635"/>
            <a:ext cx="105409" cy="838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313554" y="2630170"/>
            <a:ext cx="0" cy="2016125"/>
          </a:xfrm>
          <a:custGeom>
            <a:avLst/>
            <a:gdLst/>
            <a:ahLst/>
            <a:cxnLst/>
            <a:rect l="l" t="t" r="r" b="b"/>
            <a:pathLst>
              <a:path h="2016125">
                <a:moveTo>
                  <a:pt x="0" y="0"/>
                </a:moveTo>
                <a:lnTo>
                  <a:pt x="0" y="2016124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280534" y="4637404"/>
            <a:ext cx="67310" cy="1092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295140" y="2814320"/>
            <a:ext cx="355600" cy="839469"/>
          </a:xfrm>
          <a:custGeom>
            <a:avLst/>
            <a:gdLst/>
            <a:ahLst/>
            <a:cxnLst/>
            <a:rect l="l" t="t" r="r" b="b"/>
            <a:pathLst>
              <a:path w="355600" h="839470">
                <a:moveTo>
                  <a:pt x="162560" y="0"/>
                </a:moveTo>
                <a:lnTo>
                  <a:pt x="151130" y="11429"/>
                </a:lnTo>
                <a:lnTo>
                  <a:pt x="139700" y="22859"/>
                </a:lnTo>
                <a:lnTo>
                  <a:pt x="129539" y="34289"/>
                </a:lnTo>
                <a:lnTo>
                  <a:pt x="119380" y="45719"/>
                </a:lnTo>
                <a:lnTo>
                  <a:pt x="110489" y="57150"/>
                </a:lnTo>
                <a:lnTo>
                  <a:pt x="100330" y="69850"/>
                </a:lnTo>
                <a:lnTo>
                  <a:pt x="91439" y="81279"/>
                </a:lnTo>
                <a:lnTo>
                  <a:pt x="82550" y="93979"/>
                </a:lnTo>
                <a:lnTo>
                  <a:pt x="74930" y="106679"/>
                </a:lnTo>
                <a:lnTo>
                  <a:pt x="67310" y="119379"/>
                </a:lnTo>
                <a:lnTo>
                  <a:pt x="59689" y="132079"/>
                </a:lnTo>
                <a:lnTo>
                  <a:pt x="53339" y="144779"/>
                </a:lnTo>
                <a:lnTo>
                  <a:pt x="45720" y="157479"/>
                </a:lnTo>
                <a:lnTo>
                  <a:pt x="40639" y="171450"/>
                </a:lnTo>
                <a:lnTo>
                  <a:pt x="34289" y="184150"/>
                </a:lnTo>
                <a:lnTo>
                  <a:pt x="29210" y="198119"/>
                </a:lnTo>
                <a:lnTo>
                  <a:pt x="24130" y="212089"/>
                </a:lnTo>
                <a:lnTo>
                  <a:pt x="20320" y="224789"/>
                </a:lnTo>
                <a:lnTo>
                  <a:pt x="16510" y="238759"/>
                </a:lnTo>
                <a:lnTo>
                  <a:pt x="12700" y="252729"/>
                </a:lnTo>
                <a:lnTo>
                  <a:pt x="8889" y="266700"/>
                </a:lnTo>
                <a:lnTo>
                  <a:pt x="6350" y="280669"/>
                </a:lnTo>
                <a:lnTo>
                  <a:pt x="5080" y="294639"/>
                </a:lnTo>
                <a:lnTo>
                  <a:pt x="2539" y="308609"/>
                </a:lnTo>
                <a:lnTo>
                  <a:pt x="1270" y="322579"/>
                </a:lnTo>
                <a:lnTo>
                  <a:pt x="1270" y="336550"/>
                </a:lnTo>
                <a:lnTo>
                  <a:pt x="0" y="350519"/>
                </a:lnTo>
                <a:lnTo>
                  <a:pt x="0" y="364489"/>
                </a:lnTo>
                <a:lnTo>
                  <a:pt x="1270" y="378459"/>
                </a:lnTo>
                <a:lnTo>
                  <a:pt x="1270" y="392429"/>
                </a:lnTo>
                <a:lnTo>
                  <a:pt x="3810" y="406400"/>
                </a:lnTo>
                <a:lnTo>
                  <a:pt x="5080" y="420369"/>
                </a:lnTo>
                <a:lnTo>
                  <a:pt x="7620" y="434339"/>
                </a:lnTo>
                <a:lnTo>
                  <a:pt x="10160" y="448309"/>
                </a:lnTo>
                <a:lnTo>
                  <a:pt x="13970" y="462279"/>
                </a:lnTo>
                <a:lnTo>
                  <a:pt x="16510" y="476250"/>
                </a:lnTo>
                <a:lnTo>
                  <a:pt x="21589" y="490219"/>
                </a:lnTo>
                <a:lnTo>
                  <a:pt x="25400" y="502919"/>
                </a:lnTo>
                <a:lnTo>
                  <a:pt x="30480" y="516889"/>
                </a:lnTo>
                <a:lnTo>
                  <a:pt x="35560" y="530859"/>
                </a:lnTo>
                <a:lnTo>
                  <a:pt x="41910" y="543559"/>
                </a:lnTo>
                <a:lnTo>
                  <a:pt x="48260" y="556259"/>
                </a:lnTo>
                <a:lnTo>
                  <a:pt x="54610" y="570229"/>
                </a:lnTo>
                <a:lnTo>
                  <a:pt x="62230" y="582929"/>
                </a:lnTo>
                <a:lnTo>
                  <a:pt x="69850" y="595629"/>
                </a:lnTo>
                <a:lnTo>
                  <a:pt x="77470" y="608329"/>
                </a:lnTo>
                <a:lnTo>
                  <a:pt x="85089" y="621029"/>
                </a:lnTo>
                <a:lnTo>
                  <a:pt x="93980" y="632459"/>
                </a:lnTo>
                <a:lnTo>
                  <a:pt x="102870" y="645159"/>
                </a:lnTo>
                <a:lnTo>
                  <a:pt x="113030" y="656589"/>
                </a:lnTo>
                <a:lnTo>
                  <a:pt x="121920" y="669289"/>
                </a:lnTo>
                <a:lnTo>
                  <a:pt x="132080" y="680719"/>
                </a:lnTo>
                <a:lnTo>
                  <a:pt x="143510" y="692150"/>
                </a:lnTo>
                <a:lnTo>
                  <a:pt x="153670" y="702309"/>
                </a:lnTo>
                <a:lnTo>
                  <a:pt x="165100" y="713739"/>
                </a:lnTo>
                <a:lnTo>
                  <a:pt x="176530" y="723900"/>
                </a:lnTo>
                <a:lnTo>
                  <a:pt x="189230" y="735329"/>
                </a:lnTo>
                <a:lnTo>
                  <a:pt x="201930" y="745489"/>
                </a:lnTo>
                <a:lnTo>
                  <a:pt x="213360" y="754379"/>
                </a:lnTo>
                <a:lnTo>
                  <a:pt x="227330" y="764539"/>
                </a:lnTo>
                <a:lnTo>
                  <a:pt x="240030" y="774700"/>
                </a:lnTo>
                <a:lnTo>
                  <a:pt x="254000" y="783589"/>
                </a:lnTo>
                <a:lnTo>
                  <a:pt x="267970" y="792479"/>
                </a:lnTo>
                <a:lnTo>
                  <a:pt x="281939" y="801369"/>
                </a:lnTo>
                <a:lnTo>
                  <a:pt x="295910" y="808989"/>
                </a:lnTo>
                <a:lnTo>
                  <a:pt x="311150" y="817879"/>
                </a:lnTo>
                <a:lnTo>
                  <a:pt x="325120" y="825499"/>
                </a:lnTo>
                <a:lnTo>
                  <a:pt x="340360" y="833119"/>
                </a:lnTo>
                <a:lnTo>
                  <a:pt x="355600" y="83946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608195" y="3603625"/>
            <a:ext cx="133350" cy="787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308090" y="3703320"/>
            <a:ext cx="127000" cy="45720"/>
          </a:xfrm>
          <a:custGeom>
            <a:avLst/>
            <a:gdLst/>
            <a:ahLst/>
            <a:cxnLst/>
            <a:rect l="l" t="t" r="r" b="b"/>
            <a:pathLst>
              <a:path w="127000" h="45720">
                <a:moveTo>
                  <a:pt x="0" y="0"/>
                </a:moveTo>
                <a:lnTo>
                  <a:pt x="36830" y="22859"/>
                </a:lnTo>
                <a:lnTo>
                  <a:pt x="0" y="45719"/>
                </a:lnTo>
                <a:lnTo>
                  <a:pt x="127000" y="2285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308090" y="3703320"/>
            <a:ext cx="127000" cy="45720"/>
          </a:xfrm>
          <a:custGeom>
            <a:avLst/>
            <a:gdLst/>
            <a:ahLst/>
            <a:cxnLst/>
            <a:rect l="l" t="t" r="r" b="b"/>
            <a:pathLst>
              <a:path w="127000" h="45720">
                <a:moveTo>
                  <a:pt x="0" y="22859"/>
                </a:moveTo>
                <a:lnTo>
                  <a:pt x="36830" y="22859"/>
                </a:lnTo>
                <a:lnTo>
                  <a:pt x="0" y="0"/>
                </a:lnTo>
                <a:lnTo>
                  <a:pt x="127000" y="22859"/>
                </a:lnTo>
                <a:lnTo>
                  <a:pt x="0" y="45719"/>
                </a:lnTo>
                <a:lnTo>
                  <a:pt x="36830" y="22859"/>
                </a:lnTo>
                <a:lnTo>
                  <a:pt x="0" y="22859"/>
                </a:lnTo>
                <a:close/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312920" y="3757929"/>
            <a:ext cx="213360" cy="304800"/>
          </a:xfrm>
          <a:custGeom>
            <a:avLst/>
            <a:gdLst/>
            <a:ahLst/>
            <a:cxnLst/>
            <a:rect l="l" t="t" r="r" b="b"/>
            <a:pathLst>
              <a:path w="213360" h="304800">
                <a:moveTo>
                  <a:pt x="0" y="0"/>
                </a:moveTo>
                <a:lnTo>
                  <a:pt x="0" y="8890"/>
                </a:lnTo>
                <a:lnTo>
                  <a:pt x="0" y="17780"/>
                </a:lnTo>
                <a:lnTo>
                  <a:pt x="0" y="26670"/>
                </a:lnTo>
                <a:lnTo>
                  <a:pt x="1269" y="35560"/>
                </a:lnTo>
                <a:lnTo>
                  <a:pt x="2539" y="44450"/>
                </a:lnTo>
                <a:lnTo>
                  <a:pt x="3809" y="52070"/>
                </a:lnTo>
                <a:lnTo>
                  <a:pt x="5079" y="60960"/>
                </a:lnTo>
                <a:lnTo>
                  <a:pt x="7619" y="69850"/>
                </a:lnTo>
                <a:lnTo>
                  <a:pt x="10159" y="78740"/>
                </a:lnTo>
                <a:lnTo>
                  <a:pt x="12700" y="87630"/>
                </a:lnTo>
                <a:lnTo>
                  <a:pt x="15239" y="96520"/>
                </a:lnTo>
                <a:lnTo>
                  <a:pt x="17779" y="104140"/>
                </a:lnTo>
                <a:lnTo>
                  <a:pt x="21589" y="113030"/>
                </a:lnTo>
                <a:lnTo>
                  <a:pt x="25400" y="121920"/>
                </a:lnTo>
                <a:lnTo>
                  <a:pt x="29209" y="129540"/>
                </a:lnTo>
                <a:lnTo>
                  <a:pt x="33019" y="138430"/>
                </a:lnTo>
                <a:lnTo>
                  <a:pt x="38100" y="146050"/>
                </a:lnTo>
                <a:lnTo>
                  <a:pt x="41909" y="154940"/>
                </a:lnTo>
                <a:lnTo>
                  <a:pt x="46989" y="162560"/>
                </a:lnTo>
                <a:lnTo>
                  <a:pt x="52069" y="170180"/>
                </a:lnTo>
                <a:lnTo>
                  <a:pt x="58419" y="177800"/>
                </a:lnTo>
                <a:lnTo>
                  <a:pt x="63500" y="185420"/>
                </a:lnTo>
                <a:lnTo>
                  <a:pt x="69850" y="193040"/>
                </a:lnTo>
                <a:lnTo>
                  <a:pt x="76200" y="200660"/>
                </a:lnTo>
                <a:lnTo>
                  <a:pt x="82550" y="208280"/>
                </a:lnTo>
                <a:lnTo>
                  <a:pt x="88900" y="215900"/>
                </a:lnTo>
                <a:lnTo>
                  <a:pt x="95250" y="222250"/>
                </a:lnTo>
                <a:lnTo>
                  <a:pt x="102869" y="229870"/>
                </a:lnTo>
                <a:lnTo>
                  <a:pt x="110489" y="236220"/>
                </a:lnTo>
                <a:lnTo>
                  <a:pt x="118109" y="242570"/>
                </a:lnTo>
                <a:lnTo>
                  <a:pt x="125729" y="248920"/>
                </a:lnTo>
                <a:lnTo>
                  <a:pt x="133350" y="255270"/>
                </a:lnTo>
                <a:lnTo>
                  <a:pt x="140969" y="261620"/>
                </a:lnTo>
                <a:lnTo>
                  <a:pt x="149859" y="267970"/>
                </a:lnTo>
                <a:lnTo>
                  <a:pt x="158750" y="273050"/>
                </a:lnTo>
                <a:lnTo>
                  <a:pt x="167639" y="279400"/>
                </a:lnTo>
                <a:lnTo>
                  <a:pt x="176529" y="284480"/>
                </a:lnTo>
                <a:lnTo>
                  <a:pt x="185419" y="289560"/>
                </a:lnTo>
                <a:lnTo>
                  <a:pt x="194309" y="294640"/>
                </a:lnTo>
                <a:lnTo>
                  <a:pt x="203200" y="299720"/>
                </a:lnTo>
                <a:lnTo>
                  <a:pt x="213359" y="30480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482465" y="4012565"/>
            <a:ext cx="134620" cy="8000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729739" y="2763520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318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719579" y="3023870"/>
            <a:ext cx="0" cy="124460"/>
          </a:xfrm>
          <a:custGeom>
            <a:avLst/>
            <a:gdLst/>
            <a:ahLst/>
            <a:cxnLst/>
            <a:rect l="l" t="t" r="r" b="b"/>
            <a:pathLst>
              <a:path h="124460">
                <a:moveTo>
                  <a:pt x="0" y="0"/>
                </a:moveTo>
                <a:lnTo>
                  <a:pt x="0" y="12445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704339" y="3282950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318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548880" y="2025650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318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112010" y="3717290"/>
            <a:ext cx="1525270" cy="1193800"/>
          </a:xfrm>
          <a:custGeom>
            <a:avLst/>
            <a:gdLst/>
            <a:ahLst/>
            <a:cxnLst/>
            <a:rect l="l" t="t" r="r" b="b"/>
            <a:pathLst>
              <a:path w="1525270" h="1193800">
                <a:moveTo>
                  <a:pt x="0" y="0"/>
                </a:moveTo>
                <a:lnTo>
                  <a:pt x="1525269" y="119380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611245" y="4890134"/>
            <a:ext cx="120650" cy="965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74089" y="4972050"/>
            <a:ext cx="935990" cy="1270"/>
          </a:xfrm>
          <a:custGeom>
            <a:avLst/>
            <a:gdLst/>
            <a:ahLst/>
            <a:cxnLst/>
            <a:rect l="l" t="t" r="r" b="b"/>
            <a:pathLst>
              <a:path w="935989" h="1270">
                <a:moveTo>
                  <a:pt x="935990" y="1269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45819" y="4949190"/>
            <a:ext cx="128270" cy="44450"/>
          </a:xfrm>
          <a:custGeom>
            <a:avLst/>
            <a:gdLst/>
            <a:ahLst/>
            <a:cxnLst/>
            <a:rect l="l" t="t" r="r" b="b"/>
            <a:pathLst>
              <a:path w="128269" h="44450">
                <a:moveTo>
                  <a:pt x="128270" y="0"/>
                </a:moveTo>
                <a:lnTo>
                  <a:pt x="0" y="22860"/>
                </a:lnTo>
                <a:lnTo>
                  <a:pt x="128270" y="44450"/>
                </a:lnTo>
                <a:lnTo>
                  <a:pt x="91440" y="22860"/>
                </a:lnTo>
                <a:lnTo>
                  <a:pt x="1282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45819" y="4949190"/>
            <a:ext cx="128270" cy="44450"/>
          </a:xfrm>
          <a:custGeom>
            <a:avLst/>
            <a:gdLst/>
            <a:ahLst/>
            <a:cxnLst/>
            <a:rect l="l" t="t" r="r" b="b"/>
            <a:pathLst>
              <a:path w="128269" h="44450">
                <a:moveTo>
                  <a:pt x="128270" y="22860"/>
                </a:moveTo>
                <a:lnTo>
                  <a:pt x="91440" y="22860"/>
                </a:lnTo>
                <a:lnTo>
                  <a:pt x="128270" y="44450"/>
                </a:lnTo>
                <a:lnTo>
                  <a:pt x="0" y="22860"/>
                </a:lnTo>
                <a:lnTo>
                  <a:pt x="128270" y="0"/>
                </a:lnTo>
                <a:lnTo>
                  <a:pt x="91440" y="22860"/>
                </a:lnTo>
                <a:lnTo>
                  <a:pt x="128270" y="22860"/>
                </a:lnTo>
                <a:close/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598420" y="4961890"/>
            <a:ext cx="153670" cy="1270"/>
          </a:xfrm>
          <a:custGeom>
            <a:avLst/>
            <a:gdLst/>
            <a:ahLst/>
            <a:cxnLst/>
            <a:rect l="l" t="t" r="r" b="b"/>
            <a:pathLst>
              <a:path w="153669" h="1270">
                <a:moveTo>
                  <a:pt x="153669" y="1270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471420" y="4939029"/>
            <a:ext cx="127000" cy="45720"/>
          </a:xfrm>
          <a:custGeom>
            <a:avLst/>
            <a:gdLst/>
            <a:ahLst/>
            <a:cxnLst/>
            <a:rect l="l" t="t" r="r" b="b"/>
            <a:pathLst>
              <a:path w="127000" h="45720">
                <a:moveTo>
                  <a:pt x="127000" y="0"/>
                </a:moveTo>
                <a:lnTo>
                  <a:pt x="0" y="22860"/>
                </a:lnTo>
                <a:lnTo>
                  <a:pt x="127000" y="45720"/>
                </a:lnTo>
                <a:lnTo>
                  <a:pt x="90169" y="2286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471420" y="4939029"/>
            <a:ext cx="127000" cy="45720"/>
          </a:xfrm>
          <a:custGeom>
            <a:avLst/>
            <a:gdLst/>
            <a:ahLst/>
            <a:cxnLst/>
            <a:rect l="l" t="t" r="r" b="b"/>
            <a:pathLst>
              <a:path w="127000" h="45720">
                <a:moveTo>
                  <a:pt x="127000" y="22860"/>
                </a:moveTo>
                <a:lnTo>
                  <a:pt x="90169" y="22860"/>
                </a:lnTo>
                <a:lnTo>
                  <a:pt x="127000" y="45720"/>
                </a:lnTo>
                <a:lnTo>
                  <a:pt x="0" y="22860"/>
                </a:lnTo>
                <a:lnTo>
                  <a:pt x="127000" y="0"/>
                </a:lnTo>
                <a:lnTo>
                  <a:pt x="90169" y="22860"/>
                </a:lnTo>
                <a:lnTo>
                  <a:pt x="127000" y="22860"/>
                </a:lnTo>
                <a:close/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193414" y="4745354"/>
            <a:ext cx="237490" cy="165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91184" y="5062220"/>
            <a:ext cx="0" cy="517525"/>
          </a:xfrm>
          <a:custGeom>
            <a:avLst/>
            <a:gdLst/>
            <a:ahLst/>
            <a:cxnLst/>
            <a:rect l="l" t="t" r="r" b="b"/>
            <a:pathLst>
              <a:path h="517525">
                <a:moveTo>
                  <a:pt x="0" y="0"/>
                </a:moveTo>
                <a:lnTo>
                  <a:pt x="0" y="517524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90550" y="5575300"/>
            <a:ext cx="675640" cy="0"/>
          </a:xfrm>
          <a:custGeom>
            <a:avLst/>
            <a:gdLst/>
            <a:ahLst/>
            <a:cxnLst/>
            <a:rect l="l" t="t" r="r" b="b"/>
            <a:pathLst>
              <a:path w="675640">
                <a:moveTo>
                  <a:pt x="0" y="0"/>
                </a:moveTo>
                <a:lnTo>
                  <a:pt x="67564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228089" y="5552440"/>
            <a:ext cx="128270" cy="45720"/>
          </a:xfrm>
          <a:custGeom>
            <a:avLst/>
            <a:gdLst/>
            <a:ahLst/>
            <a:cxnLst/>
            <a:rect l="l" t="t" r="r" b="b"/>
            <a:pathLst>
              <a:path w="128269" h="45720">
                <a:moveTo>
                  <a:pt x="0" y="0"/>
                </a:moveTo>
                <a:lnTo>
                  <a:pt x="38100" y="22860"/>
                </a:lnTo>
                <a:lnTo>
                  <a:pt x="0" y="45720"/>
                </a:lnTo>
                <a:lnTo>
                  <a:pt x="128269" y="228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228089" y="5552440"/>
            <a:ext cx="128270" cy="45720"/>
          </a:xfrm>
          <a:custGeom>
            <a:avLst/>
            <a:gdLst/>
            <a:ahLst/>
            <a:cxnLst/>
            <a:rect l="l" t="t" r="r" b="b"/>
            <a:pathLst>
              <a:path w="128269" h="45720">
                <a:moveTo>
                  <a:pt x="0" y="0"/>
                </a:moveTo>
                <a:lnTo>
                  <a:pt x="128269" y="22860"/>
                </a:lnTo>
                <a:lnTo>
                  <a:pt x="0" y="45720"/>
                </a:lnTo>
                <a:lnTo>
                  <a:pt x="38100" y="22860"/>
                </a:lnTo>
                <a:lnTo>
                  <a:pt x="0" y="0"/>
                </a:lnTo>
                <a:close/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548880" y="2297429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319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548880" y="2557779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319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752080" y="3210560"/>
            <a:ext cx="1270" cy="430530"/>
          </a:xfrm>
          <a:custGeom>
            <a:avLst/>
            <a:gdLst/>
            <a:ahLst/>
            <a:cxnLst/>
            <a:rect l="l" t="t" r="r" b="b"/>
            <a:pathLst>
              <a:path w="1270" h="430529">
                <a:moveTo>
                  <a:pt x="1270" y="0"/>
                </a:moveTo>
                <a:lnTo>
                  <a:pt x="0" y="43052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718425" y="3636645"/>
            <a:ext cx="66040" cy="1092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733030" y="3280409"/>
            <a:ext cx="185420" cy="300990"/>
          </a:xfrm>
          <a:custGeom>
            <a:avLst/>
            <a:gdLst/>
            <a:ahLst/>
            <a:cxnLst/>
            <a:rect l="l" t="t" r="r" b="b"/>
            <a:pathLst>
              <a:path w="185420" h="300989">
                <a:moveTo>
                  <a:pt x="185420" y="0"/>
                </a:moveTo>
                <a:lnTo>
                  <a:pt x="176529" y="0"/>
                </a:lnTo>
                <a:lnTo>
                  <a:pt x="166370" y="1269"/>
                </a:lnTo>
                <a:lnTo>
                  <a:pt x="157479" y="2539"/>
                </a:lnTo>
                <a:lnTo>
                  <a:pt x="147320" y="3810"/>
                </a:lnTo>
                <a:lnTo>
                  <a:pt x="138429" y="6350"/>
                </a:lnTo>
                <a:lnTo>
                  <a:pt x="129540" y="8889"/>
                </a:lnTo>
                <a:lnTo>
                  <a:pt x="120650" y="11429"/>
                </a:lnTo>
                <a:lnTo>
                  <a:pt x="111760" y="13969"/>
                </a:lnTo>
                <a:lnTo>
                  <a:pt x="102870" y="17779"/>
                </a:lnTo>
                <a:lnTo>
                  <a:pt x="93979" y="20319"/>
                </a:lnTo>
                <a:lnTo>
                  <a:pt x="86360" y="25400"/>
                </a:lnTo>
                <a:lnTo>
                  <a:pt x="77470" y="29210"/>
                </a:lnTo>
                <a:lnTo>
                  <a:pt x="69850" y="34289"/>
                </a:lnTo>
                <a:lnTo>
                  <a:pt x="63500" y="39369"/>
                </a:lnTo>
                <a:lnTo>
                  <a:pt x="55879" y="44450"/>
                </a:lnTo>
                <a:lnTo>
                  <a:pt x="49529" y="49529"/>
                </a:lnTo>
                <a:lnTo>
                  <a:pt x="43179" y="55879"/>
                </a:lnTo>
                <a:lnTo>
                  <a:pt x="36829" y="60960"/>
                </a:lnTo>
                <a:lnTo>
                  <a:pt x="31750" y="67310"/>
                </a:lnTo>
                <a:lnTo>
                  <a:pt x="26670" y="73660"/>
                </a:lnTo>
                <a:lnTo>
                  <a:pt x="21590" y="80010"/>
                </a:lnTo>
                <a:lnTo>
                  <a:pt x="17779" y="87629"/>
                </a:lnTo>
                <a:lnTo>
                  <a:pt x="2540" y="123189"/>
                </a:lnTo>
                <a:lnTo>
                  <a:pt x="1270" y="130810"/>
                </a:lnTo>
                <a:lnTo>
                  <a:pt x="0" y="138429"/>
                </a:lnTo>
                <a:lnTo>
                  <a:pt x="0" y="146050"/>
                </a:lnTo>
                <a:lnTo>
                  <a:pt x="0" y="153669"/>
                </a:lnTo>
                <a:lnTo>
                  <a:pt x="0" y="161289"/>
                </a:lnTo>
                <a:lnTo>
                  <a:pt x="1270" y="168910"/>
                </a:lnTo>
                <a:lnTo>
                  <a:pt x="12700" y="205739"/>
                </a:lnTo>
                <a:lnTo>
                  <a:pt x="16510" y="212089"/>
                </a:lnTo>
                <a:lnTo>
                  <a:pt x="20320" y="218439"/>
                </a:lnTo>
                <a:lnTo>
                  <a:pt x="25400" y="226060"/>
                </a:lnTo>
                <a:lnTo>
                  <a:pt x="30479" y="232410"/>
                </a:lnTo>
                <a:lnTo>
                  <a:pt x="35560" y="238760"/>
                </a:lnTo>
                <a:lnTo>
                  <a:pt x="41910" y="243839"/>
                </a:lnTo>
                <a:lnTo>
                  <a:pt x="46990" y="250189"/>
                </a:lnTo>
                <a:lnTo>
                  <a:pt x="54610" y="255269"/>
                </a:lnTo>
                <a:lnTo>
                  <a:pt x="60960" y="261619"/>
                </a:lnTo>
                <a:lnTo>
                  <a:pt x="68579" y="266700"/>
                </a:lnTo>
                <a:lnTo>
                  <a:pt x="76200" y="270510"/>
                </a:lnTo>
                <a:lnTo>
                  <a:pt x="83820" y="275589"/>
                </a:lnTo>
                <a:lnTo>
                  <a:pt x="91440" y="279400"/>
                </a:lnTo>
                <a:lnTo>
                  <a:pt x="100329" y="283210"/>
                </a:lnTo>
                <a:lnTo>
                  <a:pt x="109220" y="287019"/>
                </a:lnTo>
                <a:lnTo>
                  <a:pt x="116840" y="289560"/>
                </a:lnTo>
                <a:lnTo>
                  <a:pt x="127000" y="292100"/>
                </a:lnTo>
                <a:lnTo>
                  <a:pt x="135890" y="294639"/>
                </a:lnTo>
                <a:lnTo>
                  <a:pt x="144779" y="297179"/>
                </a:lnTo>
                <a:lnTo>
                  <a:pt x="154940" y="298450"/>
                </a:lnTo>
                <a:lnTo>
                  <a:pt x="163829" y="299719"/>
                </a:lnTo>
                <a:lnTo>
                  <a:pt x="173990" y="300989"/>
                </a:lnTo>
                <a:lnTo>
                  <a:pt x="182879" y="30098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879080" y="3542029"/>
            <a:ext cx="128270" cy="45720"/>
          </a:xfrm>
          <a:custGeom>
            <a:avLst/>
            <a:gdLst/>
            <a:ahLst/>
            <a:cxnLst/>
            <a:rect l="l" t="t" r="r" b="b"/>
            <a:pathLst>
              <a:path w="128270" h="45720">
                <a:moveTo>
                  <a:pt x="0" y="0"/>
                </a:moveTo>
                <a:lnTo>
                  <a:pt x="38100" y="22860"/>
                </a:lnTo>
                <a:lnTo>
                  <a:pt x="0" y="45720"/>
                </a:lnTo>
                <a:lnTo>
                  <a:pt x="128270" y="241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879080" y="3542029"/>
            <a:ext cx="128270" cy="45720"/>
          </a:xfrm>
          <a:custGeom>
            <a:avLst/>
            <a:gdLst/>
            <a:ahLst/>
            <a:cxnLst/>
            <a:rect l="l" t="t" r="r" b="b"/>
            <a:pathLst>
              <a:path w="128270" h="45720">
                <a:moveTo>
                  <a:pt x="0" y="0"/>
                </a:moveTo>
                <a:lnTo>
                  <a:pt x="128270" y="24130"/>
                </a:lnTo>
                <a:lnTo>
                  <a:pt x="0" y="45720"/>
                </a:lnTo>
                <a:lnTo>
                  <a:pt x="38100" y="22860"/>
                </a:lnTo>
                <a:lnTo>
                  <a:pt x="0" y="0"/>
                </a:lnTo>
                <a:close/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727950" y="3926840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319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727950" y="4197350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318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727950" y="4457700"/>
            <a:ext cx="0" cy="124460"/>
          </a:xfrm>
          <a:custGeom>
            <a:avLst/>
            <a:gdLst/>
            <a:ahLst/>
            <a:cxnLst/>
            <a:rect l="l" t="t" r="r" b="b"/>
            <a:pathLst>
              <a:path h="124460">
                <a:moveTo>
                  <a:pt x="0" y="0"/>
                </a:moveTo>
                <a:lnTo>
                  <a:pt x="0" y="12446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228590" y="4038600"/>
            <a:ext cx="2052320" cy="928369"/>
          </a:xfrm>
          <a:custGeom>
            <a:avLst/>
            <a:gdLst/>
            <a:ahLst/>
            <a:cxnLst/>
            <a:rect l="l" t="t" r="r" b="b"/>
            <a:pathLst>
              <a:path w="2052320" h="928370">
                <a:moveTo>
                  <a:pt x="2052319" y="0"/>
                </a:moveTo>
                <a:lnTo>
                  <a:pt x="0" y="92836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113654" y="4943475"/>
            <a:ext cx="133350" cy="7873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703570" y="4612640"/>
            <a:ext cx="375920" cy="345440"/>
          </a:xfrm>
          <a:custGeom>
            <a:avLst/>
            <a:gdLst/>
            <a:ahLst/>
            <a:cxnLst/>
            <a:rect l="l" t="t" r="r" b="b"/>
            <a:pathLst>
              <a:path w="375920" h="345439">
                <a:moveTo>
                  <a:pt x="375919" y="0"/>
                </a:moveTo>
                <a:lnTo>
                  <a:pt x="365759" y="1270"/>
                </a:lnTo>
                <a:lnTo>
                  <a:pt x="354329" y="2540"/>
                </a:lnTo>
                <a:lnTo>
                  <a:pt x="344169" y="3810"/>
                </a:lnTo>
                <a:lnTo>
                  <a:pt x="334009" y="5080"/>
                </a:lnTo>
                <a:lnTo>
                  <a:pt x="323850" y="6350"/>
                </a:lnTo>
                <a:lnTo>
                  <a:pt x="313689" y="8890"/>
                </a:lnTo>
                <a:lnTo>
                  <a:pt x="303529" y="10160"/>
                </a:lnTo>
                <a:lnTo>
                  <a:pt x="293369" y="12700"/>
                </a:lnTo>
                <a:lnTo>
                  <a:pt x="283209" y="15240"/>
                </a:lnTo>
                <a:lnTo>
                  <a:pt x="274319" y="17780"/>
                </a:lnTo>
                <a:lnTo>
                  <a:pt x="264159" y="21590"/>
                </a:lnTo>
                <a:lnTo>
                  <a:pt x="254000" y="24130"/>
                </a:lnTo>
                <a:lnTo>
                  <a:pt x="245109" y="27940"/>
                </a:lnTo>
                <a:lnTo>
                  <a:pt x="234950" y="31750"/>
                </a:lnTo>
                <a:lnTo>
                  <a:pt x="226059" y="34290"/>
                </a:lnTo>
                <a:lnTo>
                  <a:pt x="217169" y="38100"/>
                </a:lnTo>
                <a:lnTo>
                  <a:pt x="207009" y="43180"/>
                </a:lnTo>
                <a:lnTo>
                  <a:pt x="198119" y="46990"/>
                </a:lnTo>
                <a:lnTo>
                  <a:pt x="189229" y="50800"/>
                </a:lnTo>
                <a:lnTo>
                  <a:pt x="181609" y="55880"/>
                </a:lnTo>
                <a:lnTo>
                  <a:pt x="172719" y="60960"/>
                </a:lnTo>
                <a:lnTo>
                  <a:pt x="163829" y="66040"/>
                </a:lnTo>
                <a:lnTo>
                  <a:pt x="156209" y="71120"/>
                </a:lnTo>
                <a:lnTo>
                  <a:pt x="147319" y="76200"/>
                </a:lnTo>
                <a:lnTo>
                  <a:pt x="139700" y="81280"/>
                </a:lnTo>
                <a:lnTo>
                  <a:pt x="132079" y="86360"/>
                </a:lnTo>
                <a:lnTo>
                  <a:pt x="124459" y="92710"/>
                </a:lnTo>
                <a:lnTo>
                  <a:pt x="116839" y="97790"/>
                </a:lnTo>
                <a:lnTo>
                  <a:pt x="110489" y="104140"/>
                </a:lnTo>
                <a:lnTo>
                  <a:pt x="102869" y="110490"/>
                </a:lnTo>
                <a:lnTo>
                  <a:pt x="96519" y="116840"/>
                </a:lnTo>
                <a:lnTo>
                  <a:pt x="90169" y="123190"/>
                </a:lnTo>
                <a:lnTo>
                  <a:pt x="83819" y="129540"/>
                </a:lnTo>
                <a:lnTo>
                  <a:pt x="77469" y="135890"/>
                </a:lnTo>
                <a:lnTo>
                  <a:pt x="71119" y="143510"/>
                </a:lnTo>
                <a:lnTo>
                  <a:pt x="64769" y="149860"/>
                </a:lnTo>
                <a:lnTo>
                  <a:pt x="59689" y="156210"/>
                </a:lnTo>
                <a:lnTo>
                  <a:pt x="54609" y="163830"/>
                </a:lnTo>
                <a:lnTo>
                  <a:pt x="49529" y="171450"/>
                </a:lnTo>
                <a:lnTo>
                  <a:pt x="44450" y="177800"/>
                </a:lnTo>
                <a:lnTo>
                  <a:pt x="40639" y="185420"/>
                </a:lnTo>
                <a:lnTo>
                  <a:pt x="35559" y="193040"/>
                </a:lnTo>
                <a:lnTo>
                  <a:pt x="31750" y="200660"/>
                </a:lnTo>
                <a:lnTo>
                  <a:pt x="27939" y="208280"/>
                </a:lnTo>
                <a:lnTo>
                  <a:pt x="24129" y="215900"/>
                </a:lnTo>
                <a:lnTo>
                  <a:pt x="20319" y="223520"/>
                </a:lnTo>
                <a:lnTo>
                  <a:pt x="17779" y="231140"/>
                </a:lnTo>
                <a:lnTo>
                  <a:pt x="15239" y="240030"/>
                </a:lnTo>
                <a:lnTo>
                  <a:pt x="11429" y="247650"/>
                </a:lnTo>
                <a:lnTo>
                  <a:pt x="10159" y="255270"/>
                </a:lnTo>
                <a:lnTo>
                  <a:pt x="7619" y="264160"/>
                </a:lnTo>
                <a:lnTo>
                  <a:pt x="5079" y="271780"/>
                </a:lnTo>
                <a:lnTo>
                  <a:pt x="3809" y="279400"/>
                </a:lnTo>
                <a:lnTo>
                  <a:pt x="2539" y="288290"/>
                </a:lnTo>
                <a:lnTo>
                  <a:pt x="1269" y="295910"/>
                </a:lnTo>
                <a:lnTo>
                  <a:pt x="1269" y="304800"/>
                </a:lnTo>
                <a:lnTo>
                  <a:pt x="0" y="312420"/>
                </a:lnTo>
                <a:lnTo>
                  <a:pt x="0" y="321310"/>
                </a:lnTo>
                <a:lnTo>
                  <a:pt x="0" y="328930"/>
                </a:lnTo>
                <a:lnTo>
                  <a:pt x="0" y="336550"/>
                </a:lnTo>
                <a:lnTo>
                  <a:pt x="1269" y="345440"/>
                </a:lnTo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666104" y="4923154"/>
            <a:ext cx="67310" cy="11048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705600" y="5090159"/>
            <a:ext cx="128270" cy="45720"/>
          </a:xfrm>
          <a:custGeom>
            <a:avLst/>
            <a:gdLst/>
            <a:ahLst/>
            <a:cxnLst/>
            <a:rect l="l" t="t" r="r" b="b"/>
            <a:pathLst>
              <a:path w="128270" h="45720">
                <a:moveTo>
                  <a:pt x="0" y="0"/>
                </a:moveTo>
                <a:lnTo>
                  <a:pt x="36829" y="22859"/>
                </a:lnTo>
                <a:lnTo>
                  <a:pt x="0" y="45719"/>
                </a:lnTo>
                <a:lnTo>
                  <a:pt x="128270" y="2285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705600" y="5090159"/>
            <a:ext cx="128270" cy="45720"/>
          </a:xfrm>
          <a:custGeom>
            <a:avLst/>
            <a:gdLst/>
            <a:ahLst/>
            <a:cxnLst/>
            <a:rect l="l" t="t" r="r" b="b"/>
            <a:pathLst>
              <a:path w="128270" h="45720">
                <a:moveTo>
                  <a:pt x="0" y="22859"/>
                </a:moveTo>
                <a:lnTo>
                  <a:pt x="36829" y="22859"/>
                </a:lnTo>
                <a:lnTo>
                  <a:pt x="0" y="0"/>
                </a:lnTo>
                <a:lnTo>
                  <a:pt x="128270" y="22859"/>
                </a:lnTo>
                <a:lnTo>
                  <a:pt x="0" y="45719"/>
                </a:lnTo>
                <a:lnTo>
                  <a:pt x="36829" y="22859"/>
                </a:lnTo>
                <a:lnTo>
                  <a:pt x="0" y="22859"/>
                </a:lnTo>
                <a:close/>
              </a:path>
            </a:pathLst>
          </a:custGeom>
          <a:ln w="88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7741919" y="5110479"/>
            <a:ext cx="127000" cy="45720"/>
          </a:xfrm>
          <a:custGeom>
            <a:avLst/>
            <a:gdLst/>
            <a:ahLst/>
            <a:cxnLst/>
            <a:rect l="l" t="t" r="r" b="b"/>
            <a:pathLst>
              <a:path w="127000" h="45720">
                <a:moveTo>
                  <a:pt x="0" y="0"/>
                </a:moveTo>
                <a:lnTo>
                  <a:pt x="36829" y="22860"/>
                </a:lnTo>
                <a:lnTo>
                  <a:pt x="0" y="45720"/>
                </a:lnTo>
                <a:lnTo>
                  <a:pt x="127000" y="228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741919" y="5110479"/>
            <a:ext cx="127000" cy="45720"/>
          </a:xfrm>
          <a:custGeom>
            <a:avLst/>
            <a:gdLst/>
            <a:ahLst/>
            <a:cxnLst/>
            <a:rect l="l" t="t" r="r" b="b"/>
            <a:pathLst>
              <a:path w="127000" h="45720">
                <a:moveTo>
                  <a:pt x="0" y="22860"/>
                </a:moveTo>
                <a:lnTo>
                  <a:pt x="36829" y="22860"/>
                </a:lnTo>
                <a:lnTo>
                  <a:pt x="0" y="0"/>
                </a:lnTo>
                <a:lnTo>
                  <a:pt x="127000" y="22860"/>
                </a:lnTo>
                <a:lnTo>
                  <a:pt x="0" y="45720"/>
                </a:lnTo>
                <a:lnTo>
                  <a:pt x="36829" y="22860"/>
                </a:lnTo>
                <a:lnTo>
                  <a:pt x="0" y="22860"/>
                </a:lnTo>
                <a:close/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7490459" y="5144770"/>
            <a:ext cx="33020" cy="200660"/>
          </a:xfrm>
          <a:custGeom>
            <a:avLst/>
            <a:gdLst/>
            <a:ahLst/>
            <a:cxnLst/>
            <a:rect l="l" t="t" r="r" b="b"/>
            <a:pathLst>
              <a:path w="33020" h="200660">
                <a:moveTo>
                  <a:pt x="22860" y="0"/>
                </a:moveTo>
                <a:lnTo>
                  <a:pt x="20320" y="6349"/>
                </a:lnTo>
                <a:lnTo>
                  <a:pt x="17780" y="12699"/>
                </a:lnTo>
                <a:lnTo>
                  <a:pt x="15240" y="17779"/>
                </a:lnTo>
                <a:lnTo>
                  <a:pt x="12700" y="24129"/>
                </a:lnTo>
                <a:lnTo>
                  <a:pt x="10160" y="30479"/>
                </a:lnTo>
                <a:lnTo>
                  <a:pt x="8890" y="35559"/>
                </a:lnTo>
                <a:lnTo>
                  <a:pt x="6350" y="41909"/>
                </a:lnTo>
                <a:lnTo>
                  <a:pt x="5080" y="48259"/>
                </a:lnTo>
                <a:lnTo>
                  <a:pt x="3810" y="54609"/>
                </a:lnTo>
                <a:lnTo>
                  <a:pt x="2540" y="60959"/>
                </a:lnTo>
                <a:lnTo>
                  <a:pt x="1270" y="67309"/>
                </a:lnTo>
                <a:lnTo>
                  <a:pt x="1270" y="73659"/>
                </a:lnTo>
                <a:lnTo>
                  <a:pt x="0" y="80009"/>
                </a:lnTo>
                <a:lnTo>
                  <a:pt x="0" y="85089"/>
                </a:lnTo>
                <a:lnTo>
                  <a:pt x="0" y="91439"/>
                </a:lnTo>
                <a:lnTo>
                  <a:pt x="0" y="97789"/>
                </a:lnTo>
                <a:lnTo>
                  <a:pt x="0" y="104139"/>
                </a:lnTo>
                <a:lnTo>
                  <a:pt x="1270" y="110489"/>
                </a:lnTo>
                <a:lnTo>
                  <a:pt x="1270" y="116839"/>
                </a:lnTo>
                <a:lnTo>
                  <a:pt x="2540" y="123189"/>
                </a:lnTo>
                <a:lnTo>
                  <a:pt x="3810" y="129539"/>
                </a:lnTo>
                <a:lnTo>
                  <a:pt x="5080" y="135889"/>
                </a:lnTo>
                <a:lnTo>
                  <a:pt x="6350" y="140969"/>
                </a:lnTo>
                <a:lnTo>
                  <a:pt x="7620" y="147319"/>
                </a:lnTo>
                <a:lnTo>
                  <a:pt x="10160" y="153669"/>
                </a:lnTo>
                <a:lnTo>
                  <a:pt x="12700" y="160019"/>
                </a:lnTo>
                <a:lnTo>
                  <a:pt x="13970" y="166369"/>
                </a:lnTo>
                <a:lnTo>
                  <a:pt x="16510" y="171449"/>
                </a:lnTo>
                <a:lnTo>
                  <a:pt x="20320" y="177799"/>
                </a:lnTo>
                <a:lnTo>
                  <a:pt x="22860" y="182879"/>
                </a:lnTo>
                <a:lnTo>
                  <a:pt x="25400" y="189229"/>
                </a:lnTo>
                <a:lnTo>
                  <a:pt x="29210" y="194309"/>
                </a:lnTo>
                <a:lnTo>
                  <a:pt x="33020" y="20065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547620" y="2007870"/>
            <a:ext cx="471170" cy="402590"/>
          </a:xfrm>
          <a:custGeom>
            <a:avLst/>
            <a:gdLst/>
            <a:ahLst/>
            <a:cxnLst/>
            <a:rect l="l" t="t" r="r" b="b"/>
            <a:pathLst>
              <a:path w="471169" h="402589">
                <a:moveTo>
                  <a:pt x="0" y="391159"/>
                </a:moveTo>
                <a:lnTo>
                  <a:pt x="7619" y="392429"/>
                </a:lnTo>
                <a:lnTo>
                  <a:pt x="16510" y="394969"/>
                </a:lnTo>
                <a:lnTo>
                  <a:pt x="25400" y="396239"/>
                </a:lnTo>
                <a:lnTo>
                  <a:pt x="34290" y="397509"/>
                </a:lnTo>
                <a:lnTo>
                  <a:pt x="44450" y="398779"/>
                </a:lnTo>
                <a:lnTo>
                  <a:pt x="53340" y="400050"/>
                </a:lnTo>
                <a:lnTo>
                  <a:pt x="62230" y="401319"/>
                </a:lnTo>
                <a:lnTo>
                  <a:pt x="71119" y="401319"/>
                </a:lnTo>
                <a:lnTo>
                  <a:pt x="80010" y="402589"/>
                </a:lnTo>
                <a:lnTo>
                  <a:pt x="125730" y="402589"/>
                </a:lnTo>
                <a:lnTo>
                  <a:pt x="134619" y="401319"/>
                </a:lnTo>
                <a:lnTo>
                  <a:pt x="144780" y="401319"/>
                </a:lnTo>
                <a:lnTo>
                  <a:pt x="153669" y="400050"/>
                </a:lnTo>
                <a:lnTo>
                  <a:pt x="162560" y="398779"/>
                </a:lnTo>
                <a:lnTo>
                  <a:pt x="171450" y="397509"/>
                </a:lnTo>
                <a:lnTo>
                  <a:pt x="180340" y="396239"/>
                </a:lnTo>
                <a:lnTo>
                  <a:pt x="189230" y="394969"/>
                </a:lnTo>
                <a:lnTo>
                  <a:pt x="198119" y="393700"/>
                </a:lnTo>
                <a:lnTo>
                  <a:pt x="207010" y="391159"/>
                </a:lnTo>
                <a:lnTo>
                  <a:pt x="215900" y="389889"/>
                </a:lnTo>
                <a:lnTo>
                  <a:pt x="224790" y="387350"/>
                </a:lnTo>
                <a:lnTo>
                  <a:pt x="233680" y="384809"/>
                </a:lnTo>
                <a:lnTo>
                  <a:pt x="241300" y="382269"/>
                </a:lnTo>
                <a:lnTo>
                  <a:pt x="250190" y="379729"/>
                </a:lnTo>
                <a:lnTo>
                  <a:pt x="257810" y="375919"/>
                </a:lnTo>
                <a:lnTo>
                  <a:pt x="266700" y="373379"/>
                </a:lnTo>
                <a:lnTo>
                  <a:pt x="274319" y="369569"/>
                </a:lnTo>
                <a:lnTo>
                  <a:pt x="283210" y="367029"/>
                </a:lnTo>
                <a:lnTo>
                  <a:pt x="290830" y="363219"/>
                </a:lnTo>
                <a:lnTo>
                  <a:pt x="298450" y="359409"/>
                </a:lnTo>
                <a:lnTo>
                  <a:pt x="306069" y="355600"/>
                </a:lnTo>
                <a:lnTo>
                  <a:pt x="313690" y="351789"/>
                </a:lnTo>
                <a:lnTo>
                  <a:pt x="321310" y="346709"/>
                </a:lnTo>
                <a:lnTo>
                  <a:pt x="328930" y="342900"/>
                </a:lnTo>
                <a:lnTo>
                  <a:pt x="335280" y="339089"/>
                </a:lnTo>
                <a:lnTo>
                  <a:pt x="342900" y="334009"/>
                </a:lnTo>
                <a:lnTo>
                  <a:pt x="349250" y="328929"/>
                </a:lnTo>
                <a:lnTo>
                  <a:pt x="356869" y="323850"/>
                </a:lnTo>
                <a:lnTo>
                  <a:pt x="363219" y="318769"/>
                </a:lnTo>
                <a:lnTo>
                  <a:pt x="369569" y="313689"/>
                </a:lnTo>
                <a:lnTo>
                  <a:pt x="375919" y="308609"/>
                </a:lnTo>
                <a:lnTo>
                  <a:pt x="403860" y="280669"/>
                </a:lnTo>
                <a:lnTo>
                  <a:pt x="408940" y="275589"/>
                </a:lnTo>
                <a:lnTo>
                  <a:pt x="414019" y="269239"/>
                </a:lnTo>
                <a:lnTo>
                  <a:pt x="419100" y="262889"/>
                </a:lnTo>
                <a:lnTo>
                  <a:pt x="424180" y="256539"/>
                </a:lnTo>
                <a:lnTo>
                  <a:pt x="427990" y="250189"/>
                </a:lnTo>
                <a:lnTo>
                  <a:pt x="433069" y="243839"/>
                </a:lnTo>
                <a:lnTo>
                  <a:pt x="436880" y="237489"/>
                </a:lnTo>
                <a:lnTo>
                  <a:pt x="440690" y="231139"/>
                </a:lnTo>
                <a:lnTo>
                  <a:pt x="444500" y="224789"/>
                </a:lnTo>
                <a:lnTo>
                  <a:pt x="447040" y="217169"/>
                </a:lnTo>
                <a:lnTo>
                  <a:pt x="450850" y="210819"/>
                </a:lnTo>
                <a:lnTo>
                  <a:pt x="453390" y="204469"/>
                </a:lnTo>
                <a:lnTo>
                  <a:pt x="455930" y="196850"/>
                </a:lnTo>
                <a:lnTo>
                  <a:pt x="458469" y="190500"/>
                </a:lnTo>
                <a:lnTo>
                  <a:pt x="461010" y="182879"/>
                </a:lnTo>
                <a:lnTo>
                  <a:pt x="462280" y="176529"/>
                </a:lnTo>
                <a:lnTo>
                  <a:pt x="464819" y="168909"/>
                </a:lnTo>
                <a:lnTo>
                  <a:pt x="466090" y="162559"/>
                </a:lnTo>
                <a:lnTo>
                  <a:pt x="467360" y="154939"/>
                </a:lnTo>
                <a:lnTo>
                  <a:pt x="468630" y="148589"/>
                </a:lnTo>
                <a:lnTo>
                  <a:pt x="469900" y="140969"/>
                </a:lnTo>
                <a:lnTo>
                  <a:pt x="469900" y="133350"/>
                </a:lnTo>
                <a:lnTo>
                  <a:pt x="471169" y="127000"/>
                </a:lnTo>
                <a:lnTo>
                  <a:pt x="471169" y="119379"/>
                </a:lnTo>
                <a:lnTo>
                  <a:pt x="471169" y="111759"/>
                </a:lnTo>
                <a:lnTo>
                  <a:pt x="471169" y="105409"/>
                </a:lnTo>
                <a:lnTo>
                  <a:pt x="469900" y="97789"/>
                </a:lnTo>
                <a:lnTo>
                  <a:pt x="469900" y="90169"/>
                </a:lnTo>
                <a:lnTo>
                  <a:pt x="468630" y="83819"/>
                </a:lnTo>
                <a:lnTo>
                  <a:pt x="467360" y="76200"/>
                </a:lnTo>
                <a:lnTo>
                  <a:pt x="466090" y="68579"/>
                </a:lnTo>
                <a:lnTo>
                  <a:pt x="464819" y="62229"/>
                </a:lnTo>
                <a:lnTo>
                  <a:pt x="463550" y="54609"/>
                </a:lnTo>
                <a:lnTo>
                  <a:pt x="461010" y="48259"/>
                </a:lnTo>
                <a:lnTo>
                  <a:pt x="458469" y="40639"/>
                </a:lnTo>
                <a:lnTo>
                  <a:pt x="455930" y="34289"/>
                </a:lnTo>
                <a:lnTo>
                  <a:pt x="453390" y="26669"/>
                </a:lnTo>
                <a:lnTo>
                  <a:pt x="450850" y="20319"/>
                </a:lnTo>
                <a:lnTo>
                  <a:pt x="447040" y="13969"/>
                </a:lnTo>
                <a:lnTo>
                  <a:pt x="444500" y="7619"/>
                </a:lnTo>
                <a:lnTo>
                  <a:pt x="44069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462529" y="2373629"/>
            <a:ext cx="130810" cy="48260"/>
          </a:xfrm>
          <a:custGeom>
            <a:avLst/>
            <a:gdLst/>
            <a:ahLst/>
            <a:cxnLst/>
            <a:rect l="l" t="t" r="r" b="b"/>
            <a:pathLst>
              <a:path w="130810" h="48260">
                <a:moveTo>
                  <a:pt x="0" y="0"/>
                </a:moveTo>
                <a:lnTo>
                  <a:pt x="114300" y="48260"/>
                </a:lnTo>
                <a:lnTo>
                  <a:pt x="86359" y="17780"/>
                </a:lnTo>
                <a:lnTo>
                  <a:pt x="130809" y="50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462529" y="2373629"/>
            <a:ext cx="130810" cy="48260"/>
          </a:xfrm>
          <a:custGeom>
            <a:avLst/>
            <a:gdLst/>
            <a:ahLst/>
            <a:cxnLst/>
            <a:rect l="l" t="t" r="r" b="b"/>
            <a:pathLst>
              <a:path w="130810" h="48260">
                <a:moveTo>
                  <a:pt x="114300" y="48260"/>
                </a:moveTo>
                <a:lnTo>
                  <a:pt x="0" y="0"/>
                </a:lnTo>
                <a:lnTo>
                  <a:pt x="130809" y="5080"/>
                </a:lnTo>
                <a:lnTo>
                  <a:pt x="86359" y="17780"/>
                </a:lnTo>
                <a:lnTo>
                  <a:pt x="114300" y="48260"/>
                </a:lnTo>
                <a:close/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805815" y="5563234"/>
            <a:ext cx="241299" cy="25653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252720" y="3716020"/>
            <a:ext cx="144780" cy="1270"/>
          </a:xfrm>
          <a:custGeom>
            <a:avLst/>
            <a:gdLst/>
            <a:ahLst/>
            <a:cxnLst/>
            <a:rect l="l" t="t" r="r" b="b"/>
            <a:pathLst>
              <a:path w="144779" h="1270">
                <a:moveTo>
                  <a:pt x="0" y="1269"/>
                </a:moveTo>
                <a:lnTo>
                  <a:pt x="14477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397500" y="3693159"/>
            <a:ext cx="128270" cy="45720"/>
          </a:xfrm>
          <a:custGeom>
            <a:avLst/>
            <a:gdLst/>
            <a:ahLst/>
            <a:cxnLst/>
            <a:rect l="l" t="t" r="r" b="b"/>
            <a:pathLst>
              <a:path w="128270" h="45720">
                <a:moveTo>
                  <a:pt x="0" y="0"/>
                </a:moveTo>
                <a:lnTo>
                  <a:pt x="38100" y="22859"/>
                </a:lnTo>
                <a:lnTo>
                  <a:pt x="0" y="45719"/>
                </a:lnTo>
                <a:lnTo>
                  <a:pt x="128270" y="2285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397500" y="3693159"/>
            <a:ext cx="128270" cy="45720"/>
          </a:xfrm>
          <a:custGeom>
            <a:avLst/>
            <a:gdLst/>
            <a:ahLst/>
            <a:cxnLst/>
            <a:rect l="l" t="t" r="r" b="b"/>
            <a:pathLst>
              <a:path w="128270" h="45720">
                <a:moveTo>
                  <a:pt x="0" y="22859"/>
                </a:moveTo>
                <a:lnTo>
                  <a:pt x="38100" y="22859"/>
                </a:lnTo>
                <a:lnTo>
                  <a:pt x="0" y="0"/>
                </a:lnTo>
                <a:lnTo>
                  <a:pt x="128270" y="22859"/>
                </a:lnTo>
                <a:lnTo>
                  <a:pt x="0" y="45719"/>
                </a:lnTo>
                <a:lnTo>
                  <a:pt x="38100" y="22859"/>
                </a:lnTo>
                <a:lnTo>
                  <a:pt x="0" y="2285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624732" y="2233930"/>
            <a:ext cx="184785" cy="2190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r" rtl="1">
              <a:spcBef>
                <a:spcPts val="120"/>
              </a:spcBef>
            </a:pPr>
            <a:r>
              <a:rPr sz="1250" b="1" spc="28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12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821179" y="1603792"/>
            <a:ext cx="1546225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 rtl="1">
              <a:lnSpc>
                <a:spcPts val="1380"/>
              </a:lnSpc>
            </a:pPr>
            <a:r>
              <a:rPr sz="1250" b="1" spc="110" dirty="0">
                <a:solidFill>
                  <a:prstClr val="black"/>
                </a:solidFill>
                <a:latin typeface="Times New Roman"/>
                <a:cs typeface="Times New Roman"/>
              </a:rPr>
              <a:t>(</a:t>
            </a:r>
            <a:r>
              <a:rPr sz="1250" b="1" spc="24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250" b="1" spc="15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1250" b="1" spc="190" dirty="0">
                <a:solidFill>
                  <a:prstClr val="black"/>
                </a:solidFill>
                <a:latin typeface="Times New Roman"/>
                <a:cs typeface="Times New Roman"/>
              </a:rPr>
              <a:t>an</a:t>
            </a:r>
            <a:r>
              <a:rPr sz="1250" b="1" spc="14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250" b="1" spc="18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250" b="1" spc="254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1250" b="1" spc="114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250" b="1" spc="20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250" b="1" spc="17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250" b="1" spc="11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250" b="1" spc="114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250" b="1" spc="17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250" b="1" spc="160" dirty="0">
                <a:solidFill>
                  <a:prstClr val="black"/>
                </a:solidFill>
                <a:latin typeface="Times New Roman"/>
                <a:cs typeface="Times New Roman"/>
              </a:rPr>
              <a:t>n)</a:t>
            </a:r>
            <a:endParaRPr sz="12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325109" y="1537752"/>
            <a:ext cx="1796414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 rtl="1">
              <a:lnSpc>
                <a:spcPts val="1380"/>
              </a:lnSpc>
            </a:pPr>
            <a:r>
              <a:rPr sz="1250" b="1" spc="160" dirty="0">
                <a:solidFill>
                  <a:prstClr val="black"/>
                </a:solidFill>
                <a:latin typeface="Times New Roman"/>
                <a:cs typeface="Times New Roman"/>
              </a:rPr>
              <a:t>(Oxidative</a:t>
            </a:r>
            <a:r>
              <a:rPr sz="1250" b="1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250" b="1" spc="180" dirty="0">
                <a:solidFill>
                  <a:prstClr val="black"/>
                </a:solidFill>
                <a:latin typeface="Times New Roman"/>
                <a:cs typeface="Times New Roman"/>
              </a:rPr>
              <a:t>pathway)</a:t>
            </a:r>
            <a:endParaRPr sz="12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974850" y="2231389"/>
            <a:ext cx="421640" cy="19939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1430">
              <a:lnSpc>
                <a:spcPts val="1480"/>
              </a:lnSpc>
            </a:pPr>
            <a:r>
              <a:rPr sz="1250" b="1" spc="27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sz="1250" b="1" spc="220" dirty="0">
                <a:solidFill>
                  <a:prstClr val="black"/>
                </a:solidFill>
                <a:latin typeface="Times New Roman"/>
                <a:cs typeface="Times New Roman"/>
              </a:rPr>
              <a:t>Lu</a:t>
            </a:r>
            <a:endParaRPr sz="12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602229" y="1766569"/>
            <a:ext cx="534670" cy="2190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r" rtl="1">
              <a:spcBef>
                <a:spcPts val="120"/>
              </a:spcBef>
            </a:pPr>
            <a:r>
              <a:rPr sz="1250" spc="195" dirty="0">
                <a:solidFill>
                  <a:prstClr val="black"/>
                </a:solidFill>
                <a:latin typeface="Symbol"/>
                <a:cs typeface="Symbol"/>
              </a:rPr>
              <a:t></a:t>
            </a:r>
            <a:r>
              <a:rPr sz="1250" b="1" spc="110" dirty="0">
                <a:solidFill>
                  <a:prstClr val="black"/>
                </a:solidFill>
                <a:latin typeface="Times New Roman"/>
                <a:cs typeface="Times New Roman"/>
              </a:rPr>
              <a:t>-</a:t>
            </a:r>
            <a:r>
              <a:rPr sz="1250" b="1" spc="254" dirty="0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sz="1250" b="1" spc="28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endParaRPr sz="12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588260" y="2132330"/>
            <a:ext cx="308610" cy="2190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r" rtl="1">
              <a:spcBef>
                <a:spcPts val="120"/>
              </a:spcBef>
            </a:pPr>
            <a:r>
              <a:rPr sz="1250" b="1" spc="229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250" b="1" spc="26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endParaRPr sz="12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998470" y="2322829"/>
            <a:ext cx="408940" cy="19939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1430" algn="r" rtl="1">
              <a:lnSpc>
                <a:spcPts val="1480"/>
              </a:lnSpc>
            </a:pPr>
            <a:r>
              <a:rPr sz="1250" b="1" spc="204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1250" b="1" spc="229" dirty="0">
                <a:solidFill>
                  <a:prstClr val="black"/>
                </a:solidFill>
                <a:latin typeface="Times New Roman"/>
                <a:cs typeface="Times New Roman"/>
              </a:rPr>
              <a:t>LP</a:t>
            </a:r>
            <a:endParaRPr sz="12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590540" y="1750060"/>
            <a:ext cx="1480185" cy="20774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1250" b="1" spc="165" dirty="0">
                <a:solidFill>
                  <a:prstClr val="black"/>
                </a:solidFill>
                <a:latin typeface="Times New Roman"/>
                <a:cs typeface="Times New Roman"/>
              </a:rPr>
              <a:t>Cys-dioxygenase</a:t>
            </a:r>
            <a:endParaRPr sz="12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897369" y="2263139"/>
            <a:ext cx="497205" cy="187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r" rtl="1">
              <a:spcBef>
                <a:spcPts val="110"/>
              </a:spcBef>
            </a:pPr>
            <a:r>
              <a:rPr sz="1050" b="1" spc="20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050" b="1" spc="21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050" b="1" spc="190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1050" b="1" spc="17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endParaRPr sz="10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387340" y="1957750"/>
            <a:ext cx="1417320" cy="46355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627380">
              <a:spcBef>
                <a:spcPts val="475"/>
              </a:spcBef>
            </a:pPr>
            <a:r>
              <a:rPr sz="1250" b="1" spc="150" dirty="0">
                <a:solidFill>
                  <a:prstClr val="black"/>
                </a:solidFill>
                <a:latin typeface="Times New Roman"/>
                <a:cs typeface="Times New Roman"/>
              </a:rPr>
              <a:t>Fe</a:t>
            </a:r>
            <a:r>
              <a:rPr sz="1275" b="1" spc="225" baseline="22875" dirty="0">
                <a:solidFill>
                  <a:prstClr val="black"/>
                </a:solidFill>
                <a:latin typeface="Times New Roman"/>
                <a:cs typeface="Times New Roman"/>
              </a:rPr>
              <a:t>++ </a:t>
            </a:r>
            <a:r>
              <a:rPr sz="1250" b="1" spc="90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sz="1250" b="1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250" b="1" spc="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275" b="1" spc="300" baseline="-22875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1275" baseline="-2287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8100" algn="r" rtl="1">
              <a:spcBef>
                <a:spcPts val="309"/>
              </a:spcBef>
            </a:pPr>
            <a:r>
              <a:rPr sz="1050" b="1" spc="200" dirty="0">
                <a:solidFill>
                  <a:prstClr val="black"/>
                </a:solidFill>
                <a:latin typeface="Times New Roman"/>
                <a:cs typeface="Times New Roman"/>
              </a:rPr>
              <a:t>NADPH</a:t>
            </a:r>
            <a:endParaRPr sz="10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235960" y="2957612"/>
            <a:ext cx="876300" cy="361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 rtl="1">
              <a:lnSpc>
                <a:spcPts val="1350"/>
              </a:lnSpc>
            </a:pPr>
            <a:r>
              <a:rPr sz="1250" b="1" spc="170" dirty="0">
                <a:solidFill>
                  <a:prstClr val="black"/>
                </a:solidFill>
                <a:latin typeface="Times New Roman"/>
                <a:cs typeface="Times New Roman"/>
              </a:rPr>
              <a:t>(non</a:t>
            </a:r>
            <a:r>
              <a:rPr sz="1250" b="1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250" b="1" spc="145" dirty="0">
                <a:solidFill>
                  <a:prstClr val="black"/>
                </a:solidFill>
                <a:latin typeface="Times New Roman"/>
                <a:cs typeface="Times New Roman"/>
              </a:rPr>
              <a:t>oxid.</a:t>
            </a:r>
            <a:endParaRPr sz="12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r" rtl="1">
              <a:lnSpc>
                <a:spcPts val="1470"/>
              </a:lnSpc>
            </a:pPr>
            <a:r>
              <a:rPr sz="1250" b="1" spc="175" dirty="0">
                <a:solidFill>
                  <a:prstClr val="black"/>
                </a:solidFill>
                <a:latin typeface="Times New Roman"/>
                <a:cs typeface="Times New Roman"/>
              </a:rPr>
              <a:t>pathway)</a:t>
            </a:r>
            <a:endParaRPr sz="12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542790" y="2712720"/>
            <a:ext cx="549910" cy="19236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80"/>
              </a:lnSpc>
            </a:pPr>
            <a:r>
              <a:rPr sz="1250" b="1" spc="22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275" b="1" spc="337" baseline="-22875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250" b="1" spc="22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endParaRPr sz="12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453890" y="3093720"/>
            <a:ext cx="254000" cy="240029"/>
          </a:xfrm>
          <a:custGeom>
            <a:avLst/>
            <a:gdLst/>
            <a:ahLst/>
            <a:cxnLst/>
            <a:rect l="l" t="t" r="r" b="b"/>
            <a:pathLst>
              <a:path w="254000" h="240029">
                <a:moveTo>
                  <a:pt x="0" y="240029"/>
                </a:moveTo>
                <a:lnTo>
                  <a:pt x="254000" y="240029"/>
                </a:lnTo>
                <a:lnTo>
                  <a:pt x="254000" y="0"/>
                </a:lnTo>
                <a:lnTo>
                  <a:pt x="0" y="0"/>
                </a:lnTo>
                <a:lnTo>
                  <a:pt x="0" y="2400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428490" y="3077210"/>
            <a:ext cx="280670" cy="20774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spcBef>
                <a:spcPts val="120"/>
              </a:spcBef>
            </a:pPr>
            <a:r>
              <a:rPr sz="1250" b="1" spc="170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sz="1275" b="1" spc="254" baseline="-22875" dirty="0">
                <a:solidFill>
                  <a:prstClr val="black"/>
                </a:solidFill>
                <a:latin typeface="Times New Roman"/>
                <a:cs typeface="Times New Roman"/>
              </a:rPr>
              <a:t>6</a:t>
            </a:r>
            <a:endParaRPr sz="1275" baseline="-2287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553902" y="3545839"/>
            <a:ext cx="822960" cy="20774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spcBef>
                <a:spcPts val="120"/>
              </a:spcBef>
              <a:tabLst>
                <a:tab pos="783590" algn="l"/>
              </a:tabLst>
            </a:pPr>
            <a:r>
              <a:rPr sz="1875" b="1" spc="225" baseline="-15555" dirty="0">
                <a:solidFill>
                  <a:prstClr val="black"/>
                </a:solidFill>
                <a:latin typeface="Times New Roman"/>
                <a:cs typeface="Times New Roman"/>
              </a:rPr>
              <a:t>SO</a:t>
            </a:r>
            <a:r>
              <a:rPr sz="1275" b="1" spc="225" baseline="-45751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r>
              <a:rPr sz="850" b="1" spc="150" dirty="0">
                <a:solidFill>
                  <a:prstClr val="black"/>
                </a:solidFill>
                <a:latin typeface="Times New Roman"/>
                <a:cs typeface="Times New Roman"/>
              </a:rPr>
              <a:t>-- </a:t>
            </a:r>
            <a:r>
              <a:rPr sz="850" b="1" spc="8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50" u="sng" spc="5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850" u="sng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8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498805" y="3545839"/>
            <a:ext cx="513715" cy="20774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spcBef>
                <a:spcPts val="120"/>
              </a:spcBef>
            </a:pPr>
            <a:r>
              <a:rPr sz="1875" b="1" spc="232" baseline="-15555" dirty="0">
                <a:solidFill>
                  <a:prstClr val="black"/>
                </a:solidFill>
                <a:latin typeface="Times New Roman"/>
                <a:cs typeface="Times New Roman"/>
              </a:rPr>
              <a:t>SO</a:t>
            </a:r>
            <a:r>
              <a:rPr sz="1275" b="1" spc="232" baseline="-45751" dirty="0">
                <a:solidFill>
                  <a:prstClr val="black"/>
                </a:solidFill>
                <a:latin typeface="Times New Roman"/>
                <a:cs typeface="Times New Roman"/>
              </a:rPr>
              <a:t>4</a:t>
            </a:r>
            <a:r>
              <a:rPr sz="850" b="1" spc="155" dirty="0">
                <a:solidFill>
                  <a:prstClr val="black"/>
                </a:solidFill>
                <a:latin typeface="Times New Roman"/>
                <a:cs typeface="Times New Roman"/>
              </a:rPr>
              <a:t>--</a:t>
            </a:r>
            <a:endParaRPr sz="8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658359" y="3591559"/>
            <a:ext cx="562610" cy="6089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79705">
              <a:spcBef>
                <a:spcPts val="120"/>
              </a:spcBef>
            </a:pPr>
            <a:r>
              <a:rPr sz="1250" b="1" spc="20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275" b="1" spc="300" baseline="-22875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250" b="1" spc="20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endParaRPr sz="12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r" rtl="1">
              <a:spcBef>
                <a:spcPts val="15"/>
              </a:spcBef>
            </a:pPr>
            <a:endParaRPr sz="13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8100"/>
            <a:r>
              <a:rPr sz="1250" b="1" spc="215" dirty="0">
                <a:solidFill>
                  <a:prstClr val="black"/>
                </a:solidFill>
                <a:latin typeface="Times New Roman"/>
                <a:cs typeface="Times New Roman"/>
              </a:rPr>
              <a:t>NH</a:t>
            </a:r>
            <a:r>
              <a:rPr sz="1275" b="1" spc="322" baseline="-22875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endParaRPr sz="1275" baseline="-2287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666239" y="2574289"/>
            <a:ext cx="299085" cy="2190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r" rtl="1">
              <a:spcBef>
                <a:spcPts val="120"/>
              </a:spcBef>
            </a:pPr>
            <a:r>
              <a:rPr sz="1250" b="1" spc="240" dirty="0">
                <a:solidFill>
                  <a:prstClr val="black"/>
                </a:solidFill>
                <a:latin typeface="Times New Roman"/>
                <a:cs typeface="Times New Roman"/>
              </a:rPr>
              <a:t>SH</a:t>
            </a:r>
            <a:endParaRPr sz="12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639570" y="2846069"/>
            <a:ext cx="331470" cy="2190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r" rtl="1">
              <a:spcBef>
                <a:spcPts val="120"/>
              </a:spcBef>
            </a:pPr>
            <a:r>
              <a:rPr sz="1250" b="1" spc="25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250" b="1" spc="28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12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945639" y="2946400"/>
            <a:ext cx="939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850" b="1" spc="110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8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612900" y="3042157"/>
            <a:ext cx="652780" cy="507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6510">
              <a:lnSpc>
                <a:spcPct val="136000"/>
              </a:lnSpc>
              <a:spcBef>
                <a:spcPts val="95"/>
              </a:spcBef>
            </a:pPr>
            <a:r>
              <a:rPr sz="1250" b="1" spc="240" dirty="0">
                <a:solidFill>
                  <a:prstClr val="black"/>
                </a:solidFill>
                <a:latin typeface="Times New Roman"/>
                <a:cs typeface="Times New Roman"/>
              </a:rPr>
              <a:t>C=O  </a:t>
            </a:r>
            <a:r>
              <a:rPr sz="1250" b="1" spc="25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250" b="1" spc="290" dirty="0">
                <a:solidFill>
                  <a:prstClr val="black"/>
                </a:solidFill>
                <a:latin typeface="Times New Roman"/>
                <a:cs typeface="Times New Roman"/>
              </a:rPr>
              <a:t>OO</a:t>
            </a:r>
            <a:r>
              <a:rPr sz="1250" b="1" spc="28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12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77519" y="3013710"/>
            <a:ext cx="1010919" cy="393698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8890" rIns="0" bIns="0" rtlCol="0">
            <a:spAutoFit/>
          </a:bodyPr>
          <a:lstStyle/>
          <a:p>
            <a:pPr marL="10795">
              <a:lnSpc>
                <a:spcPts val="1450"/>
              </a:lnSpc>
              <a:spcBef>
                <a:spcPts val="70"/>
              </a:spcBef>
            </a:pPr>
            <a:r>
              <a:rPr sz="1250" b="1" spc="180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r>
              <a:rPr sz="1250" b="1" spc="110" dirty="0">
                <a:solidFill>
                  <a:prstClr val="black"/>
                </a:solidFill>
                <a:latin typeface="Times New Roman"/>
                <a:cs typeface="Times New Roman"/>
              </a:rPr>
              <a:t>-</a:t>
            </a:r>
            <a:r>
              <a:rPr sz="1250" b="1" spc="27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1250" b="1" spc="150" dirty="0">
                <a:solidFill>
                  <a:prstClr val="black"/>
                </a:solidFill>
                <a:latin typeface="Times New Roman"/>
                <a:cs typeface="Times New Roman"/>
              </a:rPr>
              <a:t>erc</a:t>
            </a:r>
            <a:r>
              <a:rPr sz="1250" b="1" spc="190" dirty="0">
                <a:solidFill>
                  <a:prstClr val="black"/>
                </a:solidFill>
                <a:latin typeface="Times New Roman"/>
                <a:cs typeface="Times New Roman"/>
              </a:rPr>
              <a:t>ap</a:t>
            </a:r>
            <a:r>
              <a:rPr sz="125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to  </a:t>
            </a:r>
            <a:r>
              <a:rPr sz="1250" b="1" spc="170" dirty="0">
                <a:solidFill>
                  <a:prstClr val="black"/>
                </a:solidFill>
                <a:latin typeface="Times New Roman"/>
                <a:cs typeface="Times New Roman"/>
              </a:rPr>
              <a:t>pyruvate</a:t>
            </a:r>
            <a:endParaRPr sz="12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657340" y="1858010"/>
            <a:ext cx="1406525" cy="20774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spcBef>
                <a:spcPts val="120"/>
              </a:spcBef>
              <a:tabLst>
                <a:tab pos="851535" algn="l"/>
              </a:tabLst>
            </a:pPr>
            <a:r>
              <a:rPr sz="1250" u="heavy" spc="90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250" u="heavy" spc="-140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50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250" b="1" spc="22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250" b="1" u="heavy" spc="220" dirty="0">
                <a:solidFill>
                  <a:prstClr val="black"/>
                </a:solidFill>
                <a:uFill>
                  <a:solidFill>
                    <a:srgbClr val="A70000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1275" b="1" spc="330" baseline="-22875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250" b="1" spc="22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12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7457440" y="2109469"/>
            <a:ext cx="329565" cy="20774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1250" b="1" spc="235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250" b="1" spc="28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12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764780" y="2209800"/>
            <a:ext cx="939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850" b="1" spc="110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8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687320" y="4452620"/>
            <a:ext cx="455295" cy="2190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r" rtl="1">
              <a:spcBef>
                <a:spcPts val="120"/>
              </a:spcBef>
            </a:pPr>
            <a:r>
              <a:rPr sz="1250" b="1" spc="254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sz="1250" b="1" spc="240" dirty="0">
                <a:solidFill>
                  <a:prstClr val="black"/>
                </a:solidFill>
                <a:latin typeface="Times New Roman"/>
                <a:cs typeface="Times New Roman"/>
              </a:rPr>
              <a:t>SH</a:t>
            </a:r>
            <a:endParaRPr sz="12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968500" y="3939539"/>
            <a:ext cx="1416050" cy="2190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r" rtl="1">
              <a:spcBef>
                <a:spcPts val="120"/>
              </a:spcBef>
            </a:pPr>
            <a:r>
              <a:rPr sz="1250" b="1" spc="160" dirty="0">
                <a:solidFill>
                  <a:prstClr val="black"/>
                </a:solidFill>
                <a:latin typeface="Times New Roman"/>
                <a:cs typeface="Times New Roman"/>
              </a:rPr>
              <a:t>Trans-sulfurase</a:t>
            </a:r>
            <a:endParaRPr sz="12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004820" y="4926329"/>
            <a:ext cx="939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850" b="1" spc="110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8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843529" y="4826000"/>
            <a:ext cx="370840" cy="20774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1250" b="1" spc="28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250" b="1" spc="1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250" b="1" spc="20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endParaRPr sz="12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63220" y="4832350"/>
            <a:ext cx="447040" cy="143373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0795">
              <a:lnSpc>
                <a:spcPts val="1120"/>
              </a:lnSpc>
            </a:pPr>
            <a:r>
              <a:rPr sz="1875" b="1" spc="300" baseline="-1555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875" b="1" spc="442" baseline="-1555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275" b="1" spc="179" baseline="-45751" dirty="0">
                <a:solidFill>
                  <a:prstClr val="black"/>
                </a:solidFill>
                <a:latin typeface="Times New Roman"/>
                <a:cs typeface="Times New Roman"/>
              </a:rPr>
              <a:t>4</a:t>
            </a:r>
            <a:r>
              <a:rPr sz="850" b="1" spc="55" dirty="0">
                <a:solidFill>
                  <a:prstClr val="black"/>
                </a:solidFill>
                <a:latin typeface="Times New Roman"/>
                <a:cs typeface="Times New Roman"/>
              </a:rPr>
              <a:t>-</a:t>
            </a:r>
            <a:r>
              <a:rPr sz="850" b="1" spc="70" dirty="0">
                <a:solidFill>
                  <a:prstClr val="black"/>
                </a:solidFill>
                <a:latin typeface="Times New Roman"/>
                <a:cs typeface="Times New Roman"/>
              </a:rPr>
              <a:t>-</a:t>
            </a:r>
            <a:endParaRPr sz="8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951230" y="4763770"/>
            <a:ext cx="995044" cy="187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 algn="r" rtl="1">
              <a:spcBef>
                <a:spcPts val="110"/>
              </a:spcBef>
            </a:pPr>
            <a:r>
              <a:rPr sz="1050" b="1" spc="160" dirty="0">
                <a:solidFill>
                  <a:prstClr val="black"/>
                </a:solidFill>
                <a:latin typeface="Times New Roman"/>
                <a:cs typeface="Times New Roman"/>
              </a:rPr>
              <a:t>MO</a:t>
            </a:r>
            <a:r>
              <a:rPr sz="1050" b="1" spc="240" baseline="23809" dirty="0">
                <a:solidFill>
                  <a:prstClr val="black"/>
                </a:solidFill>
                <a:latin typeface="Times New Roman"/>
                <a:cs typeface="Times New Roman"/>
              </a:rPr>
              <a:t>2+</a:t>
            </a:r>
            <a:r>
              <a:rPr sz="1050" b="1" spc="160" dirty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sz="105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cyt</a:t>
            </a:r>
            <a:r>
              <a:rPr sz="1050" b="1" spc="-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050" b="1" spc="130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sz="1050" b="1" spc="195" baseline="-23809" dirty="0">
                <a:solidFill>
                  <a:prstClr val="black"/>
                </a:solidFill>
                <a:latin typeface="Times New Roman"/>
                <a:cs typeface="Times New Roman"/>
              </a:rPr>
              <a:t>5</a:t>
            </a:r>
            <a:endParaRPr sz="1050" baseline="-23809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101089" y="4946650"/>
            <a:ext cx="471170" cy="187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r" rtl="1">
              <a:spcBef>
                <a:spcPts val="110"/>
              </a:spcBef>
            </a:pPr>
            <a:r>
              <a:rPr sz="1050" b="1" spc="9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050" b="1" spc="155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1050" b="1" spc="90" dirty="0">
                <a:solidFill>
                  <a:prstClr val="black"/>
                </a:solidFill>
                <a:latin typeface="Times New Roman"/>
                <a:cs typeface="Times New Roman"/>
              </a:rPr>
              <a:t>lf</a:t>
            </a:r>
            <a:r>
              <a:rPr sz="1050" b="1" spc="7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050" b="1" spc="1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050" b="1" spc="13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endParaRPr sz="10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101089" y="5096509"/>
            <a:ext cx="561340" cy="187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r" rtl="1">
              <a:spcBef>
                <a:spcPts val="110"/>
              </a:spcBef>
            </a:pPr>
            <a:r>
              <a:rPr sz="1050" b="1" spc="15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050" b="1" spc="114" dirty="0">
                <a:solidFill>
                  <a:prstClr val="black"/>
                </a:solidFill>
                <a:latin typeface="Times New Roman"/>
                <a:cs typeface="Times New Roman"/>
              </a:rPr>
              <a:t>x</a:t>
            </a:r>
            <a:r>
              <a:rPr sz="1050" b="1" spc="8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050" b="1" spc="145" dirty="0">
                <a:solidFill>
                  <a:prstClr val="black"/>
                </a:solidFill>
                <a:latin typeface="Times New Roman"/>
                <a:cs typeface="Times New Roman"/>
              </a:rPr>
              <a:t>da</a:t>
            </a:r>
            <a:r>
              <a:rPr sz="1050" b="1" spc="9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050" b="1" spc="13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endParaRPr sz="10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948179" y="4872990"/>
            <a:ext cx="447040" cy="143373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sz="1875" b="1" spc="300" baseline="-1555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875" b="1" spc="427" baseline="-1555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275" b="1" spc="179" baseline="-45751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r>
              <a:rPr sz="850" b="1" spc="55" dirty="0">
                <a:solidFill>
                  <a:prstClr val="black"/>
                </a:solidFill>
                <a:latin typeface="Times New Roman"/>
                <a:cs typeface="Times New Roman"/>
              </a:rPr>
              <a:t>-</a:t>
            </a:r>
            <a:r>
              <a:rPr sz="850" b="1" spc="70" dirty="0">
                <a:solidFill>
                  <a:prstClr val="black"/>
                </a:solidFill>
                <a:latin typeface="Times New Roman"/>
                <a:cs typeface="Times New Roman"/>
              </a:rPr>
              <a:t>-</a:t>
            </a:r>
            <a:endParaRPr sz="8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1588769" y="5444490"/>
            <a:ext cx="1061720" cy="411480"/>
          </a:xfrm>
          <a:custGeom>
            <a:avLst/>
            <a:gdLst/>
            <a:ahLst/>
            <a:cxnLst/>
            <a:rect l="l" t="t" r="r" b="b"/>
            <a:pathLst>
              <a:path w="1061720" h="411479">
                <a:moveTo>
                  <a:pt x="0" y="411480"/>
                </a:moveTo>
                <a:lnTo>
                  <a:pt x="1061720" y="411480"/>
                </a:lnTo>
                <a:lnTo>
                  <a:pt x="1061720" y="0"/>
                </a:lnTo>
                <a:lnTo>
                  <a:pt x="0" y="0"/>
                </a:lnTo>
                <a:lnTo>
                  <a:pt x="0" y="4114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752731" y="5456972"/>
            <a:ext cx="506730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 rtl="1">
              <a:lnSpc>
                <a:spcPts val="1380"/>
              </a:lnSpc>
            </a:pPr>
            <a:r>
              <a:rPr sz="1250" b="1" spc="225" dirty="0">
                <a:solidFill>
                  <a:prstClr val="black"/>
                </a:solidFill>
                <a:latin typeface="Times New Roman"/>
                <a:cs typeface="Times New Roman"/>
              </a:rPr>
              <a:t>PA</a:t>
            </a:r>
            <a:r>
              <a:rPr sz="1250" b="1" spc="19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1250" b="1" spc="20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endParaRPr sz="12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613535" y="5671820"/>
            <a:ext cx="1036955" cy="143373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50" b="1" spc="140" dirty="0">
                <a:solidFill>
                  <a:prstClr val="black"/>
                </a:solidFill>
                <a:latin typeface="Times New Roman"/>
                <a:cs typeface="Times New Roman"/>
              </a:rPr>
              <a:t>(active</a:t>
            </a:r>
            <a:r>
              <a:rPr sz="1250" b="1" spc="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250" b="1" spc="185" dirty="0">
                <a:solidFill>
                  <a:prstClr val="black"/>
                </a:solidFill>
                <a:latin typeface="Times New Roman"/>
                <a:cs typeface="Times New Roman"/>
              </a:rPr>
              <a:t>SO</a:t>
            </a:r>
            <a:r>
              <a:rPr sz="1275" b="1" spc="277" baseline="-22875" dirty="0">
                <a:solidFill>
                  <a:prstClr val="black"/>
                </a:solidFill>
                <a:latin typeface="Times New Roman"/>
                <a:cs typeface="Times New Roman"/>
              </a:rPr>
              <a:t>4</a:t>
            </a:r>
            <a:endParaRPr sz="12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801109" y="4895632"/>
            <a:ext cx="1094740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 rtl="1">
              <a:lnSpc>
                <a:spcPts val="1380"/>
              </a:lnSpc>
            </a:pPr>
            <a:r>
              <a:rPr sz="1250" b="1" spc="165" dirty="0">
                <a:solidFill>
                  <a:prstClr val="black"/>
                </a:solidFill>
                <a:latin typeface="Times New Roman"/>
                <a:cs typeface="Times New Roman"/>
              </a:rPr>
              <a:t>Pyruvic</a:t>
            </a:r>
            <a:r>
              <a:rPr sz="1250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250" b="1" spc="160" dirty="0">
                <a:solidFill>
                  <a:prstClr val="black"/>
                </a:solidFill>
                <a:latin typeface="Times New Roman"/>
                <a:cs typeface="Times New Roman"/>
              </a:rPr>
              <a:t>acid</a:t>
            </a:r>
            <a:endParaRPr sz="12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7432040" y="2311907"/>
            <a:ext cx="759460" cy="5109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>
              <a:lnSpc>
                <a:spcPct val="137300"/>
              </a:lnSpc>
              <a:spcBef>
                <a:spcPts val="95"/>
              </a:spcBef>
            </a:pPr>
            <a:r>
              <a:rPr sz="1250" b="1" spc="235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250" b="1" spc="29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250" b="1" spc="25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250" b="1" spc="30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275" b="1" spc="112" baseline="-22875" dirty="0">
                <a:solidFill>
                  <a:prstClr val="black"/>
                </a:solidFill>
                <a:latin typeface="Times New Roman"/>
                <a:cs typeface="Times New Roman"/>
              </a:rPr>
              <a:t>2  </a:t>
            </a:r>
            <a:r>
              <a:rPr sz="1250" b="1" spc="270" dirty="0">
                <a:solidFill>
                  <a:prstClr val="black"/>
                </a:solidFill>
                <a:latin typeface="Times New Roman"/>
                <a:cs typeface="Times New Roman"/>
              </a:rPr>
              <a:t>COOH</a:t>
            </a:r>
            <a:endParaRPr sz="12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7252969" y="2921000"/>
            <a:ext cx="1176020" cy="199390"/>
          </a:xfrm>
          <a:custGeom>
            <a:avLst/>
            <a:gdLst/>
            <a:ahLst/>
            <a:cxnLst/>
            <a:rect l="l" t="t" r="r" b="b"/>
            <a:pathLst>
              <a:path w="1176020" h="199389">
                <a:moveTo>
                  <a:pt x="0" y="199389"/>
                </a:moveTo>
                <a:lnTo>
                  <a:pt x="1176020" y="199389"/>
                </a:lnTo>
                <a:lnTo>
                  <a:pt x="1176020" y="0"/>
                </a:lnTo>
                <a:lnTo>
                  <a:pt x="0" y="0"/>
                </a:lnTo>
                <a:lnTo>
                  <a:pt x="0" y="1993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7252969" y="2904489"/>
            <a:ext cx="1179195" cy="2190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r" rtl="1">
              <a:spcBef>
                <a:spcPts val="120"/>
              </a:spcBef>
            </a:pPr>
            <a:r>
              <a:rPr sz="1250" b="1" spc="155" dirty="0">
                <a:solidFill>
                  <a:prstClr val="black"/>
                </a:solidFill>
                <a:latin typeface="Times New Roman"/>
                <a:cs typeface="Times New Roman"/>
              </a:rPr>
              <a:t>Cys-sulfinate</a:t>
            </a:r>
            <a:endParaRPr sz="12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7974330" y="3148330"/>
            <a:ext cx="518159" cy="2190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r" rtl="1">
              <a:spcBef>
                <a:spcPts val="120"/>
              </a:spcBef>
            </a:pPr>
            <a:r>
              <a:rPr sz="1250" spc="505" dirty="0">
                <a:solidFill>
                  <a:prstClr val="black"/>
                </a:solidFill>
                <a:latin typeface="Symbol"/>
                <a:cs typeface="Symbol"/>
              </a:rPr>
              <a:t></a:t>
            </a:r>
            <a:r>
              <a:rPr sz="1250" spc="-2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250" b="1" spc="265" dirty="0">
                <a:solidFill>
                  <a:prstClr val="black"/>
                </a:solidFill>
                <a:latin typeface="Times New Roman"/>
                <a:cs typeface="Times New Roman"/>
              </a:rPr>
              <a:t>KG</a:t>
            </a:r>
            <a:endParaRPr sz="12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8047990" y="3483609"/>
            <a:ext cx="421640" cy="18923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ts val="1400"/>
              </a:lnSpc>
            </a:pPr>
            <a:r>
              <a:rPr sz="1250" b="1" spc="254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sz="1250" b="1" spc="220" dirty="0">
                <a:solidFill>
                  <a:prstClr val="black"/>
                </a:solidFill>
                <a:latin typeface="Times New Roman"/>
                <a:cs typeface="Times New Roman"/>
              </a:rPr>
              <a:t>Lu</a:t>
            </a:r>
            <a:endParaRPr sz="12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7391400" y="3324859"/>
            <a:ext cx="323850" cy="208279"/>
          </a:xfrm>
          <a:prstGeom prst="rect">
            <a:avLst/>
          </a:prstGeom>
          <a:solidFill>
            <a:srgbClr val="66FF66"/>
          </a:solidFill>
          <a:ln w="12579">
            <a:solidFill>
              <a:srgbClr val="00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 marL="28575" algn="r" rtl="1">
              <a:spcBef>
                <a:spcPts val="50"/>
              </a:spcBef>
            </a:pPr>
            <a:r>
              <a:rPr sz="1250" b="1" spc="229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250" b="1" spc="26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endParaRPr sz="12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7650480" y="3757929"/>
            <a:ext cx="579755" cy="20774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spcBef>
                <a:spcPts val="120"/>
              </a:spcBef>
            </a:pPr>
            <a:r>
              <a:rPr sz="1250" b="1" spc="220" dirty="0">
                <a:solidFill>
                  <a:prstClr val="black"/>
                </a:solidFill>
                <a:latin typeface="Times New Roman"/>
                <a:cs typeface="Times New Roman"/>
              </a:rPr>
              <a:t>SO</a:t>
            </a:r>
            <a:r>
              <a:rPr sz="1275" b="1" spc="330" baseline="-22875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250" b="1" spc="22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12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7611109" y="3932427"/>
            <a:ext cx="703580" cy="79483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 marR="30480">
              <a:lnSpc>
                <a:spcPct val="139700"/>
              </a:lnSpc>
              <a:spcBef>
                <a:spcPts val="130"/>
              </a:spcBef>
            </a:pPr>
            <a:r>
              <a:rPr sz="1250" b="1" spc="215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1275" b="1" spc="322" baseline="-22875" dirty="0">
                <a:solidFill>
                  <a:prstClr val="black"/>
                </a:solidFill>
                <a:latin typeface="Times New Roman"/>
                <a:cs typeface="Times New Roman"/>
              </a:rPr>
              <a:t>2  </a:t>
            </a:r>
            <a:r>
              <a:rPr sz="1250" b="1" spc="245" dirty="0">
                <a:solidFill>
                  <a:prstClr val="black"/>
                </a:solidFill>
                <a:latin typeface="Times New Roman"/>
                <a:cs typeface="Times New Roman"/>
              </a:rPr>
              <a:t>C=O  </a:t>
            </a:r>
            <a:r>
              <a:rPr sz="1250" b="1" spc="25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250" b="1" spc="290" dirty="0">
                <a:solidFill>
                  <a:prstClr val="black"/>
                </a:solidFill>
                <a:latin typeface="Times New Roman"/>
                <a:cs typeface="Times New Roman"/>
              </a:rPr>
              <a:t>OO</a:t>
            </a:r>
            <a:r>
              <a:rPr sz="1250" b="1" spc="28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12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5205729" y="4333239"/>
            <a:ext cx="997585" cy="2190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r" rtl="1">
              <a:spcBef>
                <a:spcPts val="120"/>
              </a:spcBef>
            </a:pPr>
            <a:r>
              <a:rPr sz="1250" b="1" spc="155" dirty="0">
                <a:solidFill>
                  <a:prstClr val="black"/>
                </a:solidFill>
                <a:latin typeface="Times New Roman"/>
                <a:cs typeface="Times New Roman"/>
              </a:rPr>
              <a:t>desulfinase</a:t>
            </a:r>
            <a:endParaRPr sz="12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5797550" y="4973320"/>
            <a:ext cx="459740" cy="143373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0795">
              <a:lnSpc>
                <a:spcPts val="1120"/>
              </a:lnSpc>
            </a:pPr>
            <a:r>
              <a:rPr sz="1875" b="1" spc="300" baseline="-1555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875" b="1" spc="442" baseline="-1555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275" b="1" spc="179" baseline="-45751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r>
              <a:rPr sz="850" b="1" spc="70" dirty="0">
                <a:solidFill>
                  <a:prstClr val="black"/>
                </a:solidFill>
                <a:latin typeface="Times New Roman"/>
                <a:cs typeface="Times New Roman"/>
              </a:rPr>
              <a:t>--</a:t>
            </a:r>
            <a:endParaRPr sz="8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6334759" y="4964429"/>
            <a:ext cx="41402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  <a:tabLst>
                <a:tab pos="400685" algn="l"/>
              </a:tabLst>
            </a:pPr>
            <a:r>
              <a:rPr sz="850" u="sng" spc="5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8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6885940" y="5013959"/>
            <a:ext cx="447040" cy="143373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20"/>
              </a:lnSpc>
            </a:pPr>
            <a:r>
              <a:rPr sz="1875" b="1" spc="300" baseline="-1555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875" b="1" spc="427" baseline="-1555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275" b="1" spc="179" baseline="-45751" dirty="0">
                <a:solidFill>
                  <a:prstClr val="black"/>
                </a:solidFill>
                <a:latin typeface="Times New Roman"/>
                <a:cs typeface="Times New Roman"/>
              </a:rPr>
              <a:t>4</a:t>
            </a:r>
            <a:r>
              <a:rPr sz="850" b="1" spc="55" dirty="0">
                <a:solidFill>
                  <a:prstClr val="black"/>
                </a:solidFill>
                <a:latin typeface="Times New Roman"/>
                <a:cs typeface="Times New Roman"/>
              </a:rPr>
              <a:t>-</a:t>
            </a:r>
            <a:r>
              <a:rPr sz="850" b="1" spc="70" dirty="0">
                <a:solidFill>
                  <a:prstClr val="black"/>
                </a:solidFill>
                <a:latin typeface="Times New Roman"/>
                <a:cs typeface="Times New Roman"/>
              </a:rPr>
              <a:t>-</a:t>
            </a:r>
            <a:endParaRPr sz="8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7369809" y="5005070"/>
            <a:ext cx="41529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  <a:tabLst>
                <a:tab pos="401955" algn="l"/>
              </a:tabLst>
            </a:pPr>
            <a:r>
              <a:rPr sz="850" u="sng" spc="5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8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7893050" y="5046762"/>
            <a:ext cx="57658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 rtl="1">
              <a:lnSpc>
                <a:spcPts val="1380"/>
              </a:lnSpc>
            </a:pPr>
            <a:r>
              <a:rPr sz="1250" b="1" spc="19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1250" b="1" spc="25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250" b="1" spc="21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sz="1250" b="1" spc="21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endParaRPr sz="12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7382509" y="5354320"/>
            <a:ext cx="421640" cy="19939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ts val="1490"/>
              </a:lnSpc>
            </a:pPr>
            <a:r>
              <a:rPr sz="1250" b="1" spc="25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250" b="1" spc="229" dirty="0">
                <a:solidFill>
                  <a:prstClr val="black"/>
                </a:solidFill>
                <a:latin typeface="Times New Roman"/>
                <a:cs typeface="Times New Roman"/>
              </a:rPr>
              <a:t>TP</a:t>
            </a:r>
            <a:endParaRPr sz="12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8454390" y="3284220"/>
            <a:ext cx="497840" cy="199390"/>
          </a:xfrm>
          <a:custGeom>
            <a:avLst/>
            <a:gdLst/>
            <a:ahLst/>
            <a:cxnLst/>
            <a:rect l="l" t="t" r="r" b="b"/>
            <a:pathLst>
              <a:path w="497840" h="199389">
                <a:moveTo>
                  <a:pt x="0" y="199389"/>
                </a:moveTo>
                <a:lnTo>
                  <a:pt x="497840" y="199389"/>
                </a:lnTo>
                <a:lnTo>
                  <a:pt x="497840" y="0"/>
                </a:lnTo>
                <a:lnTo>
                  <a:pt x="0" y="0"/>
                </a:lnTo>
                <a:lnTo>
                  <a:pt x="0" y="1993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8454390" y="3267709"/>
            <a:ext cx="510540" cy="2190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r" rtl="1">
              <a:spcBef>
                <a:spcPts val="120"/>
              </a:spcBef>
            </a:pPr>
            <a:r>
              <a:rPr sz="1250" b="1" spc="90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sz="1250" b="1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250" b="1" spc="215" dirty="0">
                <a:solidFill>
                  <a:prstClr val="black"/>
                </a:solidFill>
                <a:latin typeface="Times New Roman"/>
                <a:cs typeface="Times New Roman"/>
              </a:rPr>
              <a:t>PLP</a:t>
            </a:r>
            <a:endParaRPr sz="12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3992879" y="2430779"/>
            <a:ext cx="765810" cy="199390"/>
          </a:xfrm>
          <a:custGeom>
            <a:avLst/>
            <a:gdLst/>
            <a:ahLst/>
            <a:cxnLst/>
            <a:rect l="l" t="t" r="r" b="b"/>
            <a:pathLst>
              <a:path w="765810" h="199389">
                <a:moveTo>
                  <a:pt x="0" y="199389"/>
                </a:moveTo>
                <a:lnTo>
                  <a:pt x="765810" y="199389"/>
                </a:lnTo>
                <a:lnTo>
                  <a:pt x="765810" y="0"/>
                </a:lnTo>
                <a:lnTo>
                  <a:pt x="0" y="0"/>
                </a:lnTo>
                <a:lnTo>
                  <a:pt x="0" y="1993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724275" y="1447800"/>
            <a:ext cx="1050925" cy="1206500"/>
          </a:xfrm>
          <a:prstGeom prst="rect">
            <a:avLst/>
          </a:prstGeom>
          <a:ln w="12579">
            <a:solidFill>
              <a:srgbClr val="00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 marL="394970" algn="r" rtl="1">
              <a:spcBef>
                <a:spcPts val="50"/>
              </a:spcBef>
            </a:pPr>
            <a:r>
              <a:rPr sz="1250" b="1" spc="240" dirty="0">
                <a:solidFill>
                  <a:prstClr val="black"/>
                </a:solidFill>
                <a:latin typeface="Times New Roman"/>
                <a:cs typeface="Times New Roman"/>
              </a:rPr>
              <a:t>SH</a:t>
            </a:r>
            <a:endParaRPr sz="12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09575">
              <a:spcBef>
                <a:spcPts val="320"/>
              </a:spcBef>
            </a:pPr>
            <a:r>
              <a:rPr sz="1250" b="1" spc="210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1275" b="1" spc="315" baseline="-22875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1275" baseline="-2287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0325">
              <a:spcBef>
                <a:spcPts val="800"/>
              </a:spcBef>
            </a:pPr>
            <a:r>
              <a:rPr sz="1250" b="1" spc="23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275" b="1" spc="352" baseline="-22875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250" b="1" spc="235" dirty="0">
                <a:solidFill>
                  <a:prstClr val="black"/>
                </a:solidFill>
                <a:latin typeface="Times New Roman"/>
                <a:cs typeface="Times New Roman"/>
              </a:rPr>
              <a:t>NCH</a:t>
            </a:r>
            <a:endParaRPr sz="12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45134">
              <a:lnSpc>
                <a:spcPts val="1460"/>
              </a:lnSpc>
              <a:spcBef>
                <a:spcPts val="640"/>
              </a:spcBef>
            </a:pPr>
            <a:r>
              <a:rPr sz="1250" b="1" spc="270" dirty="0">
                <a:solidFill>
                  <a:prstClr val="black"/>
                </a:solidFill>
                <a:latin typeface="Times New Roman"/>
                <a:cs typeface="Times New Roman"/>
              </a:rPr>
              <a:t>COO</a:t>
            </a:r>
            <a:endParaRPr sz="12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80670">
              <a:lnSpc>
                <a:spcPts val="1460"/>
              </a:lnSpc>
            </a:pPr>
            <a:r>
              <a:rPr sz="1250" b="1" spc="160" dirty="0">
                <a:solidFill>
                  <a:prstClr val="black"/>
                </a:solidFill>
                <a:latin typeface="Times New Roman"/>
                <a:cs typeface="Times New Roman"/>
              </a:rPr>
              <a:t>Cysteine</a:t>
            </a:r>
            <a:endParaRPr sz="12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7138669" y="4742179"/>
            <a:ext cx="1713230" cy="199390"/>
          </a:xfrm>
          <a:custGeom>
            <a:avLst/>
            <a:gdLst/>
            <a:ahLst/>
            <a:cxnLst/>
            <a:rect l="l" t="t" r="r" b="b"/>
            <a:pathLst>
              <a:path w="1713229" h="199389">
                <a:moveTo>
                  <a:pt x="0" y="199390"/>
                </a:moveTo>
                <a:lnTo>
                  <a:pt x="1713229" y="199390"/>
                </a:lnTo>
                <a:lnTo>
                  <a:pt x="1713229" y="0"/>
                </a:lnTo>
                <a:lnTo>
                  <a:pt x="0" y="0"/>
                </a:lnTo>
                <a:lnTo>
                  <a:pt x="0" y="1993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7138669" y="4725670"/>
            <a:ext cx="1718945" cy="2190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r" rtl="1">
              <a:spcBef>
                <a:spcPts val="120"/>
              </a:spcBef>
            </a:pPr>
            <a:r>
              <a:rPr sz="1250" b="1" spc="150" dirty="0">
                <a:solidFill>
                  <a:prstClr val="black"/>
                </a:solidFill>
                <a:latin typeface="Times New Roman"/>
                <a:cs typeface="Times New Roman"/>
              </a:rPr>
              <a:t>B-sulfinyl</a:t>
            </a:r>
            <a:r>
              <a:rPr sz="1250" b="1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250" b="1" spc="170" dirty="0">
                <a:solidFill>
                  <a:prstClr val="black"/>
                </a:solidFill>
                <a:latin typeface="Times New Roman"/>
                <a:cs typeface="Times New Roman"/>
              </a:rPr>
              <a:t>pyruvate</a:t>
            </a:r>
            <a:endParaRPr sz="12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693419" y="5810250"/>
            <a:ext cx="433705" cy="2190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r" rtl="1">
              <a:spcBef>
                <a:spcPts val="120"/>
              </a:spcBef>
            </a:pPr>
            <a:r>
              <a:rPr sz="1250" b="1" spc="25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250" b="1" spc="229" dirty="0">
                <a:solidFill>
                  <a:prstClr val="black"/>
                </a:solidFill>
                <a:latin typeface="Times New Roman"/>
                <a:cs typeface="Times New Roman"/>
              </a:rPr>
              <a:t>TP</a:t>
            </a:r>
            <a:endParaRPr sz="12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3702050" y="4673600"/>
            <a:ext cx="1248410" cy="464820"/>
          </a:xfrm>
          <a:custGeom>
            <a:avLst/>
            <a:gdLst/>
            <a:ahLst/>
            <a:cxnLst/>
            <a:rect l="l" t="t" r="r" b="b"/>
            <a:pathLst>
              <a:path w="1248410" h="464820">
                <a:moveTo>
                  <a:pt x="1248410" y="0"/>
                </a:moveTo>
                <a:lnTo>
                  <a:pt x="0" y="0"/>
                </a:lnTo>
                <a:lnTo>
                  <a:pt x="0" y="464819"/>
                </a:lnTo>
                <a:lnTo>
                  <a:pt x="1248410" y="464819"/>
                </a:lnTo>
                <a:lnTo>
                  <a:pt x="124841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724275" y="4673600"/>
            <a:ext cx="1226185" cy="464820"/>
          </a:xfrm>
          <a:prstGeom prst="rect">
            <a:avLst/>
          </a:prstGeom>
          <a:ln w="12579">
            <a:solidFill>
              <a:srgbClr val="000000"/>
            </a:solidFill>
          </a:ln>
        </p:spPr>
        <p:txBody>
          <a:bodyPr vert="horz" wrap="square" lIns="0" tIns="80010" rIns="0" bIns="0" rtlCol="0">
            <a:spAutoFit/>
          </a:bodyPr>
          <a:lstStyle/>
          <a:p>
            <a:pPr marL="70485" algn="r" rtl="1">
              <a:spcBef>
                <a:spcPts val="630"/>
              </a:spcBef>
            </a:pPr>
            <a:r>
              <a:rPr sz="2000" b="1" spc="-5" dirty="0">
                <a:solidFill>
                  <a:prstClr val="black"/>
                </a:solidFill>
                <a:latin typeface="Eras Demi ITC"/>
                <a:cs typeface="Eras Demi ITC"/>
              </a:rPr>
              <a:t>Pyruvate</a:t>
            </a:r>
            <a:endParaRPr sz="2000">
              <a:solidFill>
                <a:prstClr val="black"/>
              </a:solidFill>
              <a:latin typeface="Eras Demi ITC"/>
              <a:cs typeface="Eras Demi ITC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1169669" y="1539239"/>
            <a:ext cx="2293620" cy="233679"/>
          </a:xfrm>
          <a:custGeom>
            <a:avLst/>
            <a:gdLst/>
            <a:ahLst/>
            <a:cxnLst/>
            <a:rect l="l" t="t" r="r" b="b"/>
            <a:pathLst>
              <a:path w="2293620" h="233680">
                <a:moveTo>
                  <a:pt x="2293620" y="0"/>
                </a:moveTo>
                <a:lnTo>
                  <a:pt x="0" y="0"/>
                </a:lnTo>
                <a:lnTo>
                  <a:pt x="0" y="233680"/>
                </a:lnTo>
                <a:lnTo>
                  <a:pt x="2293620" y="233680"/>
                </a:lnTo>
                <a:lnTo>
                  <a:pt x="2293620" y="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1169669" y="1539239"/>
            <a:ext cx="2293620" cy="233679"/>
          </a:xfrm>
          <a:custGeom>
            <a:avLst/>
            <a:gdLst/>
            <a:ahLst/>
            <a:cxnLst/>
            <a:rect l="l" t="t" r="r" b="b"/>
            <a:pathLst>
              <a:path w="2293620" h="233680">
                <a:moveTo>
                  <a:pt x="1146810" y="233680"/>
                </a:moveTo>
                <a:lnTo>
                  <a:pt x="0" y="233680"/>
                </a:lnTo>
                <a:lnTo>
                  <a:pt x="0" y="0"/>
                </a:lnTo>
                <a:lnTo>
                  <a:pt x="2293620" y="0"/>
                </a:lnTo>
                <a:lnTo>
                  <a:pt x="2293620" y="233680"/>
                </a:lnTo>
                <a:lnTo>
                  <a:pt x="1146810" y="233680"/>
                </a:lnTo>
                <a:close/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1356360" y="1490979"/>
            <a:ext cx="20243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 rtl="1">
              <a:spcBef>
                <a:spcPts val="100"/>
              </a:spcBef>
            </a:pPr>
            <a:r>
              <a:rPr sz="2000" b="1" spc="-5" dirty="0">
                <a:solidFill>
                  <a:prstClr val="black"/>
                </a:solidFill>
                <a:latin typeface="Eras Demi ITC"/>
                <a:cs typeface="Eras Demi ITC"/>
              </a:rPr>
              <a:t>Tran</a:t>
            </a:r>
            <a:r>
              <a:rPr sz="2000" b="1" u="heavy" spc="-5" dirty="0">
                <a:solidFill>
                  <a:prstClr val="black"/>
                </a:solidFill>
                <a:uFill>
                  <a:solidFill>
                    <a:srgbClr val="FFFFFF"/>
                  </a:solidFill>
                </a:uFill>
                <a:latin typeface="Eras Demi ITC"/>
                <a:cs typeface="Eras Demi ITC"/>
              </a:rPr>
              <a:t>samination</a:t>
            </a:r>
            <a:r>
              <a:rPr sz="2000" b="1" u="heavy" spc="-170" dirty="0">
                <a:solidFill>
                  <a:prstClr val="black"/>
                </a:solidFill>
                <a:uFill>
                  <a:solidFill>
                    <a:srgbClr val="FFFFFF"/>
                  </a:solidFill>
                </a:uFill>
                <a:latin typeface="Eras Demi ITC"/>
                <a:cs typeface="Eras Demi ITC"/>
              </a:rPr>
              <a:t> </a:t>
            </a:r>
            <a:endParaRPr sz="2000">
              <a:solidFill>
                <a:prstClr val="black"/>
              </a:solidFill>
              <a:latin typeface="Eras Demi ITC"/>
              <a:cs typeface="Eras Demi ITC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4870450" y="1442719"/>
            <a:ext cx="3004820" cy="269240"/>
          </a:xfrm>
          <a:prstGeom prst="rect">
            <a:avLst/>
          </a:prstGeom>
          <a:solidFill>
            <a:srgbClr val="A568FF"/>
          </a:solidFill>
          <a:ln w="1257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53695" algn="r" rtl="1">
              <a:lnSpc>
                <a:spcPts val="2120"/>
              </a:lnSpc>
            </a:pPr>
            <a:r>
              <a:rPr sz="2000" b="1" spc="-5" dirty="0">
                <a:solidFill>
                  <a:prstClr val="black"/>
                </a:solidFill>
                <a:latin typeface="Eras Demi ITC"/>
                <a:cs typeface="Eras Demi ITC"/>
              </a:rPr>
              <a:t>O</a:t>
            </a:r>
            <a:r>
              <a:rPr sz="2000" b="1" u="sng" spc="-5" dirty="0">
                <a:solidFill>
                  <a:prstClr val="black"/>
                </a:solidFill>
                <a:uFill>
                  <a:solidFill>
                    <a:srgbClr val="FFFFFF"/>
                  </a:solidFill>
                </a:uFill>
                <a:latin typeface="Eras Demi ITC"/>
                <a:cs typeface="Eras Demi ITC"/>
              </a:rPr>
              <a:t>xidative</a:t>
            </a:r>
            <a:r>
              <a:rPr sz="2000" b="1" u="sng" spc="-10" dirty="0">
                <a:solidFill>
                  <a:prstClr val="black"/>
                </a:solidFill>
                <a:uFill>
                  <a:solidFill>
                    <a:srgbClr val="FFFFFF"/>
                  </a:solidFill>
                </a:uFill>
                <a:latin typeface="Eras Demi ITC"/>
                <a:cs typeface="Eras Demi ITC"/>
              </a:rPr>
              <a:t> </a:t>
            </a:r>
            <a:r>
              <a:rPr sz="2000" b="1" u="sng" spc="-5" dirty="0">
                <a:solidFill>
                  <a:prstClr val="black"/>
                </a:solidFill>
                <a:uFill>
                  <a:solidFill>
                    <a:srgbClr val="FFFFFF"/>
                  </a:solidFill>
                </a:uFill>
                <a:latin typeface="Eras Demi ITC"/>
                <a:cs typeface="Eras Demi ITC"/>
              </a:rPr>
              <a:t>pathw</a:t>
            </a:r>
            <a:r>
              <a:rPr sz="2000" b="1" spc="-5" dirty="0">
                <a:solidFill>
                  <a:prstClr val="black"/>
                </a:solidFill>
                <a:latin typeface="Eras Demi ITC"/>
                <a:cs typeface="Eras Demi ITC"/>
              </a:rPr>
              <a:t>ay</a:t>
            </a:r>
            <a:endParaRPr sz="2000">
              <a:solidFill>
                <a:prstClr val="black"/>
              </a:solidFill>
              <a:latin typeface="Eras Demi ITC"/>
              <a:cs typeface="Eras Demi ITC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2954020" y="2860039"/>
            <a:ext cx="1262380" cy="638810"/>
          </a:xfrm>
          <a:prstGeom prst="rect">
            <a:avLst/>
          </a:prstGeom>
          <a:solidFill>
            <a:srgbClr val="CA87E5"/>
          </a:solidFill>
          <a:ln w="12579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99060" marR="36830" indent="-55880">
              <a:spcBef>
                <a:spcPts val="120"/>
              </a:spcBef>
            </a:pPr>
            <a:r>
              <a:rPr sz="2000" b="1" spc="-5" dirty="0">
                <a:solidFill>
                  <a:prstClr val="black"/>
                </a:solidFill>
                <a:latin typeface="Eras Demi ITC"/>
                <a:cs typeface="Eras Demi ITC"/>
              </a:rPr>
              <a:t>Non</a:t>
            </a:r>
            <a:r>
              <a:rPr sz="2000" b="1" spc="-85" dirty="0">
                <a:solidFill>
                  <a:prstClr val="black"/>
                </a:solidFill>
                <a:latin typeface="Eras Demi ITC"/>
                <a:cs typeface="Eras Demi ITC"/>
              </a:rPr>
              <a:t> </a:t>
            </a:r>
            <a:r>
              <a:rPr sz="2000" b="1" spc="-5" dirty="0">
                <a:solidFill>
                  <a:prstClr val="black"/>
                </a:solidFill>
                <a:latin typeface="Eras Demi ITC"/>
                <a:cs typeface="Eras Demi ITC"/>
              </a:rPr>
              <a:t>oxid.  pathway</a:t>
            </a:r>
            <a:endParaRPr sz="2000" dirty="0">
              <a:solidFill>
                <a:prstClr val="black"/>
              </a:solidFill>
              <a:latin typeface="Eras Demi ITC"/>
              <a:cs typeface="Eras Demi ITC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7658100" y="4010659"/>
            <a:ext cx="524510" cy="0"/>
          </a:xfrm>
          <a:custGeom>
            <a:avLst/>
            <a:gdLst/>
            <a:ahLst/>
            <a:cxnLst/>
            <a:rect l="l" t="t" r="r" b="b"/>
            <a:pathLst>
              <a:path w="524509">
                <a:moveTo>
                  <a:pt x="0" y="0"/>
                </a:moveTo>
                <a:lnTo>
                  <a:pt x="524509" y="0"/>
                </a:lnTo>
              </a:path>
            </a:pathLst>
          </a:custGeom>
          <a:ln w="28393">
            <a:solidFill>
              <a:srgbClr val="A7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04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290" y="482600"/>
            <a:ext cx="66001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u="heavy" spc="-5" dirty="0">
                <a:solidFill>
                  <a:srgbClr val="00514F"/>
                </a:solidFill>
                <a:uFill>
                  <a:solidFill>
                    <a:srgbClr val="00514F"/>
                  </a:solidFill>
                </a:uFill>
                <a:latin typeface="Arial"/>
                <a:cs typeface="Arial"/>
              </a:rPr>
              <a:t>Biochemical functions </a:t>
            </a:r>
            <a:r>
              <a:rPr i="1" u="heavy" dirty="0">
                <a:solidFill>
                  <a:srgbClr val="00514F"/>
                </a:solidFill>
                <a:uFill>
                  <a:solidFill>
                    <a:srgbClr val="00514F"/>
                  </a:solidFill>
                </a:uFill>
                <a:latin typeface="Arial"/>
                <a:cs typeface="Arial"/>
              </a:rPr>
              <a:t>of</a:t>
            </a:r>
            <a:r>
              <a:rPr i="1" u="heavy" spc="-30" dirty="0">
                <a:solidFill>
                  <a:srgbClr val="00514F"/>
                </a:solidFill>
                <a:uFill>
                  <a:solidFill>
                    <a:srgbClr val="00514F"/>
                  </a:solidFill>
                </a:uFill>
                <a:latin typeface="Arial"/>
                <a:cs typeface="Arial"/>
              </a:rPr>
              <a:t> </a:t>
            </a:r>
            <a:r>
              <a:rPr i="1" u="heavy" dirty="0">
                <a:solidFill>
                  <a:srgbClr val="00514F"/>
                </a:solidFill>
                <a:uFill>
                  <a:solidFill>
                    <a:srgbClr val="00514F"/>
                  </a:solidFill>
                </a:uFill>
                <a:latin typeface="Arial"/>
                <a:cs typeface="Arial"/>
              </a:rPr>
              <a:t>cysteine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176020"/>
            <a:ext cx="8924925" cy="2744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935" indent="-356870">
              <a:spcBef>
                <a:spcPts val="100"/>
              </a:spcBef>
              <a:buFontTx/>
              <a:buAutoNum type="arabicPlain"/>
              <a:tabLst>
                <a:tab pos="369570" algn="l"/>
              </a:tabLst>
            </a:pPr>
            <a:r>
              <a:rPr sz="2400" b="1" spc="-5" dirty="0">
                <a:solidFill>
                  <a:srgbClr val="333399"/>
                </a:solidFill>
                <a:latin typeface="Arial"/>
                <a:cs typeface="Arial"/>
              </a:rPr>
              <a:t>PAPS Formation:</a:t>
            </a:r>
            <a:r>
              <a:rPr sz="2400" b="1" spc="3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333399"/>
                </a:solidFill>
                <a:latin typeface="Arial"/>
                <a:cs typeface="Arial"/>
              </a:rPr>
              <a:t>(</a:t>
            </a:r>
            <a:r>
              <a:rPr b="1" spc="-5" dirty="0">
                <a:solidFill>
                  <a:srgbClr val="333399"/>
                </a:solidFill>
                <a:latin typeface="Arial"/>
                <a:cs typeface="Arial"/>
              </a:rPr>
              <a:t>3'-phosphoadenosine,5'-phosphosulphate</a:t>
            </a: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)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active</a:t>
            </a:r>
            <a:endParaRPr sz="16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marR="311150"/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sulphate used </a:t>
            </a:r>
            <a:r>
              <a:rPr sz="1600" dirty="0">
                <a:solidFill>
                  <a:srgbClr val="333399"/>
                </a:solidFill>
                <a:latin typeface="Arial"/>
                <a:cs typeface="Arial"/>
              </a:rPr>
              <a:t>in 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formation of sulfate esters of steroids, alcohol, phenol,some lipids, proteins  and</a:t>
            </a:r>
            <a:r>
              <a:rPr sz="1600" spc="-1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mucopolysaccharides</a:t>
            </a:r>
            <a:endParaRPr sz="16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09245" indent="-297180">
              <a:spcBef>
                <a:spcPts val="490"/>
              </a:spcBef>
              <a:buFontTx/>
              <a:buAutoNum type="arabicPlain" startAt="2"/>
              <a:tabLst>
                <a:tab pos="309880" algn="l"/>
                <a:tab pos="2552065" algn="l"/>
                <a:tab pos="3313429" algn="l"/>
                <a:tab pos="5004435" algn="l"/>
              </a:tabLst>
            </a:pP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Sulfur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of 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COASH,	</a:t>
            </a: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GSH,	vasopressin,	insulin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239395" indent="-227329">
              <a:spcBef>
                <a:spcPts val="400"/>
              </a:spcBef>
              <a:buSzPct val="95000"/>
              <a:buFontTx/>
              <a:buAutoNum type="arabicPlain" startAt="2"/>
              <a:tabLst>
                <a:tab pos="240029" algn="l"/>
              </a:tabLst>
            </a:pP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Detoxication reaction </a:t>
            </a:r>
            <a:r>
              <a:rPr sz="1600" b="1" spc="-5" dirty="0">
                <a:solidFill>
                  <a:srgbClr val="333399"/>
                </a:solidFill>
                <a:latin typeface="Arial"/>
                <a:cs typeface="Arial"/>
              </a:rPr>
              <a:t>of bromo, chloro, </a:t>
            </a:r>
            <a:r>
              <a:rPr sz="1600" b="1" spc="-10" dirty="0">
                <a:solidFill>
                  <a:srgbClr val="333399"/>
                </a:solidFill>
                <a:latin typeface="Arial"/>
                <a:cs typeface="Arial"/>
              </a:rPr>
              <a:t>iodobenzene, naphthalene </a:t>
            </a:r>
            <a:r>
              <a:rPr sz="1600" b="1" spc="-5" dirty="0">
                <a:solidFill>
                  <a:srgbClr val="333399"/>
                </a:solidFill>
                <a:latin typeface="Arial"/>
                <a:cs typeface="Arial"/>
              </a:rPr>
              <a:t>and </a:t>
            </a:r>
            <a:r>
              <a:rPr sz="1600" b="1" spc="-10" dirty="0">
                <a:solidFill>
                  <a:srgbClr val="333399"/>
                </a:solidFill>
                <a:latin typeface="Arial"/>
                <a:cs typeface="Arial"/>
              </a:rPr>
              <a:t>anthracene</a:t>
            </a:r>
            <a:endParaRPr sz="16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55600" marR="5080" indent="2363470">
              <a:spcBef>
                <a:spcPts val="350"/>
              </a:spcBef>
            </a:pP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&amp; </a:t>
            </a:r>
            <a:r>
              <a:rPr sz="1600" b="1" spc="-5" dirty="0">
                <a:solidFill>
                  <a:srgbClr val="333399"/>
                </a:solidFill>
                <a:latin typeface="Arial"/>
                <a:cs typeface="Arial"/>
              </a:rPr>
              <a:t>of phenol, cresol, indol and </a:t>
            </a:r>
            <a:r>
              <a:rPr sz="1600" b="1" spc="-10" dirty="0">
                <a:solidFill>
                  <a:srgbClr val="333399"/>
                </a:solidFill>
                <a:latin typeface="Arial"/>
                <a:cs typeface="Arial"/>
              </a:rPr>
              <a:t>skatol 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that </a:t>
            </a:r>
            <a:r>
              <a:rPr sz="1600" dirty="0">
                <a:solidFill>
                  <a:srgbClr val="333399"/>
                </a:solidFill>
                <a:latin typeface="Arial"/>
                <a:cs typeface="Arial"/>
              </a:rPr>
              <a:t>is 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formed by the action of  </a:t>
            </a:r>
            <a:r>
              <a:rPr sz="1600" b="1" spc="-10" dirty="0">
                <a:solidFill>
                  <a:srgbClr val="333399"/>
                </a:solidFill>
                <a:latin typeface="Arial"/>
                <a:cs typeface="Arial"/>
              </a:rPr>
              <a:t>intestinal </a:t>
            </a:r>
            <a:r>
              <a:rPr sz="1600" b="1" spc="-5" dirty="0">
                <a:solidFill>
                  <a:srgbClr val="333399"/>
                </a:solidFill>
                <a:latin typeface="Arial"/>
                <a:cs typeface="Arial"/>
              </a:rPr>
              <a:t>bacteria 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on </a:t>
            </a:r>
            <a:r>
              <a:rPr sz="1600" b="1" spc="-5" dirty="0">
                <a:solidFill>
                  <a:srgbClr val="333399"/>
                </a:solidFill>
                <a:latin typeface="Arial"/>
                <a:cs typeface="Arial"/>
              </a:rPr>
              <a:t>some </a:t>
            </a:r>
            <a:r>
              <a:rPr sz="1600" b="1" spc="-10" dirty="0">
                <a:solidFill>
                  <a:srgbClr val="333399"/>
                </a:solidFill>
                <a:latin typeface="Arial"/>
                <a:cs typeface="Arial"/>
              </a:rPr>
              <a:t>amino </a:t>
            </a: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a </a:t>
            </a:r>
            <a:r>
              <a:rPr sz="1600" b="1" spc="-5" dirty="0">
                <a:solidFill>
                  <a:srgbClr val="333399"/>
                </a:solidFill>
                <a:latin typeface="Arial"/>
                <a:cs typeface="Arial"/>
              </a:rPr>
              <a:t>cids </a:t>
            </a:r>
            <a:r>
              <a:rPr sz="1600" dirty="0">
                <a:solidFill>
                  <a:srgbClr val="333399"/>
                </a:solidFill>
                <a:latin typeface="Arial"/>
                <a:cs typeface="Arial"/>
              </a:rPr>
              <a:t>in 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large intestine </a:t>
            </a:r>
            <a:r>
              <a:rPr sz="1600" b="1" spc="5" dirty="0">
                <a:solidFill>
                  <a:srgbClr val="333399"/>
                </a:solidFill>
                <a:latin typeface="Arial"/>
                <a:cs typeface="Arial"/>
              </a:rPr>
              <a:t>with 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formation of </a:t>
            </a:r>
            <a:r>
              <a:rPr sz="1600" b="1" spc="-10" dirty="0">
                <a:solidFill>
                  <a:srgbClr val="333399"/>
                </a:solidFill>
                <a:latin typeface="Arial"/>
                <a:cs typeface="Arial"/>
              </a:rPr>
              <a:t>ethereal  sulfates </a:t>
            </a:r>
            <a:r>
              <a:rPr sz="1600" b="1" dirty="0">
                <a:solidFill>
                  <a:srgbClr val="333399"/>
                </a:solidFill>
                <a:latin typeface="Arial"/>
                <a:cs typeface="Arial"/>
              </a:rPr>
              <a:t>which is water </a:t>
            </a:r>
            <a:r>
              <a:rPr sz="1600" b="1" spc="-10" dirty="0">
                <a:solidFill>
                  <a:srgbClr val="333399"/>
                </a:solidFill>
                <a:latin typeface="Arial"/>
                <a:cs typeface="Arial"/>
              </a:rPr>
              <a:t>soluble </a:t>
            </a:r>
            <a:r>
              <a:rPr sz="1600" b="1" spc="-5" dirty="0">
                <a:solidFill>
                  <a:srgbClr val="333399"/>
                </a:solidFill>
                <a:latin typeface="Arial"/>
                <a:cs typeface="Arial"/>
              </a:rPr>
              <a:t>and rapidly </a:t>
            </a:r>
            <a:r>
              <a:rPr sz="1600" b="1" spc="-10" dirty="0">
                <a:solidFill>
                  <a:srgbClr val="333399"/>
                </a:solidFill>
                <a:latin typeface="Arial"/>
                <a:cs typeface="Arial"/>
              </a:rPr>
              <a:t>removed </a:t>
            </a:r>
            <a:r>
              <a:rPr sz="1600" b="1" spc="-5" dirty="0">
                <a:solidFill>
                  <a:srgbClr val="333399"/>
                </a:solidFill>
                <a:latin typeface="Arial"/>
                <a:cs typeface="Arial"/>
              </a:rPr>
              <a:t>by the</a:t>
            </a:r>
            <a:r>
              <a:rPr sz="1600" b="1" spc="-9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333399"/>
                </a:solidFill>
                <a:latin typeface="Arial"/>
                <a:cs typeface="Arial"/>
              </a:rPr>
              <a:t>kidney</a:t>
            </a:r>
            <a:endParaRPr sz="16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09880" indent="-297180">
              <a:spcBef>
                <a:spcPts val="489"/>
              </a:spcBef>
              <a:buFontTx/>
              <a:buAutoNum type="arabicPlain" startAt="4"/>
              <a:tabLst>
                <a:tab pos="309880" algn="l"/>
                <a:tab pos="2836545" algn="l"/>
              </a:tabLst>
            </a:pPr>
            <a:r>
              <a:rPr sz="2000" b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Taurine</a:t>
            </a:r>
            <a:r>
              <a:rPr sz="2000" b="1" u="heavy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Arial"/>
                <a:cs typeface="Arial"/>
              </a:rPr>
              <a:t>Formation</a:t>
            </a:r>
            <a:r>
              <a:rPr sz="2000" b="1" spc="2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(	</a:t>
            </a:r>
            <a:r>
              <a:rPr sz="2000" b="1" spc="10" dirty="0">
                <a:solidFill>
                  <a:srgbClr val="333399"/>
                </a:solidFill>
                <a:latin typeface="Arial"/>
                <a:cs typeface="Arial"/>
              </a:rPr>
              <a:t>with </a:t>
            </a: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bile acids 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form</a:t>
            </a:r>
            <a:r>
              <a:rPr sz="2000" b="1" spc="-2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b="1" spc="-5" dirty="0" err="1">
                <a:solidFill>
                  <a:srgbClr val="333399"/>
                </a:solidFill>
                <a:latin typeface="Arial"/>
                <a:cs typeface="Arial"/>
              </a:rPr>
              <a:t>taurocholate</a:t>
            </a:r>
            <a:r>
              <a:rPr lang="ar-EG" sz="2000" b="1" spc="-5" dirty="0">
                <a:solidFill>
                  <a:srgbClr val="333399"/>
                </a:solidFill>
                <a:latin typeface="Arial"/>
              </a:rPr>
              <a:t>(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4009" y="3996446"/>
            <a:ext cx="817880" cy="1327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910" algn="r" rtl="1">
              <a:lnSpc>
                <a:spcPts val="1480"/>
              </a:lnSpc>
            </a:pPr>
            <a:r>
              <a:rPr sz="1350" b="1" spc="355" dirty="0">
                <a:solidFill>
                  <a:prstClr val="black"/>
                </a:solidFill>
                <a:latin typeface="Times New Roman"/>
                <a:cs typeface="Times New Roman"/>
              </a:rPr>
              <a:t>SH</a:t>
            </a:r>
            <a:endParaRPr sz="13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9050" indent="6350" algn="r" rtl="1">
              <a:lnSpc>
                <a:spcPts val="3030"/>
              </a:lnSpc>
              <a:spcBef>
                <a:spcPts val="75"/>
              </a:spcBef>
            </a:pPr>
            <a:r>
              <a:rPr sz="1350" b="1" spc="330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1350" b="1" spc="494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  </a:t>
            </a:r>
            <a:r>
              <a:rPr sz="1350" b="1" spc="40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350" b="1" spc="40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350" b="1" spc="247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350" b="1" spc="38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350" b="1" spc="41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13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r" rtl="1">
              <a:spcBef>
                <a:spcPts val="1185"/>
              </a:spcBef>
            </a:pPr>
            <a:r>
              <a:rPr sz="1350" b="1" spc="405" dirty="0">
                <a:solidFill>
                  <a:prstClr val="black"/>
                </a:solidFill>
                <a:latin typeface="Times New Roman"/>
                <a:cs typeface="Times New Roman"/>
              </a:rPr>
              <a:t>COOH</a:t>
            </a:r>
            <a:endParaRPr sz="13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20519" y="4485640"/>
            <a:ext cx="2813050" cy="0"/>
          </a:xfrm>
          <a:custGeom>
            <a:avLst/>
            <a:gdLst/>
            <a:ahLst/>
            <a:cxnLst/>
            <a:rect l="l" t="t" r="r" b="b"/>
            <a:pathLst>
              <a:path w="2813050">
                <a:moveTo>
                  <a:pt x="0" y="0"/>
                </a:moveTo>
                <a:lnTo>
                  <a:pt x="2813050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33570" y="4460240"/>
            <a:ext cx="149860" cy="49530"/>
          </a:xfrm>
          <a:custGeom>
            <a:avLst/>
            <a:gdLst/>
            <a:ahLst/>
            <a:cxnLst/>
            <a:rect l="l" t="t" r="r" b="b"/>
            <a:pathLst>
              <a:path w="149860" h="49529">
                <a:moveTo>
                  <a:pt x="0" y="0"/>
                </a:moveTo>
                <a:lnTo>
                  <a:pt x="44450" y="25400"/>
                </a:lnTo>
                <a:lnTo>
                  <a:pt x="0" y="49530"/>
                </a:lnTo>
                <a:lnTo>
                  <a:pt x="149859" y="254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33570" y="4460240"/>
            <a:ext cx="149860" cy="49530"/>
          </a:xfrm>
          <a:custGeom>
            <a:avLst/>
            <a:gdLst/>
            <a:ahLst/>
            <a:cxnLst/>
            <a:rect l="l" t="t" r="r" b="b"/>
            <a:pathLst>
              <a:path w="149860" h="49529">
                <a:moveTo>
                  <a:pt x="0" y="25400"/>
                </a:moveTo>
                <a:lnTo>
                  <a:pt x="44450" y="25400"/>
                </a:lnTo>
                <a:lnTo>
                  <a:pt x="0" y="0"/>
                </a:lnTo>
                <a:lnTo>
                  <a:pt x="149859" y="25400"/>
                </a:lnTo>
                <a:lnTo>
                  <a:pt x="0" y="49530"/>
                </a:lnTo>
                <a:lnTo>
                  <a:pt x="44450" y="25400"/>
                </a:lnTo>
                <a:lnTo>
                  <a:pt x="0" y="25400"/>
                </a:lnTo>
                <a:close/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2025650" y="4491990"/>
            <a:ext cx="2080260" cy="323850"/>
          </a:xfrm>
          <a:custGeom>
            <a:avLst/>
            <a:gdLst/>
            <a:ahLst/>
            <a:cxnLst/>
            <a:rect l="l" t="t" r="r" b="b"/>
            <a:pathLst>
              <a:path w="2080260" h="323850">
                <a:moveTo>
                  <a:pt x="2080260" y="256540"/>
                </a:moveTo>
                <a:lnTo>
                  <a:pt x="2049779" y="238760"/>
                </a:lnTo>
                <a:lnTo>
                  <a:pt x="2018029" y="222250"/>
                </a:lnTo>
                <a:lnTo>
                  <a:pt x="1986279" y="204470"/>
                </a:lnTo>
                <a:lnTo>
                  <a:pt x="1954529" y="189230"/>
                </a:lnTo>
                <a:lnTo>
                  <a:pt x="1921510" y="173990"/>
                </a:lnTo>
                <a:lnTo>
                  <a:pt x="1887220" y="158750"/>
                </a:lnTo>
                <a:lnTo>
                  <a:pt x="1852929" y="144780"/>
                </a:lnTo>
                <a:lnTo>
                  <a:pt x="1818639" y="130810"/>
                </a:lnTo>
                <a:lnTo>
                  <a:pt x="1784350" y="118110"/>
                </a:lnTo>
                <a:lnTo>
                  <a:pt x="1748789" y="105410"/>
                </a:lnTo>
                <a:lnTo>
                  <a:pt x="1711960" y="93980"/>
                </a:lnTo>
                <a:lnTo>
                  <a:pt x="1676400" y="82550"/>
                </a:lnTo>
                <a:lnTo>
                  <a:pt x="1639570" y="72390"/>
                </a:lnTo>
                <a:lnTo>
                  <a:pt x="1602739" y="63500"/>
                </a:lnTo>
                <a:lnTo>
                  <a:pt x="1565910" y="53340"/>
                </a:lnTo>
                <a:lnTo>
                  <a:pt x="1527810" y="45720"/>
                </a:lnTo>
                <a:lnTo>
                  <a:pt x="1489710" y="38100"/>
                </a:lnTo>
                <a:lnTo>
                  <a:pt x="1451610" y="30480"/>
                </a:lnTo>
                <a:lnTo>
                  <a:pt x="1413510" y="25400"/>
                </a:lnTo>
                <a:lnTo>
                  <a:pt x="1374139" y="19050"/>
                </a:lnTo>
                <a:lnTo>
                  <a:pt x="1336039" y="13970"/>
                </a:lnTo>
                <a:lnTo>
                  <a:pt x="1296670" y="10160"/>
                </a:lnTo>
                <a:lnTo>
                  <a:pt x="1258570" y="7620"/>
                </a:lnTo>
                <a:lnTo>
                  <a:pt x="1219200" y="3810"/>
                </a:lnTo>
                <a:lnTo>
                  <a:pt x="1179830" y="2540"/>
                </a:lnTo>
                <a:lnTo>
                  <a:pt x="1140460" y="1270"/>
                </a:lnTo>
                <a:lnTo>
                  <a:pt x="1101089" y="0"/>
                </a:lnTo>
                <a:lnTo>
                  <a:pt x="1061720" y="1270"/>
                </a:lnTo>
                <a:lnTo>
                  <a:pt x="1022350" y="1270"/>
                </a:lnTo>
                <a:lnTo>
                  <a:pt x="982980" y="3810"/>
                </a:lnTo>
                <a:lnTo>
                  <a:pt x="943610" y="5080"/>
                </a:lnTo>
                <a:lnTo>
                  <a:pt x="904239" y="8890"/>
                </a:lnTo>
                <a:lnTo>
                  <a:pt x="866139" y="12700"/>
                </a:lnTo>
                <a:lnTo>
                  <a:pt x="826769" y="16510"/>
                </a:lnTo>
                <a:lnTo>
                  <a:pt x="788669" y="21590"/>
                </a:lnTo>
                <a:lnTo>
                  <a:pt x="749300" y="27940"/>
                </a:lnTo>
                <a:lnTo>
                  <a:pt x="711200" y="34290"/>
                </a:lnTo>
                <a:lnTo>
                  <a:pt x="673100" y="41910"/>
                </a:lnTo>
                <a:lnTo>
                  <a:pt x="598169" y="58420"/>
                </a:lnTo>
                <a:lnTo>
                  <a:pt x="561339" y="68580"/>
                </a:lnTo>
                <a:lnTo>
                  <a:pt x="524510" y="77470"/>
                </a:lnTo>
                <a:lnTo>
                  <a:pt x="487680" y="88900"/>
                </a:lnTo>
                <a:lnTo>
                  <a:pt x="416560" y="111760"/>
                </a:lnTo>
                <a:lnTo>
                  <a:pt x="346710" y="138430"/>
                </a:lnTo>
                <a:lnTo>
                  <a:pt x="312419" y="152400"/>
                </a:lnTo>
                <a:lnTo>
                  <a:pt x="245110" y="181610"/>
                </a:lnTo>
                <a:lnTo>
                  <a:pt x="180339" y="214630"/>
                </a:lnTo>
                <a:lnTo>
                  <a:pt x="118110" y="248920"/>
                </a:lnTo>
                <a:lnTo>
                  <a:pt x="87630" y="266700"/>
                </a:lnTo>
                <a:lnTo>
                  <a:pt x="57150" y="285750"/>
                </a:lnTo>
                <a:lnTo>
                  <a:pt x="29210" y="304800"/>
                </a:lnTo>
                <a:lnTo>
                  <a:pt x="0" y="32385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4032250" y="4705350"/>
            <a:ext cx="158750" cy="107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52420" y="4533900"/>
            <a:ext cx="19875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r" rtl="1">
              <a:spcBef>
                <a:spcPts val="110"/>
              </a:spcBef>
            </a:pPr>
            <a:r>
              <a:rPr sz="900" b="1" spc="190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900" b="1" spc="200" dirty="0">
                <a:solidFill>
                  <a:prstClr val="black"/>
                </a:solidFill>
                <a:latin typeface="Times New Roman"/>
                <a:cs typeface="Times New Roman"/>
              </a:rPr>
              <a:t>+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78100" y="4603750"/>
            <a:ext cx="895350" cy="22185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spcBef>
                <a:spcPts val="110"/>
              </a:spcBef>
              <a:tabLst>
                <a:tab pos="466725" algn="l"/>
              </a:tabLst>
            </a:pPr>
            <a:r>
              <a:rPr sz="1350" b="1" spc="265" dirty="0">
                <a:solidFill>
                  <a:prstClr val="black"/>
                </a:solidFill>
                <a:latin typeface="Times New Roman"/>
                <a:cs typeface="Times New Roman"/>
              </a:rPr>
              <a:t>Fe	</a:t>
            </a:r>
            <a:r>
              <a:rPr sz="2025" b="1" spc="195" baseline="2057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sz="2025" b="1" spc="120" baseline="205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2025" b="1" spc="457" baseline="2057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350" b="1" spc="457" baseline="-24691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1350" baseline="-24691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60340" y="3985259"/>
            <a:ext cx="665480" cy="22185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spcBef>
                <a:spcPts val="110"/>
              </a:spcBef>
            </a:pPr>
            <a:r>
              <a:rPr sz="1350" b="1" spc="330" dirty="0">
                <a:solidFill>
                  <a:prstClr val="black"/>
                </a:solidFill>
                <a:latin typeface="Times New Roman"/>
                <a:cs typeface="Times New Roman"/>
              </a:rPr>
              <a:t>SO</a:t>
            </a:r>
            <a:r>
              <a:rPr sz="1350" b="1" spc="494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350" b="1" spc="33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13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388609" y="4222750"/>
            <a:ext cx="0" cy="140970"/>
          </a:xfrm>
          <a:custGeom>
            <a:avLst/>
            <a:gdLst/>
            <a:ahLst/>
            <a:cxnLst/>
            <a:rect l="l" t="t" r="r" b="b"/>
            <a:pathLst>
              <a:path h="140970">
                <a:moveTo>
                  <a:pt x="0" y="0"/>
                </a:moveTo>
                <a:lnTo>
                  <a:pt x="0" y="140969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76850" y="4337050"/>
            <a:ext cx="386080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r" rtl="1">
              <a:spcBef>
                <a:spcPts val="110"/>
              </a:spcBef>
            </a:pPr>
            <a:r>
              <a:rPr sz="1350" b="1" spc="39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350" b="1" spc="41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13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38800" y="4452620"/>
            <a:ext cx="10541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r" rtl="1">
              <a:spcBef>
                <a:spcPts val="110"/>
              </a:spcBef>
            </a:pPr>
            <a:r>
              <a:rPr sz="900" b="1" spc="175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388609" y="4564379"/>
            <a:ext cx="0" cy="142240"/>
          </a:xfrm>
          <a:custGeom>
            <a:avLst/>
            <a:gdLst/>
            <a:ahLst/>
            <a:cxnLst/>
            <a:rect l="l" t="t" r="r" b="b"/>
            <a:pathLst>
              <a:path h="142239">
                <a:moveTo>
                  <a:pt x="0" y="0"/>
                </a:moveTo>
                <a:lnTo>
                  <a:pt x="0" y="14224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76850" y="4720590"/>
            <a:ext cx="744220" cy="22185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1350" b="1" spc="39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350" b="1" spc="40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350" b="1" spc="38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350" b="1" spc="41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13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98209" y="4836159"/>
            <a:ext cx="10541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r" rtl="1">
              <a:spcBef>
                <a:spcPts val="110"/>
              </a:spcBef>
            </a:pPr>
            <a:r>
              <a:rPr sz="900" b="1" spc="175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388609" y="4956809"/>
            <a:ext cx="0" cy="140970"/>
          </a:xfrm>
          <a:custGeom>
            <a:avLst/>
            <a:gdLst/>
            <a:ahLst/>
            <a:cxnLst/>
            <a:rect l="l" t="t" r="r" b="b"/>
            <a:pathLst>
              <a:path h="140970">
                <a:moveTo>
                  <a:pt x="0" y="0"/>
                </a:moveTo>
                <a:lnTo>
                  <a:pt x="0" y="140969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76850" y="5099050"/>
            <a:ext cx="760730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r" rtl="1">
              <a:spcBef>
                <a:spcPts val="110"/>
              </a:spcBef>
            </a:pPr>
            <a:r>
              <a:rPr sz="1350" b="1" spc="39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350" b="1" spc="4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350" b="1" spc="42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350" b="1" spc="41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13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303009" y="4451350"/>
            <a:ext cx="1045210" cy="0"/>
          </a:xfrm>
          <a:custGeom>
            <a:avLst/>
            <a:gdLst/>
            <a:ahLst/>
            <a:cxnLst/>
            <a:rect l="l" t="t" r="r" b="b"/>
            <a:pathLst>
              <a:path w="1045209">
                <a:moveTo>
                  <a:pt x="0" y="0"/>
                </a:moveTo>
                <a:lnTo>
                  <a:pt x="1045210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348219" y="4425950"/>
            <a:ext cx="149860" cy="49530"/>
          </a:xfrm>
          <a:custGeom>
            <a:avLst/>
            <a:gdLst/>
            <a:ahLst/>
            <a:cxnLst/>
            <a:rect l="l" t="t" r="r" b="b"/>
            <a:pathLst>
              <a:path w="149859" h="49529">
                <a:moveTo>
                  <a:pt x="0" y="0"/>
                </a:moveTo>
                <a:lnTo>
                  <a:pt x="44450" y="25400"/>
                </a:lnTo>
                <a:lnTo>
                  <a:pt x="0" y="49530"/>
                </a:lnTo>
                <a:lnTo>
                  <a:pt x="149859" y="254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348219" y="4425950"/>
            <a:ext cx="149860" cy="49530"/>
          </a:xfrm>
          <a:custGeom>
            <a:avLst/>
            <a:gdLst/>
            <a:ahLst/>
            <a:cxnLst/>
            <a:rect l="l" t="t" r="r" b="b"/>
            <a:pathLst>
              <a:path w="149859" h="49529">
                <a:moveTo>
                  <a:pt x="0" y="25400"/>
                </a:moveTo>
                <a:lnTo>
                  <a:pt x="44450" y="25400"/>
                </a:lnTo>
                <a:lnTo>
                  <a:pt x="0" y="0"/>
                </a:lnTo>
                <a:lnTo>
                  <a:pt x="149859" y="25400"/>
                </a:lnTo>
                <a:lnTo>
                  <a:pt x="0" y="49530"/>
                </a:lnTo>
                <a:lnTo>
                  <a:pt x="44450" y="25400"/>
                </a:lnTo>
                <a:lnTo>
                  <a:pt x="0" y="25400"/>
                </a:lnTo>
                <a:close/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692900" y="4325620"/>
            <a:ext cx="300990" cy="125730"/>
          </a:xfrm>
          <a:custGeom>
            <a:avLst/>
            <a:gdLst/>
            <a:ahLst/>
            <a:cxnLst/>
            <a:rect l="l" t="t" r="r" b="b"/>
            <a:pathLst>
              <a:path w="300990" h="125729">
                <a:moveTo>
                  <a:pt x="0" y="125729"/>
                </a:moveTo>
                <a:lnTo>
                  <a:pt x="300990" y="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971030" y="4265929"/>
            <a:ext cx="157479" cy="86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68819" y="4039870"/>
            <a:ext cx="386080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r" rtl="1">
              <a:spcBef>
                <a:spcPts val="110"/>
              </a:spcBef>
            </a:pPr>
            <a:r>
              <a:rPr sz="1350" b="1" spc="39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350" b="1" spc="4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endParaRPr sz="13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430769" y="4155440"/>
            <a:ext cx="10541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r" rtl="1">
              <a:spcBef>
                <a:spcPts val="110"/>
              </a:spcBef>
            </a:pPr>
            <a:r>
              <a:rPr sz="900" b="1" spc="175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637019" y="4470400"/>
            <a:ext cx="474345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r" rtl="1">
              <a:spcBef>
                <a:spcPts val="110"/>
              </a:spcBef>
            </a:pPr>
            <a:r>
              <a:rPr sz="1350" b="1" spc="31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1350" b="1" spc="335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350" b="1" spc="32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endParaRPr sz="13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799069" y="3958590"/>
            <a:ext cx="666750" cy="22185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spcBef>
                <a:spcPts val="110"/>
              </a:spcBef>
            </a:pPr>
            <a:r>
              <a:rPr sz="1350" b="1" spc="330" dirty="0">
                <a:solidFill>
                  <a:prstClr val="black"/>
                </a:solidFill>
                <a:latin typeface="Times New Roman"/>
                <a:cs typeface="Times New Roman"/>
              </a:rPr>
              <a:t>SO</a:t>
            </a:r>
            <a:r>
              <a:rPr sz="1350" b="1" spc="494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350" b="1" spc="33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13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929880" y="4196079"/>
            <a:ext cx="0" cy="140970"/>
          </a:xfrm>
          <a:custGeom>
            <a:avLst/>
            <a:gdLst/>
            <a:ahLst/>
            <a:cxnLst/>
            <a:rect l="l" t="t" r="r" b="b"/>
            <a:pathLst>
              <a:path h="140970">
                <a:moveTo>
                  <a:pt x="0" y="0"/>
                </a:moveTo>
                <a:lnTo>
                  <a:pt x="0" y="14097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816850" y="4310379"/>
            <a:ext cx="386080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r" rtl="1">
              <a:spcBef>
                <a:spcPts val="110"/>
              </a:spcBef>
            </a:pPr>
            <a:r>
              <a:rPr sz="1350" b="1" spc="39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350" b="1" spc="41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13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178800" y="4424679"/>
            <a:ext cx="10541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r" rtl="1">
              <a:spcBef>
                <a:spcPts val="110"/>
              </a:spcBef>
            </a:pPr>
            <a:r>
              <a:rPr sz="900" b="1" spc="175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929880" y="4537709"/>
            <a:ext cx="0" cy="140970"/>
          </a:xfrm>
          <a:custGeom>
            <a:avLst/>
            <a:gdLst/>
            <a:ahLst/>
            <a:cxnLst/>
            <a:rect l="l" t="t" r="r" b="b"/>
            <a:pathLst>
              <a:path h="140970">
                <a:moveTo>
                  <a:pt x="0" y="0"/>
                </a:moveTo>
                <a:lnTo>
                  <a:pt x="0" y="140969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791450" y="4644390"/>
            <a:ext cx="524510" cy="5734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spcBef>
                <a:spcPts val="110"/>
              </a:spcBef>
            </a:pPr>
            <a:r>
              <a:rPr sz="1350" b="1" spc="330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1350" b="1" spc="494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1350" baseline="-27777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4450">
              <a:spcBef>
                <a:spcPts val="1060"/>
              </a:spcBef>
            </a:pPr>
            <a:r>
              <a:rPr sz="1350" b="1" spc="330" dirty="0">
                <a:solidFill>
                  <a:prstClr val="black"/>
                </a:solidFill>
                <a:latin typeface="Times New Roman"/>
                <a:cs typeface="Times New Roman"/>
              </a:rPr>
              <a:t>NH</a:t>
            </a:r>
            <a:r>
              <a:rPr sz="1350" b="1" spc="494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1350" baseline="-27777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720840" y="5618479"/>
            <a:ext cx="1121410" cy="637540"/>
          </a:xfrm>
          <a:custGeom>
            <a:avLst/>
            <a:gdLst/>
            <a:ahLst/>
            <a:cxnLst/>
            <a:rect l="l" t="t" r="r" b="b"/>
            <a:pathLst>
              <a:path w="1121409" h="637539">
                <a:moveTo>
                  <a:pt x="1121409" y="0"/>
                </a:moveTo>
                <a:lnTo>
                  <a:pt x="0" y="63754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597650" y="6233159"/>
            <a:ext cx="149859" cy="952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922769" y="5750559"/>
            <a:ext cx="372745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r" rtl="1">
              <a:spcBef>
                <a:spcPts val="110"/>
              </a:spcBef>
            </a:pPr>
            <a:r>
              <a:rPr sz="1350" b="1" spc="170" dirty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sz="1350" b="1" spc="43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350" b="1" spc="175" dirty="0">
                <a:solidFill>
                  <a:prstClr val="black"/>
                </a:solidFill>
                <a:latin typeface="Times New Roman"/>
                <a:cs typeface="Times New Roman"/>
              </a:rPr>
              <a:t>]</a:t>
            </a:r>
            <a:endParaRPr sz="13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878829" y="6033770"/>
            <a:ext cx="0" cy="201930"/>
          </a:xfrm>
          <a:custGeom>
            <a:avLst/>
            <a:gdLst/>
            <a:ahLst/>
            <a:cxnLst/>
            <a:rect l="l" t="t" r="r" b="b"/>
            <a:pathLst>
              <a:path h="201929">
                <a:moveTo>
                  <a:pt x="0" y="0"/>
                </a:moveTo>
                <a:lnTo>
                  <a:pt x="0" y="201929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474209" y="5831840"/>
            <a:ext cx="1967230" cy="6153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30480">
              <a:spcBef>
                <a:spcPts val="110"/>
              </a:spcBef>
            </a:pPr>
            <a:r>
              <a:rPr sz="1350" b="1" spc="29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350" b="1" spc="434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350" b="1" spc="262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r>
              <a:rPr sz="1350" b="1" spc="41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13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8100">
              <a:spcBef>
                <a:spcPts val="1390"/>
              </a:spcBef>
            </a:pPr>
            <a:r>
              <a:rPr sz="1350" b="1" spc="330" dirty="0">
                <a:solidFill>
                  <a:prstClr val="black"/>
                </a:solidFill>
                <a:latin typeface="Times New Roman"/>
                <a:cs typeface="Times New Roman"/>
              </a:rPr>
              <a:t>NH</a:t>
            </a:r>
            <a:r>
              <a:rPr sz="1350" b="1" spc="494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 </a:t>
            </a:r>
            <a:r>
              <a:rPr sz="1350" b="1" spc="175" dirty="0">
                <a:solidFill>
                  <a:prstClr val="black"/>
                </a:solidFill>
                <a:latin typeface="Times New Roman"/>
                <a:cs typeface="Times New Roman"/>
              </a:rPr>
              <a:t>- </a:t>
            </a:r>
            <a:r>
              <a:rPr sz="1350" b="1" spc="330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1350" b="1" spc="494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 </a:t>
            </a:r>
            <a:r>
              <a:rPr sz="1350" b="1" spc="175" dirty="0">
                <a:solidFill>
                  <a:prstClr val="black"/>
                </a:solidFill>
                <a:latin typeface="Times New Roman"/>
                <a:cs typeface="Times New Roman"/>
              </a:rPr>
              <a:t>-</a:t>
            </a:r>
            <a:r>
              <a:rPr sz="1350" b="1" spc="-1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350" b="1" spc="330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1350" b="1" spc="494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1350" baseline="-27777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929880" y="4869179"/>
            <a:ext cx="0" cy="140970"/>
          </a:xfrm>
          <a:custGeom>
            <a:avLst/>
            <a:gdLst/>
            <a:ahLst/>
            <a:cxnLst/>
            <a:rect l="l" t="t" r="r" b="b"/>
            <a:pathLst>
              <a:path h="140970">
                <a:moveTo>
                  <a:pt x="0" y="0"/>
                </a:moveTo>
                <a:lnTo>
                  <a:pt x="0" y="140970"/>
                </a:lnTo>
              </a:path>
            </a:pathLst>
          </a:custGeom>
          <a:ln w="101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274570" y="4237990"/>
            <a:ext cx="1686560" cy="247650"/>
          </a:xfrm>
          <a:custGeom>
            <a:avLst/>
            <a:gdLst/>
            <a:ahLst/>
            <a:cxnLst/>
            <a:rect l="l" t="t" r="r" b="b"/>
            <a:pathLst>
              <a:path w="1686560" h="247650">
                <a:moveTo>
                  <a:pt x="0" y="247650"/>
                </a:moveTo>
                <a:lnTo>
                  <a:pt x="1686559" y="247650"/>
                </a:lnTo>
                <a:lnTo>
                  <a:pt x="1686559" y="0"/>
                </a:lnTo>
                <a:lnTo>
                  <a:pt x="0" y="0"/>
                </a:lnTo>
                <a:lnTo>
                  <a:pt x="0" y="2476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432560" y="4817109"/>
            <a:ext cx="1433830" cy="247650"/>
          </a:xfrm>
          <a:custGeom>
            <a:avLst/>
            <a:gdLst/>
            <a:ahLst/>
            <a:cxnLst/>
            <a:rect l="l" t="t" r="r" b="b"/>
            <a:pathLst>
              <a:path w="1433830" h="247650">
                <a:moveTo>
                  <a:pt x="0" y="247650"/>
                </a:moveTo>
                <a:lnTo>
                  <a:pt x="1433830" y="247650"/>
                </a:lnTo>
                <a:lnTo>
                  <a:pt x="1433830" y="0"/>
                </a:lnTo>
                <a:lnTo>
                  <a:pt x="0" y="0"/>
                </a:lnTo>
                <a:lnTo>
                  <a:pt x="0" y="2476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95730" y="4800600"/>
            <a:ext cx="3329940" cy="22185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0800">
              <a:spcBef>
                <a:spcPts val="110"/>
              </a:spcBef>
              <a:tabLst>
                <a:tab pos="2512695" algn="l"/>
              </a:tabLst>
            </a:pPr>
            <a:r>
              <a:rPr sz="1350" b="1" spc="360" dirty="0">
                <a:solidFill>
                  <a:prstClr val="black"/>
                </a:solidFill>
                <a:latin typeface="Times New Roman"/>
                <a:cs typeface="Times New Roman"/>
              </a:rPr>
              <a:t>NADPH</a:t>
            </a:r>
            <a:r>
              <a:rPr sz="1350" b="1" spc="1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350" b="1" spc="300" dirty="0">
                <a:solidFill>
                  <a:prstClr val="black"/>
                </a:solidFill>
                <a:latin typeface="Times New Roman"/>
                <a:cs typeface="Times New Roman"/>
              </a:rPr>
              <a:t>+</a:t>
            </a:r>
            <a:r>
              <a:rPr sz="1350" b="1" spc="1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350" b="1" spc="32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350" b="1" spc="480" baseline="24691" dirty="0">
                <a:solidFill>
                  <a:prstClr val="black"/>
                </a:solidFill>
                <a:latin typeface="Times New Roman"/>
                <a:cs typeface="Times New Roman"/>
              </a:rPr>
              <a:t>+	</a:t>
            </a:r>
            <a:r>
              <a:rPr sz="1350" b="1" spc="320" dirty="0">
                <a:solidFill>
                  <a:prstClr val="black"/>
                </a:solidFill>
                <a:latin typeface="Times New Roman"/>
                <a:cs typeface="Times New Roman"/>
              </a:rPr>
              <a:t>NADP</a:t>
            </a:r>
            <a:r>
              <a:rPr sz="1350" b="1" spc="480" baseline="24691" dirty="0">
                <a:solidFill>
                  <a:prstClr val="black"/>
                </a:solidFill>
                <a:latin typeface="Times New Roman"/>
                <a:cs typeface="Times New Roman"/>
              </a:rPr>
              <a:t>+</a:t>
            </a:r>
            <a:endParaRPr sz="1350" baseline="24691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63880" y="5370829"/>
            <a:ext cx="941069" cy="24765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3970" algn="r" rtl="1">
              <a:lnSpc>
                <a:spcPts val="1600"/>
              </a:lnSpc>
            </a:pPr>
            <a:r>
              <a:rPr sz="1350" b="1" spc="240" dirty="0">
                <a:solidFill>
                  <a:prstClr val="black"/>
                </a:solidFill>
                <a:latin typeface="Times New Roman"/>
                <a:cs typeface="Times New Roman"/>
              </a:rPr>
              <a:t>Cysteine</a:t>
            </a:r>
            <a:endParaRPr sz="13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270500" y="5403850"/>
            <a:ext cx="1403350" cy="205184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ts val="1600"/>
              </a:lnSpc>
            </a:pPr>
            <a:r>
              <a:rPr sz="1350" b="1" spc="229" dirty="0">
                <a:solidFill>
                  <a:prstClr val="black"/>
                </a:solidFill>
                <a:latin typeface="Times New Roman"/>
                <a:cs typeface="Times New Roman"/>
              </a:rPr>
              <a:t>Cys-sulfinate</a:t>
            </a:r>
            <a:endParaRPr sz="135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555230" y="5288279"/>
            <a:ext cx="1357630" cy="247650"/>
          </a:xfrm>
          <a:custGeom>
            <a:avLst/>
            <a:gdLst/>
            <a:ahLst/>
            <a:cxnLst/>
            <a:rect l="l" t="t" r="r" b="b"/>
            <a:pathLst>
              <a:path w="1357629" h="247650">
                <a:moveTo>
                  <a:pt x="0" y="247650"/>
                </a:moveTo>
                <a:lnTo>
                  <a:pt x="1357629" y="247650"/>
                </a:lnTo>
                <a:lnTo>
                  <a:pt x="1357629" y="0"/>
                </a:lnTo>
                <a:lnTo>
                  <a:pt x="0" y="0"/>
                </a:lnTo>
                <a:lnTo>
                  <a:pt x="0" y="2476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556500" y="5270500"/>
            <a:ext cx="1330325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r" rtl="1">
              <a:spcBef>
                <a:spcPts val="110"/>
              </a:spcBef>
            </a:pPr>
            <a:r>
              <a:rPr sz="1350" b="1" spc="260" dirty="0">
                <a:solidFill>
                  <a:prstClr val="black"/>
                </a:solidFill>
                <a:latin typeface="Times New Roman"/>
                <a:cs typeface="Times New Roman"/>
              </a:rPr>
              <a:t>Hypotaurine</a:t>
            </a:r>
            <a:endParaRPr sz="13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457700" y="6558280"/>
            <a:ext cx="1045210" cy="247650"/>
          </a:xfrm>
          <a:custGeom>
            <a:avLst/>
            <a:gdLst/>
            <a:ahLst/>
            <a:cxnLst/>
            <a:rect l="l" t="t" r="r" b="b"/>
            <a:pathLst>
              <a:path w="1045210" h="247650">
                <a:moveTo>
                  <a:pt x="0" y="247650"/>
                </a:moveTo>
                <a:lnTo>
                  <a:pt x="1045210" y="247650"/>
                </a:lnTo>
                <a:lnTo>
                  <a:pt x="1045210" y="0"/>
                </a:lnTo>
                <a:lnTo>
                  <a:pt x="0" y="0"/>
                </a:lnTo>
                <a:lnTo>
                  <a:pt x="0" y="2476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458970" y="6540500"/>
            <a:ext cx="1010285" cy="233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r" rtl="1">
              <a:spcBef>
                <a:spcPts val="110"/>
              </a:spcBef>
            </a:pPr>
            <a:r>
              <a:rPr sz="1350" b="1" spc="240" dirty="0">
                <a:solidFill>
                  <a:prstClr val="black"/>
                </a:solidFill>
                <a:latin typeface="Times New Roman"/>
                <a:cs typeface="Times New Roman"/>
              </a:rPr>
              <a:t>(Taurine)</a:t>
            </a:r>
            <a:endParaRPr sz="13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486400" y="427990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28393">
            <a:solidFill>
              <a:srgbClr val="7314FF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590540" y="4933950"/>
            <a:ext cx="289560" cy="196850"/>
          </a:xfrm>
          <a:custGeom>
            <a:avLst/>
            <a:gdLst/>
            <a:ahLst/>
            <a:cxnLst/>
            <a:rect l="l" t="t" r="r" b="b"/>
            <a:pathLst>
              <a:path w="289560" h="196850">
                <a:moveTo>
                  <a:pt x="289560" y="196850"/>
                </a:moveTo>
                <a:lnTo>
                  <a:pt x="0" y="0"/>
                </a:lnTo>
              </a:path>
            </a:pathLst>
          </a:custGeom>
          <a:ln w="27940">
            <a:solidFill>
              <a:srgbClr val="A7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524500" y="4889500"/>
            <a:ext cx="95250" cy="82550"/>
          </a:xfrm>
          <a:custGeom>
            <a:avLst/>
            <a:gdLst/>
            <a:ahLst/>
            <a:cxnLst/>
            <a:rect l="l" t="t" r="r" b="b"/>
            <a:pathLst>
              <a:path w="95250" h="82550">
                <a:moveTo>
                  <a:pt x="0" y="0"/>
                </a:moveTo>
                <a:lnTo>
                  <a:pt x="46989" y="82550"/>
                </a:lnTo>
                <a:lnTo>
                  <a:pt x="95250" y="12700"/>
                </a:lnTo>
                <a:lnTo>
                  <a:pt x="0" y="0"/>
                </a:lnTo>
                <a:close/>
              </a:path>
            </a:pathLst>
          </a:custGeom>
          <a:solidFill>
            <a:srgbClr val="A7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295900" y="5321300"/>
            <a:ext cx="444500" cy="25400"/>
          </a:xfrm>
          <a:custGeom>
            <a:avLst/>
            <a:gdLst/>
            <a:ahLst/>
            <a:cxnLst/>
            <a:rect l="l" t="t" r="r" b="b"/>
            <a:pathLst>
              <a:path w="444500" h="25400">
                <a:moveTo>
                  <a:pt x="-14196" y="12700"/>
                </a:moveTo>
                <a:lnTo>
                  <a:pt x="458696" y="12700"/>
                </a:lnTo>
              </a:path>
            </a:pathLst>
          </a:custGeom>
          <a:ln w="53793">
            <a:solidFill>
              <a:srgbClr val="A7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007100" y="613410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28393">
            <a:solidFill>
              <a:srgbClr val="7314FF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41300" y="4000500"/>
            <a:ext cx="914400" cy="1333500"/>
          </a:xfrm>
          <a:custGeom>
            <a:avLst/>
            <a:gdLst/>
            <a:ahLst/>
            <a:cxnLst/>
            <a:rect l="l" t="t" r="r" b="b"/>
            <a:pathLst>
              <a:path w="914400" h="1333500">
                <a:moveTo>
                  <a:pt x="914400" y="0"/>
                </a:moveTo>
                <a:lnTo>
                  <a:pt x="0" y="0"/>
                </a:lnTo>
                <a:lnTo>
                  <a:pt x="0" y="1333500"/>
                </a:lnTo>
                <a:lnTo>
                  <a:pt x="914400" y="1333500"/>
                </a:lnTo>
                <a:lnTo>
                  <a:pt x="914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42900" y="4038600"/>
            <a:ext cx="1003300" cy="1153160"/>
          </a:xfrm>
          <a:custGeom>
            <a:avLst/>
            <a:gdLst/>
            <a:ahLst/>
            <a:cxnLst/>
            <a:rect l="l" t="t" r="r" b="b"/>
            <a:pathLst>
              <a:path w="1003300" h="1153160">
                <a:moveTo>
                  <a:pt x="0" y="0"/>
                </a:moveTo>
                <a:lnTo>
                  <a:pt x="1003300" y="0"/>
                </a:lnTo>
                <a:lnTo>
                  <a:pt x="1003300" y="1153160"/>
                </a:lnTo>
                <a:lnTo>
                  <a:pt x="0" y="115316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41300" y="3947159"/>
            <a:ext cx="1104900" cy="1257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7515" marR="327660" indent="-2540" algn="ctr">
              <a:lnSpc>
                <a:spcPct val="136900"/>
              </a:lnSpc>
              <a:spcBef>
                <a:spcPts val="100"/>
              </a:spcBef>
            </a:pPr>
            <a:r>
              <a:rPr sz="1400" b="1" dirty="0">
                <a:solidFill>
                  <a:prstClr val="black"/>
                </a:solidFill>
                <a:latin typeface="Arial"/>
                <a:cs typeface="Arial"/>
              </a:rPr>
              <a:t>SH  </a:t>
            </a:r>
            <a:r>
              <a:rPr sz="1400" b="1" spc="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1400" b="1" spc="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sz="1000" b="1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sz="1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01600">
              <a:spcBef>
                <a:spcPts val="869"/>
              </a:spcBef>
            </a:pPr>
            <a:r>
              <a:rPr sz="1400" b="1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sz="1000" b="1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sz="1400" b="1" dirty="0">
                <a:solidFill>
                  <a:prstClr val="black"/>
                </a:solidFill>
                <a:latin typeface="Arial"/>
                <a:cs typeface="Arial"/>
              </a:rPr>
              <a:t>NCH</a:t>
            </a:r>
            <a:endParaRPr sz="1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99695" algn="ctr" rtl="1">
              <a:spcBef>
                <a:spcPts val="869"/>
              </a:spcBef>
            </a:pPr>
            <a:r>
              <a:rPr sz="1400" b="1" dirty="0">
                <a:solidFill>
                  <a:prstClr val="black"/>
                </a:solidFill>
                <a:latin typeface="Arial"/>
                <a:cs typeface="Arial"/>
              </a:rPr>
              <a:t>COOH</a:t>
            </a:r>
            <a:endParaRPr sz="1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749300" y="4216400"/>
            <a:ext cx="12700" cy="165100"/>
          </a:xfrm>
          <a:custGeom>
            <a:avLst/>
            <a:gdLst/>
            <a:ahLst/>
            <a:cxnLst/>
            <a:rect l="l" t="t" r="r" b="b"/>
            <a:pathLst>
              <a:path w="12700" h="165100">
                <a:moveTo>
                  <a:pt x="6350" y="-4672"/>
                </a:moveTo>
                <a:lnTo>
                  <a:pt x="6350" y="169772"/>
                </a:lnTo>
              </a:path>
            </a:pathLst>
          </a:custGeom>
          <a:ln w="220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98500" y="4533900"/>
            <a:ext cx="12700" cy="165100"/>
          </a:xfrm>
          <a:custGeom>
            <a:avLst/>
            <a:gdLst/>
            <a:ahLst/>
            <a:cxnLst/>
            <a:rect l="l" t="t" r="r" b="b"/>
            <a:pathLst>
              <a:path w="12700" h="165100">
                <a:moveTo>
                  <a:pt x="6350" y="-4672"/>
                </a:moveTo>
                <a:lnTo>
                  <a:pt x="6350" y="169772"/>
                </a:lnTo>
              </a:path>
            </a:pathLst>
          </a:custGeom>
          <a:ln w="220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673100" y="4851400"/>
            <a:ext cx="12700" cy="165100"/>
          </a:xfrm>
          <a:custGeom>
            <a:avLst/>
            <a:gdLst/>
            <a:ahLst/>
            <a:cxnLst/>
            <a:rect l="l" t="t" r="r" b="b"/>
            <a:pathLst>
              <a:path w="12700" h="165100">
                <a:moveTo>
                  <a:pt x="6350" y="-4672"/>
                </a:moveTo>
                <a:lnTo>
                  <a:pt x="6350" y="169772"/>
                </a:lnTo>
              </a:path>
            </a:pathLst>
          </a:custGeom>
          <a:ln w="220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250439" y="4189729"/>
            <a:ext cx="17945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algn="r" rtl="1">
              <a:spcBef>
                <a:spcPts val="100"/>
              </a:spcBef>
            </a:pPr>
            <a:r>
              <a:rPr sz="1350" b="1" spc="240" dirty="0">
                <a:solidFill>
                  <a:prstClr val="black"/>
                </a:solidFill>
                <a:latin typeface="Times New Roman"/>
                <a:cs typeface="Times New Roman"/>
              </a:rPr>
              <a:t>Cys-dioxygenas</a:t>
            </a:r>
            <a:r>
              <a:rPr sz="2400" b="1" spc="359" baseline="-6944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endParaRPr sz="2400" baseline="-6944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311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4439" y="2353310"/>
            <a:ext cx="0" cy="207010"/>
          </a:xfrm>
          <a:custGeom>
            <a:avLst/>
            <a:gdLst/>
            <a:ahLst/>
            <a:cxnLst/>
            <a:rect l="l" t="t" r="r" b="b"/>
            <a:pathLst>
              <a:path h="207010">
                <a:moveTo>
                  <a:pt x="0" y="0"/>
                </a:moveTo>
                <a:lnTo>
                  <a:pt x="0" y="20701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89050" y="2377439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75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34439" y="2560320"/>
            <a:ext cx="261620" cy="104139"/>
          </a:xfrm>
          <a:custGeom>
            <a:avLst/>
            <a:gdLst/>
            <a:ahLst/>
            <a:cxnLst/>
            <a:rect l="l" t="t" r="r" b="b"/>
            <a:pathLst>
              <a:path w="261619" h="104139">
                <a:moveTo>
                  <a:pt x="0" y="0"/>
                </a:moveTo>
                <a:lnTo>
                  <a:pt x="261619" y="10413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96060" y="2560320"/>
            <a:ext cx="262890" cy="104139"/>
          </a:xfrm>
          <a:custGeom>
            <a:avLst/>
            <a:gdLst/>
            <a:ahLst/>
            <a:cxnLst/>
            <a:rect l="l" t="t" r="r" b="b"/>
            <a:pathLst>
              <a:path w="262889" h="104139">
                <a:moveTo>
                  <a:pt x="0" y="104139"/>
                </a:moveTo>
                <a:lnTo>
                  <a:pt x="26289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99869" y="2541270"/>
            <a:ext cx="201930" cy="77470"/>
          </a:xfrm>
          <a:custGeom>
            <a:avLst/>
            <a:gdLst/>
            <a:ahLst/>
            <a:cxnLst/>
            <a:rect l="l" t="t" r="r" b="b"/>
            <a:pathLst>
              <a:path w="201930" h="77469">
                <a:moveTo>
                  <a:pt x="0" y="77469"/>
                </a:moveTo>
                <a:lnTo>
                  <a:pt x="20193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58950" y="2353310"/>
            <a:ext cx="0" cy="207010"/>
          </a:xfrm>
          <a:custGeom>
            <a:avLst/>
            <a:gdLst/>
            <a:ahLst/>
            <a:cxnLst/>
            <a:rect l="l" t="t" r="r" b="b"/>
            <a:pathLst>
              <a:path h="207010">
                <a:moveTo>
                  <a:pt x="0" y="20701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96060" y="2249170"/>
            <a:ext cx="262890" cy="104139"/>
          </a:xfrm>
          <a:custGeom>
            <a:avLst/>
            <a:gdLst/>
            <a:ahLst/>
            <a:cxnLst/>
            <a:rect l="l" t="t" r="r" b="b"/>
            <a:pathLst>
              <a:path w="262889" h="104139">
                <a:moveTo>
                  <a:pt x="262890" y="10413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98600" y="2292350"/>
            <a:ext cx="204470" cy="80010"/>
          </a:xfrm>
          <a:custGeom>
            <a:avLst/>
            <a:gdLst/>
            <a:ahLst/>
            <a:cxnLst/>
            <a:rect l="l" t="t" r="r" b="b"/>
            <a:pathLst>
              <a:path w="204469" h="80010">
                <a:moveTo>
                  <a:pt x="204469" y="80010"/>
                </a:moveTo>
                <a:lnTo>
                  <a:pt x="0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34439" y="2249170"/>
            <a:ext cx="261620" cy="104139"/>
          </a:xfrm>
          <a:custGeom>
            <a:avLst/>
            <a:gdLst/>
            <a:ahLst/>
            <a:cxnLst/>
            <a:rect l="l" t="t" r="r" b="b"/>
            <a:pathLst>
              <a:path w="261619" h="104139">
                <a:moveTo>
                  <a:pt x="261619" y="0"/>
                </a:moveTo>
                <a:lnTo>
                  <a:pt x="0" y="10413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94179" y="2037079"/>
            <a:ext cx="8699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r" rtl="1">
              <a:spcBef>
                <a:spcPts val="110"/>
              </a:spcBef>
            </a:pPr>
            <a:r>
              <a:rPr sz="650" b="1" spc="155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6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17319" y="1953260"/>
            <a:ext cx="1310640" cy="1654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000" b="1" spc="335" dirty="0">
                <a:solidFill>
                  <a:prstClr val="black"/>
                </a:solidFill>
                <a:latin typeface="Times New Roman"/>
                <a:cs typeface="Times New Roman"/>
              </a:rPr>
              <a:t>CH </a:t>
            </a:r>
            <a:r>
              <a:rPr sz="1000" b="1" spc="270" dirty="0">
                <a:solidFill>
                  <a:prstClr val="black"/>
                </a:solidFill>
                <a:latin typeface="Times New Roman"/>
                <a:cs typeface="Times New Roman"/>
              </a:rPr>
              <a:t>-CH</a:t>
            </a:r>
            <a:r>
              <a:rPr sz="1000" b="1" spc="-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000" b="1" spc="340" dirty="0">
                <a:solidFill>
                  <a:prstClr val="black"/>
                </a:solidFill>
                <a:latin typeface="Times New Roman"/>
                <a:cs typeface="Times New Roman"/>
              </a:rPr>
              <a:t>COOH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96060" y="2105660"/>
            <a:ext cx="0" cy="143510"/>
          </a:xfrm>
          <a:custGeom>
            <a:avLst/>
            <a:gdLst/>
            <a:ahLst/>
            <a:cxnLst/>
            <a:rect l="l" t="t" r="r" b="b"/>
            <a:pathLst>
              <a:path h="143510">
                <a:moveTo>
                  <a:pt x="0" y="14351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66900" y="1846579"/>
            <a:ext cx="0" cy="143510"/>
          </a:xfrm>
          <a:custGeom>
            <a:avLst/>
            <a:gdLst/>
            <a:ahLst/>
            <a:cxnLst/>
            <a:rect l="l" t="t" r="r" b="b"/>
            <a:pathLst>
              <a:path h="143510">
                <a:moveTo>
                  <a:pt x="0" y="14351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19400" y="2501900"/>
            <a:ext cx="2989580" cy="0"/>
          </a:xfrm>
          <a:custGeom>
            <a:avLst/>
            <a:gdLst/>
            <a:ahLst/>
            <a:cxnLst/>
            <a:rect l="l" t="t" r="r" b="b"/>
            <a:pathLst>
              <a:path w="2989579">
                <a:moveTo>
                  <a:pt x="0" y="0"/>
                </a:moveTo>
                <a:lnTo>
                  <a:pt x="298957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808979" y="2482850"/>
            <a:ext cx="115570" cy="36830"/>
          </a:xfrm>
          <a:custGeom>
            <a:avLst/>
            <a:gdLst/>
            <a:ahLst/>
            <a:cxnLst/>
            <a:rect l="l" t="t" r="r" b="b"/>
            <a:pathLst>
              <a:path w="115570" h="36830">
                <a:moveTo>
                  <a:pt x="0" y="0"/>
                </a:moveTo>
                <a:lnTo>
                  <a:pt x="34290" y="19050"/>
                </a:lnTo>
                <a:lnTo>
                  <a:pt x="0" y="36829"/>
                </a:lnTo>
                <a:lnTo>
                  <a:pt x="11557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808979" y="2482850"/>
            <a:ext cx="115570" cy="36830"/>
          </a:xfrm>
          <a:custGeom>
            <a:avLst/>
            <a:gdLst/>
            <a:ahLst/>
            <a:cxnLst/>
            <a:rect l="l" t="t" r="r" b="b"/>
            <a:pathLst>
              <a:path w="115570" h="36830">
                <a:moveTo>
                  <a:pt x="0" y="19050"/>
                </a:moveTo>
                <a:lnTo>
                  <a:pt x="34290" y="19050"/>
                </a:lnTo>
                <a:lnTo>
                  <a:pt x="0" y="0"/>
                </a:lnTo>
                <a:lnTo>
                  <a:pt x="115570" y="19050"/>
                </a:lnTo>
                <a:lnTo>
                  <a:pt x="0" y="36829"/>
                </a:lnTo>
                <a:lnTo>
                  <a:pt x="34290" y="19050"/>
                </a:lnTo>
                <a:lnTo>
                  <a:pt x="0" y="1905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11883" y="2056129"/>
            <a:ext cx="295910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r" rtl="1">
              <a:spcBef>
                <a:spcPts val="110"/>
              </a:spcBef>
              <a:tabLst>
                <a:tab pos="220979" algn="l"/>
              </a:tabLst>
            </a:pPr>
            <a:r>
              <a:rPr sz="650" u="heavy" spc="75" dirty="0">
                <a:solidFill>
                  <a:prstClr val="black"/>
                </a:solidFill>
                <a:uFill>
                  <a:solidFill>
                    <a:srgbClr val="99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650" b="1" u="heavy" spc="155" dirty="0">
                <a:solidFill>
                  <a:prstClr val="black"/>
                </a:solidFill>
                <a:uFill>
                  <a:solidFill>
                    <a:srgbClr val="990000"/>
                  </a:solidFill>
                </a:uFill>
                <a:latin typeface="Times New Roman"/>
                <a:cs typeface="Times New Roman"/>
              </a:rPr>
              <a:t>2</a:t>
            </a:r>
            <a:endParaRPr sz="6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77210" y="2141220"/>
            <a:ext cx="1771650" cy="363220"/>
          </a:xfrm>
          <a:custGeom>
            <a:avLst/>
            <a:gdLst/>
            <a:ahLst/>
            <a:cxnLst/>
            <a:rect l="l" t="t" r="r" b="b"/>
            <a:pathLst>
              <a:path w="1771650" h="363219">
                <a:moveTo>
                  <a:pt x="0" y="0"/>
                </a:moveTo>
                <a:lnTo>
                  <a:pt x="29209" y="31750"/>
                </a:lnTo>
                <a:lnTo>
                  <a:pt x="60959" y="62229"/>
                </a:lnTo>
                <a:lnTo>
                  <a:pt x="93979" y="91439"/>
                </a:lnTo>
                <a:lnTo>
                  <a:pt x="111759" y="106679"/>
                </a:lnTo>
                <a:lnTo>
                  <a:pt x="130809" y="120650"/>
                </a:lnTo>
                <a:lnTo>
                  <a:pt x="148589" y="133350"/>
                </a:lnTo>
                <a:lnTo>
                  <a:pt x="167639" y="147319"/>
                </a:lnTo>
                <a:lnTo>
                  <a:pt x="187960" y="160019"/>
                </a:lnTo>
                <a:lnTo>
                  <a:pt x="207010" y="172719"/>
                </a:lnTo>
                <a:lnTo>
                  <a:pt x="228600" y="185419"/>
                </a:lnTo>
                <a:lnTo>
                  <a:pt x="248919" y="196850"/>
                </a:lnTo>
                <a:lnTo>
                  <a:pt x="270510" y="208279"/>
                </a:lnTo>
                <a:lnTo>
                  <a:pt x="292100" y="219709"/>
                </a:lnTo>
                <a:lnTo>
                  <a:pt x="314960" y="229869"/>
                </a:lnTo>
                <a:lnTo>
                  <a:pt x="336550" y="241300"/>
                </a:lnTo>
                <a:lnTo>
                  <a:pt x="360679" y="250189"/>
                </a:lnTo>
                <a:lnTo>
                  <a:pt x="383539" y="260350"/>
                </a:lnTo>
                <a:lnTo>
                  <a:pt x="407669" y="269239"/>
                </a:lnTo>
                <a:lnTo>
                  <a:pt x="431800" y="278129"/>
                </a:lnTo>
                <a:lnTo>
                  <a:pt x="455929" y="287019"/>
                </a:lnTo>
                <a:lnTo>
                  <a:pt x="480060" y="294639"/>
                </a:lnTo>
                <a:lnTo>
                  <a:pt x="505460" y="302259"/>
                </a:lnTo>
                <a:lnTo>
                  <a:pt x="530860" y="309879"/>
                </a:lnTo>
                <a:lnTo>
                  <a:pt x="556260" y="316229"/>
                </a:lnTo>
                <a:lnTo>
                  <a:pt x="581660" y="322579"/>
                </a:lnTo>
                <a:lnTo>
                  <a:pt x="607060" y="328929"/>
                </a:lnTo>
                <a:lnTo>
                  <a:pt x="633729" y="334009"/>
                </a:lnTo>
                <a:lnTo>
                  <a:pt x="660400" y="339089"/>
                </a:lnTo>
                <a:lnTo>
                  <a:pt x="685800" y="344169"/>
                </a:lnTo>
                <a:lnTo>
                  <a:pt x="712469" y="347979"/>
                </a:lnTo>
                <a:lnTo>
                  <a:pt x="739139" y="351789"/>
                </a:lnTo>
                <a:lnTo>
                  <a:pt x="767079" y="354329"/>
                </a:lnTo>
                <a:lnTo>
                  <a:pt x="793750" y="356869"/>
                </a:lnTo>
                <a:lnTo>
                  <a:pt x="820419" y="359409"/>
                </a:lnTo>
                <a:lnTo>
                  <a:pt x="848360" y="360679"/>
                </a:lnTo>
                <a:lnTo>
                  <a:pt x="875029" y="363219"/>
                </a:lnTo>
                <a:lnTo>
                  <a:pt x="902969" y="363219"/>
                </a:lnTo>
                <a:lnTo>
                  <a:pt x="929639" y="363219"/>
                </a:lnTo>
                <a:lnTo>
                  <a:pt x="957579" y="363219"/>
                </a:lnTo>
                <a:lnTo>
                  <a:pt x="984250" y="363219"/>
                </a:lnTo>
                <a:lnTo>
                  <a:pt x="1012189" y="361950"/>
                </a:lnTo>
                <a:lnTo>
                  <a:pt x="1038860" y="360679"/>
                </a:lnTo>
                <a:lnTo>
                  <a:pt x="1065529" y="359409"/>
                </a:lnTo>
                <a:lnTo>
                  <a:pt x="1093469" y="356869"/>
                </a:lnTo>
                <a:lnTo>
                  <a:pt x="1120139" y="353059"/>
                </a:lnTo>
                <a:lnTo>
                  <a:pt x="1146810" y="350519"/>
                </a:lnTo>
                <a:lnTo>
                  <a:pt x="1173479" y="346709"/>
                </a:lnTo>
                <a:lnTo>
                  <a:pt x="1200150" y="342900"/>
                </a:lnTo>
                <a:lnTo>
                  <a:pt x="1226819" y="337819"/>
                </a:lnTo>
                <a:lnTo>
                  <a:pt x="1253489" y="332739"/>
                </a:lnTo>
                <a:lnTo>
                  <a:pt x="1278889" y="326389"/>
                </a:lnTo>
                <a:lnTo>
                  <a:pt x="1305560" y="321309"/>
                </a:lnTo>
                <a:lnTo>
                  <a:pt x="1330960" y="314959"/>
                </a:lnTo>
                <a:lnTo>
                  <a:pt x="1356360" y="307339"/>
                </a:lnTo>
                <a:lnTo>
                  <a:pt x="1380489" y="299719"/>
                </a:lnTo>
                <a:lnTo>
                  <a:pt x="1405889" y="292100"/>
                </a:lnTo>
                <a:lnTo>
                  <a:pt x="1454150" y="275589"/>
                </a:lnTo>
                <a:lnTo>
                  <a:pt x="1502410" y="257809"/>
                </a:lnTo>
                <a:lnTo>
                  <a:pt x="1548129" y="237489"/>
                </a:lnTo>
                <a:lnTo>
                  <a:pt x="1570989" y="227329"/>
                </a:lnTo>
                <a:lnTo>
                  <a:pt x="1592579" y="215900"/>
                </a:lnTo>
                <a:lnTo>
                  <a:pt x="1614169" y="204469"/>
                </a:lnTo>
                <a:lnTo>
                  <a:pt x="1635760" y="193039"/>
                </a:lnTo>
                <a:lnTo>
                  <a:pt x="1657350" y="181609"/>
                </a:lnTo>
                <a:lnTo>
                  <a:pt x="1677669" y="168909"/>
                </a:lnTo>
                <a:lnTo>
                  <a:pt x="1696719" y="156209"/>
                </a:lnTo>
                <a:lnTo>
                  <a:pt x="1717039" y="143509"/>
                </a:lnTo>
                <a:lnTo>
                  <a:pt x="1736089" y="129539"/>
                </a:lnTo>
                <a:lnTo>
                  <a:pt x="1753869" y="115569"/>
                </a:lnTo>
                <a:lnTo>
                  <a:pt x="1771650" y="10160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791075" y="2192654"/>
            <a:ext cx="85089" cy="64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412490" y="2506979"/>
            <a:ext cx="1043940" cy="193040"/>
          </a:xfrm>
          <a:custGeom>
            <a:avLst/>
            <a:gdLst/>
            <a:ahLst/>
            <a:cxnLst/>
            <a:rect l="l" t="t" r="r" b="b"/>
            <a:pathLst>
              <a:path w="1043939" h="193039">
                <a:moveTo>
                  <a:pt x="1043939" y="148590"/>
                </a:moveTo>
                <a:lnTo>
                  <a:pt x="1032510" y="139700"/>
                </a:lnTo>
                <a:lnTo>
                  <a:pt x="1021080" y="132080"/>
                </a:lnTo>
                <a:lnTo>
                  <a:pt x="1008380" y="124460"/>
                </a:lnTo>
                <a:lnTo>
                  <a:pt x="996950" y="116840"/>
                </a:lnTo>
                <a:lnTo>
                  <a:pt x="982980" y="109220"/>
                </a:lnTo>
                <a:lnTo>
                  <a:pt x="970280" y="101600"/>
                </a:lnTo>
                <a:lnTo>
                  <a:pt x="957580" y="93980"/>
                </a:lnTo>
                <a:lnTo>
                  <a:pt x="943610" y="87630"/>
                </a:lnTo>
                <a:lnTo>
                  <a:pt x="929639" y="81280"/>
                </a:lnTo>
                <a:lnTo>
                  <a:pt x="915670" y="74930"/>
                </a:lnTo>
                <a:lnTo>
                  <a:pt x="901700" y="68580"/>
                </a:lnTo>
                <a:lnTo>
                  <a:pt x="887730" y="62230"/>
                </a:lnTo>
                <a:lnTo>
                  <a:pt x="872489" y="57150"/>
                </a:lnTo>
                <a:lnTo>
                  <a:pt x="857250" y="52070"/>
                </a:lnTo>
                <a:lnTo>
                  <a:pt x="842010" y="45720"/>
                </a:lnTo>
                <a:lnTo>
                  <a:pt x="826770" y="41910"/>
                </a:lnTo>
                <a:lnTo>
                  <a:pt x="811530" y="36830"/>
                </a:lnTo>
                <a:lnTo>
                  <a:pt x="796289" y="33020"/>
                </a:lnTo>
                <a:lnTo>
                  <a:pt x="779780" y="27940"/>
                </a:lnTo>
                <a:lnTo>
                  <a:pt x="764539" y="24130"/>
                </a:lnTo>
                <a:lnTo>
                  <a:pt x="748030" y="21590"/>
                </a:lnTo>
                <a:lnTo>
                  <a:pt x="732789" y="17780"/>
                </a:lnTo>
                <a:lnTo>
                  <a:pt x="716280" y="15240"/>
                </a:lnTo>
                <a:lnTo>
                  <a:pt x="699770" y="12700"/>
                </a:lnTo>
                <a:lnTo>
                  <a:pt x="683260" y="10160"/>
                </a:lnTo>
                <a:lnTo>
                  <a:pt x="666750" y="7620"/>
                </a:lnTo>
                <a:lnTo>
                  <a:pt x="650239" y="5080"/>
                </a:lnTo>
                <a:lnTo>
                  <a:pt x="633730" y="3810"/>
                </a:lnTo>
                <a:lnTo>
                  <a:pt x="615950" y="2540"/>
                </a:lnTo>
                <a:lnTo>
                  <a:pt x="599439" y="1270"/>
                </a:lnTo>
                <a:lnTo>
                  <a:pt x="582930" y="1270"/>
                </a:lnTo>
                <a:lnTo>
                  <a:pt x="566420" y="0"/>
                </a:lnTo>
                <a:lnTo>
                  <a:pt x="548639" y="0"/>
                </a:lnTo>
                <a:lnTo>
                  <a:pt x="532130" y="0"/>
                </a:lnTo>
                <a:lnTo>
                  <a:pt x="515620" y="1270"/>
                </a:lnTo>
                <a:lnTo>
                  <a:pt x="497839" y="1270"/>
                </a:lnTo>
                <a:lnTo>
                  <a:pt x="481330" y="2540"/>
                </a:lnTo>
                <a:lnTo>
                  <a:pt x="464820" y="3810"/>
                </a:lnTo>
                <a:lnTo>
                  <a:pt x="448310" y="5080"/>
                </a:lnTo>
                <a:lnTo>
                  <a:pt x="431800" y="7620"/>
                </a:lnTo>
                <a:lnTo>
                  <a:pt x="415289" y="10160"/>
                </a:lnTo>
                <a:lnTo>
                  <a:pt x="398780" y="11430"/>
                </a:lnTo>
                <a:lnTo>
                  <a:pt x="382270" y="15240"/>
                </a:lnTo>
                <a:lnTo>
                  <a:pt x="365760" y="17780"/>
                </a:lnTo>
                <a:lnTo>
                  <a:pt x="349250" y="20320"/>
                </a:lnTo>
                <a:lnTo>
                  <a:pt x="334010" y="24130"/>
                </a:lnTo>
                <a:lnTo>
                  <a:pt x="317500" y="27940"/>
                </a:lnTo>
                <a:lnTo>
                  <a:pt x="302260" y="31750"/>
                </a:lnTo>
                <a:lnTo>
                  <a:pt x="285750" y="36830"/>
                </a:lnTo>
                <a:lnTo>
                  <a:pt x="270510" y="41910"/>
                </a:lnTo>
                <a:lnTo>
                  <a:pt x="255270" y="45720"/>
                </a:lnTo>
                <a:lnTo>
                  <a:pt x="240030" y="50800"/>
                </a:lnTo>
                <a:lnTo>
                  <a:pt x="224789" y="57150"/>
                </a:lnTo>
                <a:lnTo>
                  <a:pt x="210820" y="62230"/>
                </a:lnTo>
                <a:lnTo>
                  <a:pt x="195580" y="68580"/>
                </a:lnTo>
                <a:lnTo>
                  <a:pt x="181610" y="73660"/>
                </a:lnTo>
                <a:lnTo>
                  <a:pt x="167639" y="80010"/>
                </a:lnTo>
                <a:lnTo>
                  <a:pt x="153670" y="87630"/>
                </a:lnTo>
                <a:lnTo>
                  <a:pt x="140970" y="93980"/>
                </a:lnTo>
                <a:lnTo>
                  <a:pt x="127000" y="101600"/>
                </a:lnTo>
                <a:lnTo>
                  <a:pt x="114300" y="107950"/>
                </a:lnTo>
                <a:lnTo>
                  <a:pt x="101600" y="115570"/>
                </a:lnTo>
                <a:lnTo>
                  <a:pt x="88900" y="123190"/>
                </a:lnTo>
                <a:lnTo>
                  <a:pt x="76200" y="132080"/>
                </a:lnTo>
                <a:lnTo>
                  <a:pt x="64770" y="139700"/>
                </a:lnTo>
                <a:lnTo>
                  <a:pt x="53339" y="148590"/>
                </a:lnTo>
                <a:lnTo>
                  <a:pt x="41910" y="156210"/>
                </a:lnTo>
                <a:lnTo>
                  <a:pt x="30480" y="165100"/>
                </a:lnTo>
                <a:lnTo>
                  <a:pt x="20320" y="173990"/>
                </a:lnTo>
                <a:lnTo>
                  <a:pt x="10160" y="182880"/>
                </a:lnTo>
                <a:lnTo>
                  <a:pt x="0" y="19304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402454" y="2626995"/>
            <a:ext cx="104140" cy="787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71470" y="2673350"/>
            <a:ext cx="1136015" cy="1654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spcBef>
                <a:spcPts val="90"/>
              </a:spcBef>
            </a:pPr>
            <a:r>
              <a:rPr sz="1000" b="1" spc="25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975" b="1" spc="375" baseline="-29914" dirty="0">
                <a:solidFill>
                  <a:prstClr val="black"/>
                </a:solidFill>
                <a:latin typeface="Times New Roman"/>
                <a:cs typeface="Times New Roman"/>
              </a:rPr>
              <a:t>4</a:t>
            </a:r>
            <a:r>
              <a:rPr sz="975" b="1" spc="277" baseline="-299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000" b="1" spc="190" dirty="0">
                <a:solidFill>
                  <a:prstClr val="black"/>
                </a:solidFill>
                <a:latin typeface="Times New Roman"/>
                <a:cs typeface="Times New Roman"/>
              </a:rPr>
              <a:t>biopterine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30370" y="2669540"/>
            <a:ext cx="1136015" cy="1654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spcBef>
                <a:spcPts val="90"/>
              </a:spcBef>
            </a:pPr>
            <a:r>
              <a:rPr sz="1000" b="1" spc="24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975" b="1" spc="367" baseline="-29914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975" b="1" spc="240" baseline="-299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000" b="1" spc="195" dirty="0">
                <a:solidFill>
                  <a:prstClr val="black"/>
                </a:solidFill>
                <a:latin typeface="Times New Roman"/>
                <a:cs typeface="Times New Roman"/>
              </a:rPr>
              <a:t>biopterine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161530" y="2526029"/>
            <a:ext cx="0" cy="208279"/>
          </a:xfrm>
          <a:custGeom>
            <a:avLst/>
            <a:gdLst/>
            <a:ahLst/>
            <a:cxnLst/>
            <a:rect l="l" t="t" r="r" b="b"/>
            <a:pathLst>
              <a:path h="208280">
                <a:moveTo>
                  <a:pt x="0" y="0"/>
                </a:moveTo>
                <a:lnTo>
                  <a:pt x="0" y="20828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216140" y="2550160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75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161530" y="2734310"/>
            <a:ext cx="262890" cy="102870"/>
          </a:xfrm>
          <a:custGeom>
            <a:avLst/>
            <a:gdLst/>
            <a:ahLst/>
            <a:cxnLst/>
            <a:rect l="l" t="t" r="r" b="b"/>
            <a:pathLst>
              <a:path w="262890" h="102869">
                <a:moveTo>
                  <a:pt x="0" y="0"/>
                </a:moveTo>
                <a:lnTo>
                  <a:pt x="262890" y="10286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424419" y="2734310"/>
            <a:ext cx="264160" cy="102870"/>
          </a:xfrm>
          <a:custGeom>
            <a:avLst/>
            <a:gdLst/>
            <a:ahLst/>
            <a:cxnLst/>
            <a:rect l="l" t="t" r="r" b="b"/>
            <a:pathLst>
              <a:path w="264159" h="102869">
                <a:moveTo>
                  <a:pt x="0" y="102869"/>
                </a:moveTo>
                <a:lnTo>
                  <a:pt x="26415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428230" y="2712720"/>
            <a:ext cx="201930" cy="78740"/>
          </a:xfrm>
          <a:custGeom>
            <a:avLst/>
            <a:gdLst/>
            <a:ahLst/>
            <a:cxnLst/>
            <a:rect l="l" t="t" r="r" b="b"/>
            <a:pathLst>
              <a:path w="201929" h="78739">
                <a:moveTo>
                  <a:pt x="0" y="78739"/>
                </a:moveTo>
                <a:lnTo>
                  <a:pt x="20192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688580" y="2526029"/>
            <a:ext cx="0" cy="208279"/>
          </a:xfrm>
          <a:custGeom>
            <a:avLst/>
            <a:gdLst/>
            <a:ahLst/>
            <a:cxnLst/>
            <a:rect l="l" t="t" r="r" b="b"/>
            <a:pathLst>
              <a:path h="208280">
                <a:moveTo>
                  <a:pt x="0" y="20828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424419" y="2423160"/>
            <a:ext cx="264160" cy="102870"/>
          </a:xfrm>
          <a:custGeom>
            <a:avLst/>
            <a:gdLst/>
            <a:ahLst/>
            <a:cxnLst/>
            <a:rect l="l" t="t" r="r" b="b"/>
            <a:pathLst>
              <a:path w="264159" h="102869">
                <a:moveTo>
                  <a:pt x="264159" y="10286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428230" y="2466339"/>
            <a:ext cx="201930" cy="80010"/>
          </a:xfrm>
          <a:custGeom>
            <a:avLst/>
            <a:gdLst/>
            <a:ahLst/>
            <a:cxnLst/>
            <a:rect l="l" t="t" r="r" b="b"/>
            <a:pathLst>
              <a:path w="201929" h="80010">
                <a:moveTo>
                  <a:pt x="201929" y="80010"/>
                </a:moveTo>
                <a:lnTo>
                  <a:pt x="0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161530" y="2423160"/>
            <a:ext cx="262890" cy="102870"/>
          </a:xfrm>
          <a:custGeom>
            <a:avLst/>
            <a:gdLst/>
            <a:ahLst/>
            <a:cxnLst/>
            <a:rect l="l" t="t" r="r" b="b"/>
            <a:pathLst>
              <a:path w="262890" h="102869">
                <a:moveTo>
                  <a:pt x="262890" y="0"/>
                </a:moveTo>
                <a:lnTo>
                  <a:pt x="0" y="10286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424419" y="2279650"/>
            <a:ext cx="0" cy="143510"/>
          </a:xfrm>
          <a:custGeom>
            <a:avLst/>
            <a:gdLst/>
            <a:ahLst/>
            <a:cxnLst/>
            <a:rect l="l" t="t" r="r" b="b"/>
            <a:pathLst>
              <a:path h="143510">
                <a:moveTo>
                  <a:pt x="0" y="14351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320280" y="1868170"/>
            <a:ext cx="1361440" cy="43560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08940">
              <a:spcBef>
                <a:spcPts val="90"/>
              </a:spcBef>
            </a:pPr>
            <a:r>
              <a:rPr sz="1000" b="1" spc="275" dirty="0">
                <a:solidFill>
                  <a:prstClr val="black"/>
                </a:solidFill>
                <a:latin typeface="Times New Roman"/>
                <a:cs typeface="Times New Roman"/>
              </a:rPr>
              <a:t>NH</a:t>
            </a:r>
            <a:r>
              <a:rPr sz="975" b="1" spc="412" baseline="-29914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975" baseline="-29914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8100">
              <a:spcBef>
                <a:spcPts val="840"/>
              </a:spcBef>
            </a:pPr>
            <a:r>
              <a:rPr sz="1000" b="1" spc="270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975" b="1" spc="405" baseline="-29914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000" b="1" spc="270" dirty="0">
                <a:solidFill>
                  <a:prstClr val="black"/>
                </a:solidFill>
                <a:latin typeface="Times New Roman"/>
                <a:cs typeface="Times New Roman"/>
              </a:rPr>
              <a:t>-CH</a:t>
            </a:r>
            <a:r>
              <a:rPr sz="1000" b="1" spc="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000" b="1" spc="340" dirty="0">
                <a:solidFill>
                  <a:prstClr val="black"/>
                </a:solidFill>
                <a:latin typeface="Times New Roman"/>
                <a:cs typeface="Times New Roman"/>
              </a:rPr>
              <a:t>COOH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796530" y="2020570"/>
            <a:ext cx="0" cy="143510"/>
          </a:xfrm>
          <a:custGeom>
            <a:avLst/>
            <a:gdLst/>
            <a:ahLst/>
            <a:cxnLst/>
            <a:rect l="l" t="t" r="r" b="b"/>
            <a:pathLst>
              <a:path h="143510">
                <a:moveTo>
                  <a:pt x="0" y="14350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515859" y="3128010"/>
            <a:ext cx="7620" cy="778510"/>
          </a:xfrm>
          <a:custGeom>
            <a:avLst/>
            <a:gdLst/>
            <a:ahLst/>
            <a:cxnLst/>
            <a:rect l="l" t="t" r="r" b="b"/>
            <a:pathLst>
              <a:path w="7620" h="778510">
                <a:moveTo>
                  <a:pt x="7620" y="0"/>
                </a:moveTo>
                <a:lnTo>
                  <a:pt x="0" y="77850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489190" y="3906520"/>
            <a:ext cx="54610" cy="78740"/>
          </a:xfrm>
          <a:custGeom>
            <a:avLst/>
            <a:gdLst/>
            <a:ahLst/>
            <a:cxnLst/>
            <a:rect l="l" t="t" r="r" b="b"/>
            <a:pathLst>
              <a:path w="54609" h="78739">
                <a:moveTo>
                  <a:pt x="0" y="0"/>
                </a:moveTo>
                <a:lnTo>
                  <a:pt x="26669" y="78739"/>
                </a:lnTo>
                <a:lnTo>
                  <a:pt x="46498" y="22859"/>
                </a:lnTo>
                <a:lnTo>
                  <a:pt x="26669" y="22859"/>
                </a:lnTo>
                <a:lnTo>
                  <a:pt x="0" y="0"/>
                </a:lnTo>
                <a:close/>
              </a:path>
              <a:path w="54609" h="78739">
                <a:moveTo>
                  <a:pt x="54609" y="0"/>
                </a:moveTo>
                <a:lnTo>
                  <a:pt x="26669" y="22859"/>
                </a:lnTo>
                <a:lnTo>
                  <a:pt x="46498" y="22859"/>
                </a:lnTo>
                <a:lnTo>
                  <a:pt x="546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489190" y="3906520"/>
            <a:ext cx="54610" cy="78740"/>
          </a:xfrm>
          <a:custGeom>
            <a:avLst/>
            <a:gdLst/>
            <a:ahLst/>
            <a:cxnLst/>
            <a:rect l="l" t="t" r="r" b="b"/>
            <a:pathLst>
              <a:path w="54609" h="78739">
                <a:moveTo>
                  <a:pt x="26669" y="0"/>
                </a:moveTo>
                <a:lnTo>
                  <a:pt x="26669" y="22859"/>
                </a:lnTo>
                <a:lnTo>
                  <a:pt x="54609" y="0"/>
                </a:lnTo>
                <a:lnTo>
                  <a:pt x="26669" y="78739"/>
                </a:lnTo>
                <a:lnTo>
                  <a:pt x="0" y="0"/>
                </a:lnTo>
                <a:lnTo>
                  <a:pt x="26669" y="22859"/>
                </a:lnTo>
                <a:lnTo>
                  <a:pt x="26669" y="0"/>
                </a:lnTo>
                <a:close/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146290" y="3218179"/>
            <a:ext cx="351790" cy="444500"/>
          </a:xfrm>
          <a:custGeom>
            <a:avLst/>
            <a:gdLst/>
            <a:ahLst/>
            <a:cxnLst/>
            <a:rect l="l" t="t" r="r" b="b"/>
            <a:pathLst>
              <a:path w="351790" h="444500">
                <a:moveTo>
                  <a:pt x="157479" y="444500"/>
                </a:moveTo>
                <a:lnTo>
                  <a:pt x="165100" y="441960"/>
                </a:lnTo>
                <a:lnTo>
                  <a:pt x="172719" y="439420"/>
                </a:lnTo>
                <a:lnTo>
                  <a:pt x="180339" y="435610"/>
                </a:lnTo>
                <a:lnTo>
                  <a:pt x="187959" y="433070"/>
                </a:lnTo>
                <a:lnTo>
                  <a:pt x="194309" y="429260"/>
                </a:lnTo>
                <a:lnTo>
                  <a:pt x="201929" y="426720"/>
                </a:lnTo>
                <a:lnTo>
                  <a:pt x="208279" y="422910"/>
                </a:lnTo>
                <a:lnTo>
                  <a:pt x="215900" y="420370"/>
                </a:lnTo>
                <a:lnTo>
                  <a:pt x="222250" y="416560"/>
                </a:lnTo>
                <a:lnTo>
                  <a:pt x="228600" y="412750"/>
                </a:lnTo>
                <a:lnTo>
                  <a:pt x="234950" y="408940"/>
                </a:lnTo>
                <a:lnTo>
                  <a:pt x="241300" y="405130"/>
                </a:lnTo>
                <a:lnTo>
                  <a:pt x="247650" y="401320"/>
                </a:lnTo>
                <a:lnTo>
                  <a:pt x="254000" y="396240"/>
                </a:lnTo>
                <a:lnTo>
                  <a:pt x="260350" y="392430"/>
                </a:lnTo>
                <a:lnTo>
                  <a:pt x="265429" y="388620"/>
                </a:lnTo>
                <a:lnTo>
                  <a:pt x="271779" y="383540"/>
                </a:lnTo>
                <a:lnTo>
                  <a:pt x="276859" y="379730"/>
                </a:lnTo>
                <a:lnTo>
                  <a:pt x="281939" y="374650"/>
                </a:lnTo>
                <a:lnTo>
                  <a:pt x="287019" y="369570"/>
                </a:lnTo>
                <a:lnTo>
                  <a:pt x="292100" y="365760"/>
                </a:lnTo>
                <a:lnTo>
                  <a:pt x="295909" y="360680"/>
                </a:lnTo>
                <a:lnTo>
                  <a:pt x="300989" y="355600"/>
                </a:lnTo>
                <a:lnTo>
                  <a:pt x="306069" y="350520"/>
                </a:lnTo>
                <a:lnTo>
                  <a:pt x="309879" y="345440"/>
                </a:lnTo>
                <a:lnTo>
                  <a:pt x="313689" y="340360"/>
                </a:lnTo>
                <a:lnTo>
                  <a:pt x="317500" y="335280"/>
                </a:lnTo>
                <a:lnTo>
                  <a:pt x="321309" y="330200"/>
                </a:lnTo>
                <a:lnTo>
                  <a:pt x="323850" y="323850"/>
                </a:lnTo>
                <a:lnTo>
                  <a:pt x="327659" y="318770"/>
                </a:lnTo>
                <a:lnTo>
                  <a:pt x="330200" y="313690"/>
                </a:lnTo>
                <a:lnTo>
                  <a:pt x="334009" y="308610"/>
                </a:lnTo>
                <a:lnTo>
                  <a:pt x="336550" y="302260"/>
                </a:lnTo>
                <a:lnTo>
                  <a:pt x="339089" y="297180"/>
                </a:lnTo>
                <a:lnTo>
                  <a:pt x="340359" y="290830"/>
                </a:lnTo>
                <a:lnTo>
                  <a:pt x="342900" y="285750"/>
                </a:lnTo>
                <a:lnTo>
                  <a:pt x="344169" y="279400"/>
                </a:lnTo>
                <a:lnTo>
                  <a:pt x="346709" y="274320"/>
                </a:lnTo>
                <a:lnTo>
                  <a:pt x="347979" y="267970"/>
                </a:lnTo>
                <a:lnTo>
                  <a:pt x="349250" y="262890"/>
                </a:lnTo>
                <a:lnTo>
                  <a:pt x="349250" y="256540"/>
                </a:lnTo>
                <a:lnTo>
                  <a:pt x="350519" y="251460"/>
                </a:lnTo>
                <a:lnTo>
                  <a:pt x="350519" y="245110"/>
                </a:lnTo>
                <a:lnTo>
                  <a:pt x="351789" y="240030"/>
                </a:lnTo>
                <a:lnTo>
                  <a:pt x="351789" y="233680"/>
                </a:lnTo>
                <a:lnTo>
                  <a:pt x="351789" y="227330"/>
                </a:lnTo>
                <a:lnTo>
                  <a:pt x="350519" y="222250"/>
                </a:lnTo>
                <a:lnTo>
                  <a:pt x="350519" y="215900"/>
                </a:lnTo>
                <a:lnTo>
                  <a:pt x="349250" y="210820"/>
                </a:lnTo>
                <a:lnTo>
                  <a:pt x="349250" y="204470"/>
                </a:lnTo>
                <a:lnTo>
                  <a:pt x="347979" y="199390"/>
                </a:lnTo>
                <a:lnTo>
                  <a:pt x="346709" y="193040"/>
                </a:lnTo>
                <a:lnTo>
                  <a:pt x="344169" y="187960"/>
                </a:lnTo>
                <a:lnTo>
                  <a:pt x="342900" y="181610"/>
                </a:lnTo>
                <a:lnTo>
                  <a:pt x="340359" y="176530"/>
                </a:lnTo>
                <a:lnTo>
                  <a:pt x="339089" y="170180"/>
                </a:lnTo>
                <a:lnTo>
                  <a:pt x="336550" y="165100"/>
                </a:lnTo>
                <a:lnTo>
                  <a:pt x="334009" y="158750"/>
                </a:lnTo>
                <a:lnTo>
                  <a:pt x="330200" y="153670"/>
                </a:lnTo>
                <a:lnTo>
                  <a:pt x="327659" y="148590"/>
                </a:lnTo>
                <a:lnTo>
                  <a:pt x="323850" y="143510"/>
                </a:lnTo>
                <a:lnTo>
                  <a:pt x="321309" y="137160"/>
                </a:lnTo>
                <a:lnTo>
                  <a:pt x="317500" y="132080"/>
                </a:lnTo>
                <a:lnTo>
                  <a:pt x="313689" y="127000"/>
                </a:lnTo>
                <a:lnTo>
                  <a:pt x="309879" y="121920"/>
                </a:lnTo>
                <a:lnTo>
                  <a:pt x="306069" y="116840"/>
                </a:lnTo>
                <a:lnTo>
                  <a:pt x="300989" y="111760"/>
                </a:lnTo>
                <a:lnTo>
                  <a:pt x="297179" y="106680"/>
                </a:lnTo>
                <a:lnTo>
                  <a:pt x="292100" y="101600"/>
                </a:lnTo>
                <a:lnTo>
                  <a:pt x="287019" y="97790"/>
                </a:lnTo>
                <a:lnTo>
                  <a:pt x="281939" y="92710"/>
                </a:lnTo>
                <a:lnTo>
                  <a:pt x="276859" y="87630"/>
                </a:lnTo>
                <a:lnTo>
                  <a:pt x="271779" y="83820"/>
                </a:lnTo>
                <a:lnTo>
                  <a:pt x="265429" y="78740"/>
                </a:lnTo>
                <a:lnTo>
                  <a:pt x="260350" y="74930"/>
                </a:lnTo>
                <a:lnTo>
                  <a:pt x="254000" y="71120"/>
                </a:lnTo>
                <a:lnTo>
                  <a:pt x="247650" y="66040"/>
                </a:lnTo>
                <a:lnTo>
                  <a:pt x="241300" y="62230"/>
                </a:lnTo>
                <a:lnTo>
                  <a:pt x="234950" y="58420"/>
                </a:lnTo>
                <a:lnTo>
                  <a:pt x="228600" y="54610"/>
                </a:lnTo>
                <a:lnTo>
                  <a:pt x="222250" y="50800"/>
                </a:lnTo>
                <a:lnTo>
                  <a:pt x="215900" y="46990"/>
                </a:lnTo>
                <a:lnTo>
                  <a:pt x="208279" y="44450"/>
                </a:lnTo>
                <a:lnTo>
                  <a:pt x="201929" y="40640"/>
                </a:lnTo>
                <a:lnTo>
                  <a:pt x="194309" y="36830"/>
                </a:lnTo>
                <a:lnTo>
                  <a:pt x="187959" y="34290"/>
                </a:lnTo>
                <a:lnTo>
                  <a:pt x="180339" y="31750"/>
                </a:lnTo>
                <a:lnTo>
                  <a:pt x="172719" y="27940"/>
                </a:lnTo>
                <a:lnTo>
                  <a:pt x="165100" y="25400"/>
                </a:lnTo>
                <a:lnTo>
                  <a:pt x="157479" y="22860"/>
                </a:lnTo>
                <a:lnTo>
                  <a:pt x="149859" y="20320"/>
                </a:lnTo>
                <a:lnTo>
                  <a:pt x="142239" y="17780"/>
                </a:lnTo>
                <a:lnTo>
                  <a:pt x="134619" y="16510"/>
                </a:lnTo>
                <a:lnTo>
                  <a:pt x="125729" y="13970"/>
                </a:lnTo>
                <a:lnTo>
                  <a:pt x="118109" y="12700"/>
                </a:lnTo>
                <a:lnTo>
                  <a:pt x="110489" y="10160"/>
                </a:lnTo>
                <a:lnTo>
                  <a:pt x="101600" y="8890"/>
                </a:lnTo>
                <a:lnTo>
                  <a:pt x="93979" y="7620"/>
                </a:lnTo>
                <a:lnTo>
                  <a:pt x="85089" y="6350"/>
                </a:lnTo>
                <a:lnTo>
                  <a:pt x="76200" y="5080"/>
                </a:lnTo>
                <a:lnTo>
                  <a:pt x="68579" y="3810"/>
                </a:lnTo>
                <a:lnTo>
                  <a:pt x="59689" y="2540"/>
                </a:lnTo>
                <a:lnTo>
                  <a:pt x="52069" y="1270"/>
                </a:lnTo>
                <a:lnTo>
                  <a:pt x="43179" y="1270"/>
                </a:lnTo>
                <a:lnTo>
                  <a:pt x="34289" y="0"/>
                </a:lnTo>
                <a:lnTo>
                  <a:pt x="25400" y="0"/>
                </a:lnTo>
                <a:lnTo>
                  <a:pt x="17779" y="0"/>
                </a:lnTo>
                <a:lnTo>
                  <a:pt x="8889" y="0"/>
                </a:ln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219950" y="3620770"/>
            <a:ext cx="115570" cy="50800"/>
          </a:xfrm>
          <a:custGeom>
            <a:avLst/>
            <a:gdLst/>
            <a:ahLst/>
            <a:cxnLst/>
            <a:rect l="l" t="t" r="r" b="b"/>
            <a:pathLst>
              <a:path w="115570" h="50800">
                <a:moveTo>
                  <a:pt x="91440" y="0"/>
                </a:moveTo>
                <a:lnTo>
                  <a:pt x="0" y="50799"/>
                </a:lnTo>
                <a:lnTo>
                  <a:pt x="115570" y="33019"/>
                </a:lnTo>
                <a:lnTo>
                  <a:pt x="73659" y="26669"/>
                </a:lnTo>
                <a:lnTo>
                  <a:pt x="914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219950" y="3620770"/>
            <a:ext cx="115570" cy="50800"/>
          </a:xfrm>
          <a:custGeom>
            <a:avLst/>
            <a:gdLst/>
            <a:ahLst/>
            <a:cxnLst/>
            <a:rect l="l" t="t" r="r" b="b"/>
            <a:pathLst>
              <a:path w="115570" h="50800">
                <a:moveTo>
                  <a:pt x="115570" y="33019"/>
                </a:moveTo>
                <a:lnTo>
                  <a:pt x="0" y="50799"/>
                </a:lnTo>
                <a:lnTo>
                  <a:pt x="91440" y="0"/>
                </a:lnTo>
                <a:lnTo>
                  <a:pt x="73659" y="26669"/>
                </a:lnTo>
                <a:lnTo>
                  <a:pt x="115570" y="3301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882130" y="4575809"/>
            <a:ext cx="0" cy="208279"/>
          </a:xfrm>
          <a:custGeom>
            <a:avLst/>
            <a:gdLst/>
            <a:ahLst/>
            <a:cxnLst/>
            <a:rect l="l" t="t" r="r" b="b"/>
            <a:pathLst>
              <a:path h="208279">
                <a:moveTo>
                  <a:pt x="0" y="0"/>
                </a:moveTo>
                <a:lnTo>
                  <a:pt x="0" y="20827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936740" y="4599940"/>
            <a:ext cx="0" cy="160020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2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882130" y="4784090"/>
            <a:ext cx="262890" cy="102870"/>
          </a:xfrm>
          <a:custGeom>
            <a:avLst/>
            <a:gdLst/>
            <a:ahLst/>
            <a:cxnLst/>
            <a:rect l="l" t="t" r="r" b="b"/>
            <a:pathLst>
              <a:path w="262890" h="102870">
                <a:moveTo>
                  <a:pt x="0" y="0"/>
                </a:moveTo>
                <a:lnTo>
                  <a:pt x="262890" y="10287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145019" y="4784090"/>
            <a:ext cx="264160" cy="102870"/>
          </a:xfrm>
          <a:custGeom>
            <a:avLst/>
            <a:gdLst/>
            <a:ahLst/>
            <a:cxnLst/>
            <a:rect l="l" t="t" r="r" b="b"/>
            <a:pathLst>
              <a:path w="264159" h="102870">
                <a:moveTo>
                  <a:pt x="0" y="102870"/>
                </a:moveTo>
                <a:lnTo>
                  <a:pt x="26415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148830" y="4762500"/>
            <a:ext cx="201930" cy="80010"/>
          </a:xfrm>
          <a:custGeom>
            <a:avLst/>
            <a:gdLst/>
            <a:ahLst/>
            <a:cxnLst/>
            <a:rect l="l" t="t" r="r" b="b"/>
            <a:pathLst>
              <a:path w="201929" h="80010">
                <a:moveTo>
                  <a:pt x="0" y="80010"/>
                </a:moveTo>
                <a:lnTo>
                  <a:pt x="201929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409180" y="4575809"/>
            <a:ext cx="0" cy="208279"/>
          </a:xfrm>
          <a:custGeom>
            <a:avLst/>
            <a:gdLst/>
            <a:ahLst/>
            <a:cxnLst/>
            <a:rect l="l" t="t" r="r" b="b"/>
            <a:pathLst>
              <a:path h="208279">
                <a:moveTo>
                  <a:pt x="0" y="20827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145019" y="4472940"/>
            <a:ext cx="264160" cy="102870"/>
          </a:xfrm>
          <a:custGeom>
            <a:avLst/>
            <a:gdLst/>
            <a:ahLst/>
            <a:cxnLst/>
            <a:rect l="l" t="t" r="r" b="b"/>
            <a:pathLst>
              <a:path w="264159" h="102870">
                <a:moveTo>
                  <a:pt x="264159" y="10287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148830" y="4517390"/>
            <a:ext cx="201930" cy="78740"/>
          </a:xfrm>
          <a:custGeom>
            <a:avLst/>
            <a:gdLst/>
            <a:ahLst/>
            <a:cxnLst/>
            <a:rect l="l" t="t" r="r" b="b"/>
            <a:pathLst>
              <a:path w="201929" h="78739">
                <a:moveTo>
                  <a:pt x="201929" y="78740"/>
                </a:moveTo>
                <a:lnTo>
                  <a:pt x="0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882130" y="4472940"/>
            <a:ext cx="262890" cy="102870"/>
          </a:xfrm>
          <a:custGeom>
            <a:avLst/>
            <a:gdLst/>
            <a:ahLst/>
            <a:cxnLst/>
            <a:rect l="l" t="t" r="r" b="b"/>
            <a:pathLst>
              <a:path w="262890" h="102870">
                <a:moveTo>
                  <a:pt x="262890" y="0"/>
                </a:moveTo>
                <a:lnTo>
                  <a:pt x="0" y="10287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061200" y="5005070"/>
            <a:ext cx="311150" cy="1765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000" b="1" spc="33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000" b="1" spc="34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7145019" y="4886959"/>
            <a:ext cx="0" cy="142240"/>
          </a:xfrm>
          <a:custGeom>
            <a:avLst/>
            <a:gdLst/>
            <a:ahLst/>
            <a:cxnLst/>
            <a:rect l="l" t="t" r="r" b="b"/>
            <a:pathLst>
              <a:path h="142239">
                <a:moveTo>
                  <a:pt x="0" y="0"/>
                </a:moveTo>
                <a:lnTo>
                  <a:pt x="0" y="14223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7145019" y="4329429"/>
            <a:ext cx="0" cy="143510"/>
          </a:xfrm>
          <a:custGeom>
            <a:avLst/>
            <a:gdLst/>
            <a:ahLst/>
            <a:cxnLst/>
            <a:rect l="l" t="t" r="r" b="b"/>
            <a:pathLst>
              <a:path h="143510">
                <a:moveTo>
                  <a:pt x="0" y="14351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678679" y="4765040"/>
            <a:ext cx="1878330" cy="0"/>
          </a:xfrm>
          <a:custGeom>
            <a:avLst/>
            <a:gdLst/>
            <a:ahLst/>
            <a:cxnLst/>
            <a:rect l="l" t="t" r="r" b="b"/>
            <a:pathLst>
              <a:path w="1878329">
                <a:moveTo>
                  <a:pt x="1878329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563109" y="4747259"/>
            <a:ext cx="115570" cy="36830"/>
          </a:xfrm>
          <a:custGeom>
            <a:avLst/>
            <a:gdLst/>
            <a:ahLst/>
            <a:cxnLst/>
            <a:rect l="l" t="t" r="r" b="b"/>
            <a:pathLst>
              <a:path w="115570" h="36829">
                <a:moveTo>
                  <a:pt x="115569" y="0"/>
                </a:moveTo>
                <a:lnTo>
                  <a:pt x="0" y="17779"/>
                </a:lnTo>
                <a:lnTo>
                  <a:pt x="115569" y="36829"/>
                </a:lnTo>
                <a:lnTo>
                  <a:pt x="81279" y="17779"/>
                </a:lnTo>
                <a:lnTo>
                  <a:pt x="1155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563109" y="4747259"/>
            <a:ext cx="115570" cy="36830"/>
          </a:xfrm>
          <a:custGeom>
            <a:avLst/>
            <a:gdLst/>
            <a:ahLst/>
            <a:cxnLst/>
            <a:rect l="l" t="t" r="r" b="b"/>
            <a:pathLst>
              <a:path w="115570" h="36829">
                <a:moveTo>
                  <a:pt x="115569" y="17779"/>
                </a:moveTo>
                <a:lnTo>
                  <a:pt x="81279" y="17779"/>
                </a:lnTo>
                <a:lnTo>
                  <a:pt x="115569" y="36829"/>
                </a:lnTo>
                <a:lnTo>
                  <a:pt x="0" y="17779"/>
                </a:lnTo>
                <a:lnTo>
                  <a:pt x="115569" y="0"/>
                </a:lnTo>
                <a:lnTo>
                  <a:pt x="81279" y="17779"/>
                </a:lnTo>
                <a:lnTo>
                  <a:pt x="115569" y="1777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466590" y="4288790"/>
            <a:ext cx="302260" cy="1654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000" b="1" spc="335" dirty="0">
                <a:solidFill>
                  <a:prstClr val="black"/>
                </a:solidFill>
                <a:latin typeface="Times New Roman"/>
                <a:cs typeface="Times New Roman"/>
              </a:rPr>
              <a:t>CO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742179" y="4372609"/>
            <a:ext cx="8699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r" rtl="1">
              <a:spcBef>
                <a:spcPts val="110"/>
              </a:spcBef>
            </a:pPr>
            <a:r>
              <a:rPr sz="650" b="1" spc="155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6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593840" y="4291329"/>
            <a:ext cx="168910" cy="1765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000" b="1" spc="34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737350" y="4375150"/>
            <a:ext cx="8699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r" rtl="1">
              <a:spcBef>
                <a:spcPts val="110"/>
              </a:spcBef>
            </a:pPr>
            <a:r>
              <a:rPr sz="650" b="1" spc="155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65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639945" y="4465954"/>
            <a:ext cx="110489" cy="736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451859" y="4648200"/>
            <a:ext cx="0" cy="208279"/>
          </a:xfrm>
          <a:custGeom>
            <a:avLst/>
            <a:gdLst/>
            <a:ahLst/>
            <a:cxnLst/>
            <a:rect l="l" t="t" r="r" b="b"/>
            <a:pathLst>
              <a:path h="208279">
                <a:moveTo>
                  <a:pt x="0" y="0"/>
                </a:moveTo>
                <a:lnTo>
                  <a:pt x="0" y="20828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506470" y="4672329"/>
            <a:ext cx="0" cy="158750"/>
          </a:xfrm>
          <a:custGeom>
            <a:avLst/>
            <a:gdLst/>
            <a:ahLst/>
            <a:cxnLst/>
            <a:rect l="l" t="t" r="r" b="b"/>
            <a:pathLst>
              <a:path h="158750">
                <a:moveTo>
                  <a:pt x="0" y="0"/>
                </a:moveTo>
                <a:lnTo>
                  <a:pt x="0" y="15875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451859" y="4856479"/>
            <a:ext cx="261620" cy="102870"/>
          </a:xfrm>
          <a:custGeom>
            <a:avLst/>
            <a:gdLst/>
            <a:ahLst/>
            <a:cxnLst/>
            <a:rect l="l" t="t" r="r" b="b"/>
            <a:pathLst>
              <a:path w="261620" h="102870">
                <a:moveTo>
                  <a:pt x="0" y="0"/>
                </a:moveTo>
                <a:lnTo>
                  <a:pt x="261619" y="10287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713479" y="4856479"/>
            <a:ext cx="264160" cy="102870"/>
          </a:xfrm>
          <a:custGeom>
            <a:avLst/>
            <a:gdLst/>
            <a:ahLst/>
            <a:cxnLst/>
            <a:rect l="l" t="t" r="r" b="b"/>
            <a:pathLst>
              <a:path w="264160" h="102870">
                <a:moveTo>
                  <a:pt x="0" y="102870"/>
                </a:moveTo>
                <a:lnTo>
                  <a:pt x="26416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717290" y="4834890"/>
            <a:ext cx="203200" cy="78740"/>
          </a:xfrm>
          <a:custGeom>
            <a:avLst/>
            <a:gdLst/>
            <a:ahLst/>
            <a:cxnLst/>
            <a:rect l="l" t="t" r="r" b="b"/>
            <a:pathLst>
              <a:path w="203200" h="78739">
                <a:moveTo>
                  <a:pt x="0" y="78740"/>
                </a:moveTo>
                <a:lnTo>
                  <a:pt x="20320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977640" y="4648200"/>
            <a:ext cx="0" cy="208279"/>
          </a:xfrm>
          <a:custGeom>
            <a:avLst/>
            <a:gdLst/>
            <a:ahLst/>
            <a:cxnLst/>
            <a:rect l="l" t="t" r="r" b="b"/>
            <a:pathLst>
              <a:path h="208279">
                <a:moveTo>
                  <a:pt x="0" y="20828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713479" y="4545329"/>
            <a:ext cx="264160" cy="102870"/>
          </a:xfrm>
          <a:custGeom>
            <a:avLst/>
            <a:gdLst/>
            <a:ahLst/>
            <a:cxnLst/>
            <a:rect l="l" t="t" r="r" b="b"/>
            <a:pathLst>
              <a:path w="264160" h="102870">
                <a:moveTo>
                  <a:pt x="264160" y="10287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717290" y="4588509"/>
            <a:ext cx="203200" cy="78740"/>
          </a:xfrm>
          <a:custGeom>
            <a:avLst/>
            <a:gdLst/>
            <a:ahLst/>
            <a:cxnLst/>
            <a:rect l="l" t="t" r="r" b="b"/>
            <a:pathLst>
              <a:path w="203200" h="78739">
                <a:moveTo>
                  <a:pt x="203200" y="7873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451859" y="4545329"/>
            <a:ext cx="261620" cy="102870"/>
          </a:xfrm>
          <a:custGeom>
            <a:avLst/>
            <a:gdLst/>
            <a:ahLst/>
            <a:cxnLst/>
            <a:rect l="l" t="t" r="r" b="b"/>
            <a:pathLst>
              <a:path w="261620" h="102870">
                <a:moveTo>
                  <a:pt x="261619" y="0"/>
                </a:moveTo>
                <a:lnTo>
                  <a:pt x="0" y="10287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629659" y="5078729"/>
            <a:ext cx="312420" cy="1765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000" b="1" spc="34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000" b="1" u="heavy" spc="345" dirty="0">
                <a:solidFill>
                  <a:prstClr val="black"/>
                </a:solidFill>
                <a:uFill>
                  <a:solidFill>
                    <a:srgbClr val="990000"/>
                  </a:solidFill>
                </a:uFill>
                <a:latin typeface="Times New Roman"/>
                <a:cs typeface="Times New Roman"/>
              </a:rPr>
              <a:t>H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713479" y="4959350"/>
            <a:ext cx="0" cy="140970"/>
          </a:xfrm>
          <a:custGeom>
            <a:avLst/>
            <a:gdLst/>
            <a:ahLst/>
            <a:cxnLst/>
            <a:rect l="l" t="t" r="r" b="b"/>
            <a:pathLst>
              <a:path h="140970">
                <a:moveTo>
                  <a:pt x="0" y="0"/>
                </a:moveTo>
                <a:lnTo>
                  <a:pt x="0" y="14096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992879" y="4504690"/>
            <a:ext cx="1130300" cy="1654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spcBef>
                <a:spcPts val="90"/>
              </a:spcBef>
            </a:pPr>
            <a:r>
              <a:rPr sz="1000" b="1" spc="310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975" b="1" spc="465" baseline="-29914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000" b="1" spc="310" dirty="0">
                <a:solidFill>
                  <a:prstClr val="black"/>
                </a:solidFill>
                <a:latin typeface="Times New Roman"/>
                <a:cs typeface="Times New Roman"/>
              </a:rPr>
              <a:t>COOH</a:t>
            </a:r>
            <a:r>
              <a:rPr sz="1000" b="1" spc="-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000" u="heavy" spc="110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u="heavy" spc="-60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254750" y="4504690"/>
            <a:ext cx="160020" cy="1765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000" u="heavy" spc="110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u="heavy" spc="-60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620770" y="4364990"/>
            <a:ext cx="312420" cy="1765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000" b="1" spc="345" dirty="0">
                <a:solidFill>
                  <a:prstClr val="black"/>
                </a:solidFill>
                <a:latin typeface="Times New Roman"/>
                <a:cs typeface="Times New Roman"/>
              </a:rPr>
              <a:t>OH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2127250" y="4757420"/>
            <a:ext cx="1210310" cy="1270"/>
          </a:xfrm>
          <a:custGeom>
            <a:avLst/>
            <a:gdLst/>
            <a:ahLst/>
            <a:cxnLst/>
            <a:rect l="l" t="t" r="r" b="b"/>
            <a:pathLst>
              <a:path w="1210310" h="1270">
                <a:moveTo>
                  <a:pt x="1210310" y="126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2011679" y="4738370"/>
            <a:ext cx="115570" cy="36830"/>
          </a:xfrm>
          <a:custGeom>
            <a:avLst/>
            <a:gdLst/>
            <a:ahLst/>
            <a:cxnLst/>
            <a:rect l="l" t="t" r="r" b="b"/>
            <a:pathLst>
              <a:path w="115569" h="36829">
                <a:moveTo>
                  <a:pt x="115569" y="0"/>
                </a:moveTo>
                <a:lnTo>
                  <a:pt x="0" y="19049"/>
                </a:lnTo>
                <a:lnTo>
                  <a:pt x="115569" y="36829"/>
                </a:lnTo>
                <a:lnTo>
                  <a:pt x="81280" y="19049"/>
                </a:lnTo>
                <a:lnTo>
                  <a:pt x="1155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011679" y="4738370"/>
            <a:ext cx="115570" cy="36830"/>
          </a:xfrm>
          <a:custGeom>
            <a:avLst/>
            <a:gdLst/>
            <a:ahLst/>
            <a:cxnLst/>
            <a:rect l="l" t="t" r="r" b="b"/>
            <a:pathLst>
              <a:path w="115569" h="36829">
                <a:moveTo>
                  <a:pt x="115569" y="19049"/>
                </a:moveTo>
                <a:lnTo>
                  <a:pt x="81280" y="19049"/>
                </a:lnTo>
                <a:lnTo>
                  <a:pt x="115569" y="36829"/>
                </a:lnTo>
                <a:lnTo>
                  <a:pt x="0" y="19049"/>
                </a:lnTo>
                <a:lnTo>
                  <a:pt x="115569" y="0"/>
                </a:lnTo>
                <a:lnTo>
                  <a:pt x="81280" y="19049"/>
                </a:lnTo>
                <a:lnTo>
                  <a:pt x="115569" y="19049"/>
                </a:lnTo>
                <a:close/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2348229" y="4749800"/>
            <a:ext cx="788670" cy="149860"/>
          </a:xfrm>
          <a:custGeom>
            <a:avLst/>
            <a:gdLst/>
            <a:ahLst/>
            <a:cxnLst/>
            <a:rect l="l" t="t" r="r" b="b"/>
            <a:pathLst>
              <a:path w="788669" h="149860">
                <a:moveTo>
                  <a:pt x="788669" y="149860"/>
                </a:moveTo>
                <a:lnTo>
                  <a:pt x="770889" y="139700"/>
                </a:lnTo>
                <a:lnTo>
                  <a:pt x="753109" y="129539"/>
                </a:lnTo>
                <a:lnTo>
                  <a:pt x="734059" y="120650"/>
                </a:lnTo>
                <a:lnTo>
                  <a:pt x="715009" y="110489"/>
                </a:lnTo>
                <a:lnTo>
                  <a:pt x="695959" y="101600"/>
                </a:lnTo>
                <a:lnTo>
                  <a:pt x="675639" y="93980"/>
                </a:lnTo>
                <a:lnTo>
                  <a:pt x="655319" y="85089"/>
                </a:lnTo>
                <a:lnTo>
                  <a:pt x="635000" y="77469"/>
                </a:lnTo>
                <a:lnTo>
                  <a:pt x="614680" y="69850"/>
                </a:lnTo>
                <a:lnTo>
                  <a:pt x="593089" y="63500"/>
                </a:lnTo>
                <a:lnTo>
                  <a:pt x="572769" y="55880"/>
                </a:lnTo>
                <a:lnTo>
                  <a:pt x="551180" y="49530"/>
                </a:lnTo>
                <a:lnTo>
                  <a:pt x="529589" y="43180"/>
                </a:lnTo>
                <a:lnTo>
                  <a:pt x="506730" y="38100"/>
                </a:lnTo>
                <a:lnTo>
                  <a:pt x="485139" y="33019"/>
                </a:lnTo>
                <a:lnTo>
                  <a:pt x="462280" y="27939"/>
                </a:lnTo>
                <a:lnTo>
                  <a:pt x="440689" y="24130"/>
                </a:lnTo>
                <a:lnTo>
                  <a:pt x="417830" y="19050"/>
                </a:lnTo>
                <a:lnTo>
                  <a:pt x="394969" y="15239"/>
                </a:lnTo>
                <a:lnTo>
                  <a:pt x="372109" y="12700"/>
                </a:lnTo>
                <a:lnTo>
                  <a:pt x="349250" y="10160"/>
                </a:lnTo>
                <a:lnTo>
                  <a:pt x="325119" y="7619"/>
                </a:lnTo>
                <a:lnTo>
                  <a:pt x="302259" y="5080"/>
                </a:lnTo>
                <a:lnTo>
                  <a:pt x="279400" y="3810"/>
                </a:lnTo>
                <a:lnTo>
                  <a:pt x="255269" y="2539"/>
                </a:lnTo>
                <a:lnTo>
                  <a:pt x="232409" y="1269"/>
                </a:lnTo>
                <a:lnTo>
                  <a:pt x="209550" y="0"/>
                </a:lnTo>
                <a:lnTo>
                  <a:pt x="185419" y="0"/>
                </a:lnTo>
                <a:lnTo>
                  <a:pt x="162559" y="1269"/>
                </a:lnTo>
                <a:lnTo>
                  <a:pt x="138430" y="1269"/>
                </a:lnTo>
                <a:lnTo>
                  <a:pt x="115569" y="2539"/>
                </a:lnTo>
                <a:lnTo>
                  <a:pt x="92709" y="3810"/>
                </a:lnTo>
                <a:lnTo>
                  <a:pt x="68580" y="6350"/>
                </a:lnTo>
                <a:lnTo>
                  <a:pt x="45719" y="8889"/>
                </a:lnTo>
                <a:lnTo>
                  <a:pt x="22859" y="11430"/>
                </a:lnTo>
                <a:lnTo>
                  <a:pt x="0" y="1396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040379" y="4886959"/>
            <a:ext cx="281305" cy="1765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algn="r" rtl="1">
              <a:spcBef>
                <a:spcPts val="90"/>
              </a:spcBef>
            </a:pPr>
            <a:r>
              <a:rPr sz="1000" b="1" spc="25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975" b="1" spc="375" baseline="-29914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975" baseline="-29914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124710" y="4744720"/>
            <a:ext cx="353060" cy="2260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07645" algn="r" rtl="1">
              <a:lnSpc>
                <a:spcPts val="575"/>
              </a:lnSpc>
              <a:spcBef>
                <a:spcPts val="110"/>
              </a:spcBef>
            </a:pPr>
            <a:r>
              <a:rPr sz="650" b="1" spc="170" dirty="0">
                <a:solidFill>
                  <a:prstClr val="black"/>
                </a:solidFill>
                <a:latin typeface="Times New Roman"/>
                <a:cs typeface="Times New Roman"/>
              </a:rPr>
              <a:t>2+</a:t>
            </a:r>
            <a:endParaRPr sz="6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algn="r" rtl="1">
              <a:lnSpc>
                <a:spcPts val="994"/>
              </a:lnSpc>
            </a:pPr>
            <a:r>
              <a:rPr sz="1000" b="1" spc="235" dirty="0">
                <a:solidFill>
                  <a:prstClr val="black"/>
                </a:solidFill>
                <a:latin typeface="Times New Roman"/>
                <a:cs typeface="Times New Roman"/>
              </a:rPr>
              <a:t>Fe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36880" y="4751070"/>
            <a:ext cx="0" cy="77470"/>
          </a:xfrm>
          <a:custGeom>
            <a:avLst/>
            <a:gdLst/>
            <a:ahLst/>
            <a:cxnLst/>
            <a:rect l="l" t="t" r="r" b="b"/>
            <a:pathLst>
              <a:path h="77470">
                <a:moveTo>
                  <a:pt x="0" y="0"/>
                </a:moveTo>
                <a:lnTo>
                  <a:pt x="0" y="7746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91490" y="4751070"/>
            <a:ext cx="0" cy="77470"/>
          </a:xfrm>
          <a:custGeom>
            <a:avLst/>
            <a:gdLst/>
            <a:ahLst/>
            <a:cxnLst/>
            <a:rect l="l" t="t" r="r" b="b"/>
            <a:pathLst>
              <a:path h="77470">
                <a:moveTo>
                  <a:pt x="0" y="0"/>
                </a:moveTo>
                <a:lnTo>
                  <a:pt x="0" y="7746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41300" y="4541266"/>
            <a:ext cx="302260" cy="4118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6700"/>
              </a:lnSpc>
              <a:spcBef>
                <a:spcPts val="100"/>
              </a:spcBef>
            </a:pPr>
            <a:r>
              <a:rPr sz="1000" b="1" spc="260" dirty="0">
                <a:solidFill>
                  <a:prstClr val="black"/>
                </a:solidFill>
                <a:latin typeface="Times New Roman"/>
                <a:cs typeface="Times New Roman"/>
              </a:rPr>
              <a:t>HC  HC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552450" y="4583429"/>
            <a:ext cx="172720" cy="67310"/>
          </a:xfrm>
          <a:custGeom>
            <a:avLst/>
            <a:gdLst/>
            <a:ahLst/>
            <a:cxnLst/>
            <a:rect l="l" t="t" r="r" b="b"/>
            <a:pathLst>
              <a:path w="172720" h="67310">
                <a:moveTo>
                  <a:pt x="0" y="67310"/>
                </a:moveTo>
                <a:lnTo>
                  <a:pt x="17272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552450" y="4930140"/>
            <a:ext cx="172720" cy="67310"/>
          </a:xfrm>
          <a:custGeom>
            <a:avLst/>
            <a:gdLst/>
            <a:ahLst/>
            <a:cxnLst/>
            <a:rect l="l" t="t" r="r" b="b"/>
            <a:pathLst>
              <a:path w="172720" h="67310">
                <a:moveTo>
                  <a:pt x="0" y="0"/>
                </a:moveTo>
                <a:lnTo>
                  <a:pt x="172720" y="6731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725169" y="4926329"/>
            <a:ext cx="177800" cy="71120"/>
          </a:xfrm>
          <a:custGeom>
            <a:avLst/>
            <a:gdLst/>
            <a:ahLst/>
            <a:cxnLst/>
            <a:rect l="l" t="t" r="r" b="b"/>
            <a:pathLst>
              <a:path w="177800" h="71120">
                <a:moveTo>
                  <a:pt x="0" y="71120"/>
                </a:moveTo>
                <a:lnTo>
                  <a:pt x="17779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792480" y="4432300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93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753109" y="4432300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0"/>
                </a:moveTo>
                <a:lnTo>
                  <a:pt x="0" y="7493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707390" y="5085079"/>
            <a:ext cx="0" cy="78740"/>
          </a:xfrm>
          <a:custGeom>
            <a:avLst/>
            <a:gdLst/>
            <a:ahLst/>
            <a:cxnLst/>
            <a:rect l="l" t="t" r="r" b="b"/>
            <a:pathLst>
              <a:path h="78739">
                <a:moveTo>
                  <a:pt x="0" y="0"/>
                </a:moveTo>
                <a:lnTo>
                  <a:pt x="0" y="7874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746759" y="5085079"/>
            <a:ext cx="0" cy="78740"/>
          </a:xfrm>
          <a:custGeom>
            <a:avLst/>
            <a:gdLst/>
            <a:ahLst/>
            <a:cxnLst/>
            <a:rect l="l" t="t" r="r" b="b"/>
            <a:pathLst>
              <a:path h="78739">
                <a:moveTo>
                  <a:pt x="0" y="0"/>
                </a:moveTo>
                <a:lnTo>
                  <a:pt x="0" y="7874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923289" y="5435600"/>
            <a:ext cx="0" cy="315595"/>
          </a:xfrm>
          <a:custGeom>
            <a:avLst/>
            <a:gdLst/>
            <a:ahLst/>
            <a:cxnLst/>
            <a:rect l="l" t="t" r="r" b="b"/>
            <a:pathLst>
              <a:path h="315595">
                <a:moveTo>
                  <a:pt x="0" y="0"/>
                </a:moveTo>
                <a:lnTo>
                  <a:pt x="0" y="315594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895350" y="5748020"/>
            <a:ext cx="54610" cy="78740"/>
          </a:xfrm>
          <a:custGeom>
            <a:avLst/>
            <a:gdLst/>
            <a:ahLst/>
            <a:cxnLst/>
            <a:rect l="l" t="t" r="r" b="b"/>
            <a:pathLst>
              <a:path w="54609" h="78739">
                <a:moveTo>
                  <a:pt x="0" y="0"/>
                </a:moveTo>
                <a:lnTo>
                  <a:pt x="26669" y="78739"/>
                </a:lnTo>
                <a:lnTo>
                  <a:pt x="46498" y="22859"/>
                </a:lnTo>
                <a:lnTo>
                  <a:pt x="26669" y="22859"/>
                </a:lnTo>
                <a:lnTo>
                  <a:pt x="0" y="0"/>
                </a:lnTo>
                <a:close/>
              </a:path>
              <a:path w="54609" h="78739">
                <a:moveTo>
                  <a:pt x="54609" y="0"/>
                </a:moveTo>
                <a:lnTo>
                  <a:pt x="26669" y="22859"/>
                </a:lnTo>
                <a:lnTo>
                  <a:pt x="46498" y="22859"/>
                </a:lnTo>
                <a:lnTo>
                  <a:pt x="546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895350" y="5748020"/>
            <a:ext cx="54610" cy="78740"/>
          </a:xfrm>
          <a:custGeom>
            <a:avLst/>
            <a:gdLst/>
            <a:ahLst/>
            <a:cxnLst/>
            <a:rect l="l" t="t" r="r" b="b"/>
            <a:pathLst>
              <a:path w="54609" h="78739">
                <a:moveTo>
                  <a:pt x="26669" y="0"/>
                </a:moveTo>
                <a:lnTo>
                  <a:pt x="26669" y="22859"/>
                </a:lnTo>
                <a:lnTo>
                  <a:pt x="54609" y="0"/>
                </a:lnTo>
                <a:lnTo>
                  <a:pt x="26669" y="78739"/>
                </a:lnTo>
                <a:lnTo>
                  <a:pt x="0" y="0"/>
                </a:lnTo>
                <a:lnTo>
                  <a:pt x="26669" y="22859"/>
                </a:lnTo>
                <a:lnTo>
                  <a:pt x="26669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2120900" y="5939790"/>
            <a:ext cx="1435100" cy="0"/>
          </a:xfrm>
          <a:custGeom>
            <a:avLst/>
            <a:gdLst/>
            <a:ahLst/>
            <a:cxnLst/>
            <a:rect l="l" t="t" r="r" b="b"/>
            <a:pathLst>
              <a:path w="1435100">
                <a:moveTo>
                  <a:pt x="0" y="0"/>
                </a:moveTo>
                <a:lnTo>
                  <a:pt x="143510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3556000" y="5922009"/>
            <a:ext cx="115570" cy="36830"/>
          </a:xfrm>
          <a:custGeom>
            <a:avLst/>
            <a:gdLst/>
            <a:ahLst/>
            <a:cxnLst/>
            <a:rect l="l" t="t" r="r" b="b"/>
            <a:pathLst>
              <a:path w="115570" h="36829">
                <a:moveTo>
                  <a:pt x="0" y="0"/>
                </a:moveTo>
                <a:lnTo>
                  <a:pt x="33020" y="17779"/>
                </a:lnTo>
                <a:lnTo>
                  <a:pt x="0" y="36829"/>
                </a:lnTo>
                <a:lnTo>
                  <a:pt x="115570" y="177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3556000" y="5922009"/>
            <a:ext cx="115570" cy="36830"/>
          </a:xfrm>
          <a:custGeom>
            <a:avLst/>
            <a:gdLst/>
            <a:ahLst/>
            <a:cxnLst/>
            <a:rect l="l" t="t" r="r" b="b"/>
            <a:pathLst>
              <a:path w="115570" h="36829">
                <a:moveTo>
                  <a:pt x="0" y="17779"/>
                </a:moveTo>
                <a:lnTo>
                  <a:pt x="33020" y="17779"/>
                </a:lnTo>
                <a:lnTo>
                  <a:pt x="0" y="0"/>
                </a:lnTo>
                <a:lnTo>
                  <a:pt x="115570" y="17779"/>
                </a:lnTo>
                <a:lnTo>
                  <a:pt x="0" y="36829"/>
                </a:lnTo>
                <a:lnTo>
                  <a:pt x="33020" y="17779"/>
                </a:lnTo>
                <a:lnTo>
                  <a:pt x="0" y="1777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2674620" y="5939790"/>
            <a:ext cx="364490" cy="73660"/>
          </a:xfrm>
          <a:custGeom>
            <a:avLst/>
            <a:gdLst/>
            <a:ahLst/>
            <a:cxnLst/>
            <a:rect l="l" t="t" r="r" b="b"/>
            <a:pathLst>
              <a:path w="364489" h="73660">
                <a:moveTo>
                  <a:pt x="364490" y="1270"/>
                </a:moveTo>
                <a:lnTo>
                  <a:pt x="350519" y="0"/>
                </a:lnTo>
                <a:lnTo>
                  <a:pt x="335280" y="0"/>
                </a:lnTo>
                <a:lnTo>
                  <a:pt x="321310" y="0"/>
                </a:lnTo>
                <a:lnTo>
                  <a:pt x="307340" y="1270"/>
                </a:lnTo>
                <a:lnTo>
                  <a:pt x="293369" y="1270"/>
                </a:lnTo>
                <a:lnTo>
                  <a:pt x="278130" y="2540"/>
                </a:lnTo>
                <a:lnTo>
                  <a:pt x="264160" y="2540"/>
                </a:lnTo>
                <a:lnTo>
                  <a:pt x="250190" y="3810"/>
                </a:lnTo>
                <a:lnTo>
                  <a:pt x="236219" y="6350"/>
                </a:lnTo>
                <a:lnTo>
                  <a:pt x="220980" y="7620"/>
                </a:lnTo>
                <a:lnTo>
                  <a:pt x="207010" y="10160"/>
                </a:lnTo>
                <a:lnTo>
                  <a:pt x="193040" y="11430"/>
                </a:lnTo>
                <a:lnTo>
                  <a:pt x="180340" y="13970"/>
                </a:lnTo>
                <a:lnTo>
                  <a:pt x="166369" y="17780"/>
                </a:lnTo>
                <a:lnTo>
                  <a:pt x="152400" y="20320"/>
                </a:lnTo>
                <a:lnTo>
                  <a:pt x="138430" y="22860"/>
                </a:lnTo>
                <a:lnTo>
                  <a:pt x="125730" y="26670"/>
                </a:lnTo>
                <a:lnTo>
                  <a:pt x="111760" y="30480"/>
                </a:lnTo>
                <a:lnTo>
                  <a:pt x="99060" y="34290"/>
                </a:lnTo>
                <a:lnTo>
                  <a:pt x="86360" y="38100"/>
                </a:lnTo>
                <a:lnTo>
                  <a:pt x="73660" y="43180"/>
                </a:lnTo>
                <a:lnTo>
                  <a:pt x="60960" y="48260"/>
                </a:lnTo>
                <a:lnTo>
                  <a:pt x="48260" y="52070"/>
                </a:lnTo>
                <a:lnTo>
                  <a:pt x="35560" y="57150"/>
                </a:lnTo>
                <a:lnTo>
                  <a:pt x="24130" y="63500"/>
                </a:lnTo>
                <a:lnTo>
                  <a:pt x="11430" y="68580"/>
                </a:lnTo>
                <a:lnTo>
                  <a:pt x="0" y="7366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3557270" y="2853689"/>
            <a:ext cx="932180" cy="181610"/>
          </a:xfrm>
          <a:custGeom>
            <a:avLst/>
            <a:gdLst/>
            <a:ahLst/>
            <a:cxnLst/>
            <a:rect l="l" t="t" r="r" b="b"/>
            <a:pathLst>
              <a:path w="932179" h="181610">
                <a:moveTo>
                  <a:pt x="0" y="55880"/>
                </a:moveTo>
                <a:lnTo>
                  <a:pt x="10159" y="62230"/>
                </a:lnTo>
                <a:lnTo>
                  <a:pt x="21589" y="69850"/>
                </a:lnTo>
                <a:lnTo>
                  <a:pt x="31750" y="76200"/>
                </a:lnTo>
                <a:lnTo>
                  <a:pt x="66039" y="96520"/>
                </a:lnTo>
                <a:lnTo>
                  <a:pt x="90169" y="107950"/>
                </a:lnTo>
                <a:lnTo>
                  <a:pt x="102869" y="114300"/>
                </a:lnTo>
                <a:lnTo>
                  <a:pt x="115569" y="119380"/>
                </a:lnTo>
                <a:lnTo>
                  <a:pt x="128269" y="124460"/>
                </a:lnTo>
                <a:lnTo>
                  <a:pt x="140969" y="129539"/>
                </a:lnTo>
                <a:lnTo>
                  <a:pt x="153669" y="134620"/>
                </a:lnTo>
                <a:lnTo>
                  <a:pt x="167639" y="139700"/>
                </a:lnTo>
                <a:lnTo>
                  <a:pt x="180339" y="143510"/>
                </a:lnTo>
                <a:lnTo>
                  <a:pt x="194309" y="147320"/>
                </a:lnTo>
                <a:lnTo>
                  <a:pt x="208279" y="152400"/>
                </a:lnTo>
                <a:lnTo>
                  <a:pt x="222250" y="154939"/>
                </a:lnTo>
                <a:lnTo>
                  <a:pt x="236219" y="158750"/>
                </a:lnTo>
                <a:lnTo>
                  <a:pt x="250189" y="162560"/>
                </a:lnTo>
                <a:lnTo>
                  <a:pt x="264159" y="165100"/>
                </a:lnTo>
                <a:lnTo>
                  <a:pt x="278129" y="167639"/>
                </a:lnTo>
                <a:lnTo>
                  <a:pt x="293369" y="170180"/>
                </a:lnTo>
                <a:lnTo>
                  <a:pt x="307339" y="172720"/>
                </a:lnTo>
                <a:lnTo>
                  <a:pt x="322579" y="175260"/>
                </a:lnTo>
                <a:lnTo>
                  <a:pt x="336550" y="176530"/>
                </a:lnTo>
                <a:lnTo>
                  <a:pt x="351789" y="177800"/>
                </a:lnTo>
                <a:lnTo>
                  <a:pt x="367029" y="179070"/>
                </a:lnTo>
                <a:lnTo>
                  <a:pt x="381000" y="180339"/>
                </a:lnTo>
                <a:lnTo>
                  <a:pt x="396239" y="181610"/>
                </a:lnTo>
                <a:lnTo>
                  <a:pt x="411479" y="181610"/>
                </a:lnTo>
                <a:lnTo>
                  <a:pt x="425450" y="181610"/>
                </a:lnTo>
                <a:lnTo>
                  <a:pt x="440689" y="181610"/>
                </a:lnTo>
                <a:lnTo>
                  <a:pt x="455929" y="181610"/>
                </a:lnTo>
                <a:lnTo>
                  <a:pt x="471169" y="181610"/>
                </a:lnTo>
                <a:lnTo>
                  <a:pt x="485139" y="180339"/>
                </a:lnTo>
                <a:lnTo>
                  <a:pt x="500379" y="179070"/>
                </a:lnTo>
                <a:lnTo>
                  <a:pt x="515619" y="177800"/>
                </a:lnTo>
                <a:lnTo>
                  <a:pt x="529589" y="176530"/>
                </a:lnTo>
                <a:lnTo>
                  <a:pt x="544829" y="175260"/>
                </a:lnTo>
                <a:lnTo>
                  <a:pt x="558800" y="172720"/>
                </a:lnTo>
                <a:lnTo>
                  <a:pt x="574039" y="170180"/>
                </a:lnTo>
                <a:lnTo>
                  <a:pt x="588009" y="167639"/>
                </a:lnTo>
                <a:lnTo>
                  <a:pt x="603250" y="165100"/>
                </a:lnTo>
                <a:lnTo>
                  <a:pt x="617219" y="162560"/>
                </a:lnTo>
                <a:lnTo>
                  <a:pt x="631189" y="158750"/>
                </a:lnTo>
                <a:lnTo>
                  <a:pt x="645159" y="156210"/>
                </a:lnTo>
                <a:lnTo>
                  <a:pt x="659129" y="152400"/>
                </a:lnTo>
                <a:lnTo>
                  <a:pt x="673100" y="148589"/>
                </a:lnTo>
                <a:lnTo>
                  <a:pt x="685800" y="143510"/>
                </a:lnTo>
                <a:lnTo>
                  <a:pt x="699769" y="139700"/>
                </a:lnTo>
                <a:lnTo>
                  <a:pt x="712469" y="134620"/>
                </a:lnTo>
                <a:lnTo>
                  <a:pt x="726439" y="129539"/>
                </a:lnTo>
                <a:lnTo>
                  <a:pt x="739139" y="124460"/>
                </a:lnTo>
                <a:lnTo>
                  <a:pt x="751839" y="119380"/>
                </a:lnTo>
                <a:lnTo>
                  <a:pt x="764539" y="114300"/>
                </a:lnTo>
                <a:lnTo>
                  <a:pt x="777239" y="107950"/>
                </a:lnTo>
                <a:lnTo>
                  <a:pt x="788669" y="102870"/>
                </a:lnTo>
                <a:lnTo>
                  <a:pt x="800100" y="96520"/>
                </a:lnTo>
                <a:lnTo>
                  <a:pt x="812800" y="90170"/>
                </a:lnTo>
                <a:lnTo>
                  <a:pt x="824229" y="83820"/>
                </a:lnTo>
                <a:lnTo>
                  <a:pt x="835659" y="76200"/>
                </a:lnTo>
                <a:lnTo>
                  <a:pt x="845819" y="69850"/>
                </a:lnTo>
                <a:lnTo>
                  <a:pt x="857250" y="62230"/>
                </a:lnTo>
                <a:lnTo>
                  <a:pt x="867409" y="55880"/>
                </a:lnTo>
                <a:lnTo>
                  <a:pt x="877569" y="48260"/>
                </a:lnTo>
                <a:lnTo>
                  <a:pt x="915669" y="16510"/>
                </a:lnTo>
                <a:lnTo>
                  <a:pt x="923289" y="8889"/>
                </a:lnTo>
                <a:lnTo>
                  <a:pt x="93217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3499484" y="2864485"/>
            <a:ext cx="106679" cy="76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3589020" y="3021329"/>
            <a:ext cx="819150" cy="205740"/>
          </a:xfrm>
          <a:custGeom>
            <a:avLst/>
            <a:gdLst/>
            <a:ahLst/>
            <a:cxnLst/>
            <a:rect l="l" t="t" r="r" b="b"/>
            <a:pathLst>
              <a:path w="819150" h="205739">
                <a:moveTo>
                  <a:pt x="819150" y="205740"/>
                </a:moveTo>
                <a:lnTo>
                  <a:pt x="815339" y="199390"/>
                </a:lnTo>
                <a:lnTo>
                  <a:pt x="811529" y="191770"/>
                </a:lnTo>
                <a:lnTo>
                  <a:pt x="807719" y="185420"/>
                </a:lnTo>
                <a:lnTo>
                  <a:pt x="802639" y="177800"/>
                </a:lnTo>
                <a:lnTo>
                  <a:pt x="797559" y="171450"/>
                </a:lnTo>
                <a:lnTo>
                  <a:pt x="792479" y="163830"/>
                </a:lnTo>
                <a:lnTo>
                  <a:pt x="787400" y="157480"/>
                </a:lnTo>
                <a:lnTo>
                  <a:pt x="782319" y="151130"/>
                </a:lnTo>
                <a:lnTo>
                  <a:pt x="775969" y="144780"/>
                </a:lnTo>
                <a:lnTo>
                  <a:pt x="769619" y="138430"/>
                </a:lnTo>
                <a:lnTo>
                  <a:pt x="764539" y="132080"/>
                </a:lnTo>
                <a:lnTo>
                  <a:pt x="756919" y="125730"/>
                </a:lnTo>
                <a:lnTo>
                  <a:pt x="750569" y="119380"/>
                </a:lnTo>
                <a:lnTo>
                  <a:pt x="744219" y="113030"/>
                </a:lnTo>
                <a:lnTo>
                  <a:pt x="736600" y="107950"/>
                </a:lnTo>
                <a:lnTo>
                  <a:pt x="728979" y="101600"/>
                </a:lnTo>
                <a:lnTo>
                  <a:pt x="721359" y="96520"/>
                </a:lnTo>
                <a:lnTo>
                  <a:pt x="713739" y="91440"/>
                </a:lnTo>
                <a:lnTo>
                  <a:pt x="706119" y="85090"/>
                </a:lnTo>
                <a:lnTo>
                  <a:pt x="697229" y="80010"/>
                </a:lnTo>
                <a:lnTo>
                  <a:pt x="689609" y="74930"/>
                </a:lnTo>
                <a:lnTo>
                  <a:pt x="680719" y="69850"/>
                </a:lnTo>
                <a:lnTo>
                  <a:pt x="671829" y="66040"/>
                </a:lnTo>
                <a:lnTo>
                  <a:pt x="662939" y="60960"/>
                </a:lnTo>
                <a:lnTo>
                  <a:pt x="654050" y="57150"/>
                </a:lnTo>
                <a:lnTo>
                  <a:pt x="645159" y="52070"/>
                </a:lnTo>
                <a:lnTo>
                  <a:pt x="636269" y="48260"/>
                </a:lnTo>
                <a:lnTo>
                  <a:pt x="626109" y="44450"/>
                </a:lnTo>
                <a:lnTo>
                  <a:pt x="617219" y="40640"/>
                </a:lnTo>
                <a:lnTo>
                  <a:pt x="607059" y="36830"/>
                </a:lnTo>
                <a:lnTo>
                  <a:pt x="596900" y="33020"/>
                </a:lnTo>
                <a:lnTo>
                  <a:pt x="586739" y="29210"/>
                </a:lnTo>
                <a:lnTo>
                  <a:pt x="576579" y="26670"/>
                </a:lnTo>
                <a:lnTo>
                  <a:pt x="566419" y="24130"/>
                </a:lnTo>
                <a:lnTo>
                  <a:pt x="556259" y="20320"/>
                </a:lnTo>
                <a:lnTo>
                  <a:pt x="546100" y="17780"/>
                </a:lnTo>
                <a:lnTo>
                  <a:pt x="534669" y="15240"/>
                </a:lnTo>
                <a:lnTo>
                  <a:pt x="524509" y="12700"/>
                </a:lnTo>
                <a:lnTo>
                  <a:pt x="513079" y="11430"/>
                </a:lnTo>
                <a:lnTo>
                  <a:pt x="502919" y="8890"/>
                </a:lnTo>
                <a:lnTo>
                  <a:pt x="491489" y="7620"/>
                </a:lnTo>
                <a:lnTo>
                  <a:pt x="481329" y="6350"/>
                </a:lnTo>
                <a:lnTo>
                  <a:pt x="469900" y="5080"/>
                </a:lnTo>
                <a:lnTo>
                  <a:pt x="458469" y="3810"/>
                </a:lnTo>
                <a:lnTo>
                  <a:pt x="448309" y="2540"/>
                </a:lnTo>
                <a:lnTo>
                  <a:pt x="436879" y="1270"/>
                </a:lnTo>
                <a:lnTo>
                  <a:pt x="425450" y="1270"/>
                </a:lnTo>
                <a:lnTo>
                  <a:pt x="414019" y="1270"/>
                </a:lnTo>
                <a:lnTo>
                  <a:pt x="402589" y="0"/>
                </a:lnTo>
                <a:lnTo>
                  <a:pt x="392429" y="0"/>
                </a:lnTo>
                <a:lnTo>
                  <a:pt x="381000" y="0"/>
                </a:lnTo>
                <a:lnTo>
                  <a:pt x="369569" y="1270"/>
                </a:lnTo>
                <a:lnTo>
                  <a:pt x="358139" y="1270"/>
                </a:lnTo>
                <a:lnTo>
                  <a:pt x="346709" y="2540"/>
                </a:lnTo>
                <a:lnTo>
                  <a:pt x="336550" y="2540"/>
                </a:lnTo>
                <a:lnTo>
                  <a:pt x="325119" y="3810"/>
                </a:lnTo>
                <a:lnTo>
                  <a:pt x="313689" y="5080"/>
                </a:lnTo>
                <a:lnTo>
                  <a:pt x="303529" y="6350"/>
                </a:lnTo>
                <a:lnTo>
                  <a:pt x="292100" y="8890"/>
                </a:lnTo>
                <a:lnTo>
                  <a:pt x="281939" y="10160"/>
                </a:lnTo>
                <a:lnTo>
                  <a:pt x="270509" y="12700"/>
                </a:lnTo>
                <a:lnTo>
                  <a:pt x="260350" y="13970"/>
                </a:lnTo>
                <a:lnTo>
                  <a:pt x="248919" y="16510"/>
                </a:lnTo>
                <a:lnTo>
                  <a:pt x="238759" y="19050"/>
                </a:lnTo>
                <a:lnTo>
                  <a:pt x="228600" y="22860"/>
                </a:lnTo>
                <a:lnTo>
                  <a:pt x="218439" y="25400"/>
                </a:lnTo>
                <a:lnTo>
                  <a:pt x="208279" y="27940"/>
                </a:lnTo>
                <a:lnTo>
                  <a:pt x="198119" y="31750"/>
                </a:lnTo>
                <a:lnTo>
                  <a:pt x="187959" y="35560"/>
                </a:lnTo>
                <a:lnTo>
                  <a:pt x="177800" y="38100"/>
                </a:lnTo>
                <a:lnTo>
                  <a:pt x="167639" y="41910"/>
                </a:lnTo>
                <a:lnTo>
                  <a:pt x="158750" y="45720"/>
                </a:lnTo>
                <a:lnTo>
                  <a:pt x="148589" y="50800"/>
                </a:lnTo>
                <a:lnTo>
                  <a:pt x="139700" y="54610"/>
                </a:lnTo>
                <a:lnTo>
                  <a:pt x="130809" y="58420"/>
                </a:lnTo>
                <a:lnTo>
                  <a:pt x="121919" y="63500"/>
                </a:lnTo>
                <a:lnTo>
                  <a:pt x="113029" y="68580"/>
                </a:lnTo>
                <a:lnTo>
                  <a:pt x="104139" y="73660"/>
                </a:lnTo>
                <a:lnTo>
                  <a:pt x="96519" y="78740"/>
                </a:lnTo>
                <a:lnTo>
                  <a:pt x="87629" y="83820"/>
                </a:lnTo>
                <a:lnTo>
                  <a:pt x="80009" y="88900"/>
                </a:lnTo>
                <a:lnTo>
                  <a:pt x="72389" y="93980"/>
                </a:lnTo>
                <a:lnTo>
                  <a:pt x="63500" y="99060"/>
                </a:lnTo>
                <a:lnTo>
                  <a:pt x="57150" y="105410"/>
                </a:lnTo>
                <a:lnTo>
                  <a:pt x="49529" y="110490"/>
                </a:lnTo>
                <a:lnTo>
                  <a:pt x="41909" y="116840"/>
                </a:lnTo>
                <a:lnTo>
                  <a:pt x="35559" y="123190"/>
                </a:lnTo>
                <a:lnTo>
                  <a:pt x="29209" y="129540"/>
                </a:lnTo>
                <a:lnTo>
                  <a:pt x="22859" y="135890"/>
                </a:lnTo>
                <a:lnTo>
                  <a:pt x="16509" y="142240"/>
                </a:lnTo>
                <a:lnTo>
                  <a:pt x="10159" y="148590"/>
                </a:lnTo>
                <a:lnTo>
                  <a:pt x="5079" y="154940"/>
                </a:lnTo>
                <a:lnTo>
                  <a:pt x="0" y="16129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3547745" y="3151504"/>
            <a:ext cx="78739" cy="8001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7040880" y="3916426"/>
            <a:ext cx="1231900" cy="43688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R="222250" algn="ctr">
              <a:spcBef>
                <a:spcPts val="520"/>
              </a:spcBef>
            </a:pPr>
            <a:r>
              <a:rPr sz="1000" b="1" spc="34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8100">
              <a:spcBef>
                <a:spcPts val="420"/>
              </a:spcBef>
            </a:pPr>
            <a:r>
              <a:rPr sz="1000" b="1" spc="280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975" b="1" spc="419" baseline="-29914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000" b="1" spc="280" dirty="0">
                <a:solidFill>
                  <a:prstClr val="black"/>
                </a:solidFill>
                <a:latin typeface="Times New Roman"/>
                <a:cs typeface="Times New Roman"/>
              </a:rPr>
              <a:t>-C-COOH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7560309" y="4126229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8636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7522209" y="4126229"/>
            <a:ext cx="0" cy="86360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8636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1055369" y="4550409"/>
            <a:ext cx="134620" cy="95250"/>
          </a:xfrm>
          <a:custGeom>
            <a:avLst/>
            <a:gdLst/>
            <a:ahLst/>
            <a:cxnLst/>
            <a:rect l="l" t="t" r="r" b="b"/>
            <a:pathLst>
              <a:path w="134619" h="95250">
                <a:moveTo>
                  <a:pt x="0" y="95250"/>
                </a:moveTo>
                <a:lnTo>
                  <a:pt x="13462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1029969" y="4533900"/>
            <a:ext cx="134620" cy="95250"/>
          </a:xfrm>
          <a:custGeom>
            <a:avLst/>
            <a:gdLst/>
            <a:ahLst/>
            <a:cxnLst/>
            <a:rect l="l" t="t" r="r" b="b"/>
            <a:pathLst>
              <a:path w="134619" h="95250">
                <a:moveTo>
                  <a:pt x="0" y="95250"/>
                </a:moveTo>
                <a:lnTo>
                  <a:pt x="13462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920750" y="4437100"/>
            <a:ext cx="109474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3050">
              <a:lnSpc>
                <a:spcPts val="1080"/>
              </a:lnSpc>
            </a:pPr>
            <a:r>
              <a:rPr sz="1000" b="1" spc="34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280"/>
              </a:spcBef>
            </a:pPr>
            <a:r>
              <a:rPr sz="1000" b="1" spc="32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000" b="1" spc="140" dirty="0">
                <a:solidFill>
                  <a:prstClr val="black"/>
                </a:solidFill>
                <a:latin typeface="Times New Roman"/>
                <a:cs typeface="Times New Roman"/>
              </a:rPr>
              <a:t>-</a:t>
            </a:r>
            <a:r>
              <a:rPr sz="1000" b="1" spc="32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000" b="1" spc="33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975" b="1" spc="240" baseline="-29914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000" b="1" spc="31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000" b="1" spc="345" dirty="0">
                <a:solidFill>
                  <a:prstClr val="black"/>
                </a:solidFill>
                <a:latin typeface="Times New Roman"/>
                <a:cs typeface="Times New Roman"/>
              </a:rPr>
              <a:t>OOH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439"/>
              </a:spcBef>
            </a:pPr>
            <a:r>
              <a:rPr sz="1000" b="1" spc="270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975" b="1" spc="405" baseline="-29914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975" baseline="-29914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863600" y="4318000"/>
            <a:ext cx="312420" cy="1765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r" rtl="1">
              <a:spcBef>
                <a:spcPts val="90"/>
              </a:spcBef>
            </a:pPr>
            <a:r>
              <a:rPr sz="1000" b="1" spc="345" dirty="0">
                <a:solidFill>
                  <a:prstClr val="black"/>
                </a:solidFill>
                <a:latin typeface="Times New Roman"/>
                <a:cs typeface="Times New Roman"/>
              </a:rPr>
              <a:t>OH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820419" y="4470400"/>
            <a:ext cx="69850" cy="83820"/>
          </a:xfrm>
          <a:custGeom>
            <a:avLst/>
            <a:gdLst/>
            <a:ahLst/>
            <a:cxnLst/>
            <a:rect l="l" t="t" r="r" b="b"/>
            <a:pathLst>
              <a:path w="69850" h="83820">
                <a:moveTo>
                  <a:pt x="0" y="83819"/>
                </a:moveTo>
                <a:lnTo>
                  <a:pt x="698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831850" y="2713989"/>
            <a:ext cx="1160780" cy="1549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1430" algn="r" rtl="1">
              <a:lnSpc>
                <a:spcPts val="1180"/>
              </a:lnSpc>
            </a:pPr>
            <a:r>
              <a:rPr sz="1000" b="1" spc="30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1000" b="1" spc="27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000" b="1" spc="19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000" b="1" spc="254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000" b="1" spc="24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sz="1000" b="1" spc="14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000" b="1" spc="22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000" b="1" spc="14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000" b="1" spc="22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000" b="1" spc="27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000" b="1" spc="190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1000" b="1" spc="2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3398520" y="2199639"/>
            <a:ext cx="1122680" cy="1549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54305">
              <a:lnSpc>
                <a:spcPts val="1180"/>
              </a:lnSpc>
            </a:pPr>
            <a:r>
              <a:rPr sz="1000" b="1" spc="254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000" b="1" spc="24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sz="1000" b="1" spc="254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1000" b="1" spc="21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1000" b="1" spc="225" dirty="0">
                <a:solidFill>
                  <a:prstClr val="black"/>
                </a:solidFill>
                <a:latin typeface="Times New Roman"/>
                <a:cs typeface="Times New Roman"/>
              </a:rPr>
              <a:t>ox</a:t>
            </a:r>
            <a:r>
              <a:rPr sz="1000" b="1" spc="24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sz="1000" b="1" spc="125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000" b="1" spc="23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000" b="1" spc="18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000" b="1" spc="2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158489" y="3251200"/>
            <a:ext cx="612140" cy="1549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1430" algn="r" rtl="1">
              <a:lnSpc>
                <a:spcPts val="1180"/>
              </a:lnSpc>
            </a:pPr>
            <a:r>
              <a:rPr sz="1000" b="1" spc="335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000" b="1" spc="32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000" b="1" spc="33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1000" b="1" spc="30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975" b="1" spc="277" baseline="25641" dirty="0">
                <a:solidFill>
                  <a:prstClr val="black"/>
                </a:solidFill>
                <a:latin typeface="Times New Roman"/>
                <a:cs typeface="Times New Roman"/>
              </a:rPr>
              <a:t>+</a:t>
            </a:r>
            <a:endParaRPr sz="975" baseline="25641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025900" y="3256279"/>
            <a:ext cx="1035050" cy="1549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0795" algn="r" rtl="1">
              <a:lnSpc>
                <a:spcPts val="1180"/>
              </a:lnSpc>
            </a:pPr>
            <a:r>
              <a:rPr sz="1000" b="1" spc="280" dirty="0">
                <a:solidFill>
                  <a:prstClr val="black"/>
                </a:solidFill>
                <a:latin typeface="Times New Roman"/>
                <a:cs typeface="Times New Roman"/>
              </a:rPr>
              <a:t>NADPH(H</a:t>
            </a:r>
            <a:r>
              <a:rPr sz="975" b="1" spc="419" baseline="25641" dirty="0">
                <a:solidFill>
                  <a:prstClr val="black"/>
                </a:solidFill>
                <a:latin typeface="Times New Roman"/>
                <a:cs typeface="Times New Roman"/>
              </a:rPr>
              <a:t>+</a:t>
            </a:r>
            <a:r>
              <a:rPr sz="1000" b="1" spc="280" dirty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7644130" y="3247389"/>
            <a:ext cx="279400" cy="1549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ts val="1180"/>
              </a:lnSpc>
            </a:pPr>
            <a:r>
              <a:rPr sz="1000" b="1" spc="305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000" b="1" spc="34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6832600" y="3147060"/>
            <a:ext cx="307340" cy="154940"/>
          </a:xfrm>
          <a:custGeom>
            <a:avLst/>
            <a:gdLst/>
            <a:ahLst/>
            <a:cxnLst/>
            <a:rect l="l" t="t" r="r" b="b"/>
            <a:pathLst>
              <a:path w="307340" h="154939">
                <a:moveTo>
                  <a:pt x="0" y="154939"/>
                </a:moveTo>
                <a:lnTo>
                  <a:pt x="307340" y="154939"/>
                </a:lnTo>
                <a:lnTo>
                  <a:pt x="307340" y="0"/>
                </a:lnTo>
                <a:lnTo>
                  <a:pt x="0" y="0"/>
                </a:lnTo>
                <a:lnTo>
                  <a:pt x="0" y="1549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6705600" y="3157216"/>
            <a:ext cx="93980" cy="142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 rtl="1">
              <a:lnSpc>
                <a:spcPts val="1100"/>
              </a:lnSpc>
            </a:pPr>
            <a:r>
              <a:rPr sz="1000" b="1" spc="23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7051040" y="3350259"/>
            <a:ext cx="369570" cy="154940"/>
          </a:xfrm>
          <a:custGeom>
            <a:avLst/>
            <a:gdLst/>
            <a:ahLst/>
            <a:cxnLst/>
            <a:rect l="l" t="t" r="r" b="b"/>
            <a:pathLst>
              <a:path w="369570" h="154939">
                <a:moveTo>
                  <a:pt x="0" y="154939"/>
                </a:moveTo>
                <a:lnTo>
                  <a:pt x="369570" y="154939"/>
                </a:lnTo>
                <a:lnTo>
                  <a:pt x="369570" y="0"/>
                </a:lnTo>
                <a:lnTo>
                  <a:pt x="0" y="0"/>
                </a:lnTo>
                <a:lnTo>
                  <a:pt x="0" y="1549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051040" y="3333750"/>
            <a:ext cx="369570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0795" algn="r" rtl="1">
              <a:spcBef>
                <a:spcPts val="110"/>
              </a:spcBef>
            </a:pPr>
            <a:r>
              <a:rPr sz="1000" b="1" spc="30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1000" b="1" spc="305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000" b="1" spc="28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6897369" y="3608070"/>
            <a:ext cx="318770" cy="1549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ts val="1190"/>
              </a:lnSpc>
            </a:pPr>
            <a:r>
              <a:rPr sz="1000" b="1" spc="355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sz="1000" b="1" spc="190" dirty="0">
                <a:solidFill>
                  <a:prstClr val="black"/>
                </a:solidFill>
                <a:latin typeface="Times New Roman"/>
                <a:cs typeface="Times New Roman"/>
              </a:rPr>
              <a:t>lu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6682740" y="5219700"/>
            <a:ext cx="2169160" cy="303530"/>
          </a:xfrm>
          <a:custGeom>
            <a:avLst/>
            <a:gdLst/>
            <a:ahLst/>
            <a:cxnLst/>
            <a:rect l="l" t="t" r="r" b="b"/>
            <a:pathLst>
              <a:path w="2169159" h="303529">
                <a:moveTo>
                  <a:pt x="0" y="303530"/>
                </a:moveTo>
                <a:lnTo>
                  <a:pt x="2169159" y="303530"/>
                </a:lnTo>
                <a:lnTo>
                  <a:pt x="2169159" y="0"/>
                </a:lnTo>
                <a:lnTo>
                  <a:pt x="0" y="0"/>
                </a:lnTo>
                <a:lnTo>
                  <a:pt x="0" y="30353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6682740" y="5203190"/>
            <a:ext cx="2170430" cy="33470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1175"/>
              </a:lnSpc>
              <a:spcBef>
                <a:spcPts val="110"/>
              </a:spcBef>
            </a:pPr>
            <a:r>
              <a:rPr sz="1000" b="1" spc="229" dirty="0">
                <a:solidFill>
                  <a:prstClr val="black"/>
                </a:solidFill>
                <a:latin typeface="Times New Roman"/>
                <a:cs typeface="Times New Roman"/>
              </a:rPr>
              <a:t>P-</a:t>
            </a:r>
            <a:r>
              <a:rPr sz="1000" b="1" spc="229" dirty="0" err="1">
                <a:solidFill>
                  <a:prstClr val="black"/>
                </a:solidFill>
                <a:latin typeface="Times New Roman"/>
                <a:cs typeface="Times New Roman"/>
              </a:rPr>
              <a:t>Hydroxyphenylpyruvate</a:t>
            </a:r>
            <a:endParaRPr lang="ar-JO" sz="1000" b="1" spc="229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>
              <a:lnSpc>
                <a:spcPts val="1175"/>
              </a:lnSpc>
              <a:spcBef>
                <a:spcPts val="110"/>
              </a:spcBef>
            </a:pPr>
            <a:r>
              <a:rPr sz="1000" b="1" spc="260" dirty="0">
                <a:solidFill>
                  <a:prstClr val="black"/>
                </a:solidFill>
                <a:latin typeface="Times New Roman"/>
                <a:cs typeface="Times New Roman"/>
              </a:rPr>
              <a:t>PHPP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5019040" y="4431029"/>
            <a:ext cx="1276350" cy="154940"/>
          </a:xfrm>
          <a:custGeom>
            <a:avLst/>
            <a:gdLst/>
            <a:ahLst/>
            <a:cxnLst/>
            <a:rect l="l" t="t" r="r" b="b"/>
            <a:pathLst>
              <a:path w="1276350" h="154939">
                <a:moveTo>
                  <a:pt x="0" y="154940"/>
                </a:moveTo>
                <a:lnTo>
                  <a:pt x="1276350" y="154940"/>
                </a:lnTo>
                <a:lnTo>
                  <a:pt x="1276350" y="0"/>
                </a:lnTo>
                <a:lnTo>
                  <a:pt x="0" y="0"/>
                </a:lnTo>
                <a:lnTo>
                  <a:pt x="0" y="154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5019040" y="4415790"/>
            <a:ext cx="1283970" cy="1679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1000" b="1" spc="240" dirty="0">
                <a:solidFill>
                  <a:prstClr val="black"/>
                </a:solidFill>
                <a:latin typeface="Times New Roman"/>
                <a:cs typeface="Times New Roman"/>
              </a:rPr>
              <a:t>monooxygenase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5212079" y="4785359"/>
            <a:ext cx="918210" cy="154940"/>
          </a:xfrm>
          <a:custGeom>
            <a:avLst/>
            <a:gdLst/>
            <a:ahLst/>
            <a:cxnLst/>
            <a:rect l="l" t="t" r="r" b="b"/>
            <a:pathLst>
              <a:path w="918210" h="154939">
                <a:moveTo>
                  <a:pt x="0" y="154939"/>
                </a:moveTo>
                <a:lnTo>
                  <a:pt x="918210" y="154939"/>
                </a:lnTo>
                <a:lnTo>
                  <a:pt x="918210" y="0"/>
                </a:lnTo>
                <a:lnTo>
                  <a:pt x="0" y="0"/>
                </a:lnTo>
                <a:lnTo>
                  <a:pt x="0" y="1549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5185409" y="4768850"/>
            <a:ext cx="977265" cy="1679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spcBef>
                <a:spcPts val="110"/>
              </a:spcBef>
            </a:pPr>
            <a:r>
              <a:rPr sz="1000" b="1" spc="210" dirty="0">
                <a:solidFill>
                  <a:prstClr val="black"/>
                </a:solidFill>
                <a:latin typeface="Times New Roman"/>
                <a:cs typeface="Times New Roman"/>
              </a:rPr>
              <a:t>Vit </a:t>
            </a:r>
            <a:r>
              <a:rPr sz="1000" b="1" spc="225" dirty="0">
                <a:solidFill>
                  <a:prstClr val="black"/>
                </a:solidFill>
                <a:latin typeface="Times New Roman"/>
                <a:cs typeface="Times New Roman"/>
              </a:rPr>
              <a:t>C,</a:t>
            </a:r>
            <a:r>
              <a:rPr sz="1000" b="1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000" b="1" spc="235" dirty="0">
                <a:solidFill>
                  <a:prstClr val="black"/>
                </a:solidFill>
                <a:latin typeface="Times New Roman"/>
                <a:cs typeface="Times New Roman"/>
              </a:rPr>
              <a:t>Cu</a:t>
            </a:r>
            <a:r>
              <a:rPr sz="975" b="1" spc="352" baseline="25641" dirty="0">
                <a:solidFill>
                  <a:prstClr val="black"/>
                </a:solidFill>
                <a:latin typeface="Times New Roman"/>
                <a:cs typeface="Times New Roman"/>
              </a:rPr>
              <a:t>2+</a:t>
            </a:r>
            <a:endParaRPr sz="975" baseline="25641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2118360" y="4378959"/>
            <a:ext cx="1211580" cy="25648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ts val="790"/>
              </a:lnSpc>
            </a:pPr>
            <a:r>
              <a:rPr sz="1000" b="1" spc="36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000" b="1" spc="24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000" b="1" spc="385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1000" b="1" spc="24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000" b="1" spc="225" dirty="0">
                <a:solidFill>
                  <a:prstClr val="black"/>
                </a:solidFill>
                <a:latin typeface="Times New Roman"/>
                <a:cs typeface="Times New Roman"/>
              </a:rPr>
              <a:t>ge</a:t>
            </a:r>
            <a:r>
              <a:rPr sz="1000" b="1" spc="254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000" b="1" spc="145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000" b="1" spc="14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000" b="1" spc="18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000" b="1" spc="22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000" b="1" spc="180" dirty="0">
                <a:solidFill>
                  <a:prstClr val="black"/>
                </a:solidFill>
                <a:latin typeface="Times New Roman"/>
                <a:cs typeface="Times New Roman"/>
              </a:rPr>
              <a:t>te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50190">
              <a:lnSpc>
                <a:spcPts val="1170"/>
              </a:lnSpc>
            </a:pPr>
            <a:r>
              <a:rPr sz="1000" b="1" spc="229" dirty="0">
                <a:solidFill>
                  <a:prstClr val="black"/>
                </a:solidFill>
                <a:latin typeface="Times New Roman"/>
                <a:cs typeface="Times New Roman"/>
              </a:rPr>
              <a:t>Oxidase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371850" y="5283200"/>
            <a:ext cx="1211580" cy="1549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0795" algn="r" rtl="1">
              <a:lnSpc>
                <a:spcPts val="1190"/>
              </a:lnSpc>
            </a:pPr>
            <a:r>
              <a:rPr sz="1000" b="1" spc="35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000" b="1" spc="24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000" b="1" spc="40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1000" b="1" spc="24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000" b="1" spc="225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sz="1000" b="1" spc="2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000" b="1" spc="254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000" b="1" spc="17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1000" b="1" spc="12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000" b="1" spc="18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000" b="1" spc="22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000" b="1" spc="180" dirty="0">
                <a:solidFill>
                  <a:prstClr val="black"/>
                </a:solidFill>
                <a:latin typeface="Times New Roman"/>
                <a:cs typeface="Times New Roman"/>
              </a:rPr>
              <a:t>te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661669" y="4507229"/>
            <a:ext cx="151130" cy="154940"/>
          </a:xfrm>
          <a:custGeom>
            <a:avLst/>
            <a:gdLst/>
            <a:ahLst/>
            <a:cxnLst/>
            <a:rect l="l" t="t" r="r" b="b"/>
            <a:pathLst>
              <a:path w="151129" h="154939">
                <a:moveTo>
                  <a:pt x="0" y="154940"/>
                </a:moveTo>
                <a:lnTo>
                  <a:pt x="151129" y="154940"/>
                </a:lnTo>
                <a:lnTo>
                  <a:pt x="151129" y="0"/>
                </a:lnTo>
                <a:lnTo>
                  <a:pt x="0" y="0"/>
                </a:lnTo>
                <a:lnTo>
                  <a:pt x="0" y="154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660400" y="4216113"/>
            <a:ext cx="198120" cy="454025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41275" algn="r" rtl="1">
              <a:spcBef>
                <a:spcPts val="570"/>
              </a:spcBef>
            </a:pPr>
            <a:r>
              <a:rPr sz="1000" b="1" spc="34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>
              <a:spcBef>
                <a:spcPts val="500"/>
              </a:spcBef>
            </a:pPr>
            <a:r>
              <a:rPr sz="1000" b="1" spc="34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641350" y="4930140"/>
            <a:ext cx="151130" cy="154940"/>
          </a:xfrm>
          <a:custGeom>
            <a:avLst/>
            <a:gdLst/>
            <a:ahLst/>
            <a:cxnLst/>
            <a:rect l="l" t="t" r="r" b="b"/>
            <a:pathLst>
              <a:path w="151129" h="154939">
                <a:moveTo>
                  <a:pt x="0" y="154939"/>
                </a:moveTo>
                <a:lnTo>
                  <a:pt x="151129" y="154939"/>
                </a:lnTo>
                <a:lnTo>
                  <a:pt x="151129" y="0"/>
                </a:lnTo>
                <a:lnTo>
                  <a:pt x="0" y="0"/>
                </a:lnTo>
                <a:lnTo>
                  <a:pt x="0" y="1549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640080" y="4843898"/>
            <a:ext cx="171450" cy="47117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 algn="r" rtl="1">
              <a:spcBef>
                <a:spcPts val="670"/>
              </a:spcBef>
            </a:pPr>
            <a:r>
              <a:rPr sz="1000" b="1" spc="34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5240" algn="r" rtl="1">
              <a:spcBef>
                <a:spcPts val="540"/>
              </a:spcBef>
            </a:pPr>
            <a:r>
              <a:rPr sz="1000" b="1" spc="34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279400" y="5280659"/>
            <a:ext cx="1558290" cy="154940"/>
          </a:xfrm>
          <a:custGeom>
            <a:avLst/>
            <a:gdLst/>
            <a:ahLst/>
            <a:cxnLst/>
            <a:rect l="l" t="t" r="r" b="b"/>
            <a:pathLst>
              <a:path w="1558289" h="154939">
                <a:moveTo>
                  <a:pt x="0" y="154939"/>
                </a:moveTo>
                <a:lnTo>
                  <a:pt x="1558289" y="154939"/>
                </a:lnTo>
                <a:lnTo>
                  <a:pt x="1558289" y="0"/>
                </a:lnTo>
                <a:lnTo>
                  <a:pt x="0" y="0"/>
                </a:lnTo>
                <a:lnTo>
                  <a:pt x="0" y="1549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279400" y="5264150"/>
            <a:ext cx="1563370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r" rtl="1">
              <a:spcBef>
                <a:spcPts val="110"/>
              </a:spcBef>
            </a:pPr>
            <a:r>
              <a:rPr sz="1000" b="1" spc="210" dirty="0">
                <a:solidFill>
                  <a:prstClr val="black"/>
                </a:solidFill>
                <a:latin typeface="Times New Roman"/>
                <a:cs typeface="Times New Roman"/>
              </a:rPr>
              <a:t>Maleylacetoacetate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1026160" y="5505450"/>
            <a:ext cx="816610" cy="1422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1430" algn="r" rtl="1">
              <a:lnSpc>
                <a:spcPts val="980"/>
              </a:lnSpc>
            </a:pPr>
            <a:r>
              <a:rPr sz="1000" b="1" spc="220" dirty="0">
                <a:solidFill>
                  <a:prstClr val="black"/>
                </a:solidFill>
                <a:latin typeface="Times New Roman"/>
                <a:cs typeface="Times New Roman"/>
              </a:rPr>
              <a:t>isomerase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471169" y="5505450"/>
            <a:ext cx="447675" cy="1422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0795" algn="r" rtl="1">
              <a:lnSpc>
                <a:spcPts val="1120"/>
              </a:lnSpc>
            </a:pPr>
            <a:r>
              <a:rPr sz="1000" b="1" spc="325" dirty="0">
                <a:solidFill>
                  <a:prstClr val="black"/>
                </a:solidFill>
                <a:latin typeface="Times New Roman"/>
                <a:cs typeface="Times New Roman"/>
              </a:rPr>
              <a:t>GSH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72109" y="5847079"/>
            <a:ext cx="1748789" cy="1549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0795" algn="r" rtl="1">
              <a:lnSpc>
                <a:spcPts val="1180"/>
              </a:lnSpc>
            </a:pPr>
            <a:r>
              <a:rPr sz="1000" b="1" spc="250" dirty="0">
                <a:solidFill>
                  <a:prstClr val="black"/>
                </a:solidFill>
                <a:latin typeface="Times New Roman"/>
                <a:cs typeface="Times New Roman"/>
              </a:rPr>
              <a:t>Fumaryl</a:t>
            </a:r>
            <a:r>
              <a:rPr sz="1000" b="1" spc="7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000" b="1" spc="204" dirty="0">
                <a:solidFill>
                  <a:prstClr val="black"/>
                </a:solidFill>
                <a:latin typeface="Times New Roman"/>
                <a:cs typeface="Times New Roman"/>
              </a:rPr>
              <a:t>acetoacetate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2385060" y="5761990"/>
            <a:ext cx="842010" cy="17462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0795" algn="r" rtl="1">
              <a:lnSpc>
                <a:spcPts val="1180"/>
              </a:lnSpc>
            </a:pPr>
            <a:r>
              <a:rPr sz="1000" b="1" spc="36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000" b="1" spc="22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sz="1000" b="1" spc="270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1000" b="1" spc="21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1000" b="1" spc="24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1000" b="1" spc="125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000" b="1" spc="22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000" b="1" spc="18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1000" b="1" spc="2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3775709" y="5862320"/>
            <a:ext cx="2132330" cy="154940"/>
          </a:xfrm>
          <a:custGeom>
            <a:avLst/>
            <a:gdLst/>
            <a:ahLst/>
            <a:cxnLst/>
            <a:rect l="l" t="t" r="r" b="b"/>
            <a:pathLst>
              <a:path w="2132329" h="154939">
                <a:moveTo>
                  <a:pt x="0" y="154939"/>
                </a:moveTo>
                <a:lnTo>
                  <a:pt x="2132330" y="154939"/>
                </a:lnTo>
                <a:lnTo>
                  <a:pt x="2132330" y="0"/>
                </a:lnTo>
                <a:lnTo>
                  <a:pt x="0" y="0"/>
                </a:lnTo>
                <a:lnTo>
                  <a:pt x="0" y="1549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3775709" y="5847079"/>
            <a:ext cx="2132330" cy="1679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0795">
              <a:spcBef>
                <a:spcPts val="110"/>
              </a:spcBef>
            </a:pPr>
            <a:r>
              <a:rPr sz="1000" b="1" spc="250" dirty="0">
                <a:solidFill>
                  <a:prstClr val="black"/>
                </a:solidFill>
                <a:latin typeface="Times New Roman"/>
                <a:cs typeface="Times New Roman"/>
              </a:rPr>
              <a:t>Fumarate </a:t>
            </a:r>
            <a:r>
              <a:rPr sz="1000" b="1" spc="265" dirty="0">
                <a:solidFill>
                  <a:prstClr val="black"/>
                </a:solidFill>
                <a:latin typeface="Times New Roman"/>
                <a:cs typeface="Times New Roman"/>
              </a:rPr>
              <a:t>+</a:t>
            </a:r>
            <a:r>
              <a:rPr sz="1000" b="1" spc="-1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000" b="1" spc="210" dirty="0">
                <a:solidFill>
                  <a:prstClr val="black"/>
                </a:solidFill>
                <a:latin typeface="Times New Roman"/>
                <a:cs typeface="Times New Roman"/>
              </a:rPr>
              <a:t>Acetoacetate </a:t>
            </a:r>
            <a:r>
              <a:rPr sz="1000" b="1" spc="114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3467100" y="2040889"/>
            <a:ext cx="1160780" cy="154940"/>
          </a:xfrm>
          <a:custGeom>
            <a:avLst/>
            <a:gdLst/>
            <a:ahLst/>
            <a:cxnLst/>
            <a:rect l="l" t="t" r="r" b="b"/>
            <a:pathLst>
              <a:path w="1160779" h="154939">
                <a:moveTo>
                  <a:pt x="0" y="154939"/>
                </a:moveTo>
                <a:lnTo>
                  <a:pt x="1160779" y="154939"/>
                </a:lnTo>
                <a:lnTo>
                  <a:pt x="1160779" y="0"/>
                </a:lnTo>
                <a:lnTo>
                  <a:pt x="0" y="0"/>
                </a:lnTo>
                <a:lnTo>
                  <a:pt x="0" y="1549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467100" y="2024379"/>
            <a:ext cx="1160780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0795" algn="r" rtl="1">
              <a:spcBef>
                <a:spcPts val="110"/>
              </a:spcBef>
            </a:pPr>
            <a:r>
              <a:rPr sz="1000" b="1" spc="30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1000" b="1" spc="254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1000" b="1" spc="2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1000" b="1" spc="254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000" b="1" spc="24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sz="1000" b="1" spc="125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000" b="1" spc="23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000" b="1" spc="14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1000" b="1" spc="22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1000" b="1" spc="254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000" b="1" spc="14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1000" b="1" spc="254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1000" b="1" spc="2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2951479" y="1979929"/>
            <a:ext cx="2355850" cy="1679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spcBef>
                <a:spcPts val="110"/>
              </a:spcBef>
              <a:tabLst>
                <a:tab pos="1971675" algn="l"/>
              </a:tabLst>
            </a:pPr>
            <a:r>
              <a:rPr sz="1500" b="1" spc="517" baseline="5555" dirty="0">
                <a:solidFill>
                  <a:prstClr val="black"/>
                </a:solidFill>
                <a:latin typeface="Times New Roman"/>
                <a:cs typeface="Times New Roman"/>
              </a:rPr>
              <a:t>O	</a:t>
            </a:r>
            <a:r>
              <a:rPr sz="1000" b="1" spc="30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975" b="1" spc="450" baseline="-25641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000" b="1" spc="3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5347970" y="4302759"/>
            <a:ext cx="509270" cy="1549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ts val="1180"/>
              </a:lnSpc>
            </a:pPr>
            <a:r>
              <a:rPr sz="1000" b="1" spc="325" dirty="0">
                <a:solidFill>
                  <a:prstClr val="black"/>
                </a:solidFill>
                <a:latin typeface="Times New Roman"/>
                <a:cs typeface="Times New Roman"/>
              </a:rPr>
              <a:t>PH</a:t>
            </a:r>
            <a:r>
              <a:rPr sz="1000" b="1" spc="30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1000" b="1" spc="28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endParaRPr sz="10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2496820" y="6003290"/>
            <a:ext cx="369570" cy="153888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80"/>
              </a:lnSpc>
            </a:pPr>
            <a:r>
              <a:rPr sz="1000" b="1" spc="36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975" b="1" spc="254" baseline="-25641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1000" b="1" spc="36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 txBox="1">
            <a:spLocks noGrp="1"/>
          </p:cNvSpPr>
          <p:nvPr>
            <p:ph type="title"/>
          </p:nvPr>
        </p:nvSpPr>
        <p:spPr>
          <a:xfrm>
            <a:off x="281940" y="513079"/>
            <a:ext cx="508635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  <a:tabLst>
                <a:tab pos="850265" algn="l"/>
              </a:tabLst>
            </a:pPr>
            <a:r>
              <a:rPr u="none" spc="-5" dirty="0">
                <a:solidFill>
                  <a:srgbClr val="A568FF"/>
                </a:solidFill>
              </a:rPr>
              <a:t>4.	</a:t>
            </a:r>
            <a:r>
              <a:rPr u="heavy" spc="-5" dirty="0">
                <a:solidFill>
                  <a:srgbClr val="A568FF"/>
                </a:solidFill>
                <a:uFill>
                  <a:solidFill>
                    <a:srgbClr val="A568FF"/>
                  </a:solidFill>
                </a:uFill>
              </a:rPr>
              <a:t>Aromatic amino</a:t>
            </a:r>
            <a:r>
              <a:rPr u="heavy" spc="-75" dirty="0">
                <a:solidFill>
                  <a:srgbClr val="A568FF"/>
                </a:solidFill>
                <a:uFill>
                  <a:solidFill>
                    <a:srgbClr val="A568FF"/>
                  </a:solidFill>
                </a:uFill>
              </a:rPr>
              <a:t> </a:t>
            </a:r>
            <a:r>
              <a:rPr u="heavy" dirty="0">
                <a:solidFill>
                  <a:srgbClr val="A568FF"/>
                </a:solidFill>
                <a:uFill>
                  <a:solidFill>
                    <a:srgbClr val="A568FF"/>
                  </a:solidFill>
                </a:uFill>
              </a:rPr>
              <a:t>acids</a:t>
            </a:r>
          </a:p>
        </p:txBody>
      </p:sp>
      <p:sp>
        <p:nvSpPr>
          <p:cNvPr id="148" name="object 148"/>
          <p:cNvSpPr txBox="1"/>
          <p:nvPr/>
        </p:nvSpPr>
        <p:spPr>
          <a:xfrm>
            <a:off x="1107439" y="1000759"/>
            <a:ext cx="4789170" cy="869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spcBef>
                <a:spcPts val="100"/>
              </a:spcBef>
              <a:tabLst>
                <a:tab pos="2719705" algn="l"/>
              </a:tabLst>
            </a:pPr>
            <a:r>
              <a:rPr sz="3200" b="1" dirty="0">
                <a:solidFill>
                  <a:srgbClr val="663300"/>
                </a:solidFill>
                <a:latin typeface="Arial"/>
                <a:cs typeface="Arial"/>
              </a:rPr>
              <a:t>a)</a:t>
            </a:r>
            <a:r>
              <a:rPr sz="3200" b="1" spc="5" dirty="0">
                <a:solidFill>
                  <a:srgbClr val="663300"/>
                </a:solid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663300"/>
                </a:solidFill>
                <a:uFill>
                  <a:solidFill>
                    <a:srgbClr val="663300"/>
                  </a:solidFill>
                </a:uFill>
                <a:latin typeface="Arial"/>
                <a:cs typeface="Arial"/>
              </a:rPr>
              <a:t>Metabolism</a:t>
            </a:r>
            <a:r>
              <a:rPr sz="2400" b="1" u="heavy" spc="10" dirty="0">
                <a:solidFill>
                  <a:srgbClr val="663300"/>
                </a:solidFill>
                <a:uFill>
                  <a:solidFill>
                    <a:srgbClr val="6633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663300"/>
                </a:solidFill>
                <a:uFill>
                  <a:solidFill>
                    <a:srgbClr val="663300"/>
                  </a:solidFill>
                </a:uFill>
                <a:latin typeface="Arial"/>
                <a:cs typeface="Arial"/>
              </a:rPr>
              <a:t>of	</a:t>
            </a:r>
            <a:r>
              <a:rPr sz="2400" b="1" u="heavy" spc="-10" dirty="0">
                <a:solidFill>
                  <a:srgbClr val="663300"/>
                </a:solidFill>
                <a:uFill>
                  <a:solidFill>
                    <a:srgbClr val="663300"/>
                  </a:solidFill>
                </a:uFill>
                <a:latin typeface="Arial"/>
                <a:cs typeface="Arial"/>
              </a:rPr>
              <a:t>Phenylalanine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691515">
              <a:spcBef>
                <a:spcPts val="1610"/>
              </a:spcBef>
            </a:pPr>
            <a:r>
              <a:rPr sz="1000" b="1" spc="275" dirty="0">
                <a:solidFill>
                  <a:prstClr val="black"/>
                </a:solidFill>
                <a:latin typeface="Times New Roman"/>
                <a:cs typeface="Times New Roman"/>
              </a:rPr>
              <a:t>NH</a:t>
            </a:r>
            <a:r>
              <a:rPr sz="975" b="1" spc="412" baseline="-29914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975" baseline="-29914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6060440" y="1153159"/>
            <a:ext cx="29527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 rtl="1">
              <a:spcBef>
                <a:spcPts val="100"/>
              </a:spcBef>
              <a:tabLst>
                <a:tab pos="1456055" algn="l"/>
                <a:tab pos="1764664" algn="l"/>
              </a:tabLst>
            </a:pP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(</a:t>
            </a:r>
            <a:r>
              <a:rPr sz="2000" spc="5" dirty="0">
                <a:solidFill>
                  <a:srgbClr val="333399"/>
                </a:solidFill>
                <a:latin typeface="Arial"/>
                <a:cs typeface="Arial"/>
              </a:rPr>
              <a:t>g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l</a:t>
            </a:r>
            <a:r>
              <a:rPr sz="2000" spc="5" dirty="0">
                <a:solidFill>
                  <a:srgbClr val="333399"/>
                </a:solidFill>
                <a:latin typeface="Arial"/>
                <a:cs typeface="Arial"/>
              </a:rPr>
              <a:t>uc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333399"/>
                </a:solidFill>
                <a:latin typeface="Arial"/>
                <a:cs typeface="Arial"/>
              </a:rPr>
              <a:t>ge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ni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c	&amp;	</a:t>
            </a:r>
            <a:r>
              <a:rPr sz="2000" spc="5" dirty="0">
                <a:solidFill>
                  <a:srgbClr val="333399"/>
                </a:solidFill>
                <a:latin typeface="Arial"/>
                <a:cs typeface="Arial"/>
              </a:rPr>
              <a:t>ke</a:t>
            </a:r>
            <a:r>
              <a:rPr sz="2000" spc="-10" dirty="0">
                <a:solidFill>
                  <a:srgbClr val="333399"/>
                </a:solidFill>
                <a:latin typeface="Arial"/>
                <a:cs typeface="Arial"/>
              </a:rPr>
              <a:t>t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333399"/>
                </a:solidFill>
                <a:latin typeface="Arial"/>
                <a:cs typeface="Arial"/>
              </a:rPr>
              <a:t>ge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i</a:t>
            </a:r>
            <a:r>
              <a:rPr sz="2000" spc="5" dirty="0">
                <a:solidFill>
                  <a:srgbClr val="333399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)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3442970" y="4394200"/>
            <a:ext cx="187960" cy="102870"/>
          </a:xfrm>
          <a:custGeom>
            <a:avLst/>
            <a:gdLst/>
            <a:ahLst/>
            <a:cxnLst/>
            <a:rect l="l" t="t" r="r" b="b"/>
            <a:pathLst>
              <a:path w="187960" h="102870">
                <a:moveTo>
                  <a:pt x="187959" y="102869"/>
                </a:moveTo>
                <a:lnTo>
                  <a:pt x="0" y="0"/>
                </a:lnTo>
              </a:path>
            </a:pathLst>
          </a:custGeom>
          <a:ln w="27940">
            <a:solidFill>
              <a:srgbClr val="99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3605529" y="4456429"/>
            <a:ext cx="95250" cy="78740"/>
          </a:xfrm>
          <a:custGeom>
            <a:avLst/>
            <a:gdLst/>
            <a:ahLst/>
            <a:cxnLst/>
            <a:rect l="l" t="t" r="r" b="b"/>
            <a:pathLst>
              <a:path w="95250" h="78739">
                <a:moveTo>
                  <a:pt x="40640" y="0"/>
                </a:moveTo>
                <a:lnTo>
                  <a:pt x="0" y="74930"/>
                </a:lnTo>
                <a:lnTo>
                  <a:pt x="95250" y="78740"/>
                </a:lnTo>
                <a:lnTo>
                  <a:pt x="40640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7169150" y="4320540"/>
            <a:ext cx="320040" cy="233679"/>
          </a:xfrm>
          <a:custGeom>
            <a:avLst/>
            <a:gdLst/>
            <a:ahLst/>
            <a:cxnLst/>
            <a:rect l="l" t="t" r="r" b="b"/>
            <a:pathLst>
              <a:path w="320040" h="233679">
                <a:moveTo>
                  <a:pt x="0" y="0"/>
                </a:moveTo>
                <a:lnTo>
                  <a:pt x="320040" y="233680"/>
                </a:lnTo>
              </a:path>
            </a:pathLst>
          </a:custGeom>
          <a:ln w="38100">
            <a:solidFill>
              <a:srgbClr val="99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462519" y="4519929"/>
            <a:ext cx="85090" cy="76200"/>
          </a:xfrm>
          <a:custGeom>
            <a:avLst/>
            <a:gdLst/>
            <a:ahLst/>
            <a:cxnLst/>
            <a:rect l="l" t="t" r="r" b="b"/>
            <a:pathLst>
              <a:path w="85090" h="76200">
                <a:moveTo>
                  <a:pt x="45720" y="0"/>
                </a:moveTo>
                <a:lnTo>
                  <a:pt x="0" y="62230"/>
                </a:lnTo>
                <a:lnTo>
                  <a:pt x="85089" y="76200"/>
                </a:lnTo>
                <a:lnTo>
                  <a:pt x="45720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6224270" y="3937000"/>
            <a:ext cx="482600" cy="280670"/>
          </a:xfrm>
          <a:custGeom>
            <a:avLst/>
            <a:gdLst/>
            <a:ahLst/>
            <a:cxnLst/>
            <a:rect l="l" t="t" r="r" b="b"/>
            <a:pathLst>
              <a:path w="482600" h="280670">
                <a:moveTo>
                  <a:pt x="241300" y="0"/>
                </a:moveTo>
                <a:lnTo>
                  <a:pt x="185146" y="3606"/>
                </a:lnTo>
                <a:lnTo>
                  <a:pt x="134034" y="13921"/>
                </a:lnTo>
                <a:lnTo>
                  <a:pt x="89277" y="30191"/>
                </a:lnTo>
                <a:lnTo>
                  <a:pt x="52184" y="51659"/>
                </a:lnTo>
                <a:lnTo>
                  <a:pt x="24067" y="77569"/>
                </a:lnTo>
                <a:lnTo>
                  <a:pt x="0" y="139700"/>
                </a:lnTo>
                <a:lnTo>
                  <a:pt x="6235" y="172701"/>
                </a:lnTo>
                <a:lnTo>
                  <a:pt x="52184" y="228774"/>
                </a:lnTo>
                <a:lnTo>
                  <a:pt x="89277" y="250378"/>
                </a:lnTo>
                <a:lnTo>
                  <a:pt x="134034" y="266718"/>
                </a:lnTo>
                <a:lnTo>
                  <a:pt x="185146" y="277059"/>
                </a:lnTo>
                <a:lnTo>
                  <a:pt x="241300" y="280669"/>
                </a:lnTo>
                <a:lnTo>
                  <a:pt x="297853" y="277059"/>
                </a:lnTo>
                <a:lnTo>
                  <a:pt x="349120" y="266718"/>
                </a:lnTo>
                <a:lnTo>
                  <a:pt x="393855" y="250378"/>
                </a:lnTo>
                <a:lnTo>
                  <a:pt x="430815" y="228774"/>
                </a:lnTo>
                <a:lnTo>
                  <a:pt x="458755" y="202637"/>
                </a:lnTo>
                <a:lnTo>
                  <a:pt x="482600" y="139700"/>
                </a:lnTo>
                <a:lnTo>
                  <a:pt x="476431" y="107168"/>
                </a:lnTo>
                <a:lnTo>
                  <a:pt x="430815" y="51659"/>
                </a:lnTo>
                <a:lnTo>
                  <a:pt x="393855" y="30191"/>
                </a:lnTo>
                <a:lnTo>
                  <a:pt x="349120" y="13921"/>
                </a:lnTo>
                <a:lnTo>
                  <a:pt x="297853" y="3606"/>
                </a:lnTo>
                <a:lnTo>
                  <a:pt x="2413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6224270" y="3937000"/>
            <a:ext cx="482600" cy="280670"/>
          </a:xfrm>
          <a:custGeom>
            <a:avLst/>
            <a:gdLst/>
            <a:ahLst/>
            <a:cxnLst/>
            <a:rect l="l" t="t" r="r" b="b"/>
            <a:pathLst>
              <a:path w="482600" h="280670">
                <a:moveTo>
                  <a:pt x="241300" y="0"/>
                </a:moveTo>
                <a:lnTo>
                  <a:pt x="297853" y="3606"/>
                </a:lnTo>
                <a:lnTo>
                  <a:pt x="349120" y="13921"/>
                </a:lnTo>
                <a:lnTo>
                  <a:pt x="393855" y="30191"/>
                </a:lnTo>
                <a:lnTo>
                  <a:pt x="430815" y="51659"/>
                </a:lnTo>
                <a:lnTo>
                  <a:pt x="458755" y="77569"/>
                </a:lnTo>
                <a:lnTo>
                  <a:pt x="482600" y="139700"/>
                </a:lnTo>
                <a:lnTo>
                  <a:pt x="476431" y="172701"/>
                </a:lnTo>
                <a:lnTo>
                  <a:pt x="430815" y="228774"/>
                </a:lnTo>
                <a:lnTo>
                  <a:pt x="393855" y="250378"/>
                </a:lnTo>
                <a:lnTo>
                  <a:pt x="349120" y="266718"/>
                </a:lnTo>
                <a:lnTo>
                  <a:pt x="297853" y="277059"/>
                </a:lnTo>
                <a:lnTo>
                  <a:pt x="241300" y="280669"/>
                </a:lnTo>
                <a:lnTo>
                  <a:pt x="185146" y="277059"/>
                </a:lnTo>
                <a:lnTo>
                  <a:pt x="134034" y="266718"/>
                </a:lnTo>
                <a:lnTo>
                  <a:pt x="89277" y="250378"/>
                </a:lnTo>
                <a:lnTo>
                  <a:pt x="52184" y="228774"/>
                </a:lnTo>
                <a:lnTo>
                  <a:pt x="24067" y="202637"/>
                </a:lnTo>
                <a:lnTo>
                  <a:pt x="0" y="139700"/>
                </a:lnTo>
                <a:lnTo>
                  <a:pt x="6235" y="107168"/>
                </a:lnTo>
                <a:lnTo>
                  <a:pt x="52184" y="51659"/>
                </a:lnTo>
                <a:lnTo>
                  <a:pt x="89277" y="30191"/>
                </a:lnTo>
                <a:lnTo>
                  <a:pt x="134034" y="13921"/>
                </a:lnTo>
                <a:lnTo>
                  <a:pt x="185146" y="3606"/>
                </a:lnTo>
                <a:lnTo>
                  <a:pt x="241300" y="0"/>
                </a:lnTo>
                <a:close/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6224270" y="39370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6708140" y="421767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6309359" y="3958590"/>
            <a:ext cx="3136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 rtl="1">
              <a:spcBef>
                <a:spcPts val="100"/>
              </a:spcBef>
            </a:pPr>
            <a:r>
              <a:rPr sz="1400" b="1" spc="5" dirty="0">
                <a:solidFill>
                  <a:prstClr val="black"/>
                </a:solidFill>
                <a:latin typeface="Eras Demi ITC"/>
                <a:cs typeface="Eras Demi ITC"/>
              </a:rPr>
              <a:t>O</a:t>
            </a:r>
            <a:r>
              <a:rPr sz="1400" b="1" spc="-5" dirty="0">
                <a:solidFill>
                  <a:prstClr val="black"/>
                </a:solidFill>
                <a:latin typeface="Eras Demi ITC"/>
                <a:cs typeface="Eras Demi ITC"/>
              </a:rPr>
              <a:t>H</a:t>
            </a:r>
            <a:endParaRPr sz="1400">
              <a:solidFill>
                <a:prstClr val="black"/>
              </a:solidFill>
              <a:latin typeface="Eras Demi ITC"/>
              <a:cs typeface="Eras Demi ITC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6717030" y="4123690"/>
            <a:ext cx="350520" cy="280670"/>
          </a:xfrm>
          <a:custGeom>
            <a:avLst/>
            <a:gdLst/>
            <a:ahLst/>
            <a:cxnLst/>
            <a:rect l="l" t="t" r="r" b="b"/>
            <a:pathLst>
              <a:path w="350520" h="280670">
                <a:moveTo>
                  <a:pt x="0" y="0"/>
                </a:moveTo>
                <a:lnTo>
                  <a:pt x="350520" y="280670"/>
                </a:lnTo>
              </a:path>
            </a:pathLst>
          </a:custGeom>
          <a:ln w="27939">
            <a:solidFill>
              <a:srgbClr val="99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7047230" y="4378959"/>
            <a:ext cx="62230" cy="58419"/>
          </a:xfrm>
          <a:custGeom>
            <a:avLst/>
            <a:gdLst/>
            <a:ahLst/>
            <a:cxnLst/>
            <a:rect l="l" t="t" r="r" b="b"/>
            <a:pathLst>
              <a:path w="62229" h="58420">
                <a:moveTo>
                  <a:pt x="35560" y="0"/>
                </a:moveTo>
                <a:lnTo>
                  <a:pt x="0" y="44450"/>
                </a:lnTo>
                <a:lnTo>
                  <a:pt x="62229" y="58419"/>
                </a:lnTo>
                <a:lnTo>
                  <a:pt x="35560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3713479" y="4485640"/>
            <a:ext cx="345440" cy="259079"/>
          </a:xfrm>
          <a:custGeom>
            <a:avLst/>
            <a:gdLst/>
            <a:ahLst/>
            <a:cxnLst/>
            <a:rect l="l" t="t" r="r" b="b"/>
            <a:pathLst>
              <a:path w="345439" h="259079">
                <a:moveTo>
                  <a:pt x="0" y="259080"/>
                </a:moveTo>
                <a:lnTo>
                  <a:pt x="345440" y="0"/>
                </a:lnTo>
              </a:path>
            </a:pathLst>
          </a:custGeom>
          <a:ln w="28393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4060190" y="4721859"/>
            <a:ext cx="320040" cy="289560"/>
          </a:xfrm>
          <a:custGeom>
            <a:avLst/>
            <a:gdLst/>
            <a:ahLst/>
            <a:cxnLst/>
            <a:rect l="l" t="t" r="r" b="b"/>
            <a:pathLst>
              <a:path w="320039" h="289560">
                <a:moveTo>
                  <a:pt x="0" y="0"/>
                </a:moveTo>
                <a:lnTo>
                  <a:pt x="320039" y="289559"/>
                </a:lnTo>
              </a:path>
            </a:pathLst>
          </a:custGeom>
          <a:ln w="27940">
            <a:solidFill>
              <a:srgbClr val="99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4000500" y="4668520"/>
            <a:ext cx="91440" cy="88900"/>
          </a:xfrm>
          <a:custGeom>
            <a:avLst/>
            <a:gdLst/>
            <a:ahLst/>
            <a:cxnLst/>
            <a:rect l="l" t="t" r="r" b="b"/>
            <a:pathLst>
              <a:path w="91439" h="88900">
                <a:moveTo>
                  <a:pt x="0" y="0"/>
                </a:moveTo>
                <a:lnTo>
                  <a:pt x="34289" y="88899"/>
                </a:lnTo>
                <a:lnTo>
                  <a:pt x="91439" y="25399"/>
                </a:lnTo>
                <a:lnTo>
                  <a:pt x="0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3117850" y="4184650"/>
            <a:ext cx="346710" cy="270510"/>
          </a:xfrm>
          <a:custGeom>
            <a:avLst/>
            <a:gdLst/>
            <a:ahLst/>
            <a:cxnLst/>
            <a:rect l="l" t="t" r="r" b="b"/>
            <a:pathLst>
              <a:path w="346710" h="270510">
                <a:moveTo>
                  <a:pt x="172720" y="0"/>
                </a:moveTo>
                <a:lnTo>
                  <a:pt x="117205" y="6685"/>
                </a:lnTo>
                <a:lnTo>
                  <a:pt x="69677" y="25440"/>
                </a:lnTo>
                <a:lnTo>
                  <a:pt x="32633" y="54315"/>
                </a:lnTo>
                <a:lnTo>
                  <a:pt x="8575" y="91358"/>
                </a:lnTo>
                <a:lnTo>
                  <a:pt x="0" y="134619"/>
                </a:lnTo>
                <a:lnTo>
                  <a:pt x="8575" y="178013"/>
                </a:lnTo>
                <a:lnTo>
                  <a:pt x="32633" y="215371"/>
                </a:lnTo>
                <a:lnTo>
                  <a:pt x="69677" y="244622"/>
                </a:lnTo>
                <a:lnTo>
                  <a:pt x="117205" y="263692"/>
                </a:lnTo>
                <a:lnTo>
                  <a:pt x="172720" y="270510"/>
                </a:lnTo>
                <a:lnTo>
                  <a:pt x="228853" y="263692"/>
                </a:lnTo>
                <a:lnTo>
                  <a:pt x="276758" y="244622"/>
                </a:lnTo>
                <a:lnTo>
                  <a:pt x="313994" y="215371"/>
                </a:lnTo>
                <a:lnTo>
                  <a:pt x="338124" y="178013"/>
                </a:lnTo>
                <a:lnTo>
                  <a:pt x="346710" y="134619"/>
                </a:lnTo>
                <a:lnTo>
                  <a:pt x="338124" y="91358"/>
                </a:lnTo>
                <a:lnTo>
                  <a:pt x="313994" y="54315"/>
                </a:lnTo>
                <a:lnTo>
                  <a:pt x="276758" y="25440"/>
                </a:lnTo>
                <a:lnTo>
                  <a:pt x="228854" y="6685"/>
                </a:lnTo>
                <a:lnTo>
                  <a:pt x="17272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3117850" y="4184650"/>
            <a:ext cx="346710" cy="270510"/>
          </a:xfrm>
          <a:custGeom>
            <a:avLst/>
            <a:gdLst/>
            <a:ahLst/>
            <a:cxnLst/>
            <a:rect l="l" t="t" r="r" b="b"/>
            <a:pathLst>
              <a:path w="346710" h="270510">
                <a:moveTo>
                  <a:pt x="172720" y="0"/>
                </a:moveTo>
                <a:lnTo>
                  <a:pt x="228853" y="6685"/>
                </a:lnTo>
                <a:lnTo>
                  <a:pt x="276758" y="25440"/>
                </a:lnTo>
                <a:lnTo>
                  <a:pt x="313994" y="54315"/>
                </a:lnTo>
                <a:lnTo>
                  <a:pt x="338124" y="91358"/>
                </a:lnTo>
                <a:lnTo>
                  <a:pt x="346710" y="134619"/>
                </a:lnTo>
                <a:lnTo>
                  <a:pt x="338124" y="178013"/>
                </a:lnTo>
                <a:lnTo>
                  <a:pt x="313994" y="215371"/>
                </a:lnTo>
                <a:lnTo>
                  <a:pt x="276758" y="244622"/>
                </a:lnTo>
                <a:lnTo>
                  <a:pt x="228853" y="263692"/>
                </a:lnTo>
                <a:lnTo>
                  <a:pt x="172720" y="270510"/>
                </a:lnTo>
                <a:lnTo>
                  <a:pt x="117205" y="263692"/>
                </a:lnTo>
                <a:lnTo>
                  <a:pt x="69677" y="244622"/>
                </a:lnTo>
                <a:lnTo>
                  <a:pt x="32633" y="215371"/>
                </a:lnTo>
                <a:lnTo>
                  <a:pt x="8575" y="178013"/>
                </a:lnTo>
                <a:lnTo>
                  <a:pt x="0" y="134619"/>
                </a:lnTo>
                <a:lnTo>
                  <a:pt x="8575" y="91358"/>
                </a:lnTo>
                <a:lnTo>
                  <a:pt x="32633" y="54315"/>
                </a:lnTo>
                <a:lnTo>
                  <a:pt x="69677" y="25440"/>
                </a:lnTo>
                <a:lnTo>
                  <a:pt x="117205" y="6685"/>
                </a:lnTo>
                <a:lnTo>
                  <a:pt x="172720" y="0"/>
                </a:lnTo>
                <a:close/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3117850" y="41846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3465829" y="445515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3194050" y="4184650"/>
            <a:ext cx="19558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 rtl="1">
              <a:spcBef>
                <a:spcPts val="100"/>
              </a:spcBef>
            </a:pPr>
            <a:r>
              <a:rPr sz="1600" b="1" spc="-5" dirty="0">
                <a:solidFill>
                  <a:prstClr val="black"/>
                </a:solidFill>
                <a:latin typeface="Eras Demi ITC"/>
                <a:cs typeface="Eras Demi ITC"/>
              </a:rPr>
              <a:t>O</a:t>
            </a:r>
            <a:endParaRPr sz="1600">
              <a:solidFill>
                <a:prstClr val="black"/>
              </a:solidFill>
              <a:latin typeface="Eras Demi ITC"/>
              <a:cs typeface="Eras Demi ITC"/>
            </a:endParaRPr>
          </a:p>
        </p:txBody>
      </p:sp>
      <p:sp>
        <p:nvSpPr>
          <p:cNvPr id="169" name="object 169"/>
          <p:cNvSpPr/>
          <p:nvPr/>
        </p:nvSpPr>
        <p:spPr>
          <a:xfrm>
            <a:off x="4347209" y="5029200"/>
            <a:ext cx="304800" cy="134620"/>
          </a:xfrm>
          <a:custGeom>
            <a:avLst/>
            <a:gdLst/>
            <a:ahLst/>
            <a:cxnLst/>
            <a:rect l="l" t="t" r="r" b="b"/>
            <a:pathLst>
              <a:path w="304800" h="134620">
                <a:moveTo>
                  <a:pt x="152400" y="0"/>
                </a:moveTo>
                <a:lnTo>
                  <a:pt x="92154" y="5159"/>
                </a:lnTo>
                <a:lnTo>
                  <a:pt x="43814" y="19367"/>
                </a:lnTo>
                <a:lnTo>
                  <a:pt x="11668" y="40719"/>
                </a:lnTo>
                <a:lnTo>
                  <a:pt x="0" y="67310"/>
                </a:lnTo>
                <a:lnTo>
                  <a:pt x="11668" y="93900"/>
                </a:lnTo>
                <a:lnTo>
                  <a:pt x="43815" y="115252"/>
                </a:lnTo>
                <a:lnTo>
                  <a:pt x="92154" y="129460"/>
                </a:lnTo>
                <a:lnTo>
                  <a:pt x="152400" y="134619"/>
                </a:lnTo>
                <a:lnTo>
                  <a:pt x="212645" y="129460"/>
                </a:lnTo>
                <a:lnTo>
                  <a:pt x="260985" y="115252"/>
                </a:lnTo>
                <a:lnTo>
                  <a:pt x="293131" y="93900"/>
                </a:lnTo>
                <a:lnTo>
                  <a:pt x="304800" y="67310"/>
                </a:lnTo>
                <a:lnTo>
                  <a:pt x="293131" y="40719"/>
                </a:lnTo>
                <a:lnTo>
                  <a:pt x="260984" y="19367"/>
                </a:lnTo>
                <a:lnTo>
                  <a:pt x="212645" y="5159"/>
                </a:lnTo>
                <a:lnTo>
                  <a:pt x="1524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4347209" y="5029200"/>
            <a:ext cx="304800" cy="134620"/>
          </a:xfrm>
          <a:custGeom>
            <a:avLst/>
            <a:gdLst/>
            <a:ahLst/>
            <a:cxnLst/>
            <a:rect l="l" t="t" r="r" b="b"/>
            <a:pathLst>
              <a:path w="304800" h="134620">
                <a:moveTo>
                  <a:pt x="152400" y="0"/>
                </a:moveTo>
                <a:lnTo>
                  <a:pt x="212645" y="5159"/>
                </a:lnTo>
                <a:lnTo>
                  <a:pt x="260984" y="19367"/>
                </a:lnTo>
                <a:lnTo>
                  <a:pt x="293131" y="40719"/>
                </a:lnTo>
                <a:lnTo>
                  <a:pt x="304800" y="67310"/>
                </a:lnTo>
                <a:lnTo>
                  <a:pt x="293131" y="93900"/>
                </a:lnTo>
                <a:lnTo>
                  <a:pt x="260985" y="115252"/>
                </a:lnTo>
                <a:lnTo>
                  <a:pt x="212645" y="129460"/>
                </a:lnTo>
                <a:lnTo>
                  <a:pt x="152400" y="134619"/>
                </a:lnTo>
                <a:lnTo>
                  <a:pt x="92154" y="129460"/>
                </a:lnTo>
                <a:lnTo>
                  <a:pt x="43815" y="115252"/>
                </a:lnTo>
                <a:lnTo>
                  <a:pt x="11668" y="93900"/>
                </a:lnTo>
                <a:lnTo>
                  <a:pt x="0" y="67310"/>
                </a:lnTo>
                <a:lnTo>
                  <a:pt x="11668" y="40719"/>
                </a:lnTo>
                <a:lnTo>
                  <a:pt x="43814" y="19367"/>
                </a:lnTo>
                <a:lnTo>
                  <a:pt x="92154" y="5159"/>
                </a:lnTo>
                <a:lnTo>
                  <a:pt x="152400" y="0"/>
                </a:lnTo>
                <a:close/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4347209" y="50292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72" name="object 172"/>
          <p:cNvSpPr/>
          <p:nvPr/>
        </p:nvSpPr>
        <p:spPr>
          <a:xfrm>
            <a:off x="4653279" y="51638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4403090" y="4961890"/>
            <a:ext cx="19558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 rtl="1">
              <a:spcBef>
                <a:spcPts val="100"/>
              </a:spcBef>
            </a:pPr>
            <a:r>
              <a:rPr sz="1600" b="1" spc="-5" dirty="0">
                <a:solidFill>
                  <a:prstClr val="black"/>
                </a:solidFill>
                <a:latin typeface="Eras Demi ITC"/>
                <a:cs typeface="Eras Demi ITC"/>
              </a:rPr>
              <a:t>O</a:t>
            </a:r>
            <a:endParaRPr sz="1600">
              <a:solidFill>
                <a:prstClr val="black"/>
              </a:solidFill>
              <a:latin typeface="Eras Demi ITC"/>
              <a:cs typeface="Eras Demi ITC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2890520" y="2900679"/>
            <a:ext cx="279400" cy="6350"/>
          </a:xfrm>
          <a:custGeom>
            <a:avLst/>
            <a:gdLst/>
            <a:ahLst/>
            <a:cxnLst/>
            <a:rect l="l" t="t" r="r" b="b"/>
            <a:pathLst>
              <a:path w="279400" h="6350">
                <a:moveTo>
                  <a:pt x="-14196" y="3175"/>
                </a:moveTo>
                <a:lnTo>
                  <a:pt x="293596" y="3175"/>
                </a:lnTo>
              </a:path>
            </a:pathLst>
          </a:custGeom>
          <a:ln w="34743">
            <a:solidFill>
              <a:srgbClr val="99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3900170" y="4946650"/>
            <a:ext cx="44450" cy="157480"/>
          </a:xfrm>
          <a:custGeom>
            <a:avLst/>
            <a:gdLst/>
            <a:ahLst/>
            <a:cxnLst/>
            <a:rect l="l" t="t" r="r" b="b"/>
            <a:pathLst>
              <a:path w="44450" h="157479">
                <a:moveTo>
                  <a:pt x="0" y="157480"/>
                </a:moveTo>
                <a:lnTo>
                  <a:pt x="44450" y="0"/>
                </a:lnTo>
              </a:path>
            </a:pathLst>
          </a:custGeom>
          <a:ln w="27940">
            <a:solidFill>
              <a:srgbClr val="99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3902709" y="4870450"/>
            <a:ext cx="82550" cy="93980"/>
          </a:xfrm>
          <a:custGeom>
            <a:avLst/>
            <a:gdLst/>
            <a:ahLst/>
            <a:cxnLst/>
            <a:rect l="l" t="t" r="r" b="b"/>
            <a:pathLst>
              <a:path w="82550" h="93979">
                <a:moveTo>
                  <a:pt x="64769" y="0"/>
                </a:moveTo>
                <a:lnTo>
                  <a:pt x="0" y="69850"/>
                </a:lnTo>
                <a:lnTo>
                  <a:pt x="82550" y="93980"/>
                </a:lnTo>
                <a:lnTo>
                  <a:pt x="64769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3958590" y="6311900"/>
            <a:ext cx="6026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spc="5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sz="1200" b="1" spc="-5" dirty="0">
                <a:solidFill>
                  <a:prstClr val="black"/>
                </a:solidFill>
                <a:latin typeface="Arial"/>
                <a:cs typeface="Arial"/>
              </a:rPr>
              <a:t>lu</a:t>
            </a:r>
            <a:r>
              <a:rPr sz="1200" b="1" spc="1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1200" b="1" spc="-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1200" b="1" dirty="0">
                <a:solidFill>
                  <a:prstClr val="black"/>
                </a:solidFill>
                <a:latin typeface="Arial"/>
                <a:cs typeface="Arial"/>
              </a:rPr>
              <a:t>se</a:t>
            </a:r>
            <a:endParaRPr sz="1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5146040" y="6337300"/>
            <a:ext cx="541020" cy="389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805" marR="5080" indent="-78740">
              <a:spcBef>
                <a:spcPts val="100"/>
              </a:spcBef>
            </a:pPr>
            <a:r>
              <a:rPr sz="1200" b="1" spc="-10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sz="1200" b="1" dirty="0">
                <a:solidFill>
                  <a:prstClr val="black"/>
                </a:solidFill>
                <a:latin typeface="Arial"/>
                <a:cs typeface="Arial"/>
              </a:rPr>
              <a:t>et</a:t>
            </a:r>
            <a:r>
              <a:rPr sz="1200" b="1" spc="-5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r>
              <a:rPr sz="1200" b="1" dirty="0">
                <a:solidFill>
                  <a:prstClr val="black"/>
                </a:solidFill>
                <a:latin typeface="Arial"/>
                <a:cs typeface="Arial"/>
              </a:rPr>
              <a:t>e  </a:t>
            </a:r>
            <a:r>
              <a:rPr sz="1200" b="1" spc="-5" dirty="0">
                <a:solidFill>
                  <a:prstClr val="black"/>
                </a:solidFill>
                <a:latin typeface="Arial"/>
                <a:cs typeface="Arial"/>
              </a:rPr>
              <a:t>body</a:t>
            </a:r>
            <a:endParaRPr sz="1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4140200" y="5981700"/>
            <a:ext cx="0" cy="262890"/>
          </a:xfrm>
          <a:custGeom>
            <a:avLst/>
            <a:gdLst/>
            <a:ahLst/>
            <a:cxnLst/>
            <a:rect l="l" t="t" r="r" b="b"/>
            <a:pathLst>
              <a:path h="262889">
                <a:moveTo>
                  <a:pt x="0" y="0"/>
                </a:moveTo>
                <a:lnTo>
                  <a:pt x="0" y="262890"/>
                </a:lnTo>
              </a:path>
            </a:pathLst>
          </a:custGeom>
          <a:ln w="279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4098290" y="6239509"/>
            <a:ext cx="85090" cy="85090"/>
          </a:xfrm>
          <a:custGeom>
            <a:avLst/>
            <a:gdLst/>
            <a:ahLst/>
            <a:cxnLst/>
            <a:rect l="l" t="t" r="r" b="b"/>
            <a:pathLst>
              <a:path w="85089" h="85089">
                <a:moveTo>
                  <a:pt x="85089" y="0"/>
                </a:moveTo>
                <a:lnTo>
                  <a:pt x="0" y="0"/>
                </a:lnTo>
                <a:lnTo>
                  <a:pt x="41910" y="85089"/>
                </a:lnTo>
                <a:lnTo>
                  <a:pt x="850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5232400" y="6007100"/>
            <a:ext cx="0" cy="262890"/>
          </a:xfrm>
          <a:custGeom>
            <a:avLst/>
            <a:gdLst/>
            <a:ahLst/>
            <a:cxnLst/>
            <a:rect l="l" t="t" r="r" b="b"/>
            <a:pathLst>
              <a:path h="262889">
                <a:moveTo>
                  <a:pt x="0" y="0"/>
                </a:moveTo>
                <a:lnTo>
                  <a:pt x="0" y="262890"/>
                </a:lnTo>
              </a:path>
            </a:pathLst>
          </a:custGeom>
          <a:ln w="279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5189220" y="6264909"/>
            <a:ext cx="86360" cy="85090"/>
          </a:xfrm>
          <a:custGeom>
            <a:avLst/>
            <a:gdLst/>
            <a:ahLst/>
            <a:cxnLst/>
            <a:rect l="l" t="t" r="r" b="b"/>
            <a:pathLst>
              <a:path w="86360" h="85089">
                <a:moveTo>
                  <a:pt x="86359" y="0"/>
                </a:moveTo>
                <a:lnTo>
                  <a:pt x="0" y="0"/>
                </a:lnTo>
                <a:lnTo>
                  <a:pt x="43179" y="85089"/>
                </a:lnTo>
                <a:lnTo>
                  <a:pt x="863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6680200" y="3136900"/>
            <a:ext cx="152400" cy="182880"/>
          </a:xfrm>
          <a:custGeom>
            <a:avLst/>
            <a:gdLst/>
            <a:ahLst/>
            <a:cxnLst/>
            <a:rect l="l" t="t" r="r" b="b"/>
            <a:pathLst>
              <a:path w="152400" h="182879">
                <a:moveTo>
                  <a:pt x="0" y="0"/>
                </a:moveTo>
                <a:lnTo>
                  <a:pt x="152400" y="0"/>
                </a:lnTo>
                <a:lnTo>
                  <a:pt x="152400" y="182879"/>
                </a:lnTo>
                <a:lnTo>
                  <a:pt x="0" y="18287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6658609" y="2820670"/>
            <a:ext cx="1270635" cy="4940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89610">
              <a:lnSpc>
                <a:spcPts val="1095"/>
              </a:lnSpc>
              <a:spcBef>
                <a:spcPts val="90"/>
              </a:spcBef>
            </a:pPr>
            <a:r>
              <a:rPr sz="1000" b="1" spc="340" dirty="0">
                <a:solidFill>
                  <a:prstClr val="black"/>
                </a:solidFill>
                <a:latin typeface="Times New Roman"/>
                <a:cs typeface="Times New Roman"/>
              </a:rPr>
              <a:t>OH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49910">
              <a:lnSpc>
                <a:spcPts val="1095"/>
              </a:lnSpc>
            </a:pPr>
            <a:r>
              <a:rPr sz="1000" b="1" spc="210" dirty="0">
                <a:solidFill>
                  <a:prstClr val="black"/>
                </a:solidFill>
                <a:latin typeface="Times New Roman"/>
                <a:cs typeface="Times New Roman"/>
              </a:rPr>
              <a:t>Tyrosine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0800">
              <a:spcBef>
                <a:spcPts val="70"/>
              </a:spcBef>
            </a:pPr>
            <a:r>
              <a:rPr b="1" baseline="-6944" dirty="0">
                <a:solidFill>
                  <a:prstClr val="black"/>
                </a:solidFill>
                <a:latin typeface="Arial"/>
                <a:cs typeface="Arial"/>
              </a:rPr>
              <a:t>α </a:t>
            </a:r>
            <a:r>
              <a:rPr sz="1000" b="1" spc="365" dirty="0">
                <a:solidFill>
                  <a:prstClr val="black"/>
                </a:solidFill>
                <a:latin typeface="Times New Roman"/>
                <a:cs typeface="Times New Roman"/>
              </a:rPr>
              <a:t>KG</a:t>
            </a:r>
            <a:endParaRPr sz="1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7508240" y="4329429"/>
            <a:ext cx="91440" cy="12700"/>
          </a:xfrm>
          <a:custGeom>
            <a:avLst/>
            <a:gdLst/>
            <a:ahLst/>
            <a:cxnLst/>
            <a:rect l="l" t="t" r="r" b="b"/>
            <a:pathLst>
              <a:path w="91440" h="12700">
                <a:moveTo>
                  <a:pt x="0" y="12700"/>
                </a:moveTo>
                <a:lnTo>
                  <a:pt x="6667" y="9961"/>
                </a:lnTo>
                <a:lnTo>
                  <a:pt x="12382" y="8890"/>
                </a:lnTo>
                <a:lnTo>
                  <a:pt x="18573" y="8770"/>
                </a:lnTo>
                <a:lnTo>
                  <a:pt x="26669" y="8890"/>
                </a:lnTo>
                <a:lnTo>
                  <a:pt x="35321" y="8453"/>
                </a:lnTo>
                <a:lnTo>
                  <a:pt x="41592" y="7302"/>
                </a:lnTo>
                <a:lnTo>
                  <a:pt x="47386" y="5675"/>
                </a:lnTo>
                <a:lnTo>
                  <a:pt x="54609" y="3810"/>
                </a:lnTo>
                <a:lnTo>
                  <a:pt x="60721" y="2143"/>
                </a:lnTo>
                <a:lnTo>
                  <a:pt x="66357" y="952"/>
                </a:lnTo>
                <a:lnTo>
                  <a:pt x="72469" y="238"/>
                </a:lnTo>
                <a:lnTo>
                  <a:pt x="80009" y="0"/>
                </a:lnTo>
                <a:lnTo>
                  <a:pt x="88582" y="0"/>
                </a:lnTo>
                <a:lnTo>
                  <a:pt x="91440" y="0"/>
                </a:lnTo>
                <a:lnTo>
                  <a:pt x="88582" y="0"/>
                </a:lnTo>
                <a:lnTo>
                  <a:pt x="80009" y="0"/>
                </a:lnTo>
              </a:path>
            </a:pathLst>
          </a:custGeom>
          <a:ln w="8890">
            <a:solidFill>
              <a:srgbClr val="00007F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5123179" y="6507480"/>
            <a:ext cx="22860" cy="22860"/>
          </a:xfrm>
          <a:custGeom>
            <a:avLst/>
            <a:gdLst/>
            <a:ahLst/>
            <a:cxnLst/>
            <a:rect l="l" t="t" r="r" b="b"/>
            <a:pathLst>
              <a:path w="22860" h="22859">
                <a:moveTo>
                  <a:pt x="17780" y="0"/>
                </a:moveTo>
                <a:lnTo>
                  <a:pt x="6350" y="0"/>
                </a:lnTo>
                <a:lnTo>
                  <a:pt x="0" y="5080"/>
                </a:lnTo>
                <a:lnTo>
                  <a:pt x="0" y="17780"/>
                </a:lnTo>
                <a:lnTo>
                  <a:pt x="6350" y="22860"/>
                </a:lnTo>
                <a:lnTo>
                  <a:pt x="17780" y="22860"/>
                </a:lnTo>
                <a:lnTo>
                  <a:pt x="22860" y="17780"/>
                </a:lnTo>
                <a:lnTo>
                  <a:pt x="22860" y="5080"/>
                </a:lnTo>
                <a:lnTo>
                  <a:pt x="17780" y="0"/>
                </a:lnTo>
                <a:close/>
              </a:path>
            </a:pathLst>
          </a:custGeom>
          <a:solidFill>
            <a:srgbClr val="00007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86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259" y="262890"/>
            <a:ext cx="7391400" cy="1061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none" dirty="0"/>
              <a:t>b) </a:t>
            </a:r>
            <a:r>
              <a:rPr spc="-5" dirty="0"/>
              <a:t>Tyrosine is </a:t>
            </a:r>
            <a:r>
              <a:rPr dirty="0"/>
              <a:t>a precursor</a:t>
            </a:r>
            <a:r>
              <a:rPr spc="-25" dirty="0"/>
              <a:t> </a:t>
            </a:r>
            <a:r>
              <a:rPr spc="-5" dirty="0"/>
              <a:t>of:</a:t>
            </a:r>
          </a:p>
          <a:p>
            <a:pPr marL="12700" rtl="0">
              <a:lnSpc>
                <a:spcPct val="100000"/>
              </a:lnSpc>
            </a:pPr>
            <a:r>
              <a:rPr lang="ar-EG" u="none" dirty="0">
                <a:solidFill>
                  <a:srgbClr val="990000"/>
                </a:solidFill>
              </a:rPr>
              <a:t>-</a:t>
            </a:r>
            <a:r>
              <a:rPr u="none" dirty="0">
                <a:solidFill>
                  <a:srgbClr val="990000"/>
                </a:solidFill>
              </a:rPr>
              <a:t>1</a:t>
            </a:r>
            <a:r>
              <a:rPr u="heavy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</a:rPr>
              <a:t>DOPA </a:t>
            </a:r>
            <a:r>
              <a:rPr u="heavy" spc="-5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</a:rPr>
              <a:t>(3,4 </a:t>
            </a:r>
            <a:r>
              <a:rPr u="heavy" spc="-5" dirty="0" err="1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</a:rPr>
              <a:t>dihydroxy</a:t>
            </a:r>
            <a:r>
              <a:rPr u="heavy" spc="-45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</a:rPr>
              <a:t> </a:t>
            </a:r>
            <a:r>
              <a:rPr u="heavy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</a:rPr>
              <a:t>phenylalanine</a:t>
            </a:r>
            <a:r>
              <a:rPr lang="ar-EG" sz="3600" u="heavy" dirty="0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</a:rPr>
              <a:t>(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1948179" y="1701800"/>
            <a:ext cx="566420" cy="487680"/>
          </a:xfrm>
          <a:custGeom>
            <a:avLst/>
            <a:gdLst/>
            <a:ahLst/>
            <a:cxnLst/>
            <a:rect l="l" t="t" r="r" b="b"/>
            <a:pathLst>
              <a:path w="566419" h="487680">
                <a:moveTo>
                  <a:pt x="0" y="487679"/>
                </a:moveTo>
                <a:lnTo>
                  <a:pt x="20319" y="482600"/>
                </a:lnTo>
                <a:lnTo>
                  <a:pt x="41909" y="477520"/>
                </a:lnTo>
                <a:lnTo>
                  <a:pt x="62230" y="471170"/>
                </a:lnTo>
                <a:lnTo>
                  <a:pt x="82550" y="464820"/>
                </a:lnTo>
                <a:lnTo>
                  <a:pt x="102869" y="458470"/>
                </a:lnTo>
                <a:lnTo>
                  <a:pt x="123189" y="452120"/>
                </a:lnTo>
                <a:lnTo>
                  <a:pt x="142239" y="444500"/>
                </a:lnTo>
                <a:lnTo>
                  <a:pt x="162559" y="438150"/>
                </a:lnTo>
                <a:lnTo>
                  <a:pt x="181609" y="430529"/>
                </a:lnTo>
                <a:lnTo>
                  <a:pt x="199389" y="421639"/>
                </a:lnTo>
                <a:lnTo>
                  <a:pt x="218439" y="414020"/>
                </a:lnTo>
                <a:lnTo>
                  <a:pt x="236219" y="405129"/>
                </a:lnTo>
                <a:lnTo>
                  <a:pt x="254000" y="396239"/>
                </a:lnTo>
                <a:lnTo>
                  <a:pt x="270509" y="387350"/>
                </a:lnTo>
                <a:lnTo>
                  <a:pt x="288289" y="378460"/>
                </a:lnTo>
                <a:lnTo>
                  <a:pt x="304800" y="368300"/>
                </a:lnTo>
                <a:lnTo>
                  <a:pt x="320039" y="359410"/>
                </a:lnTo>
                <a:lnTo>
                  <a:pt x="335280" y="349250"/>
                </a:lnTo>
                <a:lnTo>
                  <a:pt x="350519" y="339089"/>
                </a:lnTo>
                <a:lnTo>
                  <a:pt x="365759" y="327660"/>
                </a:lnTo>
                <a:lnTo>
                  <a:pt x="379730" y="317500"/>
                </a:lnTo>
                <a:lnTo>
                  <a:pt x="393700" y="306070"/>
                </a:lnTo>
                <a:lnTo>
                  <a:pt x="406400" y="295910"/>
                </a:lnTo>
                <a:lnTo>
                  <a:pt x="420369" y="284479"/>
                </a:lnTo>
                <a:lnTo>
                  <a:pt x="431800" y="273050"/>
                </a:lnTo>
                <a:lnTo>
                  <a:pt x="444500" y="260350"/>
                </a:lnTo>
                <a:lnTo>
                  <a:pt x="455930" y="248920"/>
                </a:lnTo>
                <a:lnTo>
                  <a:pt x="466089" y="236220"/>
                </a:lnTo>
                <a:lnTo>
                  <a:pt x="476250" y="224789"/>
                </a:lnTo>
                <a:lnTo>
                  <a:pt x="486409" y="212089"/>
                </a:lnTo>
                <a:lnTo>
                  <a:pt x="495300" y="199389"/>
                </a:lnTo>
                <a:lnTo>
                  <a:pt x="504189" y="186689"/>
                </a:lnTo>
                <a:lnTo>
                  <a:pt x="511809" y="173989"/>
                </a:lnTo>
                <a:lnTo>
                  <a:pt x="519430" y="161289"/>
                </a:lnTo>
                <a:lnTo>
                  <a:pt x="527050" y="148589"/>
                </a:lnTo>
                <a:lnTo>
                  <a:pt x="533400" y="134620"/>
                </a:lnTo>
                <a:lnTo>
                  <a:pt x="538480" y="121920"/>
                </a:lnTo>
                <a:lnTo>
                  <a:pt x="544830" y="109220"/>
                </a:lnTo>
                <a:lnTo>
                  <a:pt x="548639" y="95250"/>
                </a:lnTo>
                <a:lnTo>
                  <a:pt x="553719" y="81279"/>
                </a:lnTo>
                <a:lnTo>
                  <a:pt x="557530" y="68579"/>
                </a:lnTo>
                <a:lnTo>
                  <a:pt x="560069" y="54610"/>
                </a:lnTo>
                <a:lnTo>
                  <a:pt x="562609" y="40639"/>
                </a:lnTo>
                <a:lnTo>
                  <a:pt x="563880" y="27939"/>
                </a:lnTo>
                <a:lnTo>
                  <a:pt x="565150" y="13970"/>
                </a:lnTo>
                <a:lnTo>
                  <a:pt x="56641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63800" y="1653539"/>
            <a:ext cx="52069" cy="68580"/>
          </a:xfrm>
          <a:custGeom>
            <a:avLst/>
            <a:gdLst/>
            <a:ahLst/>
            <a:cxnLst/>
            <a:rect l="l" t="t" r="r" b="b"/>
            <a:pathLst>
              <a:path w="52069" h="68580">
                <a:moveTo>
                  <a:pt x="29210" y="0"/>
                </a:moveTo>
                <a:lnTo>
                  <a:pt x="0" y="68580"/>
                </a:lnTo>
                <a:lnTo>
                  <a:pt x="27939" y="48260"/>
                </a:lnTo>
                <a:lnTo>
                  <a:pt x="45296" y="48260"/>
                </a:lnTo>
                <a:lnTo>
                  <a:pt x="29210" y="0"/>
                </a:lnTo>
                <a:close/>
              </a:path>
              <a:path w="52069" h="68580">
                <a:moveTo>
                  <a:pt x="45296" y="48260"/>
                </a:moveTo>
                <a:lnTo>
                  <a:pt x="27939" y="48260"/>
                </a:lnTo>
                <a:lnTo>
                  <a:pt x="52069" y="68580"/>
                </a:lnTo>
                <a:lnTo>
                  <a:pt x="45296" y="482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63800" y="1653539"/>
            <a:ext cx="52069" cy="68580"/>
          </a:xfrm>
          <a:custGeom>
            <a:avLst/>
            <a:gdLst/>
            <a:ahLst/>
            <a:cxnLst/>
            <a:rect l="l" t="t" r="r" b="b"/>
            <a:pathLst>
              <a:path w="52069" h="68580">
                <a:moveTo>
                  <a:pt x="0" y="68580"/>
                </a:moveTo>
                <a:lnTo>
                  <a:pt x="29210" y="0"/>
                </a:lnTo>
                <a:lnTo>
                  <a:pt x="52069" y="68580"/>
                </a:lnTo>
                <a:lnTo>
                  <a:pt x="27939" y="48260"/>
                </a:lnTo>
                <a:lnTo>
                  <a:pt x="0" y="6858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57729" y="1790700"/>
            <a:ext cx="995680" cy="513080"/>
          </a:xfrm>
          <a:custGeom>
            <a:avLst/>
            <a:gdLst/>
            <a:ahLst/>
            <a:cxnLst/>
            <a:rect l="l" t="t" r="r" b="b"/>
            <a:pathLst>
              <a:path w="995680" h="513080">
                <a:moveTo>
                  <a:pt x="995680" y="5079"/>
                </a:moveTo>
                <a:lnTo>
                  <a:pt x="974089" y="3810"/>
                </a:lnTo>
                <a:lnTo>
                  <a:pt x="952500" y="2539"/>
                </a:lnTo>
                <a:lnTo>
                  <a:pt x="929639" y="1270"/>
                </a:lnTo>
                <a:lnTo>
                  <a:pt x="908050" y="0"/>
                </a:lnTo>
                <a:lnTo>
                  <a:pt x="886459" y="0"/>
                </a:lnTo>
                <a:lnTo>
                  <a:pt x="864869" y="0"/>
                </a:lnTo>
                <a:lnTo>
                  <a:pt x="843280" y="0"/>
                </a:lnTo>
                <a:lnTo>
                  <a:pt x="820419" y="0"/>
                </a:lnTo>
                <a:lnTo>
                  <a:pt x="798830" y="1270"/>
                </a:lnTo>
                <a:lnTo>
                  <a:pt x="777239" y="2539"/>
                </a:lnTo>
                <a:lnTo>
                  <a:pt x="755650" y="3810"/>
                </a:lnTo>
                <a:lnTo>
                  <a:pt x="734059" y="5079"/>
                </a:lnTo>
                <a:lnTo>
                  <a:pt x="712469" y="7620"/>
                </a:lnTo>
                <a:lnTo>
                  <a:pt x="690880" y="10160"/>
                </a:lnTo>
                <a:lnTo>
                  <a:pt x="669289" y="12700"/>
                </a:lnTo>
                <a:lnTo>
                  <a:pt x="648969" y="16510"/>
                </a:lnTo>
                <a:lnTo>
                  <a:pt x="627380" y="19050"/>
                </a:lnTo>
                <a:lnTo>
                  <a:pt x="607059" y="22860"/>
                </a:lnTo>
                <a:lnTo>
                  <a:pt x="585469" y="26670"/>
                </a:lnTo>
                <a:lnTo>
                  <a:pt x="565150" y="31750"/>
                </a:lnTo>
                <a:lnTo>
                  <a:pt x="544830" y="36829"/>
                </a:lnTo>
                <a:lnTo>
                  <a:pt x="524509" y="40639"/>
                </a:lnTo>
                <a:lnTo>
                  <a:pt x="505459" y="46989"/>
                </a:lnTo>
                <a:lnTo>
                  <a:pt x="485139" y="52070"/>
                </a:lnTo>
                <a:lnTo>
                  <a:pt x="466089" y="58420"/>
                </a:lnTo>
                <a:lnTo>
                  <a:pt x="445769" y="64770"/>
                </a:lnTo>
                <a:lnTo>
                  <a:pt x="427989" y="71120"/>
                </a:lnTo>
                <a:lnTo>
                  <a:pt x="408939" y="77470"/>
                </a:lnTo>
                <a:lnTo>
                  <a:pt x="389889" y="83820"/>
                </a:lnTo>
                <a:lnTo>
                  <a:pt x="372109" y="91439"/>
                </a:lnTo>
                <a:lnTo>
                  <a:pt x="354330" y="99060"/>
                </a:lnTo>
                <a:lnTo>
                  <a:pt x="336550" y="106679"/>
                </a:lnTo>
                <a:lnTo>
                  <a:pt x="320039" y="115570"/>
                </a:lnTo>
                <a:lnTo>
                  <a:pt x="303530" y="123189"/>
                </a:lnTo>
                <a:lnTo>
                  <a:pt x="287019" y="132079"/>
                </a:lnTo>
                <a:lnTo>
                  <a:pt x="270509" y="140970"/>
                </a:lnTo>
                <a:lnTo>
                  <a:pt x="255269" y="149860"/>
                </a:lnTo>
                <a:lnTo>
                  <a:pt x="240030" y="158750"/>
                </a:lnTo>
                <a:lnTo>
                  <a:pt x="224789" y="168910"/>
                </a:lnTo>
                <a:lnTo>
                  <a:pt x="210819" y="179070"/>
                </a:lnTo>
                <a:lnTo>
                  <a:pt x="196850" y="189229"/>
                </a:lnTo>
                <a:lnTo>
                  <a:pt x="182880" y="199389"/>
                </a:lnTo>
                <a:lnTo>
                  <a:pt x="168909" y="209550"/>
                </a:lnTo>
                <a:lnTo>
                  <a:pt x="156209" y="219710"/>
                </a:lnTo>
                <a:lnTo>
                  <a:pt x="144780" y="231139"/>
                </a:lnTo>
                <a:lnTo>
                  <a:pt x="132080" y="241300"/>
                </a:lnTo>
                <a:lnTo>
                  <a:pt x="120650" y="252729"/>
                </a:lnTo>
                <a:lnTo>
                  <a:pt x="110489" y="264160"/>
                </a:lnTo>
                <a:lnTo>
                  <a:pt x="100330" y="275589"/>
                </a:lnTo>
                <a:lnTo>
                  <a:pt x="90169" y="287020"/>
                </a:lnTo>
                <a:lnTo>
                  <a:pt x="80009" y="298450"/>
                </a:lnTo>
                <a:lnTo>
                  <a:pt x="71119" y="311150"/>
                </a:lnTo>
                <a:lnTo>
                  <a:pt x="63500" y="322579"/>
                </a:lnTo>
                <a:lnTo>
                  <a:pt x="54609" y="335279"/>
                </a:lnTo>
                <a:lnTo>
                  <a:pt x="46989" y="346710"/>
                </a:lnTo>
                <a:lnTo>
                  <a:pt x="40639" y="359410"/>
                </a:lnTo>
                <a:lnTo>
                  <a:pt x="34289" y="372110"/>
                </a:lnTo>
                <a:lnTo>
                  <a:pt x="27939" y="384810"/>
                </a:lnTo>
                <a:lnTo>
                  <a:pt x="22859" y="397510"/>
                </a:lnTo>
                <a:lnTo>
                  <a:pt x="17780" y="410210"/>
                </a:lnTo>
                <a:lnTo>
                  <a:pt x="13969" y="422910"/>
                </a:lnTo>
                <a:lnTo>
                  <a:pt x="10159" y="435610"/>
                </a:lnTo>
                <a:lnTo>
                  <a:pt x="7619" y="448310"/>
                </a:lnTo>
                <a:lnTo>
                  <a:pt x="5080" y="461010"/>
                </a:lnTo>
                <a:lnTo>
                  <a:pt x="2539" y="473710"/>
                </a:lnTo>
                <a:lnTo>
                  <a:pt x="1269" y="487679"/>
                </a:lnTo>
                <a:lnTo>
                  <a:pt x="0" y="500379"/>
                </a:lnTo>
                <a:lnTo>
                  <a:pt x="0" y="51307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10229" y="1775460"/>
            <a:ext cx="132080" cy="35560"/>
          </a:xfrm>
          <a:custGeom>
            <a:avLst/>
            <a:gdLst/>
            <a:ahLst/>
            <a:cxnLst/>
            <a:rect l="l" t="t" r="r" b="b"/>
            <a:pathLst>
              <a:path w="132080" h="35560">
                <a:moveTo>
                  <a:pt x="10159" y="0"/>
                </a:moveTo>
                <a:lnTo>
                  <a:pt x="43180" y="20319"/>
                </a:lnTo>
                <a:lnTo>
                  <a:pt x="0" y="35560"/>
                </a:lnTo>
                <a:lnTo>
                  <a:pt x="132080" y="29210"/>
                </a:lnTo>
                <a:lnTo>
                  <a:pt x="101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10229" y="1775460"/>
            <a:ext cx="132080" cy="35560"/>
          </a:xfrm>
          <a:custGeom>
            <a:avLst/>
            <a:gdLst/>
            <a:ahLst/>
            <a:cxnLst/>
            <a:rect l="l" t="t" r="r" b="b"/>
            <a:pathLst>
              <a:path w="132080" h="35560">
                <a:moveTo>
                  <a:pt x="10159" y="0"/>
                </a:moveTo>
                <a:lnTo>
                  <a:pt x="132080" y="29210"/>
                </a:lnTo>
                <a:lnTo>
                  <a:pt x="0" y="35560"/>
                </a:lnTo>
                <a:lnTo>
                  <a:pt x="43180" y="20319"/>
                </a:lnTo>
                <a:lnTo>
                  <a:pt x="10159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69489" y="1985010"/>
            <a:ext cx="1496060" cy="613410"/>
          </a:xfrm>
          <a:custGeom>
            <a:avLst/>
            <a:gdLst/>
            <a:ahLst/>
            <a:cxnLst/>
            <a:rect l="l" t="t" r="r" b="b"/>
            <a:pathLst>
              <a:path w="1496060" h="613410">
                <a:moveTo>
                  <a:pt x="0" y="562610"/>
                </a:moveTo>
                <a:lnTo>
                  <a:pt x="24130" y="567689"/>
                </a:lnTo>
                <a:lnTo>
                  <a:pt x="49530" y="574039"/>
                </a:lnTo>
                <a:lnTo>
                  <a:pt x="74930" y="579119"/>
                </a:lnTo>
                <a:lnTo>
                  <a:pt x="127000" y="589279"/>
                </a:lnTo>
                <a:lnTo>
                  <a:pt x="179070" y="596900"/>
                </a:lnTo>
                <a:lnTo>
                  <a:pt x="204470" y="599439"/>
                </a:lnTo>
                <a:lnTo>
                  <a:pt x="231140" y="603250"/>
                </a:lnTo>
                <a:lnTo>
                  <a:pt x="257810" y="605789"/>
                </a:lnTo>
                <a:lnTo>
                  <a:pt x="284480" y="608329"/>
                </a:lnTo>
                <a:lnTo>
                  <a:pt x="311150" y="609600"/>
                </a:lnTo>
                <a:lnTo>
                  <a:pt x="337820" y="610869"/>
                </a:lnTo>
                <a:lnTo>
                  <a:pt x="364490" y="612139"/>
                </a:lnTo>
                <a:lnTo>
                  <a:pt x="392430" y="612139"/>
                </a:lnTo>
                <a:lnTo>
                  <a:pt x="419100" y="613410"/>
                </a:lnTo>
                <a:lnTo>
                  <a:pt x="445770" y="612139"/>
                </a:lnTo>
                <a:lnTo>
                  <a:pt x="472440" y="612139"/>
                </a:lnTo>
                <a:lnTo>
                  <a:pt x="499110" y="610869"/>
                </a:lnTo>
                <a:lnTo>
                  <a:pt x="525780" y="609600"/>
                </a:lnTo>
                <a:lnTo>
                  <a:pt x="553720" y="608329"/>
                </a:lnTo>
                <a:lnTo>
                  <a:pt x="579120" y="605789"/>
                </a:lnTo>
                <a:lnTo>
                  <a:pt x="605790" y="603250"/>
                </a:lnTo>
                <a:lnTo>
                  <a:pt x="632460" y="599439"/>
                </a:lnTo>
                <a:lnTo>
                  <a:pt x="659130" y="596900"/>
                </a:lnTo>
                <a:lnTo>
                  <a:pt x="684530" y="593089"/>
                </a:lnTo>
                <a:lnTo>
                  <a:pt x="711200" y="589279"/>
                </a:lnTo>
                <a:lnTo>
                  <a:pt x="736600" y="584200"/>
                </a:lnTo>
                <a:lnTo>
                  <a:pt x="762000" y="579119"/>
                </a:lnTo>
                <a:lnTo>
                  <a:pt x="787400" y="574039"/>
                </a:lnTo>
                <a:lnTo>
                  <a:pt x="812800" y="567689"/>
                </a:lnTo>
                <a:lnTo>
                  <a:pt x="838200" y="562610"/>
                </a:lnTo>
                <a:lnTo>
                  <a:pt x="862330" y="556260"/>
                </a:lnTo>
                <a:lnTo>
                  <a:pt x="886460" y="548639"/>
                </a:lnTo>
                <a:lnTo>
                  <a:pt x="910590" y="542289"/>
                </a:lnTo>
                <a:lnTo>
                  <a:pt x="934720" y="534669"/>
                </a:lnTo>
                <a:lnTo>
                  <a:pt x="958850" y="525779"/>
                </a:lnTo>
                <a:lnTo>
                  <a:pt x="981710" y="518160"/>
                </a:lnTo>
                <a:lnTo>
                  <a:pt x="1004570" y="509269"/>
                </a:lnTo>
                <a:lnTo>
                  <a:pt x="1026160" y="500379"/>
                </a:lnTo>
                <a:lnTo>
                  <a:pt x="1049020" y="491489"/>
                </a:lnTo>
                <a:lnTo>
                  <a:pt x="1070610" y="481329"/>
                </a:lnTo>
                <a:lnTo>
                  <a:pt x="1090930" y="472439"/>
                </a:lnTo>
                <a:lnTo>
                  <a:pt x="1112520" y="462279"/>
                </a:lnTo>
                <a:lnTo>
                  <a:pt x="1132839" y="450850"/>
                </a:lnTo>
                <a:lnTo>
                  <a:pt x="1153160" y="440689"/>
                </a:lnTo>
                <a:lnTo>
                  <a:pt x="1172210" y="429260"/>
                </a:lnTo>
                <a:lnTo>
                  <a:pt x="1191260" y="417829"/>
                </a:lnTo>
                <a:lnTo>
                  <a:pt x="1209039" y="406400"/>
                </a:lnTo>
                <a:lnTo>
                  <a:pt x="1228089" y="394969"/>
                </a:lnTo>
                <a:lnTo>
                  <a:pt x="1245870" y="382269"/>
                </a:lnTo>
                <a:lnTo>
                  <a:pt x="1262380" y="369569"/>
                </a:lnTo>
                <a:lnTo>
                  <a:pt x="1278889" y="356869"/>
                </a:lnTo>
                <a:lnTo>
                  <a:pt x="1294130" y="344169"/>
                </a:lnTo>
                <a:lnTo>
                  <a:pt x="1310639" y="331469"/>
                </a:lnTo>
                <a:lnTo>
                  <a:pt x="1324610" y="317500"/>
                </a:lnTo>
                <a:lnTo>
                  <a:pt x="1339850" y="304800"/>
                </a:lnTo>
                <a:lnTo>
                  <a:pt x="1352550" y="290829"/>
                </a:lnTo>
                <a:lnTo>
                  <a:pt x="1366520" y="276860"/>
                </a:lnTo>
                <a:lnTo>
                  <a:pt x="1379220" y="261619"/>
                </a:lnTo>
                <a:lnTo>
                  <a:pt x="1390650" y="247650"/>
                </a:lnTo>
                <a:lnTo>
                  <a:pt x="1402080" y="233679"/>
                </a:lnTo>
                <a:lnTo>
                  <a:pt x="1412239" y="218439"/>
                </a:lnTo>
                <a:lnTo>
                  <a:pt x="1422400" y="203200"/>
                </a:lnTo>
                <a:lnTo>
                  <a:pt x="1432560" y="187960"/>
                </a:lnTo>
                <a:lnTo>
                  <a:pt x="1441450" y="173989"/>
                </a:lnTo>
                <a:lnTo>
                  <a:pt x="1449070" y="158750"/>
                </a:lnTo>
                <a:lnTo>
                  <a:pt x="1456689" y="142239"/>
                </a:lnTo>
                <a:lnTo>
                  <a:pt x="1464310" y="127000"/>
                </a:lnTo>
                <a:lnTo>
                  <a:pt x="1470660" y="111760"/>
                </a:lnTo>
                <a:lnTo>
                  <a:pt x="1475739" y="95250"/>
                </a:lnTo>
                <a:lnTo>
                  <a:pt x="1480820" y="80010"/>
                </a:lnTo>
                <a:lnTo>
                  <a:pt x="1485900" y="64769"/>
                </a:lnTo>
                <a:lnTo>
                  <a:pt x="1488439" y="48260"/>
                </a:lnTo>
                <a:lnTo>
                  <a:pt x="1492250" y="33019"/>
                </a:lnTo>
                <a:lnTo>
                  <a:pt x="1494789" y="16510"/>
                </a:lnTo>
                <a:lnTo>
                  <a:pt x="149606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85670" y="2515870"/>
            <a:ext cx="144780" cy="49530"/>
          </a:xfrm>
          <a:custGeom>
            <a:avLst/>
            <a:gdLst/>
            <a:ahLst/>
            <a:cxnLst/>
            <a:rect l="l" t="t" r="r" b="b"/>
            <a:pathLst>
              <a:path w="144780" h="49530">
                <a:moveTo>
                  <a:pt x="0" y="0"/>
                </a:moveTo>
                <a:lnTo>
                  <a:pt x="118110" y="49529"/>
                </a:lnTo>
                <a:lnTo>
                  <a:pt x="90169" y="21589"/>
                </a:lnTo>
                <a:lnTo>
                  <a:pt x="144780" y="1396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85670" y="2515870"/>
            <a:ext cx="144780" cy="49530"/>
          </a:xfrm>
          <a:custGeom>
            <a:avLst/>
            <a:gdLst/>
            <a:ahLst/>
            <a:cxnLst/>
            <a:rect l="l" t="t" r="r" b="b"/>
            <a:pathLst>
              <a:path w="144780" h="49530">
                <a:moveTo>
                  <a:pt x="118110" y="49529"/>
                </a:moveTo>
                <a:lnTo>
                  <a:pt x="0" y="0"/>
                </a:lnTo>
                <a:lnTo>
                  <a:pt x="144780" y="13969"/>
                </a:lnTo>
                <a:lnTo>
                  <a:pt x="90169" y="21589"/>
                </a:lnTo>
                <a:lnTo>
                  <a:pt x="118110" y="4952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95600" y="2164079"/>
            <a:ext cx="958850" cy="556260"/>
          </a:xfrm>
          <a:custGeom>
            <a:avLst/>
            <a:gdLst/>
            <a:ahLst/>
            <a:cxnLst/>
            <a:rect l="l" t="t" r="r" b="b"/>
            <a:pathLst>
              <a:path w="958850" h="556260">
                <a:moveTo>
                  <a:pt x="958850" y="0"/>
                </a:moveTo>
                <a:lnTo>
                  <a:pt x="0" y="55626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804795" y="2705735"/>
            <a:ext cx="114300" cy="685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40100" y="2263139"/>
            <a:ext cx="805180" cy="459740"/>
          </a:xfrm>
          <a:custGeom>
            <a:avLst/>
            <a:gdLst/>
            <a:ahLst/>
            <a:cxnLst/>
            <a:rect l="l" t="t" r="r" b="b"/>
            <a:pathLst>
              <a:path w="805179" h="459739">
                <a:moveTo>
                  <a:pt x="805179" y="26670"/>
                </a:moveTo>
                <a:lnTo>
                  <a:pt x="791210" y="22860"/>
                </a:lnTo>
                <a:lnTo>
                  <a:pt x="778510" y="20320"/>
                </a:lnTo>
                <a:lnTo>
                  <a:pt x="764539" y="17780"/>
                </a:lnTo>
                <a:lnTo>
                  <a:pt x="750570" y="15239"/>
                </a:lnTo>
                <a:lnTo>
                  <a:pt x="736600" y="12700"/>
                </a:lnTo>
                <a:lnTo>
                  <a:pt x="722629" y="10160"/>
                </a:lnTo>
                <a:lnTo>
                  <a:pt x="708660" y="8889"/>
                </a:lnTo>
                <a:lnTo>
                  <a:pt x="694689" y="6350"/>
                </a:lnTo>
                <a:lnTo>
                  <a:pt x="679450" y="5080"/>
                </a:lnTo>
                <a:lnTo>
                  <a:pt x="665479" y="3810"/>
                </a:lnTo>
                <a:lnTo>
                  <a:pt x="651510" y="2539"/>
                </a:lnTo>
                <a:lnTo>
                  <a:pt x="637539" y="2539"/>
                </a:lnTo>
                <a:lnTo>
                  <a:pt x="622300" y="1270"/>
                </a:lnTo>
                <a:lnTo>
                  <a:pt x="608329" y="1270"/>
                </a:lnTo>
                <a:lnTo>
                  <a:pt x="593089" y="0"/>
                </a:lnTo>
                <a:lnTo>
                  <a:pt x="579120" y="0"/>
                </a:lnTo>
                <a:lnTo>
                  <a:pt x="565150" y="1270"/>
                </a:lnTo>
                <a:lnTo>
                  <a:pt x="549910" y="1270"/>
                </a:lnTo>
                <a:lnTo>
                  <a:pt x="535939" y="1270"/>
                </a:lnTo>
                <a:lnTo>
                  <a:pt x="520700" y="2539"/>
                </a:lnTo>
                <a:lnTo>
                  <a:pt x="506729" y="3810"/>
                </a:lnTo>
                <a:lnTo>
                  <a:pt x="492760" y="5080"/>
                </a:lnTo>
                <a:lnTo>
                  <a:pt x="478789" y="6350"/>
                </a:lnTo>
                <a:lnTo>
                  <a:pt x="463550" y="7620"/>
                </a:lnTo>
                <a:lnTo>
                  <a:pt x="449579" y="10160"/>
                </a:lnTo>
                <a:lnTo>
                  <a:pt x="435610" y="11430"/>
                </a:lnTo>
                <a:lnTo>
                  <a:pt x="421639" y="13970"/>
                </a:lnTo>
                <a:lnTo>
                  <a:pt x="407670" y="16510"/>
                </a:lnTo>
                <a:lnTo>
                  <a:pt x="393700" y="19050"/>
                </a:lnTo>
                <a:lnTo>
                  <a:pt x="381000" y="22860"/>
                </a:lnTo>
                <a:lnTo>
                  <a:pt x="367029" y="25400"/>
                </a:lnTo>
                <a:lnTo>
                  <a:pt x="353060" y="29210"/>
                </a:lnTo>
                <a:lnTo>
                  <a:pt x="340360" y="31750"/>
                </a:lnTo>
                <a:lnTo>
                  <a:pt x="327660" y="35560"/>
                </a:lnTo>
                <a:lnTo>
                  <a:pt x="314960" y="39370"/>
                </a:lnTo>
                <a:lnTo>
                  <a:pt x="300989" y="44450"/>
                </a:lnTo>
                <a:lnTo>
                  <a:pt x="289560" y="48260"/>
                </a:lnTo>
                <a:lnTo>
                  <a:pt x="276860" y="53339"/>
                </a:lnTo>
                <a:lnTo>
                  <a:pt x="264160" y="57150"/>
                </a:lnTo>
                <a:lnTo>
                  <a:pt x="252729" y="62230"/>
                </a:lnTo>
                <a:lnTo>
                  <a:pt x="240029" y="67310"/>
                </a:lnTo>
                <a:lnTo>
                  <a:pt x="228600" y="72389"/>
                </a:lnTo>
                <a:lnTo>
                  <a:pt x="217170" y="77470"/>
                </a:lnTo>
                <a:lnTo>
                  <a:pt x="205739" y="83820"/>
                </a:lnTo>
                <a:lnTo>
                  <a:pt x="195579" y="88900"/>
                </a:lnTo>
                <a:lnTo>
                  <a:pt x="184150" y="95250"/>
                </a:lnTo>
                <a:lnTo>
                  <a:pt x="173989" y="100330"/>
                </a:lnTo>
                <a:lnTo>
                  <a:pt x="163829" y="106680"/>
                </a:lnTo>
                <a:lnTo>
                  <a:pt x="153670" y="113030"/>
                </a:lnTo>
                <a:lnTo>
                  <a:pt x="144779" y="119380"/>
                </a:lnTo>
                <a:lnTo>
                  <a:pt x="134620" y="125730"/>
                </a:lnTo>
                <a:lnTo>
                  <a:pt x="125729" y="133350"/>
                </a:lnTo>
                <a:lnTo>
                  <a:pt x="116839" y="139700"/>
                </a:lnTo>
                <a:lnTo>
                  <a:pt x="107950" y="147320"/>
                </a:lnTo>
                <a:lnTo>
                  <a:pt x="100329" y="153670"/>
                </a:lnTo>
                <a:lnTo>
                  <a:pt x="92710" y="161289"/>
                </a:lnTo>
                <a:lnTo>
                  <a:pt x="85089" y="168910"/>
                </a:lnTo>
                <a:lnTo>
                  <a:pt x="77470" y="176530"/>
                </a:lnTo>
                <a:lnTo>
                  <a:pt x="69850" y="184150"/>
                </a:lnTo>
                <a:lnTo>
                  <a:pt x="63500" y="191770"/>
                </a:lnTo>
                <a:lnTo>
                  <a:pt x="57150" y="199389"/>
                </a:lnTo>
                <a:lnTo>
                  <a:pt x="50800" y="207010"/>
                </a:lnTo>
                <a:lnTo>
                  <a:pt x="45720" y="214630"/>
                </a:lnTo>
                <a:lnTo>
                  <a:pt x="39370" y="222250"/>
                </a:lnTo>
                <a:lnTo>
                  <a:pt x="34289" y="231139"/>
                </a:lnTo>
                <a:lnTo>
                  <a:pt x="30479" y="238760"/>
                </a:lnTo>
                <a:lnTo>
                  <a:pt x="25400" y="247650"/>
                </a:lnTo>
                <a:lnTo>
                  <a:pt x="21589" y="255270"/>
                </a:lnTo>
                <a:lnTo>
                  <a:pt x="17779" y="264160"/>
                </a:lnTo>
                <a:lnTo>
                  <a:pt x="15239" y="273050"/>
                </a:lnTo>
                <a:lnTo>
                  <a:pt x="11429" y="280670"/>
                </a:lnTo>
                <a:lnTo>
                  <a:pt x="8889" y="289560"/>
                </a:lnTo>
                <a:lnTo>
                  <a:pt x="6350" y="298450"/>
                </a:lnTo>
                <a:lnTo>
                  <a:pt x="5079" y="306070"/>
                </a:lnTo>
                <a:lnTo>
                  <a:pt x="3810" y="314960"/>
                </a:lnTo>
                <a:lnTo>
                  <a:pt x="2539" y="323850"/>
                </a:lnTo>
                <a:lnTo>
                  <a:pt x="1270" y="332739"/>
                </a:lnTo>
                <a:lnTo>
                  <a:pt x="0" y="341630"/>
                </a:lnTo>
                <a:lnTo>
                  <a:pt x="0" y="349250"/>
                </a:lnTo>
                <a:lnTo>
                  <a:pt x="1270" y="358139"/>
                </a:lnTo>
                <a:lnTo>
                  <a:pt x="1270" y="367030"/>
                </a:lnTo>
                <a:lnTo>
                  <a:pt x="2539" y="375920"/>
                </a:lnTo>
                <a:lnTo>
                  <a:pt x="3810" y="384810"/>
                </a:lnTo>
                <a:lnTo>
                  <a:pt x="5079" y="392430"/>
                </a:lnTo>
                <a:lnTo>
                  <a:pt x="7620" y="401320"/>
                </a:lnTo>
                <a:lnTo>
                  <a:pt x="8889" y="410210"/>
                </a:lnTo>
                <a:lnTo>
                  <a:pt x="12700" y="419100"/>
                </a:lnTo>
                <a:lnTo>
                  <a:pt x="15239" y="426720"/>
                </a:lnTo>
                <a:lnTo>
                  <a:pt x="19050" y="435610"/>
                </a:lnTo>
                <a:lnTo>
                  <a:pt x="22860" y="443230"/>
                </a:lnTo>
                <a:lnTo>
                  <a:pt x="26670" y="452120"/>
                </a:lnTo>
                <a:lnTo>
                  <a:pt x="30479" y="45973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34384" y="2693035"/>
            <a:ext cx="73660" cy="81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58920" y="2232660"/>
            <a:ext cx="17970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r" rtl="1">
              <a:spcBef>
                <a:spcPts val="130"/>
              </a:spcBef>
            </a:pPr>
            <a:r>
              <a:rPr sz="900" b="1" spc="509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15129" y="2311400"/>
            <a:ext cx="92075" cy="12001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r" rtl="1">
              <a:spcBef>
                <a:spcPts val="120"/>
              </a:spcBef>
            </a:pPr>
            <a:r>
              <a:rPr sz="600" b="1" spc="220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6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138929" y="1913889"/>
            <a:ext cx="0" cy="195580"/>
          </a:xfrm>
          <a:custGeom>
            <a:avLst/>
            <a:gdLst/>
            <a:ahLst/>
            <a:cxnLst/>
            <a:rect l="l" t="t" r="r" b="b"/>
            <a:pathLst>
              <a:path h="195580">
                <a:moveTo>
                  <a:pt x="0" y="0"/>
                </a:moveTo>
                <a:lnTo>
                  <a:pt x="0" y="19558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196079" y="1936750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86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138929" y="2109470"/>
            <a:ext cx="280670" cy="97790"/>
          </a:xfrm>
          <a:custGeom>
            <a:avLst/>
            <a:gdLst/>
            <a:ahLst/>
            <a:cxnLst/>
            <a:rect l="l" t="t" r="r" b="b"/>
            <a:pathLst>
              <a:path w="280670" h="97789">
                <a:moveTo>
                  <a:pt x="0" y="0"/>
                </a:moveTo>
                <a:lnTo>
                  <a:pt x="280670" y="97789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419600" y="2109470"/>
            <a:ext cx="283210" cy="97790"/>
          </a:xfrm>
          <a:custGeom>
            <a:avLst/>
            <a:gdLst/>
            <a:ahLst/>
            <a:cxnLst/>
            <a:rect l="l" t="t" r="r" b="b"/>
            <a:pathLst>
              <a:path w="283210" h="97789">
                <a:moveTo>
                  <a:pt x="0" y="97789"/>
                </a:moveTo>
                <a:lnTo>
                  <a:pt x="283210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423409" y="2090420"/>
            <a:ext cx="217170" cy="74930"/>
          </a:xfrm>
          <a:custGeom>
            <a:avLst/>
            <a:gdLst/>
            <a:ahLst/>
            <a:cxnLst/>
            <a:rect l="l" t="t" r="r" b="b"/>
            <a:pathLst>
              <a:path w="217170" h="74930">
                <a:moveTo>
                  <a:pt x="0" y="74929"/>
                </a:moveTo>
                <a:lnTo>
                  <a:pt x="21716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702809" y="1913889"/>
            <a:ext cx="0" cy="195580"/>
          </a:xfrm>
          <a:custGeom>
            <a:avLst/>
            <a:gdLst/>
            <a:ahLst/>
            <a:cxnLst/>
            <a:rect l="l" t="t" r="r" b="b"/>
            <a:pathLst>
              <a:path h="195580">
                <a:moveTo>
                  <a:pt x="0" y="19558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419600" y="1816100"/>
            <a:ext cx="283210" cy="97790"/>
          </a:xfrm>
          <a:custGeom>
            <a:avLst/>
            <a:gdLst/>
            <a:ahLst/>
            <a:cxnLst/>
            <a:rect l="l" t="t" r="r" b="b"/>
            <a:pathLst>
              <a:path w="283210" h="97789">
                <a:moveTo>
                  <a:pt x="283210" y="97789"/>
                </a:moveTo>
                <a:lnTo>
                  <a:pt x="0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423409" y="1856739"/>
            <a:ext cx="217170" cy="74930"/>
          </a:xfrm>
          <a:custGeom>
            <a:avLst/>
            <a:gdLst/>
            <a:ahLst/>
            <a:cxnLst/>
            <a:rect l="l" t="t" r="r" b="b"/>
            <a:pathLst>
              <a:path w="217170" h="74930">
                <a:moveTo>
                  <a:pt x="217169" y="7493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138929" y="1816100"/>
            <a:ext cx="280670" cy="97790"/>
          </a:xfrm>
          <a:custGeom>
            <a:avLst/>
            <a:gdLst/>
            <a:ahLst/>
            <a:cxnLst/>
            <a:rect l="l" t="t" r="r" b="b"/>
            <a:pathLst>
              <a:path w="280670" h="97789">
                <a:moveTo>
                  <a:pt x="280670" y="0"/>
                </a:moveTo>
                <a:lnTo>
                  <a:pt x="0" y="97789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34229" y="1615439"/>
            <a:ext cx="92075" cy="12001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r" rtl="1">
              <a:spcBef>
                <a:spcPts val="120"/>
              </a:spcBef>
            </a:pPr>
            <a:r>
              <a:rPr sz="600" b="1" spc="220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6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35779" y="1536699"/>
            <a:ext cx="1340485" cy="15517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900" b="1" spc="490" dirty="0">
                <a:solidFill>
                  <a:prstClr val="black"/>
                </a:solidFill>
                <a:latin typeface="Times New Roman"/>
                <a:cs typeface="Times New Roman"/>
              </a:rPr>
              <a:t>CH CH</a:t>
            </a:r>
            <a:r>
              <a:rPr sz="900" b="1" spc="-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00" b="1" spc="500" dirty="0">
                <a:solidFill>
                  <a:prstClr val="black"/>
                </a:solidFill>
                <a:latin typeface="Times New Roman"/>
                <a:cs typeface="Times New Roman"/>
              </a:rPr>
              <a:t>COOH</a:t>
            </a:r>
            <a:endParaRPr sz="9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19600" y="1678939"/>
            <a:ext cx="0" cy="137160"/>
          </a:xfrm>
          <a:custGeom>
            <a:avLst/>
            <a:gdLst/>
            <a:ahLst/>
            <a:cxnLst/>
            <a:rect l="l" t="t" r="r" b="b"/>
            <a:pathLst>
              <a:path h="137160">
                <a:moveTo>
                  <a:pt x="0" y="13716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655820" y="1347469"/>
            <a:ext cx="441325" cy="15517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spcBef>
                <a:spcPts val="130"/>
              </a:spcBef>
            </a:pPr>
            <a:r>
              <a:rPr sz="900" b="1" spc="405" dirty="0">
                <a:solidFill>
                  <a:prstClr val="black"/>
                </a:solidFill>
                <a:latin typeface="Times New Roman"/>
                <a:cs typeface="Times New Roman"/>
              </a:rPr>
              <a:t>NH</a:t>
            </a:r>
            <a:r>
              <a:rPr sz="900" b="1" spc="607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900" baseline="-27777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765040" y="1490980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6985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306570" y="2172969"/>
            <a:ext cx="33464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r" rtl="1">
              <a:spcBef>
                <a:spcPts val="130"/>
              </a:spcBef>
            </a:pPr>
            <a:r>
              <a:rPr sz="900" b="1" spc="5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900" b="1" spc="509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015489" y="3321050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57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073910" y="3343909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86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15489" y="3516629"/>
            <a:ext cx="281940" cy="96520"/>
          </a:xfrm>
          <a:custGeom>
            <a:avLst/>
            <a:gdLst/>
            <a:ahLst/>
            <a:cxnLst/>
            <a:rect l="l" t="t" r="r" b="b"/>
            <a:pathLst>
              <a:path w="281939" h="96520">
                <a:moveTo>
                  <a:pt x="0" y="0"/>
                </a:moveTo>
                <a:lnTo>
                  <a:pt x="281940" y="9652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297429" y="3516629"/>
            <a:ext cx="283210" cy="96520"/>
          </a:xfrm>
          <a:custGeom>
            <a:avLst/>
            <a:gdLst/>
            <a:ahLst/>
            <a:cxnLst/>
            <a:rect l="l" t="t" r="r" b="b"/>
            <a:pathLst>
              <a:path w="283210" h="96520">
                <a:moveTo>
                  <a:pt x="0" y="96520"/>
                </a:moveTo>
                <a:lnTo>
                  <a:pt x="283209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299970" y="3497579"/>
            <a:ext cx="217170" cy="74930"/>
          </a:xfrm>
          <a:custGeom>
            <a:avLst/>
            <a:gdLst/>
            <a:ahLst/>
            <a:cxnLst/>
            <a:rect l="l" t="t" r="r" b="b"/>
            <a:pathLst>
              <a:path w="217169" h="74929">
                <a:moveTo>
                  <a:pt x="0" y="74930"/>
                </a:moveTo>
                <a:lnTo>
                  <a:pt x="21716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580639" y="3321050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19557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297429" y="3223260"/>
            <a:ext cx="283210" cy="97790"/>
          </a:xfrm>
          <a:custGeom>
            <a:avLst/>
            <a:gdLst/>
            <a:ahLst/>
            <a:cxnLst/>
            <a:rect l="l" t="t" r="r" b="b"/>
            <a:pathLst>
              <a:path w="283210" h="97789">
                <a:moveTo>
                  <a:pt x="283209" y="9778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299970" y="3263900"/>
            <a:ext cx="217170" cy="74930"/>
          </a:xfrm>
          <a:custGeom>
            <a:avLst/>
            <a:gdLst/>
            <a:ahLst/>
            <a:cxnLst/>
            <a:rect l="l" t="t" r="r" b="b"/>
            <a:pathLst>
              <a:path w="217169" h="74929">
                <a:moveTo>
                  <a:pt x="217169" y="7492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015489" y="3223260"/>
            <a:ext cx="281940" cy="97790"/>
          </a:xfrm>
          <a:custGeom>
            <a:avLst/>
            <a:gdLst/>
            <a:ahLst/>
            <a:cxnLst/>
            <a:rect l="l" t="t" r="r" b="b"/>
            <a:pathLst>
              <a:path w="281939" h="97789">
                <a:moveTo>
                  <a:pt x="281940" y="0"/>
                </a:moveTo>
                <a:lnTo>
                  <a:pt x="0" y="9778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186939" y="2943860"/>
            <a:ext cx="1392555" cy="15517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spcBef>
                <a:spcPts val="130"/>
              </a:spcBef>
            </a:pPr>
            <a:r>
              <a:rPr sz="900" b="1" spc="434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900" b="1" spc="652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900" b="1" spc="434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900" b="1" spc="1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00" b="1" spc="500" dirty="0">
                <a:solidFill>
                  <a:prstClr val="black"/>
                </a:solidFill>
                <a:latin typeface="Times New Roman"/>
                <a:cs typeface="Times New Roman"/>
              </a:rPr>
              <a:t>COOH</a:t>
            </a:r>
            <a:endParaRPr sz="9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297429" y="3086100"/>
            <a:ext cx="0" cy="137160"/>
          </a:xfrm>
          <a:custGeom>
            <a:avLst/>
            <a:gdLst/>
            <a:ahLst/>
            <a:cxnLst/>
            <a:rect l="l" t="t" r="r" b="b"/>
            <a:pathLst>
              <a:path h="137160">
                <a:moveTo>
                  <a:pt x="0" y="13716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533650" y="2753360"/>
            <a:ext cx="441325" cy="15517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spcBef>
                <a:spcPts val="130"/>
              </a:spcBef>
            </a:pPr>
            <a:r>
              <a:rPr sz="900" b="1" spc="405" dirty="0">
                <a:solidFill>
                  <a:prstClr val="black"/>
                </a:solidFill>
                <a:latin typeface="Times New Roman"/>
                <a:cs typeface="Times New Roman"/>
              </a:rPr>
              <a:t>NH</a:t>
            </a:r>
            <a:r>
              <a:rPr sz="900" b="1" spc="607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900" baseline="-27777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642870" y="2896870"/>
            <a:ext cx="0" cy="69850"/>
          </a:xfrm>
          <a:custGeom>
            <a:avLst/>
            <a:gdLst/>
            <a:ahLst/>
            <a:cxnLst/>
            <a:rect l="l" t="t" r="r" b="b"/>
            <a:pathLst>
              <a:path h="69850">
                <a:moveTo>
                  <a:pt x="0" y="6985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184400" y="3462020"/>
            <a:ext cx="766445" cy="27315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45134">
              <a:lnSpc>
                <a:spcPts val="1005"/>
              </a:lnSpc>
              <a:spcBef>
                <a:spcPts val="130"/>
              </a:spcBef>
            </a:pPr>
            <a:r>
              <a:rPr sz="900" b="1" spc="50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900" b="1" spc="509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9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>
              <a:lnSpc>
                <a:spcPts val="1005"/>
              </a:lnSpc>
            </a:pPr>
            <a:r>
              <a:rPr sz="900" b="1" spc="509" dirty="0">
                <a:solidFill>
                  <a:prstClr val="black"/>
                </a:solidFill>
                <a:latin typeface="Times New Roman"/>
                <a:cs typeface="Times New Roman"/>
              </a:rPr>
              <a:t>OH</a:t>
            </a:r>
            <a:endParaRPr sz="9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392420" y="2105660"/>
            <a:ext cx="1150620" cy="361950"/>
          </a:xfrm>
          <a:custGeom>
            <a:avLst/>
            <a:gdLst/>
            <a:ahLst/>
            <a:cxnLst/>
            <a:rect l="l" t="t" r="r" b="b"/>
            <a:pathLst>
              <a:path w="1150620" h="361950">
                <a:moveTo>
                  <a:pt x="0" y="0"/>
                </a:moveTo>
                <a:lnTo>
                  <a:pt x="1150620" y="36195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529069" y="2453639"/>
            <a:ext cx="121920" cy="48260"/>
          </a:xfrm>
          <a:custGeom>
            <a:avLst/>
            <a:gdLst/>
            <a:ahLst/>
            <a:cxnLst/>
            <a:rect l="l" t="t" r="r" b="b"/>
            <a:pathLst>
              <a:path w="121920" h="48260">
                <a:moveTo>
                  <a:pt x="26670" y="0"/>
                </a:moveTo>
                <a:lnTo>
                  <a:pt x="44450" y="24130"/>
                </a:lnTo>
                <a:lnTo>
                  <a:pt x="0" y="29210"/>
                </a:lnTo>
                <a:lnTo>
                  <a:pt x="121920" y="48260"/>
                </a:lnTo>
                <a:lnTo>
                  <a:pt x="266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529069" y="2453639"/>
            <a:ext cx="121920" cy="48260"/>
          </a:xfrm>
          <a:custGeom>
            <a:avLst/>
            <a:gdLst/>
            <a:ahLst/>
            <a:cxnLst/>
            <a:rect l="l" t="t" r="r" b="b"/>
            <a:pathLst>
              <a:path w="121920" h="48260">
                <a:moveTo>
                  <a:pt x="13970" y="13970"/>
                </a:moveTo>
                <a:lnTo>
                  <a:pt x="44450" y="24130"/>
                </a:lnTo>
                <a:lnTo>
                  <a:pt x="26670" y="0"/>
                </a:lnTo>
                <a:lnTo>
                  <a:pt x="121920" y="48260"/>
                </a:lnTo>
                <a:lnTo>
                  <a:pt x="0" y="29210"/>
                </a:lnTo>
                <a:lnTo>
                  <a:pt x="44450" y="24130"/>
                </a:lnTo>
                <a:lnTo>
                  <a:pt x="13970" y="1397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671820" y="2299970"/>
            <a:ext cx="361950" cy="132080"/>
          </a:xfrm>
          <a:custGeom>
            <a:avLst/>
            <a:gdLst/>
            <a:ahLst/>
            <a:cxnLst/>
            <a:rect l="l" t="t" r="r" b="b"/>
            <a:pathLst>
              <a:path w="361950" h="132080">
                <a:moveTo>
                  <a:pt x="361950" y="8889"/>
                </a:moveTo>
                <a:lnTo>
                  <a:pt x="355600" y="7619"/>
                </a:lnTo>
                <a:lnTo>
                  <a:pt x="349250" y="6350"/>
                </a:lnTo>
                <a:lnTo>
                  <a:pt x="341629" y="5079"/>
                </a:lnTo>
                <a:lnTo>
                  <a:pt x="335279" y="3809"/>
                </a:lnTo>
                <a:lnTo>
                  <a:pt x="327659" y="3809"/>
                </a:lnTo>
                <a:lnTo>
                  <a:pt x="321309" y="2539"/>
                </a:lnTo>
                <a:lnTo>
                  <a:pt x="314959" y="1269"/>
                </a:lnTo>
                <a:lnTo>
                  <a:pt x="307339" y="1269"/>
                </a:lnTo>
                <a:lnTo>
                  <a:pt x="300989" y="1269"/>
                </a:lnTo>
                <a:lnTo>
                  <a:pt x="293369" y="0"/>
                </a:lnTo>
                <a:lnTo>
                  <a:pt x="287019" y="0"/>
                </a:lnTo>
                <a:lnTo>
                  <a:pt x="279400" y="0"/>
                </a:lnTo>
                <a:lnTo>
                  <a:pt x="273050" y="0"/>
                </a:lnTo>
                <a:lnTo>
                  <a:pt x="265429" y="0"/>
                </a:lnTo>
                <a:lnTo>
                  <a:pt x="259079" y="0"/>
                </a:lnTo>
                <a:lnTo>
                  <a:pt x="251459" y="1269"/>
                </a:lnTo>
                <a:lnTo>
                  <a:pt x="245109" y="1269"/>
                </a:lnTo>
                <a:lnTo>
                  <a:pt x="237489" y="1269"/>
                </a:lnTo>
                <a:lnTo>
                  <a:pt x="231139" y="2539"/>
                </a:lnTo>
                <a:lnTo>
                  <a:pt x="223519" y="2539"/>
                </a:lnTo>
                <a:lnTo>
                  <a:pt x="217169" y="3809"/>
                </a:lnTo>
                <a:lnTo>
                  <a:pt x="209550" y="5079"/>
                </a:lnTo>
                <a:lnTo>
                  <a:pt x="203200" y="5079"/>
                </a:lnTo>
                <a:lnTo>
                  <a:pt x="196850" y="6350"/>
                </a:lnTo>
                <a:lnTo>
                  <a:pt x="189229" y="7619"/>
                </a:lnTo>
                <a:lnTo>
                  <a:pt x="182879" y="8889"/>
                </a:lnTo>
                <a:lnTo>
                  <a:pt x="176529" y="10159"/>
                </a:lnTo>
                <a:lnTo>
                  <a:pt x="170179" y="11429"/>
                </a:lnTo>
                <a:lnTo>
                  <a:pt x="163829" y="13969"/>
                </a:lnTo>
                <a:lnTo>
                  <a:pt x="157479" y="15239"/>
                </a:lnTo>
                <a:lnTo>
                  <a:pt x="151129" y="16509"/>
                </a:lnTo>
                <a:lnTo>
                  <a:pt x="144779" y="19050"/>
                </a:lnTo>
                <a:lnTo>
                  <a:pt x="138429" y="21589"/>
                </a:lnTo>
                <a:lnTo>
                  <a:pt x="132079" y="22859"/>
                </a:lnTo>
                <a:lnTo>
                  <a:pt x="125729" y="25400"/>
                </a:lnTo>
                <a:lnTo>
                  <a:pt x="120650" y="27939"/>
                </a:lnTo>
                <a:lnTo>
                  <a:pt x="114300" y="29209"/>
                </a:lnTo>
                <a:lnTo>
                  <a:pt x="109219" y="31750"/>
                </a:lnTo>
                <a:lnTo>
                  <a:pt x="102869" y="34289"/>
                </a:lnTo>
                <a:lnTo>
                  <a:pt x="97789" y="36829"/>
                </a:lnTo>
                <a:lnTo>
                  <a:pt x="92709" y="40639"/>
                </a:lnTo>
                <a:lnTo>
                  <a:pt x="87629" y="43179"/>
                </a:lnTo>
                <a:lnTo>
                  <a:pt x="81279" y="45719"/>
                </a:lnTo>
                <a:lnTo>
                  <a:pt x="77469" y="48259"/>
                </a:lnTo>
                <a:lnTo>
                  <a:pt x="72389" y="52069"/>
                </a:lnTo>
                <a:lnTo>
                  <a:pt x="67309" y="54609"/>
                </a:lnTo>
                <a:lnTo>
                  <a:pt x="62229" y="57150"/>
                </a:lnTo>
                <a:lnTo>
                  <a:pt x="58419" y="60959"/>
                </a:lnTo>
                <a:lnTo>
                  <a:pt x="53339" y="64769"/>
                </a:lnTo>
                <a:lnTo>
                  <a:pt x="49529" y="67309"/>
                </a:lnTo>
                <a:lnTo>
                  <a:pt x="45719" y="71119"/>
                </a:lnTo>
                <a:lnTo>
                  <a:pt x="40639" y="74929"/>
                </a:lnTo>
                <a:lnTo>
                  <a:pt x="36829" y="77469"/>
                </a:lnTo>
                <a:lnTo>
                  <a:pt x="34289" y="81279"/>
                </a:lnTo>
                <a:lnTo>
                  <a:pt x="30479" y="85089"/>
                </a:lnTo>
                <a:lnTo>
                  <a:pt x="26669" y="88900"/>
                </a:lnTo>
                <a:lnTo>
                  <a:pt x="24129" y="92709"/>
                </a:lnTo>
                <a:lnTo>
                  <a:pt x="20319" y="96519"/>
                </a:lnTo>
                <a:lnTo>
                  <a:pt x="17779" y="100329"/>
                </a:lnTo>
                <a:lnTo>
                  <a:pt x="15239" y="104139"/>
                </a:lnTo>
                <a:lnTo>
                  <a:pt x="12700" y="107950"/>
                </a:lnTo>
                <a:lnTo>
                  <a:pt x="10159" y="111759"/>
                </a:lnTo>
                <a:lnTo>
                  <a:pt x="7619" y="115569"/>
                </a:lnTo>
                <a:lnTo>
                  <a:pt x="5079" y="119379"/>
                </a:lnTo>
                <a:lnTo>
                  <a:pt x="3809" y="123189"/>
                </a:lnTo>
                <a:lnTo>
                  <a:pt x="1269" y="128269"/>
                </a:lnTo>
                <a:lnTo>
                  <a:pt x="0" y="13207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562600" y="2392680"/>
            <a:ext cx="17970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r" rtl="1">
              <a:spcBef>
                <a:spcPts val="130"/>
              </a:spcBef>
            </a:pPr>
            <a:r>
              <a:rPr sz="900" b="1" spc="509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718809" y="2471419"/>
            <a:ext cx="92075" cy="12001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r" rtl="1">
              <a:spcBef>
                <a:spcPts val="120"/>
              </a:spcBef>
            </a:pPr>
            <a:r>
              <a:rPr sz="600" b="1" spc="220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6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7034530" y="2649220"/>
            <a:ext cx="5080" cy="322580"/>
          </a:xfrm>
          <a:custGeom>
            <a:avLst/>
            <a:gdLst/>
            <a:ahLst/>
            <a:cxnLst/>
            <a:rect l="l" t="t" r="r" b="b"/>
            <a:pathLst>
              <a:path w="5079" h="322580">
                <a:moveTo>
                  <a:pt x="0" y="0"/>
                </a:moveTo>
                <a:lnTo>
                  <a:pt x="5079" y="32257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7011669" y="2971800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0" y="0"/>
                </a:moveTo>
                <a:lnTo>
                  <a:pt x="29209" y="73660"/>
                </a:lnTo>
                <a:lnTo>
                  <a:pt x="48062" y="21589"/>
                </a:lnTo>
                <a:lnTo>
                  <a:pt x="27939" y="21589"/>
                </a:lnTo>
                <a:lnTo>
                  <a:pt x="0" y="0"/>
                </a:lnTo>
                <a:close/>
              </a:path>
              <a:path w="55879" h="73660">
                <a:moveTo>
                  <a:pt x="55879" y="0"/>
                </a:moveTo>
                <a:lnTo>
                  <a:pt x="27939" y="21589"/>
                </a:lnTo>
                <a:lnTo>
                  <a:pt x="48062" y="21589"/>
                </a:lnTo>
                <a:lnTo>
                  <a:pt x="558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011669" y="2971800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27939" y="0"/>
                </a:moveTo>
                <a:lnTo>
                  <a:pt x="27939" y="21589"/>
                </a:lnTo>
                <a:lnTo>
                  <a:pt x="55879" y="0"/>
                </a:lnTo>
                <a:lnTo>
                  <a:pt x="29209" y="73660"/>
                </a:lnTo>
                <a:lnTo>
                  <a:pt x="0" y="0"/>
                </a:lnTo>
                <a:lnTo>
                  <a:pt x="27939" y="21589"/>
                </a:lnTo>
                <a:lnTo>
                  <a:pt x="27939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858634" y="2676525"/>
            <a:ext cx="191770" cy="222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598919" y="2593339"/>
            <a:ext cx="29908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 algn="r" rtl="1">
              <a:spcBef>
                <a:spcPts val="130"/>
              </a:spcBef>
            </a:pPr>
            <a:r>
              <a:rPr sz="900" b="1" spc="37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900" b="1" spc="555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900" baseline="-27777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7022465" y="3302000"/>
            <a:ext cx="0" cy="108585"/>
          </a:xfrm>
          <a:custGeom>
            <a:avLst/>
            <a:gdLst/>
            <a:ahLst/>
            <a:cxnLst/>
            <a:rect l="l" t="t" r="r" b="b"/>
            <a:pathLst>
              <a:path h="108585">
                <a:moveTo>
                  <a:pt x="0" y="0"/>
                </a:moveTo>
                <a:lnTo>
                  <a:pt x="0" y="108585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993890" y="3407409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0" y="0"/>
                </a:moveTo>
                <a:lnTo>
                  <a:pt x="27939" y="73660"/>
                </a:lnTo>
                <a:lnTo>
                  <a:pt x="47690" y="21589"/>
                </a:lnTo>
                <a:lnTo>
                  <a:pt x="27939" y="21589"/>
                </a:lnTo>
                <a:lnTo>
                  <a:pt x="0" y="0"/>
                </a:lnTo>
                <a:close/>
              </a:path>
              <a:path w="55879" h="73660">
                <a:moveTo>
                  <a:pt x="55879" y="0"/>
                </a:moveTo>
                <a:lnTo>
                  <a:pt x="27939" y="21589"/>
                </a:lnTo>
                <a:lnTo>
                  <a:pt x="47690" y="21589"/>
                </a:lnTo>
                <a:lnTo>
                  <a:pt x="558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6993890" y="3407409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27939" y="0"/>
                </a:moveTo>
                <a:lnTo>
                  <a:pt x="27939" y="21589"/>
                </a:lnTo>
                <a:lnTo>
                  <a:pt x="55879" y="0"/>
                </a:lnTo>
                <a:lnTo>
                  <a:pt x="27939" y="73660"/>
                </a:lnTo>
                <a:lnTo>
                  <a:pt x="0" y="0"/>
                </a:lnTo>
                <a:lnTo>
                  <a:pt x="27939" y="21589"/>
                </a:lnTo>
                <a:lnTo>
                  <a:pt x="27939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7011669" y="3812540"/>
            <a:ext cx="0" cy="20320"/>
          </a:xfrm>
          <a:custGeom>
            <a:avLst/>
            <a:gdLst/>
            <a:ahLst/>
            <a:cxnLst/>
            <a:rect l="l" t="t" r="r" b="b"/>
            <a:pathLst>
              <a:path h="20320">
                <a:moveTo>
                  <a:pt x="0" y="0"/>
                </a:moveTo>
                <a:lnTo>
                  <a:pt x="0" y="2032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7011669" y="3862070"/>
            <a:ext cx="0" cy="20320"/>
          </a:xfrm>
          <a:custGeom>
            <a:avLst/>
            <a:gdLst/>
            <a:ahLst/>
            <a:cxnLst/>
            <a:rect l="l" t="t" r="r" b="b"/>
            <a:pathLst>
              <a:path h="20320">
                <a:moveTo>
                  <a:pt x="0" y="0"/>
                </a:moveTo>
                <a:lnTo>
                  <a:pt x="0" y="2031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011669" y="3911600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905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011669" y="3961129"/>
            <a:ext cx="0" cy="19050"/>
          </a:xfrm>
          <a:custGeom>
            <a:avLst/>
            <a:gdLst/>
            <a:ahLst/>
            <a:cxnLst/>
            <a:rect l="l" t="t" r="r" b="b"/>
            <a:pathLst>
              <a:path h="19050">
                <a:moveTo>
                  <a:pt x="0" y="0"/>
                </a:moveTo>
                <a:lnTo>
                  <a:pt x="0" y="1905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7021830" y="3520440"/>
            <a:ext cx="1270" cy="161290"/>
          </a:xfrm>
          <a:custGeom>
            <a:avLst/>
            <a:gdLst/>
            <a:ahLst/>
            <a:cxnLst/>
            <a:rect l="l" t="t" r="r" b="b"/>
            <a:pathLst>
              <a:path w="1270" h="161289">
                <a:moveTo>
                  <a:pt x="1270" y="0"/>
                </a:moveTo>
                <a:lnTo>
                  <a:pt x="0" y="16129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993890" y="3681729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0" y="0"/>
                </a:moveTo>
                <a:lnTo>
                  <a:pt x="26669" y="73660"/>
                </a:lnTo>
                <a:lnTo>
                  <a:pt x="47318" y="21590"/>
                </a:lnTo>
                <a:lnTo>
                  <a:pt x="26669" y="21590"/>
                </a:lnTo>
                <a:lnTo>
                  <a:pt x="0" y="0"/>
                </a:lnTo>
                <a:close/>
              </a:path>
              <a:path w="55879" h="73660">
                <a:moveTo>
                  <a:pt x="55879" y="0"/>
                </a:moveTo>
                <a:lnTo>
                  <a:pt x="26669" y="21590"/>
                </a:lnTo>
                <a:lnTo>
                  <a:pt x="47318" y="21590"/>
                </a:lnTo>
                <a:lnTo>
                  <a:pt x="558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6993890" y="3681729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79" h="73660">
                <a:moveTo>
                  <a:pt x="27939" y="0"/>
                </a:moveTo>
                <a:lnTo>
                  <a:pt x="26669" y="21590"/>
                </a:lnTo>
                <a:lnTo>
                  <a:pt x="55879" y="0"/>
                </a:lnTo>
                <a:lnTo>
                  <a:pt x="26669" y="73660"/>
                </a:lnTo>
                <a:lnTo>
                  <a:pt x="0" y="0"/>
                </a:lnTo>
                <a:lnTo>
                  <a:pt x="26669" y="21590"/>
                </a:lnTo>
                <a:lnTo>
                  <a:pt x="27939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007859" y="4215129"/>
            <a:ext cx="5080" cy="153670"/>
          </a:xfrm>
          <a:custGeom>
            <a:avLst/>
            <a:gdLst/>
            <a:ahLst/>
            <a:cxnLst/>
            <a:rect l="l" t="t" r="r" b="b"/>
            <a:pathLst>
              <a:path w="5079" h="153670">
                <a:moveTo>
                  <a:pt x="5080" y="0"/>
                </a:moveTo>
                <a:lnTo>
                  <a:pt x="0" y="15367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979919" y="4368800"/>
            <a:ext cx="57150" cy="73660"/>
          </a:xfrm>
          <a:custGeom>
            <a:avLst/>
            <a:gdLst/>
            <a:ahLst/>
            <a:cxnLst/>
            <a:rect l="l" t="t" r="r" b="b"/>
            <a:pathLst>
              <a:path w="57150" h="73660">
                <a:moveTo>
                  <a:pt x="0" y="0"/>
                </a:moveTo>
                <a:lnTo>
                  <a:pt x="25400" y="73660"/>
                </a:lnTo>
                <a:lnTo>
                  <a:pt x="47843" y="21589"/>
                </a:lnTo>
                <a:lnTo>
                  <a:pt x="26670" y="21589"/>
                </a:lnTo>
                <a:lnTo>
                  <a:pt x="0" y="0"/>
                </a:lnTo>
                <a:close/>
              </a:path>
              <a:path w="57150" h="73660">
                <a:moveTo>
                  <a:pt x="57150" y="0"/>
                </a:moveTo>
                <a:lnTo>
                  <a:pt x="26670" y="21589"/>
                </a:lnTo>
                <a:lnTo>
                  <a:pt x="47843" y="21589"/>
                </a:lnTo>
                <a:lnTo>
                  <a:pt x="571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6979919" y="4368800"/>
            <a:ext cx="57150" cy="73660"/>
          </a:xfrm>
          <a:custGeom>
            <a:avLst/>
            <a:gdLst/>
            <a:ahLst/>
            <a:cxnLst/>
            <a:rect l="l" t="t" r="r" b="b"/>
            <a:pathLst>
              <a:path w="57150" h="73660">
                <a:moveTo>
                  <a:pt x="27939" y="0"/>
                </a:moveTo>
                <a:lnTo>
                  <a:pt x="26670" y="21589"/>
                </a:lnTo>
                <a:lnTo>
                  <a:pt x="57150" y="0"/>
                </a:lnTo>
                <a:lnTo>
                  <a:pt x="25400" y="73660"/>
                </a:lnTo>
                <a:lnTo>
                  <a:pt x="0" y="0"/>
                </a:lnTo>
                <a:lnTo>
                  <a:pt x="26670" y="21589"/>
                </a:lnTo>
                <a:lnTo>
                  <a:pt x="27939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435860" y="3956050"/>
            <a:ext cx="7620" cy="382270"/>
          </a:xfrm>
          <a:custGeom>
            <a:avLst/>
            <a:gdLst/>
            <a:ahLst/>
            <a:cxnLst/>
            <a:rect l="l" t="t" r="r" b="b"/>
            <a:pathLst>
              <a:path w="7619" h="382270">
                <a:moveTo>
                  <a:pt x="0" y="0"/>
                </a:moveTo>
                <a:lnTo>
                  <a:pt x="7619" y="382269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415539" y="4338320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80" h="73660">
                <a:moveTo>
                  <a:pt x="0" y="0"/>
                </a:moveTo>
                <a:lnTo>
                  <a:pt x="29210" y="73659"/>
                </a:lnTo>
                <a:lnTo>
                  <a:pt x="48062" y="21589"/>
                </a:lnTo>
                <a:lnTo>
                  <a:pt x="27940" y="21589"/>
                </a:lnTo>
                <a:lnTo>
                  <a:pt x="0" y="0"/>
                </a:lnTo>
                <a:close/>
              </a:path>
              <a:path w="55880" h="73660">
                <a:moveTo>
                  <a:pt x="55880" y="0"/>
                </a:moveTo>
                <a:lnTo>
                  <a:pt x="27940" y="21589"/>
                </a:lnTo>
                <a:lnTo>
                  <a:pt x="48062" y="21589"/>
                </a:lnTo>
                <a:lnTo>
                  <a:pt x="558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2415539" y="4338320"/>
            <a:ext cx="55880" cy="73660"/>
          </a:xfrm>
          <a:custGeom>
            <a:avLst/>
            <a:gdLst/>
            <a:ahLst/>
            <a:cxnLst/>
            <a:rect l="l" t="t" r="r" b="b"/>
            <a:pathLst>
              <a:path w="55880" h="73660">
                <a:moveTo>
                  <a:pt x="27940" y="0"/>
                </a:moveTo>
                <a:lnTo>
                  <a:pt x="27940" y="21589"/>
                </a:lnTo>
                <a:lnTo>
                  <a:pt x="55880" y="0"/>
                </a:lnTo>
                <a:lnTo>
                  <a:pt x="29210" y="73659"/>
                </a:lnTo>
                <a:lnTo>
                  <a:pt x="0" y="0"/>
                </a:lnTo>
                <a:lnTo>
                  <a:pt x="27940" y="21589"/>
                </a:lnTo>
                <a:lnTo>
                  <a:pt x="2794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145664" y="4035425"/>
            <a:ext cx="311150" cy="2057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733550" y="4104640"/>
            <a:ext cx="32321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r" rtl="1">
              <a:spcBef>
                <a:spcPts val="130"/>
              </a:spcBef>
            </a:pPr>
            <a:r>
              <a:rPr sz="900" b="1" spc="475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900" b="1" spc="509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033270" y="4183379"/>
            <a:ext cx="92075" cy="12001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r" rtl="1">
              <a:spcBef>
                <a:spcPts val="120"/>
              </a:spcBef>
            </a:pPr>
            <a:r>
              <a:rPr sz="600" b="1" spc="220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6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2014220" y="4787900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58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2071370" y="4810759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85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014220" y="4983479"/>
            <a:ext cx="281940" cy="97790"/>
          </a:xfrm>
          <a:custGeom>
            <a:avLst/>
            <a:gdLst/>
            <a:ahLst/>
            <a:cxnLst/>
            <a:rect l="l" t="t" r="r" b="b"/>
            <a:pathLst>
              <a:path w="281939" h="97789">
                <a:moveTo>
                  <a:pt x="0" y="0"/>
                </a:moveTo>
                <a:lnTo>
                  <a:pt x="281940" y="9779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2296160" y="4983479"/>
            <a:ext cx="281940" cy="97790"/>
          </a:xfrm>
          <a:custGeom>
            <a:avLst/>
            <a:gdLst/>
            <a:ahLst/>
            <a:cxnLst/>
            <a:rect l="l" t="t" r="r" b="b"/>
            <a:pathLst>
              <a:path w="281939" h="97789">
                <a:moveTo>
                  <a:pt x="0" y="97790"/>
                </a:moveTo>
                <a:lnTo>
                  <a:pt x="28193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2298700" y="4964429"/>
            <a:ext cx="217170" cy="74930"/>
          </a:xfrm>
          <a:custGeom>
            <a:avLst/>
            <a:gdLst/>
            <a:ahLst/>
            <a:cxnLst/>
            <a:rect l="l" t="t" r="r" b="b"/>
            <a:pathLst>
              <a:path w="217169" h="74929">
                <a:moveTo>
                  <a:pt x="0" y="74930"/>
                </a:moveTo>
                <a:lnTo>
                  <a:pt x="21716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2578100" y="4787900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19558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2296160" y="4690109"/>
            <a:ext cx="281940" cy="97790"/>
          </a:xfrm>
          <a:custGeom>
            <a:avLst/>
            <a:gdLst/>
            <a:ahLst/>
            <a:cxnLst/>
            <a:rect l="l" t="t" r="r" b="b"/>
            <a:pathLst>
              <a:path w="281939" h="97789">
                <a:moveTo>
                  <a:pt x="281939" y="9778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298700" y="4730750"/>
            <a:ext cx="217170" cy="74930"/>
          </a:xfrm>
          <a:custGeom>
            <a:avLst/>
            <a:gdLst/>
            <a:ahLst/>
            <a:cxnLst/>
            <a:rect l="l" t="t" r="r" b="b"/>
            <a:pathLst>
              <a:path w="217169" h="74929">
                <a:moveTo>
                  <a:pt x="217169" y="7493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014220" y="4690109"/>
            <a:ext cx="281940" cy="97790"/>
          </a:xfrm>
          <a:custGeom>
            <a:avLst/>
            <a:gdLst/>
            <a:ahLst/>
            <a:cxnLst/>
            <a:rect l="l" t="t" r="r" b="b"/>
            <a:pathLst>
              <a:path w="281939" h="97789">
                <a:moveTo>
                  <a:pt x="281940" y="0"/>
                </a:moveTo>
                <a:lnTo>
                  <a:pt x="0" y="9778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185670" y="4410710"/>
            <a:ext cx="1169035" cy="15517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spcBef>
                <a:spcPts val="130"/>
              </a:spcBef>
            </a:pPr>
            <a:r>
              <a:rPr sz="900" b="1" spc="400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900" b="1" spc="600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900" b="1" spc="400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900" b="1" spc="600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900" b="1" spc="400" dirty="0">
                <a:solidFill>
                  <a:prstClr val="black"/>
                </a:solidFill>
                <a:latin typeface="Times New Roman"/>
                <a:cs typeface="Times New Roman"/>
              </a:rPr>
              <a:t>NH</a:t>
            </a:r>
            <a:r>
              <a:rPr sz="900" b="1" spc="600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900" baseline="-27777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296160" y="4552950"/>
            <a:ext cx="0" cy="137160"/>
          </a:xfrm>
          <a:custGeom>
            <a:avLst/>
            <a:gdLst/>
            <a:ahLst/>
            <a:cxnLst/>
            <a:rect l="l" t="t" r="r" b="b"/>
            <a:pathLst>
              <a:path h="137160">
                <a:moveTo>
                  <a:pt x="0" y="13716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073910" y="5563870"/>
            <a:ext cx="297815" cy="15517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spcBef>
                <a:spcPts val="130"/>
              </a:spcBef>
            </a:pPr>
            <a:r>
              <a:rPr sz="900" b="1" spc="36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900" b="1" spc="547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900" baseline="-27777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633470" y="6355079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58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3690620" y="6377940"/>
            <a:ext cx="0" cy="149860"/>
          </a:xfrm>
          <a:custGeom>
            <a:avLst/>
            <a:gdLst/>
            <a:ahLst/>
            <a:cxnLst/>
            <a:rect l="l" t="t" r="r" b="b"/>
            <a:pathLst>
              <a:path h="149859">
                <a:moveTo>
                  <a:pt x="0" y="0"/>
                </a:moveTo>
                <a:lnTo>
                  <a:pt x="0" y="14986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3633470" y="6550659"/>
            <a:ext cx="281940" cy="96520"/>
          </a:xfrm>
          <a:custGeom>
            <a:avLst/>
            <a:gdLst/>
            <a:ahLst/>
            <a:cxnLst/>
            <a:rect l="l" t="t" r="r" b="b"/>
            <a:pathLst>
              <a:path w="281939" h="96520">
                <a:moveTo>
                  <a:pt x="0" y="0"/>
                </a:moveTo>
                <a:lnTo>
                  <a:pt x="281939" y="9652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3915409" y="6550659"/>
            <a:ext cx="281940" cy="96520"/>
          </a:xfrm>
          <a:custGeom>
            <a:avLst/>
            <a:gdLst/>
            <a:ahLst/>
            <a:cxnLst/>
            <a:rect l="l" t="t" r="r" b="b"/>
            <a:pathLst>
              <a:path w="281939" h="96520">
                <a:moveTo>
                  <a:pt x="0" y="96520"/>
                </a:moveTo>
                <a:lnTo>
                  <a:pt x="28193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3917950" y="6531609"/>
            <a:ext cx="217170" cy="74930"/>
          </a:xfrm>
          <a:custGeom>
            <a:avLst/>
            <a:gdLst/>
            <a:ahLst/>
            <a:cxnLst/>
            <a:rect l="l" t="t" r="r" b="b"/>
            <a:pathLst>
              <a:path w="217170" h="74929">
                <a:moveTo>
                  <a:pt x="0" y="74930"/>
                </a:moveTo>
                <a:lnTo>
                  <a:pt x="217170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4197350" y="6355079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19558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3915409" y="6257290"/>
            <a:ext cx="281940" cy="97790"/>
          </a:xfrm>
          <a:custGeom>
            <a:avLst/>
            <a:gdLst/>
            <a:ahLst/>
            <a:cxnLst/>
            <a:rect l="l" t="t" r="r" b="b"/>
            <a:pathLst>
              <a:path w="281939" h="97789">
                <a:moveTo>
                  <a:pt x="281939" y="9779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917950" y="6297929"/>
            <a:ext cx="217170" cy="74930"/>
          </a:xfrm>
          <a:custGeom>
            <a:avLst/>
            <a:gdLst/>
            <a:ahLst/>
            <a:cxnLst/>
            <a:rect l="l" t="t" r="r" b="b"/>
            <a:pathLst>
              <a:path w="217170" h="74929">
                <a:moveTo>
                  <a:pt x="217170" y="74930"/>
                </a:moveTo>
                <a:lnTo>
                  <a:pt x="0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3633470" y="6257290"/>
            <a:ext cx="281940" cy="97790"/>
          </a:xfrm>
          <a:custGeom>
            <a:avLst/>
            <a:gdLst/>
            <a:ahLst/>
            <a:cxnLst/>
            <a:rect l="l" t="t" r="r" b="b"/>
            <a:pathLst>
              <a:path w="281939" h="97789">
                <a:moveTo>
                  <a:pt x="281939" y="0"/>
                </a:moveTo>
                <a:lnTo>
                  <a:pt x="0" y="9779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804920" y="6032500"/>
            <a:ext cx="1200785" cy="15517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spcBef>
                <a:spcPts val="130"/>
              </a:spcBef>
            </a:pPr>
            <a:r>
              <a:rPr sz="900" b="1" spc="490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900" b="1" spc="-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00" b="1" spc="405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900" b="1" spc="607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 </a:t>
            </a:r>
            <a:r>
              <a:rPr sz="900" b="1" spc="405" dirty="0">
                <a:solidFill>
                  <a:prstClr val="black"/>
                </a:solidFill>
                <a:latin typeface="Times New Roman"/>
                <a:cs typeface="Times New Roman"/>
              </a:rPr>
              <a:t>NH</a:t>
            </a:r>
            <a:r>
              <a:rPr sz="900" b="1" spc="607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endParaRPr sz="900" baseline="-27777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3915409" y="6174740"/>
            <a:ext cx="0" cy="82550"/>
          </a:xfrm>
          <a:custGeom>
            <a:avLst/>
            <a:gdLst/>
            <a:ahLst/>
            <a:cxnLst/>
            <a:rect l="l" t="t" r="r" b="b"/>
            <a:pathLst>
              <a:path h="82550">
                <a:moveTo>
                  <a:pt x="0" y="8255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234179" y="6496050"/>
            <a:ext cx="33464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r" rtl="1">
              <a:spcBef>
                <a:spcPts val="130"/>
              </a:spcBef>
            </a:pPr>
            <a:r>
              <a:rPr sz="900" b="1" spc="5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900" b="1" spc="509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752850" y="6642100"/>
            <a:ext cx="33464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r" rtl="1">
              <a:spcBef>
                <a:spcPts val="130"/>
              </a:spcBef>
            </a:pPr>
            <a:r>
              <a:rPr sz="900" b="1" spc="5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900" b="1" spc="509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236459" y="6008370"/>
            <a:ext cx="1130935" cy="15517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spcBef>
                <a:spcPts val="130"/>
              </a:spcBef>
            </a:pPr>
            <a:r>
              <a:rPr sz="900" b="1" spc="490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900" b="1" spc="-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00" b="1" spc="405" dirty="0">
                <a:solidFill>
                  <a:prstClr val="black"/>
                </a:solidFill>
                <a:latin typeface="Times New Roman"/>
                <a:cs typeface="Times New Roman"/>
              </a:rPr>
              <a:t>CH</a:t>
            </a:r>
            <a:r>
              <a:rPr sz="900" b="1" spc="607" baseline="-27777" dirty="0">
                <a:solidFill>
                  <a:prstClr val="black"/>
                </a:solidFill>
                <a:latin typeface="Times New Roman"/>
                <a:cs typeface="Times New Roman"/>
              </a:rPr>
              <a:t>2 </a:t>
            </a:r>
            <a:r>
              <a:rPr sz="900" b="1" spc="490" dirty="0">
                <a:solidFill>
                  <a:prstClr val="black"/>
                </a:solidFill>
                <a:latin typeface="Times New Roman"/>
                <a:cs typeface="Times New Roman"/>
              </a:rPr>
              <a:t>NH</a:t>
            </a:r>
            <a:endParaRPr sz="9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7346950" y="5962650"/>
            <a:ext cx="0" cy="59690"/>
          </a:xfrm>
          <a:custGeom>
            <a:avLst/>
            <a:gdLst/>
            <a:ahLst/>
            <a:cxnLst/>
            <a:rect l="l" t="t" r="r" b="b"/>
            <a:pathLst>
              <a:path h="59689">
                <a:moveTo>
                  <a:pt x="0" y="5969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5034279" y="6371590"/>
            <a:ext cx="1616710" cy="0"/>
          </a:xfrm>
          <a:custGeom>
            <a:avLst/>
            <a:gdLst/>
            <a:ahLst/>
            <a:cxnLst/>
            <a:rect l="l" t="t" r="r" b="b"/>
            <a:pathLst>
              <a:path w="1616709">
                <a:moveTo>
                  <a:pt x="0" y="0"/>
                </a:moveTo>
                <a:lnTo>
                  <a:pt x="161671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6650990" y="6355079"/>
            <a:ext cx="124460" cy="33020"/>
          </a:xfrm>
          <a:custGeom>
            <a:avLst/>
            <a:gdLst/>
            <a:ahLst/>
            <a:cxnLst/>
            <a:rect l="l" t="t" r="r" b="b"/>
            <a:pathLst>
              <a:path w="124459" h="33020">
                <a:moveTo>
                  <a:pt x="0" y="0"/>
                </a:moveTo>
                <a:lnTo>
                  <a:pt x="36829" y="16510"/>
                </a:lnTo>
                <a:lnTo>
                  <a:pt x="0" y="33020"/>
                </a:lnTo>
                <a:lnTo>
                  <a:pt x="124459" y="165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6650990" y="6355079"/>
            <a:ext cx="124460" cy="33020"/>
          </a:xfrm>
          <a:custGeom>
            <a:avLst/>
            <a:gdLst/>
            <a:ahLst/>
            <a:cxnLst/>
            <a:rect l="l" t="t" r="r" b="b"/>
            <a:pathLst>
              <a:path w="124459" h="33020">
                <a:moveTo>
                  <a:pt x="0" y="16510"/>
                </a:moveTo>
                <a:lnTo>
                  <a:pt x="36829" y="16510"/>
                </a:lnTo>
                <a:lnTo>
                  <a:pt x="0" y="0"/>
                </a:lnTo>
                <a:lnTo>
                  <a:pt x="124459" y="16510"/>
                </a:lnTo>
                <a:lnTo>
                  <a:pt x="0" y="33020"/>
                </a:lnTo>
                <a:lnTo>
                  <a:pt x="36829" y="16510"/>
                </a:lnTo>
                <a:lnTo>
                  <a:pt x="0" y="1651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5332729" y="6303009"/>
            <a:ext cx="1132840" cy="74930"/>
          </a:xfrm>
          <a:custGeom>
            <a:avLst/>
            <a:gdLst/>
            <a:ahLst/>
            <a:cxnLst/>
            <a:rect l="l" t="t" r="r" b="b"/>
            <a:pathLst>
              <a:path w="1132839" h="74929">
                <a:moveTo>
                  <a:pt x="0" y="5079"/>
                </a:moveTo>
                <a:lnTo>
                  <a:pt x="31750" y="12699"/>
                </a:lnTo>
                <a:lnTo>
                  <a:pt x="64770" y="21589"/>
                </a:lnTo>
                <a:lnTo>
                  <a:pt x="97790" y="27939"/>
                </a:lnTo>
                <a:lnTo>
                  <a:pt x="132080" y="35559"/>
                </a:lnTo>
                <a:lnTo>
                  <a:pt x="166370" y="41909"/>
                </a:lnTo>
                <a:lnTo>
                  <a:pt x="199390" y="46989"/>
                </a:lnTo>
                <a:lnTo>
                  <a:pt x="233680" y="52069"/>
                </a:lnTo>
                <a:lnTo>
                  <a:pt x="267970" y="57149"/>
                </a:lnTo>
                <a:lnTo>
                  <a:pt x="303530" y="60959"/>
                </a:lnTo>
                <a:lnTo>
                  <a:pt x="337820" y="64769"/>
                </a:lnTo>
                <a:lnTo>
                  <a:pt x="373380" y="68579"/>
                </a:lnTo>
                <a:lnTo>
                  <a:pt x="407670" y="71119"/>
                </a:lnTo>
                <a:lnTo>
                  <a:pt x="443230" y="72389"/>
                </a:lnTo>
                <a:lnTo>
                  <a:pt x="478790" y="73659"/>
                </a:lnTo>
                <a:lnTo>
                  <a:pt x="514350" y="74929"/>
                </a:lnTo>
                <a:lnTo>
                  <a:pt x="549910" y="74929"/>
                </a:lnTo>
                <a:lnTo>
                  <a:pt x="584200" y="74929"/>
                </a:lnTo>
                <a:lnTo>
                  <a:pt x="619760" y="74929"/>
                </a:lnTo>
                <a:lnTo>
                  <a:pt x="655320" y="73659"/>
                </a:lnTo>
                <a:lnTo>
                  <a:pt x="690880" y="71119"/>
                </a:lnTo>
                <a:lnTo>
                  <a:pt x="725170" y="68579"/>
                </a:lnTo>
                <a:lnTo>
                  <a:pt x="760730" y="66039"/>
                </a:lnTo>
                <a:lnTo>
                  <a:pt x="796290" y="63499"/>
                </a:lnTo>
                <a:lnTo>
                  <a:pt x="830580" y="58419"/>
                </a:lnTo>
                <a:lnTo>
                  <a:pt x="864870" y="54609"/>
                </a:lnTo>
                <a:lnTo>
                  <a:pt x="933450" y="44449"/>
                </a:lnTo>
                <a:lnTo>
                  <a:pt x="1000760" y="31749"/>
                </a:lnTo>
                <a:lnTo>
                  <a:pt x="1068070" y="16509"/>
                </a:lnTo>
                <a:lnTo>
                  <a:pt x="1099820" y="8889"/>
                </a:lnTo>
                <a:lnTo>
                  <a:pt x="113284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6417309" y="6272529"/>
            <a:ext cx="102870" cy="38100"/>
          </a:xfrm>
          <a:custGeom>
            <a:avLst/>
            <a:gdLst/>
            <a:ahLst/>
            <a:cxnLst/>
            <a:rect l="l" t="t" r="r" b="b"/>
            <a:pathLst>
              <a:path w="102870" h="38100">
                <a:moveTo>
                  <a:pt x="102869" y="0"/>
                </a:moveTo>
                <a:lnTo>
                  <a:pt x="0" y="12700"/>
                </a:lnTo>
                <a:lnTo>
                  <a:pt x="38100" y="17780"/>
                </a:lnTo>
                <a:lnTo>
                  <a:pt x="20319" y="38100"/>
                </a:lnTo>
                <a:lnTo>
                  <a:pt x="1028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417309" y="6272529"/>
            <a:ext cx="102870" cy="38100"/>
          </a:xfrm>
          <a:custGeom>
            <a:avLst/>
            <a:gdLst/>
            <a:ahLst/>
            <a:cxnLst/>
            <a:rect l="l" t="t" r="r" b="b"/>
            <a:pathLst>
              <a:path w="102870" h="38100">
                <a:moveTo>
                  <a:pt x="0" y="12700"/>
                </a:moveTo>
                <a:lnTo>
                  <a:pt x="102869" y="0"/>
                </a:lnTo>
                <a:lnTo>
                  <a:pt x="20319" y="38100"/>
                </a:lnTo>
                <a:lnTo>
                  <a:pt x="38100" y="17780"/>
                </a:lnTo>
                <a:lnTo>
                  <a:pt x="0" y="127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7031990" y="6268720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57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7089140" y="6291579"/>
            <a:ext cx="0" cy="149860"/>
          </a:xfrm>
          <a:custGeom>
            <a:avLst/>
            <a:gdLst/>
            <a:ahLst/>
            <a:cxnLst/>
            <a:rect l="l" t="t" r="r" b="b"/>
            <a:pathLst>
              <a:path h="149860">
                <a:moveTo>
                  <a:pt x="0" y="0"/>
                </a:moveTo>
                <a:lnTo>
                  <a:pt x="0" y="14986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7031990" y="6464300"/>
            <a:ext cx="280670" cy="96520"/>
          </a:xfrm>
          <a:custGeom>
            <a:avLst/>
            <a:gdLst/>
            <a:ahLst/>
            <a:cxnLst/>
            <a:rect l="l" t="t" r="r" b="b"/>
            <a:pathLst>
              <a:path w="280670" h="96520">
                <a:moveTo>
                  <a:pt x="0" y="0"/>
                </a:moveTo>
                <a:lnTo>
                  <a:pt x="280669" y="9652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7312659" y="6464300"/>
            <a:ext cx="283210" cy="96520"/>
          </a:xfrm>
          <a:custGeom>
            <a:avLst/>
            <a:gdLst/>
            <a:ahLst/>
            <a:cxnLst/>
            <a:rect l="l" t="t" r="r" b="b"/>
            <a:pathLst>
              <a:path w="283209" h="96520">
                <a:moveTo>
                  <a:pt x="0" y="96520"/>
                </a:moveTo>
                <a:lnTo>
                  <a:pt x="28321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7316469" y="6445250"/>
            <a:ext cx="217170" cy="74930"/>
          </a:xfrm>
          <a:custGeom>
            <a:avLst/>
            <a:gdLst/>
            <a:ahLst/>
            <a:cxnLst/>
            <a:rect l="l" t="t" r="r" b="b"/>
            <a:pathLst>
              <a:path w="217170" h="74929">
                <a:moveTo>
                  <a:pt x="0" y="74929"/>
                </a:moveTo>
                <a:lnTo>
                  <a:pt x="217170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7595869" y="6268720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19557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7312659" y="6170929"/>
            <a:ext cx="283210" cy="97790"/>
          </a:xfrm>
          <a:custGeom>
            <a:avLst/>
            <a:gdLst/>
            <a:ahLst/>
            <a:cxnLst/>
            <a:rect l="l" t="t" r="r" b="b"/>
            <a:pathLst>
              <a:path w="283209" h="97789">
                <a:moveTo>
                  <a:pt x="283210" y="97790"/>
                </a:moveTo>
                <a:lnTo>
                  <a:pt x="0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7316469" y="6211570"/>
            <a:ext cx="217170" cy="74930"/>
          </a:xfrm>
          <a:custGeom>
            <a:avLst/>
            <a:gdLst/>
            <a:ahLst/>
            <a:cxnLst/>
            <a:rect l="l" t="t" r="r" b="b"/>
            <a:pathLst>
              <a:path w="217170" h="74929">
                <a:moveTo>
                  <a:pt x="217170" y="74929"/>
                </a:moveTo>
                <a:lnTo>
                  <a:pt x="0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031990" y="6170929"/>
            <a:ext cx="280670" cy="97790"/>
          </a:xfrm>
          <a:custGeom>
            <a:avLst/>
            <a:gdLst/>
            <a:ahLst/>
            <a:cxnLst/>
            <a:rect l="l" t="t" r="r" b="b"/>
            <a:pathLst>
              <a:path w="280670" h="97789">
                <a:moveTo>
                  <a:pt x="280669" y="0"/>
                </a:moveTo>
                <a:lnTo>
                  <a:pt x="0" y="9779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7199630" y="6521450"/>
            <a:ext cx="33464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r" rtl="1">
              <a:spcBef>
                <a:spcPts val="130"/>
              </a:spcBef>
            </a:pPr>
            <a:r>
              <a:rPr sz="900" b="1" spc="5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900" b="1" spc="509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606030" y="6403340"/>
            <a:ext cx="33464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r" rtl="1">
              <a:spcBef>
                <a:spcPts val="130"/>
              </a:spcBef>
            </a:pPr>
            <a:r>
              <a:rPr sz="900" b="1" spc="5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900" b="1" spc="509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7258050" y="5817870"/>
            <a:ext cx="1022985" cy="15517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  <a:tabLst>
                <a:tab pos="713105" algn="l"/>
              </a:tabLst>
            </a:pPr>
            <a:r>
              <a:rPr sz="900" b="1" spc="50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900" b="1" spc="509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900" b="1" dirty="0">
                <a:solidFill>
                  <a:prstClr val="black"/>
                </a:solidFill>
                <a:latin typeface="Times New Roman"/>
                <a:cs typeface="Times New Roman"/>
              </a:rPr>
              <a:t>	</a:t>
            </a:r>
            <a:r>
              <a:rPr sz="1350" b="1" spc="697" baseline="3086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1350" b="1" spc="765" baseline="3086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1350" baseline="3086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8257540" y="5892800"/>
            <a:ext cx="92075" cy="12001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r" rtl="1">
              <a:spcBef>
                <a:spcPts val="120"/>
              </a:spcBef>
            </a:pPr>
            <a:r>
              <a:rPr sz="600" b="1" spc="220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endParaRPr sz="6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8042909" y="5957570"/>
            <a:ext cx="0" cy="74930"/>
          </a:xfrm>
          <a:custGeom>
            <a:avLst/>
            <a:gdLst/>
            <a:ahLst/>
            <a:cxnLst/>
            <a:rect l="l" t="t" r="r" b="b"/>
            <a:pathLst>
              <a:path h="74929">
                <a:moveTo>
                  <a:pt x="0" y="7492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806190" y="5848350"/>
            <a:ext cx="334645" cy="15517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900" b="1" spc="5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900" b="1" spc="509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3896359" y="5991859"/>
            <a:ext cx="0" cy="59690"/>
          </a:xfrm>
          <a:custGeom>
            <a:avLst/>
            <a:gdLst/>
            <a:ahLst/>
            <a:cxnLst/>
            <a:rect l="l" t="t" r="r" b="b"/>
            <a:pathLst>
              <a:path h="59689">
                <a:moveTo>
                  <a:pt x="0" y="5968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7007859" y="3991609"/>
            <a:ext cx="2540" cy="149860"/>
          </a:xfrm>
          <a:custGeom>
            <a:avLst/>
            <a:gdLst/>
            <a:ahLst/>
            <a:cxnLst/>
            <a:rect l="l" t="t" r="r" b="b"/>
            <a:pathLst>
              <a:path w="2540" h="149860">
                <a:moveTo>
                  <a:pt x="2540" y="0"/>
                </a:moveTo>
                <a:lnTo>
                  <a:pt x="0" y="14985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6979919" y="4141470"/>
            <a:ext cx="57150" cy="73660"/>
          </a:xfrm>
          <a:custGeom>
            <a:avLst/>
            <a:gdLst/>
            <a:ahLst/>
            <a:cxnLst/>
            <a:rect l="l" t="t" r="r" b="b"/>
            <a:pathLst>
              <a:path w="57150" h="73660">
                <a:moveTo>
                  <a:pt x="0" y="0"/>
                </a:moveTo>
                <a:lnTo>
                  <a:pt x="26670" y="73659"/>
                </a:lnTo>
                <a:lnTo>
                  <a:pt x="48216" y="21589"/>
                </a:lnTo>
                <a:lnTo>
                  <a:pt x="26670" y="21589"/>
                </a:lnTo>
                <a:lnTo>
                  <a:pt x="0" y="0"/>
                </a:lnTo>
                <a:close/>
              </a:path>
              <a:path w="57150" h="73660">
                <a:moveTo>
                  <a:pt x="57150" y="0"/>
                </a:moveTo>
                <a:lnTo>
                  <a:pt x="26670" y="21589"/>
                </a:lnTo>
                <a:lnTo>
                  <a:pt x="48216" y="21589"/>
                </a:lnTo>
                <a:lnTo>
                  <a:pt x="571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6979919" y="4141470"/>
            <a:ext cx="57150" cy="73660"/>
          </a:xfrm>
          <a:custGeom>
            <a:avLst/>
            <a:gdLst/>
            <a:ahLst/>
            <a:cxnLst/>
            <a:rect l="l" t="t" r="r" b="b"/>
            <a:pathLst>
              <a:path w="57150" h="73660">
                <a:moveTo>
                  <a:pt x="27939" y="0"/>
                </a:moveTo>
                <a:lnTo>
                  <a:pt x="26670" y="21589"/>
                </a:lnTo>
                <a:lnTo>
                  <a:pt x="57150" y="0"/>
                </a:lnTo>
                <a:lnTo>
                  <a:pt x="26670" y="73659"/>
                </a:lnTo>
                <a:lnTo>
                  <a:pt x="0" y="0"/>
                </a:lnTo>
                <a:lnTo>
                  <a:pt x="26670" y="21589"/>
                </a:lnTo>
                <a:lnTo>
                  <a:pt x="27939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2332354" y="5511165"/>
            <a:ext cx="280669" cy="14859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2425700" y="5406390"/>
            <a:ext cx="1229360" cy="736600"/>
          </a:xfrm>
          <a:custGeom>
            <a:avLst/>
            <a:gdLst/>
            <a:ahLst/>
            <a:cxnLst/>
            <a:rect l="l" t="t" r="r" b="b"/>
            <a:pathLst>
              <a:path w="1229360" h="736600">
                <a:moveTo>
                  <a:pt x="0" y="0"/>
                </a:moveTo>
                <a:lnTo>
                  <a:pt x="1229360" y="7366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3631565" y="6128384"/>
            <a:ext cx="114300" cy="698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2155189" y="1493519"/>
            <a:ext cx="652780" cy="1536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 algn="r" rtl="1"/>
            <a:r>
              <a:rPr sz="900" b="1" spc="400" dirty="0">
                <a:solidFill>
                  <a:prstClr val="black"/>
                </a:solidFill>
                <a:latin typeface="Times New Roman"/>
                <a:cs typeface="Times New Roman"/>
              </a:rPr>
              <a:t>NADP</a:t>
            </a:r>
            <a:r>
              <a:rPr sz="900" b="1" spc="600" baseline="23148" dirty="0">
                <a:solidFill>
                  <a:prstClr val="black"/>
                </a:solidFill>
                <a:latin typeface="Times New Roman"/>
                <a:cs typeface="Times New Roman"/>
              </a:rPr>
              <a:t>+</a:t>
            </a:r>
            <a:endParaRPr sz="900" baseline="23148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2973070" y="1832610"/>
            <a:ext cx="1062990" cy="1536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11430" algn="r" rtl="1"/>
            <a:r>
              <a:rPr sz="900" b="1" spc="30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900" b="1" spc="450" baseline="-23148" dirty="0">
                <a:solidFill>
                  <a:prstClr val="black"/>
                </a:solidFill>
                <a:latin typeface="Times New Roman"/>
                <a:cs typeface="Times New Roman"/>
              </a:rPr>
              <a:t>4</a:t>
            </a:r>
            <a:r>
              <a:rPr sz="900" b="1" spc="300" dirty="0">
                <a:solidFill>
                  <a:prstClr val="black"/>
                </a:solidFill>
                <a:latin typeface="Times New Roman"/>
                <a:cs typeface="Times New Roman"/>
              </a:rPr>
              <a:t>biopterin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3445509" y="2744470"/>
            <a:ext cx="393700" cy="168910"/>
          </a:xfrm>
          <a:custGeom>
            <a:avLst/>
            <a:gdLst/>
            <a:ahLst/>
            <a:cxnLst/>
            <a:rect l="l" t="t" r="r" b="b"/>
            <a:pathLst>
              <a:path w="393700" h="168910">
                <a:moveTo>
                  <a:pt x="0" y="168910"/>
                </a:moveTo>
                <a:lnTo>
                  <a:pt x="393700" y="168910"/>
                </a:lnTo>
                <a:lnTo>
                  <a:pt x="393700" y="0"/>
                </a:lnTo>
                <a:lnTo>
                  <a:pt x="0" y="0"/>
                </a:lnTo>
                <a:lnTo>
                  <a:pt x="0" y="1689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418840" y="2727960"/>
            <a:ext cx="452755" cy="15517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spcBef>
                <a:spcPts val="130"/>
              </a:spcBef>
            </a:pPr>
            <a:r>
              <a:rPr sz="900" b="1" spc="41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sz="900" b="1" spc="622" baseline="-23148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sz="900" b="1" spc="4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endParaRPr sz="9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4408170" y="2334260"/>
            <a:ext cx="763270" cy="146050"/>
          </a:xfrm>
          <a:custGeom>
            <a:avLst/>
            <a:gdLst/>
            <a:ahLst/>
            <a:cxnLst/>
            <a:rect l="l" t="t" r="r" b="b"/>
            <a:pathLst>
              <a:path w="763270" h="146050">
                <a:moveTo>
                  <a:pt x="0" y="146050"/>
                </a:moveTo>
                <a:lnTo>
                  <a:pt x="763270" y="146050"/>
                </a:lnTo>
                <a:lnTo>
                  <a:pt x="763270" y="0"/>
                </a:lnTo>
                <a:lnTo>
                  <a:pt x="0" y="0"/>
                </a:lnTo>
                <a:lnTo>
                  <a:pt x="0" y="146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4406900" y="2317749"/>
            <a:ext cx="771525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r" rtl="1">
              <a:spcBef>
                <a:spcPts val="130"/>
              </a:spcBef>
            </a:pPr>
            <a:r>
              <a:rPr sz="900" b="1" spc="43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900" b="1" spc="31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sz="900" b="1" spc="28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900" b="1" spc="33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900" b="1" spc="25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900" b="1" spc="275" dirty="0">
                <a:solidFill>
                  <a:prstClr val="black"/>
                </a:solidFill>
                <a:latin typeface="Times New Roman"/>
                <a:cs typeface="Times New Roman"/>
              </a:rPr>
              <a:t>ine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5791200" y="2028189"/>
            <a:ext cx="1524000" cy="190500"/>
          </a:xfrm>
          <a:prstGeom prst="rect">
            <a:avLst/>
          </a:prstGeom>
          <a:solidFill>
            <a:srgbClr val="FFFFFF"/>
          </a:solidFill>
          <a:ln w="28393">
            <a:solidFill>
              <a:srgbClr val="990000"/>
            </a:solidFill>
          </a:ln>
        </p:spPr>
        <p:txBody>
          <a:bodyPr vert="horz" wrap="square" lIns="0" tIns="26669" rIns="0" bIns="0" rtlCol="0">
            <a:spAutoFit/>
          </a:bodyPr>
          <a:lstStyle/>
          <a:p>
            <a:pPr marL="40005" algn="r" rtl="1">
              <a:spcBef>
                <a:spcPts val="209"/>
              </a:spcBef>
            </a:pPr>
            <a:r>
              <a:rPr sz="900" b="1" spc="300" dirty="0">
                <a:solidFill>
                  <a:prstClr val="black"/>
                </a:solidFill>
                <a:latin typeface="Times New Roman"/>
                <a:cs typeface="Times New Roman"/>
              </a:rPr>
              <a:t>Tyrosinase</a:t>
            </a:r>
            <a:r>
              <a:rPr sz="900" b="1" spc="1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00" b="1" spc="305" dirty="0">
                <a:solidFill>
                  <a:prstClr val="black"/>
                </a:solidFill>
                <a:latin typeface="Times New Roman"/>
                <a:cs typeface="Times New Roman"/>
              </a:rPr>
              <a:t>(Cu</a:t>
            </a:r>
            <a:r>
              <a:rPr sz="900" b="1" spc="457" baseline="23148" dirty="0">
                <a:solidFill>
                  <a:prstClr val="black"/>
                </a:solidFill>
                <a:latin typeface="Times New Roman"/>
                <a:cs typeface="Times New Roman"/>
              </a:rPr>
              <a:t>++</a:t>
            </a:r>
            <a:endParaRPr sz="900" baseline="23148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7260590" y="2038349"/>
            <a:ext cx="9144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r" rtl="1">
              <a:spcBef>
                <a:spcPts val="130"/>
              </a:spcBef>
            </a:pPr>
            <a:r>
              <a:rPr sz="900" b="1" spc="215" dirty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7293609" y="2472689"/>
            <a:ext cx="48260" cy="146050"/>
          </a:xfrm>
          <a:custGeom>
            <a:avLst/>
            <a:gdLst/>
            <a:ahLst/>
            <a:cxnLst/>
            <a:rect l="l" t="t" r="r" b="b"/>
            <a:pathLst>
              <a:path w="48259" h="146050">
                <a:moveTo>
                  <a:pt x="0" y="146050"/>
                </a:moveTo>
                <a:lnTo>
                  <a:pt x="48260" y="146050"/>
                </a:lnTo>
                <a:lnTo>
                  <a:pt x="48260" y="0"/>
                </a:lnTo>
                <a:lnTo>
                  <a:pt x="0" y="0"/>
                </a:lnTo>
                <a:lnTo>
                  <a:pt x="0" y="146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6775450" y="2481740"/>
            <a:ext cx="557530" cy="130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 rtl="1">
              <a:lnSpc>
                <a:spcPts val="1010"/>
              </a:lnSpc>
            </a:pPr>
            <a:r>
              <a:rPr sz="900" b="1" spc="46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900" b="1" spc="5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900" b="1" spc="36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900" b="1" spc="47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7092950" y="2679700"/>
            <a:ext cx="935990" cy="243593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6830" rIns="0" bIns="0" rtlCol="0">
            <a:spAutoFit/>
          </a:bodyPr>
          <a:lstStyle/>
          <a:p>
            <a:pPr marL="306070" indent="-295275">
              <a:lnSpc>
                <a:spcPct val="74100"/>
              </a:lnSpc>
              <a:spcBef>
                <a:spcPts val="290"/>
              </a:spcBef>
            </a:pPr>
            <a:r>
              <a:rPr sz="900" b="1" spc="43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900" b="1" spc="31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sz="900" b="1" spc="30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900" b="1" spc="3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900" b="1" spc="25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900" b="1" spc="270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900" b="1" spc="33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900" b="1" spc="25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900" b="1" spc="204" dirty="0">
                <a:solidFill>
                  <a:prstClr val="black"/>
                </a:solidFill>
                <a:latin typeface="Times New Roman"/>
                <a:cs typeface="Times New Roman"/>
              </a:rPr>
              <a:t>e  </a:t>
            </a:r>
            <a:r>
              <a:rPr sz="1350" b="1" spc="494" baseline="-15432" dirty="0">
                <a:solidFill>
                  <a:prstClr val="black"/>
                </a:solidFill>
                <a:latin typeface="Times New Roman"/>
                <a:cs typeface="Times New Roman"/>
              </a:rPr>
              <a:t>Cu</a:t>
            </a:r>
            <a:r>
              <a:rPr sz="600" b="1" spc="330" dirty="0">
                <a:solidFill>
                  <a:prstClr val="black"/>
                </a:solidFill>
                <a:latin typeface="Times New Roman"/>
                <a:cs typeface="Times New Roman"/>
              </a:rPr>
              <a:t>++</a:t>
            </a:r>
            <a:endParaRPr sz="6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6601459" y="3069750"/>
            <a:ext cx="1132840" cy="130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 rtl="1">
              <a:lnSpc>
                <a:spcPts val="1010"/>
              </a:lnSpc>
            </a:pPr>
            <a:r>
              <a:rPr sz="900" b="1" spc="46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900" b="1" spc="33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900" b="1" spc="35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900" b="1" spc="33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900" b="1" spc="365" dirty="0">
                <a:solidFill>
                  <a:prstClr val="black"/>
                </a:solidFill>
                <a:latin typeface="Times New Roman"/>
                <a:cs typeface="Times New Roman"/>
              </a:rPr>
              <a:t>q</a:t>
            </a:r>
            <a:r>
              <a:rPr sz="900" b="1" spc="35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sz="900" b="1" spc="19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900" b="1" spc="365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900" b="1" spc="3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900" b="1" spc="325" dirty="0">
                <a:solidFill>
                  <a:prstClr val="black"/>
                </a:solidFill>
                <a:latin typeface="Times New Roman"/>
                <a:cs typeface="Times New Roman"/>
              </a:rPr>
              <a:t>ne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6565900" y="4483100"/>
            <a:ext cx="1096010" cy="279400"/>
          </a:xfrm>
          <a:custGeom>
            <a:avLst/>
            <a:gdLst/>
            <a:ahLst/>
            <a:cxnLst/>
            <a:rect l="l" t="t" r="r" b="b"/>
            <a:pathLst>
              <a:path w="1096009" h="279400">
                <a:moveTo>
                  <a:pt x="0" y="279400"/>
                </a:moveTo>
                <a:lnTo>
                  <a:pt x="1096009" y="279400"/>
                </a:lnTo>
                <a:lnTo>
                  <a:pt x="1096009" y="0"/>
                </a:lnTo>
                <a:lnTo>
                  <a:pt x="0" y="0"/>
                </a:lnTo>
                <a:lnTo>
                  <a:pt x="0" y="279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6577330" y="4493420"/>
            <a:ext cx="704850" cy="130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 rtl="1">
              <a:lnSpc>
                <a:spcPts val="1010"/>
              </a:lnSpc>
            </a:pPr>
            <a:r>
              <a:rPr sz="900" b="1" spc="62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900" b="1" spc="28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900" b="1" spc="18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900" b="1" spc="33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900" b="1" spc="300" dirty="0">
                <a:solidFill>
                  <a:prstClr val="black"/>
                </a:solidFill>
                <a:latin typeface="Times New Roman"/>
                <a:cs typeface="Times New Roman"/>
              </a:rPr>
              <a:t>nin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6565900" y="4467860"/>
            <a:ext cx="1096010" cy="3022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0795" indent="704215">
              <a:lnSpc>
                <a:spcPts val="1060"/>
              </a:lnSpc>
              <a:spcBef>
                <a:spcPts val="180"/>
              </a:spcBef>
            </a:pPr>
            <a:r>
              <a:rPr sz="900" b="1" spc="254" dirty="0">
                <a:solidFill>
                  <a:prstClr val="black"/>
                </a:solidFill>
                <a:latin typeface="Times New Roman"/>
                <a:cs typeface="Times New Roman"/>
              </a:rPr>
              <a:t>s </a:t>
            </a:r>
            <a:r>
              <a:rPr sz="900" b="1" spc="270" dirty="0">
                <a:solidFill>
                  <a:prstClr val="black"/>
                </a:solidFill>
                <a:latin typeface="Times New Roman"/>
                <a:cs typeface="Times New Roman"/>
              </a:rPr>
              <a:t>in  </a:t>
            </a:r>
            <a:r>
              <a:rPr sz="900" b="1" spc="52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900" b="1" spc="28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900" b="1" spc="195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900" b="1" spc="31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900" b="1" spc="365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900" b="1" spc="3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900" b="1" spc="285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sz="900" b="1" spc="31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sz="900" b="1" spc="215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sz="900" b="1" spc="3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900" b="1" spc="25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900" b="1" spc="16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sz="9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1948179" y="3777140"/>
            <a:ext cx="594359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 rtl="1">
              <a:lnSpc>
                <a:spcPts val="1010"/>
              </a:lnSpc>
            </a:pPr>
            <a:r>
              <a:rPr sz="900" b="1" spc="46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900" b="1" spc="5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900" b="1" spc="40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sz="900" b="1" spc="40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endParaRPr sz="9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2494279" y="4071620"/>
            <a:ext cx="1244600" cy="2794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6350" rIns="0" bIns="0" rtlCol="0">
            <a:spAutoFit/>
          </a:bodyPr>
          <a:lstStyle/>
          <a:p>
            <a:pPr marL="59690" indent="-48895">
              <a:lnSpc>
                <a:spcPts val="1060"/>
              </a:lnSpc>
              <a:spcBef>
                <a:spcPts val="50"/>
              </a:spcBef>
            </a:pPr>
            <a:r>
              <a:rPr sz="900" b="1" spc="345" dirty="0">
                <a:solidFill>
                  <a:prstClr val="black"/>
                </a:solidFill>
                <a:latin typeface="Times New Roman"/>
                <a:cs typeface="Times New Roman"/>
              </a:rPr>
              <a:t>Dec</a:t>
            </a:r>
            <a:r>
              <a:rPr sz="900" b="1" spc="31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900" b="1" spc="30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900" b="1" spc="350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sz="900" b="1" spc="33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900" b="1" spc="315" dirty="0">
                <a:solidFill>
                  <a:prstClr val="black"/>
                </a:solidFill>
                <a:latin typeface="Times New Roman"/>
                <a:cs typeface="Times New Roman"/>
              </a:rPr>
              <a:t>x</a:t>
            </a:r>
            <a:r>
              <a:rPr sz="900" b="1" spc="33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sz="900" b="1" spc="18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sz="900" b="1" spc="31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900" b="1" spc="26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900" b="1" spc="204" dirty="0">
                <a:solidFill>
                  <a:prstClr val="black"/>
                </a:solidFill>
                <a:latin typeface="Times New Roman"/>
                <a:cs typeface="Times New Roman"/>
              </a:rPr>
              <a:t>e  </a:t>
            </a:r>
            <a:r>
              <a:rPr sz="900" b="1" spc="405" dirty="0">
                <a:solidFill>
                  <a:prstClr val="black"/>
                </a:solidFill>
                <a:latin typeface="Times New Roman"/>
                <a:cs typeface="Times New Roman"/>
              </a:rPr>
              <a:t>PLP</a:t>
            </a:r>
            <a:endParaRPr sz="9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1936750" y="5209700"/>
            <a:ext cx="777240" cy="130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 rtl="1">
              <a:lnSpc>
                <a:spcPts val="1010"/>
              </a:lnSpc>
            </a:pPr>
            <a:r>
              <a:rPr sz="900" b="1" spc="46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900" b="1" spc="3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900" b="1" spc="36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900" b="1" spc="33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900" b="1" spc="50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900" b="1" spc="195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sz="900" b="1" spc="365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2133600" y="4928870"/>
            <a:ext cx="815975" cy="42290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80695" algn="ctr">
              <a:spcBef>
                <a:spcPts val="130"/>
              </a:spcBef>
            </a:pPr>
            <a:r>
              <a:rPr sz="900" b="1" spc="5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900" b="1" spc="509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9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>
              <a:lnSpc>
                <a:spcPts val="965"/>
              </a:lnSpc>
              <a:spcBef>
                <a:spcPts val="80"/>
              </a:spcBef>
            </a:pPr>
            <a:r>
              <a:rPr sz="900" b="1" spc="509" dirty="0">
                <a:solidFill>
                  <a:prstClr val="black"/>
                </a:solidFill>
                <a:latin typeface="Times New Roman"/>
                <a:cs typeface="Times New Roman"/>
              </a:rPr>
              <a:t>OH</a:t>
            </a:r>
            <a:endParaRPr sz="9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32434" algn="ctr" rtl="1">
              <a:lnSpc>
                <a:spcPts val="965"/>
              </a:lnSpc>
            </a:pPr>
            <a:r>
              <a:rPr sz="900" b="1" spc="29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endParaRPr sz="9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2829560" y="5361940"/>
            <a:ext cx="889000" cy="3022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060"/>
              </a:lnSpc>
              <a:spcBef>
                <a:spcPts val="180"/>
              </a:spcBef>
            </a:pPr>
            <a:r>
              <a:rPr sz="900" b="1" spc="450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sz="900" b="1" spc="33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900" b="1" spc="365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sz="900" b="1" spc="31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900" b="1" spc="52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sz="900" b="1" spc="229" dirty="0">
                <a:solidFill>
                  <a:prstClr val="black"/>
                </a:solidFill>
                <a:latin typeface="Times New Roman"/>
                <a:cs typeface="Times New Roman"/>
              </a:rPr>
              <a:t>ine  </a:t>
            </a:r>
            <a:r>
              <a:rPr sz="900" b="1" spc="300" dirty="0">
                <a:solidFill>
                  <a:prstClr val="black"/>
                </a:solidFill>
                <a:latin typeface="Times New Roman"/>
                <a:cs typeface="Times New Roman"/>
              </a:rPr>
              <a:t>B-oxidase</a:t>
            </a:r>
            <a:endParaRPr sz="9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2395220" y="5742940"/>
            <a:ext cx="695960" cy="26924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86055" marR="30480" indent="-148590">
              <a:lnSpc>
                <a:spcPct val="74100"/>
              </a:lnSpc>
              <a:spcBef>
                <a:spcPts val="409"/>
              </a:spcBef>
            </a:pPr>
            <a:r>
              <a:rPr sz="900" b="1" spc="335" dirty="0">
                <a:solidFill>
                  <a:prstClr val="black"/>
                </a:solidFill>
                <a:latin typeface="Times New Roman"/>
                <a:cs typeface="Times New Roman"/>
              </a:rPr>
              <a:t>VitC</a:t>
            </a:r>
            <a:r>
              <a:rPr sz="900" b="1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00" b="1" spc="545" dirty="0">
                <a:solidFill>
                  <a:prstClr val="black"/>
                </a:solidFill>
                <a:latin typeface="Times New Roman"/>
                <a:cs typeface="Times New Roman"/>
              </a:rPr>
              <a:t>&amp;  </a:t>
            </a:r>
            <a:r>
              <a:rPr sz="1350" b="1" spc="480" baseline="-15432" dirty="0">
                <a:solidFill>
                  <a:prstClr val="black"/>
                </a:solidFill>
                <a:latin typeface="Times New Roman"/>
                <a:cs typeface="Times New Roman"/>
              </a:rPr>
              <a:t>Cu</a:t>
            </a:r>
            <a:r>
              <a:rPr sz="600" b="1" spc="320" dirty="0">
                <a:solidFill>
                  <a:prstClr val="black"/>
                </a:solidFill>
                <a:latin typeface="Times New Roman"/>
                <a:cs typeface="Times New Roman"/>
              </a:rPr>
              <a:t>2+</a:t>
            </a:r>
            <a:endParaRPr sz="6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2120900" y="6442709"/>
            <a:ext cx="17780" cy="146050"/>
          </a:xfrm>
          <a:custGeom>
            <a:avLst/>
            <a:gdLst/>
            <a:ahLst/>
            <a:cxnLst/>
            <a:rect l="l" t="t" r="r" b="b"/>
            <a:pathLst>
              <a:path w="17780" h="146050">
                <a:moveTo>
                  <a:pt x="0" y="146049"/>
                </a:moveTo>
                <a:lnTo>
                  <a:pt x="17780" y="146049"/>
                </a:lnTo>
                <a:lnTo>
                  <a:pt x="17780" y="0"/>
                </a:lnTo>
                <a:lnTo>
                  <a:pt x="0" y="0"/>
                </a:lnTo>
                <a:lnTo>
                  <a:pt x="0" y="1460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2132329" y="6451760"/>
            <a:ext cx="1339215" cy="130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 rtl="1">
              <a:lnSpc>
                <a:spcPts val="1010"/>
              </a:lnSpc>
            </a:pPr>
            <a:r>
              <a:rPr sz="900" b="1" spc="465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sz="900" b="1" spc="315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sz="900" b="1" spc="285" dirty="0">
                <a:solidFill>
                  <a:prstClr val="black"/>
                </a:solidFill>
                <a:latin typeface="Times New Roman"/>
                <a:cs typeface="Times New Roman"/>
              </a:rPr>
              <a:t>re</a:t>
            </a:r>
            <a:r>
              <a:rPr sz="900" b="1" spc="300" dirty="0">
                <a:solidFill>
                  <a:prstClr val="black"/>
                </a:solidFill>
                <a:latin typeface="Times New Roman"/>
                <a:cs typeface="Times New Roman"/>
              </a:rPr>
              <a:t>pin</a:t>
            </a:r>
            <a:r>
              <a:rPr sz="900" b="1" spc="28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900" b="1" spc="365" dirty="0">
                <a:solidFill>
                  <a:prstClr val="black"/>
                </a:solidFill>
                <a:latin typeface="Times New Roman"/>
                <a:cs typeface="Times New Roman"/>
              </a:rPr>
              <a:t>ph</a:t>
            </a:r>
            <a:r>
              <a:rPr sz="900" b="1" spc="28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900" b="1" spc="275" dirty="0">
                <a:solidFill>
                  <a:prstClr val="black"/>
                </a:solidFill>
                <a:latin typeface="Times New Roman"/>
                <a:cs typeface="Times New Roman"/>
              </a:rPr>
              <a:t>ine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5143500" y="6149340"/>
            <a:ext cx="46482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r" rtl="1">
              <a:spcBef>
                <a:spcPts val="130"/>
              </a:spcBef>
            </a:pPr>
            <a:r>
              <a:rPr sz="900" b="1" spc="36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900" b="1" spc="46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900" b="1" spc="62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6348729" y="6107429"/>
            <a:ext cx="432434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r" rtl="1">
              <a:spcBef>
                <a:spcPts val="130"/>
              </a:spcBef>
            </a:pPr>
            <a:r>
              <a:rPr sz="900" b="1" spc="36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sz="900" b="1" spc="46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900" b="1" spc="509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5071109" y="6361429"/>
            <a:ext cx="1573530" cy="1676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r" rtl="1">
              <a:spcBef>
                <a:spcPts val="130"/>
              </a:spcBef>
            </a:pPr>
            <a:r>
              <a:rPr sz="900" b="1" spc="300" dirty="0">
                <a:solidFill>
                  <a:prstClr val="black"/>
                </a:solidFill>
                <a:latin typeface="Times New Roman"/>
                <a:cs typeface="Times New Roman"/>
              </a:rPr>
              <a:t>Methyltransferase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6945630" y="6719730"/>
            <a:ext cx="1056005" cy="130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 rtl="1">
              <a:lnSpc>
                <a:spcPts val="1010"/>
              </a:lnSpc>
            </a:pPr>
            <a:r>
              <a:rPr sz="900" b="1" spc="43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900" b="1" spc="300" dirty="0">
                <a:solidFill>
                  <a:prstClr val="black"/>
                </a:solidFill>
                <a:latin typeface="Times New Roman"/>
                <a:cs typeface="Times New Roman"/>
              </a:rPr>
              <a:t>pin</a:t>
            </a:r>
            <a:r>
              <a:rPr sz="900" b="1" spc="28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sz="900" b="1" spc="365" dirty="0">
                <a:solidFill>
                  <a:prstClr val="black"/>
                </a:solidFill>
                <a:latin typeface="Times New Roman"/>
                <a:cs typeface="Times New Roman"/>
              </a:rPr>
              <a:t>ph</a:t>
            </a:r>
            <a:r>
              <a:rPr sz="900" b="1" spc="28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sz="900" b="1" spc="275" dirty="0">
                <a:solidFill>
                  <a:prstClr val="black"/>
                </a:solidFill>
                <a:latin typeface="Times New Roman"/>
                <a:cs typeface="Times New Roman"/>
              </a:rPr>
              <a:t>ine</a:t>
            </a:r>
            <a:endParaRPr sz="9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2696210" y="3629659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8439" y="0"/>
                </a:lnTo>
              </a:path>
            </a:pathLst>
          </a:custGeom>
          <a:ln w="28393">
            <a:solidFill>
              <a:srgbClr val="99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3009900" y="3124200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8393">
            <a:solidFill>
              <a:srgbClr val="009999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3877309" y="5867400"/>
            <a:ext cx="180340" cy="0"/>
          </a:xfrm>
          <a:custGeom>
            <a:avLst/>
            <a:gdLst/>
            <a:ahLst/>
            <a:cxnLst/>
            <a:rect l="l" t="t" r="r" b="b"/>
            <a:pathLst>
              <a:path w="180339">
                <a:moveTo>
                  <a:pt x="0" y="0"/>
                </a:moveTo>
                <a:lnTo>
                  <a:pt x="180339" y="0"/>
                </a:lnTo>
              </a:path>
            </a:pathLst>
          </a:custGeom>
          <a:ln w="28393">
            <a:solidFill>
              <a:srgbClr val="99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8028940" y="5810250"/>
            <a:ext cx="181610" cy="0"/>
          </a:xfrm>
          <a:custGeom>
            <a:avLst/>
            <a:gdLst/>
            <a:ahLst/>
            <a:cxnLst/>
            <a:rect l="l" t="t" r="r" b="b"/>
            <a:pathLst>
              <a:path w="181609">
                <a:moveTo>
                  <a:pt x="0" y="0"/>
                </a:moveTo>
                <a:lnTo>
                  <a:pt x="181609" y="0"/>
                </a:lnTo>
              </a:path>
            </a:pathLst>
          </a:custGeom>
          <a:ln w="28393">
            <a:solidFill>
              <a:srgbClr val="990000"/>
            </a:solidFill>
          </a:ln>
        </p:spPr>
        <p:txBody>
          <a:bodyPr wrap="square" lIns="0" tIns="0" rIns="0" bIns="0" rtlCol="0"/>
          <a:lstStyle/>
          <a:p>
            <a:pPr algn="r" rtl="1"/>
            <a:endParaRPr>
              <a:solidFill>
                <a:prstClr val="black"/>
              </a:solidFill>
            </a:endParaRPr>
          </a:p>
        </p:txBody>
      </p:sp>
      <p:graphicFrame>
        <p:nvGraphicFramePr>
          <p:cNvPr id="165" name="object 165"/>
          <p:cNvGraphicFramePr>
            <a:graphicFrameLocks noGrp="1"/>
          </p:cNvGraphicFramePr>
          <p:nvPr/>
        </p:nvGraphicFramePr>
        <p:xfrm>
          <a:off x="876073" y="2138453"/>
          <a:ext cx="2672079" cy="318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9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2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1450">
                <a:tc gridSpan="2">
                  <a:txBody>
                    <a:bodyPr/>
                    <a:lstStyle/>
                    <a:p>
                      <a:pPr marL="11430">
                        <a:lnSpc>
                          <a:spcPts val="940"/>
                        </a:lnSpc>
                      </a:pPr>
                      <a:r>
                        <a:rPr sz="900" b="1" spc="405" dirty="0">
                          <a:latin typeface="Times New Roman"/>
                          <a:cs typeface="Times New Roman"/>
                        </a:rPr>
                        <a:t>NADPH(H</a:t>
                      </a:r>
                      <a:r>
                        <a:rPr sz="900" b="1" spc="607" baseline="23148" dirty="0">
                          <a:latin typeface="Times New Roman"/>
                          <a:cs typeface="Times New Roman"/>
                        </a:rPr>
                        <a:t>+</a:t>
                      </a:r>
                      <a:endParaRPr sz="900" baseline="23148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990000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b="1" spc="250" dirty="0">
                          <a:latin typeface="Times New Roman"/>
                          <a:cs typeface="Times New Roman"/>
                        </a:rPr>
                        <a:t>Tyr-hydroxylase</a:t>
                      </a:r>
                      <a:endParaRPr sz="75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28575">
                      <a:solidFill>
                        <a:srgbClr val="990000"/>
                      </a:solidFill>
                      <a:prstDash val="solid"/>
                    </a:lnL>
                    <a:lnR w="28575">
                      <a:solidFill>
                        <a:srgbClr val="990000"/>
                      </a:solidFill>
                      <a:prstDash val="solid"/>
                    </a:lnR>
                    <a:lnT w="28575">
                      <a:solidFill>
                        <a:srgbClr val="990000"/>
                      </a:solidFill>
                      <a:prstDash val="solid"/>
                    </a:lnT>
                    <a:lnB w="28575">
                      <a:solidFill>
                        <a:srgbClr val="99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1430">
                        <a:lnSpc>
                          <a:spcPts val="1040"/>
                        </a:lnSpc>
                      </a:pPr>
                      <a:r>
                        <a:rPr sz="900" b="1" spc="30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900" b="1" spc="450" baseline="-23148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900" b="1" spc="300" dirty="0">
                          <a:latin typeface="Times New Roman"/>
                          <a:cs typeface="Times New Roman"/>
                        </a:rPr>
                        <a:t>biopterin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5">
                      <a:solidFill>
                        <a:srgbClr val="99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13602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F5F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899</Words>
  <Application>Microsoft Office PowerPoint</Application>
  <PresentationFormat>On-screen Show (4:3)</PresentationFormat>
  <Paragraphs>366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Arial Black</vt:lpstr>
      <vt:lpstr>Calibri</vt:lpstr>
      <vt:lpstr>Comic Sans MS</vt:lpstr>
      <vt:lpstr>Eras Demi ITC</vt:lpstr>
      <vt:lpstr>Garamond</vt:lpstr>
      <vt:lpstr>Symbol</vt:lpstr>
      <vt:lpstr>Times New Roman</vt:lpstr>
      <vt:lpstr>2_Office Theme</vt:lpstr>
      <vt:lpstr>Office Theme</vt:lpstr>
      <vt:lpstr>1_Office Theme</vt:lpstr>
      <vt:lpstr>Metabolism of proteins &amp; amino acids  by Dr/ Heba M. Kareem</vt:lpstr>
      <vt:lpstr>PowerPoint Presentation</vt:lpstr>
      <vt:lpstr>PowerPoint Presentation</vt:lpstr>
      <vt:lpstr>In transmethylation there are:</vt:lpstr>
      <vt:lpstr> Metabolism of Cysteine&amp; Cystine:</vt:lpstr>
      <vt:lpstr>Degredative pathway of cysteine:</vt:lpstr>
      <vt:lpstr>Biochemical functions of cysteine</vt:lpstr>
      <vt:lpstr>4. Aromatic amino acids</vt:lpstr>
      <vt:lpstr>b) Tyrosine is a precursor of: -1DOPA (3,4 dihydroxy phenylalanine(</vt:lpstr>
      <vt:lpstr>-2Thyroid hormones:  Thyroxine Formation:</vt:lpstr>
      <vt:lpstr>II] Serotonin Pathway:</vt:lpstr>
      <vt:lpstr>III] Melatonin formation pathway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Errors Of Amino Acid Metabolism And  Clinical Significance--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Metabolism of proteins &amp; amino acids  by Dr/ Heba M. Kareem</dc:title>
  <dc:creator>MCC</dc:creator>
  <cp:lastModifiedBy>gts</cp:lastModifiedBy>
  <cp:revision>2</cp:revision>
  <dcterms:created xsi:type="dcterms:W3CDTF">2020-04-06T17:37:54Z</dcterms:created>
  <dcterms:modified xsi:type="dcterms:W3CDTF">2020-04-11T22:05:22Z</dcterms:modified>
</cp:coreProperties>
</file>