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84" r:id="rId4"/>
    <p:sldId id="283" r:id="rId5"/>
    <p:sldId id="274" r:id="rId6"/>
    <p:sldId id="285" r:id="rId7"/>
    <p:sldId id="286" r:id="rId8"/>
    <p:sldId id="282" r:id="rId9"/>
    <p:sldId id="27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DA03A-188D-40E0-A112-98F5D60ADC4F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49CDA-0815-49D3-B1C2-4D80496C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4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849C10-BA48-438D-A1C2-3EA58D5B5E1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50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CB8EF-2F52-43A6-888A-C055C5444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057FF-6032-403B-AB21-66ED1F8B5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C6B4E-D88A-406E-9C2A-C5019D60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C0C8A-160B-4E2A-944B-C46F75A3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065EB-AD78-4247-A6B4-C7BE4447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4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7119-008B-44BA-A019-FDFD5D61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763E6-66C4-4B92-9A62-A79727C6B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18563-1422-4655-8472-7E165655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079C-2F18-4CE5-9F2A-A3D2E7E47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5A736-8BB3-49C7-BDE3-F6E8A3C79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9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42F4FC-D655-463E-A34B-4921C39CD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B0997-B475-4A7D-A162-7075198D9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13AD-AE63-479E-9526-D1F1EDEF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FBA33-98E7-4C3F-81F3-78A600F80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B8020-CFFF-4E4E-A284-CF97F006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2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666C-9559-41E6-AADA-EEE32A06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954BB-3876-41B2-93A8-814C10C73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A36E-9EA0-456B-9FF1-0EBEBD84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8D978-B797-42E2-8D68-A49AB9FC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68118-0E5A-4AB2-B1F8-FFC8FAA8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4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F434-3350-451B-A65E-9054E103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0A6C4-9CFA-413F-97E2-DAB2ED950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E695F-D127-49ED-BD0D-692FD9AE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29422-6685-4E6D-948C-1DF818DD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18CE-61EE-4DD2-B7F9-40982E0D0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9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A6824-45D4-460C-8901-D4511543A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B76B5-4D1D-428E-BCAD-039CF7C21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A0926-6C89-434B-A8FA-4E42BBCFE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DFB33-33B6-43F6-A351-B65E65B8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EA44-D779-44EC-B806-D24FB632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A2D8A-E226-412D-A839-D9E6F027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8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964E-80E0-443E-B22F-ED720888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D161F-971B-4285-A4DB-932E77448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FE952-6946-45D4-87C1-0A2DF403F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E98D9D-4D2B-46B6-9A60-E09BEC240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86FD2-2929-4B61-8D55-BF09FA19E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A05A9-A121-41CE-A020-43DB2362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75DE1-CB98-4C83-846F-41A5F5867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45EA3-59D9-4329-A2B0-56D56282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4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CCED-763E-467D-BED3-21B62A8F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A97AA-1AE5-435F-86F1-A5E0DDA3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4F7EB-04FB-4752-82E8-25CE3171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D5817-711F-4EF3-8F05-CB55CD94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115C17-87AC-476C-A8D3-92D90682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76B55-4828-43D8-A70D-22D0F9DD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F3461-2BE8-42EB-9DC6-A5A85846A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9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77F0-C236-4936-8366-3E604E3A3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9962A-DC14-4987-8498-457CC943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EBADE-5D5A-4B3C-BC61-EC6F1FE9A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37449-E84F-4579-8F7B-16D52BC3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1E9B0-8EEB-410B-815A-E760FD06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71E5-3B27-48EB-8A42-9FA4FCC52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3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9EA3-771E-423E-BDC3-2B100309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8890BA-99D7-4082-8DFE-382B6D168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99FD6-7280-4EC2-9801-64745A028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DC6F0-C171-4E22-97A8-3222CB12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DFDC9-C8D0-44CA-87BA-A9B2D750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B4F97-8532-46A3-821D-EC9BA1FC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9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AEE402-4B19-4705-8D04-297C59F8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D2137-2B74-4CA6-BB30-CF7C974B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48EBD-48A4-417D-9CFB-E04D0E935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E98F-D752-4929-8D10-F423360BFEA6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EFF6D-1B87-41CF-B2C4-3BEBD30D5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7A1D0-82BA-45BB-8856-E75E387F6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2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E1551D-CB67-4BDE-A98E-D2C0F8B4B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Hemoglobinopathies and workup with anemia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6222F-7A4F-437E-842B-F4E3335F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Dr. ARWA RAWASHDEH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8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992A2A13-CFC1-D1CC-3B33-E036AB952C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066800"/>
            <a:ext cx="7467600" cy="4724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6F15F-523C-474E-1CB4-C4FBCF25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Hemoglobin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5114F-5D46-E7A8-56C7-F92D843D7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 subunits </a:t>
            </a:r>
          </a:p>
          <a:p>
            <a:pPr marL="0" indent="0">
              <a:buNone/>
            </a:pPr>
            <a:r>
              <a:rPr lang="en-US" dirty="0"/>
              <a:t>Protein (Globin)</a:t>
            </a:r>
          </a:p>
          <a:p>
            <a:pPr marL="0" indent="0">
              <a:buNone/>
            </a:pPr>
            <a:r>
              <a:rPr lang="en-US" dirty="0"/>
              <a:t>Non protein (Heme)</a:t>
            </a:r>
          </a:p>
          <a:p>
            <a:pPr marL="0" indent="0">
              <a:buNone/>
            </a:pPr>
            <a:r>
              <a:rPr lang="en-US" dirty="0"/>
              <a:t>   Iron</a:t>
            </a:r>
          </a:p>
          <a:p>
            <a:pPr marL="0" indent="0">
              <a:buNone/>
            </a:pPr>
            <a:r>
              <a:rPr lang="en-US" dirty="0"/>
              <a:t>   protoporphyrin</a:t>
            </a:r>
          </a:p>
          <a:p>
            <a:pPr marL="0" indent="0">
              <a:buNone/>
            </a:pPr>
            <a:r>
              <a:rPr lang="en-US" dirty="0"/>
              <a:t> adult </a:t>
            </a:r>
            <a:r>
              <a:rPr lang="en-US" dirty="0" err="1"/>
              <a:t>HbA</a:t>
            </a:r>
            <a:r>
              <a:rPr lang="en-US" dirty="0"/>
              <a:t> 95%</a:t>
            </a:r>
          </a:p>
          <a:p>
            <a:pPr marL="0" indent="0">
              <a:buNone/>
            </a:pPr>
            <a:r>
              <a:rPr lang="en-US" dirty="0"/>
              <a:t>  Fetal Hb   1%</a:t>
            </a:r>
          </a:p>
          <a:p>
            <a:pPr marL="0" indent="0">
              <a:buNone/>
            </a:pPr>
            <a:r>
              <a:rPr lang="en-US" dirty="0"/>
              <a:t>  HbA2  1.5-3%</a:t>
            </a:r>
          </a:p>
        </p:txBody>
      </p:sp>
    </p:spTree>
    <p:extLst>
      <p:ext uri="{BB962C8B-B14F-4D97-AF65-F5344CB8AC3E}">
        <p14:creationId xmlns:p14="http://schemas.microsoft.com/office/powerpoint/2010/main" val="156231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41169BFB-7867-4D64-BEB4-83A12BBBB1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67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12A1CC4-1490-4C11-9735-5BC5EDD1AB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67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2551A41D-F705-4837-8554-33617E8A0E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" r="3038" b="-2"/>
          <a:stretch/>
        </p:blipFill>
        <p:spPr>
          <a:xfrm>
            <a:off x="1512022" y="804101"/>
            <a:ext cx="6730556" cy="5249798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4E3F81-3D06-43FA-AFD9-AB7E58AB66B0}"/>
              </a:ext>
            </a:extLst>
          </p:cNvPr>
          <p:cNvSpPr txBox="1"/>
          <p:nvPr/>
        </p:nvSpPr>
        <p:spPr>
          <a:xfrm>
            <a:off x="8395544" y="2924724"/>
            <a:ext cx="3264916" cy="14555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Hb molecules in their deoxygenated state begin to aggregate with one anther to form long sickle shaped fiber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98541-EC9E-14CB-8248-1F619A11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Sickle cell anemia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68E17-672B-12DD-6196-17BF057BA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Malaria</a:t>
            </a:r>
          </a:p>
          <a:p>
            <a:r>
              <a:rPr lang="en-US" dirty="0"/>
              <a:t>Autosomal recessive both parents' carrier</a:t>
            </a:r>
          </a:p>
          <a:p>
            <a:r>
              <a:rPr lang="en-US" dirty="0"/>
              <a:t>B globulin , HBB gene , chromosome 11</a:t>
            </a:r>
          </a:p>
          <a:p>
            <a:r>
              <a:rPr lang="en-US" dirty="0"/>
              <a:t>GLU    VAL  number 6 </a:t>
            </a:r>
          </a:p>
          <a:p>
            <a:r>
              <a:rPr lang="en-US" dirty="0"/>
              <a:t>Deoxygenated polymerization ( long fibers) </a:t>
            </a:r>
          </a:p>
          <a:p>
            <a:r>
              <a:rPr lang="en-US" dirty="0"/>
              <a:t>Right shift dissociation curve </a:t>
            </a:r>
          </a:p>
          <a:p>
            <a:r>
              <a:rPr lang="en-US" dirty="0"/>
              <a:t>Ca influx , K and H20 outflux dehydration </a:t>
            </a:r>
          </a:p>
          <a:p>
            <a:r>
              <a:rPr lang="en-US" dirty="0" err="1"/>
              <a:t>HbA</a:t>
            </a:r>
            <a:r>
              <a:rPr lang="en-US" dirty="0"/>
              <a:t> sickle </a:t>
            </a:r>
            <a:r>
              <a:rPr lang="en-US" dirty="0" err="1"/>
              <a:t>HbF</a:t>
            </a:r>
            <a:r>
              <a:rPr lang="en-US" dirty="0"/>
              <a:t> not sickle   up to 6 months </a:t>
            </a:r>
          </a:p>
          <a:p>
            <a:r>
              <a:rPr lang="en-US" dirty="0"/>
              <a:t>Hydroxyurea increase </a:t>
            </a:r>
            <a:r>
              <a:rPr lang="en-US" dirty="0" err="1"/>
              <a:t>HbF</a:t>
            </a:r>
            <a:r>
              <a:rPr lang="en-US" dirty="0"/>
              <a:t> and not sickle</a:t>
            </a:r>
          </a:p>
          <a:p>
            <a:r>
              <a:rPr lang="en-US" dirty="0" err="1"/>
              <a:t>HbS</a:t>
            </a:r>
            <a:r>
              <a:rPr lang="en-US" dirty="0"/>
              <a:t> &gt; 60%</a:t>
            </a:r>
          </a:p>
          <a:p>
            <a:r>
              <a:rPr lang="en-US" dirty="0"/>
              <a:t>deoxy </a:t>
            </a:r>
            <a:r>
              <a:rPr lang="en-US" dirty="0" err="1"/>
              <a:t>HbS</a:t>
            </a:r>
            <a:r>
              <a:rPr lang="en-US" dirty="0"/>
              <a:t> in vein and oxy in artery</a:t>
            </a:r>
          </a:p>
          <a:p>
            <a:r>
              <a:rPr lang="en-US" dirty="0"/>
              <a:t>Extravascular anemia</a:t>
            </a:r>
          </a:p>
          <a:p>
            <a:r>
              <a:rPr lang="en-US" dirty="0"/>
              <a:t>Vaso – occlusive crisis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6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34D64-2C76-FCF4-01EA-2AAFD81A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Thalassemia alpha and beta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F5356-ABD7-E213-7136-A82369D87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0594"/>
            <a:ext cx="10515600" cy="50622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Autosomal recessive</a:t>
            </a:r>
          </a:p>
          <a:p>
            <a:r>
              <a:rPr lang="en-US" dirty="0"/>
              <a:t>Globin</a:t>
            </a:r>
          </a:p>
          <a:p>
            <a:r>
              <a:rPr lang="en-US" dirty="0"/>
              <a:t>  alpha chromosome 16  2 copies at 2 loci</a:t>
            </a:r>
          </a:p>
          <a:p>
            <a:r>
              <a:rPr lang="en-US" dirty="0"/>
              <a:t>1 locus  asymptomatic</a:t>
            </a:r>
          </a:p>
          <a:p>
            <a:r>
              <a:rPr lang="en-US" dirty="0"/>
              <a:t>2 locus   asymptomatic minor  microcytic anemia misdiagnosed with iron deficiency </a:t>
            </a:r>
          </a:p>
          <a:p>
            <a:r>
              <a:rPr lang="en-US" dirty="0"/>
              <a:t>3 loci  B4 tetramers  </a:t>
            </a:r>
            <a:r>
              <a:rPr lang="en-US" dirty="0" err="1"/>
              <a:t>HbH</a:t>
            </a:r>
            <a:r>
              <a:rPr lang="en-US" dirty="0"/>
              <a:t> hemolytic anemia</a:t>
            </a:r>
          </a:p>
          <a:p>
            <a:r>
              <a:rPr lang="en-US" dirty="0"/>
              <a:t>or Hb Barts gamma tetramers in </a:t>
            </a:r>
            <a:r>
              <a:rPr lang="en-US" dirty="0" err="1"/>
              <a:t>fetals</a:t>
            </a:r>
            <a:r>
              <a:rPr lang="en-US" dirty="0"/>
              <a:t> </a:t>
            </a:r>
          </a:p>
          <a:p>
            <a:r>
              <a:rPr lang="en-US" dirty="0"/>
              <a:t> 4 loci not effective oxygenation hydrops fetalis</a:t>
            </a:r>
          </a:p>
          <a:p>
            <a:pPr marL="0" indent="0">
              <a:buNone/>
            </a:pPr>
            <a:r>
              <a:rPr lang="en-US" dirty="0"/>
              <a:t>B minor is asymptomatic microcytic anemia  </a:t>
            </a:r>
          </a:p>
          <a:p>
            <a:pPr marL="0" indent="0">
              <a:buNone/>
            </a:pPr>
            <a:r>
              <a:rPr lang="en-US" dirty="0"/>
              <a:t>B major blood transfusion live max to 15 -25yrs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5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946BFFD-2EFA-4554-932A-6132D284AE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3" b="20607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9511E3CD-D715-4795-9CFA-F1310DB5C0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200</Words>
  <Application>Microsoft Office PowerPoint</Application>
  <PresentationFormat>Widescreen</PresentationFormat>
  <Paragraphs>40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Hemoglobinopathies and workup with anemia </vt:lpstr>
      <vt:lpstr>Hemoglobin structure </vt:lpstr>
      <vt:lpstr>PowerPoint Presentation</vt:lpstr>
      <vt:lpstr>PowerPoint Presentation</vt:lpstr>
      <vt:lpstr>PowerPoint Presentation</vt:lpstr>
      <vt:lpstr>Sickle cell anemia </vt:lpstr>
      <vt:lpstr>Thalassemia alpha and beta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10</cp:revision>
  <dcterms:created xsi:type="dcterms:W3CDTF">2022-04-03T07:52:26Z</dcterms:created>
  <dcterms:modified xsi:type="dcterms:W3CDTF">2023-03-29T10:34:13Z</dcterms:modified>
</cp:coreProperties>
</file>