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3" r:id="rId2"/>
  </p:sldMasterIdLst>
  <p:notesMasterIdLst>
    <p:notesMasterId r:id="rId58"/>
  </p:notesMasterIdLst>
  <p:sldIdLst>
    <p:sldId id="346" r:id="rId3"/>
    <p:sldId id="261" r:id="rId4"/>
    <p:sldId id="262" r:id="rId5"/>
    <p:sldId id="263" r:id="rId6"/>
    <p:sldId id="264" r:id="rId7"/>
    <p:sldId id="257" r:id="rId8"/>
    <p:sldId id="258" r:id="rId9"/>
    <p:sldId id="367" r:id="rId10"/>
    <p:sldId id="368" r:id="rId11"/>
    <p:sldId id="269" r:id="rId12"/>
    <p:sldId id="259" r:id="rId13"/>
    <p:sldId id="265" r:id="rId14"/>
    <p:sldId id="270" r:id="rId15"/>
    <p:sldId id="260" r:id="rId16"/>
    <p:sldId id="267" r:id="rId17"/>
    <p:sldId id="268" r:id="rId18"/>
    <p:sldId id="271" r:id="rId19"/>
    <p:sldId id="272" r:id="rId20"/>
    <p:sldId id="369" r:id="rId21"/>
    <p:sldId id="274" r:id="rId22"/>
    <p:sldId id="275" r:id="rId23"/>
    <p:sldId id="281" r:id="rId24"/>
    <p:sldId id="277" r:id="rId25"/>
    <p:sldId id="370" r:id="rId26"/>
    <p:sldId id="280" r:id="rId27"/>
    <p:sldId id="279" r:id="rId28"/>
    <p:sldId id="282" r:id="rId29"/>
    <p:sldId id="283" r:id="rId30"/>
    <p:sldId id="284" r:id="rId31"/>
    <p:sldId id="286" r:id="rId32"/>
    <p:sldId id="287" r:id="rId33"/>
    <p:sldId id="288" r:id="rId34"/>
    <p:sldId id="289" r:id="rId35"/>
    <p:sldId id="290" r:id="rId36"/>
    <p:sldId id="291" r:id="rId37"/>
    <p:sldId id="292" r:id="rId38"/>
    <p:sldId id="348" r:id="rId39"/>
    <p:sldId id="350" r:id="rId40"/>
    <p:sldId id="349" r:id="rId41"/>
    <p:sldId id="351" r:id="rId42"/>
    <p:sldId id="352" r:id="rId43"/>
    <p:sldId id="353" r:id="rId44"/>
    <p:sldId id="354" r:id="rId45"/>
    <p:sldId id="355" r:id="rId46"/>
    <p:sldId id="356" r:id="rId47"/>
    <p:sldId id="357" r:id="rId48"/>
    <p:sldId id="358" r:id="rId49"/>
    <p:sldId id="359" r:id="rId50"/>
    <p:sldId id="360" r:id="rId51"/>
    <p:sldId id="361" r:id="rId52"/>
    <p:sldId id="362" r:id="rId53"/>
    <p:sldId id="363" r:id="rId54"/>
    <p:sldId id="311" r:id="rId55"/>
    <p:sldId id="365" r:id="rId56"/>
    <p:sldId id="366" r:id="rId5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061" autoAdjust="0"/>
  </p:normalViewPr>
  <p:slideViewPr>
    <p:cSldViewPr snapToGrid="0">
      <p:cViewPr varScale="1">
        <p:scale>
          <a:sx n="65" d="100"/>
          <a:sy n="65" d="100"/>
        </p:scale>
        <p:origin x="93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1143000" y="685800"/>
            <a:ext cx="4572000" cy="3429000"/>
          </a:xfrm>
          <a:prstGeom prst="rect">
            <a:avLst/>
          </a:prstGeom>
        </p:spPr>
        <p:txBody>
          <a:bodyPr/>
          <a:lstStyle/>
          <a:p>
            <a:endParaRPr/>
          </a:p>
        </p:txBody>
      </p:sp>
      <p:sp>
        <p:nvSpPr>
          <p:cNvPr id="307" name="Shape 30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140888174"/>
      </p:ext>
    </p:extLst>
  </p:cSld>
  <p:clrMap bg1="lt1" tx1="dk1" bg2="lt2" tx2="dk2" accent1="accent1" accent2="accent2" accent3="accent3" accent4="accent4" accent5="accent5" accent6="accent6" hlink="hlink" folHlink="folHlink"/>
  <p:notesStyle>
    <a:lvl1pPr algn="r" latinLnBrk="0">
      <a:defRPr sz="1200">
        <a:latin typeface="+mj-lt"/>
        <a:ea typeface="+mj-ea"/>
        <a:cs typeface="+mj-cs"/>
        <a:sym typeface="Calibri"/>
      </a:defRPr>
    </a:lvl1pPr>
    <a:lvl2pPr indent="228600" algn="r" latinLnBrk="0">
      <a:defRPr sz="1200">
        <a:latin typeface="+mj-lt"/>
        <a:ea typeface="+mj-ea"/>
        <a:cs typeface="+mj-cs"/>
        <a:sym typeface="Calibri"/>
      </a:defRPr>
    </a:lvl2pPr>
    <a:lvl3pPr indent="457200" algn="r" latinLnBrk="0">
      <a:defRPr sz="1200">
        <a:latin typeface="+mj-lt"/>
        <a:ea typeface="+mj-ea"/>
        <a:cs typeface="+mj-cs"/>
        <a:sym typeface="Calibri"/>
      </a:defRPr>
    </a:lvl3pPr>
    <a:lvl4pPr indent="685800" algn="r" latinLnBrk="0">
      <a:defRPr sz="1200">
        <a:latin typeface="+mj-lt"/>
        <a:ea typeface="+mj-ea"/>
        <a:cs typeface="+mj-cs"/>
        <a:sym typeface="Calibri"/>
      </a:defRPr>
    </a:lvl4pPr>
    <a:lvl5pPr indent="914400" algn="r" latinLnBrk="0">
      <a:defRPr sz="1200">
        <a:latin typeface="+mj-lt"/>
        <a:ea typeface="+mj-ea"/>
        <a:cs typeface="+mj-cs"/>
        <a:sym typeface="Calibri"/>
      </a:defRPr>
    </a:lvl5pPr>
    <a:lvl6pPr indent="1143000" algn="r" latinLnBrk="0">
      <a:defRPr sz="1200">
        <a:latin typeface="+mj-lt"/>
        <a:ea typeface="+mj-ea"/>
        <a:cs typeface="+mj-cs"/>
        <a:sym typeface="Calibri"/>
      </a:defRPr>
    </a:lvl6pPr>
    <a:lvl7pPr indent="1371600" algn="r" latinLnBrk="0">
      <a:defRPr sz="1200">
        <a:latin typeface="+mj-lt"/>
        <a:ea typeface="+mj-ea"/>
        <a:cs typeface="+mj-cs"/>
        <a:sym typeface="Calibri"/>
      </a:defRPr>
    </a:lvl7pPr>
    <a:lvl8pPr indent="1600200" algn="r" latinLnBrk="0">
      <a:defRPr sz="1200">
        <a:latin typeface="+mj-lt"/>
        <a:ea typeface="+mj-ea"/>
        <a:cs typeface="+mj-cs"/>
        <a:sym typeface="Calibri"/>
      </a:defRPr>
    </a:lvl8pPr>
    <a:lvl9pPr indent="1828800" algn="r"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mparison">
    <p:bg>
      <p:bgPr>
        <a:solidFill>
          <a:srgbClr val="C2E0FF"/>
        </a:solidFill>
        <a:effectLst/>
      </p:bgPr>
    </p:bg>
    <p:spTree>
      <p:nvGrpSpPr>
        <p:cNvPr id="1" name=""/>
        <p:cNvGrpSpPr/>
        <p:nvPr/>
      </p:nvGrpSpPr>
      <p:grpSpPr>
        <a:xfrm>
          <a:off x="0" y="0"/>
          <a:ext cx="0" cy="0"/>
          <a:chOff x="0" y="0"/>
          <a:chExt cx="0" cy="0"/>
        </a:xfrm>
      </p:grpSpPr>
      <p:pic>
        <p:nvPicPr>
          <p:cNvPr id="133"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sp>
        <p:nvSpPr>
          <p:cNvPr id="134" name="Title Text"/>
          <p:cNvSpPr txBox="1">
            <a:spLocks noGrp="1"/>
          </p:cNvSpPr>
          <p:nvPr>
            <p:ph type="title"/>
          </p:nvPr>
        </p:nvSpPr>
        <p:spPr>
          <a:xfrm>
            <a:off x="840317" y="365125"/>
            <a:ext cx="10515601" cy="1325563"/>
          </a:xfrm>
          <a:prstGeom prst="rect">
            <a:avLst/>
          </a:prstGeom>
        </p:spPr>
        <p:txBody>
          <a:bodyPr/>
          <a:lstStyle>
            <a:lvl1pPr>
              <a:lnSpc>
                <a:spcPct val="100000"/>
              </a:lnSpc>
              <a:defRPr sz="3600">
                <a:latin typeface="Arial"/>
                <a:ea typeface="Arial"/>
                <a:cs typeface="Arial"/>
                <a:sym typeface="Arial"/>
              </a:defRPr>
            </a:lvl1pPr>
          </a:lstStyle>
          <a:p>
            <a:r>
              <a:t>Title Text</a:t>
            </a:r>
          </a:p>
        </p:txBody>
      </p:sp>
      <p:sp>
        <p:nvSpPr>
          <p:cNvPr id="135" name="Body Level One…"/>
          <p:cNvSpPr txBox="1">
            <a:spLocks noGrp="1"/>
          </p:cNvSpPr>
          <p:nvPr>
            <p:ph type="body" sz="quarter" idx="1"/>
          </p:nvPr>
        </p:nvSpPr>
        <p:spPr>
          <a:xfrm>
            <a:off x="840317" y="1681163"/>
            <a:ext cx="5158317" cy="823913"/>
          </a:xfrm>
          <a:prstGeom prst="rect">
            <a:avLst/>
          </a:prstGeom>
        </p:spPr>
        <p:txBody>
          <a:bodyPr anchor="b"/>
          <a:lstStyle>
            <a:lvl1pPr marL="0" indent="0">
              <a:lnSpc>
                <a:spcPct val="100000"/>
              </a:lnSpc>
              <a:spcBef>
                <a:spcPts val="500"/>
              </a:spcBef>
              <a:buSzTx/>
              <a:buFontTx/>
              <a:buNone/>
              <a:defRPr sz="2400" b="1">
                <a:latin typeface="Arial"/>
                <a:ea typeface="Arial"/>
                <a:cs typeface="Arial"/>
                <a:sym typeface="Arial"/>
              </a:defRPr>
            </a:lvl1pPr>
            <a:lvl2pPr marL="0" indent="457200">
              <a:lnSpc>
                <a:spcPct val="100000"/>
              </a:lnSpc>
              <a:spcBef>
                <a:spcPts val="500"/>
              </a:spcBef>
              <a:buSzTx/>
              <a:buFontTx/>
              <a:buNone/>
              <a:defRPr sz="2400" b="1">
                <a:latin typeface="Arial"/>
                <a:ea typeface="Arial"/>
                <a:cs typeface="Arial"/>
                <a:sym typeface="Arial"/>
              </a:defRPr>
            </a:lvl2pPr>
            <a:lvl3pPr marL="0" indent="914400">
              <a:lnSpc>
                <a:spcPct val="100000"/>
              </a:lnSpc>
              <a:spcBef>
                <a:spcPts val="500"/>
              </a:spcBef>
              <a:buSzTx/>
              <a:buFontTx/>
              <a:buNone/>
              <a:defRPr sz="2400" b="1">
                <a:latin typeface="Arial"/>
                <a:ea typeface="Arial"/>
                <a:cs typeface="Arial"/>
                <a:sym typeface="Arial"/>
              </a:defRPr>
            </a:lvl3pPr>
            <a:lvl4pPr marL="0" indent="1371600">
              <a:lnSpc>
                <a:spcPct val="100000"/>
              </a:lnSpc>
              <a:spcBef>
                <a:spcPts val="500"/>
              </a:spcBef>
              <a:buSzTx/>
              <a:buFontTx/>
              <a:buNone/>
              <a:defRPr sz="2400" b="1">
                <a:latin typeface="Arial"/>
                <a:ea typeface="Arial"/>
                <a:cs typeface="Arial"/>
                <a:sym typeface="Arial"/>
              </a:defRPr>
            </a:lvl4pPr>
            <a:lvl5pPr marL="0" indent="1828800">
              <a:lnSpc>
                <a:spcPct val="100000"/>
              </a:lnSpc>
              <a:spcBef>
                <a:spcPts val="500"/>
              </a:spcBef>
              <a:buSzTx/>
              <a:buFont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6"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SzTx/>
              <a:buFontTx/>
              <a:buNone/>
              <a:defRPr sz="2400" b="1">
                <a:latin typeface="Arial"/>
                <a:ea typeface="Arial"/>
                <a:cs typeface="Arial"/>
                <a:sym typeface="Arial"/>
              </a:defRPr>
            </a:pPr>
            <a:endParaRPr/>
          </a:p>
        </p:txBody>
      </p:sp>
      <p:sp>
        <p:nvSpPr>
          <p:cNvPr id="137"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Only">
    <p:bg>
      <p:bgPr>
        <a:solidFill>
          <a:srgbClr val="C2E0FF"/>
        </a:solidFill>
        <a:effectLst/>
      </p:bgPr>
    </p:bg>
    <p:spTree>
      <p:nvGrpSpPr>
        <p:cNvPr id="1" name=""/>
        <p:cNvGrpSpPr/>
        <p:nvPr/>
      </p:nvGrpSpPr>
      <p:grpSpPr>
        <a:xfrm>
          <a:off x="0" y="0"/>
          <a:ext cx="0" cy="0"/>
          <a:chOff x="0" y="0"/>
          <a:chExt cx="0" cy="0"/>
        </a:xfrm>
      </p:grpSpPr>
      <p:pic>
        <p:nvPicPr>
          <p:cNvPr id="144"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sp>
        <p:nvSpPr>
          <p:cNvPr id="145" name="Title Text"/>
          <p:cNvSpPr txBox="1">
            <a:spLocks noGrp="1"/>
          </p:cNvSpPr>
          <p:nvPr>
            <p:ph type="title"/>
          </p:nvPr>
        </p:nvSpPr>
        <p:spPr>
          <a:xfrm>
            <a:off x="609600" y="190500"/>
            <a:ext cx="10972800" cy="582613"/>
          </a:xfrm>
          <a:prstGeom prst="rect">
            <a:avLst/>
          </a:prstGeom>
        </p:spPr>
        <p:txBody>
          <a:bodyPr/>
          <a:lstStyle>
            <a:lvl1pPr>
              <a:lnSpc>
                <a:spcPct val="100000"/>
              </a:lnSpc>
              <a:defRPr sz="3600">
                <a:latin typeface="Arial"/>
                <a:ea typeface="Arial"/>
                <a:cs typeface="Arial"/>
                <a:sym typeface="Arial"/>
              </a:defRPr>
            </a:lvl1pPr>
          </a:lstStyle>
          <a:p>
            <a:r>
              <a:t>Title Text</a:t>
            </a:r>
          </a:p>
        </p:txBody>
      </p:sp>
      <p:sp>
        <p:nvSpPr>
          <p:cNvPr id="146"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C2E0FF"/>
        </a:solidFill>
        <a:effectLst/>
      </p:bgPr>
    </p:bg>
    <p:spTree>
      <p:nvGrpSpPr>
        <p:cNvPr id="1" name=""/>
        <p:cNvGrpSpPr/>
        <p:nvPr/>
      </p:nvGrpSpPr>
      <p:grpSpPr>
        <a:xfrm>
          <a:off x="0" y="0"/>
          <a:ext cx="0" cy="0"/>
          <a:chOff x="0" y="0"/>
          <a:chExt cx="0" cy="0"/>
        </a:xfrm>
      </p:grpSpPr>
      <p:pic>
        <p:nvPicPr>
          <p:cNvPr id="161"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sp>
        <p:nvSpPr>
          <p:cNvPr id="162" name="Title Text"/>
          <p:cNvSpPr txBox="1">
            <a:spLocks noGrp="1"/>
          </p:cNvSpPr>
          <p:nvPr>
            <p:ph type="title"/>
          </p:nvPr>
        </p:nvSpPr>
        <p:spPr>
          <a:xfrm>
            <a:off x="840317" y="457200"/>
            <a:ext cx="3932767" cy="1600200"/>
          </a:xfrm>
          <a:prstGeom prst="rect">
            <a:avLst/>
          </a:prstGeom>
        </p:spPr>
        <p:txBody>
          <a:bodyPr anchor="b"/>
          <a:lstStyle>
            <a:lvl1pPr>
              <a:lnSpc>
                <a:spcPct val="100000"/>
              </a:lnSpc>
              <a:defRPr sz="3200">
                <a:latin typeface="Arial"/>
                <a:ea typeface="Arial"/>
                <a:cs typeface="Arial"/>
                <a:sym typeface="Arial"/>
              </a:defRPr>
            </a:lvl1pPr>
          </a:lstStyle>
          <a:p>
            <a:r>
              <a:t>Title Text</a:t>
            </a:r>
          </a:p>
        </p:txBody>
      </p:sp>
      <p:sp>
        <p:nvSpPr>
          <p:cNvPr id="163" name="Body Level One…"/>
          <p:cNvSpPr txBox="1">
            <a:spLocks noGrp="1"/>
          </p:cNvSpPr>
          <p:nvPr>
            <p:ph type="body" sz="half" idx="1"/>
          </p:nvPr>
        </p:nvSpPr>
        <p:spPr>
          <a:xfrm>
            <a:off x="5183716" y="987425"/>
            <a:ext cx="6172201" cy="4873625"/>
          </a:xfrm>
          <a:prstGeom prst="rect">
            <a:avLst/>
          </a:prstGeom>
        </p:spPr>
        <p:txBody>
          <a:bodyPr/>
          <a:lstStyle>
            <a:lvl1pPr marL="342900" indent="-342900">
              <a:lnSpc>
                <a:spcPct val="100000"/>
              </a:lnSpc>
              <a:spcBef>
                <a:spcPts val="700"/>
              </a:spcBef>
              <a:buFontTx/>
              <a:defRPr sz="3200">
                <a:latin typeface="Arial"/>
                <a:ea typeface="Arial"/>
                <a:cs typeface="Arial"/>
                <a:sym typeface="Arial"/>
              </a:defRPr>
            </a:lvl1pPr>
            <a:lvl2pPr marL="783771" indent="-326571">
              <a:lnSpc>
                <a:spcPct val="100000"/>
              </a:lnSpc>
              <a:spcBef>
                <a:spcPts val="700"/>
              </a:spcBef>
              <a:buFontTx/>
              <a:buChar char="–"/>
              <a:defRPr sz="3200">
                <a:latin typeface="Arial"/>
                <a:ea typeface="Arial"/>
                <a:cs typeface="Arial"/>
                <a:sym typeface="Arial"/>
              </a:defRPr>
            </a:lvl2pPr>
            <a:lvl3pPr marL="1219200" indent="-304800">
              <a:lnSpc>
                <a:spcPct val="100000"/>
              </a:lnSpc>
              <a:spcBef>
                <a:spcPts val="700"/>
              </a:spcBef>
              <a:buFontTx/>
              <a:defRPr sz="3200">
                <a:latin typeface="Arial"/>
                <a:ea typeface="Arial"/>
                <a:cs typeface="Arial"/>
                <a:sym typeface="Arial"/>
              </a:defRPr>
            </a:lvl3pPr>
            <a:lvl4pPr marL="1737360" indent="-365760">
              <a:lnSpc>
                <a:spcPct val="100000"/>
              </a:lnSpc>
              <a:spcBef>
                <a:spcPts val="700"/>
              </a:spcBef>
              <a:buFontTx/>
              <a:buChar char="–"/>
              <a:defRPr sz="3200">
                <a:latin typeface="Arial"/>
                <a:ea typeface="Arial"/>
                <a:cs typeface="Arial"/>
                <a:sym typeface="Arial"/>
              </a:defRPr>
            </a:lvl4pPr>
            <a:lvl5pPr marL="2194560" indent="-365760">
              <a:lnSpc>
                <a:spcPct val="100000"/>
              </a:lnSpc>
              <a:spcBef>
                <a:spcPts val="700"/>
              </a:spcBef>
              <a:buFontTx/>
              <a:buChar char="»"/>
              <a:defRPr sz="3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4" name="Text Placeholder 3"/>
          <p:cNvSpPr>
            <a:spLocks noGrp="1"/>
          </p:cNvSpPr>
          <p:nvPr>
            <p:ph type="body" sz="quarter" idx="21"/>
          </p:nvPr>
        </p:nvSpPr>
        <p:spPr>
          <a:xfrm>
            <a:off x="840317" y="2057400"/>
            <a:ext cx="3932767" cy="3811588"/>
          </a:xfrm>
          <a:prstGeom prst="rect">
            <a:avLst/>
          </a:prstGeom>
        </p:spPr>
        <p:txBody>
          <a:bodyPr/>
          <a:lstStyle/>
          <a:p>
            <a:pPr marL="0" indent="0">
              <a:lnSpc>
                <a:spcPct val="100000"/>
              </a:lnSpc>
              <a:spcBef>
                <a:spcPts val="300"/>
              </a:spcBef>
              <a:buSzTx/>
              <a:buFontTx/>
              <a:buNone/>
              <a:defRPr sz="1600">
                <a:latin typeface="Arial"/>
                <a:ea typeface="Arial"/>
                <a:cs typeface="Arial"/>
                <a:sym typeface="Arial"/>
              </a:defRPr>
            </a:pPr>
            <a:endParaRPr/>
          </a:p>
        </p:txBody>
      </p:sp>
      <p:sp>
        <p:nvSpPr>
          <p:cNvPr id="165"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C2E0FF"/>
        </a:solidFill>
        <a:effectLst/>
      </p:bgPr>
    </p:bg>
    <p:spTree>
      <p:nvGrpSpPr>
        <p:cNvPr id="1" name=""/>
        <p:cNvGrpSpPr/>
        <p:nvPr/>
      </p:nvGrpSpPr>
      <p:grpSpPr>
        <a:xfrm>
          <a:off x="0" y="0"/>
          <a:ext cx="0" cy="0"/>
          <a:chOff x="0" y="0"/>
          <a:chExt cx="0" cy="0"/>
        </a:xfrm>
      </p:grpSpPr>
      <p:pic>
        <p:nvPicPr>
          <p:cNvPr id="172"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sp>
        <p:nvSpPr>
          <p:cNvPr id="173" name="Title Text"/>
          <p:cNvSpPr txBox="1">
            <a:spLocks noGrp="1"/>
          </p:cNvSpPr>
          <p:nvPr>
            <p:ph type="title"/>
          </p:nvPr>
        </p:nvSpPr>
        <p:spPr>
          <a:xfrm>
            <a:off x="840317" y="457200"/>
            <a:ext cx="3932767" cy="1600200"/>
          </a:xfrm>
          <a:prstGeom prst="rect">
            <a:avLst/>
          </a:prstGeom>
        </p:spPr>
        <p:txBody>
          <a:bodyPr anchor="b"/>
          <a:lstStyle>
            <a:lvl1pPr>
              <a:lnSpc>
                <a:spcPct val="100000"/>
              </a:lnSpc>
              <a:defRPr sz="3200">
                <a:latin typeface="Arial"/>
                <a:ea typeface="Arial"/>
                <a:cs typeface="Arial"/>
                <a:sym typeface="Arial"/>
              </a:defRPr>
            </a:lvl1pPr>
          </a:lstStyle>
          <a:p>
            <a:r>
              <a:t>Title Text</a:t>
            </a:r>
          </a:p>
        </p:txBody>
      </p:sp>
      <p:sp>
        <p:nvSpPr>
          <p:cNvPr id="174" name="Picture Placeholder 2"/>
          <p:cNvSpPr>
            <a:spLocks noGrp="1"/>
          </p:cNvSpPr>
          <p:nvPr>
            <p:ph type="pic" sz="half" idx="21"/>
          </p:nvPr>
        </p:nvSpPr>
        <p:spPr>
          <a:xfrm>
            <a:off x="5183716" y="987425"/>
            <a:ext cx="6172201" cy="4873625"/>
          </a:xfrm>
          <a:prstGeom prst="rect">
            <a:avLst/>
          </a:prstGeom>
        </p:spPr>
        <p:txBody>
          <a:bodyPr lIns="91439" rIns="91439">
            <a:noAutofit/>
          </a:bodyPr>
          <a:lstStyle/>
          <a:p>
            <a:endParaRPr/>
          </a:p>
        </p:txBody>
      </p:sp>
      <p:sp>
        <p:nvSpPr>
          <p:cNvPr id="175" name="Body Level One…"/>
          <p:cNvSpPr txBox="1">
            <a:spLocks noGrp="1"/>
          </p:cNvSpPr>
          <p:nvPr>
            <p:ph type="body" sz="quarter" idx="1"/>
          </p:nvPr>
        </p:nvSpPr>
        <p:spPr>
          <a:xfrm>
            <a:off x="840317" y="2057400"/>
            <a:ext cx="3932767" cy="3811588"/>
          </a:xfrm>
          <a:prstGeom prst="rect">
            <a:avLst/>
          </a:prstGeom>
        </p:spPr>
        <p:txBody>
          <a:bodyPr/>
          <a:lstStyle>
            <a:lvl1pPr marL="0" indent="0">
              <a:lnSpc>
                <a:spcPct val="100000"/>
              </a:lnSpc>
              <a:spcBef>
                <a:spcPts val="300"/>
              </a:spcBef>
              <a:buSzTx/>
              <a:buFontTx/>
              <a:buNone/>
              <a:defRPr sz="1600">
                <a:latin typeface="Arial"/>
                <a:ea typeface="Arial"/>
                <a:cs typeface="Arial"/>
                <a:sym typeface="Arial"/>
              </a:defRPr>
            </a:lvl1pPr>
            <a:lvl2pPr marL="0" indent="457200">
              <a:lnSpc>
                <a:spcPct val="100000"/>
              </a:lnSpc>
              <a:spcBef>
                <a:spcPts val="300"/>
              </a:spcBef>
              <a:buSzTx/>
              <a:buFontTx/>
              <a:buNone/>
              <a:defRPr sz="1600">
                <a:latin typeface="Arial"/>
                <a:ea typeface="Arial"/>
                <a:cs typeface="Arial"/>
                <a:sym typeface="Arial"/>
              </a:defRPr>
            </a:lvl2pPr>
            <a:lvl3pPr marL="0" indent="914400">
              <a:lnSpc>
                <a:spcPct val="100000"/>
              </a:lnSpc>
              <a:spcBef>
                <a:spcPts val="300"/>
              </a:spcBef>
              <a:buSzTx/>
              <a:buFontTx/>
              <a:buNone/>
              <a:defRPr sz="1600">
                <a:latin typeface="Arial"/>
                <a:ea typeface="Arial"/>
                <a:cs typeface="Arial"/>
                <a:sym typeface="Arial"/>
              </a:defRPr>
            </a:lvl3pPr>
            <a:lvl4pPr marL="0" indent="1371600">
              <a:lnSpc>
                <a:spcPct val="100000"/>
              </a:lnSpc>
              <a:spcBef>
                <a:spcPts val="300"/>
              </a:spcBef>
              <a:buSzTx/>
              <a:buFontTx/>
              <a:buNone/>
              <a:defRPr sz="1600">
                <a:latin typeface="Arial"/>
                <a:ea typeface="Arial"/>
                <a:cs typeface="Arial"/>
                <a:sym typeface="Arial"/>
              </a:defRPr>
            </a:lvl4pPr>
            <a:lvl5pPr marL="0" indent="1828800">
              <a:lnSpc>
                <a:spcPct val="100000"/>
              </a:lnSpc>
              <a:spcBef>
                <a:spcPts val="300"/>
              </a:spcBef>
              <a:buSzTx/>
              <a:buFontTx/>
              <a:buNone/>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p:bg>
      <p:bgPr>
        <a:solidFill>
          <a:srgbClr val="FFFFFF"/>
        </a:solidFill>
        <a:effectLst/>
      </p:bgPr>
    </p:bg>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889000" y="1149350"/>
            <a:ext cx="10414000" cy="2324100"/>
          </a:xfrm>
          <a:prstGeom prst="rect">
            <a:avLst/>
          </a:prstGeom>
        </p:spPr>
        <p:txBody>
          <a:bodyPr lIns="50800" tIns="50800" rIns="50800" bIns="50800" anchor="b"/>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184" name="Body Level One…"/>
          <p:cNvSpPr txBox="1">
            <a:spLocks noGrp="1"/>
          </p:cNvSpPr>
          <p:nvPr>
            <p:ph type="body" sz="quarter" idx="1"/>
          </p:nvPr>
        </p:nvSpPr>
        <p:spPr>
          <a:xfrm>
            <a:off x="889000" y="3536950"/>
            <a:ext cx="10414000" cy="793750"/>
          </a:xfrm>
          <a:prstGeom prst="rect">
            <a:avLst/>
          </a:prstGeom>
        </p:spPr>
        <p:txBody>
          <a:bodyPr lIns="50800" tIns="50800" rIns="50800" bIns="50800"/>
          <a:lstStyle>
            <a:lvl1pPr marL="0" indent="0" algn="ctr" defTabSz="412750">
              <a:lnSpc>
                <a:spcPct val="100000"/>
              </a:lnSpc>
              <a:spcBef>
                <a:spcPts val="0"/>
              </a:spcBef>
              <a:buSzTx/>
              <a:buFontTx/>
              <a:buNone/>
              <a:defRPr sz="2700">
                <a:latin typeface="Helvetica Neue"/>
                <a:ea typeface="Helvetica Neue"/>
                <a:cs typeface="Helvetica Neue"/>
                <a:sym typeface="Helvetica Neue"/>
              </a:defRPr>
            </a:lvl1pPr>
            <a:lvl2pPr marL="0" indent="0" algn="ctr" defTabSz="412750">
              <a:lnSpc>
                <a:spcPct val="100000"/>
              </a:lnSpc>
              <a:spcBef>
                <a:spcPts val="0"/>
              </a:spcBef>
              <a:buSzTx/>
              <a:buFontTx/>
              <a:buNone/>
              <a:defRPr sz="2700">
                <a:latin typeface="Helvetica Neue"/>
                <a:ea typeface="Helvetica Neue"/>
                <a:cs typeface="Helvetica Neue"/>
                <a:sym typeface="Helvetica Neue"/>
              </a:defRPr>
            </a:lvl2pPr>
            <a:lvl3pPr marL="0" indent="0" algn="ctr" defTabSz="412750">
              <a:lnSpc>
                <a:spcPct val="100000"/>
              </a:lnSpc>
              <a:spcBef>
                <a:spcPts val="0"/>
              </a:spcBef>
              <a:buSzTx/>
              <a:buFontTx/>
              <a:buNone/>
              <a:defRPr sz="2700">
                <a:latin typeface="Helvetica Neue"/>
                <a:ea typeface="Helvetica Neue"/>
                <a:cs typeface="Helvetica Neue"/>
                <a:sym typeface="Helvetica Neue"/>
              </a:defRPr>
            </a:lvl3pPr>
            <a:lvl4pPr marL="0" indent="0" algn="ctr" defTabSz="412750">
              <a:lnSpc>
                <a:spcPct val="100000"/>
              </a:lnSpc>
              <a:spcBef>
                <a:spcPts val="0"/>
              </a:spcBef>
              <a:buSzTx/>
              <a:buFontTx/>
              <a:buNone/>
              <a:defRPr sz="2700">
                <a:latin typeface="Helvetica Neue"/>
                <a:ea typeface="Helvetica Neue"/>
                <a:cs typeface="Helvetica Neue"/>
                <a:sym typeface="Helvetica Neue"/>
              </a:defRPr>
            </a:lvl4pPr>
            <a:lvl5pPr marL="0" indent="0" algn="ctr" defTabSz="412750">
              <a:lnSpc>
                <a:spcPct val="100000"/>
              </a:lnSpc>
              <a:spcBef>
                <a:spcPts val="0"/>
              </a:spcBef>
              <a:buSzTx/>
              <a:buFontTx/>
              <a:buNone/>
              <a:defRPr sz="27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5"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192" name="View of beach and sea from a grassy sand dune"/>
          <p:cNvSpPr>
            <a:spLocks noGrp="1"/>
          </p:cNvSpPr>
          <p:nvPr>
            <p:ph type="pic" idx="21"/>
          </p:nvPr>
        </p:nvSpPr>
        <p:spPr>
          <a:xfrm>
            <a:off x="1562983" y="-196850"/>
            <a:ext cx="9067802" cy="6045200"/>
          </a:xfrm>
          <a:prstGeom prst="rect">
            <a:avLst/>
          </a:prstGeom>
        </p:spPr>
        <p:txBody>
          <a:bodyPr lIns="91439" rIns="91439">
            <a:noAutofit/>
          </a:bodyPr>
          <a:lstStyle/>
          <a:p>
            <a:endParaRPr/>
          </a:p>
        </p:txBody>
      </p:sp>
      <p:sp>
        <p:nvSpPr>
          <p:cNvPr id="193" name="Title Text"/>
          <p:cNvSpPr txBox="1">
            <a:spLocks noGrp="1"/>
          </p:cNvSpPr>
          <p:nvPr>
            <p:ph type="title"/>
          </p:nvPr>
        </p:nvSpPr>
        <p:spPr>
          <a:xfrm>
            <a:off x="317500" y="4756150"/>
            <a:ext cx="11557000" cy="1003300"/>
          </a:xfrm>
          <a:prstGeom prst="rect">
            <a:avLst/>
          </a:prstGeom>
        </p:spPr>
        <p:txBody>
          <a:bodyPr lIns="50800" tIns="50800" rIns="50800" bIns="50800" anchor="b"/>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194" name="Body Level One…"/>
          <p:cNvSpPr txBox="1">
            <a:spLocks noGrp="1"/>
          </p:cNvSpPr>
          <p:nvPr>
            <p:ph type="body" sz="quarter" idx="1"/>
          </p:nvPr>
        </p:nvSpPr>
        <p:spPr>
          <a:xfrm>
            <a:off x="317500" y="5721350"/>
            <a:ext cx="11557000" cy="793750"/>
          </a:xfrm>
          <a:prstGeom prst="rect">
            <a:avLst/>
          </a:prstGeom>
        </p:spPr>
        <p:txBody>
          <a:bodyPr lIns="50800" tIns="50800" rIns="50800" bIns="50800"/>
          <a:lstStyle>
            <a:lvl1pPr marL="0" indent="0" algn="ctr" defTabSz="412750">
              <a:lnSpc>
                <a:spcPct val="100000"/>
              </a:lnSpc>
              <a:spcBef>
                <a:spcPts val="0"/>
              </a:spcBef>
              <a:buSzTx/>
              <a:buFontTx/>
              <a:buNone/>
              <a:defRPr sz="2700">
                <a:latin typeface="Helvetica Neue"/>
                <a:ea typeface="Helvetica Neue"/>
                <a:cs typeface="Helvetica Neue"/>
                <a:sym typeface="Helvetica Neue"/>
              </a:defRPr>
            </a:lvl1pPr>
            <a:lvl2pPr marL="0" indent="0" algn="ctr" defTabSz="412750">
              <a:lnSpc>
                <a:spcPct val="100000"/>
              </a:lnSpc>
              <a:spcBef>
                <a:spcPts val="0"/>
              </a:spcBef>
              <a:buSzTx/>
              <a:buFontTx/>
              <a:buNone/>
              <a:defRPr sz="2700">
                <a:latin typeface="Helvetica Neue"/>
                <a:ea typeface="Helvetica Neue"/>
                <a:cs typeface="Helvetica Neue"/>
                <a:sym typeface="Helvetica Neue"/>
              </a:defRPr>
            </a:lvl2pPr>
            <a:lvl3pPr marL="0" indent="0" algn="ctr" defTabSz="412750">
              <a:lnSpc>
                <a:spcPct val="100000"/>
              </a:lnSpc>
              <a:spcBef>
                <a:spcPts val="0"/>
              </a:spcBef>
              <a:buSzTx/>
              <a:buFontTx/>
              <a:buNone/>
              <a:defRPr sz="2700">
                <a:latin typeface="Helvetica Neue"/>
                <a:ea typeface="Helvetica Neue"/>
                <a:cs typeface="Helvetica Neue"/>
                <a:sym typeface="Helvetica Neue"/>
              </a:defRPr>
            </a:lvl3pPr>
            <a:lvl4pPr marL="0" indent="0" algn="ctr" defTabSz="412750">
              <a:lnSpc>
                <a:spcPct val="100000"/>
              </a:lnSpc>
              <a:spcBef>
                <a:spcPts val="0"/>
              </a:spcBef>
              <a:buSzTx/>
              <a:buFontTx/>
              <a:buNone/>
              <a:defRPr sz="2700">
                <a:latin typeface="Helvetica Neue"/>
                <a:ea typeface="Helvetica Neue"/>
                <a:cs typeface="Helvetica Neue"/>
                <a:sym typeface="Helvetica Neue"/>
              </a:defRPr>
            </a:lvl4pPr>
            <a:lvl5pPr marL="0" indent="0" algn="ctr" defTabSz="412750">
              <a:lnSpc>
                <a:spcPct val="100000"/>
              </a:lnSpc>
              <a:spcBef>
                <a:spcPts val="0"/>
              </a:spcBef>
              <a:buSzTx/>
              <a:buFontTx/>
              <a:buNone/>
              <a:defRPr sz="27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889000" y="2266950"/>
            <a:ext cx="10414000" cy="23241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03"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210" name="Heron flying low over a beach with a short fence in the foreground"/>
          <p:cNvSpPr>
            <a:spLocks noGrp="1"/>
          </p:cNvSpPr>
          <p:nvPr>
            <p:ph type="pic" sz="half" idx="21"/>
          </p:nvPr>
        </p:nvSpPr>
        <p:spPr>
          <a:xfrm>
            <a:off x="6413500" y="476250"/>
            <a:ext cx="5734050" cy="5734050"/>
          </a:xfrm>
          <a:prstGeom prst="rect">
            <a:avLst/>
          </a:prstGeom>
        </p:spPr>
        <p:txBody>
          <a:bodyPr lIns="91439" rIns="91439">
            <a:noAutofit/>
          </a:bodyPr>
          <a:lstStyle/>
          <a:p>
            <a:endParaRPr/>
          </a:p>
        </p:txBody>
      </p:sp>
      <p:sp>
        <p:nvSpPr>
          <p:cNvPr id="211" name="Title Text"/>
          <p:cNvSpPr txBox="1">
            <a:spLocks noGrp="1"/>
          </p:cNvSpPr>
          <p:nvPr>
            <p:ph type="title"/>
          </p:nvPr>
        </p:nvSpPr>
        <p:spPr>
          <a:xfrm>
            <a:off x="825500" y="476250"/>
            <a:ext cx="5111750" cy="2774950"/>
          </a:xfrm>
          <a:prstGeom prst="rect">
            <a:avLst/>
          </a:prstGeom>
        </p:spPr>
        <p:txBody>
          <a:bodyPr lIns="50800" tIns="50800" rIns="50800" bIns="50800" anchor="b"/>
          <a:lstStyle>
            <a:lvl1pPr algn="ctr" defTabSz="412750">
              <a:lnSpc>
                <a:spcPct val="100000"/>
              </a:lnSpc>
              <a:defRPr sz="4200">
                <a:latin typeface="Helvetica Neue Medium"/>
                <a:ea typeface="Helvetica Neue Medium"/>
                <a:cs typeface="Helvetica Neue Medium"/>
                <a:sym typeface="Helvetica Neue Medium"/>
              </a:defRPr>
            </a:lvl1pPr>
          </a:lstStyle>
          <a:p>
            <a:r>
              <a:t>Title Text</a:t>
            </a:r>
          </a:p>
        </p:txBody>
      </p:sp>
      <p:sp>
        <p:nvSpPr>
          <p:cNvPr id="212" name="Body Level One…"/>
          <p:cNvSpPr txBox="1">
            <a:spLocks noGrp="1"/>
          </p:cNvSpPr>
          <p:nvPr>
            <p:ph type="body" sz="quarter" idx="1"/>
          </p:nvPr>
        </p:nvSpPr>
        <p:spPr>
          <a:xfrm>
            <a:off x="825500" y="3263900"/>
            <a:ext cx="5111750" cy="2863850"/>
          </a:xfrm>
          <a:prstGeom prst="rect">
            <a:avLst/>
          </a:prstGeom>
        </p:spPr>
        <p:txBody>
          <a:bodyPr lIns="50800" tIns="50800" rIns="50800" bIns="50800"/>
          <a:lstStyle>
            <a:lvl1pPr marL="0" indent="0" algn="ctr" defTabSz="412750">
              <a:lnSpc>
                <a:spcPct val="100000"/>
              </a:lnSpc>
              <a:spcBef>
                <a:spcPts val="0"/>
              </a:spcBef>
              <a:buSzTx/>
              <a:buFontTx/>
              <a:buNone/>
              <a:defRPr sz="2700">
                <a:latin typeface="Helvetica Neue"/>
                <a:ea typeface="Helvetica Neue"/>
                <a:cs typeface="Helvetica Neue"/>
                <a:sym typeface="Helvetica Neue"/>
              </a:defRPr>
            </a:lvl1pPr>
            <a:lvl2pPr marL="0" indent="0" algn="ctr" defTabSz="412750">
              <a:lnSpc>
                <a:spcPct val="100000"/>
              </a:lnSpc>
              <a:spcBef>
                <a:spcPts val="0"/>
              </a:spcBef>
              <a:buSzTx/>
              <a:buFontTx/>
              <a:buNone/>
              <a:defRPr sz="2700">
                <a:latin typeface="Helvetica Neue"/>
                <a:ea typeface="Helvetica Neue"/>
                <a:cs typeface="Helvetica Neue"/>
                <a:sym typeface="Helvetica Neue"/>
              </a:defRPr>
            </a:lvl2pPr>
            <a:lvl3pPr marL="0" indent="0" algn="ctr" defTabSz="412750">
              <a:lnSpc>
                <a:spcPct val="100000"/>
              </a:lnSpc>
              <a:spcBef>
                <a:spcPts val="0"/>
              </a:spcBef>
              <a:buSzTx/>
              <a:buFontTx/>
              <a:buNone/>
              <a:defRPr sz="2700">
                <a:latin typeface="Helvetica Neue"/>
                <a:ea typeface="Helvetica Neue"/>
                <a:cs typeface="Helvetica Neue"/>
                <a:sym typeface="Helvetica Neue"/>
              </a:defRPr>
            </a:lvl3pPr>
            <a:lvl4pPr marL="0" indent="0" algn="ctr" defTabSz="412750">
              <a:lnSpc>
                <a:spcPct val="100000"/>
              </a:lnSpc>
              <a:spcBef>
                <a:spcPts val="0"/>
              </a:spcBef>
              <a:buSzTx/>
              <a:buFontTx/>
              <a:buNone/>
              <a:defRPr sz="2700">
                <a:latin typeface="Helvetica Neue"/>
                <a:ea typeface="Helvetica Neue"/>
                <a:cs typeface="Helvetica Neue"/>
                <a:sym typeface="Helvetica Neue"/>
              </a:defRPr>
            </a:lvl4pPr>
            <a:lvl5pPr marL="0" indent="0" algn="ctr" defTabSz="412750">
              <a:lnSpc>
                <a:spcPct val="100000"/>
              </a:lnSpc>
              <a:spcBef>
                <a:spcPts val="0"/>
              </a:spcBef>
              <a:buSzTx/>
              <a:buFontTx/>
              <a:buNone/>
              <a:defRPr sz="27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220" name="Title Text"/>
          <p:cNvSpPr txBox="1">
            <a:spLocks noGrp="1"/>
          </p:cNvSpPr>
          <p:nvPr>
            <p:ph type="title"/>
          </p:nvPr>
        </p:nvSpPr>
        <p:spPr>
          <a:xfrm>
            <a:off x="844550" y="177800"/>
            <a:ext cx="10502900" cy="11430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21"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228" name="Title Text"/>
          <p:cNvSpPr txBox="1">
            <a:spLocks noGrp="1"/>
          </p:cNvSpPr>
          <p:nvPr>
            <p:ph type="title"/>
          </p:nvPr>
        </p:nvSpPr>
        <p:spPr>
          <a:xfrm>
            <a:off x="844550" y="177800"/>
            <a:ext cx="10502900" cy="11430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29" name="Body Level One…"/>
          <p:cNvSpPr txBox="1">
            <a:spLocks noGrp="1"/>
          </p:cNvSpPr>
          <p:nvPr>
            <p:ph type="body" idx="1"/>
          </p:nvPr>
        </p:nvSpPr>
        <p:spPr>
          <a:xfrm>
            <a:off x="844550" y="1574800"/>
            <a:ext cx="10502900" cy="4648200"/>
          </a:xfrm>
          <a:prstGeom prst="rect">
            <a:avLst/>
          </a:prstGeom>
        </p:spPr>
        <p:txBody>
          <a:bodyPr lIns="50800" tIns="50800" rIns="50800" bIns="50800" anchor="ctr"/>
          <a:lstStyle>
            <a:lvl1pPr marL="317500" indent="-317500" defTabSz="412750">
              <a:lnSpc>
                <a:spcPct val="100000"/>
              </a:lnSpc>
              <a:spcBef>
                <a:spcPts val="2900"/>
              </a:spcBef>
              <a:buSzPct val="125000"/>
              <a:buFontTx/>
              <a:defRPr sz="2400">
                <a:latin typeface="Helvetica Neue"/>
                <a:ea typeface="Helvetica Neue"/>
                <a:cs typeface="Helvetica Neue"/>
                <a:sym typeface="Helvetica Neue"/>
              </a:defRPr>
            </a:lvl1pPr>
            <a:lvl2pPr marL="635000" indent="-317500" defTabSz="412750">
              <a:lnSpc>
                <a:spcPct val="100000"/>
              </a:lnSpc>
              <a:spcBef>
                <a:spcPts val="2900"/>
              </a:spcBef>
              <a:buSzPct val="125000"/>
              <a:buFontTx/>
              <a:defRPr sz="2400">
                <a:latin typeface="Helvetica Neue"/>
                <a:ea typeface="Helvetica Neue"/>
                <a:cs typeface="Helvetica Neue"/>
                <a:sym typeface="Helvetica Neue"/>
              </a:defRPr>
            </a:lvl2pPr>
            <a:lvl3pPr marL="952500" indent="-317500" defTabSz="412750">
              <a:lnSpc>
                <a:spcPct val="100000"/>
              </a:lnSpc>
              <a:spcBef>
                <a:spcPts val="2900"/>
              </a:spcBef>
              <a:buSzPct val="125000"/>
              <a:buFontTx/>
              <a:defRPr sz="2400">
                <a:latin typeface="Helvetica Neue"/>
                <a:ea typeface="Helvetica Neue"/>
                <a:cs typeface="Helvetica Neue"/>
                <a:sym typeface="Helvetica Neue"/>
              </a:defRPr>
            </a:lvl3pPr>
            <a:lvl4pPr marL="1270000" indent="-317500" defTabSz="412750">
              <a:lnSpc>
                <a:spcPct val="100000"/>
              </a:lnSpc>
              <a:spcBef>
                <a:spcPts val="2900"/>
              </a:spcBef>
              <a:buSzPct val="125000"/>
              <a:buFontTx/>
              <a:defRPr sz="2400">
                <a:latin typeface="Helvetica Neue"/>
                <a:ea typeface="Helvetica Neue"/>
                <a:cs typeface="Helvetica Neue"/>
                <a:sym typeface="Helvetica Neue"/>
              </a:defRPr>
            </a:lvl4pPr>
            <a:lvl5pPr marL="1587500" indent="-317500" defTabSz="412750">
              <a:lnSpc>
                <a:spcPct val="100000"/>
              </a:lnSpc>
              <a:spcBef>
                <a:spcPts val="2900"/>
              </a:spcBef>
              <a:buSzPct val="125000"/>
              <a:buFontTx/>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0"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237" name="Sandy path between two hills leading to the ocean"/>
          <p:cNvSpPr>
            <a:spLocks noGrp="1"/>
          </p:cNvSpPr>
          <p:nvPr>
            <p:ph type="pic" sz="half" idx="21"/>
          </p:nvPr>
        </p:nvSpPr>
        <p:spPr>
          <a:xfrm>
            <a:off x="5480050" y="1574800"/>
            <a:ext cx="6972300" cy="4648200"/>
          </a:xfrm>
          <a:prstGeom prst="rect">
            <a:avLst/>
          </a:prstGeom>
        </p:spPr>
        <p:txBody>
          <a:bodyPr lIns="91439" rIns="91439">
            <a:noAutofit/>
          </a:bodyPr>
          <a:lstStyle/>
          <a:p>
            <a:endParaRPr/>
          </a:p>
        </p:txBody>
      </p:sp>
      <p:sp>
        <p:nvSpPr>
          <p:cNvPr id="238" name="Title Text"/>
          <p:cNvSpPr txBox="1">
            <a:spLocks noGrp="1"/>
          </p:cNvSpPr>
          <p:nvPr>
            <p:ph type="title"/>
          </p:nvPr>
        </p:nvSpPr>
        <p:spPr>
          <a:xfrm>
            <a:off x="844550" y="177800"/>
            <a:ext cx="10502900" cy="11430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39" name="Body Level One…"/>
          <p:cNvSpPr txBox="1">
            <a:spLocks noGrp="1"/>
          </p:cNvSpPr>
          <p:nvPr>
            <p:ph type="body" sz="half" idx="1"/>
          </p:nvPr>
        </p:nvSpPr>
        <p:spPr>
          <a:xfrm>
            <a:off x="844550" y="1574800"/>
            <a:ext cx="5111750" cy="4648200"/>
          </a:xfrm>
          <a:prstGeom prst="rect">
            <a:avLst/>
          </a:prstGeom>
        </p:spPr>
        <p:txBody>
          <a:bodyPr lIns="50800" tIns="50800" rIns="50800" bIns="50800" anchor="ctr"/>
          <a:lstStyle>
            <a:lvl1pPr marL="279400" indent="-279400" defTabSz="412750">
              <a:lnSpc>
                <a:spcPct val="100000"/>
              </a:lnSpc>
              <a:spcBef>
                <a:spcPts val="2200"/>
              </a:spcBef>
              <a:buSzPct val="125000"/>
              <a:buFontTx/>
              <a:defRPr sz="1900">
                <a:latin typeface="Helvetica Neue"/>
                <a:ea typeface="Helvetica Neue"/>
                <a:cs typeface="Helvetica Neue"/>
                <a:sym typeface="Helvetica Neue"/>
              </a:defRPr>
            </a:lvl1pPr>
            <a:lvl2pPr marL="558800" indent="-279400" defTabSz="412750">
              <a:lnSpc>
                <a:spcPct val="100000"/>
              </a:lnSpc>
              <a:spcBef>
                <a:spcPts val="2200"/>
              </a:spcBef>
              <a:buSzPct val="125000"/>
              <a:buFontTx/>
              <a:defRPr sz="1900">
                <a:latin typeface="Helvetica Neue"/>
                <a:ea typeface="Helvetica Neue"/>
                <a:cs typeface="Helvetica Neue"/>
                <a:sym typeface="Helvetica Neue"/>
              </a:defRPr>
            </a:lvl2pPr>
            <a:lvl3pPr marL="838200" indent="-279400" defTabSz="412750">
              <a:lnSpc>
                <a:spcPct val="100000"/>
              </a:lnSpc>
              <a:spcBef>
                <a:spcPts val="2200"/>
              </a:spcBef>
              <a:buSzPct val="125000"/>
              <a:buFontTx/>
              <a:defRPr sz="1900">
                <a:latin typeface="Helvetica Neue"/>
                <a:ea typeface="Helvetica Neue"/>
                <a:cs typeface="Helvetica Neue"/>
                <a:sym typeface="Helvetica Neue"/>
              </a:defRPr>
            </a:lvl3pPr>
            <a:lvl4pPr marL="1117600" indent="-279400" defTabSz="412750">
              <a:lnSpc>
                <a:spcPct val="100000"/>
              </a:lnSpc>
              <a:spcBef>
                <a:spcPts val="2200"/>
              </a:spcBef>
              <a:buSzPct val="125000"/>
              <a:buFontTx/>
              <a:defRPr sz="1900">
                <a:latin typeface="Helvetica Neue"/>
                <a:ea typeface="Helvetica Neue"/>
                <a:cs typeface="Helvetica Neue"/>
                <a:sym typeface="Helvetica Neue"/>
              </a:defRPr>
            </a:lvl4pPr>
            <a:lvl5pPr marL="1397000" indent="-279400" defTabSz="412750">
              <a:lnSpc>
                <a:spcPct val="100000"/>
              </a:lnSpc>
              <a:spcBef>
                <a:spcPts val="2200"/>
              </a:spcBef>
              <a:buSzPct val="125000"/>
              <a:buFontTx/>
              <a:defRPr sz="19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Bullets &amp; Live Video Small">
    <p:bg>
      <p:bgPr>
        <a:solidFill>
          <a:srgbClr val="FFFFFF"/>
        </a:solidFill>
        <a:effectLst/>
      </p:bgPr>
    </p:bg>
    <p:spTree>
      <p:nvGrpSpPr>
        <p:cNvPr id="1" name=""/>
        <p:cNvGrpSpPr/>
        <p:nvPr/>
      </p:nvGrpSpPr>
      <p:grpSpPr>
        <a:xfrm>
          <a:off x="0" y="0"/>
          <a:ext cx="0" cy="0"/>
          <a:chOff x="0" y="0"/>
          <a:chExt cx="0" cy="0"/>
        </a:xfrm>
      </p:grpSpPr>
      <p:sp>
        <p:nvSpPr>
          <p:cNvPr id="247" name="Title Text"/>
          <p:cNvSpPr txBox="1">
            <a:spLocks noGrp="1"/>
          </p:cNvSpPr>
          <p:nvPr>
            <p:ph type="title"/>
          </p:nvPr>
        </p:nvSpPr>
        <p:spPr>
          <a:xfrm>
            <a:off x="844550" y="177800"/>
            <a:ext cx="10502900" cy="11430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48" name="Body Level One…"/>
          <p:cNvSpPr txBox="1">
            <a:spLocks noGrp="1"/>
          </p:cNvSpPr>
          <p:nvPr>
            <p:ph type="body" sz="half" idx="1"/>
          </p:nvPr>
        </p:nvSpPr>
        <p:spPr>
          <a:xfrm>
            <a:off x="844550" y="1574800"/>
            <a:ext cx="5111750" cy="4648200"/>
          </a:xfrm>
          <a:prstGeom prst="rect">
            <a:avLst/>
          </a:prstGeom>
        </p:spPr>
        <p:txBody>
          <a:bodyPr lIns="50800" tIns="50800" rIns="50800" bIns="50800" anchor="ctr"/>
          <a:lstStyle>
            <a:lvl1pPr marL="279400" indent="-279400" defTabSz="412750">
              <a:lnSpc>
                <a:spcPct val="100000"/>
              </a:lnSpc>
              <a:spcBef>
                <a:spcPts val="2200"/>
              </a:spcBef>
              <a:buSzPct val="125000"/>
              <a:buFontTx/>
              <a:defRPr sz="1900">
                <a:latin typeface="Helvetica Neue"/>
                <a:ea typeface="Helvetica Neue"/>
                <a:cs typeface="Helvetica Neue"/>
                <a:sym typeface="Helvetica Neue"/>
              </a:defRPr>
            </a:lvl1pPr>
            <a:lvl2pPr marL="558800" indent="-279400" defTabSz="412750">
              <a:lnSpc>
                <a:spcPct val="100000"/>
              </a:lnSpc>
              <a:spcBef>
                <a:spcPts val="2200"/>
              </a:spcBef>
              <a:buSzPct val="125000"/>
              <a:buFontTx/>
              <a:defRPr sz="1900">
                <a:latin typeface="Helvetica Neue"/>
                <a:ea typeface="Helvetica Neue"/>
                <a:cs typeface="Helvetica Neue"/>
                <a:sym typeface="Helvetica Neue"/>
              </a:defRPr>
            </a:lvl2pPr>
            <a:lvl3pPr marL="838200" indent="-279400" defTabSz="412750">
              <a:lnSpc>
                <a:spcPct val="100000"/>
              </a:lnSpc>
              <a:spcBef>
                <a:spcPts val="2200"/>
              </a:spcBef>
              <a:buSzPct val="125000"/>
              <a:buFontTx/>
              <a:defRPr sz="1900">
                <a:latin typeface="Helvetica Neue"/>
                <a:ea typeface="Helvetica Neue"/>
                <a:cs typeface="Helvetica Neue"/>
                <a:sym typeface="Helvetica Neue"/>
              </a:defRPr>
            </a:lvl3pPr>
            <a:lvl4pPr marL="1117600" indent="-279400" defTabSz="412750">
              <a:lnSpc>
                <a:spcPct val="100000"/>
              </a:lnSpc>
              <a:spcBef>
                <a:spcPts val="2200"/>
              </a:spcBef>
              <a:buSzPct val="125000"/>
              <a:buFontTx/>
              <a:defRPr sz="1900">
                <a:latin typeface="Helvetica Neue"/>
                <a:ea typeface="Helvetica Neue"/>
                <a:cs typeface="Helvetica Neue"/>
                <a:sym typeface="Helvetica Neue"/>
              </a:defRPr>
            </a:lvl4pPr>
            <a:lvl5pPr marL="1397000" indent="-279400" defTabSz="412750">
              <a:lnSpc>
                <a:spcPct val="100000"/>
              </a:lnSpc>
              <a:spcBef>
                <a:spcPts val="2200"/>
              </a:spcBef>
              <a:buSzPct val="125000"/>
              <a:buFontTx/>
              <a:defRPr sz="19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9"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Bullets &amp; Live Video Large">
    <p:bg>
      <p:bgPr>
        <a:solidFill>
          <a:srgbClr val="FFFFFF"/>
        </a:solidFill>
        <a:effectLst/>
      </p:bgPr>
    </p:bg>
    <p:spTree>
      <p:nvGrpSpPr>
        <p:cNvPr id="1" name=""/>
        <p:cNvGrpSpPr/>
        <p:nvPr/>
      </p:nvGrpSpPr>
      <p:grpSpPr>
        <a:xfrm>
          <a:off x="0" y="0"/>
          <a:ext cx="0" cy="0"/>
          <a:chOff x="0" y="0"/>
          <a:chExt cx="0" cy="0"/>
        </a:xfrm>
      </p:grpSpPr>
      <p:sp>
        <p:nvSpPr>
          <p:cNvPr id="256" name="Title Text"/>
          <p:cNvSpPr txBox="1">
            <a:spLocks noGrp="1"/>
          </p:cNvSpPr>
          <p:nvPr>
            <p:ph type="title"/>
          </p:nvPr>
        </p:nvSpPr>
        <p:spPr>
          <a:xfrm>
            <a:off x="844550" y="177800"/>
            <a:ext cx="10502900" cy="11430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57" name="Body Level One…"/>
          <p:cNvSpPr txBox="1">
            <a:spLocks noGrp="1"/>
          </p:cNvSpPr>
          <p:nvPr>
            <p:ph type="body" sz="half" idx="1"/>
          </p:nvPr>
        </p:nvSpPr>
        <p:spPr>
          <a:xfrm>
            <a:off x="844550" y="1574800"/>
            <a:ext cx="5111750" cy="4648200"/>
          </a:xfrm>
          <a:prstGeom prst="rect">
            <a:avLst/>
          </a:prstGeom>
        </p:spPr>
        <p:txBody>
          <a:bodyPr lIns="50800" tIns="50800" rIns="50800" bIns="50800" anchor="ctr"/>
          <a:lstStyle>
            <a:lvl1pPr marL="279400" indent="-279400" defTabSz="412750">
              <a:lnSpc>
                <a:spcPct val="100000"/>
              </a:lnSpc>
              <a:spcBef>
                <a:spcPts val="2200"/>
              </a:spcBef>
              <a:buSzPct val="125000"/>
              <a:buFontTx/>
              <a:defRPr sz="1900">
                <a:latin typeface="Helvetica Neue"/>
                <a:ea typeface="Helvetica Neue"/>
                <a:cs typeface="Helvetica Neue"/>
                <a:sym typeface="Helvetica Neue"/>
              </a:defRPr>
            </a:lvl1pPr>
            <a:lvl2pPr marL="558800" indent="-279400" defTabSz="412750">
              <a:lnSpc>
                <a:spcPct val="100000"/>
              </a:lnSpc>
              <a:spcBef>
                <a:spcPts val="2200"/>
              </a:spcBef>
              <a:buSzPct val="125000"/>
              <a:buFontTx/>
              <a:defRPr sz="1900">
                <a:latin typeface="Helvetica Neue"/>
                <a:ea typeface="Helvetica Neue"/>
                <a:cs typeface="Helvetica Neue"/>
                <a:sym typeface="Helvetica Neue"/>
              </a:defRPr>
            </a:lvl2pPr>
            <a:lvl3pPr marL="838200" indent="-279400" defTabSz="412750">
              <a:lnSpc>
                <a:spcPct val="100000"/>
              </a:lnSpc>
              <a:spcBef>
                <a:spcPts val="2200"/>
              </a:spcBef>
              <a:buSzPct val="125000"/>
              <a:buFontTx/>
              <a:defRPr sz="1900">
                <a:latin typeface="Helvetica Neue"/>
                <a:ea typeface="Helvetica Neue"/>
                <a:cs typeface="Helvetica Neue"/>
                <a:sym typeface="Helvetica Neue"/>
              </a:defRPr>
            </a:lvl3pPr>
            <a:lvl4pPr marL="1117600" indent="-279400" defTabSz="412750">
              <a:lnSpc>
                <a:spcPct val="100000"/>
              </a:lnSpc>
              <a:spcBef>
                <a:spcPts val="2200"/>
              </a:spcBef>
              <a:buSzPct val="125000"/>
              <a:buFontTx/>
              <a:defRPr sz="1900">
                <a:latin typeface="Helvetica Neue"/>
                <a:ea typeface="Helvetica Neue"/>
                <a:cs typeface="Helvetica Neue"/>
                <a:sym typeface="Helvetica Neue"/>
              </a:defRPr>
            </a:lvl4pPr>
            <a:lvl5pPr marL="1397000" indent="-279400" defTabSz="412750">
              <a:lnSpc>
                <a:spcPct val="100000"/>
              </a:lnSpc>
              <a:spcBef>
                <a:spcPts val="2200"/>
              </a:spcBef>
              <a:buSzPct val="125000"/>
              <a:buFontTx/>
              <a:defRPr sz="19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265" name="Body Level One…"/>
          <p:cNvSpPr txBox="1">
            <a:spLocks noGrp="1"/>
          </p:cNvSpPr>
          <p:nvPr>
            <p:ph type="body" idx="1"/>
          </p:nvPr>
        </p:nvSpPr>
        <p:spPr>
          <a:xfrm>
            <a:off x="844550" y="889000"/>
            <a:ext cx="10502900" cy="5080000"/>
          </a:xfrm>
          <a:prstGeom prst="rect">
            <a:avLst/>
          </a:prstGeom>
        </p:spPr>
        <p:txBody>
          <a:bodyPr lIns="50800" tIns="50800" rIns="50800" bIns="50800" anchor="ctr"/>
          <a:lstStyle>
            <a:lvl1pPr marL="317500" indent="-317500" defTabSz="412750">
              <a:lnSpc>
                <a:spcPct val="100000"/>
              </a:lnSpc>
              <a:spcBef>
                <a:spcPts val="2900"/>
              </a:spcBef>
              <a:buSzPct val="125000"/>
              <a:buFontTx/>
              <a:defRPr sz="2400">
                <a:latin typeface="Helvetica Neue"/>
                <a:ea typeface="Helvetica Neue"/>
                <a:cs typeface="Helvetica Neue"/>
                <a:sym typeface="Helvetica Neue"/>
              </a:defRPr>
            </a:lvl1pPr>
            <a:lvl2pPr marL="635000" indent="-317500" defTabSz="412750">
              <a:lnSpc>
                <a:spcPct val="100000"/>
              </a:lnSpc>
              <a:spcBef>
                <a:spcPts val="2900"/>
              </a:spcBef>
              <a:buSzPct val="125000"/>
              <a:buFontTx/>
              <a:defRPr sz="2400">
                <a:latin typeface="Helvetica Neue"/>
                <a:ea typeface="Helvetica Neue"/>
                <a:cs typeface="Helvetica Neue"/>
                <a:sym typeface="Helvetica Neue"/>
              </a:defRPr>
            </a:lvl2pPr>
            <a:lvl3pPr marL="952500" indent="-317500" defTabSz="412750">
              <a:lnSpc>
                <a:spcPct val="100000"/>
              </a:lnSpc>
              <a:spcBef>
                <a:spcPts val="2900"/>
              </a:spcBef>
              <a:buSzPct val="125000"/>
              <a:buFontTx/>
              <a:defRPr sz="2400">
                <a:latin typeface="Helvetica Neue"/>
                <a:ea typeface="Helvetica Neue"/>
                <a:cs typeface="Helvetica Neue"/>
                <a:sym typeface="Helvetica Neue"/>
              </a:defRPr>
            </a:lvl3pPr>
            <a:lvl4pPr marL="1270000" indent="-317500" defTabSz="412750">
              <a:lnSpc>
                <a:spcPct val="100000"/>
              </a:lnSpc>
              <a:spcBef>
                <a:spcPts val="2900"/>
              </a:spcBef>
              <a:buSzPct val="125000"/>
              <a:buFontTx/>
              <a:defRPr sz="2400">
                <a:latin typeface="Helvetica Neue"/>
                <a:ea typeface="Helvetica Neue"/>
                <a:cs typeface="Helvetica Neue"/>
                <a:sym typeface="Helvetica Neue"/>
              </a:defRPr>
            </a:lvl4pPr>
            <a:lvl5pPr marL="1587500" indent="-317500" defTabSz="412750">
              <a:lnSpc>
                <a:spcPct val="100000"/>
              </a:lnSpc>
              <a:spcBef>
                <a:spcPts val="2900"/>
              </a:spcBef>
              <a:buSzPct val="125000"/>
              <a:buFontTx/>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273" name="Sandy path between two hills leading to the ocean"/>
          <p:cNvSpPr>
            <a:spLocks noGrp="1"/>
          </p:cNvSpPr>
          <p:nvPr>
            <p:ph type="pic" sz="quarter" idx="21"/>
          </p:nvPr>
        </p:nvSpPr>
        <p:spPr>
          <a:xfrm>
            <a:off x="7650163" y="3524250"/>
            <a:ext cx="4162426" cy="2774950"/>
          </a:xfrm>
          <a:prstGeom prst="rect">
            <a:avLst/>
          </a:prstGeom>
        </p:spPr>
        <p:txBody>
          <a:bodyPr lIns="91439" rIns="91439">
            <a:noAutofit/>
          </a:bodyPr>
          <a:lstStyle/>
          <a:p>
            <a:endParaRPr/>
          </a:p>
        </p:txBody>
      </p:sp>
      <p:sp>
        <p:nvSpPr>
          <p:cNvPr id="274" name="Heron flying low over a beach with a short fence in the foreground"/>
          <p:cNvSpPr>
            <a:spLocks noGrp="1"/>
          </p:cNvSpPr>
          <p:nvPr>
            <p:ph type="pic" sz="quarter" idx="22"/>
          </p:nvPr>
        </p:nvSpPr>
        <p:spPr>
          <a:xfrm>
            <a:off x="7880350" y="431800"/>
            <a:ext cx="3702050" cy="3702050"/>
          </a:xfrm>
          <a:prstGeom prst="rect">
            <a:avLst/>
          </a:prstGeom>
        </p:spPr>
        <p:txBody>
          <a:bodyPr lIns="91439" rIns="91439">
            <a:noAutofit/>
          </a:bodyPr>
          <a:lstStyle/>
          <a:p>
            <a:endParaRPr/>
          </a:p>
        </p:txBody>
      </p:sp>
      <p:sp>
        <p:nvSpPr>
          <p:cNvPr id="275" name="View of beach and sea from a grassy sand dune"/>
          <p:cNvSpPr>
            <a:spLocks noGrp="1"/>
          </p:cNvSpPr>
          <p:nvPr>
            <p:ph type="pic" idx="23"/>
          </p:nvPr>
        </p:nvSpPr>
        <p:spPr>
          <a:xfrm>
            <a:off x="-495300" y="565150"/>
            <a:ext cx="8601075" cy="5734050"/>
          </a:xfrm>
          <a:prstGeom prst="rect">
            <a:avLst/>
          </a:prstGeom>
        </p:spPr>
        <p:txBody>
          <a:bodyPr lIns="91439" rIns="91439">
            <a:noAutofit/>
          </a:bodyPr>
          <a:lstStyle/>
          <a:p>
            <a:endParaRPr/>
          </a:p>
        </p:txBody>
      </p:sp>
      <p:sp>
        <p:nvSpPr>
          <p:cNvPr id="276"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
        <p:nvSpPr>
          <p:cNvPr id="283" name="Body Level One…"/>
          <p:cNvSpPr txBox="1">
            <a:spLocks noGrp="1"/>
          </p:cNvSpPr>
          <p:nvPr>
            <p:ph type="body" sz="quarter" idx="1"/>
          </p:nvPr>
        </p:nvSpPr>
        <p:spPr>
          <a:xfrm>
            <a:off x="1193800" y="4476750"/>
            <a:ext cx="9810750" cy="348814"/>
          </a:xfrm>
          <a:prstGeom prst="rect">
            <a:avLst/>
          </a:prstGeom>
        </p:spPr>
        <p:txBody>
          <a:bodyPr lIns="50800" tIns="50800" rIns="50800" bIns="50800"/>
          <a:lstStyle>
            <a:lvl1pPr marL="0" indent="0" algn="ctr" defTabSz="412750">
              <a:lnSpc>
                <a:spcPct val="100000"/>
              </a:lnSpc>
              <a:spcBef>
                <a:spcPts val="0"/>
              </a:spcBef>
              <a:buSzTx/>
              <a:buFontTx/>
              <a:buNone/>
              <a:defRPr sz="1600" i="1">
                <a:latin typeface="Helvetica Neue"/>
                <a:ea typeface="Helvetica Neue"/>
                <a:cs typeface="Helvetica Neue"/>
                <a:sym typeface="Helvetica Neue"/>
              </a:defRPr>
            </a:lvl1pPr>
            <a:lvl2pPr marL="512884" indent="-195384" algn="ctr" defTabSz="412750">
              <a:lnSpc>
                <a:spcPct val="100000"/>
              </a:lnSpc>
              <a:spcBef>
                <a:spcPts val="0"/>
              </a:spcBef>
              <a:buSzPct val="125000"/>
              <a:buFontTx/>
              <a:defRPr sz="1600" i="1">
                <a:latin typeface="Helvetica Neue"/>
                <a:ea typeface="Helvetica Neue"/>
                <a:cs typeface="Helvetica Neue"/>
                <a:sym typeface="Helvetica Neue"/>
              </a:defRPr>
            </a:lvl2pPr>
            <a:lvl3pPr marL="830384" indent="-195384" algn="ctr" defTabSz="412750">
              <a:lnSpc>
                <a:spcPct val="100000"/>
              </a:lnSpc>
              <a:spcBef>
                <a:spcPts val="0"/>
              </a:spcBef>
              <a:buSzPct val="125000"/>
              <a:buFontTx/>
              <a:defRPr sz="1600" i="1">
                <a:latin typeface="Helvetica Neue"/>
                <a:ea typeface="Helvetica Neue"/>
                <a:cs typeface="Helvetica Neue"/>
                <a:sym typeface="Helvetica Neue"/>
              </a:defRPr>
            </a:lvl3pPr>
            <a:lvl4pPr marL="1147884" indent="-195384" algn="ctr" defTabSz="412750">
              <a:lnSpc>
                <a:spcPct val="100000"/>
              </a:lnSpc>
              <a:spcBef>
                <a:spcPts val="0"/>
              </a:spcBef>
              <a:buSzPct val="125000"/>
              <a:buFontTx/>
              <a:defRPr sz="1600" i="1">
                <a:latin typeface="Helvetica Neue"/>
                <a:ea typeface="Helvetica Neue"/>
                <a:cs typeface="Helvetica Neue"/>
                <a:sym typeface="Helvetica Neue"/>
              </a:defRPr>
            </a:lvl4pPr>
            <a:lvl5pPr marL="1465384" indent="-195384" algn="ctr" defTabSz="412750">
              <a:lnSpc>
                <a:spcPct val="100000"/>
              </a:lnSpc>
              <a:spcBef>
                <a:spcPts val="0"/>
              </a:spcBef>
              <a:buSzPct val="125000"/>
              <a:buFontTx/>
              <a:defRPr sz="1600" i="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84" name="“Type a quote here.”"/>
          <p:cNvSpPr txBox="1">
            <a:spLocks noGrp="1"/>
          </p:cNvSpPr>
          <p:nvPr>
            <p:ph type="body" sz="quarter" idx="21"/>
          </p:nvPr>
        </p:nvSpPr>
        <p:spPr>
          <a:xfrm>
            <a:off x="1193800" y="3008888"/>
            <a:ext cx="9810750" cy="471925"/>
          </a:xfrm>
          <a:prstGeom prst="rect">
            <a:avLst/>
          </a:prstGeom>
        </p:spPr>
        <p:txBody>
          <a:bodyPr lIns="50800" tIns="50800" rIns="50800" bIns="50800" anchor="ctr"/>
          <a:lstStyle/>
          <a:p>
            <a:pPr marL="0" indent="0" algn="ctr" defTabSz="412750">
              <a:lnSpc>
                <a:spcPct val="100000"/>
              </a:lnSpc>
              <a:spcBef>
                <a:spcPts val="0"/>
              </a:spcBef>
              <a:buSzTx/>
              <a:buFontTx/>
              <a:buNone/>
              <a:defRPr sz="2400">
                <a:latin typeface="Helvetica Neue Medium"/>
                <a:ea typeface="Helvetica Neue Medium"/>
                <a:cs typeface="Helvetica Neue Medium"/>
                <a:sym typeface="Helvetica Neue Medium"/>
              </a:defRPr>
            </a:pPr>
            <a:endParaRPr/>
          </a:p>
        </p:txBody>
      </p:sp>
      <p:sp>
        <p:nvSpPr>
          <p:cNvPr id="285"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292" name="View of beach and sea from a grassy sand dune"/>
          <p:cNvSpPr>
            <a:spLocks noGrp="1"/>
          </p:cNvSpPr>
          <p:nvPr>
            <p:ph type="pic" idx="21"/>
          </p:nvPr>
        </p:nvSpPr>
        <p:spPr>
          <a:xfrm>
            <a:off x="-25400" y="-635000"/>
            <a:ext cx="12242800" cy="8161867"/>
          </a:xfrm>
          <a:prstGeom prst="rect">
            <a:avLst/>
          </a:prstGeom>
        </p:spPr>
        <p:txBody>
          <a:bodyPr lIns="91439" rIns="91439">
            <a:noAutofit/>
          </a:bodyPr>
          <a:lstStyle/>
          <a:p>
            <a:endParaRPr/>
          </a:p>
        </p:txBody>
      </p:sp>
      <p:sp>
        <p:nvSpPr>
          <p:cNvPr id="293"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300"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32"/>
            <a:ext cx="10363200" cy="1470025"/>
          </a:xfrm>
        </p:spPr>
        <p:txBody>
          <a:bodyPr/>
          <a:lstStyle/>
          <a:p>
            <a:r>
              <a:rPr lang="ar-SA"/>
              <a:t>انقر لتحرير نمط العنوان الرئيسي</a:t>
            </a:r>
            <a:endParaRPr lang="en-US"/>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63A1C593-65D0-4073-BCC9-577B9352EA97}" type="datetimeFigureOut">
              <a:rPr lang="en-US" smtClean="0"/>
              <a:t>10/17/2024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8885914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63A1C593-65D0-4073-BCC9-577B9352EA97}" type="datetimeFigureOut">
              <a:rPr lang="en-US" smtClean="0"/>
              <a:t>10/17/2024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3906878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4" y="4406907"/>
            <a:ext cx="10363200" cy="1362075"/>
          </a:xfrm>
        </p:spPr>
        <p:txBody>
          <a:bodyPr anchor="t"/>
          <a:lstStyle>
            <a:lvl1pPr algn="l">
              <a:defRPr sz="4000" b="1" cap="all"/>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63A1C593-65D0-4073-BCC9-577B9352EA97}" type="datetimeFigureOut">
              <a:rPr lang="en-US" smtClean="0"/>
              <a:t>10/17/2024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6769977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p:cNvSpPr>
            <a:spLocks noGrp="1"/>
          </p:cNvSpPr>
          <p:nvPr>
            <p:ph type="dt" sz="half" idx="10"/>
          </p:nvPr>
        </p:nvSpPr>
        <p:spPr/>
        <p:txBody>
          <a:bodyPr/>
          <a:lstStyle/>
          <a:p>
            <a:fld id="{63A1C593-65D0-4073-BCC9-577B9352EA97}" type="datetimeFigureOut">
              <a:rPr lang="en-US" smtClean="0"/>
              <a:t>10/17/2024</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4527424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274638"/>
            <a:ext cx="10972800" cy="1143000"/>
          </a:xfrm>
        </p:spPr>
        <p:txBody>
          <a:bodyPr/>
          <a:lstStyle>
            <a:lvl1pPr>
              <a:defRPr/>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p:cNvSpPr>
            <a:spLocks noGrp="1"/>
          </p:cNvSpPr>
          <p:nvPr>
            <p:ph type="dt" sz="half" idx="10"/>
          </p:nvPr>
        </p:nvSpPr>
        <p:spPr/>
        <p:txBody>
          <a:bodyPr/>
          <a:lstStyle/>
          <a:p>
            <a:fld id="{63A1C593-65D0-4073-BCC9-577B9352EA97}" type="datetimeFigureOut">
              <a:rPr lang="en-US" smtClean="0"/>
              <a:t>10/17/2024</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0995971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63A1C593-65D0-4073-BCC9-577B9352EA97}" type="datetimeFigureOut">
              <a:rPr lang="en-US" smtClean="0"/>
              <a:t>10/17/2024</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8864035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3A1C593-65D0-4073-BCC9-577B9352EA97}" type="datetimeFigureOut">
              <a:rPr lang="en-US" smtClean="0"/>
              <a:t>10/17/2024</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728949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3" y="273050"/>
            <a:ext cx="4011084" cy="1162050"/>
          </a:xfrm>
        </p:spPr>
        <p:txBody>
          <a:bodyPr anchor="b"/>
          <a:lstStyle>
            <a:lvl1pPr algn="l">
              <a:defRPr sz="2000" b="1"/>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3A1C593-65D0-4073-BCC9-577B9352EA97}" type="datetimeFigureOut">
              <a:rPr lang="en-US" smtClean="0"/>
              <a:t>10/17/2024</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9754831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7" y="4800600"/>
            <a:ext cx="7315200" cy="566738"/>
          </a:xfrm>
        </p:spPr>
        <p:txBody>
          <a:bodyPr anchor="b"/>
          <a:lstStyle>
            <a:lvl1pPr algn="l">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3A1C593-65D0-4073-BCC9-577B9352EA97}" type="datetimeFigureOut">
              <a:rPr lang="en-US" smtClean="0"/>
              <a:t>10/17/2024</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49392957"/>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63A1C593-65D0-4073-BCC9-577B9352EA97}" type="datetimeFigureOut">
              <a:rPr lang="en-US" smtClean="0"/>
              <a:t>10/17/2024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1473849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11785600" y="274645"/>
            <a:ext cx="36576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812800" y="274645"/>
            <a:ext cx="107696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63A1C593-65D0-4073-BCC9-577B9352EA97}" type="datetimeFigureOut">
              <a:rPr lang="en-US" smtClean="0"/>
              <a:t>10/17/2024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0938967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Slide">
    <p:bg>
      <p:bgPr>
        <a:solidFill>
          <a:srgbClr val="C2E0FF"/>
        </a:solidFill>
        <a:effectLst/>
      </p:bgPr>
    </p:bg>
    <p:spTree>
      <p:nvGrpSpPr>
        <p:cNvPr id="1" name=""/>
        <p:cNvGrpSpPr/>
        <p:nvPr/>
      </p:nvGrpSpPr>
      <p:grpSpPr>
        <a:xfrm>
          <a:off x="0" y="0"/>
          <a:ext cx="0" cy="0"/>
          <a:chOff x="0" y="0"/>
          <a:chExt cx="0" cy="0"/>
        </a:xfrm>
      </p:grpSpPr>
      <p:pic>
        <p:nvPicPr>
          <p:cNvPr id="92"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pic>
        <p:nvPicPr>
          <p:cNvPr id="93" name="Picture 2" descr="Picture 2"/>
          <p:cNvPicPr>
            <a:picLocks noChangeAspect="1"/>
          </p:cNvPicPr>
          <p:nvPr/>
        </p:nvPicPr>
        <p:blipFill>
          <a:blip r:embed="rId3"/>
          <a:stretch>
            <a:fillRect/>
          </a:stretch>
        </p:blipFill>
        <p:spPr>
          <a:xfrm>
            <a:off x="0" y="0"/>
            <a:ext cx="12208934" cy="6858000"/>
          </a:xfrm>
          <a:prstGeom prst="rect">
            <a:avLst/>
          </a:prstGeom>
          <a:ln w="12700">
            <a:miter lim="400000"/>
          </a:ln>
        </p:spPr>
      </p:pic>
      <p:sp>
        <p:nvSpPr>
          <p:cNvPr id="94" name="Title Text"/>
          <p:cNvSpPr txBox="1">
            <a:spLocks noGrp="1"/>
          </p:cNvSpPr>
          <p:nvPr>
            <p:ph type="title"/>
          </p:nvPr>
        </p:nvSpPr>
        <p:spPr>
          <a:xfrm>
            <a:off x="624417" y="1196975"/>
            <a:ext cx="10943167" cy="1082675"/>
          </a:xfrm>
          <a:prstGeom prst="rect">
            <a:avLst/>
          </a:prstGeom>
        </p:spPr>
        <p:txBody>
          <a:bodyPr/>
          <a:lstStyle>
            <a:lvl1pPr algn="ctr">
              <a:lnSpc>
                <a:spcPct val="100000"/>
              </a:lnSpc>
              <a:defRPr sz="3600">
                <a:solidFill>
                  <a:srgbClr val="FFFFFF"/>
                </a:solidFill>
                <a:latin typeface="Arial"/>
                <a:ea typeface="Arial"/>
                <a:cs typeface="Arial"/>
                <a:sym typeface="Arial"/>
              </a:defRPr>
            </a:lvl1pPr>
          </a:lstStyle>
          <a:p>
            <a:r>
              <a:t>Title Text</a:t>
            </a:r>
          </a:p>
        </p:txBody>
      </p:sp>
      <p:sp>
        <p:nvSpPr>
          <p:cNvPr id="95" name="Body Level One…"/>
          <p:cNvSpPr txBox="1">
            <a:spLocks noGrp="1"/>
          </p:cNvSpPr>
          <p:nvPr>
            <p:ph type="body" sz="half" idx="1"/>
          </p:nvPr>
        </p:nvSpPr>
        <p:spPr>
          <a:xfrm>
            <a:off x="626532" y="2422525"/>
            <a:ext cx="10949518" cy="1752600"/>
          </a:xfrm>
          <a:prstGeom prst="rect">
            <a:avLst/>
          </a:prstGeom>
        </p:spPr>
        <p:txBody>
          <a:bodyPr/>
          <a:lstStyle>
            <a:lvl1pPr marL="0" indent="0" algn="ctr">
              <a:lnSpc>
                <a:spcPct val="100000"/>
              </a:lnSpc>
              <a:spcBef>
                <a:spcPts val="700"/>
              </a:spcBef>
              <a:buSzTx/>
              <a:buFontTx/>
              <a:buNone/>
              <a:defRPr sz="3200">
                <a:solidFill>
                  <a:srgbClr val="FFFFFF"/>
                </a:solidFill>
                <a:latin typeface="Arial"/>
                <a:ea typeface="Arial"/>
                <a:cs typeface="Arial"/>
                <a:sym typeface="Arial"/>
              </a:defRPr>
            </a:lvl1pPr>
            <a:lvl2pPr marL="783771" indent="-326571" algn="ctr">
              <a:lnSpc>
                <a:spcPct val="100000"/>
              </a:lnSpc>
              <a:spcBef>
                <a:spcPts val="700"/>
              </a:spcBef>
              <a:buFontTx/>
              <a:buChar char="–"/>
              <a:defRPr sz="3200">
                <a:solidFill>
                  <a:srgbClr val="FFFFFF"/>
                </a:solidFill>
                <a:latin typeface="Arial"/>
                <a:ea typeface="Arial"/>
                <a:cs typeface="Arial"/>
                <a:sym typeface="Arial"/>
              </a:defRPr>
            </a:lvl2pPr>
            <a:lvl3pPr marL="1219200" indent="-304800" algn="ctr">
              <a:lnSpc>
                <a:spcPct val="100000"/>
              </a:lnSpc>
              <a:spcBef>
                <a:spcPts val="700"/>
              </a:spcBef>
              <a:buFontTx/>
              <a:defRPr sz="3200">
                <a:solidFill>
                  <a:srgbClr val="FFFFFF"/>
                </a:solidFill>
                <a:latin typeface="Arial"/>
                <a:ea typeface="Arial"/>
                <a:cs typeface="Arial"/>
                <a:sym typeface="Arial"/>
              </a:defRPr>
            </a:lvl3pPr>
            <a:lvl4pPr marL="1737360" indent="-365760" algn="ctr">
              <a:lnSpc>
                <a:spcPct val="100000"/>
              </a:lnSpc>
              <a:spcBef>
                <a:spcPts val="700"/>
              </a:spcBef>
              <a:buFontTx/>
              <a:buChar char="–"/>
              <a:defRPr sz="3200">
                <a:solidFill>
                  <a:srgbClr val="FFFFFF"/>
                </a:solidFill>
                <a:latin typeface="Arial"/>
                <a:ea typeface="Arial"/>
                <a:cs typeface="Arial"/>
                <a:sym typeface="Arial"/>
              </a:defRPr>
            </a:lvl4pPr>
            <a:lvl5pPr marL="2194560" indent="-365760" algn="ctr">
              <a:lnSpc>
                <a:spcPct val="100000"/>
              </a:lnSpc>
              <a:spcBef>
                <a:spcPts val="700"/>
              </a:spcBef>
              <a:buFontTx/>
              <a:buChar char="»"/>
              <a:defRPr sz="32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C2E0FF"/>
        </a:solidFill>
        <a:effectLst/>
      </p:bgPr>
    </p:bg>
    <p:spTree>
      <p:nvGrpSpPr>
        <p:cNvPr id="1" name=""/>
        <p:cNvGrpSpPr/>
        <p:nvPr/>
      </p:nvGrpSpPr>
      <p:grpSpPr>
        <a:xfrm>
          <a:off x="0" y="0"/>
          <a:ext cx="0" cy="0"/>
          <a:chOff x="0" y="0"/>
          <a:chExt cx="0" cy="0"/>
        </a:xfrm>
      </p:grpSpPr>
      <p:pic>
        <p:nvPicPr>
          <p:cNvPr id="113"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sp>
        <p:nvSpPr>
          <p:cNvPr id="114" name="Title Text"/>
          <p:cNvSpPr txBox="1">
            <a:spLocks noGrp="1"/>
          </p:cNvSpPr>
          <p:nvPr>
            <p:ph type="title"/>
          </p:nvPr>
        </p:nvSpPr>
        <p:spPr>
          <a:xfrm>
            <a:off x="831850" y="1709738"/>
            <a:ext cx="10515601" cy="2852737"/>
          </a:xfrm>
          <a:prstGeom prst="rect">
            <a:avLst/>
          </a:prstGeom>
        </p:spPr>
        <p:txBody>
          <a:bodyPr anchor="b"/>
          <a:lstStyle>
            <a:lvl1pPr>
              <a:lnSpc>
                <a:spcPct val="100000"/>
              </a:lnSpc>
              <a:defRPr sz="6000">
                <a:latin typeface="Arial"/>
                <a:ea typeface="Arial"/>
                <a:cs typeface="Arial"/>
                <a:sym typeface="Arial"/>
              </a:defRPr>
            </a:lvl1pPr>
          </a:lstStyle>
          <a:p>
            <a:r>
              <a:t>Title Text</a:t>
            </a:r>
          </a:p>
        </p:txBody>
      </p:sp>
      <p:sp>
        <p:nvSpPr>
          <p:cNvPr id="115" name="Body Level One…"/>
          <p:cNvSpPr txBox="1">
            <a:spLocks noGrp="1"/>
          </p:cNvSpPr>
          <p:nvPr>
            <p:ph type="body" sz="quarter" idx="1"/>
          </p:nvPr>
        </p:nvSpPr>
        <p:spPr>
          <a:xfrm>
            <a:off x="831850" y="4589462"/>
            <a:ext cx="10515601" cy="1500188"/>
          </a:xfrm>
          <a:prstGeom prst="rect">
            <a:avLst/>
          </a:prstGeom>
        </p:spPr>
        <p:txBody>
          <a:bodyPr/>
          <a:lstStyle>
            <a:lvl1pPr marL="0" indent="0">
              <a:lnSpc>
                <a:spcPct val="100000"/>
              </a:lnSpc>
              <a:spcBef>
                <a:spcPts val="500"/>
              </a:spcBef>
              <a:buSzTx/>
              <a:buFontTx/>
              <a:buNone/>
              <a:defRPr sz="2400">
                <a:latin typeface="Arial"/>
                <a:ea typeface="Arial"/>
                <a:cs typeface="Arial"/>
                <a:sym typeface="Arial"/>
              </a:defRPr>
            </a:lvl1pPr>
            <a:lvl2pPr marL="0" indent="457200">
              <a:lnSpc>
                <a:spcPct val="100000"/>
              </a:lnSpc>
              <a:spcBef>
                <a:spcPts val="500"/>
              </a:spcBef>
              <a:buSzTx/>
              <a:buFontTx/>
              <a:buNone/>
              <a:defRPr sz="2400">
                <a:latin typeface="Arial"/>
                <a:ea typeface="Arial"/>
                <a:cs typeface="Arial"/>
                <a:sym typeface="Arial"/>
              </a:defRPr>
            </a:lvl2pPr>
            <a:lvl3pPr marL="0" indent="914400">
              <a:lnSpc>
                <a:spcPct val="100000"/>
              </a:lnSpc>
              <a:spcBef>
                <a:spcPts val="500"/>
              </a:spcBef>
              <a:buSzTx/>
              <a:buFontTx/>
              <a:buNone/>
              <a:defRPr sz="2400">
                <a:latin typeface="Arial"/>
                <a:ea typeface="Arial"/>
                <a:cs typeface="Arial"/>
                <a:sym typeface="Arial"/>
              </a:defRPr>
            </a:lvl3pPr>
            <a:lvl4pPr marL="0" indent="1371600">
              <a:lnSpc>
                <a:spcPct val="100000"/>
              </a:lnSpc>
              <a:spcBef>
                <a:spcPts val="500"/>
              </a:spcBef>
              <a:buSzTx/>
              <a:buFontTx/>
              <a:buNone/>
              <a:defRPr sz="2400">
                <a:latin typeface="Arial"/>
                <a:ea typeface="Arial"/>
                <a:cs typeface="Arial"/>
                <a:sym typeface="Arial"/>
              </a:defRPr>
            </a:lvl4pPr>
            <a:lvl5pPr marL="0" indent="1828800">
              <a:lnSpc>
                <a:spcPct val="100000"/>
              </a:lnSpc>
              <a:spcBef>
                <a:spcPts val="500"/>
              </a:spcBef>
              <a:buSzTx/>
              <a:buFont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10600" y="6414760"/>
            <a:ext cx="258624" cy="248305"/>
          </a:xfrm>
          <a:prstGeom prst="rect">
            <a:avLst/>
          </a:prstGeom>
          <a:ln w="12700">
            <a:miter lim="400000"/>
          </a:ln>
        </p:spPr>
        <p:txBody>
          <a:bodyPr wrap="none" lIns="45719" rIns="45719" anchor="ctr">
            <a:spAutoFit/>
          </a:bodyPr>
          <a:lstStyle>
            <a:lvl1pPr algn="l">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60" r:id="rId9"/>
    <p:sldLayoutId id="2147483662" r:id="rId10"/>
    <p:sldLayoutId id="2147483663"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1FB68-3B6C-4C27-8877-8BC3BC9DAE51}" type="datetimeFigureOut">
              <a:rPr lang="en-US" smtClean="0"/>
              <a:t>10/17/2024</a:t>
            </a:fld>
            <a:endParaRPr lang="en-US"/>
          </a:p>
        </p:txBody>
      </p:sp>
      <p:sp>
        <p:nvSpPr>
          <p:cNvPr id="5" name="عنصر نائب للتذييل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76474342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3000320" y="1368178"/>
            <a:ext cx="690045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badi" panose="020B0604020104020204" pitchFamily="34" charset="0"/>
                <a:ea typeface="SimSun" panose="02010600030101010101" pitchFamily="2" charset="-122"/>
                <a:cs typeface="+mn-cs"/>
                <a:sym typeface="+mn-ea"/>
              </a:rPr>
              <a:t> </a:t>
            </a:r>
            <a:endParaRPr kumimoji="0" lang="en-US" sz="2800" b="0" i="0" u="none" strike="noStrike" kern="1200" cap="none" spc="0" normalizeH="0" baseline="0" noProof="0" dirty="0">
              <a:ln>
                <a:noFill/>
              </a:ln>
              <a:solidFill>
                <a:srgbClr val="FFFFFF"/>
              </a:solidFill>
              <a:effectLst/>
              <a:uLnTx/>
              <a:uFillTx/>
              <a:latin typeface="Abadi" panose="020B0604020104020204" pitchFamily="34" charset="0"/>
              <a:ea typeface="SimSun" panose="02010600030101010101" pitchFamily="2" charset="-122"/>
              <a:cs typeface="+mn-cs"/>
            </a:endParaRPr>
          </a:p>
        </p:txBody>
      </p:sp>
      <p:sp>
        <p:nvSpPr>
          <p:cNvPr id="5" name="مربع نص 4"/>
          <p:cNvSpPr txBox="1"/>
          <p:nvPr/>
        </p:nvSpPr>
        <p:spPr>
          <a:xfrm>
            <a:off x="490510" y="4969900"/>
            <a:ext cx="6106884" cy="1175706"/>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supervised by: </a:t>
            </a:r>
            <a:endParaRPr kumimoji="0" lang="en-US" sz="32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Dr. </a:t>
            </a:r>
            <a:r>
              <a:rPr kumimoji="0" lang="en-US" sz="3200" b="1" i="0" u="none" strike="noStrike" kern="1200" cap="none" spc="0" normalizeH="0" baseline="0" noProof="0" dirty="0" err="1">
                <a:ln>
                  <a:noFill/>
                </a:ln>
                <a:solidFill>
                  <a:srgbClr val="000000"/>
                </a:solidFill>
                <a:effectLst/>
                <a:uLnTx/>
                <a:uFillTx/>
                <a:latin typeface="Arial" panose="020B0604020202020204"/>
                <a:ea typeface="SimSun" panose="02010600030101010101" pitchFamily="2" charset="-122"/>
                <a:cs typeface="+mn-cs"/>
                <a:sym typeface="+mn-ea"/>
              </a:rPr>
              <a:t>Saad</a:t>
            </a:r>
            <a:r>
              <a:rPr kumimoji="0" lang="en-US" sz="3200" b="1" i="0" u="none" strike="noStrike" kern="1200" cap="none" spc="0" normalizeH="0" noProof="0" dirty="0">
                <a:ln>
                  <a:noFill/>
                </a:ln>
                <a:solidFill>
                  <a:srgbClr val="000000"/>
                </a:solidFill>
                <a:effectLst/>
                <a:uLnTx/>
                <a:uFillTx/>
                <a:latin typeface="Arial" panose="020B0604020202020204"/>
                <a:ea typeface="SimSun" panose="02010600030101010101" pitchFamily="2" charset="-122"/>
                <a:cs typeface="+mn-cs"/>
                <a:sym typeface="+mn-ea"/>
              </a:rPr>
              <a:t> </a:t>
            </a:r>
            <a:r>
              <a:rPr kumimoji="0" lang="en-US" sz="3200" b="1" i="0" u="none" strike="noStrike" kern="1200" cap="none" spc="0" normalizeH="0" noProof="0" dirty="0" err="1">
                <a:ln>
                  <a:noFill/>
                </a:ln>
                <a:solidFill>
                  <a:srgbClr val="000000"/>
                </a:solidFill>
                <a:effectLst/>
                <a:uLnTx/>
                <a:uFillTx/>
                <a:latin typeface="Arial" panose="020B0604020202020204"/>
                <a:ea typeface="SimSun" panose="02010600030101010101" pitchFamily="2" charset="-122"/>
                <a:cs typeface="+mn-cs"/>
                <a:sym typeface="+mn-ea"/>
              </a:rPr>
              <a:t>azzawi</a:t>
            </a:r>
            <a:endParaRPr kumimoji="0" lang="en-US" altLang="ar-JO" sz="32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endParaRPr>
          </a:p>
        </p:txBody>
      </p:sp>
      <p:sp>
        <p:nvSpPr>
          <p:cNvPr id="2" name="مستطيل 1"/>
          <p:cNvSpPr/>
          <p:nvPr/>
        </p:nvSpPr>
        <p:spPr>
          <a:xfrm>
            <a:off x="7228458" y="4440524"/>
            <a:ext cx="5695062" cy="2234458"/>
          </a:xfrm>
          <a:prstGeom prst="rect">
            <a:avLst/>
          </a:prstGeom>
        </p:spPr>
        <p:txBody>
          <a:bodyPr wrap="square">
            <a:spAutoFit/>
          </a:bodyPr>
          <a:lstStyle/>
          <a:p>
            <a:pPr lvl="0" algn="ctr" fontAlgn="base" hangingPunct="1">
              <a:spcBef>
                <a:spcPct val="20000"/>
              </a:spcBef>
              <a:spcAft>
                <a:spcPct val="0"/>
              </a:spcAft>
              <a:defRPr/>
            </a:pPr>
            <a:r>
              <a:rPr lang="en-US" sz="2400" b="1" kern="1200" dirty="0">
                <a:latin typeface="Abadi" panose="020B0604020104020204" pitchFamily="34" charset="0"/>
                <a:ea typeface="SimSun" panose="02010600030101010101" pitchFamily="2" charset="-122"/>
                <a:sym typeface="+mn-ea"/>
              </a:rPr>
              <a:t>Presented by:</a:t>
            </a:r>
          </a:p>
          <a:p>
            <a:pPr lvl="0" algn="ctr" fontAlgn="base" hangingPunct="1">
              <a:spcBef>
                <a:spcPct val="20000"/>
              </a:spcBef>
              <a:spcAft>
                <a:spcPct val="0"/>
              </a:spcAft>
              <a:defRPr/>
            </a:pPr>
            <a:r>
              <a:rPr lang="en-US" sz="2400" b="1" kern="1200" dirty="0">
                <a:latin typeface="Abadi" panose="020B0604020104020204" pitchFamily="34" charset="0"/>
                <a:ea typeface="SimSun" panose="02010600030101010101" pitchFamily="2" charset="-122"/>
                <a:sym typeface="+mn-ea"/>
              </a:rPr>
              <a:t>Mohammed </a:t>
            </a:r>
            <a:r>
              <a:rPr lang="en-US" sz="2400" b="1" kern="1200" dirty="0" err="1">
                <a:latin typeface="Abadi" panose="020B0604020104020204" pitchFamily="34" charset="0"/>
                <a:ea typeface="SimSun" panose="02010600030101010101" pitchFamily="2" charset="-122"/>
                <a:sym typeface="+mn-ea"/>
              </a:rPr>
              <a:t>Maaitah</a:t>
            </a:r>
            <a:r>
              <a:rPr lang="en-US" sz="2400" b="1" kern="1200" dirty="0">
                <a:latin typeface="Abadi" panose="020B0604020104020204" pitchFamily="34" charset="0"/>
                <a:ea typeface="SimSun" panose="02010600030101010101" pitchFamily="2" charset="-122"/>
                <a:sym typeface="+mn-ea"/>
              </a:rPr>
              <a:t> </a:t>
            </a:r>
          </a:p>
          <a:p>
            <a:pPr lvl="0" algn="ctr" fontAlgn="base" hangingPunct="1">
              <a:spcBef>
                <a:spcPct val="20000"/>
              </a:spcBef>
              <a:spcAft>
                <a:spcPct val="0"/>
              </a:spcAft>
              <a:defRPr/>
            </a:pPr>
            <a:r>
              <a:rPr lang="en-US" sz="2400" b="1" kern="1200" dirty="0" err="1">
                <a:latin typeface="Abadi" panose="020B0604020104020204" pitchFamily="34" charset="0"/>
                <a:ea typeface="SimSun" panose="02010600030101010101" pitchFamily="2" charset="-122"/>
                <a:sym typeface="+mn-ea"/>
              </a:rPr>
              <a:t>Hala</a:t>
            </a:r>
            <a:r>
              <a:rPr lang="en-US" sz="2400" b="1" kern="1200" dirty="0">
                <a:latin typeface="Abadi" panose="020B0604020104020204" pitchFamily="34" charset="0"/>
                <a:ea typeface="SimSun" panose="02010600030101010101" pitchFamily="2" charset="-122"/>
                <a:sym typeface="+mn-ea"/>
              </a:rPr>
              <a:t> </a:t>
            </a:r>
            <a:r>
              <a:rPr lang="en-US" sz="2400" b="1" kern="1200" dirty="0" err="1">
                <a:latin typeface="Abadi" panose="020B0604020104020204" pitchFamily="34" charset="0"/>
                <a:ea typeface="SimSun" panose="02010600030101010101" pitchFamily="2" charset="-122"/>
                <a:sym typeface="+mn-ea"/>
              </a:rPr>
              <a:t>Tarawneh</a:t>
            </a:r>
            <a:endParaRPr lang="en-US" sz="2400" b="1" kern="1200" dirty="0">
              <a:latin typeface="Abadi" panose="020B0604020104020204" pitchFamily="34" charset="0"/>
              <a:ea typeface="SimSun" panose="02010600030101010101" pitchFamily="2" charset="-122"/>
              <a:sym typeface="+mn-ea"/>
            </a:endParaRPr>
          </a:p>
          <a:p>
            <a:pPr lvl="0" algn="ctr" fontAlgn="base" hangingPunct="1">
              <a:spcBef>
                <a:spcPct val="20000"/>
              </a:spcBef>
              <a:spcAft>
                <a:spcPct val="0"/>
              </a:spcAft>
              <a:defRPr/>
            </a:pPr>
            <a:r>
              <a:rPr lang="en-US" sz="2400" b="1" kern="1200" dirty="0" err="1">
                <a:latin typeface="Abadi" panose="020B0604020104020204" pitchFamily="34" charset="0"/>
                <a:ea typeface="SimSun" panose="02010600030101010101" pitchFamily="2" charset="-122"/>
                <a:sym typeface="+mn-ea"/>
              </a:rPr>
              <a:t>Mohanad</a:t>
            </a:r>
            <a:r>
              <a:rPr lang="en-US" sz="2400" b="1" kern="1200" dirty="0">
                <a:latin typeface="Abadi" panose="020B0604020104020204" pitchFamily="34" charset="0"/>
                <a:ea typeface="SimSun" panose="02010600030101010101" pitchFamily="2" charset="-122"/>
                <a:sym typeface="+mn-ea"/>
              </a:rPr>
              <a:t> </a:t>
            </a:r>
            <a:r>
              <a:rPr lang="en-US" sz="2400" b="1" kern="1200" dirty="0" err="1">
                <a:latin typeface="Abadi" panose="020B0604020104020204" pitchFamily="34" charset="0"/>
                <a:ea typeface="SimSun" panose="02010600030101010101" pitchFamily="2" charset="-122"/>
                <a:sym typeface="+mn-ea"/>
              </a:rPr>
              <a:t>Shabatat</a:t>
            </a:r>
            <a:r>
              <a:rPr lang="en-US" sz="2400" b="1" kern="1200" dirty="0">
                <a:latin typeface="Abadi" panose="020B0604020104020204" pitchFamily="34" charset="0"/>
                <a:ea typeface="SimSun" panose="02010600030101010101" pitchFamily="2" charset="-122"/>
                <a:sym typeface="+mn-ea"/>
              </a:rPr>
              <a:t> </a:t>
            </a:r>
          </a:p>
          <a:p>
            <a:pPr lvl="0" algn="ctr" fontAlgn="base" hangingPunct="1">
              <a:spcBef>
                <a:spcPct val="20000"/>
              </a:spcBef>
              <a:spcAft>
                <a:spcPct val="0"/>
              </a:spcAft>
              <a:defRPr/>
            </a:pPr>
            <a:r>
              <a:rPr lang="en-US" sz="2400" b="1" kern="1200" dirty="0" err="1">
                <a:latin typeface="Abadi" panose="020B0604020104020204" pitchFamily="34" charset="0"/>
                <a:ea typeface="SimSun" panose="02010600030101010101" pitchFamily="2" charset="-122"/>
                <a:sym typeface="+mn-ea"/>
              </a:rPr>
              <a:t>Emad</a:t>
            </a:r>
            <a:r>
              <a:rPr lang="en-US" sz="2400" b="1" kern="1200" dirty="0">
                <a:latin typeface="Abadi" panose="020B0604020104020204" pitchFamily="34" charset="0"/>
                <a:ea typeface="SimSun" panose="02010600030101010101" pitchFamily="2" charset="-122"/>
                <a:sym typeface="+mn-ea"/>
              </a:rPr>
              <a:t> </a:t>
            </a:r>
            <a:r>
              <a:rPr lang="en-US" sz="2400" b="1" kern="1200" dirty="0" err="1">
                <a:latin typeface="Abadi" panose="020B0604020104020204" pitchFamily="34" charset="0"/>
                <a:ea typeface="SimSun" panose="02010600030101010101" pitchFamily="2" charset="-122"/>
                <a:sym typeface="+mn-ea"/>
              </a:rPr>
              <a:t>Omari</a:t>
            </a:r>
            <a:endParaRPr lang="en-US" sz="2400" b="1" kern="1200" dirty="0">
              <a:latin typeface="Abadi" panose="020B0604020104020204" pitchFamily="34" charset="0"/>
              <a:ea typeface="SimSun" panose="02010600030101010101" pitchFamily="2" charset="-122"/>
              <a:sym typeface="+mn-ea"/>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734" y="709038"/>
            <a:ext cx="5980113"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1671"/>
            <a:ext cx="9815623" cy="543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عنوان 4"/>
          <p:cNvSpPr>
            <a:spLocks noGrp="1"/>
          </p:cNvSpPr>
          <p:nvPr>
            <p:ph type="title"/>
          </p:nvPr>
        </p:nvSpPr>
        <p:spPr/>
        <p:txBody>
          <a:bodyPr/>
          <a:lstStyle/>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845" y="855345"/>
            <a:ext cx="11608435" cy="4362831"/>
          </a:xfrm>
        </p:spPr>
        <p:txBody>
          <a:bodyPr>
            <a:normAutofit fontScale="92500" lnSpcReduction="10000"/>
          </a:bodyPr>
          <a:lstStyle/>
          <a:p>
            <a:pPr marL="0" indent="0">
              <a:buNone/>
            </a:pPr>
            <a:r>
              <a:rPr lang="en-US" sz="2800" b="1" i="1" dirty="0">
                <a:solidFill>
                  <a:schemeClr val="tx1"/>
                </a:solidFill>
              </a:rPr>
              <a:t>Macroscopic</a:t>
            </a:r>
            <a:r>
              <a:rPr lang="en-US" b="1" i="1" dirty="0">
                <a:solidFill>
                  <a:schemeClr val="tx1"/>
                </a:solidFill>
              </a:rPr>
              <a:t>,</a:t>
            </a:r>
            <a:r>
              <a:rPr lang="en-US" dirty="0">
                <a:solidFill>
                  <a:schemeClr val="tx1"/>
                </a:solidFill>
              </a:rPr>
              <a:t> the </a:t>
            </a:r>
            <a:r>
              <a:rPr lang="en-US" dirty="0" err="1">
                <a:solidFill>
                  <a:schemeClr val="tx1"/>
                </a:solidFill>
              </a:rPr>
              <a:t>tumour</a:t>
            </a:r>
            <a:r>
              <a:rPr lang="en-US" dirty="0">
                <a:solidFill>
                  <a:schemeClr val="tx1"/>
                </a:solidFill>
              </a:rPr>
              <a:t> has raised, rolled but </a:t>
            </a:r>
          </a:p>
          <a:p>
            <a:pPr marL="0" indent="0">
              <a:buNone/>
            </a:pPr>
            <a:r>
              <a:rPr lang="en-US" dirty="0">
                <a:solidFill>
                  <a:schemeClr val="tx1"/>
                </a:solidFill>
              </a:rPr>
              <a:t>not </a:t>
            </a:r>
            <a:r>
              <a:rPr lang="en-US" dirty="0" err="1">
                <a:solidFill>
                  <a:schemeClr val="tx1"/>
                </a:solidFill>
              </a:rPr>
              <a:t>everted</a:t>
            </a:r>
            <a:r>
              <a:rPr lang="en-US" dirty="0">
                <a:solidFill>
                  <a:schemeClr val="tx1"/>
                </a:solidFill>
              </a:rPr>
              <a:t> edges. It consists of pearly nodules over </a:t>
            </a:r>
          </a:p>
          <a:p>
            <a:pPr marL="0" indent="0">
              <a:buNone/>
            </a:pPr>
            <a:r>
              <a:rPr lang="en-US" dirty="0">
                <a:solidFill>
                  <a:schemeClr val="tx1"/>
                </a:solidFill>
              </a:rPr>
              <a:t>which fine blood vessels can be seen to course (telangiectasia)</a:t>
            </a:r>
          </a:p>
          <a:p>
            <a:pPr marL="0" indent="0">
              <a:buNone/>
            </a:pPr>
            <a:endParaRPr lang="en-US" b="1" i="1" dirty="0">
              <a:solidFill>
                <a:schemeClr val="tx1"/>
              </a:solidFill>
            </a:endParaRPr>
          </a:p>
          <a:p>
            <a:pPr marL="0" indent="0">
              <a:buNone/>
            </a:pPr>
            <a:r>
              <a:rPr lang="en-US" sz="2800" dirty="0"/>
              <a:t>BCC can be divided into </a:t>
            </a:r>
            <a:r>
              <a:rPr lang="en-US" sz="2800" dirty="0" err="1"/>
              <a:t>localised</a:t>
            </a:r>
            <a:r>
              <a:rPr lang="en-US" sz="2800" b="1" dirty="0"/>
              <a:t> *(nodular, </a:t>
            </a:r>
            <a:r>
              <a:rPr lang="en-US" sz="2800" b="1" dirty="0" err="1"/>
              <a:t>nodulocystic</a:t>
            </a:r>
            <a:r>
              <a:rPr lang="en-US" sz="2800" b="1" dirty="0"/>
              <a:t> , </a:t>
            </a:r>
          </a:p>
          <a:p>
            <a:pPr marL="0" indent="0">
              <a:buNone/>
            </a:pPr>
            <a:r>
              <a:rPr lang="en-US" sz="2800" b="1" dirty="0"/>
              <a:t>cystic, *pigmented and </a:t>
            </a:r>
            <a:r>
              <a:rPr lang="en-US" sz="2800" b="1" dirty="0" err="1"/>
              <a:t>naevoid</a:t>
            </a:r>
            <a:r>
              <a:rPr lang="en-US" sz="2800" b="1" dirty="0"/>
              <a:t>)</a:t>
            </a:r>
            <a:r>
              <a:rPr lang="en-US" sz="2800" dirty="0"/>
              <a:t> and </a:t>
            </a:r>
            <a:r>
              <a:rPr lang="en-US" sz="2800" dirty="0" err="1"/>
              <a:t>generalised</a:t>
            </a:r>
            <a:r>
              <a:rPr lang="en-US" sz="2800" dirty="0"/>
              <a:t> lesions. These </a:t>
            </a:r>
          </a:p>
          <a:p>
            <a:pPr marL="0" indent="0">
              <a:buNone/>
            </a:pPr>
            <a:r>
              <a:rPr lang="en-US" sz="2800" dirty="0"/>
              <a:t>lesions can be </a:t>
            </a:r>
            <a:r>
              <a:rPr lang="en-US" sz="2800" b="1" dirty="0"/>
              <a:t>superficial (multifocal or superficial spreading) or </a:t>
            </a:r>
          </a:p>
          <a:p>
            <a:pPr marL="0" indent="0">
              <a:buNone/>
            </a:pPr>
            <a:r>
              <a:rPr lang="en-US" sz="2800" b="1" dirty="0"/>
              <a:t>infiltrative (*</a:t>
            </a:r>
            <a:r>
              <a:rPr lang="en-US" sz="2800" b="1" dirty="0" err="1"/>
              <a:t>morphoeic</a:t>
            </a:r>
            <a:r>
              <a:rPr lang="en-US" sz="2800" b="1" dirty="0"/>
              <a:t>, ice pick and </a:t>
            </a:r>
            <a:r>
              <a:rPr lang="en-US" sz="2800" b="1" dirty="0" err="1"/>
              <a:t>cicatrising</a:t>
            </a:r>
            <a:r>
              <a:rPr lang="en-US" sz="2800" b="1" dirty="0"/>
              <a:t>)</a:t>
            </a:r>
            <a:r>
              <a:rPr lang="en-US" sz="2800" dirty="0"/>
              <a:t> </a:t>
            </a:r>
          </a:p>
          <a:p>
            <a:pPr>
              <a:buFont typeface="Arial" panose="020B0604020202020204" pitchFamily="34" charset="0"/>
              <a:buChar char="•"/>
            </a:pPr>
            <a:r>
              <a:rPr lang="en-US" dirty="0"/>
              <a:t>Nodular and </a:t>
            </a:r>
            <a:r>
              <a:rPr lang="en-US" dirty="0" err="1"/>
              <a:t>nodulocystic</a:t>
            </a:r>
            <a:r>
              <a:rPr lang="en-US" dirty="0"/>
              <a:t> variants account for 90 per cent of BCC.</a:t>
            </a:r>
          </a:p>
          <a:p>
            <a:pPr marL="0" indent="0">
              <a:buNone/>
            </a:pPr>
            <a:endParaRPr lang="en-US" dirty="0"/>
          </a:p>
        </p:txBody>
      </p:sp>
      <p:sp>
        <p:nvSpPr>
          <p:cNvPr id="4" name="Text Box 3"/>
          <p:cNvSpPr txBox="1"/>
          <p:nvPr/>
        </p:nvSpPr>
        <p:spPr>
          <a:xfrm>
            <a:off x="944880" y="121920"/>
            <a:ext cx="264985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Pathology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79509"/>
            <a:ext cx="5529263"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514350" y="433705"/>
            <a:ext cx="4838700" cy="3219450"/>
          </a:xfrm>
          <a:prstGeom prst="rect">
            <a:avLst/>
          </a:prstGeom>
        </p:spPr>
      </p:pic>
      <p:pic>
        <p:nvPicPr>
          <p:cNvPr id="6" name="Content Placeholder 5"/>
          <p:cNvPicPr>
            <a:picLocks noGrp="1" noChangeAspect="1"/>
          </p:cNvPicPr>
          <p:nvPr>
            <p:ph sz="half" idx="2"/>
          </p:nvPr>
        </p:nvPicPr>
        <p:blipFill>
          <a:blip r:embed="rId3"/>
          <a:stretch>
            <a:fillRect/>
          </a:stretch>
        </p:blipFill>
        <p:spPr>
          <a:xfrm>
            <a:off x="5991225" y="433705"/>
            <a:ext cx="4838700" cy="3219450"/>
          </a:xfrm>
          <a:prstGeom prst="rect">
            <a:avLst/>
          </a:prstGeom>
        </p:spPr>
      </p:pic>
      <p:sp>
        <p:nvSpPr>
          <p:cNvPr id="5" name="Text Box 4"/>
          <p:cNvSpPr txBox="1"/>
          <p:nvPr/>
        </p:nvSpPr>
        <p:spPr>
          <a:xfrm>
            <a:off x="568325" y="3949700"/>
            <a:ext cx="4784725"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A nodulocystic basal carcinoma (BCC). Note the characteristic pearly </a:t>
            </a:r>
            <a:r>
              <a:rPr kumimoji="0" lang="en-US" sz="2400" b="0"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papules</a:t>
            </a:r>
            <a:r>
              <a:rPr kumimoji="0" lang="en-US" sz="24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 with telangectasia</a:t>
            </a:r>
          </a:p>
        </p:txBody>
      </p:sp>
      <p:sp>
        <p:nvSpPr>
          <p:cNvPr id="8" name="Text Box 7"/>
          <p:cNvSpPr txBox="1"/>
          <p:nvPr/>
        </p:nvSpPr>
        <p:spPr>
          <a:xfrm>
            <a:off x="5991225" y="3949700"/>
            <a:ext cx="4711700"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 *</a:t>
            </a:r>
            <a:r>
              <a:rPr kumimoji="0" lang="en-US" sz="28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An ulcerating BCC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the lower eyelid.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1569085" y="891540"/>
            <a:ext cx="7745095" cy="3162300"/>
          </a:xfrm>
          <a:prstGeom prst="rect">
            <a:avLst/>
          </a:prstGeom>
        </p:spPr>
      </p:pic>
      <p:sp>
        <p:nvSpPr>
          <p:cNvPr id="6" name="Text Box 5"/>
          <p:cNvSpPr txBox="1"/>
          <p:nvPr/>
        </p:nvSpPr>
        <p:spPr>
          <a:xfrm>
            <a:off x="3089910" y="4293235"/>
            <a:ext cx="483870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A recurrent morphoeic BCC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405" y="304165"/>
            <a:ext cx="11389995" cy="5823585"/>
          </a:xfrm>
        </p:spPr>
        <p:txBody>
          <a:bodyPr>
            <a:normAutofit lnSpcReduction="10000"/>
          </a:bodyPr>
          <a:lstStyle/>
          <a:p>
            <a:pPr marL="0" indent="0">
              <a:buNone/>
            </a:pPr>
            <a:r>
              <a:rPr lang="en-US" sz="4000" b="1" dirty="0">
                <a:solidFill>
                  <a:srgbClr val="FF0000"/>
                </a:solidFill>
              </a:rPr>
              <a:t>Prognosis</a:t>
            </a:r>
            <a:endParaRPr lang="en-US" b="1" dirty="0">
              <a:solidFill>
                <a:srgbClr val="FF0000"/>
              </a:solidFill>
            </a:endParaRPr>
          </a:p>
          <a:p>
            <a:pPr marL="0" indent="0">
              <a:buNone/>
            </a:pPr>
            <a:r>
              <a:rPr lang="en-US" dirty="0"/>
              <a:t>There are ‘high risk’ and ‘low risk’ BCCs.</a:t>
            </a:r>
          </a:p>
          <a:p>
            <a:pPr marL="0" indent="0">
              <a:buNone/>
            </a:pPr>
            <a:r>
              <a:rPr lang="en-US" dirty="0"/>
              <a:t> High-risk BCCs are: </a:t>
            </a:r>
          </a:p>
          <a:p>
            <a:pPr marL="0" indent="0">
              <a:buNone/>
            </a:pPr>
            <a:r>
              <a:rPr lang="en-US" dirty="0"/>
              <a:t>1. Large (&gt;2 cm); </a:t>
            </a:r>
          </a:p>
          <a:p>
            <a:pPr marL="0" indent="0">
              <a:buNone/>
            </a:pPr>
            <a:r>
              <a:rPr lang="en-US" dirty="0"/>
              <a:t>2. Located at sites where direct invasion gives access to the cranium (near the eye, nose and </a:t>
            </a:r>
          </a:p>
          <a:p>
            <a:pPr marL="0" indent="0">
              <a:buNone/>
            </a:pPr>
            <a:r>
              <a:rPr lang="en-US" dirty="0"/>
              <a:t>ear)</a:t>
            </a:r>
          </a:p>
          <a:p>
            <a:pPr marL="0" indent="0">
              <a:buNone/>
            </a:pPr>
            <a:r>
              <a:rPr lang="en-US" dirty="0"/>
              <a:t>3. Recurrent </a:t>
            </a:r>
            <a:r>
              <a:rPr lang="en-US" dirty="0" err="1"/>
              <a:t>tumours</a:t>
            </a:r>
            <a:r>
              <a:rPr lang="en-US" dirty="0"/>
              <a:t> </a:t>
            </a:r>
          </a:p>
          <a:p>
            <a:pPr marL="0" indent="0">
              <a:buNone/>
            </a:pPr>
            <a:r>
              <a:rPr lang="en-US" dirty="0"/>
              <a:t>4. </a:t>
            </a:r>
            <a:r>
              <a:rPr lang="en-US" dirty="0" err="1"/>
              <a:t>Tumours</a:t>
            </a:r>
            <a:r>
              <a:rPr lang="en-US" dirty="0"/>
              <a:t> forming in the presence of immunosuppression;</a:t>
            </a:r>
          </a:p>
          <a:p>
            <a:pPr marL="0" indent="0">
              <a:buNone/>
            </a:pPr>
            <a:r>
              <a:rPr lang="en-US" dirty="0"/>
              <a:t>5. </a:t>
            </a:r>
            <a:r>
              <a:rPr lang="en-US" dirty="0" err="1"/>
              <a:t>Micronodular</a:t>
            </a:r>
            <a:r>
              <a:rPr lang="en-US" dirty="0"/>
              <a:t> or infiltrating histological subtypes.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3429635"/>
          </a:xfrm>
        </p:spPr>
        <p:txBody>
          <a:bodyPr>
            <a:noAutofit/>
          </a:bodyPr>
          <a:lstStyle/>
          <a:p>
            <a:pPr marL="0" indent="0" algn="l">
              <a:buNone/>
            </a:pPr>
            <a:r>
              <a:rPr lang="en-US" b="1" dirty="0">
                <a:solidFill>
                  <a:srgbClr val="FF0000"/>
                </a:solidFill>
              </a:rPr>
              <a:t>Treatment can be surgical or non-surgical.</a:t>
            </a:r>
          </a:p>
          <a:p>
            <a:pPr marL="0" indent="0" algn="l">
              <a:buNone/>
            </a:pPr>
            <a:r>
              <a:rPr lang="en-US" dirty="0"/>
              <a:t>Treatment of BCC varies according to size, location, type, and high- or low-risk. Treatment options include surgical excision, medical, or destructive therapies. Surgical excision should include 4 mm margins for small, primary BCC on cosmetically sensitive areas, and 10 mm margins otherwise.</a:t>
            </a:r>
          </a:p>
          <a:p>
            <a:pPr marL="0" indent="0">
              <a:buNone/>
            </a:pPr>
            <a:r>
              <a:rPr lang="en-US" sz="2800" dirty="0"/>
              <a:t> </a:t>
            </a:r>
            <a:r>
              <a:rPr lang="en-US" sz="2800" b="1" dirty="0" err="1">
                <a:solidFill>
                  <a:srgbClr val="FF0000"/>
                </a:solidFill>
              </a:rPr>
              <a:t>Mohs</a:t>
            </a:r>
            <a:r>
              <a:rPr lang="en-US" sz="2800" b="1" dirty="0">
                <a:solidFill>
                  <a:srgbClr val="FF0000"/>
                </a:solidFill>
              </a:rPr>
              <a:t>’ micrographic surgery </a:t>
            </a:r>
            <a:r>
              <a:rPr lang="en-US" sz="2800" b="1" dirty="0"/>
              <a:t>: </a:t>
            </a:r>
            <a:r>
              <a:rPr lang="en-US" dirty="0">
                <a:sym typeface="+mn-ea"/>
              </a:rPr>
              <a:t> Sequential horizontal excision with immediate frozen section testing by dedicated Mohs </a:t>
            </a:r>
            <a:r>
              <a:rPr lang="en-US" dirty="0" err="1">
                <a:sym typeface="+mn-ea"/>
              </a:rPr>
              <a:t>dermatopathologist</a:t>
            </a:r>
            <a:r>
              <a:rPr lang="en-US" dirty="0">
                <a:sym typeface="+mn-ea"/>
              </a:rPr>
              <a:t>. </a:t>
            </a:r>
          </a:p>
          <a:p>
            <a:pPr marL="0" indent="0">
              <a:buNone/>
            </a:pPr>
            <a:r>
              <a:rPr lang="en-US" dirty="0">
                <a:sym typeface="+mn-ea"/>
              </a:rPr>
              <a:t>Indications include </a:t>
            </a:r>
            <a:r>
              <a:rPr lang="en-US" dirty="0" err="1">
                <a:sym typeface="+mn-ea"/>
              </a:rPr>
              <a:t>morpheaform</a:t>
            </a:r>
            <a:r>
              <a:rPr lang="en-US" dirty="0">
                <a:sym typeface="+mn-ea"/>
              </a:rPr>
              <a:t> BCC and/or lesions in aesthetically sensitive areas (nose, eyelid, lip,ears, etc.)</a:t>
            </a:r>
            <a:endParaRPr lang="en-US" dirty="0"/>
          </a:p>
          <a:p>
            <a:pPr marL="0" indent="0">
              <a:buNone/>
            </a:pPr>
            <a:r>
              <a:rPr lang="en-US" sz="2800" dirty="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235" y="168910"/>
            <a:ext cx="11266805" cy="6363335"/>
          </a:xfrm>
        </p:spPr>
        <p:txBody>
          <a:bodyPr/>
          <a:lstStyle/>
          <a:p>
            <a:pPr marL="0" indent="0">
              <a:buNone/>
            </a:pPr>
            <a:r>
              <a:rPr lang="en-US" sz="2000" dirty="0"/>
              <a:t> </a:t>
            </a:r>
            <a:r>
              <a:rPr lang="en-US" sz="2800" dirty="0"/>
              <a:t>Other destructive techniques include </a:t>
            </a:r>
            <a:r>
              <a:rPr lang="en-US" sz="2800" dirty="0">
                <a:solidFill>
                  <a:srgbClr val="FF0000"/>
                </a:solidFill>
              </a:rPr>
              <a:t>cryosurgery</a:t>
            </a:r>
            <a:r>
              <a:rPr lang="en-US" sz="2800" dirty="0"/>
              <a:t> and</a:t>
            </a:r>
            <a:r>
              <a:rPr lang="en-US" sz="2800" dirty="0">
                <a:solidFill>
                  <a:srgbClr val="FF0000"/>
                </a:solidFill>
              </a:rPr>
              <a:t> laser ablation. </a:t>
            </a:r>
          </a:p>
          <a:p>
            <a:pPr marL="0" indent="0">
              <a:buNone/>
            </a:pPr>
            <a:r>
              <a:rPr lang="en-US" sz="2800" dirty="0">
                <a:solidFill>
                  <a:srgbClr val="FF0000"/>
                </a:solidFill>
              </a:rPr>
              <a:t>Radiation therapy</a:t>
            </a:r>
            <a:r>
              <a:rPr lang="en-US" sz="2800" dirty="0"/>
              <a:t> can be used as adjuvant therapy following </a:t>
            </a:r>
          </a:p>
          <a:p>
            <a:pPr marL="0" indent="0">
              <a:buNone/>
            </a:pPr>
            <a:r>
              <a:rPr lang="en-US" sz="2800" dirty="0"/>
              <a:t>surgery, or as primary therapy in poor surgical candidates with </a:t>
            </a:r>
          </a:p>
          <a:p>
            <a:pPr marL="0" indent="0">
              <a:buNone/>
            </a:pPr>
            <a:r>
              <a:rPr lang="en-US" sz="2800" dirty="0"/>
              <a:t>low-risk lesions,</a:t>
            </a:r>
            <a:r>
              <a:rPr lang="en-US" sz="2800" dirty="0">
                <a:sym typeface="+mn-ea"/>
              </a:rPr>
              <a:t>deeply invasive BCC</a:t>
            </a:r>
            <a:endParaRPr lang="ar-JO" sz="2800" dirty="0"/>
          </a:p>
          <a:p>
            <a:pPr marL="0" indent="0">
              <a:buNone/>
            </a:pPr>
            <a:endParaRPr lang="en-US" sz="2800" dirty="0"/>
          </a:p>
          <a:p>
            <a:pPr marL="0" indent="0">
              <a:buNone/>
            </a:pPr>
            <a:r>
              <a:rPr lang="en-US" sz="2800" b="1" dirty="0">
                <a:sym typeface="+mn-ea"/>
              </a:rPr>
              <a:t> Topical Pharmaceuticals</a:t>
            </a:r>
            <a:endParaRPr lang="en-US" sz="2800" b="1" dirty="0"/>
          </a:p>
          <a:p>
            <a:pPr marL="0" indent="0">
              <a:buNone/>
            </a:pPr>
            <a:r>
              <a:rPr lang="en-US" sz="2800" dirty="0"/>
              <a:t>Topical </a:t>
            </a:r>
            <a:r>
              <a:rPr lang="en-US" sz="2800" dirty="0">
                <a:solidFill>
                  <a:srgbClr val="FF0000"/>
                </a:solidFill>
              </a:rPr>
              <a:t>imiquimod </a:t>
            </a:r>
            <a:r>
              <a:rPr lang="en-US" sz="2800" dirty="0"/>
              <a:t>or</a:t>
            </a:r>
            <a:r>
              <a:rPr lang="en-US" sz="2800" dirty="0">
                <a:solidFill>
                  <a:srgbClr val="FF0000"/>
                </a:solidFill>
              </a:rPr>
              <a:t> 5-fluorouracil</a:t>
            </a:r>
            <a:r>
              <a:rPr lang="en-US" sz="2800" dirty="0"/>
              <a:t> have been used for </a:t>
            </a:r>
          </a:p>
          <a:p>
            <a:pPr marL="0" indent="0">
              <a:buNone/>
            </a:pPr>
            <a:r>
              <a:rPr lang="en-US" sz="2800" dirty="0"/>
              <a:t>periods of 6 to 16 weeks for small, superficial BCC of the neck, </a:t>
            </a:r>
          </a:p>
          <a:p>
            <a:pPr marL="0" indent="0">
              <a:buNone/>
            </a:pPr>
            <a:r>
              <a:rPr lang="en-US" sz="2800" dirty="0"/>
              <a:t>trunk or extremities.</a:t>
            </a:r>
          </a:p>
          <a:p>
            <a:pPr marL="0" indent="0">
              <a:buNone/>
            </a:pPr>
            <a:r>
              <a:rPr lang="en-US" sz="2400" b="1" dirty="0">
                <a:sym typeface="+mn-ea"/>
              </a:rPr>
              <a:t> </a:t>
            </a:r>
            <a:endParaRPr lang="ar-JO" sz="2400" dirty="0"/>
          </a:p>
          <a:p>
            <a:endParaRPr lang="ar-JO"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quamous cell carcinoma"/>
          <p:cNvSpPr txBox="1">
            <a:spLocks noGrp="1"/>
          </p:cNvSpPr>
          <p:nvPr>
            <p:ph type="title"/>
          </p:nvPr>
        </p:nvSpPr>
        <p:spPr>
          <a:xfrm>
            <a:off x="253437" y="1730823"/>
            <a:ext cx="10414001" cy="1512744"/>
          </a:xfrm>
          <a:prstGeom prst="rect">
            <a:avLst/>
          </a:prstGeom>
        </p:spPr>
        <p:txBody>
          <a:bodyPr>
            <a:normAutofit fontScale="90000"/>
          </a:bodyPr>
          <a:lstStyle/>
          <a:p>
            <a:r>
              <a:rPr lang="en-US" dirty="0"/>
              <a:t>2.</a:t>
            </a:r>
            <a:br>
              <a:rPr lang="en-US" dirty="0"/>
            </a:br>
            <a:r>
              <a:rPr lang="en-US" dirty="0"/>
              <a:t>S</a:t>
            </a:r>
            <a:r>
              <a:rPr dirty="0"/>
              <a:t>quamous cell carcinoma</a:t>
            </a:r>
          </a:p>
        </p:txBody>
      </p:sp>
      <p:sp>
        <p:nvSpPr>
          <p:cNvPr id="351" name="Second most common skin cancer after BCC."/>
          <p:cNvSpPr txBox="1">
            <a:spLocks noGrp="1"/>
          </p:cNvSpPr>
          <p:nvPr>
            <p:ph type="body" sz="half" idx="1"/>
          </p:nvPr>
        </p:nvSpPr>
        <p:spPr>
          <a:xfrm>
            <a:off x="699683" y="3274274"/>
            <a:ext cx="10730317" cy="2747772"/>
          </a:xfrm>
          <a:prstGeom prst="rect">
            <a:avLst/>
          </a:prstGeom>
        </p:spPr>
        <p:txBody>
          <a:bodyPr>
            <a:normAutofit fontScale="92500"/>
          </a:bodyPr>
          <a:lstStyle/>
          <a:p>
            <a:pPr defTabSz="387984">
              <a:defRPr sz="5000"/>
            </a:pPr>
            <a:endParaRPr dirty="0"/>
          </a:p>
          <a:p>
            <a:pPr marL="457200" indent="-457200" algn="l" defTabSz="429768">
              <a:lnSpc>
                <a:spcPct val="90000"/>
              </a:lnSpc>
              <a:spcBef>
                <a:spcPts val="400"/>
              </a:spcBef>
              <a:buFontTx/>
              <a:buChar char="-"/>
              <a:defRPr sz="3400">
                <a:latin typeface="+mj-lt"/>
                <a:ea typeface="+mj-ea"/>
                <a:cs typeface="+mj-cs"/>
                <a:sym typeface="Calibri"/>
              </a:defRPr>
            </a:pPr>
            <a:r>
              <a:rPr dirty="0"/>
              <a:t>Second most common skin cancer after BCC.</a:t>
            </a:r>
            <a:endParaRPr lang="ar-JO" dirty="0"/>
          </a:p>
          <a:p>
            <a:pPr marL="457200" indent="-457200" algn="l" defTabSz="429768">
              <a:lnSpc>
                <a:spcPct val="90000"/>
              </a:lnSpc>
              <a:spcBef>
                <a:spcPts val="400"/>
              </a:spcBef>
              <a:buFontTx/>
              <a:buChar char="-"/>
              <a:defRPr sz="3400">
                <a:latin typeface="+mj-lt"/>
                <a:ea typeface="+mj-ea"/>
                <a:cs typeface="+mj-cs"/>
                <a:sym typeface="Calibri"/>
              </a:defRPr>
            </a:pPr>
            <a:r>
              <a:rPr lang="en-US" dirty="0"/>
              <a:t>It is strongly related to cumulative sun exposure, especially in white people, it is more common in men than in women. </a:t>
            </a:r>
          </a:p>
          <a:p>
            <a:pPr marL="457200" indent="-457200" algn="l" defTabSz="429768">
              <a:lnSpc>
                <a:spcPct val="90000"/>
              </a:lnSpc>
              <a:spcBef>
                <a:spcPts val="400"/>
              </a:spcBef>
              <a:buFontTx/>
              <a:buChar char="-"/>
              <a:defRPr sz="3400">
                <a:latin typeface="+mj-lt"/>
                <a:ea typeface="+mj-ea"/>
                <a:cs typeface="+mj-cs"/>
                <a:sym typeface="Calibri"/>
              </a:defRPr>
            </a:pPr>
            <a:r>
              <a:rPr lang="en-US" dirty="0"/>
              <a:t>It is a malignant tumor, has direct, blood and lymphatic spread. </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Risk factor:…"/>
          <p:cNvSpPr txBox="1">
            <a:spLocks noGrp="1"/>
          </p:cNvSpPr>
          <p:nvPr>
            <p:ph type="title"/>
          </p:nvPr>
        </p:nvSpPr>
        <p:spPr>
          <a:xfrm>
            <a:off x="399866" y="0"/>
            <a:ext cx="11392268" cy="6596531"/>
          </a:xfrm>
          <a:prstGeom prst="rect">
            <a:avLst/>
          </a:prstGeom>
        </p:spPr>
        <p:txBody>
          <a:bodyPr anchor="t">
            <a:normAutofit fontScale="90000"/>
          </a:bodyPr>
          <a:lstStyle/>
          <a:p>
            <a:pPr defTabSz="235267">
              <a:defRPr sz="3200"/>
            </a:pPr>
            <a:br>
              <a:rPr lang="en-US" dirty="0"/>
            </a:br>
            <a:r>
              <a:rPr lang="en-US" sz="4400" b="1" dirty="0"/>
              <a:t>R</a:t>
            </a:r>
            <a:r>
              <a:rPr sz="4400" b="1" dirty="0"/>
              <a:t>isk factor</a:t>
            </a:r>
            <a:r>
              <a:rPr lang="en-US" sz="4400" b="1" dirty="0"/>
              <a:t>s </a:t>
            </a:r>
            <a:r>
              <a:rPr sz="4400" b="1" dirty="0"/>
              <a:t>:</a:t>
            </a:r>
            <a:endParaRPr sz="7000" b="1" dirty="0"/>
          </a:p>
          <a:p>
            <a:pPr algn="l" defTabSz="235267">
              <a:defRPr sz="2800"/>
            </a:pPr>
            <a:r>
              <a:rPr sz="3100" dirty="0"/>
              <a:t>1. </a:t>
            </a:r>
            <a:r>
              <a:rPr lang="en-US" sz="3100" dirty="0"/>
              <a:t>UV radiation: Sun exposure and tanning booth use, PUVA therapy for psoriasis. </a:t>
            </a:r>
            <a:br>
              <a:rPr lang="ar-JO" sz="3100" dirty="0"/>
            </a:br>
            <a:r>
              <a:rPr lang="en-US" sz="3100" dirty="0"/>
              <a:t>2. chronic inflammation (burns, pressure ulcers, chronic sinus tracts, pre-existing scars, osteomyelitis,)</a:t>
            </a:r>
            <a:br>
              <a:rPr lang="en-US" sz="3100" dirty="0"/>
            </a:br>
            <a:r>
              <a:rPr sz="3100" u="sng" dirty="0" err="1">
                <a:solidFill>
                  <a:srgbClr val="FF0000"/>
                </a:solidFill>
              </a:rPr>
              <a:t>Marjolin’s</a:t>
            </a:r>
            <a:r>
              <a:rPr sz="3100" u="sng" dirty="0">
                <a:solidFill>
                  <a:srgbClr val="FF0000"/>
                </a:solidFill>
              </a:rPr>
              <a:t> ulcer: SCC arising in a chronic wound</a:t>
            </a:r>
            <a:br>
              <a:rPr lang="ar-JO" sz="3100" dirty="0"/>
            </a:br>
            <a:r>
              <a:rPr sz="3100" dirty="0"/>
              <a:t>3. Viral infection: Some types of human papillomavirus (HPV</a:t>
            </a:r>
            <a:r>
              <a:rPr lang="en-US" sz="3100" dirty="0"/>
              <a:t>16,18</a:t>
            </a:r>
            <a:r>
              <a:rPr sz="3100" dirty="0"/>
              <a:t>);</a:t>
            </a:r>
            <a:endParaRPr sz="6700" dirty="0"/>
          </a:p>
          <a:p>
            <a:pPr algn="l" defTabSz="235267">
              <a:defRPr sz="2800"/>
            </a:pPr>
            <a:r>
              <a:rPr sz="3100" dirty="0"/>
              <a:t> herpes simplex virus...especially in oral cavity</a:t>
            </a:r>
            <a:br>
              <a:rPr lang="en-US" sz="3100" dirty="0"/>
            </a:br>
            <a:r>
              <a:rPr lang="en-US" sz="3100" dirty="0"/>
              <a:t>4.Chemical carcinogens: such as coal tar, and arsenic .</a:t>
            </a:r>
            <a:br>
              <a:rPr lang="en-US" sz="3100" dirty="0"/>
            </a:br>
            <a:r>
              <a:rPr lang="en-US" sz="3100" dirty="0"/>
              <a:t>5. Radiation : Ionizing R </a:t>
            </a:r>
            <a:br>
              <a:rPr lang="en-US" sz="3100" dirty="0"/>
            </a:br>
            <a:r>
              <a:rPr lang="en-US" sz="3100" dirty="0"/>
              <a:t>6. Immunosuppression : HIV </a:t>
            </a:r>
            <a:br>
              <a:rPr lang="en-US" sz="3100" dirty="0"/>
            </a:br>
            <a:r>
              <a:rPr lang="en-US" sz="3100" dirty="0"/>
              <a:t>7. Genetic predisposition : </a:t>
            </a:r>
            <a:r>
              <a:rPr lang="en-US" sz="3100" dirty="0" err="1"/>
              <a:t>albinisim</a:t>
            </a:r>
            <a:r>
              <a:rPr lang="en-US" sz="3100" dirty="0"/>
              <a:t>, xeroderma pigmentosum.</a:t>
            </a:r>
            <a:br>
              <a:rPr lang="en-US" sz="3100" dirty="0"/>
            </a:br>
            <a:r>
              <a:rPr lang="en-US" sz="3100" dirty="0"/>
              <a:t>8. smoking. </a:t>
            </a:r>
            <a:endParaRPr sz="3100"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C9AF-834B-D31C-40AB-804EF50E8763}"/>
              </a:ext>
            </a:extLst>
          </p:cNvPr>
          <p:cNvSpPr>
            <a:spLocks noGrp="1"/>
          </p:cNvSpPr>
          <p:nvPr>
            <p:ph type="title"/>
          </p:nvPr>
        </p:nvSpPr>
        <p:spPr/>
        <p:txBody>
          <a:bodyPr/>
          <a:lstStyle/>
          <a:p>
            <a:r>
              <a:rPr lang="en-US" dirty="0"/>
              <a:t>Variants of SCC</a:t>
            </a:r>
            <a:endParaRPr lang="ar-JO" dirty="0"/>
          </a:p>
        </p:txBody>
      </p:sp>
    </p:spTree>
    <p:extLst>
      <p:ext uri="{BB962C8B-B14F-4D97-AF65-F5344CB8AC3E}">
        <p14:creationId xmlns:p14="http://schemas.microsoft.com/office/powerpoint/2010/main" val="87072248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mn-ea"/>
              </a:rPr>
              <a:t>Skin embryology</a:t>
            </a:r>
            <a:endParaRPr lang="en-US"/>
          </a:p>
        </p:txBody>
      </p:sp>
      <p:sp>
        <p:nvSpPr>
          <p:cNvPr id="3" name="Content Placeholder 2"/>
          <p:cNvSpPr>
            <a:spLocks noGrp="1"/>
          </p:cNvSpPr>
          <p:nvPr>
            <p:ph idx="1"/>
          </p:nvPr>
        </p:nvSpPr>
        <p:spPr/>
        <p:txBody>
          <a:bodyPr/>
          <a:lstStyle/>
          <a:p>
            <a:pPr marL="0" indent="0">
              <a:buNone/>
            </a:pPr>
            <a:r>
              <a:rPr lang="en-US" dirty="0">
                <a:sym typeface="+mn-ea"/>
              </a:rPr>
              <a:t>A. Epidermis: Ectoderm</a:t>
            </a:r>
            <a:endParaRPr lang="en-US" dirty="0"/>
          </a:p>
          <a:p>
            <a:pPr marL="0" indent="0">
              <a:buNone/>
            </a:pPr>
            <a:r>
              <a:rPr lang="en-US" dirty="0">
                <a:sym typeface="+mn-ea"/>
              </a:rPr>
              <a:t>B. Dermis: Mesoderm</a:t>
            </a:r>
            <a:endParaRPr lang="en-US" dirty="0"/>
          </a:p>
          <a:p>
            <a:pPr marL="0" indent="0">
              <a:buNone/>
            </a:pPr>
            <a:r>
              <a:rPr lang="en-US" dirty="0">
                <a:sym typeface="+mn-ea"/>
              </a:rPr>
              <a:t>C. Other cells</a:t>
            </a:r>
            <a:endParaRPr lang="en-US" dirty="0"/>
          </a:p>
          <a:p>
            <a:pPr marL="0" indent="0">
              <a:buNone/>
            </a:pPr>
            <a:r>
              <a:rPr lang="en-US" dirty="0">
                <a:sym typeface="+mn-ea"/>
              </a:rPr>
              <a:t>1. Melanocytes: Neural crest</a:t>
            </a:r>
            <a:endParaRPr lang="en-US" dirty="0"/>
          </a:p>
          <a:p>
            <a:pPr marL="0" indent="0">
              <a:buNone/>
            </a:pPr>
            <a:r>
              <a:rPr lang="en-US" dirty="0">
                <a:sym typeface="+mn-ea"/>
              </a:rPr>
              <a:t>2. Merkel cells: Neural cells</a:t>
            </a:r>
            <a:endParaRPr lang="en-US" dirty="0"/>
          </a:p>
          <a:p>
            <a:pPr marL="0" indent="0">
              <a:buNone/>
            </a:pPr>
            <a:r>
              <a:rPr lang="en-US" dirty="0">
                <a:sym typeface="+mn-ea"/>
              </a:rPr>
              <a:t>3. Langerhans cells: Mesenchymal</a:t>
            </a:r>
            <a:endParaRPr lang="ar-JO" dirty="0"/>
          </a:p>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CC precursor lesion (premalignant)10%risk…"/>
          <p:cNvSpPr txBox="1">
            <a:spLocks noGrp="1"/>
          </p:cNvSpPr>
          <p:nvPr>
            <p:ph type="title"/>
          </p:nvPr>
        </p:nvSpPr>
        <p:spPr>
          <a:xfrm>
            <a:off x="434954" y="0"/>
            <a:ext cx="11190705" cy="3951671"/>
          </a:xfrm>
          <a:prstGeom prst="rect">
            <a:avLst/>
          </a:prstGeom>
        </p:spPr>
        <p:txBody>
          <a:bodyPr>
            <a:normAutofit/>
          </a:bodyPr>
          <a:lstStyle/>
          <a:p>
            <a:pPr algn="l" defTabSz="202247">
              <a:defRPr sz="2400" b="1">
                <a:latin typeface="Helvetica Neue"/>
                <a:ea typeface="Helvetica Neue"/>
                <a:cs typeface="Helvetica Neue"/>
                <a:sym typeface="Helvetica Neue"/>
              </a:defRPr>
            </a:pPr>
            <a:endParaRPr sz="2400" dirty="0"/>
          </a:p>
          <a:p>
            <a:pPr algn="l" defTabSz="202247">
              <a:defRPr sz="2000"/>
            </a:pPr>
            <a:r>
              <a:rPr lang="en-US" sz="2800" b="1" dirty="0"/>
              <a:t>1</a:t>
            </a:r>
            <a:r>
              <a:rPr sz="3200" b="1" dirty="0"/>
              <a:t>. </a:t>
            </a:r>
            <a:r>
              <a:rPr sz="2800" b="1" dirty="0"/>
              <a:t>Actinic keratoses (AKs, or solar keratoses)</a:t>
            </a:r>
            <a:r>
              <a:rPr lang="en-US" sz="2800" b="1" dirty="0"/>
              <a:t> </a:t>
            </a:r>
            <a:br>
              <a:rPr lang="en-US" sz="2800" b="1" dirty="0"/>
            </a:br>
            <a:r>
              <a:rPr lang="en-US" sz="2400" b="1" dirty="0"/>
              <a:t>- </a:t>
            </a:r>
            <a:r>
              <a:rPr lang="en-US" sz="2400" dirty="0"/>
              <a:t>The most common in situ variant of SCC is actinic keratosis</a:t>
            </a:r>
            <a:endParaRPr sz="2400" dirty="0"/>
          </a:p>
          <a:p>
            <a:pPr algn="l" defTabSz="202247">
              <a:defRPr sz="2000"/>
            </a:pPr>
            <a:r>
              <a:rPr sz="2400" dirty="0"/>
              <a:t>Erythematous macules and papules with coarse, adherent scale</a:t>
            </a:r>
            <a:r>
              <a:rPr lang="en-US" sz="2400" dirty="0"/>
              <a:t> and seen in sun exposed areas especially the face, forearms, dorsa of hands, lower legs and bald scalp.</a:t>
            </a:r>
            <a:endParaRPr sz="2400" dirty="0"/>
          </a:p>
          <a:p>
            <a:pPr algn="l" defTabSz="202247">
              <a:defRPr sz="2000"/>
            </a:pPr>
            <a:r>
              <a:rPr lang="en-US" sz="2400" dirty="0"/>
              <a:t>- </a:t>
            </a:r>
            <a:r>
              <a:rPr sz="2400" dirty="0"/>
              <a:t>Histologically resembles SCC </a:t>
            </a:r>
            <a:r>
              <a:rPr lang="en-US" sz="2400" dirty="0"/>
              <a:t>(biopsy needed for diagnostic confirmation)</a:t>
            </a:r>
            <a:endParaRPr sz="2400" dirty="0"/>
          </a:p>
          <a:p>
            <a:pPr algn="l" defTabSz="202247">
              <a:defRPr sz="2000"/>
            </a:pPr>
            <a:r>
              <a:rPr lang="en-US" sz="2400" dirty="0"/>
              <a:t>- It is estimated that approximately 10% of actinic keratoses will transform into invasive squamous cell carcinoma, in </a:t>
            </a:r>
            <a:r>
              <a:rPr sz="2400" dirty="0"/>
              <a:t>turn, </a:t>
            </a:r>
            <a:r>
              <a:rPr lang="en-US" sz="2400" dirty="0"/>
              <a:t>60-</a:t>
            </a:r>
            <a:r>
              <a:rPr sz="2400" dirty="0"/>
              <a:t>65% of all SCC arise from sites of Aks</a:t>
            </a:r>
          </a:p>
        </p:txBody>
      </p:sp>
      <p:pic>
        <p:nvPicPr>
          <p:cNvPr id="358" name="IMG_2885.jpeg" descr="IMG_2885.jpeg"/>
          <p:cNvPicPr>
            <a:picLocks noChangeAspect="1"/>
          </p:cNvPicPr>
          <p:nvPr/>
        </p:nvPicPr>
        <p:blipFill>
          <a:blip r:embed="rId2"/>
          <a:stretch>
            <a:fillRect/>
          </a:stretch>
        </p:blipFill>
        <p:spPr>
          <a:xfrm>
            <a:off x="642555" y="4028616"/>
            <a:ext cx="4738100" cy="2237437"/>
          </a:xfrm>
          <a:prstGeom prst="rect">
            <a:avLst/>
          </a:prstGeom>
          <a:ln w="12700">
            <a:miter lim="400000"/>
          </a:ln>
        </p:spPr>
      </p:pic>
      <p:pic>
        <p:nvPicPr>
          <p:cNvPr id="359" name="IMG_2884.jpeg" descr="IMG_2884.jpeg"/>
          <p:cNvPicPr>
            <a:picLocks noChangeAspect="1"/>
          </p:cNvPicPr>
          <p:nvPr/>
        </p:nvPicPr>
        <p:blipFill>
          <a:blip r:embed="rId3"/>
          <a:stretch>
            <a:fillRect/>
          </a:stretch>
        </p:blipFill>
        <p:spPr>
          <a:xfrm>
            <a:off x="6161694" y="3951671"/>
            <a:ext cx="4364886" cy="2391325"/>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2. Bowen’s disease (SCC in situ)…"/>
          <p:cNvSpPr txBox="1">
            <a:spLocks noGrp="1"/>
          </p:cNvSpPr>
          <p:nvPr>
            <p:ph type="title"/>
          </p:nvPr>
        </p:nvSpPr>
        <p:spPr>
          <a:xfrm>
            <a:off x="568467" y="625004"/>
            <a:ext cx="11055066" cy="2238088"/>
          </a:xfrm>
          <a:prstGeom prst="rect">
            <a:avLst/>
          </a:prstGeom>
        </p:spPr>
        <p:txBody>
          <a:bodyPr>
            <a:normAutofit fontScale="90000"/>
          </a:bodyPr>
          <a:lstStyle/>
          <a:p>
            <a:pPr algn="l" defTabSz="218756">
              <a:defRPr sz="2800"/>
            </a:pPr>
            <a:r>
              <a:rPr sz="3100" b="1" dirty="0"/>
              <a:t>2. Bowen’s disease (SCC in situ)</a:t>
            </a:r>
            <a:endParaRPr sz="6000" b="1" dirty="0"/>
          </a:p>
          <a:p>
            <a:pPr algn="l" defTabSz="218756">
              <a:defRPr sz="2800"/>
            </a:pPr>
            <a:r>
              <a:rPr lang="en-US" dirty="0"/>
              <a:t>Bowen’s disease is an SCC confined to the epidermis, and is common below the knees in elderly women</a:t>
            </a:r>
            <a:br>
              <a:rPr lang="en-US" dirty="0"/>
            </a:br>
            <a:r>
              <a:rPr dirty="0"/>
              <a:t>Exhibits full-thickness cytologic atypia of the keratinocytes</a:t>
            </a:r>
            <a:br>
              <a:rPr lang="ar-JO" dirty="0"/>
            </a:br>
            <a:r>
              <a:rPr lang="en-US" dirty="0"/>
              <a:t>Usually, a solitary patch of red scaly skin, although multiple areas may occur; Bowen’s disease is asymptomatic .</a:t>
            </a:r>
            <a:endParaRPr dirty="0"/>
          </a:p>
        </p:txBody>
      </p:sp>
      <p:pic>
        <p:nvPicPr>
          <p:cNvPr id="362" name="IMG_2886.jpeg" descr="IMG_2886.jpeg"/>
          <p:cNvPicPr>
            <a:picLocks noChangeAspect="1"/>
          </p:cNvPicPr>
          <p:nvPr/>
        </p:nvPicPr>
        <p:blipFill>
          <a:blip r:embed="rId2"/>
          <a:stretch>
            <a:fillRect/>
          </a:stretch>
        </p:blipFill>
        <p:spPr>
          <a:xfrm>
            <a:off x="3342752" y="3071639"/>
            <a:ext cx="5007753" cy="333243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Arise from chronic wounds (burn, pressure ulcer, fistula, osteomyelitis tracks)…"/>
          <p:cNvSpPr txBox="1">
            <a:spLocks noGrp="1"/>
          </p:cNvSpPr>
          <p:nvPr>
            <p:ph type="body" sz="half" idx="1"/>
          </p:nvPr>
        </p:nvSpPr>
        <p:spPr>
          <a:xfrm>
            <a:off x="335039" y="20482"/>
            <a:ext cx="11138465" cy="3057444"/>
          </a:xfrm>
          <a:prstGeom prst="rect">
            <a:avLst/>
          </a:prstGeom>
        </p:spPr>
        <p:txBody>
          <a:bodyPr>
            <a:normAutofit/>
          </a:bodyPr>
          <a:lstStyle/>
          <a:p>
            <a:pPr algn="l" defTabSz="346709">
              <a:lnSpc>
                <a:spcPct val="80000"/>
              </a:lnSpc>
              <a:defRPr sz="2100"/>
            </a:pPr>
            <a:endParaRPr sz="2800" b="1" dirty="0"/>
          </a:p>
          <a:p>
            <a:pPr algn="l" defTabSz="346709">
              <a:lnSpc>
                <a:spcPct val="80000"/>
              </a:lnSpc>
              <a:defRPr sz="2100"/>
            </a:pPr>
            <a:r>
              <a:rPr sz="2800" b="1" dirty="0"/>
              <a:t>  </a:t>
            </a:r>
            <a:r>
              <a:rPr lang="en-US" sz="2800" b="1" dirty="0"/>
              <a:t>3. </a:t>
            </a:r>
            <a:r>
              <a:rPr lang="en-US" sz="2800" b="1" dirty="0" err="1"/>
              <a:t>Marjolin’s</a:t>
            </a:r>
            <a:r>
              <a:rPr lang="en-US" sz="2800" b="1" dirty="0"/>
              <a:t> ulcer</a:t>
            </a:r>
          </a:p>
          <a:p>
            <a:pPr algn="l" defTabSz="346709">
              <a:lnSpc>
                <a:spcPct val="80000"/>
              </a:lnSpc>
              <a:defRPr sz="2100"/>
            </a:pPr>
            <a:endParaRPr lang="ar-JO" sz="2800" b="1" dirty="0"/>
          </a:p>
          <a:p>
            <a:pPr marL="342900" indent="-342900" algn="l" defTabSz="346709">
              <a:lnSpc>
                <a:spcPct val="80000"/>
              </a:lnSpc>
              <a:buFontTx/>
              <a:buChar char="-"/>
              <a:defRPr sz="2100"/>
            </a:pPr>
            <a:r>
              <a:rPr lang="en-US" sz="2400" dirty="0"/>
              <a:t>SCC a</a:t>
            </a:r>
            <a:r>
              <a:rPr sz="2400" dirty="0"/>
              <a:t>ris</a:t>
            </a:r>
            <a:r>
              <a:rPr lang="en-US" sz="2400" dirty="0"/>
              <a:t>ing</a:t>
            </a:r>
            <a:r>
              <a:rPr sz="2400" dirty="0"/>
              <a:t> </a:t>
            </a:r>
            <a:r>
              <a:rPr lang="en-US" sz="2400" dirty="0"/>
              <a:t>in areas of </a:t>
            </a:r>
            <a:r>
              <a:rPr sz="2400" dirty="0"/>
              <a:t>chronic wounds (burn, pressure ulcer, fistula, osteomyelitis tracks)</a:t>
            </a:r>
            <a:r>
              <a:rPr lang="en-US" sz="2400" dirty="0"/>
              <a:t> are known as </a:t>
            </a:r>
            <a:r>
              <a:rPr lang="en-US" sz="2400" dirty="0" err="1"/>
              <a:t>Marjolin’s</a:t>
            </a:r>
            <a:r>
              <a:rPr lang="en-US" sz="2400" dirty="0"/>
              <a:t> ulcers.</a:t>
            </a:r>
          </a:p>
          <a:p>
            <a:pPr marL="342900" indent="-342900" algn="l" defTabSz="346709">
              <a:lnSpc>
                <a:spcPct val="80000"/>
              </a:lnSpc>
              <a:buFontTx/>
              <a:buChar char="-"/>
              <a:defRPr sz="2100"/>
            </a:pPr>
            <a:r>
              <a:rPr lang="en-US" sz="2400" dirty="0"/>
              <a:t> </a:t>
            </a:r>
            <a:r>
              <a:rPr sz="2400" dirty="0"/>
              <a:t>Commonly metastasize to lymph nodes.</a:t>
            </a:r>
            <a:endParaRPr lang="en-US" sz="2400" dirty="0"/>
          </a:p>
          <a:p>
            <a:pPr algn="l" defTabSz="346709">
              <a:lnSpc>
                <a:spcPct val="80000"/>
              </a:lnSpc>
              <a:defRPr sz="2100"/>
            </a:pPr>
            <a:r>
              <a:rPr lang="ar-JO" sz="2400" dirty="0"/>
              <a:t>- </a:t>
            </a:r>
            <a:r>
              <a:rPr sz="2400" dirty="0"/>
              <a:t>The period between the initial injury and the development of </a:t>
            </a:r>
            <a:r>
              <a:rPr sz="2400" dirty="0" err="1"/>
              <a:t>ma</a:t>
            </a:r>
            <a:r>
              <a:rPr lang="en-US" sz="2400" dirty="0" err="1"/>
              <a:t>rjo</a:t>
            </a:r>
            <a:r>
              <a:rPr sz="2400" dirty="0" err="1"/>
              <a:t>lin</a:t>
            </a:r>
            <a:r>
              <a:rPr lang="en-US" sz="2400" dirty="0" err="1"/>
              <a:t>’s</a:t>
            </a:r>
            <a:r>
              <a:rPr sz="2400" dirty="0"/>
              <a:t> ulcer is 10 - 25 year</a:t>
            </a:r>
            <a:r>
              <a:rPr lang="en-US" sz="2400" dirty="0"/>
              <a:t> .(acute </a:t>
            </a:r>
            <a:r>
              <a:rPr lang="en-US" sz="2400" dirty="0" err="1"/>
              <a:t>majorline</a:t>
            </a:r>
            <a:r>
              <a:rPr lang="en-US" sz="2400" dirty="0"/>
              <a:t> ulcer is extremely rare)</a:t>
            </a:r>
          </a:p>
          <a:p>
            <a:pPr algn="l" defTabSz="346709">
              <a:lnSpc>
                <a:spcPct val="80000"/>
              </a:lnSpc>
              <a:defRPr sz="2100"/>
            </a:pPr>
            <a:endParaRPr sz="2400" dirty="0"/>
          </a:p>
        </p:txBody>
      </p:sp>
      <p:pic>
        <p:nvPicPr>
          <p:cNvPr id="385" name="Image" descr="Image"/>
          <p:cNvPicPr>
            <a:picLocks noChangeAspect="1"/>
          </p:cNvPicPr>
          <p:nvPr/>
        </p:nvPicPr>
        <p:blipFill>
          <a:blip r:embed="rId2"/>
          <a:stretch>
            <a:fillRect/>
          </a:stretch>
        </p:blipFill>
        <p:spPr>
          <a:xfrm>
            <a:off x="526767" y="3134505"/>
            <a:ext cx="5052646" cy="3723495"/>
          </a:xfrm>
          <a:prstGeom prst="rect">
            <a:avLst/>
          </a:prstGeom>
          <a:ln w="12700">
            <a:miter lim="400000"/>
          </a:ln>
        </p:spPr>
      </p:pic>
      <p:sp>
        <p:nvSpPr>
          <p:cNvPr id="386" name="Ulcer in post burned lesion"/>
          <p:cNvSpPr txBox="1"/>
          <p:nvPr/>
        </p:nvSpPr>
        <p:spPr>
          <a:xfrm>
            <a:off x="526767" y="5942433"/>
            <a:ext cx="5052646" cy="544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gn="ctr" defTabSz="198120">
              <a:defRPr sz="2600">
                <a:latin typeface="Helvetica Neue Medium"/>
                <a:ea typeface="Helvetica Neue Medium"/>
                <a:cs typeface="Helvetica Neue Medium"/>
                <a:sym typeface="Helvetica Neue Medium"/>
              </a:defRPr>
            </a:lvl1pPr>
          </a:lstStyle>
          <a:p>
            <a:r>
              <a:rPr dirty="0"/>
              <a:t>Ulcer in post burned lesion</a:t>
            </a:r>
          </a:p>
        </p:txBody>
      </p:sp>
      <p:pic>
        <p:nvPicPr>
          <p:cNvPr id="3" name="Picture 2" descr="A screenshot of a computer screen&#10;&#10;Description automatically generated">
            <a:extLst>
              <a:ext uri="{FF2B5EF4-FFF2-40B4-BE49-F238E27FC236}">
                <a16:creationId xmlns:a16="http://schemas.microsoft.com/office/drawing/2014/main" id="{9A9CA60E-64F8-FC77-5A71-C5CBB6213B6C}"/>
              </a:ext>
            </a:extLst>
          </p:cNvPr>
          <p:cNvPicPr>
            <a:picLocks noChangeAspect="1"/>
          </p:cNvPicPr>
          <p:nvPr/>
        </p:nvPicPr>
        <p:blipFill>
          <a:blip r:embed="rId3">
            <a:extLst>
              <a:ext uri="{28A0092B-C50C-407E-A947-70E740481C1C}">
                <a14:useLocalDpi xmlns:a14="http://schemas.microsoft.com/office/drawing/2010/main" val="0"/>
              </a:ext>
            </a:extLst>
          </a:blip>
          <a:srcRect l="50000" t="22352" r="8558" b="18480"/>
          <a:stretch/>
        </p:blipFill>
        <p:spPr>
          <a:xfrm>
            <a:off x="6272980" y="2781711"/>
            <a:ext cx="5052646" cy="4055807"/>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5. Keratoacanthoma ( not pre malignant )…"/>
          <p:cNvSpPr txBox="1">
            <a:spLocks noGrp="1"/>
          </p:cNvSpPr>
          <p:nvPr>
            <p:ph type="title"/>
          </p:nvPr>
        </p:nvSpPr>
        <p:spPr>
          <a:xfrm>
            <a:off x="494324" y="299860"/>
            <a:ext cx="11537255" cy="3984701"/>
          </a:xfrm>
          <a:prstGeom prst="rect">
            <a:avLst/>
          </a:prstGeom>
        </p:spPr>
        <p:txBody>
          <a:bodyPr>
            <a:normAutofit fontScale="90000"/>
          </a:bodyPr>
          <a:lstStyle/>
          <a:p>
            <a:pPr algn="l" defTabSz="177483">
              <a:defRPr sz="2400"/>
            </a:pPr>
            <a:r>
              <a:rPr lang="en-US" sz="3100" b="1" dirty="0"/>
              <a:t>4</a:t>
            </a:r>
            <a:r>
              <a:rPr sz="3100" b="1" dirty="0"/>
              <a:t>. Keratoacanthoma </a:t>
            </a:r>
            <a:br>
              <a:rPr lang="ar-JO" dirty="0"/>
            </a:br>
            <a:r>
              <a:rPr lang="en-US" dirty="0"/>
              <a:t>- It is now being accepted as a subtype of SCC that is characterized by a rapidly growing nodule with a central keratin plug.</a:t>
            </a:r>
            <a:br>
              <a:rPr lang="en-US" dirty="0"/>
            </a:br>
            <a:r>
              <a:rPr lang="en-US" dirty="0"/>
              <a:t>- usually found on the face or limbs of chronically sun-damaged 50- to 70-year-old white-skinned individuals</a:t>
            </a:r>
            <a:br>
              <a:rPr lang="ar-JO" dirty="0"/>
            </a:br>
            <a:r>
              <a:rPr lang="ar-JO" dirty="0"/>
              <a:t> -</a:t>
            </a:r>
            <a:r>
              <a:rPr dirty="0"/>
              <a:t>Etiology is unknown but </a:t>
            </a:r>
            <a:r>
              <a:rPr lang="en-US" dirty="0"/>
              <a:t>they may be caused by HPV in a hair follicle during the growth phase and are also associated with smoking and chemical carcinogen exposure</a:t>
            </a:r>
            <a:endParaRPr sz="4800" dirty="0"/>
          </a:p>
          <a:p>
            <a:pPr algn="l" defTabSz="177483">
              <a:defRPr sz="2400"/>
            </a:pPr>
            <a:r>
              <a:rPr lang="ar-JO" dirty="0"/>
              <a:t>-</a:t>
            </a:r>
            <a:r>
              <a:rPr dirty="0"/>
              <a:t>Typically has a rapid 6-week growth phase followed by involution over the next 6 months. However, can progress to SCC in 5% to 10% of cases.</a:t>
            </a:r>
            <a:endParaRPr sz="4800" dirty="0"/>
          </a:p>
          <a:p>
            <a:pPr algn="l" defTabSz="177483">
              <a:defRPr sz="2400"/>
            </a:pPr>
            <a:r>
              <a:rPr dirty="0"/>
              <a:t>Tx :excision</a:t>
            </a:r>
          </a:p>
        </p:txBody>
      </p:sp>
      <p:pic>
        <p:nvPicPr>
          <p:cNvPr id="369" name="IMG_2889.jpeg" descr="IMG_2889.jpeg"/>
          <p:cNvPicPr>
            <a:picLocks noChangeAspect="1"/>
          </p:cNvPicPr>
          <p:nvPr/>
        </p:nvPicPr>
        <p:blipFill>
          <a:blip r:embed="rId2"/>
          <a:stretch>
            <a:fillRect/>
          </a:stretch>
        </p:blipFill>
        <p:spPr>
          <a:xfrm>
            <a:off x="3926709" y="4284561"/>
            <a:ext cx="3581313" cy="238320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03719D-585D-6AB8-520A-CFF483B47351}"/>
              </a:ext>
            </a:extLst>
          </p:cNvPr>
          <p:cNvSpPr>
            <a:spLocks noGrp="1"/>
          </p:cNvSpPr>
          <p:nvPr>
            <p:ph type="body" sz="quarter" idx="1"/>
          </p:nvPr>
        </p:nvSpPr>
        <p:spPr>
          <a:xfrm>
            <a:off x="484605" y="1676066"/>
            <a:ext cx="11222790" cy="2815724"/>
          </a:xfrm>
        </p:spPr>
        <p:txBody>
          <a:bodyPr>
            <a:normAutofit/>
          </a:bodyPr>
          <a:lstStyle/>
          <a:p>
            <a:pPr algn="l"/>
            <a:r>
              <a:rPr lang="en-US" b="1" dirty="0"/>
              <a:t>Macroscopically: </a:t>
            </a:r>
          </a:p>
          <a:p>
            <a:pPr algn="l"/>
            <a:r>
              <a:rPr lang="en-US" dirty="0"/>
              <a:t>The appearance of SCC may vary from smooth nodular, verrucous, papillomatous to ulcerating lesions. All ulcerate eventually as they grow. The ulcers have a characteristic everted edge and are surrounded by inflamed, indurated skin.</a:t>
            </a:r>
            <a:endParaRPr lang="ar-JO" dirty="0"/>
          </a:p>
        </p:txBody>
      </p:sp>
    </p:spTree>
    <p:extLst>
      <p:ext uri="{BB962C8B-B14F-4D97-AF65-F5344CB8AC3E}">
        <p14:creationId xmlns:p14="http://schemas.microsoft.com/office/powerpoint/2010/main" val="18896977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Ulcerative scc ( most common)"/>
          <p:cNvSpPr txBox="1">
            <a:spLocks noGrp="1"/>
          </p:cNvSpPr>
          <p:nvPr>
            <p:ph type="title"/>
          </p:nvPr>
        </p:nvSpPr>
        <p:spPr>
          <a:xfrm>
            <a:off x="577980" y="-101493"/>
            <a:ext cx="10414001" cy="1492459"/>
          </a:xfrm>
          <a:prstGeom prst="rect">
            <a:avLst/>
          </a:prstGeom>
        </p:spPr>
        <p:txBody>
          <a:bodyPr/>
          <a:lstStyle/>
          <a:p>
            <a:r>
              <a:t>Ulcerative scc ( most common)</a:t>
            </a:r>
          </a:p>
        </p:txBody>
      </p:sp>
      <p:sp>
        <p:nvSpPr>
          <p:cNvPr id="379" name="Grows rapidly and is locally invasive.…"/>
          <p:cNvSpPr txBox="1">
            <a:spLocks noGrp="1"/>
          </p:cNvSpPr>
          <p:nvPr>
            <p:ph type="body" sz="half" idx="1"/>
          </p:nvPr>
        </p:nvSpPr>
        <p:spPr>
          <a:xfrm>
            <a:off x="375140" y="1427420"/>
            <a:ext cx="11656439" cy="2173060"/>
          </a:xfrm>
          <a:prstGeom prst="rect">
            <a:avLst/>
          </a:prstGeom>
        </p:spPr>
        <p:txBody>
          <a:bodyPr/>
          <a:lstStyle/>
          <a:p>
            <a:pPr algn="l" defTabSz="363220">
              <a:lnSpc>
                <a:spcPct val="80000"/>
              </a:lnSpc>
              <a:defRPr sz="2200"/>
            </a:pPr>
            <a:endParaRPr dirty="0">
              <a:latin typeface="+mn-lt"/>
            </a:endParaRPr>
          </a:p>
          <a:p>
            <a:pPr algn="l" defTabSz="363220">
              <a:lnSpc>
                <a:spcPct val="80000"/>
              </a:lnSpc>
              <a:defRPr sz="2200"/>
            </a:pPr>
            <a:r>
              <a:rPr lang="ar-JO" dirty="0">
                <a:latin typeface="+mn-lt"/>
              </a:rPr>
              <a:t>-</a:t>
            </a:r>
            <a:r>
              <a:rPr lang="en-US" dirty="0">
                <a:latin typeface="+mn-lt"/>
              </a:rPr>
              <a:t> </a:t>
            </a:r>
            <a:r>
              <a:rPr dirty="0">
                <a:latin typeface="+mn-lt"/>
              </a:rPr>
              <a:t>Grows rapidly and is locally invasive.</a:t>
            </a:r>
          </a:p>
          <a:p>
            <a:pPr marL="342900" indent="-342900" algn="l" defTabSz="363220">
              <a:lnSpc>
                <a:spcPct val="80000"/>
              </a:lnSpc>
              <a:buFontTx/>
              <a:buChar char="-"/>
              <a:defRPr sz="2200"/>
            </a:pPr>
            <a:r>
              <a:rPr lang="en-US" dirty="0">
                <a:latin typeface="+mn-lt"/>
              </a:rPr>
              <a:t>H</a:t>
            </a:r>
            <a:r>
              <a:rPr dirty="0">
                <a:latin typeface="+mn-lt"/>
              </a:rPr>
              <a:t>as very aggressive growth, raised borders, and central ulceration.</a:t>
            </a:r>
            <a:endParaRPr lang="ar-JO" dirty="0">
              <a:latin typeface="+mn-lt"/>
            </a:endParaRPr>
          </a:p>
          <a:p>
            <a:pPr marL="342900" indent="-342900" algn="l" defTabSz="363220">
              <a:lnSpc>
                <a:spcPct val="80000"/>
              </a:lnSpc>
              <a:buFontTx/>
              <a:buChar char="-"/>
              <a:defRPr sz="2200"/>
            </a:pPr>
            <a:r>
              <a:rPr dirty="0">
                <a:latin typeface="+mn-lt"/>
              </a:rPr>
              <a:t>&lt;50% 5-year survival if spread to lymph nodes in the head and neck</a:t>
            </a:r>
            <a:endParaRPr lang="en-US" dirty="0">
              <a:latin typeface="+mn-lt"/>
            </a:endParaRPr>
          </a:p>
          <a:p>
            <a:pPr marL="342900" indent="-342900" algn="l" defTabSz="363220">
              <a:lnSpc>
                <a:spcPct val="80000"/>
              </a:lnSpc>
              <a:buFontTx/>
              <a:buChar char="-"/>
              <a:defRPr sz="2200"/>
            </a:pPr>
            <a:endParaRPr dirty="0">
              <a:latin typeface="+mn-lt"/>
            </a:endParaRPr>
          </a:p>
          <a:p>
            <a:pPr algn="l" defTabSz="201168">
              <a:lnSpc>
                <a:spcPct val="80000"/>
              </a:lnSpc>
              <a:defRPr sz="1900" b="1">
                <a:solidFill>
                  <a:srgbClr val="4D5156"/>
                </a:solidFill>
                <a:latin typeface="+mn-lt"/>
                <a:ea typeface="+mn-ea"/>
                <a:cs typeface="+mn-cs"/>
                <a:sym typeface="Helvetica"/>
              </a:defRPr>
            </a:pPr>
            <a:r>
              <a:rPr dirty="0">
                <a:latin typeface="+mn-lt"/>
              </a:rPr>
              <a:t>SCCs arising spontaneously (de novo) begin as small nodules on the skin. As they enlarge, the center becomes necrotic, sloughs, and the nodule turns into an ulcer.</a:t>
            </a:r>
          </a:p>
        </p:txBody>
      </p:sp>
      <p:pic>
        <p:nvPicPr>
          <p:cNvPr id="380" name="pasted-movie.gif" descr="pasted-movie.gif"/>
          <p:cNvPicPr>
            <a:picLocks noChangeAspect="1"/>
          </p:cNvPicPr>
          <p:nvPr/>
        </p:nvPicPr>
        <p:blipFill>
          <a:blip r:embed="rId2"/>
          <a:stretch>
            <a:fillRect/>
          </a:stretch>
        </p:blipFill>
        <p:spPr>
          <a:xfrm>
            <a:off x="1334812" y="3885159"/>
            <a:ext cx="4129382" cy="2324324"/>
          </a:xfrm>
          <a:prstGeom prst="rect">
            <a:avLst/>
          </a:prstGeom>
          <a:ln w="12700">
            <a:miter lim="400000"/>
          </a:ln>
        </p:spPr>
      </p:pic>
      <p:pic>
        <p:nvPicPr>
          <p:cNvPr id="381" name="Image" descr="Image"/>
          <p:cNvPicPr>
            <a:picLocks noChangeAspect="1"/>
          </p:cNvPicPr>
          <p:nvPr/>
        </p:nvPicPr>
        <p:blipFill>
          <a:blip r:embed="rId3"/>
          <a:stretch>
            <a:fillRect/>
          </a:stretch>
        </p:blipFill>
        <p:spPr>
          <a:xfrm>
            <a:off x="7428430" y="3615049"/>
            <a:ext cx="2864545" cy="286454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Verrucous scc"/>
          <p:cNvSpPr txBox="1">
            <a:spLocks noGrp="1"/>
          </p:cNvSpPr>
          <p:nvPr>
            <p:ph type="title"/>
          </p:nvPr>
        </p:nvSpPr>
        <p:spPr>
          <a:xfrm>
            <a:off x="889000" y="310947"/>
            <a:ext cx="10414000" cy="1269336"/>
          </a:xfrm>
          <a:prstGeom prst="rect">
            <a:avLst/>
          </a:prstGeom>
        </p:spPr>
        <p:txBody>
          <a:bodyPr/>
          <a:lstStyle>
            <a:lvl1pPr>
              <a:defRPr sz="4000"/>
            </a:lvl1pPr>
          </a:lstStyle>
          <a:p>
            <a:r>
              <a:rPr dirty="0"/>
              <a:t>Verrucous </a:t>
            </a:r>
            <a:r>
              <a:rPr dirty="0" err="1"/>
              <a:t>scc</a:t>
            </a:r>
            <a:endParaRPr dirty="0"/>
          </a:p>
        </p:txBody>
      </p:sp>
      <p:sp>
        <p:nvSpPr>
          <p:cNvPr id="374" name="Slow-growing, exophytic, and less likely to metastasize.…"/>
          <p:cNvSpPr txBox="1">
            <a:spLocks noGrp="1"/>
          </p:cNvSpPr>
          <p:nvPr>
            <p:ph type="body" sz="half" idx="1"/>
          </p:nvPr>
        </p:nvSpPr>
        <p:spPr>
          <a:xfrm>
            <a:off x="889000" y="1413897"/>
            <a:ext cx="10414000" cy="2051357"/>
          </a:xfrm>
          <a:prstGeom prst="rect">
            <a:avLst/>
          </a:prstGeom>
        </p:spPr>
        <p:txBody>
          <a:bodyPr>
            <a:normAutofit/>
          </a:bodyPr>
          <a:lstStyle/>
          <a:p>
            <a:pPr algn="l">
              <a:defRPr sz="1600"/>
            </a:pPr>
            <a:endParaRPr sz="2400" dirty="0"/>
          </a:p>
          <a:p>
            <a:pPr algn="l">
              <a:defRPr sz="1600"/>
            </a:pPr>
            <a:r>
              <a:rPr sz="2400" dirty="0"/>
              <a:t>  Slow-growing, exophytic, and less likely to metastasize.</a:t>
            </a:r>
          </a:p>
          <a:p>
            <a:pPr algn="l" defTabSz="228600">
              <a:defRPr sz="3200">
                <a:solidFill>
                  <a:srgbClr val="202124"/>
                </a:solidFill>
                <a:latin typeface="+mn-lt"/>
                <a:ea typeface="+mn-ea"/>
                <a:cs typeface="+mn-cs"/>
                <a:sym typeface="Helvetica"/>
              </a:defRPr>
            </a:pPr>
            <a:r>
              <a:rPr sz="2400" dirty="0"/>
              <a:t>The most frequently affected site is the oral cavity.</a:t>
            </a:r>
          </a:p>
        </p:txBody>
      </p:sp>
      <p:pic>
        <p:nvPicPr>
          <p:cNvPr id="375" name="IMG_2890.jpeg" descr="IMG_2890.jpeg"/>
          <p:cNvPicPr>
            <a:picLocks noChangeAspect="1"/>
          </p:cNvPicPr>
          <p:nvPr/>
        </p:nvPicPr>
        <p:blipFill>
          <a:blip r:embed="rId2"/>
          <a:stretch>
            <a:fillRect/>
          </a:stretch>
        </p:blipFill>
        <p:spPr>
          <a:xfrm>
            <a:off x="908630" y="3012419"/>
            <a:ext cx="4883056" cy="3744182"/>
          </a:xfrm>
          <a:prstGeom prst="rect">
            <a:avLst/>
          </a:prstGeom>
          <a:ln w="12700">
            <a:miter lim="400000"/>
          </a:ln>
        </p:spPr>
      </p:pic>
      <p:pic>
        <p:nvPicPr>
          <p:cNvPr id="376" name="IMG_2892.jpeg" descr="IMG_2892.jpeg"/>
          <p:cNvPicPr>
            <a:picLocks noChangeAspect="1"/>
          </p:cNvPicPr>
          <p:nvPr/>
        </p:nvPicPr>
        <p:blipFill>
          <a:blip r:embed="rId3"/>
          <a:stretch>
            <a:fillRect/>
          </a:stretch>
        </p:blipFill>
        <p:spPr>
          <a:xfrm>
            <a:off x="6449343" y="3013418"/>
            <a:ext cx="3120218" cy="3742182"/>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rognosis"/>
          <p:cNvSpPr txBox="1">
            <a:spLocks noGrp="1"/>
          </p:cNvSpPr>
          <p:nvPr>
            <p:ph type="title"/>
          </p:nvPr>
        </p:nvSpPr>
        <p:spPr>
          <a:xfrm>
            <a:off x="706336" y="0"/>
            <a:ext cx="10414001" cy="1012408"/>
          </a:xfrm>
          <a:prstGeom prst="rect">
            <a:avLst/>
          </a:prstGeom>
        </p:spPr>
        <p:txBody>
          <a:bodyPr/>
          <a:lstStyle/>
          <a:p>
            <a:r>
              <a:rPr dirty="0"/>
              <a:t>Prognosis</a:t>
            </a:r>
          </a:p>
        </p:txBody>
      </p:sp>
      <p:sp>
        <p:nvSpPr>
          <p:cNvPr id="389" name="There are several independent prognostic variables for SCC:…"/>
          <p:cNvSpPr txBox="1">
            <a:spLocks noGrp="1"/>
          </p:cNvSpPr>
          <p:nvPr>
            <p:ph type="body" idx="1"/>
          </p:nvPr>
        </p:nvSpPr>
        <p:spPr>
          <a:xfrm>
            <a:off x="146304" y="1012409"/>
            <a:ext cx="11935968" cy="5829916"/>
          </a:xfrm>
          <a:prstGeom prst="rect">
            <a:avLst/>
          </a:prstGeom>
        </p:spPr>
        <p:txBody>
          <a:bodyPr>
            <a:normAutofit/>
          </a:bodyPr>
          <a:lstStyle/>
          <a:p>
            <a:pPr algn="l" defTabSz="321945">
              <a:lnSpc>
                <a:spcPct val="80000"/>
              </a:lnSpc>
              <a:defRPr sz="2300"/>
            </a:pPr>
            <a:r>
              <a:rPr sz="2400" dirty="0"/>
              <a:t>There are several independent prognostic variables for SCC:</a:t>
            </a:r>
          </a:p>
          <a:p>
            <a:pPr algn="l" defTabSz="321945">
              <a:lnSpc>
                <a:spcPct val="80000"/>
              </a:lnSpc>
              <a:defRPr sz="2300">
                <a:solidFill>
                  <a:srgbClr val="B51A00"/>
                </a:solidFill>
              </a:defRPr>
            </a:pPr>
            <a:r>
              <a:rPr sz="2400" dirty="0"/>
              <a:t>1 Invasion:</a:t>
            </a:r>
          </a:p>
          <a:p>
            <a:pPr algn="l" defTabSz="321945">
              <a:lnSpc>
                <a:spcPct val="80000"/>
              </a:lnSpc>
              <a:defRPr sz="2300" b="1"/>
            </a:pPr>
            <a:r>
              <a:rPr sz="2400" dirty="0"/>
              <a:t>a. Depth:</a:t>
            </a:r>
            <a:r>
              <a:rPr sz="2400" b="0" dirty="0"/>
              <a:t> the deeper the lesion, the worse the prognosis.</a:t>
            </a:r>
          </a:p>
          <a:p>
            <a:pPr algn="l" defTabSz="321945">
              <a:lnSpc>
                <a:spcPct val="80000"/>
              </a:lnSpc>
              <a:defRPr sz="2300"/>
            </a:pPr>
            <a:r>
              <a:rPr sz="2400" dirty="0"/>
              <a:t>For SCC &lt;2 mm, metastasis is highly unlikely; whereas</a:t>
            </a:r>
          </a:p>
          <a:p>
            <a:pPr algn="l" defTabSz="321945">
              <a:lnSpc>
                <a:spcPct val="80000"/>
              </a:lnSpc>
              <a:defRPr sz="2300"/>
            </a:pPr>
            <a:r>
              <a:rPr sz="2400" dirty="0"/>
              <a:t>if &gt;6 mm, 15 per cent of SCCs will have </a:t>
            </a:r>
            <a:r>
              <a:rPr sz="2400" dirty="0" err="1"/>
              <a:t>metastasised</a:t>
            </a:r>
            <a:r>
              <a:rPr sz="2400" dirty="0"/>
              <a:t>.</a:t>
            </a:r>
          </a:p>
          <a:p>
            <a:pPr algn="l" defTabSz="321945">
              <a:lnSpc>
                <a:spcPct val="80000"/>
              </a:lnSpc>
              <a:defRPr sz="2300" b="1"/>
            </a:pPr>
            <a:r>
              <a:rPr sz="2400" dirty="0"/>
              <a:t> b. Surface size</a:t>
            </a:r>
            <a:r>
              <a:rPr sz="2400" b="0" dirty="0"/>
              <a:t>: lesions &gt;2 cm have a worse prognosis than</a:t>
            </a:r>
          </a:p>
          <a:p>
            <a:pPr algn="l" defTabSz="321945">
              <a:lnSpc>
                <a:spcPct val="80000"/>
              </a:lnSpc>
              <a:defRPr sz="2300"/>
            </a:pPr>
            <a:r>
              <a:rPr sz="2400" dirty="0"/>
              <a:t>smaller ones.</a:t>
            </a:r>
          </a:p>
          <a:p>
            <a:pPr algn="l" defTabSz="321945">
              <a:lnSpc>
                <a:spcPct val="80000"/>
              </a:lnSpc>
              <a:defRPr sz="2300">
                <a:solidFill>
                  <a:srgbClr val="831100"/>
                </a:solidFill>
              </a:defRPr>
            </a:pPr>
            <a:r>
              <a:rPr sz="2400" dirty="0"/>
              <a:t>2 Histological grade</a:t>
            </a:r>
            <a:r>
              <a:rPr sz="2400" dirty="0">
                <a:solidFill>
                  <a:srgbClr val="000000"/>
                </a:solidFill>
              </a:rPr>
              <a:t>: the higher the </a:t>
            </a:r>
            <a:r>
              <a:rPr sz="2400" dirty="0" err="1">
                <a:solidFill>
                  <a:srgbClr val="000000"/>
                </a:solidFill>
              </a:rPr>
              <a:t>Broders</a:t>
            </a:r>
            <a:r>
              <a:rPr sz="2400" dirty="0">
                <a:solidFill>
                  <a:srgbClr val="000000"/>
                </a:solidFill>
              </a:rPr>
              <a:t>’ grade, the worse</a:t>
            </a:r>
          </a:p>
          <a:p>
            <a:pPr algn="l" defTabSz="321945">
              <a:lnSpc>
                <a:spcPct val="80000"/>
              </a:lnSpc>
              <a:defRPr sz="2300"/>
            </a:pPr>
            <a:r>
              <a:rPr sz="2400" dirty="0"/>
              <a:t>the prognosis.</a:t>
            </a:r>
          </a:p>
          <a:p>
            <a:pPr algn="l" defTabSz="321945">
              <a:lnSpc>
                <a:spcPct val="80000"/>
              </a:lnSpc>
              <a:defRPr sz="2300">
                <a:solidFill>
                  <a:srgbClr val="831100"/>
                </a:solidFill>
              </a:defRPr>
            </a:pPr>
            <a:r>
              <a:rPr sz="2400" dirty="0"/>
              <a:t>3 Site</a:t>
            </a:r>
            <a:r>
              <a:rPr sz="2400" dirty="0">
                <a:solidFill>
                  <a:srgbClr val="000000"/>
                </a:solidFill>
              </a:rPr>
              <a:t>: SCCs on the lips and ears have higher local recurrence</a:t>
            </a:r>
          </a:p>
          <a:p>
            <a:pPr algn="l" defTabSz="321945">
              <a:lnSpc>
                <a:spcPct val="80000"/>
              </a:lnSpc>
              <a:defRPr sz="2300"/>
            </a:pPr>
            <a:r>
              <a:rPr sz="2400" dirty="0"/>
              <a:t>rates than lesions elsewhere and </a:t>
            </a:r>
            <a:r>
              <a:rPr sz="2400" dirty="0" err="1"/>
              <a:t>tumours</a:t>
            </a:r>
            <a:r>
              <a:rPr sz="2400" dirty="0"/>
              <a:t> at the extremities</a:t>
            </a:r>
          </a:p>
          <a:p>
            <a:pPr algn="l" defTabSz="321945">
              <a:lnSpc>
                <a:spcPct val="80000"/>
              </a:lnSpc>
              <a:defRPr sz="2300"/>
            </a:pPr>
            <a:r>
              <a:rPr sz="2400" dirty="0"/>
              <a:t>fare worse than those on the trunk.</a:t>
            </a:r>
          </a:p>
          <a:p>
            <a:pPr algn="l" defTabSz="321945">
              <a:lnSpc>
                <a:spcPct val="80000"/>
              </a:lnSpc>
              <a:defRPr sz="2300">
                <a:solidFill>
                  <a:srgbClr val="831100"/>
                </a:solidFill>
              </a:defRPr>
            </a:pPr>
            <a:r>
              <a:rPr sz="2400" dirty="0"/>
              <a:t>4 </a:t>
            </a:r>
            <a:r>
              <a:rPr sz="2400" dirty="0" err="1"/>
              <a:t>Aetiology</a:t>
            </a:r>
            <a:r>
              <a:rPr sz="2400" dirty="0"/>
              <a:t>:</a:t>
            </a:r>
            <a:r>
              <a:rPr sz="2400" dirty="0">
                <a:solidFill>
                  <a:srgbClr val="000000"/>
                </a:solidFill>
              </a:rPr>
              <a:t> SCCs that arise in burn scars, osteomyelitis skin</a:t>
            </a:r>
          </a:p>
          <a:p>
            <a:pPr algn="l" defTabSz="321945">
              <a:lnSpc>
                <a:spcPct val="80000"/>
              </a:lnSpc>
              <a:defRPr sz="2300"/>
            </a:pPr>
            <a:r>
              <a:rPr sz="2400" dirty="0"/>
              <a:t>sinuses, chronic ulcers and areas of skin that have been </a:t>
            </a:r>
            <a:r>
              <a:rPr sz="2400" dirty="0" err="1"/>
              <a:t>irra</a:t>
            </a:r>
            <a:r>
              <a:rPr sz="2400" dirty="0"/>
              <a:t>- </a:t>
            </a:r>
            <a:r>
              <a:rPr sz="2400" dirty="0" err="1"/>
              <a:t>diated</a:t>
            </a:r>
            <a:r>
              <a:rPr sz="2400" dirty="0"/>
              <a:t> have a higher metastatic potential.</a:t>
            </a:r>
          </a:p>
          <a:p>
            <a:pPr algn="l" defTabSz="321945">
              <a:lnSpc>
                <a:spcPct val="80000"/>
              </a:lnSpc>
              <a:defRPr sz="2300">
                <a:solidFill>
                  <a:srgbClr val="551029"/>
                </a:solidFill>
              </a:defRPr>
            </a:pPr>
            <a:r>
              <a:rPr sz="2400" dirty="0"/>
              <a:t>5 </a:t>
            </a:r>
            <a:r>
              <a:rPr sz="2400" dirty="0">
                <a:solidFill>
                  <a:srgbClr val="B51A00"/>
                </a:solidFill>
              </a:rPr>
              <a:t>Immunosuppression</a:t>
            </a:r>
            <a:r>
              <a:rPr sz="2400" dirty="0">
                <a:solidFill>
                  <a:srgbClr val="000000"/>
                </a:solidFill>
              </a:rPr>
              <a:t>: SCC will invade further in those with impaired immune response.</a:t>
            </a:r>
            <a:endParaRPr lang="en-US" sz="2400" dirty="0">
              <a:solidFill>
                <a:srgbClr val="000000"/>
              </a:solidFill>
            </a:endParaRPr>
          </a:p>
          <a:p>
            <a:pPr algn="l" defTabSz="321945">
              <a:lnSpc>
                <a:spcPct val="80000"/>
              </a:lnSpc>
              <a:defRPr sz="2300">
                <a:solidFill>
                  <a:srgbClr val="551029"/>
                </a:solidFill>
              </a:defRPr>
            </a:pPr>
            <a:r>
              <a:rPr lang="en-US" sz="2400" dirty="0"/>
              <a:t>6 Microscopic invasion of </a:t>
            </a:r>
            <a:r>
              <a:rPr lang="en-US" sz="2400" dirty="0" err="1"/>
              <a:t>lymphovascular</a:t>
            </a:r>
            <a:r>
              <a:rPr lang="en-US" sz="2400" dirty="0"/>
              <a:t> spaces or nerve tissue carries a high risk of metastatic disease. </a:t>
            </a:r>
            <a:endParaRPr sz="2400" dirty="0">
              <a:solidFill>
                <a:srgbClr val="000000"/>
              </a:solidFill>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he overall rate of metastasis is 2 per cent for SCC – usually to regional nodes –"/>
          <p:cNvSpPr txBox="1">
            <a:spLocks noGrp="1"/>
          </p:cNvSpPr>
          <p:nvPr>
            <p:ph type="title"/>
          </p:nvPr>
        </p:nvSpPr>
        <p:spPr>
          <a:xfrm>
            <a:off x="844550" y="1962786"/>
            <a:ext cx="10502900" cy="1981406"/>
          </a:xfrm>
          <a:prstGeom prst="rect">
            <a:avLst/>
          </a:prstGeom>
        </p:spPr>
        <p:txBody>
          <a:bodyPr/>
          <a:lstStyle>
            <a:lvl1pPr defTabSz="627379">
              <a:defRPr sz="4000"/>
            </a:lvl1pPr>
          </a:lstStyle>
          <a:p>
            <a:r>
              <a:t>The overall rate of metastasis is 2 per cent for SCC – usually to regional nodes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reatment"/>
          <p:cNvSpPr txBox="1">
            <a:spLocks noGrp="1"/>
          </p:cNvSpPr>
          <p:nvPr>
            <p:ph type="title"/>
          </p:nvPr>
        </p:nvSpPr>
        <p:spPr>
          <a:prstGeom prst="rect">
            <a:avLst/>
          </a:prstGeom>
        </p:spPr>
        <p:txBody>
          <a:bodyPr/>
          <a:lstStyle/>
          <a:p>
            <a:r>
              <a:t>Treatment </a:t>
            </a:r>
          </a:p>
        </p:txBody>
      </p:sp>
      <p:sp>
        <p:nvSpPr>
          <p:cNvPr id="394" name="1. Standard surgical techniques:…"/>
          <p:cNvSpPr txBox="1"/>
          <p:nvPr/>
        </p:nvSpPr>
        <p:spPr>
          <a:xfrm>
            <a:off x="544789" y="1293100"/>
            <a:ext cx="10941357" cy="2625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marL="457200" indent="-457200" algn="l" defTabSz="457200">
              <a:lnSpc>
                <a:spcPct val="90000"/>
              </a:lnSpc>
              <a:spcBef>
                <a:spcPts val="500"/>
              </a:spcBef>
              <a:buAutoNum type="arabicPeriod"/>
              <a:defRPr sz="2100" b="1"/>
            </a:pPr>
            <a:r>
              <a:rPr lang="en-US" sz="2800" dirty="0"/>
              <a:t>Surgical excision </a:t>
            </a:r>
            <a:r>
              <a:rPr lang="en-US" sz="2400" dirty="0"/>
              <a:t>: is the only means of providing accurate information on histology and clearance. The margins for primary excision should be tailored to surface size in the first instance. </a:t>
            </a:r>
          </a:p>
          <a:p>
            <a:pPr algn="l" defTabSz="457200">
              <a:lnSpc>
                <a:spcPct val="90000"/>
              </a:lnSpc>
              <a:spcBef>
                <a:spcPts val="500"/>
              </a:spcBef>
              <a:defRPr sz="2100" b="1"/>
            </a:pPr>
            <a:r>
              <a:rPr lang="en-US" sz="2400" dirty="0"/>
              <a:t>- 4-mm clearance margin should be achieved if the SCC measures &lt;2 cm;</a:t>
            </a:r>
          </a:p>
          <a:p>
            <a:pPr algn="l" defTabSz="457200">
              <a:lnSpc>
                <a:spcPct val="90000"/>
              </a:lnSpc>
              <a:spcBef>
                <a:spcPts val="500"/>
              </a:spcBef>
              <a:defRPr sz="2100" b="1"/>
            </a:pPr>
            <a:r>
              <a:rPr lang="en-US" sz="2400" dirty="0"/>
              <a:t>- 1-cm clearance margin if the SCC measures &gt;2 cm</a:t>
            </a:r>
          </a:p>
          <a:p>
            <a:pPr algn="l" defTabSz="457200">
              <a:lnSpc>
                <a:spcPct val="90000"/>
              </a:lnSpc>
              <a:spcBef>
                <a:spcPts val="500"/>
              </a:spcBef>
              <a:defRPr sz="2100" b="1"/>
            </a:pPr>
            <a:r>
              <a:rPr lang="en-US" sz="2400" dirty="0"/>
              <a:t> - 95% of local recurrence and regional metastases occur within 5 years, thus follow-up beyond this period is not indicated</a:t>
            </a:r>
            <a:endParaRPr sz="2400" dirty="0"/>
          </a:p>
        </p:txBody>
      </p:sp>
      <p:sp>
        <p:nvSpPr>
          <p:cNvPr id="2" name="2. Mohs surgery: Sequential horizontal excision with frozen section testing.…">
            <a:extLst>
              <a:ext uri="{FF2B5EF4-FFF2-40B4-BE49-F238E27FC236}">
                <a16:creationId xmlns:a16="http://schemas.microsoft.com/office/drawing/2014/main" id="{EAE3E86D-9F3A-856B-B5F4-FA51305EDD07}"/>
              </a:ext>
            </a:extLst>
          </p:cNvPr>
          <p:cNvSpPr txBox="1">
            <a:spLocks/>
          </p:cNvSpPr>
          <p:nvPr/>
        </p:nvSpPr>
        <p:spPr>
          <a:xfrm>
            <a:off x="544789" y="3995319"/>
            <a:ext cx="10414000" cy="2324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l" defTabSz="274320" hangingPunct="1">
              <a:lnSpc>
                <a:spcPct val="90000"/>
              </a:lnSpc>
              <a:spcBef>
                <a:spcPts val="300"/>
              </a:spcBef>
              <a:defRPr sz="2580" b="1">
                <a:solidFill>
                  <a:srgbClr val="E22400"/>
                </a:solidFill>
                <a:latin typeface="+mj-lt"/>
                <a:ea typeface="+mj-ea"/>
                <a:cs typeface="+mj-cs"/>
                <a:sym typeface="Calibri"/>
              </a:defRPr>
            </a:pPr>
            <a:r>
              <a:rPr lang="en-US" sz="2400" b="1" dirty="0">
                <a:solidFill>
                  <a:schemeClr val="tx1"/>
                </a:solidFill>
                <a:latin typeface="+mj-lt"/>
                <a:ea typeface="+mj-ea"/>
                <a:cs typeface="+mj-cs"/>
                <a:sym typeface="Calibri"/>
              </a:rPr>
              <a:t>2</a:t>
            </a:r>
            <a:r>
              <a:rPr lang="en-US" sz="2800" b="1" dirty="0">
                <a:solidFill>
                  <a:schemeClr val="tx1"/>
                </a:solidFill>
                <a:latin typeface="+mj-lt"/>
                <a:ea typeface="+mj-ea"/>
                <a:cs typeface="+mj-cs"/>
                <a:sym typeface="Calibri"/>
              </a:rPr>
              <a:t>. Mohs surgery </a:t>
            </a:r>
            <a:r>
              <a:rPr lang="en-US" sz="2400" b="1" dirty="0">
                <a:solidFill>
                  <a:schemeClr val="tx1"/>
                </a:solidFill>
                <a:latin typeface="+mj-lt"/>
                <a:ea typeface="+mj-ea"/>
                <a:cs typeface="+mj-cs"/>
                <a:sym typeface="Calibri"/>
              </a:rPr>
              <a:t>: Sequential horizontal excision with frozen section testing.</a:t>
            </a:r>
          </a:p>
          <a:p>
            <a:pPr algn="l" defTabSz="274320" hangingPunct="1">
              <a:lnSpc>
                <a:spcPct val="90000"/>
              </a:lnSpc>
              <a:spcBef>
                <a:spcPts val="300"/>
              </a:spcBef>
              <a:defRPr sz="2580" b="1">
                <a:latin typeface="+mj-lt"/>
                <a:ea typeface="+mj-ea"/>
                <a:cs typeface="+mj-cs"/>
                <a:sym typeface="Calibri"/>
              </a:defRPr>
            </a:pPr>
            <a:r>
              <a:rPr lang="en-US" sz="2400" b="1" dirty="0">
                <a:latin typeface="+mj-lt"/>
                <a:ea typeface="+mj-ea"/>
                <a:cs typeface="+mj-cs"/>
                <a:sym typeface="Calibri"/>
              </a:rPr>
              <a:t>Highest cure rate for SCC: 94% to 99%.</a:t>
            </a:r>
          </a:p>
          <a:p>
            <a:pPr algn="l" defTabSz="274320" hangingPunct="1">
              <a:lnSpc>
                <a:spcPct val="90000"/>
              </a:lnSpc>
              <a:spcBef>
                <a:spcPts val="300"/>
              </a:spcBef>
              <a:defRPr sz="2580" b="1">
                <a:latin typeface="+mj-lt"/>
                <a:ea typeface="+mj-ea"/>
                <a:cs typeface="+mj-cs"/>
                <a:sym typeface="Calibri"/>
              </a:defRPr>
            </a:pPr>
            <a:r>
              <a:rPr lang="en-US" sz="2400" b="1" dirty="0">
                <a:latin typeface="+mj-lt"/>
                <a:ea typeface="+mj-ea"/>
                <a:cs typeface="+mj-cs"/>
                <a:sym typeface="Calibri"/>
              </a:rPr>
              <a:t> </a:t>
            </a:r>
            <a:r>
              <a:rPr lang="en-US" sz="2400" b="1" u="sng" dirty="0">
                <a:latin typeface="+mj-lt"/>
                <a:ea typeface="+mj-ea"/>
                <a:cs typeface="+mj-cs"/>
                <a:sym typeface="Calibri"/>
              </a:rPr>
              <a:t>Indications</a:t>
            </a:r>
            <a:r>
              <a:rPr lang="en-US" sz="2400" b="1" dirty="0">
                <a:latin typeface="+mj-lt"/>
                <a:ea typeface="+mj-ea"/>
                <a:cs typeface="+mj-cs"/>
                <a:sym typeface="Calibri"/>
              </a:rPr>
              <a:t>, include recurrent, high-risk SCC, and/or lesions in aesthetically sensitive areas (nose, eyelid, lip, etc.)</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ym typeface="+mn-ea"/>
              </a:rPr>
              <a:t>Skin histology</a:t>
            </a:r>
            <a:endParaRPr lang="en-US"/>
          </a:p>
        </p:txBody>
      </p:sp>
      <p:sp>
        <p:nvSpPr>
          <p:cNvPr id="3" name="Content Placeholder 2"/>
          <p:cNvSpPr>
            <a:spLocks noGrp="1"/>
          </p:cNvSpPr>
          <p:nvPr>
            <p:ph idx="1"/>
          </p:nvPr>
        </p:nvSpPr>
        <p:spPr/>
        <p:txBody>
          <a:bodyPr>
            <a:normAutofit lnSpcReduction="10000"/>
          </a:bodyPr>
          <a:lstStyle/>
          <a:p>
            <a:pPr marL="0" indent="0">
              <a:buNone/>
            </a:pPr>
            <a:r>
              <a:rPr lang="en-US" sz="2800" b="1" dirty="0">
                <a:solidFill>
                  <a:srgbClr val="FF0000"/>
                </a:solidFill>
                <a:sym typeface="+mn-ea"/>
              </a:rPr>
              <a:t>A. Epidermis</a:t>
            </a:r>
            <a:endParaRPr lang="en-US" sz="2800" b="1" dirty="0">
              <a:solidFill>
                <a:srgbClr val="FF0000"/>
              </a:solidFill>
            </a:endParaRPr>
          </a:p>
          <a:p>
            <a:pPr marL="0" indent="0">
              <a:buNone/>
            </a:pPr>
            <a:r>
              <a:rPr lang="en-US" sz="2800" b="1" dirty="0">
                <a:sym typeface="+mn-ea"/>
              </a:rPr>
              <a:t>1. Keratinocytes</a:t>
            </a:r>
            <a:endParaRPr lang="en-US" sz="2800" b="1" dirty="0"/>
          </a:p>
          <a:p>
            <a:pPr marL="0" indent="0">
              <a:buNone/>
            </a:pPr>
            <a:r>
              <a:rPr lang="en-US" sz="2800" dirty="0">
                <a:sym typeface="+mn-ea"/>
              </a:rPr>
              <a:t>a. Primary cell in epidermis</a:t>
            </a:r>
            <a:endParaRPr lang="en-US" sz="2800" dirty="0"/>
          </a:p>
          <a:p>
            <a:pPr marL="0" indent="0">
              <a:buNone/>
            </a:pPr>
            <a:r>
              <a:rPr lang="en-US" sz="2800" dirty="0">
                <a:sym typeface="+mn-ea"/>
              </a:rPr>
              <a:t>b. Start in basal layer (stratum germinativum or </a:t>
            </a:r>
            <a:r>
              <a:rPr lang="en-US" sz="2800" dirty="0" err="1">
                <a:sym typeface="+mn-ea"/>
              </a:rPr>
              <a:t>basale</a:t>
            </a:r>
            <a:r>
              <a:rPr lang="en-US" sz="2800" dirty="0">
                <a:sym typeface="+mn-ea"/>
              </a:rPr>
              <a:t>) </a:t>
            </a:r>
          </a:p>
          <a:p>
            <a:pPr marL="0" indent="0">
              <a:buNone/>
            </a:pPr>
            <a:r>
              <a:rPr lang="en-US" sz="2800" b="1" dirty="0">
                <a:sym typeface="+mn-ea"/>
              </a:rPr>
              <a:t>2. Melanocytes</a:t>
            </a:r>
            <a:endParaRPr lang="en-US" sz="2800" b="1" dirty="0"/>
          </a:p>
          <a:p>
            <a:pPr marL="0" indent="0">
              <a:buNone/>
            </a:pPr>
            <a:r>
              <a:rPr lang="en-US" sz="2800" dirty="0">
                <a:sym typeface="+mn-ea"/>
              </a:rPr>
              <a:t>a. Found in basal layer</a:t>
            </a:r>
            <a:endParaRPr lang="en-US" sz="2800" dirty="0"/>
          </a:p>
          <a:p>
            <a:pPr marL="0" indent="0">
              <a:buNone/>
            </a:pPr>
            <a:r>
              <a:rPr lang="en-US" sz="2800" dirty="0">
                <a:sym typeface="+mn-ea"/>
              </a:rPr>
              <a:t>b. Protect against ultraviolet (UV) radiation</a:t>
            </a:r>
            <a:endParaRPr lang="en-US" sz="2800" dirty="0"/>
          </a:p>
          <a:p>
            <a:pPr marL="0" indent="0">
              <a:buNone/>
            </a:pPr>
            <a:r>
              <a:rPr lang="en-US" sz="2800" b="1" dirty="0">
                <a:sym typeface="+mn-ea"/>
              </a:rPr>
              <a:t>3. Merkel cells</a:t>
            </a:r>
            <a:r>
              <a:rPr lang="en-US" sz="2800" dirty="0">
                <a:sym typeface="+mn-ea"/>
              </a:rPr>
              <a:t>: Mechanoreceptors</a:t>
            </a:r>
            <a:endParaRPr lang="en-US" sz="2800" dirty="0"/>
          </a:p>
          <a:p>
            <a:pPr marL="0" indent="0">
              <a:buNone/>
            </a:pPr>
            <a:r>
              <a:rPr lang="de-DE" sz="2800" b="1" dirty="0">
                <a:sym typeface="+mn-ea"/>
              </a:rPr>
              <a:t>4. Langerhans cells</a:t>
            </a:r>
            <a:r>
              <a:rPr lang="de-DE" sz="2800" dirty="0">
                <a:sym typeface="+mn-ea"/>
              </a:rPr>
              <a:t>: Antigen-presenting cells in stratum spinosum</a:t>
            </a:r>
            <a:endParaRPr lang="ar-JO" sz="2800" dirty="0"/>
          </a:p>
          <a:p>
            <a:endParaRPr lang="ar-JO"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Field therapies…"/>
          <p:cNvSpPr txBox="1">
            <a:spLocks noGrp="1"/>
          </p:cNvSpPr>
          <p:nvPr>
            <p:ph type="title"/>
          </p:nvPr>
        </p:nvSpPr>
        <p:spPr>
          <a:xfrm>
            <a:off x="614780" y="490774"/>
            <a:ext cx="10962439" cy="5876451"/>
          </a:xfrm>
          <a:prstGeom prst="rect">
            <a:avLst/>
          </a:prstGeom>
        </p:spPr>
        <p:txBody>
          <a:bodyPr>
            <a:noAutofit/>
          </a:bodyPr>
          <a:lstStyle/>
          <a:p>
            <a:pPr algn="l" defTabSz="457200">
              <a:lnSpc>
                <a:spcPct val="90000"/>
              </a:lnSpc>
              <a:spcBef>
                <a:spcPts val="500"/>
              </a:spcBef>
              <a:defRPr sz="3600" b="1">
                <a:solidFill>
                  <a:srgbClr val="B51A00"/>
                </a:solidFill>
                <a:latin typeface="+mj-lt"/>
                <a:ea typeface="+mj-ea"/>
                <a:cs typeface="+mj-cs"/>
                <a:sym typeface="Calibri"/>
              </a:defRPr>
            </a:pPr>
            <a:r>
              <a:rPr lang="en-US" sz="3200" dirty="0">
                <a:solidFill>
                  <a:schemeClr val="tx1"/>
                </a:solidFill>
              </a:rPr>
              <a:t>3. </a:t>
            </a:r>
            <a:r>
              <a:rPr sz="3200" dirty="0">
                <a:solidFill>
                  <a:schemeClr val="tx1"/>
                </a:solidFill>
              </a:rPr>
              <a:t>Field therapies</a:t>
            </a:r>
          </a:p>
          <a:p>
            <a:pPr algn="l" defTabSz="457200">
              <a:lnSpc>
                <a:spcPct val="90000"/>
              </a:lnSpc>
              <a:spcBef>
                <a:spcPts val="500"/>
              </a:spcBef>
              <a:defRPr sz="3600" b="1">
                <a:latin typeface="+mj-lt"/>
                <a:ea typeface="+mj-ea"/>
                <a:cs typeface="+mj-cs"/>
                <a:sym typeface="Calibri"/>
              </a:defRPr>
            </a:pPr>
            <a:r>
              <a:rPr sz="2800" dirty="0">
                <a:solidFill>
                  <a:schemeClr val="tx1"/>
                </a:solidFill>
              </a:rPr>
              <a:t> are used much less in SCC than in BCC treatment, because of higher risk associated with missed deep tumor portions, and the risk of scarring obscuring SCC recurrences.</a:t>
            </a:r>
            <a:br>
              <a:rPr lang="en-US" sz="2800" dirty="0">
                <a:solidFill>
                  <a:schemeClr val="tx1"/>
                </a:solidFill>
              </a:rPr>
            </a:br>
            <a:endParaRPr sz="2800" dirty="0">
              <a:solidFill>
                <a:schemeClr val="tx1"/>
              </a:solidFill>
            </a:endParaRPr>
          </a:p>
          <a:p>
            <a:pPr algn="l" defTabSz="457200">
              <a:lnSpc>
                <a:spcPct val="90000"/>
              </a:lnSpc>
              <a:spcBef>
                <a:spcPts val="500"/>
              </a:spcBef>
              <a:defRPr sz="3600" b="1">
                <a:solidFill>
                  <a:srgbClr val="B51A00"/>
                </a:solidFill>
                <a:latin typeface="+mj-lt"/>
                <a:ea typeface="+mj-ea"/>
                <a:cs typeface="+mj-cs"/>
                <a:sym typeface="Calibri"/>
              </a:defRPr>
            </a:pPr>
            <a:r>
              <a:rPr lang="en-US" sz="2800" dirty="0">
                <a:solidFill>
                  <a:srgbClr val="FF0000"/>
                </a:solidFill>
              </a:rPr>
              <a:t>Radiation therapy </a:t>
            </a:r>
            <a:r>
              <a:rPr lang="en-US" sz="2800" dirty="0">
                <a:solidFill>
                  <a:schemeClr val="tx1"/>
                </a:solidFill>
              </a:rPr>
              <a:t>is typically reserved as primary therapy for those who are poor surgical candidates (unresectable lesions or for the very elderly), and as adjuvant therapy after surgical resection for large, high-risk tumors.</a:t>
            </a:r>
            <a:br>
              <a:rPr lang="en-US" sz="2800" dirty="0">
                <a:solidFill>
                  <a:schemeClr val="tx1"/>
                </a:solidFill>
              </a:rPr>
            </a:br>
            <a:br>
              <a:rPr lang="en-US" sz="2800" dirty="0">
                <a:solidFill>
                  <a:schemeClr val="tx1"/>
                </a:solidFill>
              </a:rPr>
            </a:br>
            <a:r>
              <a:rPr lang="en-US" sz="2800" dirty="0">
                <a:solidFill>
                  <a:schemeClr val="tx1"/>
                </a:solidFill>
              </a:rPr>
              <a:t> When used as primary therapy, cure rates may approach 90%.</a:t>
            </a:r>
            <a:br>
              <a:rPr lang="en-US" sz="2800" dirty="0">
                <a:solidFill>
                  <a:schemeClr val="tx1"/>
                </a:solidFill>
              </a:rPr>
            </a:br>
            <a:br>
              <a:rPr lang="en-US" sz="2800" dirty="0">
                <a:solidFill>
                  <a:schemeClr val="tx1"/>
                </a:solidFill>
              </a:rPr>
            </a:br>
            <a:r>
              <a:rPr lang="en-US" sz="2800" dirty="0">
                <a:solidFill>
                  <a:schemeClr val="tx1"/>
                </a:solidFill>
              </a:rPr>
              <a:t>Cosmetic damage and long-term risk of radiation must be considered. </a:t>
            </a:r>
            <a:endParaRPr sz="2800" dirty="0">
              <a:solidFill>
                <a:schemeClr val="tx1"/>
              </a:solidFill>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Regional lymphadenectomy…"/>
          <p:cNvSpPr txBox="1">
            <a:spLocks noGrp="1"/>
          </p:cNvSpPr>
          <p:nvPr>
            <p:ph type="body" idx="1"/>
          </p:nvPr>
        </p:nvSpPr>
        <p:spPr>
          <a:xfrm>
            <a:off x="662506" y="1131391"/>
            <a:ext cx="11160526" cy="4595218"/>
          </a:xfrm>
          <a:prstGeom prst="rect">
            <a:avLst/>
          </a:prstGeom>
        </p:spPr>
        <p:txBody>
          <a:bodyPr lIns="22859" tIns="22859" rIns="22859" bIns="22859">
            <a:normAutofit/>
          </a:bodyPr>
          <a:lstStyle/>
          <a:p>
            <a:pPr algn="l" defTabSz="429768">
              <a:lnSpc>
                <a:spcPct val="72000"/>
              </a:lnSpc>
              <a:spcBef>
                <a:spcPts val="400"/>
              </a:spcBef>
              <a:defRPr sz="3102" b="1">
                <a:solidFill>
                  <a:srgbClr val="B51A00"/>
                </a:solidFill>
                <a:latin typeface="+mj-lt"/>
                <a:ea typeface="+mj-ea"/>
                <a:cs typeface="+mj-cs"/>
                <a:sym typeface="Calibri"/>
              </a:defRPr>
            </a:pPr>
            <a:r>
              <a:rPr dirty="0"/>
              <a:t>Regional lymphadenectomy</a:t>
            </a:r>
          </a:p>
          <a:p>
            <a:pPr algn="l" defTabSz="429768">
              <a:lnSpc>
                <a:spcPct val="72000"/>
              </a:lnSpc>
              <a:spcBef>
                <a:spcPts val="400"/>
              </a:spcBef>
              <a:defRPr sz="3102">
                <a:latin typeface="+mj-lt"/>
                <a:ea typeface="+mj-ea"/>
                <a:cs typeface="+mj-cs"/>
                <a:sym typeface="Calibri"/>
              </a:defRPr>
            </a:pPr>
            <a:r>
              <a:rPr dirty="0"/>
              <a:t>1. Indicated for clinically positive (palpable) nodes.</a:t>
            </a:r>
          </a:p>
          <a:p>
            <a:pPr algn="l" defTabSz="429768">
              <a:lnSpc>
                <a:spcPct val="72000"/>
              </a:lnSpc>
              <a:spcBef>
                <a:spcPts val="400"/>
              </a:spcBef>
              <a:defRPr sz="3102">
                <a:latin typeface="+mj-lt"/>
                <a:ea typeface="+mj-ea"/>
                <a:cs typeface="+mj-cs"/>
                <a:sym typeface="Calibri"/>
              </a:defRPr>
            </a:pPr>
            <a:r>
              <a:rPr dirty="0"/>
              <a:t>2. FNA: Confirm spread of SCC to palpable lymph node.</a:t>
            </a:r>
          </a:p>
          <a:p>
            <a:pPr algn="l" defTabSz="429768">
              <a:lnSpc>
                <a:spcPct val="72000"/>
              </a:lnSpc>
              <a:spcBef>
                <a:spcPts val="400"/>
              </a:spcBef>
              <a:defRPr sz="3102">
                <a:latin typeface="+mj-lt"/>
                <a:ea typeface="+mj-ea"/>
                <a:cs typeface="+mj-cs"/>
                <a:sym typeface="Calibri"/>
              </a:defRPr>
            </a:pPr>
            <a:r>
              <a:rPr dirty="0"/>
              <a:t>3. ELND: Indicated for a tumor extending down to parotid capsule or a large lesion contiguous with a draining nodal basin.</a:t>
            </a:r>
          </a:p>
          <a:p>
            <a:pPr algn="l" defTabSz="429768">
              <a:lnSpc>
                <a:spcPct val="72000"/>
              </a:lnSpc>
              <a:spcBef>
                <a:spcPts val="400"/>
              </a:spcBef>
              <a:defRPr sz="3102">
                <a:latin typeface="+mj-lt"/>
                <a:ea typeface="+mj-ea"/>
                <a:cs typeface="+mj-cs"/>
                <a:sym typeface="Calibri"/>
              </a:defRPr>
            </a:pPr>
            <a:r>
              <a:rPr dirty="0"/>
              <a:t>4. SLN biopsy: </a:t>
            </a:r>
            <a:r>
              <a:rPr lang="en-US" dirty="0"/>
              <a:t>Sentinel lymph node dissection may be used in </a:t>
            </a:r>
          </a:p>
          <a:p>
            <a:pPr algn="l" defTabSz="429768">
              <a:lnSpc>
                <a:spcPct val="72000"/>
              </a:lnSpc>
              <a:spcBef>
                <a:spcPts val="400"/>
              </a:spcBef>
              <a:defRPr sz="3102">
                <a:latin typeface="+mj-lt"/>
                <a:ea typeface="+mj-ea"/>
                <a:cs typeface="+mj-cs"/>
                <a:sym typeface="Calibri"/>
              </a:defRPr>
            </a:pPr>
            <a:r>
              <a:rPr lang="en-US" dirty="0"/>
              <a:t>high risk cases with clinically negative nodal disease</a:t>
            </a:r>
            <a:endParaRPr dirty="0"/>
          </a:p>
          <a:p>
            <a:pPr algn="l" defTabSz="429768">
              <a:lnSpc>
                <a:spcPct val="72000"/>
              </a:lnSpc>
              <a:spcBef>
                <a:spcPts val="400"/>
              </a:spcBef>
              <a:defRPr sz="3102">
                <a:latin typeface="+mj-lt"/>
                <a:ea typeface="+mj-ea"/>
                <a:cs typeface="+mj-cs"/>
                <a:sym typeface="Calibri"/>
              </a:defRPr>
            </a:pPr>
            <a:endParaRPr dirty="0"/>
          </a:p>
          <a:p>
            <a:pPr algn="l" defTabSz="429768">
              <a:lnSpc>
                <a:spcPct val="72000"/>
              </a:lnSpc>
              <a:spcBef>
                <a:spcPts val="400"/>
              </a:spcBef>
              <a:defRPr sz="3102">
                <a:latin typeface="+mj-lt"/>
                <a:ea typeface="+mj-ea"/>
                <a:cs typeface="+mj-cs"/>
                <a:sym typeface="Calibri"/>
              </a:defRPr>
            </a:pPr>
            <a:r>
              <a:rPr dirty="0"/>
              <a:t> </a:t>
            </a:r>
            <a:r>
              <a:rPr b="1" dirty="0">
                <a:solidFill>
                  <a:srgbClr val="B51A00"/>
                </a:solidFill>
              </a:rPr>
              <a:t>Adjuvant radiation therapy</a:t>
            </a:r>
            <a:r>
              <a:rPr dirty="0">
                <a:solidFill>
                  <a:srgbClr val="B51A00"/>
                </a:solidFill>
              </a:rPr>
              <a:t>:</a:t>
            </a:r>
            <a:r>
              <a:rPr dirty="0"/>
              <a:t> Used </a:t>
            </a:r>
            <a:r>
              <a:rPr dirty="0" err="1"/>
              <a:t>postexcision</a:t>
            </a:r>
            <a:r>
              <a:rPr dirty="0"/>
              <a:t> for high-risk cutaneous SCC.</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Melanoma"/>
          <p:cNvSpPr txBox="1">
            <a:spLocks noGrp="1"/>
          </p:cNvSpPr>
          <p:nvPr>
            <p:ph type="title"/>
          </p:nvPr>
        </p:nvSpPr>
        <p:spPr>
          <a:prstGeom prst="rect">
            <a:avLst/>
          </a:prstGeom>
        </p:spPr>
        <p:txBody>
          <a:bodyPr/>
          <a:lstStyle/>
          <a:p>
            <a:r>
              <a:rPr lang="en-US" dirty="0"/>
              <a:t>3</a:t>
            </a:r>
            <a:br>
              <a:rPr lang="en-US" dirty="0"/>
            </a:br>
            <a:r>
              <a:rPr dirty="0"/>
              <a:t>Melanoma </a:t>
            </a:r>
          </a:p>
        </p:txBody>
      </p:sp>
      <p:sp>
        <p:nvSpPr>
          <p:cNvPr id="403" name="Least common ,most aggressive"/>
          <p:cNvSpPr txBox="1">
            <a:spLocks noGrp="1"/>
          </p:cNvSpPr>
          <p:nvPr>
            <p:ph type="body" sz="quarter" idx="1"/>
          </p:nvPr>
        </p:nvSpPr>
        <p:spPr>
          <a:prstGeom prst="rect">
            <a:avLst/>
          </a:prstGeom>
        </p:spPr>
        <p:txBody>
          <a:bodyPr/>
          <a:lstStyle/>
          <a:p>
            <a:r>
              <a:t>Least common ,most aggressive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Risk factor"/>
          <p:cNvSpPr txBox="1">
            <a:spLocks noGrp="1"/>
          </p:cNvSpPr>
          <p:nvPr>
            <p:ph type="title"/>
          </p:nvPr>
        </p:nvSpPr>
        <p:spPr>
          <a:xfrm>
            <a:off x="753774" y="74301"/>
            <a:ext cx="10414001" cy="1052975"/>
          </a:xfrm>
          <a:prstGeom prst="rect">
            <a:avLst/>
          </a:prstGeom>
        </p:spPr>
        <p:txBody>
          <a:bodyPr/>
          <a:lstStyle/>
          <a:p>
            <a:r>
              <a:t>Risk factor</a:t>
            </a:r>
          </a:p>
        </p:txBody>
      </p:sp>
      <p:sp>
        <p:nvSpPr>
          <p:cNvPr id="406" name="1. Phenotypic include fair skin (Fitzpatrick I and II) :freckling, light eye color, and light hair color (stronger risk factor than eye color). Darker skin is protective against melanoma.…"/>
          <p:cNvSpPr txBox="1">
            <a:spLocks noGrp="1"/>
          </p:cNvSpPr>
          <p:nvPr>
            <p:ph type="body" idx="1"/>
          </p:nvPr>
        </p:nvSpPr>
        <p:spPr>
          <a:xfrm>
            <a:off x="564457" y="1305717"/>
            <a:ext cx="10414001" cy="4424165"/>
          </a:xfrm>
          <a:prstGeom prst="rect">
            <a:avLst/>
          </a:prstGeom>
        </p:spPr>
        <p:txBody>
          <a:bodyPr>
            <a:normAutofit/>
          </a:bodyPr>
          <a:lstStyle/>
          <a:p>
            <a:pPr defTabSz="400450">
              <a:lnSpc>
                <a:spcPct val="80000"/>
              </a:lnSpc>
              <a:defRPr sz="2772"/>
            </a:pPr>
            <a:endParaRPr sz="2800" dirty="0"/>
          </a:p>
          <a:p>
            <a:pPr defTabSz="400450">
              <a:lnSpc>
                <a:spcPct val="80000"/>
              </a:lnSpc>
              <a:defRPr sz="2772"/>
            </a:pPr>
            <a:r>
              <a:rPr sz="2800" dirty="0"/>
              <a:t> 1. Phenotypic includ</a:t>
            </a:r>
            <a:r>
              <a:rPr lang="en-US" sz="2800" dirty="0"/>
              <a:t>e</a:t>
            </a:r>
            <a:r>
              <a:rPr lang="ar-SA" sz="2800" dirty="0"/>
              <a:t> : </a:t>
            </a:r>
            <a:r>
              <a:rPr sz="2800" dirty="0"/>
              <a:t> fair skin</a:t>
            </a:r>
            <a:r>
              <a:rPr lang="en-US" sz="2800" dirty="0"/>
              <a:t>,</a:t>
            </a:r>
            <a:r>
              <a:rPr lang="ar-SA" sz="2800" dirty="0"/>
              <a:t> </a:t>
            </a:r>
            <a:r>
              <a:rPr sz="2800" dirty="0"/>
              <a:t>freckling, light eye color, and light hair color (stronger risk factor than eye color).</a:t>
            </a:r>
            <a:endParaRPr lang="ar-SA" sz="2800" dirty="0"/>
          </a:p>
          <a:p>
            <a:pPr defTabSz="400450">
              <a:lnSpc>
                <a:spcPct val="80000"/>
              </a:lnSpc>
              <a:defRPr sz="2772"/>
            </a:pPr>
            <a:r>
              <a:rPr sz="2800" dirty="0"/>
              <a:t> Darker skin is protective against melanoma.</a:t>
            </a:r>
          </a:p>
          <a:p>
            <a:pPr defTabSz="400450">
              <a:lnSpc>
                <a:spcPct val="80000"/>
              </a:lnSpc>
              <a:defRPr sz="2772"/>
            </a:pPr>
            <a:endParaRPr sz="2800" dirty="0"/>
          </a:p>
          <a:p>
            <a:pPr defTabSz="400450">
              <a:lnSpc>
                <a:spcPct val="80000"/>
              </a:lnSpc>
              <a:defRPr sz="2772"/>
            </a:pPr>
            <a:r>
              <a:rPr sz="2800" dirty="0"/>
              <a:t>2. Geographic: High altitudes, lower latitudes have increased UV exposure, therefore increased risk</a:t>
            </a:r>
          </a:p>
          <a:p>
            <a:pPr defTabSz="400450">
              <a:lnSpc>
                <a:spcPct val="80000"/>
              </a:lnSpc>
              <a:defRPr sz="2772"/>
            </a:pPr>
            <a:r>
              <a:rPr sz="2800" dirty="0"/>
              <a:t>3. Gender: Females have lower risk and better prognosis</a:t>
            </a:r>
          </a:p>
          <a:p>
            <a:pPr defTabSz="400450">
              <a:lnSpc>
                <a:spcPct val="80000"/>
              </a:lnSpc>
              <a:defRPr sz="2772"/>
            </a:pPr>
            <a:r>
              <a:rPr sz="2800" dirty="0"/>
              <a:t>4. Race: for African-Americans Incidence is lower, but prognosis is worse, due to delayed diagnosis and/or worse disease subtype</a:t>
            </a:r>
          </a:p>
          <a:p>
            <a:pPr defTabSz="204311">
              <a:defRPr sz="2376">
                <a:latin typeface="Helvetica Neue Medium"/>
                <a:ea typeface="Helvetica Neue Medium"/>
                <a:cs typeface="Helvetica Neue Medium"/>
                <a:sym typeface="Helvetica Neue Medium"/>
              </a:defRPr>
            </a:pPr>
            <a:r>
              <a:rPr sz="2800" dirty="0"/>
              <a:t>5. Previous melanoma</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Content Placeholder 2"/>
          <p:cNvSpPr txBox="1"/>
          <p:nvPr/>
        </p:nvSpPr>
        <p:spPr>
          <a:xfrm>
            <a:off x="108079" y="243868"/>
            <a:ext cx="9382204" cy="413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ormAutofit/>
          </a:bodyPr>
          <a:lstStyle/>
          <a:p>
            <a:pPr algn="l" defTabSz="457200">
              <a:lnSpc>
                <a:spcPct val="90000"/>
              </a:lnSpc>
              <a:spcBef>
                <a:spcPts val="500"/>
              </a:spcBef>
              <a:defRPr sz="1700" b="1">
                <a:solidFill>
                  <a:srgbClr val="B51A00"/>
                </a:solidFill>
              </a:defRPr>
            </a:pPr>
            <a:r>
              <a:rPr sz="2000" dirty="0"/>
              <a:t>Family history: Vast majority of melanomas are sporadic</a:t>
            </a:r>
            <a:r>
              <a:rPr sz="2000" b="0" dirty="0">
                <a:solidFill>
                  <a:srgbClr val="000000"/>
                </a:solidFill>
              </a:rPr>
              <a:t>; however, some</a:t>
            </a:r>
            <a:endParaRPr sz="2000" dirty="0"/>
          </a:p>
          <a:p>
            <a:pPr algn="l" defTabSz="457200">
              <a:lnSpc>
                <a:spcPct val="90000"/>
              </a:lnSpc>
              <a:spcBef>
                <a:spcPts val="500"/>
              </a:spcBef>
              <a:defRPr sz="1700"/>
            </a:pPr>
            <a:r>
              <a:rPr sz="2000" dirty="0"/>
              <a:t>hereditary forms exist</a:t>
            </a:r>
          </a:p>
          <a:p>
            <a:pPr algn="l" defTabSz="457200">
              <a:lnSpc>
                <a:spcPct val="90000"/>
              </a:lnSpc>
              <a:spcBef>
                <a:spcPts val="500"/>
              </a:spcBef>
              <a:defRPr sz="1700"/>
            </a:pPr>
            <a:endParaRPr sz="2000" dirty="0"/>
          </a:p>
          <a:p>
            <a:pPr marL="333375" indent="-333375" algn="l" defTabSz="457200">
              <a:lnSpc>
                <a:spcPct val="90000"/>
              </a:lnSpc>
              <a:spcBef>
                <a:spcPts val="500"/>
              </a:spcBef>
              <a:buSzPct val="100000"/>
              <a:buAutoNum type="alphaLcPeriod"/>
              <a:defRPr sz="1700" b="1"/>
            </a:pPr>
            <a:r>
              <a:rPr sz="2000" dirty="0"/>
              <a:t>Familial melanoma (aka hereditary melanoma): </a:t>
            </a:r>
          </a:p>
          <a:p>
            <a:pPr algn="l" defTabSz="457200">
              <a:lnSpc>
                <a:spcPct val="90000"/>
              </a:lnSpc>
              <a:spcBef>
                <a:spcPts val="500"/>
              </a:spcBef>
              <a:defRPr sz="1700"/>
            </a:pPr>
            <a:r>
              <a:rPr sz="2000" dirty="0"/>
              <a:t>Two or more cases of melanoma in first-degree relatives may indicate familial melanoma, autosomal dominant transference with variable penetrance.</a:t>
            </a:r>
          </a:p>
          <a:p>
            <a:pPr algn="l" defTabSz="457200">
              <a:lnSpc>
                <a:spcPct val="90000"/>
              </a:lnSpc>
              <a:spcBef>
                <a:spcPts val="500"/>
              </a:spcBef>
              <a:defRPr sz="1700"/>
            </a:pPr>
            <a:endParaRPr sz="2000" dirty="0"/>
          </a:p>
          <a:p>
            <a:pPr algn="l" defTabSz="457200">
              <a:lnSpc>
                <a:spcPct val="90000"/>
              </a:lnSpc>
              <a:spcBef>
                <a:spcPts val="500"/>
              </a:spcBef>
              <a:defRPr sz="1700" b="1"/>
            </a:pPr>
            <a:r>
              <a:rPr sz="2000" dirty="0"/>
              <a:t>b. Dysplastic nevus syndrome (also known as familial atypical multiple mole and melanoma [FAMMM] syndrome): </a:t>
            </a:r>
          </a:p>
          <a:p>
            <a:pPr algn="l" defTabSz="457200">
              <a:lnSpc>
                <a:spcPct val="90000"/>
              </a:lnSpc>
              <a:spcBef>
                <a:spcPts val="500"/>
              </a:spcBef>
              <a:defRPr sz="1700"/>
            </a:pPr>
            <a:r>
              <a:rPr sz="2000" dirty="0"/>
              <a:t>Patients have a first- or second-degree relative with malignant melanoma and typically have at least 50 melanocytic nevi. Mutations in CDKN2A typical. Patients need vigilant screening.</a:t>
            </a:r>
          </a:p>
        </p:txBody>
      </p:sp>
      <p:sp>
        <p:nvSpPr>
          <p:cNvPr id="409" name="c. Xeroderma pigmentosum (XP)…"/>
          <p:cNvSpPr txBox="1"/>
          <p:nvPr/>
        </p:nvSpPr>
        <p:spPr>
          <a:xfrm>
            <a:off x="76453" y="4349874"/>
            <a:ext cx="9413830" cy="2033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l" defTabSz="457200">
              <a:lnSpc>
                <a:spcPct val="90000"/>
              </a:lnSpc>
              <a:spcBef>
                <a:spcPts val="500"/>
              </a:spcBef>
              <a:defRPr sz="1700" b="1"/>
            </a:pPr>
            <a:r>
              <a:rPr sz="2000" dirty="0"/>
              <a:t>c. Xeroderma pigmentosum (XP)</a:t>
            </a:r>
          </a:p>
          <a:p>
            <a:pPr algn="l" defTabSz="457200">
              <a:lnSpc>
                <a:spcPct val="90000"/>
              </a:lnSpc>
              <a:spcBef>
                <a:spcPts val="500"/>
              </a:spcBef>
              <a:defRPr sz="1700"/>
            </a:pPr>
            <a:r>
              <a:rPr sz="2000" dirty="0"/>
              <a:t>i. Heterogeneous group of syndromes; due mutations in various DNA repair genes.</a:t>
            </a:r>
          </a:p>
          <a:p>
            <a:pPr algn="l" defTabSz="457200">
              <a:lnSpc>
                <a:spcPct val="90000"/>
              </a:lnSpc>
              <a:spcBef>
                <a:spcPts val="500"/>
              </a:spcBef>
              <a:defRPr sz="1700"/>
            </a:pPr>
            <a:r>
              <a:rPr sz="2000" dirty="0"/>
              <a:t>ii. DNA damage by UV leads to early death secondary to metastatic spread</a:t>
            </a:r>
          </a:p>
          <a:p>
            <a:pPr algn="l" defTabSz="457200">
              <a:lnSpc>
                <a:spcPct val="90000"/>
              </a:lnSpc>
              <a:spcBef>
                <a:spcPts val="500"/>
              </a:spcBef>
              <a:defRPr sz="1700"/>
            </a:pPr>
            <a:r>
              <a:rPr sz="2000" dirty="0"/>
              <a:t>of skin tumors.</a:t>
            </a:r>
          </a:p>
          <a:p>
            <a:pPr algn="l" defTabSz="457200">
              <a:lnSpc>
                <a:spcPct val="90000"/>
              </a:lnSpc>
              <a:spcBef>
                <a:spcPts val="500"/>
              </a:spcBef>
              <a:defRPr sz="1700"/>
            </a:pPr>
            <a:r>
              <a:rPr sz="2000" dirty="0"/>
              <a:t>iii. Typically presents in childhood with multiple BCCs; SCCs and melanomas</a:t>
            </a:r>
          </a:p>
          <a:p>
            <a:pPr algn="l" defTabSz="457200">
              <a:lnSpc>
                <a:spcPct val="90000"/>
              </a:lnSpc>
              <a:spcBef>
                <a:spcPts val="500"/>
              </a:spcBef>
              <a:defRPr sz="1700"/>
            </a:pPr>
            <a:r>
              <a:rPr sz="2000" dirty="0"/>
              <a:t>typically cause death.</a:t>
            </a:r>
          </a:p>
        </p:txBody>
      </p:sp>
      <p:pic>
        <p:nvPicPr>
          <p:cNvPr id="410" name="Image" descr="Image"/>
          <p:cNvPicPr>
            <a:picLocks noChangeAspect="1"/>
          </p:cNvPicPr>
          <p:nvPr/>
        </p:nvPicPr>
        <p:blipFill>
          <a:blip r:embed="rId2"/>
          <a:stretch>
            <a:fillRect/>
          </a:stretch>
        </p:blipFill>
        <p:spPr>
          <a:xfrm>
            <a:off x="9807968" y="4695812"/>
            <a:ext cx="2231761" cy="2167996"/>
          </a:xfrm>
          <a:prstGeom prst="rect">
            <a:avLst/>
          </a:prstGeom>
          <a:ln w="12700">
            <a:miter lim="400000"/>
          </a:ln>
        </p:spPr>
      </p:pic>
      <p:pic>
        <p:nvPicPr>
          <p:cNvPr id="411" name="Image" descr="Image"/>
          <p:cNvPicPr>
            <a:picLocks noChangeAspect="1"/>
          </p:cNvPicPr>
          <p:nvPr/>
        </p:nvPicPr>
        <p:blipFill>
          <a:blip r:embed="rId3"/>
          <a:stretch>
            <a:fillRect/>
          </a:stretch>
        </p:blipFill>
        <p:spPr>
          <a:xfrm>
            <a:off x="10236800" y="2460725"/>
            <a:ext cx="1595327" cy="193655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Precursor lesion"/>
          <p:cNvSpPr txBox="1">
            <a:spLocks noGrp="1"/>
          </p:cNvSpPr>
          <p:nvPr>
            <p:ph type="title"/>
          </p:nvPr>
        </p:nvSpPr>
        <p:spPr>
          <a:xfrm>
            <a:off x="632070" y="108108"/>
            <a:ext cx="10414001" cy="1485698"/>
          </a:xfrm>
          <a:prstGeom prst="rect">
            <a:avLst/>
          </a:prstGeom>
        </p:spPr>
        <p:txBody>
          <a:bodyPr/>
          <a:lstStyle/>
          <a:p>
            <a:r>
              <a:rPr dirty="0"/>
              <a:t>Precursor lesion</a:t>
            </a:r>
          </a:p>
        </p:txBody>
      </p:sp>
      <p:sp>
        <p:nvSpPr>
          <p:cNvPr id="414" name="1- Congenital nevi…"/>
          <p:cNvSpPr txBox="1">
            <a:spLocks noGrp="1"/>
          </p:cNvSpPr>
          <p:nvPr>
            <p:ph type="body" idx="1"/>
          </p:nvPr>
        </p:nvSpPr>
        <p:spPr>
          <a:xfrm>
            <a:off x="537412" y="1720832"/>
            <a:ext cx="10414001" cy="3939171"/>
          </a:xfrm>
          <a:prstGeom prst="rect">
            <a:avLst/>
          </a:prstGeom>
        </p:spPr>
        <p:txBody>
          <a:bodyPr/>
          <a:lstStyle/>
          <a:p>
            <a:pPr algn="l" defTabSz="457200">
              <a:lnSpc>
                <a:spcPct val="90000"/>
              </a:lnSpc>
              <a:spcBef>
                <a:spcPts val="500"/>
              </a:spcBef>
              <a:defRPr sz="3600">
                <a:latin typeface="+mj-lt"/>
                <a:ea typeface="+mj-ea"/>
                <a:cs typeface="+mj-cs"/>
                <a:sym typeface="Calibri"/>
              </a:defRPr>
            </a:pPr>
            <a:r>
              <a:rPr dirty="0"/>
              <a:t>1- Congenital nevi</a:t>
            </a:r>
            <a:endParaRPr sz="4800" dirty="0"/>
          </a:p>
          <a:p>
            <a:pPr algn="l" defTabSz="457200">
              <a:lnSpc>
                <a:spcPct val="90000"/>
              </a:lnSpc>
              <a:spcBef>
                <a:spcPts val="500"/>
              </a:spcBef>
              <a:defRPr sz="3600">
                <a:latin typeface="+mj-lt"/>
                <a:ea typeface="+mj-ea"/>
                <a:cs typeface="+mj-cs"/>
                <a:sym typeface="Calibri"/>
              </a:defRPr>
            </a:pPr>
            <a:r>
              <a:rPr dirty="0"/>
              <a:t>2-acquired melanocytic nevi </a:t>
            </a:r>
            <a:endParaRPr sz="4800" dirty="0"/>
          </a:p>
          <a:p>
            <a:pPr algn="l" defTabSz="457200">
              <a:lnSpc>
                <a:spcPct val="90000"/>
              </a:lnSpc>
              <a:spcBef>
                <a:spcPts val="500"/>
              </a:spcBef>
              <a:defRPr sz="3600">
                <a:latin typeface="+mj-lt"/>
                <a:ea typeface="+mj-ea"/>
                <a:cs typeface="+mj-cs"/>
                <a:sym typeface="Calibri"/>
              </a:defRPr>
            </a:pPr>
            <a:r>
              <a:rPr dirty="0"/>
              <a:t>3-dysplastic atypical nevi </a:t>
            </a:r>
            <a:endParaRPr lang="en-US" dirty="0"/>
          </a:p>
          <a:p>
            <a:pPr algn="l" defTabSz="457200">
              <a:lnSpc>
                <a:spcPct val="90000"/>
              </a:lnSpc>
              <a:spcBef>
                <a:spcPts val="500"/>
              </a:spcBef>
              <a:defRPr sz="3600">
                <a:latin typeface="+mj-lt"/>
                <a:ea typeface="+mj-ea"/>
                <a:cs typeface="+mj-cs"/>
                <a:sym typeface="Calibri"/>
              </a:defRPr>
            </a:pPr>
            <a:r>
              <a:rPr lang="en-US" dirty="0"/>
              <a:t>4- Melanoma in situ / atypical junctional melanocytic hyperplasia (AJMH) </a:t>
            </a:r>
          </a:p>
          <a:p>
            <a:pPr algn="l" defTabSz="457200">
              <a:lnSpc>
                <a:spcPct val="90000"/>
              </a:lnSpc>
              <a:spcBef>
                <a:spcPts val="500"/>
              </a:spcBef>
              <a:defRPr sz="3600">
                <a:latin typeface="+mj-lt"/>
                <a:ea typeface="+mj-ea"/>
                <a:cs typeface="+mj-cs"/>
                <a:sym typeface="Calibri"/>
              </a:defRPr>
            </a:pPr>
            <a:r>
              <a:rPr lang="en-US" dirty="0"/>
              <a:t>5- Spitz nevus</a:t>
            </a:r>
          </a:p>
          <a:p>
            <a:pPr algn="l" defTabSz="457200">
              <a:lnSpc>
                <a:spcPct val="90000"/>
              </a:lnSpc>
              <a:spcBef>
                <a:spcPts val="500"/>
              </a:spcBef>
              <a:defRPr sz="3600">
                <a:latin typeface="+mj-lt"/>
                <a:ea typeface="+mj-ea"/>
                <a:cs typeface="+mj-cs"/>
                <a:sym typeface="Calibri"/>
              </a:defRPr>
            </a:pPr>
            <a:endParaRPr lang="en-US" dirty="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4- Melanoma in situ / atypical junctional melanocytic hyperplasia (AJMH) Also termed “lentigo maligna”; Hutchinson freckle"/>
          <p:cNvSpPr txBox="1">
            <a:spLocks noGrp="1"/>
          </p:cNvSpPr>
          <p:nvPr>
            <p:ph type="title"/>
          </p:nvPr>
        </p:nvSpPr>
        <p:spPr>
          <a:xfrm>
            <a:off x="363538" y="-536799"/>
            <a:ext cx="10414001" cy="1925185"/>
          </a:xfrm>
          <a:prstGeom prst="rect">
            <a:avLst/>
          </a:prstGeom>
        </p:spPr>
        <p:txBody>
          <a:bodyPr/>
          <a:lstStyle>
            <a:lvl1pPr algn="l" defTabSz="914400">
              <a:lnSpc>
                <a:spcPct val="90000"/>
              </a:lnSpc>
              <a:spcBef>
                <a:spcPts val="1000"/>
              </a:spcBef>
              <a:defRPr sz="2800" b="1">
                <a:latin typeface="+mj-lt"/>
                <a:ea typeface="+mj-ea"/>
                <a:cs typeface="+mj-cs"/>
                <a:sym typeface="Calibri"/>
              </a:defRPr>
            </a:lvl1pPr>
          </a:lstStyle>
          <a:p>
            <a:endParaRPr dirty="0"/>
          </a:p>
        </p:txBody>
      </p:sp>
      <p:sp>
        <p:nvSpPr>
          <p:cNvPr id="418" name="5- Spitz nevus…"/>
          <p:cNvSpPr txBox="1">
            <a:spLocks noGrp="1"/>
          </p:cNvSpPr>
          <p:nvPr>
            <p:ph type="body" sz="quarter" idx="1"/>
          </p:nvPr>
        </p:nvSpPr>
        <p:spPr>
          <a:xfrm>
            <a:off x="889000" y="3631608"/>
            <a:ext cx="10414001" cy="1098011"/>
          </a:xfrm>
          <a:prstGeom prst="rect">
            <a:avLst/>
          </a:prstGeom>
        </p:spPr>
        <p:txBody>
          <a:bodyPr/>
          <a:lstStyle/>
          <a:p>
            <a:pPr algn="l" defTabSz="374904">
              <a:lnSpc>
                <a:spcPct val="72000"/>
              </a:lnSpc>
              <a:spcBef>
                <a:spcPts val="400"/>
              </a:spcBef>
              <a:defRPr sz="2500" b="1">
                <a:latin typeface="+mj-lt"/>
                <a:ea typeface="+mj-ea"/>
                <a:cs typeface="+mj-cs"/>
                <a:sym typeface="Calibri"/>
              </a:defRPr>
            </a:pPr>
            <a:endParaRPr dirty="0"/>
          </a:p>
        </p:txBody>
      </p:sp>
      <p:pic>
        <p:nvPicPr>
          <p:cNvPr id="419" name="Image" descr="Image"/>
          <p:cNvPicPr>
            <a:picLocks noChangeAspect="1"/>
          </p:cNvPicPr>
          <p:nvPr/>
        </p:nvPicPr>
        <p:blipFill>
          <a:blip r:embed="rId2"/>
          <a:srcRect r="15905" b="17949"/>
          <a:stretch>
            <a:fillRect/>
          </a:stretch>
        </p:blipFill>
        <p:spPr>
          <a:xfrm>
            <a:off x="0" y="11416"/>
            <a:ext cx="5761608" cy="6846583"/>
          </a:xfrm>
          <a:prstGeom prst="rect">
            <a:avLst/>
          </a:prstGeom>
          <a:ln w="12700">
            <a:miter lim="400000"/>
          </a:ln>
        </p:spPr>
      </p:pic>
      <p:pic>
        <p:nvPicPr>
          <p:cNvPr id="420" name="Image" descr="Image"/>
          <p:cNvPicPr>
            <a:picLocks noChangeAspect="1"/>
          </p:cNvPicPr>
          <p:nvPr/>
        </p:nvPicPr>
        <p:blipFill>
          <a:blip r:embed="rId3"/>
          <a:stretch>
            <a:fillRect/>
          </a:stretch>
        </p:blipFill>
        <p:spPr>
          <a:xfrm>
            <a:off x="5761608" y="11416"/>
            <a:ext cx="6430391" cy="6846583"/>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8ACE-1996-4571-A36A-ECEC04E23132}"/>
              </a:ext>
            </a:extLst>
          </p:cNvPr>
          <p:cNvSpPr>
            <a:spLocks noGrp="1"/>
          </p:cNvSpPr>
          <p:nvPr>
            <p:ph type="title"/>
          </p:nvPr>
        </p:nvSpPr>
        <p:spPr>
          <a:xfrm>
            <a:off x="319597" y="834500"/>
            <a:ext cx="10983404" cy="2503504"/>
          </a:xfrm>
        </p:spPr>
        <p:txBody>
          <a:bodyPr>
            <a:noAutofit/>
          </a:bodyPr>
          <a:lstStyle/>
          <a:p>
            <a:pPr>
              <a:defRPr sz="3200" i="1">
                <a:latin typeface="Abadi"/>
                <a:ea typeface="Abadi"/>
                <a:cs typeface="Abadi"/>
                <a:sym typeface="Abadi"/>
              </a:defRPr>
            </a:pPr>
            <a:r>
              <a:rPr lang="en-US" sz="4400" dirty="0"/>
              <a:t>genetic basis of melanoma?</a:t>
            </a:r>
            <a:br>
              <a:rPr lang="en-US" sz="4400" dirty="0"/>
            </a:br>
            <a:br>
              <a:rPr lang="en-US" sz="4400" dirty="0"/>
            </a:br>
            <a:br>
              <a:rPr lang="en-US" sz="4400" dirty="0"/>
            </a:br>
            <a:endParaRPr lang="ar-SA" sz="4400" dirty="0"/>
          </a:p>
        </p:txBody>
      </p:sp>
      <p:sp>
        <p:nvSpPr>
          <p:cNvPr id="3" name="Text Placeholder 2">
            <a:extLst>
              <a:ext uri="{FF2B5EF4-FFF2-40B4-BE49-F238E27FC236}">
                <a16:creationId xmlns:a16="http://schemas.microsoft.com/office/drawing/2014/main" id="{A4D1AF8F-8661-4900-BE03-5DC722D51DBF}"/>
              </a:ext>
            </a:extLst>
          </p:cNvPr>
          <p:cNvSpPr>
            <a:spLocks noGrp="1"/>
          </p:cNvSpPr>
          <p:nvPr>
            <p:ph type="body" sz="quarter" idx="1"/>
          </p:nvPr>
        </p:nvSpPr>
        <p:spPr>
          <a:xfrm>
            <a:off x="443883" y="3519997"/>
            <a:ext cx="11070455" cy="2676617"/>
          </a:xfrm>
        </p:spPr>
        <p:txBody>
          <a:bodyPr>
            <a:normAutofit/>
          </a:bodyPr>
          <a:lstStyle/>
          <a:p>
            <a:pPr marL="285750" indent="-285750" algn="l">
              <a:buSzPct val="100000"/>
              <a:buFont typeface="Arial"/>
              <a:buChar char="•"/>
              <a:defRPr sz="2400" i="1">
                <a:latin typeface="Abadi"/>
                <a:ea typeface="Abadi"/>
                <a:cs typeface="Abadi"/>
                <a:sym typeface="Abadi"/>
              </a:defRPr>
            </a:pPr>
            <a:r>
              <a:rPr lang="en-US" sz="2800" dirty="0"/>
              <a:t>mutation in </a:t>
            </a:r>
            <a:r>
              <a:rPr lang="en-US" sz="2800" b="1" dirty="0"/>
              <a:t>BRAF gene</a:t>
            </a:r>
          </a:p>
          <a:p>
            <a:pPr marL="285750" indent="-285750" algn="l">
              <a:buSzPct val="100000"/>
              <a:buFont typeface="Arial"/>
              <a:buChar char="•"/>
              <a:defRPr sz="2400">
                <a:latin typeface="Abadi"/>
                <a:ea typeface="Abadi"/>
                <a:cs typeface="Abadi"/>
                <a:sym typeface="Abadi"/>
              </a:defRPr>
            </a:pPr>
            <a:endParaRPr lang="en-US" sz="2800" b="1" dirty="0"/>
          </a:p>
          <a:p>
            <a:pPr marL="285750" indent="-285750" algn="l">
              <a:buSzPct val="100000"/>
              <a:buFont typeface="Arial"/>
              <a:buChar char="•"/>
              <a:defRPr sz="2400">
                <a:latin typeface="Abadi"/>
                <a:ea typeface="Abadi"/>
                <a:cs typeface="Abadi"/>
                <a:sym typeface="Abadi"/>
              </a:defRPr>
            </a:pPr>
            <a:r>
              <a:rPr lang="en-US" sz="2800" dirty="0"/>
              <a:t>germline mutations in </a:t>
            </a:r>
            <a:r>
              <a:rPr lang="en-US" sz="2800" b="1" i="1" dirty="0"/>
              <a:t>CDKN2A </a:t>
            </a:r>
            <a:r>
              <a:rPr lang="en-US" sz="2800" b="1" dirty="0"/>
              <a:t>and </a:t>
            </a:r>
            <a:r>
              <a:rPr lang="en-US" sz="2800" b="1" i="1" dirty="0"/>
              <a:t>CDK4 </a:t>
            </a:r>
            <a:r>
              <a:rPr lang="en-US" sz="2800" b="1" dirty="0"/>
              <a:t>gene</a:t>
            </a:r>
          </a:p>
          <a:p>
            <a:pPr marL="285750" indent="-285750" algn="l">
              <a:buSzPct val="100000"/>
              <a:buFont typeface="Arial"/>
              <a:buChar char="•"/>
              <a:defRPr sz="2400" b="1">
                <a:latin typeface="Abadi"/>
                <a:ea typeface="Abadi"/>
                <a:cs typeface="Abadi"/>
                <a:sym typeface="Abadi"/>
              </a:defRPr>
            </a:pPr>
            <a:endParaRPr lang="en-US" sz="2800" b="1" dirty="0"/>
          </a:p>
          <a:p>
            <a:pPr marL="285750" indent="-285750" algn="l">
              <a:buSzPct val="100000"/>
              <a:buFont typeface="Arial"/>
              <a:buChar char="•"/>
              <a:defRPr sz="2400" i="1">
                <a:latin typeface="Abadi"/>
                <a:ea typeface="Abadi"/>
                <a:cs typeface="Abadi"/>
                <a:sym typeface="Abadi"/>
              </a:defRPr>
            </a:pPr>
            <a:r>
              <a:rPr lang="en-US" sz="2800" dirty="0"/>
              <a:t>Mutation in </a:t>
            </a:r>
            <a:r>
              <a:rPr lang="en-US" sz="2800" b="1" dirty="0"/>
              <a:t>MC1R </a:t>
            </a:r>
            <a:r>
              <a:rPr lang="en-US" sz="2800" b="1" i="0" dirty="0"/>
              <a:t>gene</a:t>
            </a:r>
            <a:r>
              <a:rPr lang="en-US" sz="2800" i="0" dirty="0"/>
              <a:t> </a:t>
            </a:r>
          </a:p>
          <a:p>
            <a:endParaRPr lang="ar-SA" sz="2800" dirty="0"/>
          </a:p>
        </p:txBody>
      </p:sp>
    </p:spTree>
    <p:extLst>
      <p:ext uri="{BB962C8B-B14F-4D97-AF65-F5344CB8AC3E}">
        <p14:creationId xmlns:p14="http://schemas.microsoft.com/office/powerpoint/2010/main" val="103761651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E3274-20BA-4E28-8234-7C46FD1C2D83}"/>
              </a:ext>
            </a:extLst>
          </p:cNvPr>
          <p:cNvSpPr>
            <a:spLocks noGrp="1"/>
          </p:cNvSpPr>
          <p:nvPr>
            <p:ph type="body" sz="quarter" idx="1"/>
          </p:nvPr>
        </p:nvSpPr>
        <p:spPr/>
        <p:txBody>
          <a:bodyPr/>
          <a:lstStyle/>
          <a:p>
            <a:endParaRPr lang="ar-SA"/>
          </a:p>
        </p:txBody>
      </p:sp>
      <p:pic>
        <p:nvPicPr>
          <p:cNvPr id="4" name="Picture 3">
            <a:extLst>
              <a:ext uri="{FF2B5EF4-FFF2-40B4-BE49-F238E27FC236}">
                <a16:creationId xmlns:a16="http://schemas.microsoft.com/office/drawing/2014/main" id="{A123282C-7325-4B87-81A0-D86B4A536725}"/>
              </a:ext>
            </a:extLst>
          </p:cNvPr>
          <p:cNvPicPr>
            <a:picLocks noChangeAspect="1"/>
          </p:cNvPicPr>
          <p:nvPr/>
        </p:nvPicPr>
        <p:blipFill>
          <a:blip r:embed="rId2"/>
          <a:stretch>
            <a:fillRect/>
          </a:stretch>
        </p:blipFill>
        <p:spPr>
          <a:xfrm>
            <a:off x="0" y="0"/>
            <a:ext cx="12192000" cy="6858750"/>
          </a:xfrm>
          <a:prstGeom prst="rect">
            <a:avLst/>
          </a:prstGeom>
        </p:spPr>
      </p:pic>
    </p:spTree>
    <p:extLst>
      <p:ext uri="{BB962C8B-B14F-4D97-AF65-F5344CB8AC3E}">
        <p14:creationId xmlns:p14="http://schemas.microsoft.com/office/powerpoint/2010/main" val="155442003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B4C0-3795-4ED6-9540-A9FC833171E1}"/>
              </a:ext>
            </a:extLst>
          </p:cNvPr>
          <p:cNvSpPr>
            <a:spLocks noGrp="1"/>
          </p:cNvSpPr>
          <p:nvPr>
            <p:ph type="title"/>
          </p:nvPr>
        </p:nvSpPr>
        <p:spPr>
          <a:xfrm>
            <a:off x="1109708" y="1149350"/>
            <a:ext cx="10193291" cy="643939"/>
          </a:xfrm>
        </p:spPr>
        <p:txBody>
          <a:bodyPr>
            <a:normAutofit fontScale="90000"/>
          </a:bodyPr>
          <a:lstStyle/>
          <a:p>
            <a:r>
              <a:rPr lang="en-US" dirty="0"/>
              <a:t>Classification of melanoma types</a:t>
            </a:r>
            <a:br>
              <a:rPr lang="en-US" dirty="0"/>
            </a:br>
            <a:endParaRPr lang="ar-SA" dirty="0"/>
          </a:p>
        </p:txBody>
      </p:sp>
      <p:sp>
        <p:nvSpPr>
          <p:cNvPr id="3" name="Text Placeholder 2">
            <a:extLst>
              <a:ext uri="{FF2B5EF4-FFF2-40B4-BE49-F238E27FC236}">
                <a16:creationId xmlns:a16="http://schemas.microsoft.com/office/drawing/2014/main" id="{149C3EE7-C8B1-467C-8D6C-E0FDC21DD1C3}"/>
              </a:ext>
            </a:extLst>
          </p:cNvPr>
          <p:cNvSpPr>
            <a:spLocks noGrp="1"/>
          </p:cNvSpPr>
          <p:nvPr>
            <p:ph type="body" sz="quarter" idx="1"/>
          </p:nvPr>
        </p:nvSpPr>
        <p:spPr>
          <a:xfrm>
            <a:off x="195310" y="1349405"/>
            <a:ext cx="4003828" cy="5166805"/>
          </a:xfrm>
        </p:spPr>
        <p:txBody>
          <a:bodyPr>
            <a:normAutofit fontScale="92500" lnSpcReduction="20000"/>
          </a:bodyPr>
          <a:lstStyle/>
          <a:p>
            <a:pPr algn="l">
              <a:lnSpc>
                <a:spcPct val="90000"/>
              </a:lnSpc>
              <a:spcBef>
                <a:spcPts val="1000"/>
              </a:spcBef>
              <a:defRPr b="1">
                <a:latin typeface="Abadi"/>
                <a:ea typeface="Abadi"/>
                <a:cs typeface="Abadi"/>
                <a:sym typeface="Abadi"/>
              </a:defRPr>
            </a:pPr>
            <a:r>
              <a:rPr lang="en-US" dirty="0"/>
              <a:t>1. Superficial spreading melanoma</a:t>
            </a:r>
          </a:p>
          <a:p>
            <a:pPr marL="285750" indent="-285750" algn="l">
              <a:lnSpc>
                <a:spcPct val="90000"/>
              </a:lnSpc>
              <a:spcBef>
                <a:spcPts val="1000"/>
              </a:spcBef>
              <a:buSzPct val="100000"/>
              <a:buFont typeface="Arial"/>
              <a:buChar char="•"/>
              <a:defRPr>
                <a:solidFill>
                  <a:srgbClr val="C00000"/>
                </a:solidFill>
                <a:latin typeface="Abadi"/>
                <a:ea typeface="Abadi"/>
                <a:cs typeface="Abadi"/>
                <a:sym typeface="Abadi"/>
              </a:defRPr>
            </a:pPr>
            <a:r>
              <a:rPr lang="en-US" dirty="0"/>
              <a:t> This accounts for 50% to 70% of melanomas and typically arises from a precursor melanocytic nevus.</a:t>
            </a:r>
          </a:p>
          <a:p>
            <a:pPr marL="285750" indent="-285750" algn="l">
              <a:lnSpc>
                <a:spcPct val="90000"/>
              </a:lnSpc>
              <a:spcBef>
                <a:spcPts val="1000"/>
              </a:spcBef>
              <a:buSzPct val="100000"/>
              <a:buFont typeface="Arial"/>
              <a:buChar char="•"/>
            </a:pPr>
            <a:r>
              <a:rPr lang="en-US" dirty="0"/>
              <a:t> </a:t>
            </a:r>
            <a:r>
              <a:rPr lang="en-US" dirty="0">
                <a:latin typeface="Abadi"/>
                <a:ea typeface="Abadi"/>
                <a:cs typeface="Abadi"/>
                <a:sym typeface="Abadi"/>
              </a:rPr>
              <a:t>Affects both genders equally</a:t>
            </a:r>
          </a:p>
          <a:p>
            <a:pPr marL="285750" indent="-285750" algn="l">
              <a:lnSpc>
                <a:spcPct val="90000"/>
              </a:lnSpc>
              <a:spcBef>
                <a:spcPts val="1000"/>
              </a:spcBef>
              <a:buSzPct val="100000"/>
              <a:buFont typeface="Arial"/>
              <a:buChar char="•"/>
              <a:defRPr>
                <a:latin typeface="Abadi"/>
                <a:ea typeface="Abadi"/>
                <a:cs typeface="Abadi"/>
                <a:sym typeface="Abadi"/>
              </a:defRPr>
            </a:pPr>
            <a:r>
              <a:rPr lang="en-US" dirty="0"/>
              <a:t>. Median age at diagnosis is 50 years</a:t>
            </a:r>
          </a:p>
          <a:p>
            <a:pPr marL="285750" indent="-285750" algn="l">
              <a:lnSpc>
                <a:spcPct val="90000"/>
              </a:lnSpc>
              <a:spcBef>
                <a:spcPts val="1000"/>
              </a:spcBef>
              <a:buSzPct val="100000"/>
              <a:buFont typeface="Arial"/>
              <a:buChar char="•"/>
              <a:defRPr>
                <a:latin typeface="Abadi"/>
                <a:ea typeface="Abadi"/>
                <a:cs typeface="Abadi"/>
                <a:sym typeface="Abadi"/>
              </a:defRPr>
            </a:pPr>
            <a:r>
              <a:rPr lang="en-US" dirty="0"/>
              <a:t> Upper back in men and lower legs in women are most common sites</a:t>
            </a:r>
          </a:p>
          <a:p>
            <a:pPr marL="285750" indent="-285750" algn="l">
              <a:lnSpc>
                <a:spcPct val="90000"/>
              </a:lnSpc>
              <a:spcBef>
                <a:spcPts val="1000"/>
              </a:spcBef>
              <a:buSzPct val="100000"/>
              <a:buFont typeface="Arial"/>
              <a:buChar char="•"/>
              <a:defRPr>
                <a:latin typeface="Abadi"/>
                <a:ea typeface="Abadi"/>
                <a:cs typeface="Abadi"/>
                <a:sym typeface="Abadi"/>
              </a:defRPr>
            </a:pPr>
            <a:r>
              <a:rPr lang="en-US" dirty="0"/>
              <a:t>Radial growth phase early, vertical growth phase late</a:t>
            </a:r>
          </a:p>
          <a:p>
            <a:endParaRPr lang="ar-SA" dirty="0"/>
          </a:p>
        </p:txBody>
      </p:sp>
      <p:pic>
        <p:nvPicPr>
          <p:cNvPr id="4" name="صورة 7" descr="صورة 7">
            <a:extLst>
              <a:ext uri="{FF2B5EF4-FFF2-40B4-BE49-F238E27FC236}">
                <a16:creationId xmlns:a16="http://schemas.microsoft.com/office/drawing/2014/main" id="{88432C57-0405-467D-98B6-87C38CFF93A3}"/>
              </a:ext>
            </a:extLst>
          </p:cNvPr>
          <p:cNvPicPr>
            <a:picLocks noChangeAspect="1"/>
          </p:cNvPicPr>
          <p:nvPr/>
        </p:nvPicPr>
        <p:blipFill>
          <a:blip r:embed="rId2"/>
          <a:stretch>
            <a:fillRect/>
          </a:stretch>
        </p:blipFill>
        <p:spPr>
          <a:xfrm>
            <a:off x="5836775" y="1149350"/>
            <a:ext cx="5621000" cy="3218968"/>
          </a:xfrm>
          <a:prstGeom prst="rect">
            <a:avLst/>
          </a:prstGeom>
          <a:ln w="12700">
            <a:miter lim="400000"/>
          </a:ln>
        </p:spPr>
      </p:pic>
      <p:sp>
        <p:nvSpPr>
          <p:cNvPr id="6" name="TextBox 5">
            <a:extLst>
              <a:ext uri="{FF2B5EF4-FFF2-40B4-BE49-F238E27FC236}">
                <a16:creationId xmlns:a16="http://schemas.microsoft.com/office/drawing/2014/main" id="{FCCCEB13-D9C0-4ED1-95BA-FFBB1D574B5F}"/>
              </a:ext>
            </a:extLst>
          </p:cNvPr>
          <p:cNvSpPr txBox="1"/>
          <p:nvPr/>
        </p:nvSpPr>
        <p:spPr>
          <a:xfrm>
            <a:off x="5836775" y="4645630"/>
            <a:ext cx="6094520"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2000">
                <a:solidFill>
                  <a:srgbClr val="222A35"/>
                </a:solidFill>
                <a:latin typeface="Futura"/>
                <a:ea typeface="Futura"/>
                <a:cs typeface="Futura"/>
                <a:sym typeface="Futura"/>
              </a:defRPr>
            </a:pPr>
            <a:r>
              <a:rPr lang="en-US" dirty="0"/>
              <a:t>Superficial spreading melanoma can have a variable presentation. According to the </a:t>
            </a:r>
            <a:r>
              <a:rPr lang="en-US" dirty="0">
                <a:latin typeface="Futura Bold"/>
                <a:ea typeface="Futura Bold"/>
                <a:cs typeface="Futura Bold"/>
                <a:sym typeface="Futura Bold"/>
              </a:rPr>
              <a:t>ABCDE criteria</a:t>
            </a:r>
            <a:r>
              <a:rPr lang="en-US" dirty="0"/>
              <a:t>, these include irregular margins and subtle asymmetry (image 1). In images 2–6, prominent findings are irregular pigmentation and an expanding lesion.</a:t>
            </a:r>
          </a:p>
        </p:txBody>
      </p:sp>
    </p:spTree>
    <p:extLst>
      <p:ext uri="{BB962C8B-B14F-4D97-AF65-F5344CB8AC3E}">
        <p14:creationId xmlns:p14="http://schemas.microsoft.com/office/powerpoint/2010/main" val="18546842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490" y="384810"/>
            <a:ext cx="10972800" cy="4953000"/>
          </a:xfrm>
        </p:spPr>
        <p:txBody>
          <a:bodyPr>
            <a:normAutofit fontScale="92500" lnSpcReduction="10000"/>
          </a:bodyPr>
          <a:lstStyle/>
          <a:p>
            <a:pPr marL="0" indent="0">
              <a:buNone/>
            </a:pPr>
            <a:r>
              <a:rPr lang="en-US" sz="2400" b="1" dirty="0">
                <a:solidFill>
                  <a:srgbClr val="FF0000"/>
                </a:solidFill>
                <a:sym typeface="+mn-ea"/>
              </a:rPr>
              <a:t>B. Dermis</a:t>
            </a:r>
            <a:endParaRPr lang="en-US" sz="2400" b="1" dirty="0">
              <a:solidFill>
                <a:srgbClr val="FF0000"/>
              </a:solidFill>
            </a:endParaRPr>
          </a:p>
          <a:p>
            <a:pPr marL="0" indent="0">
              <a:buNone/>
            </a:pPr>
            <a:r>
              <a:rPr lang="en-US" sz="2400" b="1" dirty="0">
                <a:sym typeface="+mn-ea"/>
              </a:rPr>
              <a:t>1. Cell types</a:t>
            </a:r>
            <a:r>
              <a:rPr lang="en-US" sz="2400" dirty="0">
                <a:sym typeface="+mn-ea"/>
              </a:rPr>
              <a:t>: Fibroblast, macrophage, and mast cell</a:t>
            </a:r>
            <a:endParaRPr lang="en-US" sz="2400" dirty="0"/>
          </a:p>
          <a:p>
            <a:pPr marL="0" indent="0">
              <a:buNone/>
            </a:pPr>
            <a:r>
              <a:rPr lang="en-US" sz="2400" b="1" dirty="0">
                <a:sym typeface="+mn-ea"/>
              </a:rPr>
              <a:t>2. Papillary dermis</a:t>
            </a:r>
            <a:endParaRPr lang="en-US" sz="2400" b="1" dirty="0"/>
          </a:p>
          <a:p>
            <a:pPr marL="0" indent="0">
              <a:buNone/>
            </a:pPr>
            <a:r>
              <a:rPr lang="en-US" sz="2400" dirty="0">
                <a:sym typeface="+mn-ea"/>
              </a:rPr>
              <a:t>a. Similar thickness to epidermis</a:t>
            </a:r>
            <a:endParaRPr lang="en-US" sz="2400" dirty="0"/>
          </a:p>
          <a:p>
            <a:pPr marL="0" indent="0">
              <a:buNone/>
            </a:pPr>
            <a:r>
              <a:rPr lang="en-US" sz="2400" dirty="0">
                <a:sym typeface="+mn-ea"/>
              </a:rPr>
              <a:t>b. High content of type III collagen, less type I</a:t>
            </a:r>
            <a:endParaRPr lang="en-US" sz="2400" dirty="0"/>
          </a:p>
          <a:p>
            <a:pPr marL="0" indent="0">
              <a:buNone/>
            </a:pPr>
            <a:r>
              <a:rPr lang="en-US" sz="2400" dirty="0">
                <a:sym typeface="+mn-ea"/>
              </a:rPr>
              <a:t>c. Site of collagenase activity.</a:t>
            </a:r>
            <a:endParaRPr lang="en-US" sz="2400" dirty="0"/>
          </a:p>
          <a:p>
            <a:pPr marL="0" indent="0">
              <a:buNone/>
            </a:pPr>
            <a:r>
              <a:rPr lang="en-US" sz="2400" dirty="0">
                <a:sym typeface="+mn-ea"/>
              </a:rPr>
              <a:t>d. Intertwines with the rete ridges of the epidermis.</a:t>
            </a:r>
            <a:endParaRPr lang="en-US" sz="2400" dirty="0"/>
          </a:p>
          <a:p>
            <a:pPr marL="0" indent="0">
              <a:buNone/>
            </a:pPr>
            <a:r>
              <a:rPr lang="en-US" sz="2400" dirty="0">
                <a:sym typeface="+mn-ea"/>
              </a:rPr>
              <a:t>e. Contains terminal networks of Meissner corpuscles and capillaries.</a:t>
            </a:r>
            <a:endParaRPr lang="en-US" sz="2400" dirty="0"/>
          </a:p>
          <a:p>
            <a:pPr marL="0" indent="0">
              <a:buNone/>
            </a:pPr>
            <a:r>
              <a:rPr lang="en-US" sz="2400" b="1" dirty="0">
                <a:sym typeface="+mn-ea"/>
              </a:rPr>
              <a:t>3. Reticular dermis</a:t>
            </a:r>
            <a:endParaRPr lang="en-US" sz="2400" b="1" dirty="0"/>
          </a:p>
          <a:p>
            <a:pPr marL="0" indent="0">
              <a:buNone/>
            </a:pPr>
            <a:r>
              <a:rPr lang="en-US" sz="2400" dirty="0">
                <a:sym typeface="+mn-ea"/>
              </a:rPr>
              <a:t>a. Majority of the dermal layer</a:t>
            </a:r>
            <a:endParaRPr lang="en-US" sz="2400" dirty="0"/>
          </a:p>
          <a:p>
            <a:pPr marL="0" indent="0">
              <a:buNone/>
            </a:pPr>
            <a:r>
              <a:rPr lang="en-US" sz="2400" dirty="0">
                <a:sym typeface="+mn-ea"/>
              </a:rPr>
              <a:t>b. Mostly type I collagen bundles with elastic fibers between</a:t>
            </a:r>
            <a:endParaRPr lang="en-US" sz="2400" dirty="0"/>
          </a:p>
          <a:p>
            <a:pPr marL="0" indent="0">
              <a:buNone/>
            </a:pPr>
            <a:r>
              <a:rPr lang="en-US" sz="2400" dirty="0">
                <a:sym typeface="+mn-ea"/>
              </a:rPr>
              <a:t>c. Contains roots of the hair, sebaceous glands, sweat glands, receptors, nails, and blood vessels</a:t>
            </a:r>
            <a:endParaRPr lang="ar-JO" sz="2400" dirty="0"/>
          </a:p>
          <a:p>
            <a:endParaRPr lang="ar-JO"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808284-5916-4115-9942-760E89139147}"/>
              </a:ext>
            </a:extLst>
          </p:cNvPr>
          <p:cNvSpPr>
            <a:spLocks noGrp="1"/>
          </p:cNvSpPr>
          <p:nvPr>
            <p:ph type="body" sz="quarter" idx="1"/>
          </p:nvPr>
        </p:nvSpPr>
        <p:spPr>
          <a:xfrm>
            <a:off x="125520" y="426128"/>
            <a:ext cx="4357703" cy="6134470"/>
          </a:xfrm>
        </p:spPr>
        <p:txBody>
          <a:bodyPr/>
          <a:lstStyle/>
          <a:p>
            <a:pPr marL="0" indent="0">
              <a:buSzTx/>
              <a:buNone/>
              <a:defRPr sz="1800" b="1">
                <a:latin typeface="Abadi"/>
                <a:ea typeface="Abadi"/>
                <a:cs typeface="Abadi"/>
                <a:sym typeface="Abadi"/>
              </a:defRPr>
            </a:pPr>
            <a:r>
              <a:rPr lang="en-US" dirty="0"/>
              <a:t>Nodular melanoma</a:t>
            </a:r>
          </a:p>
          <a:p>
            <a:pPr marL="0" indent="0">
              <a:buSzTx/>
              <a:buNone/>
              <a:defRPr sz="1800" b="1">
                <a:solidFill>
                  <a:srgbClr val="C00000"/>
                </a:solidFill>
              </a:defRPr>
            </a:pPr>
            <a:r>
              <a:rPr lang="en-US" dirty="0"/>
              <a:t>Second most common: 15% to 30% cases</a:t>
            </a:r>
          </a:p>
          <a:p>
            <a:pPr marL="0" indent="0">
              <a:buSzTx/>
              <a:buNone/>
              <a:defRPr sz="1800" b="1"/>
            </a:pPr>
            <a:r>
              <a:rPr lang="en-US" dirty="0"/>
              <a:t>. </a:t>
            </a:r>
            <a:r>
              <a:rPr lang="en-US" dirty="0">
                <a:solidFill>
                  <a:srgbClr val="C00000"/>
                </a:solidFill>
              </a:rPr>
              <a:t>Most aggressive type</a:t>
            </a:r>
          </a:p>
          <a:p>
            <a:pPr marL="0" indent="0">
              <a:buSzTx/>
              <a:buNone/>
              <a:defRPr sz="1800"/>
            </a:pPr>
            <a:r>
              <a:rPr lang="en-US" dirty="0"/>
              <a:t> </a:t>
            </a:r>
            <a:r>
              <a:rPr lang="en-US" dirty="0">
                <a:latin typeface="Abadi"/>
                <a:ea typeface="Abadi"/>
                <a:cs typeface="Abadi"/>
                <a:sym typeface="Abadi"/>
              </a:rPr>
              <a:t>Typically do not arise from preexisting nevi</a:t>
            </a:r>
          </a:p>
          <a:p>
            <a:pPr marL="0" indent="0">
              <a:buSzTx/>
              <a:buNone/>
              <a:defRPr sz="1800">
                <a:latin typeface="Abadi"/>
                <a:ea typeface="Abadi"/>
                <a:cs typeface="Abadi"/>
                <a:sym typeface="Abadi"/>
              </a:defRPr>
            </a:pPr>
            <a:r>
              <a:rPr lang="en-US" dirty="0"/>
              <a:t>. Men are affected twice as frequently as women</a:t>
            </a:r>
          </a:p>
          <a:p>
            <a:pPr marL="0" indent="0">
              <a:buSzTx/>
              <a:buNone/>
              <a:defRPr sz="1800">
                <a:latin typeface="Abadi"/>
                <a:ea typeface="Abadi"/>
                <a:cs typeface="Abadi"/>
                <a:sym typeface="Abadi"/>
              </a:defRPr>
            </a:pPr>
            <a:r>
              <a:rPr lang="en-US" dirty="0"/>
              <a:t> Median age at diagnosis is 50 years</a:t>
            </a:r>
          </a:p>
          <a:p>
            <a:pPr marL="0" indent="0">
              <a:buSzTx/>
              <a:buNone/>
              <a:defRPr sz="1800">
                <a:latin typeface="Abadi"/>
                <a:ea typeface="Abadi"/>
                <a:cs typeface="Abadi"/>
                <a:sym typeface="Abadi"/>
              </a:defRPr>
            </a:pPr>
            <a:r>
              <a:rPr lang="en-US" dirty="0"/>
              <a:t> No clear association with sunlight exposure</a:t>
            </a:r>
          </a:p>
          <a:p>
            <a:pPr>
              <a:defRPr sz="1800">
                <a:latin typeface="Abadi"/>
                <a:ea typeface="Abadi"/>
                <a:cs typeface="Abadi"/>
                <a:sym typeface="Abadi"/>
              </a:defRPr>
            </a:pPr>
            <a:r>
              <a:rPr lang="en-US" dirty="0"/>
              <a:t>Resemble blood blisters or other non-cancerous lesions</a:t>
            </a:r>
          </a:p>
          <a:p>
            <a:pPr>
              <a:defRPr sz="1800">
                <a:latin typeface="Abadi"/>
                <a:ea typeface="Abadi"/>
                <a:cs typeface="Abadi"/>
                <a:sym typeface="Abadi"/>
              </a:defRPr>
            </a:pPr>
            <a:r>
              <a:rPr lang="en-US" dirty="0"/>
              <a:t>Have regular, symmetrical borders</a:t>
            </a:r>
          </a:p>
          <a:p>
            <a:pPr marL="0" indent="0">
              <a:buSzTx/>
              <a:buNone/>
              <a:defRPr sz="1800">
                <a:latin typeface="Abadi"/>
                <a:ea typeface="Abadi"/>
                <a:cs typeface="Abadi"/>
                <a:sym typeface="Abadi"/>
              </a:defRPr>
            </a:pPr>
            <a:r>
              <a:rPr lang="en-US" dirty="0"/>
              <a:t> They typically appear as blue/black papules, 1–2cm in diameter, and because they lack the horizontal growth phase, they tend to be sharply demarcated. Up to 5% are amelanotic</a:t>
            </a:r>
          </a:p>
          <a:p>
            <a:pPr marL="0" indent="0">
              <a:buSzTx/>
              <a:buNone/>
              <a:defRPr sz="1800">
                <a:latin typeface="Abadi"/>
                <a:ea typeface="Abadi"/>
                <a:cs typeface="Abadi"/>
                <a:sym typeface="Abadi"/>
              </a:defRPr>
            </a:pPr>
            <a:r>
              <a:rPr lang="en-US" dirty="0"/>
              <a:t>Vertical growth phase is a hallmark feature; no radial growth</a:t>
            </a:r>
          </a:p>
          <a:p>
            <a:endParaRPr lang="ar-SA" dirty="0"/>
          </a:p>
        </p:txBody>
      </p:sp>
      <p:pic>
        <p:nvPicPr>
          <p:cNvPr id="4" name="صورة 4" descr="صورة 4">
            <a:extLst>
              <a:ext uri="{FF2B5EF4-FFF2-40B4-BE49-F238E27FC236}">
                <a16:creationId xmlns:a16="http://schemas.microsoft.com/office/drawing/2014/main" id="{5B7B467A-E286-4D3A-90D8-32326DBB3511}"/>
              </a:ext>
            </a:extLst>
          </p:cNvPr>
          <p:cNvPicPr>
            <a:picLocks noChangeAspect="1"/>
          </p:cNvPicPr>
          <p:nvPr/>
        </p:nvPicPr>
        <p:blipFill>
          <a:blip r:embed="rId2"/>
          <a:srcRect l="21370" t="38351" r="52945" b="32959"/>
          <a:stretch>
            <a:fillRect/>
          </a:stretch>
        </p:blipFill>
        <p:spPr>
          <a:xfrm>
            <a:off x="7581531" y="4516970"/>
            <a:ext cx="4610470" cy="2394297"/>
          </a:xfrm>
          <a:prstGeom prst="rect">
            <a:avLst/>
          </a:prstGeom>
          <a:ln w="12700">
            <a:miter lim="400000"/>
          </a:ln>
        </p:spPr>
      </p:pic>
      <p:pic>
        <p:nvPicPr>
          <p:cNvPr id="5" name="صورة 1" descr="صورة 1">
            <a:extLst>
              <a:ext uri="{FF2B5EF4-FFF2-40B4-BE49-F238E27FC236}">
                <a16:creationId xmlns:a16="http://schemas.microsoft.com/office/drawing/2014/main" id="{CFAE0B3C-C483-4F66-85BD-CE4FF0822C86}"/>
              </a:ext>
            </a:extLst>
          </p:cNvPr>
          <p:cNvPicPr>
            <a:picLocks noChangeAspect="1"/>
          </p:cNvPicPr>
          <p:nvPr/>
        </p:nvPicPr>
        <p:blipFill>
          <a:blip r:embed="rId3"/>
          <a:srcRect b="52146"/>
          <a:stretch>
            <a:fillRect/>
          </a:stretch>
        </p:blipFill>
        <p:spPr>
          <a:xfrm>
            <a:off x="7708779" y="-8877"/>
            <a:ext cx="4483221" cy="4525847"/>
          </a:xfrm>
          <a:prstGeom prst="rect">
            <a:avLst/>
          </a:prstGeom>
          <a:ln w="12700">
            <a:miter lim="400000"/>
          </a:ln>
        </p:spPr>
      </p:pic>
    </p:spTree>
    <p:extLst>
      <p:ext uri="{BB962C8B-B14F-4D97-AF65-F5344CB8AC3E}">
        <p14:creationId xmlns:p14="http://schemas.microsoft.com/office/powerpoint/2010/main" val="274073198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95D989-99AA-44D9-91F6-B05BBC72747D}"/>
              </a:ext>
            </a:extLst>
          </p:cNvPr>
          <p:cNvSpPr>
            <a:spLocks noGrp="1"/>
          </p:cNvSpPr>
          <p:nvPr>
            <p:ph type="body" sz="quarter" idx="1"/>
          </p:nvPr>
        </p:nvSpPr>
        <p:spPr>
          <a:xfrm>
            <a:off x="-1" y="381741"/>
            <a:ext cx="5184559" cy="6476260"/>
          </a:xfrm>
        </p:spPr>
        <p:txBody>
          <a:bodyPr>
            <a:normAutofit/>
          </a:bodyPr>
          <a:lstStyle/>
          <a:p>
            <a:pPr marL="0" indent="0" defTabSz="896111">
              <a:lnSpc>
                <a:spcPct val="81000"/>
              </a:lnSpc>
              <a:spcBef>
                <a:spcPts val="900"/>
              </a:spcBef>
              <a:buSzTx/>
              <a:buNone/>
              <a:defRPr sz="1764" b="1">
                <a:latin typeface="Abadi"/>
                <a:ea typeface="Abadi"/>
                <a:cs typeface="Abadi"/>
                <a:sym typeface="Abadi"/>
              </a:defRPr>
            </a:pPr>
            <a:r>
              <a:rPr lang="en-US" dirty="0"/>
              <a:t>Lentigo </a:t>
            </a:r>
            <a:r>
              <a:rPr lang="en-US" dirty="0" err="1"/>
              <a:t>maligna</a:t>
            </a:r>
            <a:r>
              <a:rPr lang="en-US" dirty="0"/>
              <a:t> melanoma (LMM)=</a:t>
            </a:r>
          </a:p>
          <a:p>
            <a:pPr marL="0" indent="0" defTabSz="896111">
              <a:lnSpc>
                <a:spcPct val="81000"/>
              </a:lnSpc>
              <a:spcBef>
                <a:spcPts val="900"/>
              </a:spcBef>
              <a:buSzTx/>
              <a:buNone/>
              <a:defRPr sz="1764">
                <a:latin typeface="Abadi"/>
                <a:ea typeface="Abadi"/>
                <a:cs typeface="Abadi"/>
                <a:sym typeface="Abadi"/>
              </a:defRPr>
            </a:pPr>
            <a:r>
              <a:rPr lang="en-US" dirty="0"/>
              <a:t>Lentigo </a:t>
            </a:r>
            <a:r>
              <a:rPr lang="en-US" dirty="0" err="1"/>
              <a:t>maligna</a:t>
            </a:r>
            <a:r>
              <a:rPr lang="en-US" dirty="0"/>
              <a:t> = is an in situ cutaneous melanoma</a:t>
            </a:r>
          </a:p>
          <a:p>
            <a:pPr marL="0" indent="0" defTabSz="896111">
              <a:lnSpc>
                <a:spcPct val="81000"/>
              </a:lnSpc>
              <a:spcBef>
                <a:spcPts val="900"/>
              </a:spcBef>
              <a:buSzTx/>
              <a:buNone/>
              <a:defRPr sz="1764">
                <a:latin typeface="Abadi"/>
                <a:ea typeface="Abadi"/>
                <a:cs typeface="Abadi"/>
                <a:sym typeface="Abadi"/>
              </a:defRPr>
            </a:pPr>
            <a:r>
              <a:rPr lang="en-US" dirty="0"/>
              <a:t> that has invaded the dermis or beyond (i.e., that is no longer in situ), is known as lentigo </a:t>
            </a:r>
            <a:r>
              <a:rPr lang="en-US" dirty="0" err="1"/>
              <a:t>maligna</a:t>
            </a:r>
            <a:r>
              <a:rPr lang="en-US" dirty="0"/>
              <a:t> melanoma</a:t>
            </a:r>
          </a:p>
          <a:p>
            <a:pPr marL="0" indent="0" defTabSz="896111">
              <a:lnSpc>
                <a:spcPct val="81000"/>
              </a:lnSpc>
              <a:spcBef>
                <a:spcPts val="900"/>
              </a:spcBef>
              <a:buSzTx/>
              <a:buNone/>
              <a:defRPr sz="1764">
                <a:latin typeface="Abadi"/>
                <a:ea typeface="Abadi"/>
                <a:cs typeface="Abadi"/>
                <a:sym typeface="Abadi"/>
              </a:defRPr>
            </a:pPr>
            <a:r>
              <a:rPr lang="en-US" dirty="0"/>
              <a:t>was previously also known as Hutchinson’s melanotic freckle</a:t>
            </a:r>
          </a:p>
          <a:p>
            <a:pPr marL="0" indent="0" defTabSz="896111">
              <a:lnSpc>
                <a:spcPct val="81000"/>
              </a:lnSpc>
              <a:spcBef>
                <a:spcPts val="900"/>
              </a:spcBef>
              <a:buSzTx/>
              <a:buNone/>
              <a:defRPr sz="1764">
                <a:latin typeface="Abadi"/>
                <a:ea typeface="Abadi"/>
                <a:cs typeface="Abadi"/>
                <a:sym typeface="Abadi"/>
              </a:defRPr>
            </a:pPr>
            <a:r>
              <a:rPr lang="en-US" dirty="0"/>
              <a:t>They are positively correlated with prolonged, intense sun exposure, affecting </a:t>
            </a:r>
            <a:r>
              <a:rPr lang="en-US" u="sng" dirty="0"/>
              <a:t>women</a:t>
            </a:r>
            <a:r>
              <a:rPr lang="en-US" dirty="0"/>
              <a:t> more than men. They account for between 5% and 10% of MM. LMM are thought to have less metastatic potential than other variants as they take longer to enter a vertical growth phase. Nonetheless, when they have entered the vertical growth phase their metastatic potential is the same as any other melanoma.</a:t>
            </a:r>
          </a:p>
          <a:p>
            <a:pPr marL="0" indent="0" defTabSz="896111">
              <a:lnSpc>
                <a:spcPct val="81000"/>
              </a:lnSpc>
              <a:spcBef>
                <a:spcPts val="900"/>
              </a:spcBef>
              <a:buSzTx/>
              <a:buNone/>
              <a:defRPr sz="1764">
                <a:latin typeface="Abadi"/>
                <a:ea typeface="Abadi"/>
                <a:cs typeface="Abadi"/>
                <a:sym typeface="Abadi"/>
              </a:defRPr>
            </a:pPr>
            <a:r>
              <a:rPr lang="en-US" dirty="0"/>
              <a:t> The median age at diagnosis is 70 years.</a:t>
            </a:r>
          </a:p>
          <a:p>
            <a:pPr marL="0" indent="0" defTabSz="896111">
              <a:lnSpc>
                <a:spcPct val="81000"/>
              </a:lnSpc>
              <a:spcBef>
                <a:spcPts val="900"/>
              </a:spcBef>
              <a:buSzTx/>
              <a:buNone/>
              <a:defRPr sz="1764">
                <a:latin typeface="Abadi"/>
                <a:ea typeface="Abadi"/>
                <a:cs typeface="Abadi"/>
                <a:sym typeface="Abadi"/>
              </a:defRPr>
            </a:pPr>
            <a:r>
              <a:rPr lang="en-US" dirty="0"/>
              <a:t> Usually greater than 3 cm in diameter; irregular, asymmetric with color</a:t>
            </a:r>
          </a:p>
          <a:p>
            <a:pPr marL="0" indent="0" defTabSz="896111">
              <a:lnSpc>
                <a:spcPct val="81000"/>
              </a:lnSpc>
              <a:spcBef>
                <a:spcPts val="900"/>
              </a:spcBef>
              <a:buSzTx/>
              <a:buNone/>
              <a:defRPr sz="1764">
                <a:latin typeface="Abadi"/>
                <a:ea typeface="Abadi"/>
                <a:cs typeface="Abadi"/>
                <a:sym typeface="Abadi"/>
              </a:defRPr>
            </a:pPr>
            <a:r>
              <a:rPr lang="en-US" dirty="0"/>
              <a:t>variegation, areas of regression may appear hypopigmented.</a:t>
            </a:r>
          </a:p>
          <a:p>
            <a:pPr marL="0" indent="0" defTabSz="896111">
              <a:lnSpc>
                <a:spcPct val="81000"/>
              </a:lnSpc>
              <a:spcBef>
                <a:spcPts val="900"/>
              </a:spcBef>
              <a:buSzTx/>
              <a:buNone/>
              <a:defRPr sz="1764">
                <a:latin typeface="Abadi"/>
                <a:ea typeface="Abadi"/>
                <a:cs typeface="Abadi"/>
                <a:sym typeface="Abadi"/>
              </a:defRPr>
            </a:pPr>
            <a:r>
              <a:rPr lang="en-US" dirty="0"/>
              <a:t>most common location is the cheek. </a:t>
            </a:r>
          </a:p>
          <a:p>
            <a:endParaRPr lang="ar-SA" dirty="0"/>
          </a:p>
        </p:txBody>
      </p:sp>
      <p:pic>
        <p:nvPicPr>
          <p:cNvPr id="4" name="صورة 3" descr="صورة 3">
            <a:extLst>
              <a:ext uri="{FF2B5EF4-FFF2-40B4-BE49-F238E27FC236}">
                <a16:creationId xmlns:a16="http://schemas.microsoft.com/office/drawing/2014/main" id="{D2BCBFCE-8B4A-42ED-9E94-E76A8A51CC22}"/>
              </a:ext>
            </a:extLst>
          </p:cNvPr>
          <p:cNvPicPr>
            <a:picLocks noChangeAspect="1"/>
          </p:cNvPicPr>
          <p:nvPr/>
        </p:nvPicPr>
        <p:blipFill>
          <a:blip r:embed="rId2"/>
          <a:srcRect l="47158" t="27752" r="27875" b="35517"/>
          <a:stretch>
            <a:fillRect/>
          </a:stretch>
        </p:blipFill>
        <p:spPr>
          <a:xfrm>
            <a:off x="7182035" y="0"/>
            <a:ext cx="5009965" cy="6858000"/>
          </a:xfrm>
          <a:prstGeom prst="rect">
            <a:avLst/>
          </a:prstGeom>
          <a:ln w="12700">
            <a:miter lim="400000"/>
          </a:ln>
        </p:spPr>
      </p:pic>
    </p:spTree>
    <p:extLst>
      <p:ext uri="{BB962C8B-B14F-4D97-AF65-F5344CB8AC3E}">
        <p14:creationId xmlns:p14="http://schemas.microsoft.com/office/powerpoint/2010/main" val="382110713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9A98F7-C2B3-4BB5-BDA8-1C3D54E55327}"/>
              </a:ext>
            </a:extLst>
          </p:cNvPr>
          <p:cNvSpPr>
            <a:spLocks noGrp="1"/>
          </p:cNvSpPr>
          <p:nvPr>
            <p:ph type="body" sz="quarter" idx="1"/>
          </p:nvPr>
        </p:nvSpPr>
        <p:spPr>
          <a:xfrm>
            <a:off x="631794" y="621436"/>
            <a:ext cx="10928411" cy="2807564"/>
          </a:xfrm>
        </p:spPr>
        <p:txBody>
          <a:bodyPr>
            <a:normAutofit fontScale="92500" lnSpcReduction="10000"/>
          </a:bodyPr>
          <a:lstStyle/>
          <a:p>
            <a:pPr marL="0" indent="0" defTabSz="886968">
              <a:spcBef>
                <a:spcPts val="900"/>
              </a:spcBef>
              <a:buSzTx/>
              <a:buNone/>
              <a:defRPr sz="1746" b="1"/>
            </a:pPr>
            <a:r>
              <a:rPr lang="en-US" dirty="0"/>
              <a:t>Acral lentiginous melanoma</a:t>
            </a:r>
          </a:p>
          <a:p>
            <a:pPr marL="0" indent="0" defTabSz="886968">
              <a:spcBef>
                <a:spcPts val="900"/>
              </a:spcBef>
              <a:buSzTx/>
              <a:buNone/>
              <a:defRPr sz="1746">
                <a:latin typeface="Abadi"/>
                <a:ea typeface="Abadi"/>
                <a:cs typeface="Abadi"/>
                <a:sym typeface="Abadi"/>
              </a:defRPr>
            </a:pPr>
            <a:r>
              <a:rPr lang="en-US" dirty="0"/>
              <a:t>LM is the most common subtype of melanoma in darker skinned populations, </a:t>
            </a:r>
          </a:p>
          <a:p>
            <a:pPr marL="0" indent="0" defTabSz="886968">
              <a:spcBef>
                <a:spcPts val="900"/>
              </a:spcBef>
              <a:buSzTx/>
              <a:buNone/>
              <a:defRPr sz="1746">
                <a:latin typeface="Abadi"/>
                <a:ea typeface="Abadi"/>
                <a:cs typeface="Abadi"/>
                <a:sym typeface="Abadi"/>
              </a:defRPr>
            </a:pPr>
            <a:r>
              <a:rPr lang="en-US" dirty="0"/>
              <a:t>affects the soles of feet and palms of hands. It is rare in white-skinned individuals (2–8% of MM) but more common in the Afro-Caribbean, Hispanic and Asian population (35–60%).</a:t>
            </a:r>
          </a:p>
          <a:p>
            <a:pPr marL="0" indent="0" defTabSz="886968">
              <a:spcBef>
                <a:spcPts val="900"/>
              </a:spcBef>
              <a:buSzTx/>
              <a:buNone/>
              <a:defRPr sz="1746">
                <a:latin typeface="Abadi"/>
                <a:ea typeface="Abadi"/>
                <a:cs typeface="Abadi"/>
                <a:sym typeface="Abadi"/>
              </a:defRPr>
            </a:pPr>
            <a:r>
              <a:rPr lang="en-US" dirty="0"/>
              <a:t> It usually presents as a flat, irregular macule in later life. 25% are amelanotic and may mimic a fungal infection or pyogenic granuloma.</a:t>
            </a:r>
          </a:p>
          <a:p>
            <a:pPr marL="0" indent="0" defTabSz="886968">
              <a:spcBef>
                <a:spcPts val="900"/>
              </a:spcBef>
              <a:buSzTx/>
              <a:buNone/>
              <a:defRPr sz="1746">
                <a:latin typeface="Abadi"/>
                <a:ea typeface="Abadi"/>
                <a:cs typeface="Abadi"/>
                <a:sym typeface="Abadi"/>
              </a:defRPr>
            </a:pPr>
            <a:r>
              <a:rPr lang="en-US" dirty="0"/>
              <a:t>d. Irregular pigmentation, large size (&gt;3 cm) common</a:t>
            </a:r>
          </a:p>
          <a:p>
            <a:pPr marL="0" indent="0" defTabSz="886968">
              <a:spcBef>
                <a:spcPts val="900"/>
              </a:spcBef>
              <a:buSzTx/>
              <a:buNone/>
              <a:defRPr sz="1746">
                <a:latin typeface="Abadi"/>
                <a:ea typeface="Abadi"/>
                <a:cs typeface="Abadi"/>
                <a:sym typeface="Abadi"/>
              </a:defRPr>
            </a:pPr>
            <a:r>
              <a:rPr lang="en-US" dirty="0"/>
              <a:t>e. Most common site is great toe or thumb</a:t>
            </a:r>
          </a:p>
          <a:p>
            <a:pPr marL="0" indent="0" defTabSz="886968">
              <a:spcBef>
                <a:spcPts val="900"/>
              </a:spcBef>
              <a:buSzTx/>
              <a:buNone/>
              <a:defRPr sz="1746">
                <a:latin typeface="Abadi"/>
                <a:ea typeface="Abadi"/>
                <a:cs typeface="Abadi"/>
                <a:sym typeface="Abadi"/>
              </a:defRPr>
            </a:pPr>
            <a:r>
              <a:rPr lang="en-US" dirty="0"/>
              <a:t>f. Long radial growth phase, transition to vertical growth phase occurs with high risk of metastasis.</a:t>
            </a:r>
          </a:p>
          <a:p>
            <a:endParaRPr lang="ar-SA" dirty="0"/>
          </a:p>
        </p:txBody>
      </p:sp>
      <p:pic>
        <p:nvPicPr>
          <p:cNvPr id="4" name="صورة 3" descr="صورة 3">
            <a:extLst>
              <a:ext uri="{FF2B5EF4-FFF2-40B4-BE49-F238E27FC236}">
                <a16:creationId xmlns:a16="http://schemas.microsoft.com/office/drawing/2014/main" id="{BD6275F4-4A5B-415C-AF0C-B5A038ED6909}"/>
              </a:ext>
            </a:extLst>
          </p:cNvPr>
          <p:cNvPicPr>
            <a:picLocks noChangeAspect="1"/>
          </p:cNvPicPr>
          <p:nvPr/>
        </p:nvPicPr>
        <p:blipFill>
          <a:blip r:embed="rId2"/>
          <a:srcRect l="21884" t="39264" r="26747" b="20533"/>
          <a:stretch>
            <a:fillRect/>
          </a:stretch>
        </p:blipFill>
        <p:spPr>
          <a:xfrm>
            <a:off x="805560" y="3681106"/>
            <a:ext cx="10418120" cy="3176894"/>
          </a:xfrm>
          <a:prstGeom prst="rect">
            <a:avLst/>
          </a:prstGeom>
          <a:ln w="12700">
            <a:miter lim="400000"/>
          </a:ln>
        </p:spPr>
      </p:pic>
    </p:spTree>
    <p:extLst>
      <p:ext uri="{BB962C8B-B14F-4D97-AF65-F5344CB8AC3E}">
        <p14:creationId xmlns:p14="http://schemas.microsoft.com/office/powerpoint/2010/main" val="251034267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3A37EA-072D-4659-90D8-B59FA9CEDB5A}"/>
              </a:ext>
            </a:extLst>
          </p:cNvPr>
          <p:cNvSpPr>
            <a:spLocks noGrp="1"/>
          </p:cNvSpPr>
          <p:nvPr>
            <p:ph type="body" sz="quarter" idx="1"/>
          </p:nvPr>
        </p:nvSpPr>
        <p:spPr/>
        <p:txBody>
          <a:bodyPr/>
          <a:lstStyle/>
          <a:p>
            <a:endParaRPr lang="ar-SA"/>
          </a:p>
        </p:txBody>
      </p:sp>
      <p:pic>
        <p:nvPicPr>
          <p:cNvPr id="4" name="Picture 3">
            <a:extLst>
              <a:ext uri="{FF2B5EF4-FFF2-40B4-BE49-F238E27FC236}">
                <a16:creationId xmlns:a16="http://schemas.microsoft.com/office/drawing/2014/main" id="{E5C00CFB-C410-40AF-8E36-956FF12122EE}"/>
              </a:ext>
            </a:extLst>
          </p:cNvPr>
          <p:cNvPicPr>
            <a:picLocks noChangeAspect="1"/>
          </p:cNvPicPr>
          <p:nvPr/>
        </p:nvPicPr>
        <p:blipFill>
          <a:blip r:embed="rId2"/>
          <a:stretch>
            <a:fillRect/>
          </a:stretch>
        </p:blipFill>
        <p:spPr>
          <a:xfrm>
            <a:off x="10168" y="0"/>
            <a:ext cx="12188608" cy="6858000"/>
          </a:xfrm>
          <a:prstGeom prst="rect">
            <a:avLst/>
          </a:prstGeom>
        </p:spPr>
      </p:pic>
    </p:spTree>
    <p:extLst>
      <p:ext uri="{BB962C8B-B14F-4D97-AF65-F5344CB8AC3E}">
        <p14:creationId xmlns:p14="http://schemas.microsoft.com/office/powerpoint/2010/main" val="422981551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82FC6A-78D6-41DD-8E65-D585BA16B042}"/>
              </a:ext>
            </a:extLst>
          </p:cNvPr>
          <p:cNvSpPr>
            <a:spLocks noGrp="1"/>
          </p:cNvSpPr>
          <p:nvPr>
            <p:ph type="body" sz="quarter" idx="1"/>
          </p:nvPr>
        </p:nvSpPr>
        <p:spPr>
          <a:xfrm>
            <a:off x="142043" y="2024109"/>
            <a:ext cx="11160957" cy="3852908"/>
          </a:xfrm>
        </p:spPr>
        <p:txBody>
          <a:bodyPr>
            <a:normAutofit/>
          </a:bodyPr>
          <a:lstStyle/>
          <a:p>
            <a:pPr marL="0" indent="0" algn="l">
              <a:buSzTx/>
              <a:buNone/>
              <a:defRPr sz="1800"/>
            </a:pPr>
            <a:r>
              <a:rPr lang="en-US" sz="2800" b="1" dirty="0"/>
              <a:t>A</a:t>
            </a:r>
            <a:r>
              <a:rPr lang="en-US" sz="2800" b="1" dirty="0">
                <a:latin typeface="Abadi Extra Light"/>
                <a:ea typeface="Abadi Extra Light"/>
                <a:cs typeface="Abadi Extra Light"/>
                <a:sym typeface="Abadi Extra Light"/>
              </a:rPr>
              <a:t>. Physical examination is only 60% to 80% sensitive for diagnosing melanoma.</a:t>
            </a:r>
          </a:p>
          <a:p>
            <a:pPr marL="0" indent="0" algn="l">
              <a:buSzTx/>
              <a:buNone/>
              <a:defRPr sz="1800">
                <a:latin typeface="Abadi Extra Light"/>
                <a:ea typeface="Abadi Extra Light"/>
                <a:cs typeface="Abadi Extra Light"/>
                <a:sym typeface="Abadi Extra Light"/>
              </a:defRPr>
            </a:pPr>
            <a:r>
              <a:rPr lang="en-US" sz="2800" b="1" dirty="0"/>
              <a:t>Full-body photography to monitor atypical nevi may increase sensitivity.</a:t>
            </a:r>
          </a:p>
          <a:p>
            <a:pPr marL="0" indent="0" algn="l">
              <a:buSzTx/>
              <a:buNone/>
              <a:defRPr sz="1800">
                <a:latin typeface="Abadi Extra Light"/>
                <a:ea typeface="Abadi Extra Light"/>
                <a:cs typeface="Abadi Extra Light"/>
                <a:sym typeface="Abadi Extra Light"/>
              </a:defRPr>
            </a:pPr>
            <a:r>
              <a:rPr lang="en-US" sz="2800" b="1" dirty="0"/>
              <a:t>B. Common clinical features of melanoma lesions: (ABCDE)</a:t>
            </a:r>
          </a:p>
          <a:p>
            <a:pPr marL="0" indent="0" algn="l">
              <a:buSzTx/>
              <a:buNone/>
              <a:defRPr sz="1800">
                <a:latin typeface="Abadi Extra Light"/>
                <a:ea typeface="Abadi Extra Light"/>
                <a:cs typeface="Abadi Extra Light"/>
                <a:sym typeface="Abadi Extra Light"/>
              </a:defRPr>
            </a:pPr>
            <a:r>
              <a:rPr lang="en-US" sz="2800" b="1" dirty="0"/>
              <a:t>1. Asymmetry</a:t>
            </a:r>
          </a:p>
          <a:p>
            <a:pPr marL="0" indent="0" algn="l">
              <a:buSzTx/>
              <a:buNone/>
              <a:defRPr sz="1800">
                <a:latin typeface="Abadi Extra Light"/>
                <a:ea typeface="Abadi Extra Light"/>
                <a:cs typeface="Abadi Extra Light"/>
                <a:sym typeface="Abadi Extra Light"/>
              </a:defRPr>
            </a:pPr>
            <a:r>
              <a:rPr lang="en-US" sz="2800" b="1" dirty="0"/>
              <a:t>2. Border irregularity</a:t>
            </a:r>
          </a:p>
          <a:p>
            <a:pPr marL="0" indent="0" algn="l">
              <a:buSzTx/>
              <a:buNone/>
              <a:defRPr sz="1800">
                <a:latin typeface="Abadi Extra Light"/>
                <a:ea typeface="Abadi Extra Light"/>
                <a:cs typeface="Abadi Extra Light"/>
                <a:sym typeface="Abadi Extra Light"/>
              </a:defRPr>
            </a:pPr>
            <a:r>
              <a:rPr lang="en-US" sz="2800" b="1" dirty="0"/>
              <a:t>3. Color variation</a:t>
            </a:r>
          </a:p>
          <a:p>
            <a:pPr marL="0" indent="0" algn="l">
              <a:buSzTx/>
              <a:buNone/>
              <a:defRPr sz="1800">
                <a:latin typeface="Abadi Extra Light"/>
                <a:ea typeface="Abadi Extra Light"/>
                <a:cs typeface="Abadi Extra Light"/>
                <a:sym typeface="Abadi Extra Light"/>
              </a:defRPr>
            </a:pPr>
            <a:r>
              <a:rPr lang="en-US" sz="2800" b="1" dirty="0"/>
              <a:t>4. Diameter &gt;6 mm</a:t>
            </a:r>
          </a:p>
          <a:p>
            <a:pPr marL="0" indent="0" algn="l">
              <a:buSzTx/>
              <a:buNone/>
              <a:defRPr sz="1800">
                <a:latin typeface="Abadi Extra Light"/>
                <a:ea typeface="Abadi Extra Light"/>
                <a:cs typeface="Abadi Extra Light"/>
                <a:sym typeface="Abadi Extra Light"/>
              </a:defRPr>
            </a:pPr>
            <a:r>
              <a:rPr lang="en-US" sz="2800" b="1" dirty="0"/>
              <a:t>5. Enlarging/evolving lesion</a:t>
            </a:r>
          </a:p>
          <a:p>
            <a:pPr algn="l"/>
            <a:endParaRPr lang="ar-SA" sz="2800" dirty="0"/>
          </a:p>
        </p:txBody>
      </p:sp>
      <p:sp>
        <p:nvSpPr>
          <p:cNvPr id="4" name="Title 1">
            <a:extLst>
              <a:ext uri="{FF2B5EF4-FFF2-40B4-BE49-F238E27FC236}">
                <a16:creationId xmlns:a16="http://schemas.microsoft.com/office/drawing/2014/main" id="{27A00145-D023-43A4-8F60-49D27C0EBBC0}"/>
              </a:ext>
            </a:extLst>
          </p:cNvPr>
          <p:cNvSpPr txBox="1">
            <a:spLocks noGrp="1"/>
          </p:cNvSpPr>
          <p:nvPr>
            <p:ph type="title"/>
          </p:nvPr>
        </p:nvSpPr>
        <p:spPr>
          <a:xfrm>
            <a:off x="838200" y="-26633"/>
            <a:ext cx="10515600" cy="1325563"/>
          </a:xfrm>
          <a:prstGeom prst="rect">
            <a:avLst/>
          </a:prstGeom>
        </p:spPr>
        <p:txBody>
          <a:bodyPr>
            <a:normAutofit/>
          </a:bodyPr>
          <a:lstStyle>
            <a:lvl1pPr>
              <a:defRPr b="1">
                <a:latin typeface="Abadi Extra Light"/>
                <a:ea typeface="Abadi Extra Light"/>
                <a:cs typeface="Abadi Extra Light"/>
                <a:sym typeface="Abadi Extra Light"/>
              </a:defRPr>
            </a:lvl1pPr>
          </a:lstStyle>
          <a:p>
            <a:r>
              <a:rPr dirty="0"/>
              <a:t>Diagnosis and staging of melanoma</a:t>
            </a:r>
          </a:p>
        </p:txBody>
      </p:sp>
    </p:spTree>
    <p:extLst>
      <p:ext uri="{BB962C8B-B14F-4D97-AF65-F5344CB8AC3E}">
        <p14:creationId xmlns:p14="http://schemas.microsoft.com/office/powerpoint/2010/main" val="402061379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C31454-200D-43E0-A597-E9E1B44AB79E}"/>
              </a:ext>
            </a:extLst>
          </p:cNvPr>
          <p:cNvSpPr>
            <a:spLocks noGrp="1"/>
          </p:cNvSpPr>
          <p:nvPr>
            <p:ph type="body" sz="quarter" idx="1"/>
          </p:nvPr>
        </p:nvSpPr>
        <p:spPr>
          <a:xfrm>
            <a:off x="0" y="1162975"/>
            <a:ext cx="12191999" cy="5695025"/>
          </a:xfrm>
        </p:spPr>
        <p:txBody>
          <a:bodyPr>
            <a:noAutofit/>
          </a:bodyPr>
          <a:lstStyle/>
          <a:p>
            <a:pPr marL="285750" indent="-285750" algn="l">
              <a:lnSpc>
                <a:spcPct val="90000"/>
              </a:lnSpc>
              <a:spcBef>
                <a:spcPts val="1000"/>
              </a:spcBef>
              <a:buSzPct val="100000"/>
              <a:buFont typeface="Arial"/>
              <a:buChar char="•"/>
              <a:defRPr sz="1600"/>
            </a:pPr>
            <a:r>
              <a:rPr lang="en-US" sz="2400" dirty="0"/>
              <a:t> </a:t>
            </a:r>
            <a:r>
              <a:rPr lang="en-US" sz="2400" dirty="0">
                <a:latin typeface="Abadi Extra Light"/>
                <a:ea typeface="Abadi Extra Light"/>
                <a:cs typeface="Abadi Extra Light"/>
                <a:sym typeface="Abadi Extra Light"/>
              </a:rPr>
              <a:t>Excisional biopsy is preferred for lesions </a:t>
            </a:r>
            <a:r>
              <a:rPr lang="en-US" sz="2400" b="1" dirty="0">
                <a:solidFill>
                  <a:srgbClr val="C00000"/>
                </a:solidFill>
                <a:latin typeface="Abadi Extra Light"/>
                <a:ea typeface="Abadi Extra Light"/>
                <a:cs typeface="Abadi Extra Light"/>
                <a:sym typeface="Abadi Extra Light"/>
              </a:rPr>
              <a:t>&lt;1.5 cm in diameter</a:t>
            </a:r>
            <a:r>
              <a:rPr lang="en-US" sz="2400" dirty="0">
                <a:latin typeface="Abadi Extra Light"/>
                <a:ea typeface="Abadi Extra Light"/>
                <a:cs typeface="Abadi Extra Light"/>
                <a:sym typeface="Abadi Extra Light"/>
              </a:rPr>
              <a:t>. If possible, </a:t>
            </a:r>
            <a:r>
              <a:rPr lang="en-US" sz="2400" dirty="0"/>
              <a:t>excise lesion with 1- to 3-mm margins.</a:t>
            </a:r>
          </a:p>
          <a:p>
            <a:pPr algn="l">
              <a:lnSpc>
                <a:spcPct val="90000"/>
              </a:lnSpc>
              <a:spcBef>
                <a:spcPts val="1000"/>
              </a:spcBef>
              <a:defRPr>
                <a:latin typeface="Abadi Extra Light"/>
                <a:ea typeface="Abadi Extra Light"/>
                <a:cs typeface="Abadi Extra Light"/>
                <a:sym typeface="Abadi Extra Light"/>
              </a:defRPr>
            </a:pPr>
            <a:endParaRPr lang="en-US" sz="2400" dirty="0"/>
          </a:p>
          <a:p>
            <a:pPr marL="285750" indent="-285750" algn="l">
              <a:lnSpc>
                <a:spcPct val="90000"/>
              </a:lnSpc>
              <a:spcBef>
                <a:spcPts val="1000"/>
              </a:spcBef>
              <a:buSzPct val="100000"/>
              <a:buFont typeface="Arial"/>
              <a:buChar char="•"/>
              <a:defRPr>
                <a:latin typeface="Abadi Extra Light"/>
                <a:ea typeface="Abadi Extra Light"/>
                <a:cs typeface="Abadi Extra Light"/>
                <a:sym typeface="Abadi Extra Light"/>
              </a:defRPr>
            </a:pPr>
            <a:r>
              <a:rPr lang="en-US" sz="2400" dirty="0"/>
              <a:t> Incisional biopsy is appropriate when suspicion is low, the lesion is large (&gt;1.5 cm) or is located in a potentially disfiguring area (face, hands, and feet),or when it is impractical to perform complete excision. Incisional biopsy does not increase risk of metastasis or affect patient survival.</a:t>
            </a:r>
          </a:p>
          <a:p>
            <a:pPr marL="285750" indent="-285750" algn="l">
              <a:lnSpc>
                <a:spcPct val="90000"/>
              </a:lnSpc>
              <a:spcBef>
                <a:spcPts val="1000"/>
              </a:spcBef>
              <a:buSzPct val="100000"/>
              <a:buFont typeface="Arial"/>
              <a:buChar char="•"/>
              <a:defRPr>
                <a:latin typeface="Abadi Extra Light"/>
                <a:ea typeface="Abadi Extra Light"/>
                <a:cs typeface="Abadi Extra Light"/>
                <a:sym typeface="Abadi Extra Light"/>
              </a:defRPr>
            </a:pPr>
            <a:r>
              <a:rPr lang="en-US" sz="2400" dirty="0"/>
              <a:t>Permanent sectioning is used to determine tumor thickness</a:t>
            </a:r>
          </a:p>
          <a:p>
            <a:pPr marL="285750" indent="-285750" algn="l">
              <a:lnSpc>
                <a:spcPct val="90000"/>
              </a:lnSpc>
              <a:spcBef>
                <a:spcPts val="1000"/>
              </a:spcBef>
              <a:buSzPct val="100000"/>
              <a:buFont typeface="Arial"/>
              <a:buChar char="•"/>
              <a:defRPr>
                <a:latin typeface="Abadi Extra Light"/>
                <a:ea typeface="Abadi Extra Light"/>
                <a:cs typeface="Abadi Extra Light"/>
                <a:sym typeface="Abadi Extra Light"/>
              </a:defRPr>
            </a:pPr>
            <a:r>
              <a:rPr lang="en-US" sz="2400" dirty="0"/>
              <a:t>Avoid shave biopsies, since they forfeit the ability to stage the lesion based on thicken</a:t>
            </a:r>
          </a:p>
          <a:p>
            <a:pPr marL="285750" indent="-285750" algn="l">
              <a:lnSpc>
                <a:spcPct val="90000"/>
              </a:lnSpc>
              <a:spcBef>
                <a:spcPts val="1000"/>
              </a:spcBef>
              <a:buSzPct val="100000"/>
              <a:buFont typeface="Arial"/>
              <a:buChar char="•"/>
              <a:defRPr>
                <a:latin typeface="Abadi Extra Light"/>
                <a:ea typeface="Abadi Extra Light"/>
                <a:cs typeface="Abadi Extra Light"/>
                <a:sym typeface="Abadi Extra Light"/>
              </a:defRPr>
            </a:pPr>
            <a:r>
              <a:rPr lang="en-US" sz="2400" dirty="0"/>
              <a:t>Clinically suspicious lymph nodes should undergo fine-needle aspiration (FNA)</a:t>
            </a:r>
          </a:p>
          <a:p>
            <a:pPr marL="342900" indent="-342900" algn="l">
              <a:buSzPct val="100000"/>
              <a:buFont typeface="Arial"/>
              <a:buChar char="•"/>
              <a:defRPr>
                <a:latin typeface="Abadi Extra Light"/>
                <a:ea typeface="Abadi Extra Light"/>
                <a:cs typeface="Abadi Extra Light"/>
                <a:sym typeface="Abadi Extra Light"/>
              </a:defRPr>
            </a:pPr>
            <a:r>
              <a:rPr lang="en-US" sz="2400" dirty="0"/>
              <a:t>Orientation of biopsy incisions should also take definitive surgical therapy into consideration.</a:t>
            </a:r>
          </a:p>
          <a:p>
            <a:pPr marL="342900" indent="-342900" algn="l">
              <a:buSzPct val="100000"/>
              <a:buFont typeface="Arial"/>
              <a:buChar char="•"/>
              <a:defRPr>
                <a:latin typeface="Abadi Extra Light"/>
                <a:ea typeface="Abadi Extra Light"/>
                <a:cs typeface="Abadi Extra Light"/>
                <a:sym typeface="Abadi Extra Light"/>
              </a:defRPr>
            </a:pPr>
            <a:r>
              <a:rPr lang="en-US" sz="2400" dirty="0"/>
              <a:t> Extremity biopsies should use longitudinal incisions.</a:t>
            </a:r>
          </a:p>
          <a:p>
            <a:pPr marL="342900" indent="-342900" algn="l">
              <a:buSzPct val="100000"/>
              <a:buFont typeface="Arial"/>
              <a:buChar char="•"/>
              <a:defRPr>
                <a:latin typeface="Abadi Extra Light"/>
                <a:ea typeface="Abadi Extra Light"/>
                <a:cs typeface="Abadi Extra Light"/>
                <a:sym typeface="Abadi Extra Light"/>
              </a:defRPr>
            </a:pPr>
            <a:r>
              <a:rPr lang="en-US" sz="2400" dirty="0"/>
              <a:t> Transverse incisions are sometimes preferable for preventing contractures over joints.</a:t>
            </a:r>
          </a:p>
          <a:p>
            <a:pPr marL="342900" indent="-342900" algn="l">
              <a:buSzPct val="100000"/>
              <a:buFont typeface="Arial"/>
              <a:buChar char="•"/>
              <a:defRPr>
                <a:latin typeface="Abadi Extra Light"/>
                <a:ea typeface="Abadi Extra Light"/>
                <a:cs typeface="Abadi Extra Light"/>
                <a:sym typeface="Abadi Extra Light"/>
              </a:defRPr>
            </a:pPr>
            <a:r>
              <a:rPr lang="en-US" sz="2400" dirty="0"/>
              <a:t> Head and neck incisions should be placed within relaxed skin tension </a:t>
            </a:r>
            <a:r>
              <a:rPr lang="en-US" sz="2400" dirty="0" err="1"/>
              <a:t>lines,keeping</a:t>
            </a:r>
            <a:r>
              <a:rPr lang="en-US" sz="2400" dirty="0"/>
              <a:t> facial aesthetic units in mind.</a:t>
            </a:r>
          </a:p>
          <a:p>
            <a:endParaRPr lang="ar-SA" sz="2400" dirty="0"/>
          </a:p>
        </p:txBody>
      </p:sp>
      <p:sp>
        <p:nvSpPr>
          <p:cNvPr id="4" name="Content Placeholder 2">
            <a:extLst>
              <a:ext uri="{FF2B5EF4-FFF2-40B4-BE49-F238E27FC236}">
                <a16:creationId xmlns:a16="http://schemas.microsoft.com/office/drawing/2014/main" id="{1EBB27D0-1674-476C-B110-9435881F56DE}"/>
              </a:ext>
            </a:extLst>
          </p:cNvPr>
          <p:cNvSpPr txBox="1">
            <a:spLocks/>
          </p:cNvSpPr>
          <p:nvPr/>
        </p:nvSpPr>
        <p:spPr>
          <a:xfrm>
            <a:off x="838200" y="213062"/>
            <a:ext cx="10515600" cy="1271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hangingPunct="1">
              <a:defRPr sz="2400" b="1">
                <a:latin typeface="Abadi Extra Light"/>
                <a:ea typeface="Abadi Extra Light"/>
                <a:cs typeface="Abadi Extra Light"/>
                <a:sym typeface="Abadi Extra Light"/>
              </a:defRPr>
            </a:pPr>
            <a:r>
              <a:rPr lang="en-US" sz="2400" i="1" dirty="0">
                <a:effectLst>
                  <a:outerShdw blurRad="38100" dist="38100" dir="2700000" algn="tl">
                    <a:srgbClr val="000000">
                      <a:alpha val="43137"/>
                    </a:srgbClr>
                  </a:outerShdw>
                </a:effectLst>
                <a:latin typeface="Abadi Extra Light"/>
                <a:ea typeface="Abadi Extra Light"/>
                <a:cs typeface="Abadi Extra Light"/>
                <a:sym typeface="Abadi Extra Light"/>
              </a:rPr>
              <a:t>Diagnosis of primary melanoma is made by histologic analysis of full-thickness</a:t>
            </a:r>
          </a:p>
          <a:p>
            <a:pPr hangingPunct="1">
              <a:defRPr sz="2400" b="1">
                <a:latin typeface="Abadi Extra Light"/>
                <a:ea typeface="Abadi Extra Light"/>
                <a:cs typeface="Abadi Extra Light"/>
                <a:sym typeface="Abadi Extra Light"/>
              </a:defRPr>
            </a:pPr>
            <a:r>
              <a:rPr lang="en-US" sz="2400" i="1" dirty="0">
                <a:effectLst>
                  <a:outerShdw blurRad="38100" dist="38100" dir="2700000" algn="tl">
                    <a:srgbClr val="000000">
                      <a:alpha val="43137"/>
                    </a:srgbClr>
                  </a:outerShdw>
                </a:effectLst>
                <a:latin typeface="Abadi Extra Light"/>
                <a:ea typeface="Abadi Extra Light"/>
                <a:cs typeface="Abadi Extra Light"/>
                <a:sym typeface="Abadi Extra Light"/>
              </a:rPr>
              <a:t>biopsy specimens</a:t>
            </a:r>
          </a:p>
        </p:txBody>
      </p:sp>
    </p:spTree>
    <p:extLst>
      <p:ext uri="{BB962C8B-B14F-4D97-AF65-F5344CB8AC3E}">
        <p14:creationId xmlns:p14="http://schemas.microsoft.com/office/powerpoint/2010/main" val="149536484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0A04-2A58-47A6-AE6A-597909BF5DD5}"/>
              </a:ext>
            </a:extLst>
          </p:cNvPr>
          <p:cNvSpPr>
            <a:spLocks noGrp="1"/>
          </p:cNvSpPr>
          <p:nvPr>
            <p:ph type="title"/>
          </p:nvPr>
        </p:nvSpPr>
        <p:spPr>
          <a:xfrm>
            <a:off x="746957" y="727967"/>
            <a:ext cx="10414000" cy="1032091"/>
          </a:xfrm>
        </p:spPr>
        <p:txBody>
          <a:bodyPr>
            <a:normAutofit fontScale="90000"/>
          </a:bodyPr>
          <a:lstStyle/>
          <a:p>
            <a:r>
              <a:rPr lang="en-US" dirty="0"/>
              <a:t>Major prognostic factors: </a:t>
            </a:r>
            <a:br>
              <a:rPr lang="en-US" dirty="0"/>
            </a:br>
            <a:endParaRPr lang="ar-SA" dirty="0"/>
          </a:p>
        </p:txBody>
      </p:sp>
      <p:sp>
        <p:nvSpPr>
          <p:cNvPr id="3" name="Text Placeholder 2">
            <a:extLst>
              <a:ext uri="{FF2B5EF4-FFF2-40B4-BE49-F238E27FC236}">
                <a16:creationId xmlns:a16="http://schemas.microsoft.com/office/drawing/2014/main" id="{CB50B5B1-83B4-4AEA-96F8-0F70B5E5AEEC}"/>
              </a:ext>
            </a:extLst>
          </p:cNvPr>
          <p:cNvSpPr>
            <a:spLocks noGrp="1"/>
          </p:cNvSpPr>
          <p:nvPr>
            <p:ph type="body" sz="quarter" idx="1"/>
          </p:nvPr>
        </p:nvSpPr>
        <p:spPr>
          <a:xfrm>
            <a:off x="-1" y="1376039"/>
            <a:ext cx="12192001" cy="5481961"/>
          </a:xfrm>
        </p:spPr>
        <p:txBody>
          <a:bodyPr/>
          <a:lstStyle/>
          <a:p>
            <a:r>
              <a:rPr lang="en-US" dirty="0"/>
              <a:t> *TNM : Tumor thickness, Nodal status, and Metastases</a:t>
            </a:r>
          </a:p>
          <a:p>
            <a:pPr>
              <a:defRPr sz="1800"/>
            </a:pPr>
            <a:endParaRPr lang="en-US" sz="2000" dirty="0"/>
          </a:p>
          <a:p>
            <a:pPr marL="342900" indent="-342900">
              <a:buFontTx/>
              <a:buAutoNum type="arabicPeriod"/>
              <a:defRPr sz="1800"/>
            </a:pPr>
            <a:r>
              <a:rPr lang="en-US" sz="2000" dirty="0"/>
              <a:t>Clark level is based on </a:t>
            </a:r>
            <a:r>
              <a:rPr lang="en-US" sz="2000" dirty="0">
                <a:solidFill>
                  <a:srgbClr val="C00000"/>
                </a:solidFill>
              </a:rPr>
              <a:t>invasion through the histologic layers </a:t>
            </a:r>
            <a:r>
              <a:rPr lang="en-US" sz="2000" dirty="0"/>
              <a:t>of the skin; it is more subjective</a:t>
            </a:r>
          </a:p>
          <a:p>
            <a:pPr marL="342900" indent="-342900">
              <a:buFontTx/>
              <a:buAutoNum type="arabicPeriod"/>
              <a:defRPr sz="1800"/>
            </a:pPr>
            <a:endParaRPr lang="en-US" sz="2000" dirty="0"/>
          </a:p>
          <a:p>
            <a:pPr marL="342900" indent="-342900">
              <a:buFontTx/>
              <a:buAutoNum type="arabicPeriod"/>
              <a:defRPr sz="1800"/>
            </a:pPr>
            <a:r>
              <a:rPr lang="en-US" sz="2000" dirty="0"/>
              <a:t>Breslow thickness is reported in </a:t>
            </a:r>
            <a:r>
              <a:rPr lang="en-US" sz="2000" dirty="0">
                <a:solidFill>
                  <a:srgbClr val="C00000"/>
                </a:solidFill>
              </a:rPr>
              <a:t>millimeters</a:t>
            </a:r>
            <a:r>
              <a:rPr lang="en-US" sz="2000" dirty="0"/>
              <a:t>; thus, it is more accurate and reproducible than Clark level and is a better prognostic indicator.</a:t>
            </a:r>
          </a:p>
          <a:p>
            <a:pPr marL="0" indent="0">
              <a:buSzTx/>
              <a:buNone/>
              <a:defRPr sz="1800"/>
            </a:pPr>
            <a:endParaRPr lang="en-US" dirty="0"/>
          </a:p>
          <a:p>
            <a:endParaRPr lang="ar-SA" dirty="0"/>
          </a:p>
        </p:txBody>
      </p:sp>
      <p:pic>
        <p:nvPicPr>
          <p:cNvPr id="4" name="صورة 1" descr="صورة 1">
            <a:extLst>
              <a:ext uri="{FF2B5EF4-FFF2-40B4-BE49-F238E27FC236}">
                <a16:creationId xmlns:a16="http://schemas.microsoft.com/office/drawing/2014/main" id="{3EAE83DA-833F-4E13-BAF9-C26B505EE57E}"/>
              </a:ext>
            </a:extLst>
          </p:cNvPr>
          <p:cNvPicPr>
            <a:picLocks noChangeAspect="1"/>
          </p:cNvPicPr>
          <p:nvPr/>
        </p:nvPicPr>
        <p:blipFill>
          <a:blip r:embed="rId2"/>
          <a:stretch>
            <a:fillRect/>
          </a:stretch>
        </p:blipFill>
        <p:spPr>
          <a:xfrm>
            <a:off x="0" y="3822929"/>
            <a:ext cx="3373515" cy="3061704"/>
          </a:xfrm>
          <a:prstGeom prst="rect">
            <a:avLst/>
          </a:prstGeom>
          <a:ln w="12700">
            <a:miter lim="400000"/>
          </a:ln>
        </p:spPr>
      </p:pic>
      <p:pic>
        <p:nvPicPr>
          <p:cNvPr id="5" name="صورة 2" descr="صورة 2">
            <a:extLst>
              <a:ext uri="{FF2B5EF4-FFF2-40B4-BE49-F238E27FC236}">
                <a16:creationId xmlns:a16="http://schemas.microsoft.com/office/drawing/2014/main" id="{4579C813-9AFF-4107-AC84-98F51D77C199}"/>
              </a:ext>
            </a:extLst>
          </p:cNvPr>
          <p:cNvPicPr>
            <a:picLocks noChangeAspect="1"/>
          </p:cNvPicPr>
          <p:nvPr/>
        </p:nvPicPr>
        <p:blipFill>
          <a:blip r:embed="rId3"/>
          <a:stretch>
            <a:fillRect/>
          </a:stretch>
        </p:blipFill>
        <p:spPr>
          <a:xfrm>
            <a:off x="3373515" y="3822929"/>
            <a:ext cx="3684233" cy="3033173"/>
          </a:xfrm>
          <a:prstGeom prst="rect">
            <a:avLst/>
          </a:prstGeom>
          <a:ln w="12700">
            <a:miter lim="400000"/>
          </a:ln>
        </p:spPr>
      </p:pic>
      <p:pic>
        <p:nvPicPr>
          <p:cNvPr id="6" name="Content Placeholder 3" descr="Content Placeholder 3">
            <a:extLst>
              <a:ext uri="{FF2B5EF4-FFF2-40B4-BE49-F238E27FC236}">
                <a16:creationId xmlns:a16="http://schemas.microsoft.com/office/drawing/2014/main" id="{8BEE5EFC-B829-4109-A3E6-8B0A6C63EB45}"/>
              </a:ext>
            </a:extLst>
          </p:cNvPr>
          <p:cNvPicPr>
            <a:picLocks noChangeAspect="1"/>
          </p:cNvPicPr>
          <p:nvPr/>
        </p:nvPicPr>
        <p:blipFill>
          <a:blip r:embed="rId4"/>
          <a:stretch>
            <a:fillRect/>
          </a:stretch>
        </p:blipFill>
        <p:spPr>
          <a:xfrm>
            <a:off x="7057748" y="3429000"/>
            <a:ext cx="5134252" cy="3427102"/>
          </a:xfrm>
          <a:prstGeom prst="rect">
            <a:avLst/>
          </a:prstGeom>
          <a:ln w="12700">
            <a:miter lim="400000"/>
          </a:ln>
        </p:spPr>
      </p:pic>
    </p:spTree>
    <p:extLst>
      <p:ext uri="{BB962C8B-B14F-4D97-AF65-F5344CB8AC3E}">
        <p14:creationId xmlns:p14="http://schemas.microsoft.com/office/powerpoint/2010/main" val="240634547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CD807-6C58-42B9-A8FD-6A51233CA736}"/>
              </a:ext>
            </a:extLst>
          </p:cNvPr>
          <p:cNvSpPr>
            <a:spLocks noGrp="1"/>
          </p:cNvSpPr>
          <p:nvPr>
            <p:ph type="title"/>
          </p:nvPr>
        </p:nvSpPr>
        <p:spPr>
          <a:xfrm>
            <a:off x="889000" y="0"/>
            <a:ext cx="10414000" cy="2324100"/>
          </a:xfrm>
        </p:spPr>
        <p:txBody>
          <a:bodyPr>
            <a:normAutofit/>
          </a:bodyPr>
          <a:lstStyle/>
          <a:p>
            <a:r>
              <a:rPr lang="en-US" dirty="0"/>
              <a:t>Other prognostic factors</a:t>
            </a:r>
            <a:br>
              <a:rPr lang="en-US" dirty="0"/>
            </a:br>
            <a:endParaRPr lang="ar-SA" dirty="0"/>
          </a:p>
        </p:txBody>
      </p:sp>
      <p:sp>
        <p:nvSpPr>
          <p:cNvPr id="3" name="Text Placeholder 2">
            <a:extLst>
              <a:ext uri="{FF2B5EF4-FFF2-40B4-BE49-F238E27FC236}">
                <a16:creationId xmlns:a16="http://schemas.microsoft.com/office/drawing/2014/main" id="{FEAF5591-DE7A-426A-B890-CDD1A9249393}"/>
              </a:ext>
            </a:extLst>
          </p:cNvPr>
          <p:cNvSpPr>
            <a:spLocks noGrp="1"/>
          </p:cNvSpPr>
          <p:nvPr>
            <p:ph type="body" sz="quarter" idx="1"/>
          </p:nvPr>
        </p:nvSpPr>
        <p:spPr>
          <a:xfrm>
            <a:off x="221942" y="1846555"/>
            <a:ext cx="11081058" cy="4509857"/>
          </a:xfrm>
        </p:spPr>
        <p:txBody>
          <a:bodyPr>
            <a:normAutofit/>
          </a:bodyPr>
          <a:lstStyle/>
          <a:p>
            <a:pPr marL="0" indent="0">
              <a:buSzTx/>
              <a:buNone/>
              <a:defRPr sz="1600"/>
            </a:pPr>
            <a:r>
              <a:rPr lang="en-US" sz="2000" dirty="0"/>
              <a:t>1. Anatomic location: </a:t>
            </a:r>
            <a:r>
              <a:rPr lang="en-US" sz="2000" dirty="0">
                <a:solidFill>
                  <a:srgbClr val="C00000"/>
                </a:solidFill>
              </a:rPr>
              <a:t>Trunk lesions generally carry worse prognosis</a:t>
            </a:r>
            <a:r>
              <a:rPr lang="en-US" sz="2000" dirty="0"/>
              <a:t> than those</a:t>
            </a:r>
          </a:p>
          <a:p>
            <a:pPr marL="0" indent="0">
              <a:buSzTx/>
              <a:buNone/>
              <a:defRPr sz="1600"/>
            </a:pPr>
            <a:r>
              <a:rPr lang="en-US" sz="2000" dirty="0"/>
              <a:t>on the extremities.</a:t>
            </a:r>
          </a:p>
          <a:p>
            <a:pPr marL="0" indent="0">
              <a:buSzTx/>
              <a:buNone/>
              <a:defRPr sz="1600"/>
            </a:pPr>
            <a:endParaRPr lang="en-US" sz="2000" dirty="0"/>
          </a:p>
          <a:p>
            <a:pPr marL="0" indent="0">
              <a:buSzTx/>
              <a:buNone/>
              <a:defRPr sz="1600"/>
            </a:pPr>
            <a:r>
              <a:rPr lang="en-US" sz="2000" dirty="0"/>
              <a:t>2. Sex: For a given melanoma, women generally have a better prognosis; women</a:t>
            </a:r>
          </a:p>
          <a:p>
            <a:pPr marL="0" indent="0">
              <a:buSzTx/>
              <a:buNone/>
              <a:defRPr sz="1600"/>
            </a:pPr>
            <a:r>
              <a:rPr lang="en-US" sz="2000" dirty="0"/>
              <a:t>are also more likely to have extremity melanomas which carry a better prognosis.</a:t>
            </a:r>
          </a:p>
          <a:p>
            <a:pPr marL="0" indent="0">
              <a:buSzTx/>
              <a:buNone/>
              <a:defRPr sz="1600"/>
            </a:pPr>
            <a:endParaRPr lang="en-US" sz="2000" dirty="0"/>
          </a:p>
          <a:p>
            <a:pPr marL="0" indent="0">
              <a:buSzTx/>
              <a:buNone/>
              <a:defRPr sz="1600"/>
            </a:pPr>
            <a:r>
              <a:rPr lang="en-US" sz="2000" dirty="0"/>
              <a:t>3. Ulceration is a poor prognostic sign</a:t>
            </a:r>
          </a:p>
          <a:p>
            <a:pPr marL="0" indent="0">
              <a:buSzTx/>
              <a:buNone/>
              <a:defRPr sz="1600"/>
            </a:pPr>
            <a:endParaRPr lang="en-US" sz="2000" dirty="0"/>
          </a:p>
          <a:p>
            <a:pPr marL="0" indent="0">
              <a:buSzTx/>
              <a:buNone/>
              <a:defRPr sz="1600"/>
            </a:pPr>
            <a:r>
              <a:rPr lang="en-US" sz="2000" dirty="0"/>
              <a:t>4. Lymph node involvement or in-transit metastases are more significant than</a:t>
            </a:r>
          </a:p>
          <a:p>
            <a:pPr marL="0" indent="0">
              <a:buSzTx/>
              <a:buNone/>
              <a:defRPr sz="1600"/>
            </a:pPr>
            <a:r>
              <a:rPr lang="en-US" sz="2000" dirty="0"/>
              <a:t>any other prognostic factors.</a:t>
            </a:r>
          </a:p>
          <a:p>
            <a:endParaRPr lang="ar-SA" sz="2000" dirty="0"/>
          </a:p>
        </p:txBody>
      </p:sp>
    </p:spTree>
    <p:extLst>
      <p:ext uri="{BB962C8B-B14F-4D97-AF65-F5344CB8AC3E}">
        <p14:creationId xmlns:p14="http://schemas.microsoft.com/office/powerpoint/2010/main" val="216794366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E592-DB65-4468-9294-E48BF9E25966}"/>
              </a:ext>
            </a:extLst>
          </p:cNvPr>
          <p:cNvSpPr>
            <a:spLocks noGrp="1"/>
          </p:cNvSpPr>
          <p:nvPr>
            <p:ph type="title"/>
          </p:nvPr>
        </p:nvSpPr>
        <p:spPr>
          <a:xfrm>
            <a:off x="889000" y="30270"/>
            <a:ext cx="10414000" cy="2180270"/>
          </a:xfrm>
        </p:spPr>
        <p:txBody>
          <a:bodyPr/>
          <a:lstStyle/>
          <a:p>
            <a:r>
              <a:rPr lang="en-US" dirty="0"/>
              <a:t>melanoma treatment</a:t>
            </a:r>
            <a:br>
              <a:rPr lang="en-US" dirty="0"/>
            </a:br>
            <a:endParaRPr lang="ar-SA" dirty="0"/>
          </a:p>
        </p:txBody>
      </p:sp>
      <p:sp>
        <p:nvSpPr>
          <p:cNvPr id="3" name="Text Placeholder 2">
            <a:extLst>
              <a:ext uri="{FF2B5EF4-FFF2-40B4-BE49-F238E27FC236}">
                <a16:creationId xmlns:a16="http://schemas.microsoft.com/office/drawing/2014/main" id="{584ECED8-B9B1-4B5B-940C-E8B35B4CB87E}"/>
              </a:ext>
            </a:extLst>
          </p:cNvPr>
          <p:cNvSpPr>
            <a:spLocks noGrp="1"/>
          </p:cNvSpPr>
          <p:nvPr>
            <p:ph type="body" sz="quarter" idx="1"/>
          </p:nvPr>
        </p:nvSpPr>
        <p:spPr>
          <a:xfrm>
            <a:off x="1" y="1518081"/>
            <a:ext cx="12118018" cy="2414728"/>
          </a:xfrm>
        </p:spPr>
        <p:txBody>
          <a:bodyPr>
            <a:normAutofit lnSpcReduction="10000"/>
          </a:bodyPr>
          <a:lstStyle/>
          <a:p>
            <a:pPr marL="0" indent="0" algn="l">
              <a:buSzTx/>
              <a:buNone/>
              <a:defRPr sz="1800"/>
            </a:pPr>
            <a:r>
              <a:rPr lang="en-US" dirty="0"/>
              <a:t> </a:t>
            </a:r>
            <a:r>
              <a:rPr lang="en-US" sz="2800" dirty="0"/>
              <a:t>Definitive management of melanoma :</a:t>
            </a:r>
          </a:p>
          <a:p>
            <a:pPr marL="0" indent="0" algn="l">
              <a:buSzTx/>
              <a:buNone/>
              <a:defRPr sz="1800"/>
            </a:pPr>
            <a:endParaRPr lang="en-US" sz="2800" dirty="0"/>
          </a:p>
          <a:p>
            <a:pPr marL="0" indent="0" algn="l">
              <a:buSzTx/>
              <a:buNone/>
              <a:defRPr sz="1800"/>
            </a:pPr>
            <a:r>
              <a:rPr lang="en-US" sz="2400" dirty="0"/>
              <a:t>1. Wide local excision is the treatment of choice.</a:t>
            </a:r>
          </a:p>
          <a:p>
            <a:pPr marL="0" indent="0" algn="l">
              <a:buSzTx/>
              <a:buNone/>
              <a:defRPr sz="1800"/>
            </a:pPr>
            <a:r>
              <a:rPr lang="en-US" sz="2400" dirty="0"/>
              <a:t>2. Recommended surgical margins depend on tumor thickness </a:t>
            </a:r>
          </a:p>
          <a:p>
            <a:pPr marL="0" indent="0" algn="l">
              <a:buSzTx/>
              <a:buNone/>
              <a:defRPr sz="1800"/>
            </a:pPr>
            <a:r>
              <a:rPr lang="en-US" sz="2400" dirty="0"/>
              <a:t>3. Subungual melanoma requires amputation proximal to the DIPJ for fingers and proximal to IP joint for the thumb.</a:t>
            </a:r>
          </a:p>
          <a:p>
            <a:pPr algn="l"/>
            <a:endParaRPr lang="ar-SA" dirty="0"/>
          </a:p>
        </p:txBody>
      </p:sp>
      <p:pic>
        <p:nvPicPr>
          <p:cNvPr id="4" name="صورة 1" descr="صورة 1">
            <a:extLst>
              <a:ext uri="{FF2B5EF4-FFF2-40B4-BE49-F238E27FC236}">
                <a16:creationId xmlns:a16="http://schemas.microsoft.com/office/drawing/2014/main" id="{EEDE1ACD-84B0-460A-AAC1-5028F0FA7635}"/>
              </a:ext>
            </a:extLst>
          </p:cNvPr>
          <p:cNvPicPr>
            <a:picLocks noChangeAspect="1"/>
          </p:cNvPicPr>
          <p:nvPr/>
        </p:nvPicPr>
        <p:blipFill>
          <a:blip r:embed="rId2"/>
          <a:stretch>
            <a:fillRect/>
          </a:stretch>
        </p:blipFill>
        <p:spPr>
          <a:xfrm>
            <a:off x="0" y="4000024"/>
            <a:ext cx="12192000" cy="2859497"/>
          </a:xfrm>
          <a:prstGeom prst="rect">
            <a:avLst/>
          </a:prstGeom>
          <a:ln w="12700">
            <a:miter lim="400000"/>
          </a:ln>
        </p:spPr>
      </p:pic>
    </p:spTree>
    <p:extLst>
      <p:ext uri="{BB962C8B-B14F-4D97-AF65-F5344CB8AC3E}">
        <p14:creationId xmlns:p14="http://schemas.microsoft.com/office/powerpoint/2010/main" val="395566344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01E333-44A6-44BE-B522-4A30DD970AAF}"/>
              </a:ext>
            </a:extLst>
          </p:cNvPr>
          <p:cNvSpPr>
            <a:spLocks noGrp="1"/>
          </p:cNvSpPr>
          <p:nvPr>
            <p:ph type="body" sz="quarter" idx="1"/>
          </p:nvPr>
        </p:nvSpPr>
        <p:spPr>
          <a:xfrm>
            <a:off x="0" y="1"/>
            <a:ext cx="6525087" cy="6858000"/>
          </a:xfrm>
        </p:spPr>
        <p:txBody>
          <a:bodyPr>
            <a:normAutofit/>
          </a:bodyPr>
          <a:lstStyle/>
          <a:p>
            <a:pPr marL="0" indent="0" algn="l">
              <a:buSzTx/>
              <a:buNone/>
              <a:defRPr sz="1800" b="1">
                <a:latin typeface="Abadi Extra Light"/>
                <a:ea typeface="Abadi Extra Light"/>
                <a:cs typeface="Abadi Extra Light"/>
                <a:sym typeface="Abadi Extra Light"/>
              </a:defRPr>
            </a:pPr>
            <a:r>
              <a:rPr lang="en-US" dirty="0"/>
              <a:t> </a:t>
            </a:r>
            <a:r>
              <a:rPr lang="en-US" sz="3200" dirty="0"/>
              <a:t>Sentinel lymph node biopsy (SLNB)</a:t>
            </a:r>
          </a:p>
          <a:p>
            <a:pPr algn="l">
              <a:defRPr sz="1800">
                <a:latin typeface="Abadi Extra Light"/>
                <a:ea typeface="Abadi Extra Light"/>
                <a:cs typeface="Abadi Extra Light"/>
                <a:sym typeface="Abadi Extra Light"/>
              </a:defRPr>
            </a:pPr>
            <a:r>
              <a:rPr lang="en-US" sz="2400" dirty="0"/>
              <a:t>  SLNB is performed in conjunction with wide local excision of the primary tumor. Lymphatic mapping is performed to determine the first lymph node that drains the primary tumor site (sentinel node).</a:t>
            </a:r>
          </a:p>
          <a:p>
            <a:pPr marL="0" indent="0" algn="l">
              <a:buSzTx/>
              <a:buNone/>
              <a:defRPr sz="1800">
                <a:latin typeface="Abadi Extra Light"/>
                <a:ea typeface="Abadi Extra Light"/>
                <a:cs typeface="Abadi Extra Light"/>
                <a:sym typeface="Abadi Extra Light"/>
              </a:defRPr>
            </a:pPr>
            <a:r>
              <a:rPr lang="en-US" sz="2400" dirty="0"/>
              <a:t>  SLNB-positive patients undergo staged regional lymphadenectomy and may be candidates for adjuvant therapy.</a:t>
            </a:r>
          </a:p>
          <a:p>
            <a:pPr marL="0" indent="0" algn="l">
              <a:buSzTx/>
              <a:buNone/>
              <a:defRPr sz="1800">
                <a:latin typeface="Abadi Extra Light"/>
                <a:ea typeface="Abadi Extra Light"/>
                <a:cs typeface="Abadi Extra Light"/>
                <a:sym typeface="Abadi Extra Light"/>
              </a:defRPr>
            </a:pPr>
            <a:r>
              <a:rPr lang="en-US" sz="2400" dirty="0"/>
              <a:t>  Preoperative nuclear imaging is performed with </a:t>
            </a:r>
            <a:r>
              <a:rPr lang="en-US" sz="2400" b="1" i="1" dirty="0"/>
              <a:t>radiolabeled colloid solution (technetium-99</a:t>
            </a:r>
            <a:r>
              <a:rPr lang="en-US" sz="2400" i="1" dirty="0"/>
              <a:t>)</a:t>
            </a:r>
            <a:r>
              <a:rPr lang="en-US" sz="2400" dirty="0"/>
              <a:t> injected intradermally at the primary tumor. This can be done on the day of or day prior to surgery. Lymphoscintigraphic imaging localizes the sentinel node basin(s) (some tumor sites can drain to multiple basins).</a:t>
            </a:r>
          </a:p>
          <a:p>
            <a:pPr algn="l"/>
            <a:endParaRPr lang="ar-SA" dirty="0"/>
          </a:p>
        </p:txBody>
      </p:sp>
      <p:pic>
        <p:nvPicPr>
          <p:cNvPr id="4" name="صورة 5" descr="صورة 5">
            <a:extLst>
              <a:ext uri="{FF2B5EF4-FFF2-40B4-BE49-F238E27FC236}">
                <a16:creationId xmlns:a16="http://schemas.microsoft.com/office/drawing/2014/main" id="{66A3D5A3-E95F-46EB-9E95-B0EFF0EC6A87}"/>
              </a:ext>
            </a:extLst>
          </p:cNvPr>
          <p:cNvPicPr>
            <a:picLocks noChangeAspect="1"/>
          </p:cNvPicPr>
          <p:nvPr/>
        </p:nvPicPr>
        <p:blipFill>
          <a:blip r:embed="rId2"/>
          <a:srcRect l="21985" t="23732" r="53048" b="19803"/>
          <a:stretch>
            <a:fillRect/>
          </a:stretch>
        </p:blipFill>
        <p:spPr>
          <a:xfrm>
            <a:off x="6525087" y="0"/>
            <a:ext cx="5666913" cy="6858000"/>
          </a:xfrm>
          <a:prstGeom prst="rect">
            <a:avLst/>
          </a:prstGeom>
          <a:ln w="12700">
            <a:miter lim="400000"/>
          </a:ln>
        </p:spPr>
      </p:pic>
    </p:spTree>
    <p:extLst>
      <p:ext uri="{BB962C8B-B14F-4D97-AF65-F5344CB8AC3E}">
        <p14:creationId xmlns:p14="http://schemas.microsoft.com/office/powerpoint/2010/main" val="30209885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ym typeface="+mn-ea"/>
              </a:rPr>
              <a:t>Skin malignancies</a:t>
            </a:r>
            <a:endParaRPr lang="en-US"/>
          </a:p>
        </p:txBody>
      </p:sp>
      <p:sp>
        <p:nvSpPr>
          <p:cNvPr id="3" name="Content Placeholder 2"/>
          <p:cNvSpPr>
            <a:spLocks noGrp="1"/>
          </p:cNvSpPr>
          <p:nvPr>
            <p:ph idx="1"/>
          </p:nvPr>
        </p:nvSpPr>
        <p:spPr/>
        <p:txBody>
          <a:bodyPr/>
          <a:lstStyle/>
          <a:p>
            <a:pPr marL="0" indent="0">
              <a:buNone/>
            </a:pPr>
            <a:r>
              <a:rPr lang="en-US" dirty="0">
                <a:sym typeface="+mn-ea"/>
              </a:rPr>
              <a:t>A. Generally grouped into three types (listed from most common to least)</a:t>
            </a:r>
            <a:endParaRPr lang="en-US" dirty="0"/>
          </a:p>
          <a:p>
            <a:pPr marL="0" indent="0">
              <a:buNone/>
            </a:pPr>
            <a:r>
              <a:rPr lang="it-IT" b="1" dirty="0">
                <a:sym typeface="+mn-ea"/>
              </a:rPr>
              <a:t>B. Basal cell carcinoma (BCC)</a:t>
            </a:r>
            <a:endParaRPr lang="it-IT" b="1" dirty="0"/>
          </a:p>
          <a:p>
            <a:pPr marL="0" indent="0">
              <a:buNone/>
            </a:pPr>
            <a:r>
              <a:rPr lang="en-US" b="1" dirty="0">
                <a:sym typeface="+mn-ea"/>
              </a:rPr>
              <a:t>C. Squamous cell carcinoma (SCC)</a:t>
            </a:r>
            <a:endParaRPr lang="en-US" b="1" dirty="0"/>
          </a:p>
          <a:p>
            <a:pPr marL="0" indent="0">
              <a:buNone/>
            </a:pPr>
            <a:r>
              <a:rPr lang="en-US" b="1" dirty="0">
                <a:sym typeface="+mn-ea"/>
              </a:rPr>
              <a:t>D. Melanoma</a:t>
            </a:r>
            <a:endParaRPr lang="en-US" b="1" dirty="0"/>
          </a:p>
          <a:p>
            <a:pPr marL="0" indent="0">
              <a:buNone/>
            </a:pPr>
            <a:r>
              <a:rPr lang="en-US" b="1" dirty="0"/>
              <a:t>E.Merkel Cell Carcinoma</a:t>
            </a:r>
          </a:p>
          <a:p>
            <a:endParaRPr lang="en-US"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DA216D-2DBB-4834-94D7-058747DD3136}"/>
              </a:ext>
            </a:extLst>
          </p:cNvPr>
          <p:cNvSpPr>
            <a:spLocks noGrp="1"/>
          </p:cNvSpPr>
          <p:nvPr>
            <p:ph type="body" sz="quarter" idx="1"/>
          </p:nvPr>
        </p:nvSpPr>
        <p:spPr>
          <a:xfrm>
            <a:off x="0" y="-1"/>
            <a:ext cx="6427433" cy="6924583"/>
          </a:xfrm>
        </p:spPr>
        <p:txBody>
          <a:bodyPr>
            <a:normAutofit/>
          </a:bodyPr>
          <a:lstStyle/>
          <a:p>
            <a:pPr marL="0" indent="0" defTabSz="886968">
              <a:spcBef>
                <a:spcPts val="900"/>
              </a:spcBef>
              <a:buSzTx/>
              <a:buNone/>
              <a:defRPr sz="1746">
                <a:latin typeface="Abadi Extra Light"/>
                <a:ea typeface="Abadi Extra Light"/>
                <a:cs typeface="Abadi Extra Light"/>
                <a:sym typeface="Abadi Extra Light"/>
              </a:defRPr>
            </a:pPr>
            <a:r>
              <a:rPr lang="en-US" sz="2000" dirty="0"/>
              <a:t>In the operating room, a lymphangiography dye </a:t>
            </a:r>
            <a:r>
              <a:rPr lang="en-US" sz="2000" b="1" dirty="0"/>
              <a:t>(</a:t>
            </a:r>
            <a:r>
              <a:rPr lang="en-US" sz="2000" b="1" dirty="0" err="1"/>
              <a:t>lymphazurin</a:t>
            </a:r>
            <a:r>
              <a:rPr lang="en-US" sz="2000" b="1" dirty="0"/>
              <a:t> or methylene blue</a:t>
            </a:r>
            <a:r>
              <a:rPr lang="en-US" sz="2000" dirty="0"/>
              <a:t>) can be injected intradermally at the periphery of the primary tumor site prior to excision of the primary tumor.</a:t>
            </a:r>
          </a:p>
          <a:p>
            <a:pPr marL="0" indent="0" algn="l" defTabSz="886968">
              <a:spcBef>
                <a:spcPts val="900"/>
              </a:spcBef>
              <a:buSzTx/>
              <a:buNone/>
              <a:defRPr sz="1746">
                <a:latin typeface="Abadi Extra Light"/>
                <a:ea typeface="Abadi Extra Light"/>
                <a:cs typeface="Abadi Extra Light"/>
                <a:sym typeface="Abadi Extra Light"/>
              </a:defRPr>
            </a:pPr>
            <a:r>
              <a:rPr lang="en-US" sz="2000" dirty="0"/>
              <a:t>i. Mark edges of the lesion before injection to avoid obscuring them with the dye and take care with the dye because spills are difficult to manage.</a:t>
            </a:r>
          </a:p>
          <a:p>
            <a:pPr marL="0" indent="0" algn="l" defTabSz="886968">
              <a:spcBef>
                <a:spcPts val="900"/>
              </a:spcBef>
              <a:buSzTx/>
              <a:buNone/>
              <a:defRPr sz="1746">
                <a:latin typeface="Abadi Extra Light"/>
                <a:ea typeface="Abadi Extra Light"/>
                <a:cs typeface="Abadi Extra Light"/>
                <a:sym typeface="Abadi Extra Light"/>
              </a:defRPr>
            </a:pPr>
            <a:r>
              <a:rPr lang="en-US" sz="2000" dirty="0"/>
              <a:t>ii. Potential sentinel nodes will appear blue when exploring the nodal basin, giving secondary confirmation to localization with Geiger counter detection of Tc99.</a:t>
            </a:r>
          </a:p>
          <a:p>
            <a:pPr marL="0" indent="0" algn="l" defTabSz="886968">
              <a:spcBef>
                <a:spcPts val="900"/>
              </a:spcBef>
              <a:buSzTx/>
              <a:buNone/>
              <a:defRPr sz="1746">
                <a:latin typeface="Abadi Extra Light"/>
                <a:ea typeface="Abadi Extra Light"/>
                <a:cs typeface="Abadi Extra Light"/>
                <a:sym typeface="Abadi Extra Light"/>
              </a:defRPr>
            </a:pPr>
            <a:r>
              <a:rPr lang="en-US" sz="2000" dirty="0"/>
              <a:t>iii. Dye injection may briefly interfere with pulse-oximeter readings; alert anesthesiologist at the time of injection.</a:t>
            </a:r>
          </a:p>
          <a:p>
            <a:pPr marL="0" indent="0" algn="l" defTabSz="886968">
              <a:spcBef>
                <a:spcPts val="900"/>
              </a:spcBef>
              <a:buSzTx/>
              <a:buNone/>
              <a:defRPr sz="1746">
                <a:latin typeface="Abadi Extra Light"/>
                <a:ea typeface="Abadi Extra Light"/>
                <a:cs typeface="Abadi Extra Light"/>
                <a:sym typeface="Abadi Extra Light"/>
              </a:defRPr>
            </a:pPr>
            <a:r>
              <a:rPr lang="en-US" sz="2000" dirty="0"/>
              <a:t>iv. Caution: Risk of allergy or anaphylaxis with dye injection</a:t>
            </a:r>
          </a:p>
          <a:p>
            <a:pPr marL="0" indent="0" algn="l" defTabSz="886968">
              <a:spcBef>
                <a:spcPts val="900"/>
              </a:spcBef>
              <a:buSzTx/>
              <a:buNone/>
              <a:defRPr sz="1746">
                <a:latin typeface="Abadi Extra Light"/>
                <a:ea typeface="Abadi Extra Light"/>
                <a:cs typeface="Abadi Extra Light"/>
                <a:sym typeface="Abadi Extra Light"/>
              </a:defRPr>
            </a:pPr>
            <a:r>
              <a:rPr lang="en-US" sz="2000" dirty="0"/>
              <a:t>f. Following excision of the primary tumor All radioactive (“hot”) and/or blue nodes are excised.</a:t>
            </a:r>
          </a:p>
          <a:p>
            <a:pPr marL="0" indent="0" algn="l" defTabSz="886968">
              <a:spcBef>
                <a:spcPts val="900"/>
              </a:spcBef>
              <a:buSzTx/>
              <a:buNone/>
              <a:defRPr sz="1746">
                <a:latin typeface="Abadi Extra Light"/>
                <a:ea typeface="Abadi Extra Light"/>
                <a:cs typeface="Abadi Extra Light"/>
                <a:sym typeface="Abadi Extra Light"/>
              </a:defRPr>
            </a:pPr>
            <a:r>
              <a:rPr lang="en-US" sz="2000" dirty="0"/>
              <a:t>g. Histologic analysis of sentinel node with immunohistochemical staining identifies </a:t>
            </a:r>
            <a:r>
              <a:rPr lang="en-US" sz="2000" dirty="0" err="1"/>
              <a:t>micrometastases</a:t>
            </a:r>
            <a:r>
              <a:rPr lang="en-US" sz="2000" dirty="0"/>
              <a:t>. Permanent sections are required; frozen sections cannot reliably differentiate normal from neoplastic melanocytes.</a:t>
            </a:r>
          </a:p>
          <a:p>
            <a:endParaRPr lang="ar-SA" sz="2000" dirty="0"/>
          </a:p>
        </p:txBody>
      </p:sp>
      <p:pic>
        <p:nvPicPr>
          <p:cNvPr id="4" name="صورة 3" descr="صورة 3">
            <a:extLst>
              <a:ext uri="{FF2B5EF4-FFF2-40B4-BE49-F238E27FC236}">
                <a16:creationId xmlns:a16="http://schemas.microsoft.com/office/drawing/2014/main" id="{CAFCE72F-7E35-4F3A-A8D2-7409F8F68D67}"/>
              </a:ext>
            </a:extLst>
          </p:cNvPr>
          <p:cNvPicPr>
            <a:picLocks noChangeAspect="1"/>
          </p:cNvPicPr>
          <p:nvPr/>
        </p:nvPicPr>
        <p:blipFill>
          <a:blip r:embed="rId2"/>
          <a:srcRect l="39966" t="50000" r="28286" b="2670"/>
          <a:stretch>
            <a:fillRect/>
          </a:stretch>
        </p:blipFill>
        <p:spPr>
          <a:xfrm>
            <a:off x="6960093" y="-18029"/>
            <a:ext cx="5231907" cy="6876029"/>
          </a:xfrm>
          <a:prstGeom prst="rect">
            <a:avLst/>
          </a:prstGeom>
          <a:ln w="12700">
            <a:miter lim="400000"/>
          </a:ln>
        </p:spPr>
      </p:pic>
    </p:spTree>
    <p:extLst>
      <p:ext uri="{BB962C8B-B14F-4D97-AF65-F5344CB8AC3E}">
        <p14:creationId xmlns:p14="http://schemas.microsoft.com/office/powerpoint/2010/main" val="368280167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063DF2-EFE4-40E8-B850-3E755B53FDC5}"/>
              </a:ext>
            </a:extLst>
          </p:cNvPr>
          <p:cNvSpPr>
            <a:spLocks noGrp="1"/>
          </p:cNvSpPr>
          <p:nvPr>
            <p:ph type="body" sz="quarter" idx="1"/>
          </p:nvPr>
        </p:nvSpPr>
        <p:spPr>
          <a:xfrm>
            <a:off x="0" y="0"/>
            <a:ext cx="8309499" cy="4083728"/>
          </a:xfrm>
        </p:spPr>
        <p:txBody>
          <a:bodyPr>
            <a:normAutofit/>
          </a:bodyPr>
          <a:lstStyle/>
          <a:p>
            <a:pPr algn="l">
              <a:defRPr sz="2400" b="1"/>
            </a:pPr>
            <a:r>
              <a:rPr lang="en-US" dirty="0"/>
              <a:t>Chemotherapy</a:t>
            </a:r>
            <a:r>
              <a:rPr lang="en-US" sz="2800" b="0" dirty="0"/>
              <a:t>: </a:t>
            </a:r>
          </a:p>
          <a:p>
            <a:pPr algn="l">
              <a:defRPr sz="2400" b="1"/>
            </a:pPr>
            <a:endParaRPr lang="en-US" sz="2800" b="0" dirty="0"/>
          </a:p>
          <a:p>
            <a:pPr algn="l">
              <a:defRPr sz="2400" b="1"/>
            </a:pPr>
            <a:r>
              <a:rPr lang="en-US" sz="2800" b="0" dirty="0"/>
              <a:t> </a:t>
            </a:r>
            <a:r>
              <a:rPr lang="en-US" sz="2400" b="0" dirty="0"/>
              <a:t>Complete remission is rare. a. Dacarbazine (DTIC), </a:t>
            </a:r>
            <a:r>
              <a:rPr lang="en-US" sz="2400" b="0" dirty="0" err="1"/>
              <a:t>carmustine</a:t>
            </a:r>
            <a:r>
              <a:rPr lang="en-US" sz="2400" b="0" dirty="0"/>
              <a:t> , cisplatin, and tamoxifen in combination are most frequently used.</a:t>
            </a:r>
            <a:endParaRPr lang="en-US" sz="2400" dirty="0"/>
          </a:p>
          <a:p>
            <a:pPr algn="l">
              <a:defRPr sz="2000"/>
            </a:pPr>
            <a:r>
              <a:rPr lang="en-US" sz="2400" dirty="0"/>
              <a:t> </a:t>
            </a:r>
          </a:p>
          <a:p>
            <a:pPr algn="l">
              <a:defRPr sz="2000"/>
            </a:pPr>
            <a:r>
              <a:rPr lang="en-US" sz="2400" dirty="0"/>
              <a:t>   Isolated hyperthermic limb perfusion for extensive cutaneous disease(melphalan and tumor necrosis factor) is used at some centers</a:t>
            </a:r>
          </a:p>
          <a:p>
            <a:endParaRPr lang="ar-SA" dirty="0"/>
          </a:p>
        </p:txBody>
      </p:sp>
      <p:sp>
        <p:nvSpPr>
          <p:cNvPr id="5" name="TextBox 4">
            <a:extLst>
              <a:ext uri="{FF2B5EF4-FFF2-40B4-BE49-F238E27FC236}">
                <a16:creationId xmlns:a16="http://schemas.microsoft.com/office/drawing/2014/main" id="{B8B217E4-BFFC-457D-996C-5FFBC5209B6B}"/>
              </a:ext>
            </a:extLst>
          </p:cNvPr>
          <p:cNvSpPr txBox="1"/>
          <p:nvPr/>
        </p:nvSpPr>
        <p:spPr>
          <a:xfrm>
            <a:off x="0" y="4112580"/>
            <a:ext cx="8309499" cy="2646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2800" b="1"/>
            </a:pPr>
            <a:r>
              <a:rPr lang="en-US" dirty="0"/>
              <a:t>Cytokine</a:t>
            </a:r>
            <a:r>
              <a:rPr lang="en-US" sz="1800" dirty="0"/>
              <a:t> :</a:t>
            </a:r>
          </a:p>
          <a:p>
            <a:pPr algn="l">
              <a:defRPr sz="2800" b="1"/>
            </a:pPr>
            <a:endParaRPr lang="en-US" sz="1800" dirty="0"/>
          </a:p>
          <a:p>
            <a:pPr algn="l">
              <a:defRPr sz="2800" b="1"/>
            </a:pPr>
            <a:r>
              <a:rPr lang="en-US" sz="2400" b="0" dirty="0"/>
              <a:t> therapy has been demonstrated to produce relatively high levels of tumor response, albeit transient. FDA-approved regimens include </a:t>
            </a:r>
            <a:r>
              <a:rPr lang="en-US" sz="2400" dirty="0"/>
              <a:t>interferon-</a:t>
            </a:r>
            <a:r>
              <a:rPr lang="el-GR" sz="2400" dirty="0"/>
              <a:t>α (</a:t>
            </a:r>
            <a:r>
              <a:rPr lang="en-US" sz="2400" dirty="0"/>
              <a:t>IFN-</a:t>
            </a:r>
            <a:r>
              <a:rPr lang="el-GR" sz="2400" dirty="0"/>
              <a:t>α) </a:t>
            </a:r>
            <a:r>
              <a:rPr lang="en-US" sz="2400" dirty="0"/>
              <a:t>for stage III disease and interleukin-2 (IL-2) for stage IV disease</a:t>
            </a:r>
            <a:r>
              <a:rPr lang="en-US" sz="2400" b="0" dirty="0"/>
              <a:t>; however, these therapies demonstrate little or no improvement in overall survival.</a:t>
            </a:r>
          </a:p>
        </p:txBody>
      </p:sp>
      <p:pic>
        <p:nvPicPr>
          <p:cNvPr id="6" name="صورة 4" descr="صورة 4">
            <a:extLst>
              <a:ext uri="{FF2B5EF4-FFF2-40B4-BE49-F238E27FC236}">
                <a16:creationId xmlns:a16="http://schemas.microsoft.com/office/drawing/2014/main" id="{1C9542DA-8B8E-4B3B-8329-AF8ED7545596}"/>
              </a:ext>
            </a:extLst>
          </p:cNvPr>
          <p:cNvPicPr>
            <a:picLocks noChangeAspect="1"/>
          </p:cNvPicPr>
          <p:nvPr/>
        </p:nvPicPr>
        <p:blipFill>
          <a:blip r:embed="rId2"/>
          <a:srcRect l="39555" t="34695" r="31267" b="20351"/>
          <a:stretch>
            <a:fillRect/>
          </a:stretch>
        </p:blipFill>
        <p:spPr>
          <a:xfrm>
            <a:off x="8977534" y="1388143"/>
            <a:ext cx="3214466" cy="4755203"/>
          </a:xfrm>
          <a:prstGeom prst="rect">
            <a:avLst/>
          </a:prstGeom>
          <a:ln w="12700">
            <a:miter lim="400000"/>
          </a:ln>
        </p:spPr>
      </p:pic>
    </p:spTree>
    <p:extLst>
      <p:ext uri="{BB962C8B-B14F-4D97-AF65-F5344CB8AC3E}">
        <p14:creationId xmlns:p14="http://schemas.microsoft.com/office/powerpoint/2010/main" val="389537980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3E2057-1301-4024-9D22-B04E733E6312}"/>
              </a:ext>
            </a:extLst>
          </p:cNvPr>
          <p:cNvSpPr>
            <a:spLocks noGrp="1"/>
          </p:cNvSpPr>
          <p:nvPr>
            <p:ph type="body" sz="quarter" idx="1"/>
          </p:nvPr>
        </p:nvSpPr>
        <p:spPr>
          <a:xfrm>
            <a:off x="0" y="2449590"/>
            <a:ext cx="12192000" cy="2204205"/>
          </a:xfrm>
        </p:spPr>
        <p:txBody>
          <a:bodyPr>
            <a:normAutofit fontScale="92500"/>
          </a:bodyPr>
          <a:lstStyle/>
          <a:p>
            <a:pPr algn="l">
              <a:defRPr sz="3200"/>
            </a:pPr>
            <a:r>
              <a:rPr lang="en-US" dirty="0"/>
              <a:t>Targeted therapy </a:t>
            </a:r>
          </a:p>
          <a:p>
            <a:pPr algn="l">
              <a:defRPr sz="3200" b="1"/>
            </a:pPr>
            <a:r>
              <a:rPr lang="en-US" dirty="0"/>
              <a:t> </a:t>
            </a:r>
            <a:r>
              <a:rPr lang="en-US" sz="2800" dirty="0"/>
              <a:t>Selective cell-signaling inhibitors (e.g., vemurafenib</a:t>
            </a:r>
          </a:p>
          <a:p>
            <a:pPr algn="l"/>
            <a:r>
              <a:rPr lang="en-US" dirty="0"/>
              <a:t>If a person has a BRAF mutation, they will get both a BRAF inhibitor and a MEK inhibitor. commonly used combinations include </a:t>
            </a:r>
            <a:r>
              <a:rPr lang="en-US" b="1" i="1" dirty="0"/>
              <a:t>vemurafenib</a:t>
            </a:r>
            <a:r>
              <a:rPr lang="en-US" dirty="0"/>
              <a:t> and </a:t>
            </a:r>
            <a:r>
              <a:rPr lang="en-US" dirty="0" err="1"/>
              <a:t>cobimetinib</a:t>
            </a:r>
            <a:endParaRPr lang="en-US" dirty="0"/>
          </a:p>
          <a:p>
            <a:pPr algn="l"/>
            <a:r>
              <a:rPr lang="en-US" dirty="0"/>
              <a:t> Drugs for NRAS and C-KIT mutations may be available through clinical trials</a:t>
            </a:r>
          </a:p>
          <a:p>
            <a:endParaRPr lang="ar-SA" dirty="0"/>
          </a:p>
        </p:txBody>
      </p:sp>
      <p:pic>
        <p:nvPicPr>
          <p:cNvPr id="4" name="صورة 7" descr="صورة 7">
            <a:extLst>
              <a:ext uri="{FF2B5EF4-FFF2-40B4-BE49-F238E27FC236}">
                <a16:creationId xmlns:a16="http://schemas.microsoft.com/office/drawing/2014/main" id="{14F15874-E878-4DB7-B123-A075A8AC2C21}"/>
              </a:ext>
            </a:extLst>
          </p:cNvPr>
          <p:cNvPicPr>
            <a:picLocks noChangeAspect="1"/>
          </p:cNvPicPr>
          <p:nvPr/>
        </p:nvPicPr>
        <p:blipFill>
          <a:blip r:embed="rId2"/>
          <a:stretch>
            <a:fillRect/>
          </a:stretch>
        </p:blipFill>
        <p:spPr>
          <a:xfrm>
            <a:off x="-1" y="4653794"/>
            <a:ext cx="12193617" cy="2204206"/>
          </a:xfrm>
          <a:prstGeom prst="rect">
            <a:avLst/>
          </a:prstGeom>
          <a:ln w="12700">
            <a:miter lim="400000"/>
          </a:ln>
        </p:spPr>
      </p:pic>
      <p:sp>
        <p:nvSpPr>
          <p:cNvPr id="5" name="مربع نص 2">
            <a:extLst>
              <a:ext uri="{FF2B5EF4-FFF2-40B4-BE49-F238E27FC236}">
                <a16:creationId xmlns:a16="http://schemas.microsoft.com/office/drawing/2014/main" id="{60CAF196-2E24-464B-9B65-E06FA9A130FE}"/>
              </a:ext>
            </a:extLst>
          </p:cNvPr>
          <p:cNvSpPr txBox="1"/>
          <p:nvPr/>
        </p:nvSpPr>
        <p:spPr>
          <a:xfrm>
            <a:off x="2086" y="0"/>
            <a:ext cx="12189914" cy="1692771"/>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l">
              <a:defRPr sz="2400" b="1"/>
            </a:pPr>
            <a:r>
              <a:rPr sz="3200" dirty="0"/>
              <a:t>Immunotherapy </a:t>
            </a:r>
          </a:p>
          <a:p>
            <a:pPr algn="l"/>
            <a:r>
              <a:rPr sz="2400" dirty="0"/>
              <a:t>Immunotherapy drugs called checkpoint inhibitors use the body’s own immune system to fight cancer. Some people who use checkpoint inhibitors have had very encouraging results, but they do not work for everyone with advanced melanoma</a:t>
            </a:r>
            <a:r>
              <a:rPr lang="ar-SA" sz="2400" dirty="0"/>
              <a:t> .</a:t>
            </a:r>
            <a:endParaRPr sz="2400" dirty="0"/>
          </a:p>
        </p:txBody>
      </p:sp>
    </p:spTree>
    <p:extLst>
      <p:ext uri="{BB962C8B-B14F-4D97-AF65-F5344CB8AC3E}">
        <p14:creationId xmlns:p14="http://schemas.microsoft.com/office/powerpoint/2010/main" val="290764214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صورة 3" descr="صورة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79" name="مربع نص 4"/>
          <p:cNvSpPr txBox="1"/>
          <p:nvPr/>
        </p:nvSpPr>
        <p:spPr>
          <a:xfrm>
            <a:off x="6711518" y="4611231"/>
            <a:ext cx="5125375" cy="2246769"/>
          </a:xfrm>
          <a:prstGeom prst="rect">
            <a:avLst/>
          </a:prstGeom>
          <a:solidFill>
            <a:srgbClr val="FFFFFF"/>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a:defRPr sz="2000" b="1">
                <a:latin typeface="Abadi Extra Light"/>
                <a:ea typeface="Abadi Extra Light"/>
                <a:cs typeface="Abadi Extra Light"/>
                <a:sym typeface="Abadi Extra Light"/>
              </a:defRPr>
            </a:lvl1pPr>
          </a:lstStyle>
          <a:p>
            <a:r>
              <a:rPr lang="ar-SA" dirty="0"/>
              <a:t>  </a:t>
            </a:r>
            <a:r>
              <a:rPr dirty="0"/>
              <a:t>The most common sites of recurrence are the skin, subcutaneous tissues, distant lymph nodes, then other sites (lung, liver, brain, bone, GI tract).</a:t>
            </a:r>
            <a:endParaRPr lang="en-US" dirty="0"/>
          </a:p>
          <a:p>
            <a:endParaRPr lang="en-US" dirty="0"/>
          </a:p>
          <a:p>
            <a:r>
              <a:rPr lang="en-US" dirty="0"/>
              <a:t>  Mean survival with disseminated disease is 6 months. Respiratory failure and CNS complications are the most common causes of death</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D28E6-9C78-442C-8557-F63FDC695BA5}"/>
              </a:ext>
            </a:extLst>
          </p:cNvPr>
          <p:cNvSpPr>
            <a:spLocks noGrp="1"/>
          </p:cNvSpPr>
          <p:nvPr>
            <p:ph type="title"/>
          </p:nvPr>
        </p:nvSpPr>
        <p:spPr>
          <a:xfrm>
            <a:off x="889000" y="128418"/>
            <a:ext cx="10414000" cy="1735893"/>
          </a:xfrm>
        </p:spPr>
        <p:txBody>
          <a:bodyPr>
            <a:normAutofit fontScale="90000"/>
          </a:bodyPr>
          <a:lstStyle/>
          <a:p>
            <a:r>
              <a:rPr lang="en-US" dirty="0"/>
              <a:t>Less common skin cancers</a:t>
            </a:r>
            <a:br>
              <a:rPr lang="en-US" dirty="0"/>
            </a:br>
            <a:endParaRPr lang="ar-SA" dirty="0"/>
          </a:p>
        </p:txBody>
      </p:sp>
      <p:sp>
        <p:nvSpPr>
          <p:cNvPr id="3" name="Text Placeholder 2">
            <a:extLst>
              <a:ext uri="{FF2B5EF4-FFF2-40B4-BE49-F238E27FC236}">
                <a16:creationId xmlns:a16="http://schemas.microsoft.com/office/drawing/2014/main" id="{38A8E139-F9E0-4C39-A210-6DA6D66FD061}"/>
              </a:ext>
            </a:extLst>
          </p:cNvPr>
          <p:cNvSpPr>
            <a:spLocks noGrp="1"/>
          </p:cNvSpPr>
          <p:nvPr>
            <p:ph type="body" sz="quarter" idx="1"/>
          </p:nvPr>
        </p:nvSpPr>
        <p:spPr>
          <a:xfrm>
            <a:off x="150920" y="1189608"/>
            <a:ext cx="7164280" cy="5668392"/>
          </a:xfrm>
        </p:spPr>
        <p:txBody>
          <a:bodyPr>
            <a:normAutofit fontScale="77500" lnSpcReduction="20000"/>
          </a:bodyPr>
          <a:lstStyle/>
          <a:p>
            <a:pPr algn="l">
              <a:defRPr sz="2800"/>
            </a:pPr>
            <a:r>
              <a:rPr lang="en-US" dirty="0"/>
              <a:t>Merkel cell </a:t>
            </a:r>
            <a:r>
              <a:rPr lang="en-US" sz="2800" dirty="0"/>
              <a:t>(dermal mechanoreceptor) </a:t>
            </a:r>
            <a:r>
              <a:rPr lang="en-US" dirty="0" err="1"/>
              <a:t>tumour</a:t>
            </a:r>
            <a:r>
              <a:rPr lang="en-US" sz="2800" dirty="0"/>
              <a:t> This is an aggressive malignant </a:t>
            </a:r>
            <a:r>
              <a:rPr lang="en-US" sz="2800" dirty="0" err="1"/>
              <a:t>tumour</a:t>
            </a:r>
            <a:r>
              <a:rPr lang="en-US" sz="2800" dirty="0"/>
              <a:t> of Merkel cells and usually affects the elderly. It is four times more common in women than men </a:t>
            </a:r>
          </a:p>
          <a:p>
            <a:pPr algn="l"/>
            <a:endParaRPr lang="en-US" sz="2800" dirty="0"/>
          </a:p>
          <a:p>
            <a:pPr algn="l"/>
            <a:r>
              <a:rPr lang="en-US" dirty="0"/>
              <a:t>Risk factors include age over 65; history of extensive sunlight exposure; fair skin; and immunosuppression (HIV; organ transplants).</a:t>
            </a:r>
          </a:p>
          <a:p>
            <a:pPr algn="l"/>
            <a:r>
              <a:rPr lang="en-US" dirty="0"/>
              <a:t> Recent research has implicated Merkel cell polyomavirus in 80% of MCC cases</a:t>
            </a:r>
          </a:p>
          <a:p>
            <a:pPr algn="l"/>
            <a:r>
              <a:rPr lang="en-US" dirty="0"/>
              <a:t> Presents as a purple to red </a:t>
            </a:r>
            <a:r>
              <a:rPr lang="en-US" dirty="0" err="1"/>
              <a:t>papulonodule</a:t>
            </a:r>
            <a:r>
              <a:rPr lang="en-US" dirty="0"/>
              <a:t> or indurated plaque; 50% involve the head and neck, 40% the extremities, and 10% the trunk.</a:t>
            </a:r>
          </a:p>
          <a:p>
            <a:pPr algn="l"/>
            <a:endParaRPr lang="en-US" dirty="0"/>
          </a:p>
          <a:p>
            <a:pPr algn="l">
              <a:defRPr b="1"/>
            </a:pPr>
            <a:r>
              <a:rPr lang="en-US" dirty="0"/>
              <a:t>MCC is aggressive, with radial spread, high local recurrence, and regional and systemic metastasis</a:t>
            </a:r>
            <a:r>
              <a:rPr lang="en-US" b="0" dirty="0"/>
              <a:t>.</a:t>
            </a:r>
          </a:p>
          <a:p>
            <a:pPr algn="l">
              <a:defRPr b="1"/>
            </a:pPr>
            <a:r>
              <a:rPr lang="en-US" dirty="0"/>
              <a:t>Treatment involves local excision with wide (up to 3 cm) margins; SLN biopsy, and postoperative radiation started several weeks later.</a:t>
            </a:r>
          </a:p>
          <a:p>
            <a:pPr algn="l"/>
            <a:r>
              <a:rPr lang="en-US" dirty="0"/>
              <a:t>Poor prognosis; 50% survival at five years.</a:t>
            </a:r>
          </a:p>
          <a:p>
            <a:endParaRPr lang="ar-SA" dirty="0"/>
          </a:p>
        </p:txBody>
      </p:sp>
      <p:pic>
        <p:nvPicPr>
          <p:cNvPr id="4" name="صورة 5" descr="صورة 5">
            <a:extLst>
              <a:ext uri="{FF2B5EF4-FFF2-40B4-BE49-F238E27FC236}">
                <a16:creationId xmlns:a16="http://schemas.microsoft.com/office/drawing/2014/main" id="{50E9E6FD-CBA6-474F-B4AC-B2578714AECA}"/>
              </a:ext>
            </a:extLst>
          </p:cNvPr>
          <p:cNvPicPr>
            <a:picLocks noChangeAspect="1"/>
          </p:cNvPicPr>
          <p:nvPr/>
        </p:nvPicPr>
        <p:blipFill>
          <a:blip r:embed="rId2"/>
          <a:stretch>
            <a:fillRect/>
          </a:stretch>
        </p:blipFill>
        <p:spPr>
          <a:xfrm>
            <a:off x="7315200" y="1296140"/>
            <a:ext cx="4876800" cy="5433442"/>
          </a:xfrm>
          <a:prstGeom prst="rect">
            <a:avLst/>
          </a:prstGeom>
          <a:ln w="12700">
            <a:miter lim="400000"/>
          </a:ln>
        </p:spPr>
      </p:pic>
    </p:spTree>
    <p:extLst>
      <p:ext uri="{BB962C8B-B14F-4D97-AF65-F5344CB8AC3E}">
        <p14:creationId xmlns:p14="http://schemas.microsoft.com/office/powerpoint/2010/main" val="36351333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99CB-3B1C-49FF-A864-60BB5FA7AE17}"/>
              </a:ext>
            </a:extLst>
          </p:cNvPr>
          <p:cNvSpPr>
            <a:spLocks noGrp="1"/>
          </p:cNvSpPr>
          <p:nvPr>
            <p:ph type="title"/>
          </p:nvPr>
        </p:nvSpPr>
        <p:spPr>
          <a:xfrm>
            <a:off x="889000" y="159797"/>
            <a:ext cx="10414000" cy="2059619"/>
          </a:xfrm>
        </p:spPr>
        <p:txBody>
          <a:bodyPr>
            <a:normAutofit fontScale="90000"/>
          </a:bodyPr>
          <a:lstStyle/>
          <a:p>
            <a:r>
              <a:rPr kumimoji="0" lang="x-none" sz="8000" b="0" i="0" u="none" strike="noStrike" cap="none" spc="0" normalizeH="0" baseline="0" dirty="0">
                <a:ln>
                  <a:noFill/>
                </a:ln>
                <a:solidFill>
                  <a:srgbClr val="000000"/>
                </a:solidFill>
                <a:effectLst/>
                <a:uFillTx/>
                <a:latin typeface="+mj-lt"/>
                <a:ea typeface="+mj-ea"/>
                <a:cs typeface="+mj-cs"/>
                <a:sym typeface="Calibri"/>
              </a:rPr>
              <a:t>THANK YOU</a:t>
            </a:r>
            <a:br>
              <a:rPr kumimoji="0" lang="x-none" sz="6000" b="0" i="0" u="none" strike="noStrike" cap="none" spc="0" normalizeH="0" baseline="0" dirty="0">
                <a:ln>
                  <a:noFill/>
                </a:ln>
                <a:solidFill>
                  <a:srgbClr val="000000"/>
                </a:solidFill>
                <a:effectLst/>
                <a:uFillTx/>
                <a:latin typeface="+mj-lt"/>
                <a:ea typeface="+mj-ea"/>
                <a:cs typeface="+mj-cs"/>
                <a:sym typeface="Calibri"/>
              </a:rPr>
            </a:br>
            <a:endParaRPr lang="ar-SA" dirty="0"/>
          </a:p>
        </p:txBody>
      </p:sp>
      <p:sp>
        <p:nvSpPr>
          <p:cNvPr id="4" name="عنصر نائب للنص 2">
            <a:extLst>
              <a:ext uri="{FF2B5EF4-FFF2-40B4-BE49-F238E27FC236}">
                <a16:creationId xmlns:a16="http://schemas.microsoft.com/office/drawing/2014/main" id="{08954165-86EB-4EEB-A614-7AD0B328DEF2}"/>
              </a:ext>
            </a:extLst>
          </p:cNvPr>
          <p:cNvSpPr txBox="1">
            <a:spLocks noGrp="1"/>
          </p:cNvSpPr>
          <p:nvPr>
            <p:ph type="body" sz="quarter" idx="1"/>
          </p:nvPr>
        </p:nvSpPr>
        <p:spPr>
          <a:xfrm>
            <a:off x="953600" y="3946125"/>
            <a:ext cx="10110433" cy="2752078"/>
          </a:xfrm>
          <a:prstGeom prst="rect">
            <a:avLst/>
          </a:prstGeom>
        </p:spPr>
        <p:txBody>
          <a:bodyPr>
            <a:normAutofit/>
          </a:bodyPr>
          <a:lstStyle/>
          <a:p>
            <a:pPr marL="342900" indent="-342900">
              <a:buSzPct val="100000"/>
              <a:buFont typeface="Arial"/>
              <a:buChar char="•"/>
              <a:defRPr sz="2000">
                <a:solidFill>
                  <a:srgbClr val="202124"/>
                </a:solidFill>
                <a:latin typeface="Segoe UI"/>
                <a:ea typeface="Segoe UI"/>
                <a:cs typeface="Segoe UI"/>
                <a:sym typeface="Segoe UI"/>
              </a:defRPr>
            </a:pPr>
            <a:r>
              <a:rPr lang="en-GB" dirty="0"/>
              <a:t>‪</a:t>
            </a:r>
            <a:r>
              <a:rPr lang="en-GB" sz="2800" dirty="0"/>
              <a:t>Schwartz’s Principles of Surge</a:t>
            </a:r>
            <a:r>
              <a:rPr lang="x-none" sz="2800" dirty="0" err="1"/>
              <a:t>ry</a:t>
            </a:r>
            <a:r>
              <a:rPr lang="en-GB" sz="2800" dirty="0"/>
              <a:t> eleventh edition.</a:t>
            </a:r>
            <a:endParaRPr sz="2800" dirty="0"/>
          </a:p>
          <a:p>
            <a:pPr marL="342900" indent="-342900">
              <a:buSzPct val="100000"/>
              <a:buFont typeface="Arial"/>
              <a:buChar char="•"/>
              <a:defRPr sz="2000">
                <a:solidFill>
                  <a:srgbClr val="202124"/>
                </a:solidFill>
                <a:latin typeface="Segoe UI"/>
                <a:ea typeface="Segoe UI"/>
                <a:cs typeface="Segoe UI"/>
                <a:sym typeface="Segoe UI"/>
              </a:defRPr>
            </a:pPr>
            <a:r>
              <a:rPr sz="2800" dirty="0"/>
              <a:t>Bailey &amp; Love's Short Practice of Surgery</a:t>
            </a:r>
          </a:p>
          <a:p>
            <a:pPr marL="342900" indent="-342900">
              <a:buSzPct val="100000"/>
              <a:buFont typeface="Arial"/>
              <a:buChar char="•"/>
              <a:defRPr sz="2000">
                <a:solidFill>
                  <a:srgbClr val="000000"/>
                </a:solidFill>
                <a:latin typeface="Segoe UI"/>
                <a:ea typeface="Segoe UI"/>
                <a:cs typeface="Segoe UI"/>
                <a:sym typeface="Segoe UI"/>
              </a:defRPr>
            </a:pPr>
            <a:r>
              <a:rPr sz="2800" dirty="0" err="1">
                <a:solidFill>
                  <a:srgbClr val="202124"/>
                </a:solidFill>
              </a:rPr>
              <a:t>uptodate</a:t>
            </a:r>
            <a:endParaRPr sz="2800" dirty="0">
              <a:solidFill>
                <a:srgbClr val="202124"/>
              </a:solidFill>
            </a:endParaRPr>
          </a:p>
          <a:p>
            <a:pPr marL="342900" indent="-342900">
              <a:buSzPct val="100000"/>
              <a:buFont typeface="Arial"/>
              <a:buChar char="•"/>
              <a:defRPr sz="2000">
                <a:solidFill>
                  <a:srgbClr val="202124"/>
                </a:solidFill>
                <a:latin typeface="Segoe UI"/>
                <a:ea typeface="Segoe UI"/>
                <a:cs typeface="Segoe UI"/>
                <a:sym typeface="Segoe UI"/>
              </a:defRPr>
            </a:pPr>
            <a:r>
              <a:rPr sz="2800" dirty="0"/>
              <a:t>Past material</a:t>
            </a:r>
          </a:p>
        </p:txBody>
      </p:sp>
      <p:sp>
        <p:nvSpPr>
          <p:cNvPr id="5" name="عنوان 1">
            <a:extLst>
              <a:ext uri="{FF2B5EF4-FFF2-40B4-BE49-F238E27FC236}">
                <a16:creationId xmlns:a16="http://schemas.microsoft.com/office/drawing/2014/main" id="{3467D27D-2202-4F33-B029-F8649E824528}"/>
              </a:ext>
            </a:extLst>
          </p:cNvPr>
          <p:cNvSpPr txBox="1">
            <a:spLocks/>
          </p:cNvSpPr>
          <p:nvPr/>
        </p:nvSpPr>
        <p:spPr>
          <a:xfrm>
            <a:off x="548432" y="2061292"/>
            <a:ext cx="10515601" cy="850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sz="4000" dirty="0"/>
              <a:t>Sources and references : </a:t>
            </a:r>
          </a:p>
        </p:txBody>
      </p:sp>
    </p:spTree>
    <p:extLst>
      <p:ext uri="{BB962C8B-B14F-4D97-AF65-F5344CB8AC3E}">
        <p14:creationId xmlns:p14="http://schemas.microsoft.com/office/powerpoint/2010/main" val="35697234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065" y="304800"/>
            <a:ext cx="11119485" cy="485140"/>
          </a:xfrm>
        </p:spPr>
        <p:txBody>
          <a:bodyPr>
            <a:normAutofit fontScale="90000"/>
          </a:bodyPr>
          <a:lstStyle/>
          <a:p>
            <a:pPr algn="ctr"/>
            <a:br>
              <a:rPr lang="en-US" b="1" dirty="0">
                <a:sym typeface="+mn-ea"/>
              </a:rPr>
            </a:br>
            <a:r>
              <a:rPr lang="en-US" b="1" dirty="0">
                <a:sym typeface="+mn-ea"/>
              </a:rPr>
              <a:t>Basal Cell Carcinoma (BCC)</a:t>
            </a:r>
            <a:br>
              <a:rPr lang="en-US" b="1" dirty="0">
                <a:sym typeface="+mn-ea"/>
              </a:rPr>
            </a:br>
            <a:r>
              <a:rPr lang="en-US" b="1" dirty="0">
                <a:sym typeface="+mn-ea"/>
              </a:rPr>
              <a:t>(rodent ulcer)</a:t>
            </a:r>
            <a:br>
              <a:rPr lang="en-US" b="1" dirty="0">
                <a:sym typeface="+mn-ea"/>
              </a:rPr>
            </a:br>
            <a:endParaRPr lang="en-US" b="1" dirty="0">
              <a:sym typeface="+mn-ea"/>
            </a:endParaRPr>
          </a:p>
        </p:txBody>
      </p:sp>
      <p:sp>
        <p:nvSpPr>
          <p:cNvPr id="4" name="Text Box 3"/>
          <p:cNvSpPr txBox="1"/>
          <p:nvPr/>
        </p:nvSpPr>
        <p:spPr>
          <a:xfrm>
            <a:off x="82550" y="789940"/>
            <a:ext cx="11389995" cy="217614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Incidence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Basal cell carcinoma represents the </a:t>
            </a:r>
            <a:r>
              <a:rPr kumimoji="0" lang="en-US" sz="2800" b="1" i="0" u="none" strike="noStrike" kern="1200" cap="none" spc="0" normalizeH="0" baseline="0" noProof="0" dirty="0">
                <a:ln>
                  <a:noFill/>
                </a:ln>
                <a:solidFill>
                  <a:srgbClr val="FF0000"/>
                </a:solidFill>
                <a:effectLst/>
                <a:uLnTx/>
                <a:uFillTx/>
                <a:latin typeface="Arial" panose="020B0604020202020204"/>
                <a:ea typeface="SimSun" panose="02010600030101010101" pitchFamily="2" charset="-122"/>
                <a:cs typeface="+mn-cs"/>
                <a:sym typeface="+mn-ea"/>
              </a:rPr>
              <a:t>most common tumor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a:ea typeface="SimSun" panose="02010600030101010101" pitchFamily="2" charset="-122"/>
                <a:cs typeface="+mn-cs"/>
                <a:sym typeface="+mn-ea"/>
              </a:rPr>
              <a:t>diagnosed </a:t>
            </a:r>
            <a:r>
              <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in the United States,with an estimated one million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new cases occurring each year. and the </a:t>
            </a:r>
            <a:r>
              <a:rPr kumimoji="0" lang="en-US" sz="2800" b="1" i="0" u="none" strike="noStrike" kern="1200" cap="none" spc="0" normalizeH="0" baseline="0" noProof="0" dirty="0">
                <a:ln>
                  <a:noFill/>
                </a:ln>
                <a:solidFill>
                  <a:srgbClr val="FF0000"/>
                </a:solidFill>
                <a:effectLst/>
                <a:uLnTx/>
                <a:uFillTx/>
                <a:latin typeface="Arial" panose="020B0604020202020204"/>
                <a:ea typeface="SimSun" panose="02010600030101010101" pitchFamily="2" charset="-122"/>
                <a:cs typeface="+mn-cs"/>
                <a:sym typeface="+mn-ea"/>
              </a:rPr>
              <a:t>nodular variant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a:ea typeface="SimSun" panose="02010600030101010101" pitchFamily="2" charset="-122"/>
                <a:cs typeface="+mn-cs"/>
                <a:sym typeface="+mn-ea"/>
              </a:rPr>
              <a:t>the most common subtype.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15" y="169545"/>
            <a:ext cx="11769090" cy="5958205"/>
          </a:xfrm>
        </p:spPr>
        <p:txBody>
          <a:bodyPr/>
          <a:lstStyle/>
          <a:p>
            <a:r>
              <a:rPr lang="en-US" sz="2400" b="1" dirty="0"/>
              <a:t>Epidemiology</a:t>
            </a:r>
            <a:endParaRPr lang="en-US" sz="2800" i="1" dirty="0">
              <a:solidFill>
                <a:schemeClr val="tx1"/>
              </a:solidFill>
            </a:endParaRPr>
          </a:p>
          <a:p>
            <a:pPr marL="0" indent="0">
              <a:buNone/>
            </a:pPr>
            <a:r>
              <a:rPr lang="en-US" sz="2800" b="1" dirty="0">
                <a:sym typeface="+mn-ea"/>
              </a:rPr>
              <a:t> the most common form of skin cancer in white people. It occurs usually in elderly subjects, </a:t>
            </a:r>
            <a:r>
              <a:rPr lang="en-US" sz="2800" b="1" dirty="0">
                <a:solidFill>
                  <a:srgbClr val="FF0000"/>
                </a:solidFill>
                <a:sym typeface="+mn-ea"/>
              </a:rPr>
              <a:t>in males twice as commonly as in females</a:t>
            </a:r>
          </a:p>
          <a:p>
            <a:pPr marL="0" indent="0">
              <a:buNone/>
            </a:pPr>
            <a:endParaRPr lang="en-US" sz="2800" b="1" dirty="0">
              <a:sym typeface="+mn-ea"/>
            </a:endParaRPr>
          </a:p>
          <a:p>
            <a:r>
              <a:rPr lang="en-US" dirty="0"/>
              <a:t>The strongest predisposing factor to BCC is ultraviolet radiation.</a:t>
            </a:r>
          </a:p>
          <a:p>
            <a:r>
              <a:rPr lang="en-US" dirty="0"/>
              <a:t> It occurs in the middle aged or elderly with 90 per cent of lesions found on the face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317" y="329184"/>
            <a:ext cx="11386389" cy="593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347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032" y="430176"/>
            <a:ext cx="8784321" cy="593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602" y="243840"/>
            <a:ext cx="2431614" cy="209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2453" y="2724722"/>
            <a:ext cx="2163763"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8505" y="4595876"/>
            <a:ext cx="2702064" cy="178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736925"/>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DAE3F3"/>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327</TotalTime>
  <Words>3844</Words>
  <Application>Microsoft Office PowerPoint</Application>
  <PresentationFormat>Widescreen</PresentationFormat>
  <Paragraphs>337</Paragraphs>
  <Slides>55</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55</vt:i4>
      </vt:variant>
    </vt:vector>
  </HeadingPairs>
  <TitlesOfParts>
    <vt:vector size="66" baseType="lpstr">
      <vt:lpstr>Abadi</vt:lpstr>
      <vt:lpstr>Abadi Extra Light</vt:lpstr>
      <vt:lpstr>Arial</vt:lpstr>
      <vt:lpstr>Calibri</vt:lpstr>
      <vt:lpstr>Calibri Light</vt:lpstr>
      <vt:lpstr>Futura Bold</vt:lpstr>
      <vt:lpstr>Helvetica Neue</vt:lpstr>
      <vt:lpstr>Helvetica Neue Light</vt:lpstr>
      <vt:lpstr>Helvetica Neue Medium</vt:lpstr>
      <vt:lpstr>Office Theme</vt:lpstr>
      <vt:lpstr>نسق Office</vt:lpstr>
      <vt:lpstr>PowerPoint Presentation</vt:lpstr>
      <vt:lpstr>Skin embryology</vt:lpstr>
      <vt:lpstr>Skin histology</vt:lpstr>
      <vt:lpstr>PowerPoint Presentation</vt:lpstr>
      <vt:lpstr>Skin malignancies</vt:lpstr>
      <vt:lpstr> Basal Cell Carcinoma (BCC) (rodent ulcer)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Squamous cell carcinoma</vt:lpstr>
      <vt:lpstr> Risk factors : 1. UV radiation: Sun exposure and tanning booth use, PUVA therapy for psoriasis.  2. chronic inflammation (burns, pressure ulcers, chronic sinus tracts, pre-existing scars, osteomyelitis,) Marjolin’s ulcer: SCC arising in a chronic wound 3. Viral infection: Some types of human papillomavirus (HPV16,18);  herpes simplex virus...especially in oral cavity 4.Chemical carcinogens: such as coal tar, and arsenic . 5. Radiation : Ionizing R  6. Immunosuppression : HIV  7. Genetic predisposition : albinisim, xeroderma pigmentosum. 8. smoking. </vt:lpstr>
      <vt:lpstr>Variants of SCC</vt:lpstr>
      <vt:lpstr> 1. Actinic keratoses (AKs, or solar keratoses)  - The most common in situ variant of SCC is actinic keratosis Erythematous macules and papules with coarse, adherent scale and seen in sun exposed areas especially the face, forearms, dorsa of hands, lower legs and bald scalp. - Histologically resembles SCC (biopsy needed for diagnostic confirmation) - It is estimated that approximately 10% of actinic keratoses will transform into invasive squamous cell carcinoma, in turn, 60-65% of all SCC arise from sites of Aks</vt:lpstr>
      <vt:lpstr>2. Bowen’s disease (SCC in situ) Bowen’s disease is an SCC confined to the epidermis, and is common below the knees in elderly women Exhibits full-thickness cytologic atypia of the keratinocytes Usually, a solitary patch of red scaly skin, although multiple areas may occur; Bowen’s disease is asymptomatic .</vt:lpstr>
      <vt:lpstr>PowerPoint Presentation</vt:lpstr>
      <vt:lpstr>4. Keratoacanthoma  - It is now being accepted as a subtype of SCC that is characterized by a rapidly growing nodule with a central keratin plug. - usually found on the face or limbs of chronically sun-damaged 50- to 70-year-old white-skinned individuals  -Etiology is unknown but they may be caused by HPV in a hair follicle during the growth phase and are also associated with smoking and chemical carcinogen exposure -Typically has a rapid 6-week growth phase followed by involution over the next 6 months. However, can progress to SCC in 5% to 10% of cases. Tx :excision</vt:lpstr>
      <vt:lpstr>PowerPoint Presentation</vt:lpstr>
      <vt:lpstr>Ulcerative scc ( most common)</vt:lpstr>
      <vt:lpstr>Verrucous scc</vt:lpstr>
      <vt:lpstr>Prognosis</vt:lpstr>
      <vt:lpstr>The overall rate of metastasis is 2 per cent for SCC – usually to regional nodes –</vt:lpstr>
      <vt:lpstr>Treatment </vt:lpstr>
      <vt:lpstr>3. Field therapies  are used much less in SCC than in BCC treatment, because of higher risk associated with missed deep tumor portions, and the risk of scarring obscuring SCC recurrences.  Radiation therapy is typically reserved as primary therapy for those who are poor surgical candidates (unresectable lesions or for the very elderly), and as adjuvant therapy after surgical resection for large, high-risk tumors.   When used as primary therapy, cure rates may approach 90%.  Cosmetic damage and long-term risk of radiation must be considered. </vt:lpstr>
      <vt:lpstr>PowerPoint Presentation</vt:lpstr>
      <vt:lpstr>3 Melanoma </vt:lpstr>
      <vt:lpstr>Risk factor</vt:lpstr>
      <vt:lpstr>PowerPoint Presentation</vt:lpstr>
      <vt:lpstr>Precursor lesion</vt:lpstr>
      <vt:lpstr>PowerPoint Presentation</vt:lpstr>
      <vt:lpstr>genetic basis of melanoma?   </vt:lpstr>
      <vt:lpstr>PowerPoint Presentation</vt:lpstr>
      <vt:lpstr>Classification of melanoma types </vt:lpstr>
      <vt:lpstr>PowerPoint Presentation</vt:lpstr>
      <vt:lpstr>PowerPoint Presentation</vt:lpstr>
      <vt:lpstr>PowerPoint Presentation</vt:lpstr>
      <vt:lpstr>PowerPoint Presentation</vt:lpstr>
      <vt:lpstr>Diagnosis and staging of melanoma</vt:lpstr>
      <vt:lpstr>PowerPoint Presentation</vt:lpstr>
      <vt:lpstr>Major prognostic factors:  </vt:lpstr>
      <vt:lpstr>Other prognostic factors </vt:lpstr>
      <vt:lpstr>melanoma treatment </vt:lpstr>
      <vt:lpstr>PowerPoint Presentation</vt:lpstr>
      <vt:lpstr>PowerPoint Presentation</vt:lpstr>
      <vt:lpstr>PowerPoint Presentation</vt:lpstr>
      <vt:lpstr>PowerPoint Presentation</vt:lpstr>
      <vt:lpstr>PowerPoint Presentation</vt:lpstr>
      <vt:lpstr>Less common skin cancers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LENOV-I3</dc:creator>
  <cp:lastModifiedBy>Hala ibrahim Tarawneh</cp:lastModifiedBy>
  <cp:revision>10</cp:revision>
  <dcterms:modified xsi:type="dcterms:W3CDTF">2024-10-16T22:47:45Z</dcterms:modified>
</cp:coreProperties>
</file>