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69" r:id="rId4"/>
    <p:sldId id="270" r:id="rId5"/>
    <p:sldId id="272" r:id="rId6"/>
    <p:sldId id="257" r:id="rId7"/>
    <p:sldId id="275" r:id="rId8"/>
    <p:sldId id="258" r:id="rId9"/>
    <p:sldId id="274" r:id="rId10"/>
    <p:sldId id="273" r:id="rId11"/>
    <p:sldId id="276" r:id="rId12"/>
    <p:sldId id="259" r:id="rId13"/>
    <p:sldId id="260" r:id="rId14"/>
    <p:sldId id="261" r:id="rId15"/>
    <p:sldId id="262" r:id="rId16"/>
    <p:sldId id="266" r:id="rId17"/>
    <p:sldId id="267" r:id="rId18"/>
    <p:sldId id="268" r:id="rId19"/>
    <p:sldId id="263" r:id="rId20"/>
    <p:sldId id="264" r:id="rId21"/>
    <p:sldId id="265"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1FB33C-7BE3-4347-B19A-B155B72062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E30CD850-052C-4F95-838F-318DB2AEEB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E155F36F-D923-44E9-A2F4-881918F09380}"/>
              </a:ext>
            </a:extLst>
          </p:cNvPr>
          <p:cNvSpPr>
            <a:spLocks noGrp="1"/>
          </p:cNvSpPr>
          <p:nvPr>
            <p:ph type="dt" sz="half" idx="10"/>
          </p:nvPr>
        </p:nvSpPr>
        <p:spPr/>
        <p:txBody>
          <a:bodyPr/>
          <a:lstStyle/>
          <a:p>
            <a:fld id="{BBE16B7B-2167-4451-83C0-2F8123EFE82A}" type="datetimeFigureOut">
              <a:rPr lang="en-GB" smtClean="0"/>
              <a:t>06/05/2021</a:t>
            </a:fld>
            <a:endParaRPr lang="en-GB"/>
          </a:p>
        </p:txBody>
      </p:sp>
      <p:sp>
        <p:nvSpPr>
          <p:cNvPr id="5" name="Footer Placeholder 4">
            <a:extLst>
              <a:ext uri="{FF2B5EF4-FFF2-40B4-BE49-F238E27FC236}">
                <a16:creationId xmlns:a16="http://schemas.microsoft.com/office/drawing/2014/main" xmlns="" id="{66E7EC2C-6BBC-40EA-AFD7-3050D3A5A5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389DD0B-CAB5-4DE7-8E3B-397E1FEAE413}"/>
              </a:ext>
            </a:extLst>
          </p:cNvPr>
          <p:cNvSpPr>
            <a:spLocks noGrp="1"/>
          </p:cNvSpPr>
          <p:nvPr>
            <p:ph type="sldNum" sz="quarter" idx="12"/>
          </p:nvPr>
        </p:nvSpPr>
        <p:spPr/>
        <p:txBody>
          <a:bodyPr/>
          <a:lstStyle/>
          <a:p>
            <a:fld id="{0DFE6E66-AD5B-4631-A883-BDDDCC3E3ADE}" type="slidenum">
              <a:rPr lang="en-GB" smtClean="0"/>
              <a:t>‹#›</a:t>
            </a:fld>
            <a:endParaRPr lang="en-GB"/>
          </a:p>
        </p:txBody>
      </p:sp>
    </p:spTree>
    <p:extLst>
      <p:ext uri="{BB962C8B-B14F-4D97-AF65-F5344CB8AC3E}">
        <p14:creationId xmlns:p14="http://schemas.microsoft.com/office/powerpoint/2010/main" val="281148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EFE7E0-B00A-430C-9963-6846822467A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CB4D842-FAE3-4EFE-B2E6-AFA3F206A3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AD8ED9B-865C-45FD-91BE-B4128107F71C}"/>
              </a:ext>
            </a:extLst>
          </p:cNvPr>
          <p:cNvSpPr>
            <a:spLocks noGrp="1"/>
          </p:cNvSpPr>
          <p:nvPr>
            <p:ph type="dt" sz="half" idx="10"/>
          </p:nvPr>
        </p:nvSpPr>
        <p:spPr/>
        <p:txBody>
          <a:bodyPr/>
          <a:lstStyle/>
          <a:p>
            <a:fld id="{BBE16B7B-2167-4451-83C0-2F8123EFE82A}" type="datetimeFigureOut">
              <a:rPr lang="en-GB" smtClean="0"/>
              <a:t>06/05/2021</a:t>
            </a:fld>
            <a:endParaRPr lang="en-GB"/>
          </a:p>
        </p:txBody>
      </p:sp>
      <p:sp>
        <p:nvSpPr>
          <p:cNvPr id="5" name="Footer Placeholder 4">
            <a:extLst>
              <a:ext uri="{FF2B5EF4-FFF2-40B4-BE49-F238E27FC236}">
                <a16:creationId xmlns:a16="http://schemas.microsoft.com/office/drawing/2014/main" xmlns="" id="{EA5279E2-DDDB-485A-B844-B93AE3091C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EE45996-755F-4812-A9FD-EC3D875E70D5}"/>
              </a:ext>
            </a:extLst>
          </p:cNvPr>
          <p:cNvSpPr>
            <a:spLocks noGrp="1"/>
          </p:cNvSpPr>
          <p:nvPr>
            <p:ph type="sldNum" sz="quarter" idx="12"/>
          </p:nvPr>
        </p:nvSpPr>
        <p:spPr/>
        <p:txBody>
          <a:bodyPr/>
          <a:lstStyle/>
          <a:p>
            <a:fld id="{0DFE6E66-AD5B-4631-A883-BDDDCC3E3ADE}" type="slidenum">
              <a:rPr lang="en-GB" smtClean="0"/>
              <a:t>‹#›</a:t>
            </a:fld>
            <a:endParaRPr lang="en-GB"/>
          </a:p>
        </p:txBody>
      </p:sp>
    </p:spTree>
    <p:extLst>
      <p:ext uri="{BB962C8B-B14F-4D97-AF65-F5344CB8AC3E}">
        <p14:creationId xmlns:p14="http://schemas.microsoft.com/office/powerpoint/2010/main" val="261291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2186290-3282-4FC7-BB25-84D5FC685C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FBC9258-CA13-403C-9D51-308D5010EE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EA973AB-95FE-4B08-A4F8-7F3B5F8509A0}"/>
              </a:ext>
            </a:extLst>
          </p:cNvPr>
          <p:cNvSpPr>
            <a:spLocks noGrp="1"/>
          </p:cNvSpPr>
          <p:nvPr>
            <p:ph type="dt" sz="half" idx="10"/>
          </p:nvPr>
        </p:nvSpPr>
        <p:spPr/>
        <p:txBody>
          <a:bodyPr/>
          <a:lstStyle/>
          <a:p>
            <a:fld id="{BBE16B7B-2167-4451-83C0-2F8123EFE82A}" type="datetimeFigureOut">
              <a:rPr lang="en-GB" smtClean="0"/>
              <a:t>06/05/2021</a:t>
            </a:fld>
            <a:endParaRPr lang="en-GB"/>
          </a:p>
        </p:txBody>
      </p:sp>
      <p:sp>
        <p:nvSpPr>
          <p:cNvPr id="5" name="Footer Placeholder 4">
            <a:extLst>
              <a:ext uri="{FF2B5EF4-FFF2-40B4-BE49-F238E27FC236}">
                <a16:creationId xmlns:a16="http://schemas.microsoft.com/office/drawing/2014/main" xmlns="" id="{18BF4AF8-BBCA-4FBD-A027-1DC5EC0CCC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AFD4433-A7C4-4E37-84BD-2FC4B7F50D5E}"/>
              </a:ext>
            </a:extLst>
          </p:cNvPr>
          <p:cNvSpPr>
            <a:spLocks noGrp="1"/>
          </p:cNvSpPr>
          <p:nvPr>
            <p:ph type="sldNum" sz="quarter" idx="12"/>
          </p:nvPr>
        </p:nvSpPr>
        <p:spPr/>
        <p:txBody>
          <a:bodyPr/>
          <a:lstStyle/>
          <a:p>
            <a:fld id="{0DFE6E66-AD5B-4631-A883-BDDDCC3E3ADE}" type="slidenum">
              <a:rPr lang="en-GB" smtClean="0"/>
              <a:t>‹#›</a:t>
            </a:fld>
            <a:endParaRPr lang="en-GB"/>
          </a:p>
        </p:txBody>
      </p:sp>
    </p:spTree>
    <p:extLst>
      <p:ext uri="{BB962C8B-B14F-4D97-AF65-F5344CB8AC3E}">
        <p14:creationId xmlns:p14="http://schemas.microsoft.com/office/powerpoint/2010/main" val="241044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A73828-79DB-4A28-AB6A-3598E64577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8CC592C-456D-46CE-A29F-455CCD3024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19AD138-8CBC-4FAD-95F1-481AA3BCABE9}"/>
              </a:ext>
            </a:extLst>
          </p:cNvPr>
          <p:cNvSpPr>
            <a:spLocks noGrp="1"/>
          </p:cNvSpPr>
          <p:nvPr>
            <p:ph type="dt" sz="half" idx="10"/>
          </p:nvPr>
        </p:nvSpPr>
        <p:spPr/>
        <p:txBody>
          <a:bodyPr/>
          <a:lstStyle/>
          <a:p>
            <a:fld id="{BBE16B7B-2167-4451-83C0-2F8123EFE82A}" type="datetimeFigureOut">
              <a:rPr lang="en-GB" smtClean="0"/>
              <a:t>06/05/2021</a:t>
            </a:fld>
            <a:endParaRPr lang="en-GB"/>
          </a:p>
        </p:txBody>
      </p:sp>
      <p:sp>
        <p:nvSpPr>
          <p:cNvPr id="5" name="Footer Placeholder 4">
            <a:extLst>
              <a:ext uri="{FF2B5EF4-FFF2-40B4-BE49-F238E27FC236}">
                <a16:creationId xmlns:a16="http://schemas.microsoft.com/office/drawing/2014/main" xmlns="" id="{3AA8146A-3A3B-4C8C-B521-8E36A7F5E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B4E1257-F2E1-461F-B3A9-E51A5F65E816}"/>
              </a:ext>
            </a:extLst>
          </p:cNvPr>
          <p:cNvSpPr>
            <a:spLocks noGrp="1"/>
          </p:cNvSpPr>
          <p:nvPr>
            <p:ph type="sldNum" sz="quarter" idx="12"/>
          </p:nvPr>
        </p:nvSpPr>
        <p:spPr/>
        <p:txBody>
          <a:bodyPr/>
          <a:lstStyle/>
          <a:p>
            <a:fld id="{0DFE6E66-AD5B-4631-A883-BDDDCC3E3ADE}" type="slidenum">
              <a:rPr lang="en-GB" smtClean="0"/>
              <a:t>‹#›</a:t>
            </a:fld>
            <a:endParaRPr lang="en-GB"/>
          </a:p>
        </p:txBody>
      </p:sp>
    </p:spTree>
    <p:extLst>
      <p:ext uri="{BB962C8B-B14F-4D97-AF65-F5344CB8AC3E}">
        <p14:creationId xmlns:p14="http://schemas.microsoft.com/office/powerpoint/2010/main" val="2685900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D55CD9-70F8-47D2-8AB9-4879C40CE7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2904F31-0E9E-4924-8B67-C79FF3324F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FF029E7-18A2-4505-B403-05FB4F9AAE33}"/>
              </a:ext>
            </a:extLst>
          </p:cNvPr>
          <p:cNvSpPr>
            <a:spLocks noGrp="1"/>
          </p:cNvSpPr>
          <p:nvPr>
            <p:ph type="dt" sz="half" idx="10"/>
          </p:nvPr>
        </p:nvSpPr>
        <p:spPr/>
        <p:txBody>
          <a:bodyPr/>
          <a:lstStyle/>
          <a:p>
            <a:fld id="{BBE16B7B-2167-4451-83C0-2F8123EFE82A}" type="datetimeFigureOut">
              <a:rPr lang="en-GB" smtClean="0"/>
              <a:t>06/05/2021</a:t>
            </a:fld>
            <a:endParaRPr lang="en-GB"/>
          </a:p>
        </p:txBody>
      </p:sp>
      <p:sp>
        <p:nvSpPr>
          <p:cNvPr id="5" name="Footer Placeholder 4">
            <a:extLst>
              <a:ext uri="{FF2B5EF4-FFF2-40B4-BE49-F238E27FC236}">
                <a16:creationId xmlns:a16="http://schemas.microsoft.com/office/drawing/2014/main" xmlns="" id="{E9245F29-25EF-40A8-926F-1F018F9824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A5179A4-FC7E-407D-97ED-6EE728B95B29}"/>
              </a:ext>
            </a:extLst>
          </p:cNvPr>
          <p:cNvSpPr>
            <a:spLocks noGrp="1"/>
          </p:cNvSpPr>
          <p:nvPr>
            <p:ph type="sldNum" sz="quarter" idx="12"/>
          </p:nvPr>
        </p:nvSpPr>
        <p:spPr/>
        <p:txBody>
          <a:bodyPr/>
          <a:lstStyle/>
          <a:p>
            <a:fld id="{0DFE6E66-AD5B-4631-A883-BDDDCC3E3ADE}" type="slidenum">
              <a:rPr lang="en-GB" smtClean="0"/>
              <a:t>‹#›</a:t>
            </a:fld>
            <a:endParaRPr lang="en-GB"/>
          </a:p>
        </p:txBody>
      </p:sp>
    </p:spTree>
    <p:extLst>
      <p:ext uri="{BB962C8B-B14F-4D97-AF65-F5344CB8AC3E}">
        <p14:creationId xmlns:p14="http://schemas.microsoft.com/office/powerpoint/2010/main" val="3125206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745C2B-68B3-4D8F-B3A7-35AC1BC21A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C0E87FE-7E52-45BE-9319-7954C7C140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7C0598AB-5B1C-47DC-9A91-69DBADAC4D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D286242B-497C-4594-B8A4-30A9F88F708E}"/>
              </a:ext>
            </a:extLst>
          </p:cNvPr>
          <p:cNvSpPr>
            <a:spLocks noGrp="1"/>
          </p:cNvSpPr>
          <p:nvPr>
            <p:ph type="dt" sz="half" idx="10"/>
          </p:nvPr>
        </p:nvSpPr>
        <p:spPr/>
        <p:txBody>
          <a:bodyPr/>
          <a:lstStyle/>
          <a:p>
            <a:fld id="{BBE16B7B-2167-4451-83C0-2F8123EFE82A}" type="datetimeFigureOut">
              <a:rPr lang="en-GB" smtClean="0"/>
              <a:t>06/05/2021</a:t>
            </a:fld>
            <a:endParaRPr lang="en-GB"/>
          </a:p>
        </p:txBody>
      </p:sp>
      <p:sp>
        <p:nvSpPr>
          <p:cNvPr id="6" name="Footer Placeholder 5">
            <a:extLst>
              <a:ext uri="{FF2B5EF4-FFF2-40B4-BE49-F238E27FC236}">
                <a16:creationId xmlns:a16="http://schemas.microsoft.com/office/drawing/2014/main" xmlns="" id="{5C6ACBB4-847B-422F-A3AA-28C4A2263C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A980E70-101E-470A-8534-177768FB5034}"/>
              </a:ext>
            </a:extLst>
          </p:cNvPr>
          <p:cNvSpPr>
            <a:spLocks noGrp="1"/>
          </p:cNvSpPr>
          <p:nvPr>
            <p:ph type="sldNum" sz="quarter" idx="12"/>
          </p:nvPr>
        </p:nvSpPr>
        <p:spPr/>
        <p:txBody>
          <a:bodyPr/>
          <a:lstStyle/>
          <a:p>
            <a:fld id="{0DFE6E66-AD5B-4631-A883-BDDDCC3E3ADE}" type="slidenum">
              <a:rPr lang="en-GB" smtClean="0"/>
              <a:t>‹#›</a:t>
            </a:fld>
            <a:endParaRPr lang="en-GB"/>
          </a:p>
        </p:txBody>
      </p:sp>
    </p:spTree>
    <p:extLst>
      <p:ext uri="{BB962C8B-B14F-4D97-AF65-F5344CB8AC3E}">
        <p14:creationId xmlns:p14="http://schemas.microsoft.com/office/powerpoint/2010/main" val="1653864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EABB3C-6E14-4F77-B7DF-141D290A45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E86E2A6-E185-40AA-BEAA-DDC080C8A4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3890A43-3D17-4B94-A0A6-00BD594552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BAE5103B-FE9C-4069-B1D4-DE2A2F955F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A80DB26-7D7F-4601-AC90-CDCF3698ED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10FDC96F-6A93-4C33-BBC9-5F6F913BF151}"/>
              </a:ext>
            </a:extLst>
          </p:cNvPr>
          <p:cNvSpPr>
            <a:spLocks noGrp="1"/>
          </p:cNvSpPr>
          <p:nvPr>
            <p:ph type="dt" sz="half" idx="10"/>
          </p:nvPr>
        </p:nvSpPr>
        <p:spPr/>
        <p:txBody>
          <a:bodyPr/>
          <a:lstStyle/>
          <a:p>
            <a:fld id="{BBE16B7B-2167-4451-83C0-2F8123EFE82A}" type="datetimeFigureOut">
              <a:rPr lang="en-GB" smtClean="0"/>
              <a:t>06/05/2021</a:t>
            </a:fld>
            <a:endParaRPr lang="en-GB"/>
          </a:p>
        </p:txBody>
      </p:sp>
      <p:sp>
        <p:nvSpPr>
          <p:cNvPr id="8" name="Footer Placeholder 7">
            <a:extLst>
              <a:ext uri="{FF2B5EF4-FFF2-40B4-BE49-F238E27FC236}">
                <a16:creationId xmlns:a16="http://schemas.microsoft.com/office/drawing/2014/main" xmlns="" id="{035C3B08-A82C-4DDB-B599-F328EE0DC6D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7A5ED4EE-CC38-4E7D-A600-CA478C20D31E}"/>
              </a:ext>
            </a:extLst>
          </p:cNvPr>
          <p:cNvSpPr>
            <a:spLocks noGrp="1"/>
          </p:cNvSpPr>
          <p:nvPr>
            <p:ph type="sldNum" sz="quarter" idx="12"/>
          </p:nvPr>
        </p:nvSpPr>
        <p:spPr/>
        <p:txBody>
          <a:bodyPr/>
          <a:lstStyle/>
          <a:p>
            <a:fld id="{0DFE6E66-AD5B-4631-A883-BDDDCC3E3ADE}" type="slidenum">
              <a:rPr lang="en-GB" smtClean="0"/>
              <a:t>‹#›</a:t>
            </a:fld>
            <a:endParaRPr lang="en-GB"/>
          </a:p>
        </p:txBody>
      </p:sp>
    </p:spTree>
    <p:extLst>
      <p:ext uri="{BB962C8B-B14F-4D97-AF65-F5344CB8AC3E}">
        <p14:creationId xmlns:p14="http://schemas.microsoft.com/office/powerpoint/2010/main" val="6647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78149B-7AB3-4849-A04F-03C91CA164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BCD72201-4947-4D2E-ADFA-23BE02E657A9}"/>
              </a:ext>
            </a:extLst>
          </p:cNvPr>
          <p:cNvSpPr>
            <a:spLocks noGrp="1"/>
          </p:cNvSpPr>
          <p:nvPr>
            <p:ph type="dt" sz="half" idx="10"/>
          </p:nvPr>
        </p:nvSpPr>
        <p:spPr/>
        <p:txBody>
          <a:bodyPr/>
          <a:lstStyle/>
          <a:p>
            <a:fld id="{BBE16B7B-2167-4451-83C0-2F8123EFE82A}" type="datetimeFigureOut">
              <a:rPr lang="en-GB" smtClean="0"/>
              <a:t>06/05/2021</a:t>
            </a:fld>
            <a:endParaRPr lang="en-GB"/>
          </a:p>
        </p:txBody>
      </p:sp>
      <p:sp>
        <p:nvSpPr>
          <p:cNvPr id="4" name="Footer Placeholder 3">
            <a:extLst>
              <a:ext uri="{FF2B5EF4-FFF2-40B4-BE49-F238E27FC236}">
                <a16:creationId xmlns:a16="http://schemas.microsoft.com/office/drawing/2014/main" xmlns="" id="{F8D77306-85F4-4469-8574-FF2B63C3D6D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99A191F2-24C2-445B-ABEE-CBAE6A73BFAA}"/>
              </a:ext>
            </a:extLst>
          </p:cNvPr>
          <p:cNvSpPr>
            <a:spLocks noGrp="1"/>
          </p:cNvSpPr>
          <p:nvPr>
            <p:ph type="sldNum" sz="quarter" idx="12"/>
          </p:nvPr>
        </p:nvSpPr>
        <p:spPr/>
        <p:txBody>
          <a:bodyPr/>
          <a:lstStyle/>
          <a:p>
            <a:fld id="{0DFE6E66-AD5B-4631-A883-BDDDCC3E3ADE}" type="slidenum">
              <a:rPr lang="en-GB" smtClean="0"/>
              <a:t>‹#›</a:t>
            </a:fld>
            <a:endParaRPr lang="en-GB"/>
          </a:p>
        </p:txBody>
      </p:sp>
    </p:spTree>
    <p:extLst>
      <p:ext uri="{BB962C8B-B14F-4D97-AF65-F5344CB8AC3E}">
        <p14:creationId xmlns:p14="http://schemas.microsoft.com/office/powerpoint/2010/main" val="300723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C539452-D9CE-40DD-8652-BDA116AE3136}"/>
              </a:ext>
            </a:extLst>
          </p:cNvPr>
          <p:cNvSpPr>
            <a:spLocks noGrp="1"/>
          </p:cNvSpPr>
          <p:nvPr>
            <p:ph type="dt" sz="half" idx="10"/>
          </p:nvPr>
        </p:nvSpPr>
        <p:spPr/>
        <p:txBody>
          <a:bodyPr/>
          <a:lstStyle/>
          <a:p>
            <a:fld id="{BBE16B7B-2167-4451-83C0-2F8123EFE82A}" type="datetimeFigureOut">
              <a:rPr lang="en-GB" smtClean="0"/>
              <a:t>06/05/2021</a:t>
            </a:fld>
            <a:endParaRPr lang="en-GB"/>
          </a:p>
        </p:txBody>
      </p:sp>
      <p:sp>
        <p:nvSpPr>
          <p:cNvPr id="3" name="Footer Placeholder 2">
            <a:extLst>
              <a:ext uri="{FF2B5EF4-FFF2-40B4-BE49-F238E27FC236}">
                <a16:creationId xmlns:a16="http://schemas.microsoft.com/office/drawing/2014/main" xmlns="" id="{BD80AB5C-E756-43F6-9C19-CDE8E25BFA5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448BA73D-C8CC-4286-A74C-99C3913B724E}"/>
              </a:ext>
            </a:extLst>
          </p:cNvPr>
          <p:cNvSpPr>
            <a:spLocks noGrp="1"/>
          </p:cNvSpPr>
          <p:nvPr>
            <p:ph type="sldNum" sz="quarter" idx="12"/>
          </p:nvPr>
        </p:nvSpPr>
        <p:spPr/>
        <p:txBody>
          <a:bodyPr/>
          <a:lstStyle/>
          <a:p>
            <a:fld id="{0DFE6E66-AD5B-4631-A883-BDDDCC3E3ADE}" type="slidenum">
              <a:rPr lang="en-GB" smtClean="0"/>
              <a:t>‹#›</a:t>
            </a:fld>
            <a:endParaRPr lang="en-GB"/>
          </a:p>
        </p:txBody>
      </p:sp>
    </p:spTree>
    <p:extLst>
      <p:ext uri="{BB962C8B-B14F-4D97-AF65-F5344CB8AC3E}">
        <p14:creationId xmlns:p14="http://schemas.microsoft.com/office/powerpoint/2010/main" val="73894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D1AA54-0D58-4078-A75F-C913FC959D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86ADB07-64CC-45E7-846B-A247024A0C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4A001E4-A081-4ADB-ADF1-D10DD96DC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E295F40-C5E4-4EA0-9AB6-74F0BC50D3A1}"/>
              </a:ext>
            </a:extLst>
          </p:cNvPr>
          <p:cNvSpPr>
            <a:spLocks noGrp="1"/>
          </p:cNvSpPr>
          <p:nvPr>
            <p:ph type="dt" sz="half" idx="10"/>
          </p:nvPr>
        </p:nvSpPr>
        <p:spPr/>
        <p:txBody>
          <a:bodyPr/>
          <a:lstStyle/>
          <a:p>
            <a:fld id="{BBE16B7B-2167-4451-83C0-2F8123EFE82A}" type="datetimeFigureOut">
              <a:rPr lang="en-GB" smtClean="0"/>
              <a:t>06/05/2021</a:t>
            </a:fld>
            <a:endParaRPr lang="en-GB"/>
          </a:p>
        </p:txBody>
      </p:sp>
      <p:sp>
        <p:nvSpPr>
          <p:cNvPr id="6" name="Footer Placeholder 5">
            <a:extLst>
              <a:ext uri="{FF2B5EF4-FFF2-40B4-BE49-F238E27FC236}">
                <a16:creationId xmlns:a16="http://schemas.microsoft.com/office/drawing/2014/main" xmlns="" id="{DDFC2017-57D5-4D77-B8E9-0A65D15E9B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E28BB21-13CD-4B23-B599-8995E8A2CCE4}"/>
              </a:ext>
            </a:extLst>
          </p:cNvPr>
          <p:cNvSpPr>
            <a:spLocks noGrp="1"/>
          </p:cNvSpPr>
          <p:nvPr>
            <p:ph type="sldNum" sz="quarter" idx="12"/>
          </p:nvPr>
        </p:nvSpPr>
        <p:spPr/>
        <p:txBody>
          <a:bodyPr/>
          <a:lstStyle/>
          <a:p>
            <a:fld id="{0DFE6E66-AD5B-4631-A883-BDDDCC3E3ADE}" type="slidenum">
              <a:rPr lang="en-GB" smtClean="0"/>
              <a:t>‹#›</a:t>
            </a:fld>
            <a:endParaRPr lang="en-GB"/>
          </a:p>
        </p:txBody>
      </p:sp>
    </p:spTree>
    <p:extLst>
      <p:ext uri="{BB962C8B-B14F-4D97-AF65-F5344CB8AC3E}">
        <p14:creationId xmlns:p14="http://schemas.microsoft.com/office/powerpoint/2010/main" val="730083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1A712A-7E4B-41BF-A786-11F13B0BFA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216CA3DC-C9F1-461C-B5F8-A911069EED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120FBE4-644A-4314-935C-482985708F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4DC4D5F-3546-4B20-8233-8DB57771FE0F}"/>
              </a:ext>
            </a:extLst>
          </p:cNvPr>
          <p:cNvSpPr>
            <a:spLocks noGrp="1"/>
          </p:cNvSpPr>
          <p:nvPr>
            <p:ph type="dt" sz="half" idx="10"/>
          </p:nvPr>
        </p:nvSpPr>
        <p:spPr/>
        <p:txBody>
          <a:bodyPr/>
          <a:lstStyle/>
          <a:p>
            <a:fld id="{BBE16B7B-2167-4451-83C0-2F8123EFE82A}" type="datetimeFigureOut">
              <a:rPr lang="en-GB" smtClean="0"/>
              <a:t>06/05/2021</a:t>
            </a:fld>
            <a:endParaRPr lang="en-GB"/>
          </a:p>
        </p:txBody>
      </p:sp>
      <p:sp>
        <p:nvSpPr>
          <p:cNvPr id="6" name="Footer Placeholder 5">
            <a:extLst>
              <a:ext uri="{FF2B5EF4-FFF2-40B4-BE49-F238E27FC236}">
                <a16:creationId xmlns:a16="http://schemas.microsoft.com/office/drawing/2014/main" xmlns="" id="{C40BD58A-B7B2-4688-9564-051813028F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ADA1DB7-767F-42A4-A7FA-C5B952692483}"/>
              </a:ext>
            </a:extLst>
          </p:cNvPr>
          <p:cNvSpPr>
            <a:spLocks noGrp="1"/>
          </p:cNvSpPr>
          <p:nvPr>
            <p:ph type="sldNum" sz="quarter" idx="12"/>
          </p:nvPr>
        </p:nvSpPr>
        <p:spPr/>
        <p:txBody>
          <a:bodyPr/>
          <a:lstStyle/>
          <a:p>
            <a:fld id="{0DFE6E66-AD5B-4631-A883-BDDDCC3E3ADE}" type="slidenum">
              <a:rPr lang="en-GB" smtClean="0"/>
              <a:t>‹#›</a:t>
            </a:fld>
            <a:endParaRPr lang="en-GB"/>
          </a:p>
        </p:txBody>
      </p:sp>
    </p:spTree>
    <p:extLst>
      <p:ext uri="{BB962C8B-B14F-4D97-AF65-F5344CB8AC3E}">
        <p14:creationId xmlns:p14="http://schemas.microsoft.com/office/powerpoint/2010/main" val="2704040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7F75C74-D4B0-40CA-B984-926F6AFBD3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ED85AAA-940F-4C1A-96CB-77ADFACE96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05984C2-2E1E-4BD6-ACE6-3D41B92AB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16B7B-2167-4451-83C0-2F8123EFE82A}" type="datetimeFigureOut">
              <a:rPr lang="en-GB" smtClean="0"/>
              <a:t>06/05/2021</a:t>
            </a:fld>
            <a:endParaRPr lang="en-GB"/>
          </a:p>
        </p:txBody>
      </p:sp>
      <p:sp>
        <p:nvSpPr>
          <p:cNvPr id="5" name="Footer Placeholder 4">
            <a:extLst>
              <a:ext uri="{FF2B5EF4-FFF2-40B4-BE49-F238E27FC236}">
                <a16:creationId xmlns:a16="http://schemas.microsoft.com/office/drawing/2014/main" xmlns="" id="{028A2BEF-2760-4DC0-9A9E-E50AB4AE13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E347C338-37C5-404D-8D72-2E57F7CD2E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E6E66-AD5B-4631-A883-BDDDCC3E3ADE}" type="slidenum">
              <a:rPr lang="en-GB" smtClean="0"/>
              <a:t>‹#›</a:t>
            </a:fld>
            <a:endParaRPr lang="en-GB"/>
          </a:p>
        </p:txBody>
      </p:sp>
    </p:spTree>
    <p:extLst>
      <p:ext uri="{BB962C8B-B14F-4D97-AF65-F5344CB8AC3E}">
        <p14:creationId xmlns:p14="http://schemas.microsoft.com/office/powerpoint/2010/main" val="1265269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rse hooves galloping throwing dust">
            <a:extLst>
              <a:ext uri="{FF2B5EF4-FFF2-40B4-BE49-F238E27FC236}">
                <a16:creationId xmlns:a16="http://schemas.microsoft.com/office/drawing/2014/main" xmlns="" id="{D5111454-B202-4504-828D-33206DF06D34}"/>
              </a:ext>
            </a:extLst>
          </p:cNvPr>
          <p:cNvPicPr>
            <a:picLocks noChangeAspect="1"/>
          </p:cNvPicPr>
          <p:nvPr/>
        </p:nvPicPr>
        <p:blipFill rotWithShape="1">
          <a:blip r:embed="rId2"/>
          <a:srcRect t="5135" b="10596"/>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4E23B46-C675-4FC5-8304-43E3C1C9C8E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GB" sz="5200" b="1" i="0" u="none" strike="noStrike" baseline="0">
                <a:solidFill>
                  <a:srgbClr val="FFFFFF"/>
                </a:solidFill>
                <a:latin typeface="Arial" panose="020B0604020202020204" pitchFamily="34" charset="0"/>
              </a:rPr>
              <a:t>NERVES OF THE LOWER LIMB</a:t>
            </a:r>
            <a:r>
              <a:rPr lang="en-GB" sz="5200" b="0" i="0" u="none" strike="noStrike" baseline="0">
                <a:solidFill>
                  <a:srgbClr val="FFFFFF"/>
                </a:solidFill>
                <a:latin typeface="Arial" panose="020B0604020202020204" pitchFamily="34" charset="0"/>
              </a:rPr>
              <a:t>OF THE LOWER LIMB</a:t>
            </a:r>
            <a:endParaRPr lang="en-GB" sz="5200">
              <a:solidFill>
                <a:srgbClr val="FFFFFF"/>
              </a:solidFill>
            </a:endParaRPr>
          </a:p>
        </p:txBody>
      </p:sp>
      <p:sp>
        <p:nvSpPr>
          <p:cNvPr id="3" name="Subtitle 2">
            <a:extLst>
              <a:ext uri="{FF2B5EF4-FFF2-40B4-BE49-F238E27FC236}">
                <a16:creationId xmlns:a16="http://schemas.microsoft.com/office/drawing/2014/main" xmlns="" id="{970F222D-84DF-49BD-AD9E-E1EDD7D9C42A}"/>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GB">
                <a:solidFill>
                  <a:srgbClr val="FFFFFF"/>
                </a:solidFill>
              </a:rPr>
              <a:t>Dr. Amal Albtoosh</a:t>
            </a:r>
          </a:p>
        </p:txBody>
      </p:sp>
    </p:spTree>
    <p:extLst>
      <p:ext uri="{BB962C8B-B14F-4D97-AF65-F5344CB8AC3E}">
        <p14:creationId xmlns:p14="http://schemas.microsoft.com/office/powerpoint/2010/main" val="371814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B8AA42A-C46D-44EA-9521-8BDE42C914BF}"/>
              </a:ext>
            </a:extLst>
          </p:cNvPr>
          <p:cNvSpPr txBox="1"/>
          <p:nvPr/>
        </p:nvSpPr>
        <p:spPr>
          <a:xfrm>
            <a:off x="529272" y="105814"/>
            <a:ext cx="3385157" cy="830997"/>
          </a:xfrm>
          <a:prstGeom prst="rect">
            <a:avLst/>
          </a:prstGeom>
          <a:noFill/>
        </p:spPr>
        <p:txBody>
          <a:bodyPr wrap="none" rtlCol="0">
            <a:spAutoFit/>
          </a:bodyPr>
          <a:lstStyle/>
          <a:p>
            <a:r>
              <a:rPr lang="en-GB" sz="4800" dirty="0"/>
              <a:t>Sacral plexus</a:t>
            </a:r>
          </a:p>
        </p:txBody>
      </p:sp>
      <p:sp>
        <p:nvSpPr>
          <p:cNvPr id="4" name="TextBox 3">
            <a:extLst>
              <a:ext uri="{FF2B5EF4-FFF2-40B4-BE49-F238E27FC236}">
                <a16:creationId xmlns:a16="http://schemas.microsoft.com/office/drawing/2014/main" xmlns="" id="{D34E4091-3876-41B5-AA6E-099C6B120911}"/>
              </a:ext>
            </a:extLst>
          </p:cNvPr>
          <p:cNvSpPr txBox="1"/>
          <p:nvPr/>
        </p:nvSpPr>
        <p:spPr>
          <a:xfrm>
            <a:off x="160402" y="1186061"/>
            <a:ext cx="6098344" cy="3539430"/>
          </a:xfrm>
          <a:custGeom>
            <a:avLst/>
            <a:gdLst>
              <a:gd name="connsiteX0" fmla="*/ 0 w 6098344"/>
              <a:gd name="connsiteY0" fmla="*/ 0 h 3108543"/>
              <a:gd name="connsiteX1" fmla="*/ 432428 w 6098344"/>
              <a:gd name="connsiteY1" fmla="*/ 0 h 3108543"/>
              <a:gd name="connsiteX2" fmla="*/ 1047806 w 6098344"/>
              <a:gd name="connsiteY2" fmla="*/ 0 h 3108543"/>
              <a:gd name="connsiteX3" fmla="*/ 1663185 w 6098344"/>
              <a:gd name="connsiteY3" fmla="*/ 0 h 3108543"/>
              <a:gd name="connsiteX4" fmla="*/ 2095613 w 6098344"/>
              <a:gd name="connsiteY4" fmla="*/ 0 h 3108543"/>
              <a:gd name="connsiteX5" fmla="*/ 2528041 w 6098344"/>
              <a:gd name="connsiteY5" fmla="*/ 0 h 3108543"/>
              <a:gd name="connsiteX6" fmla="*/ 3204403 w 6098344"/>
              <a:gd name="connsiteY6" fmla="*/ 0 h 3108543"/>
              <a:gd name="connsiteX7" fmla="*/ 3758797 w 6098344"/>
              <a:gd name="connsiteY7" fmla="*/ 0 h 3108543"/>
              <a:gd name="connsiteX8" fmla="*/ 4435159 w 6098344"/>
              <a:gd name="connsiteY8" fmla="*/ 0 h 3108543"/>
              <a:gd name="connsiteX9" fmla="*/ 5050538 w 6098344"/>
              <a:gd name="connsiteY9" fmla="*/ 0 h 3108543"/>
              <a:gd name="connsiteX10" fmla="*/ 5604933 w 6098344"/>
              <a:gd name="connsiteY10" fmla="*/ 0 h 3108543"/>
              <a:gd name="connsiteX11" fmla="*/ 6098344 w 6098344"/>
              <a:gd name="connsiteY11" fmla="*/ 0 h 3108543"/>
              <a:gd name="connsiteX12" fmla="*/ 6098344 w 6098344"/>
              <a:gd name="connsiteY12" fmla="*/ 518091 h 3108543"/>
              <a:gd name="connsiteX13" fmla="*/ 6098344 w 6098344"/>
              <a:gd name="connsiteY13" fmla="*/ 1005096 h 3108543"/>
              <a:gd name="connsiteX14" fmla="*/ 6098344 w 6098344"/>
              <a:gd name="connsiteY14" fmla="*/ 1429930 h 3108543"/>
              <a:gd name="connsiteX15" fmla="*/ 6098344 w 6098344"/>
              <a:gd name="connsiteY15" fmla="*/ 1885849 h 3108543"/>
              <a:gd name="connsiteX16" fmla="*/ 6098344 w 6098344"/>
              <a:gd name="connsiteY16" fmla="*/ 2403940 h 3108543"/>
              <a:gd name="connsiteX17" fmla="*/ 6098344 w 6098344"/>
              <a:gd name="connsiteY17" fmla="*/ 3108543 h 3108543"/>
              <a:gd name="connsiteX18" fmla="*/ 5421982 w 6098344"/>
              <a:gd name="connsiteY18" fmla="*/ 3108543 h 3108543"/>
              <a:gd name="connsiteX19" fmla="*/ 4806604 w 6098344"/>
              <a:gd name="connsiteY19" fmla="*/ 3108543 h 3108543"/>
              <a:gd name="connsiteX20" fmla="*/ 4130242 w 6098344"/>
              <a:gd name="connsiteY20" fmla="*/ 3108543 h 3108543"/>
              <a:gd name="connsiteX21" fmla="*/ 3697814 w 6098344"/>
              <a:gd name="connsiteY21" fmla="*/ 3108543 h 3108543"/>
              <a:gd name="connsiteX22" fmla="*/ 3143419 w 6098344"/>
              <a:gd name="connsiteY22" fmla="*/ 3108543 h 3108543"/>
              <a:gd name="connsiteX23" fmla="*/ 2467057 w 6098344"/>
              <a:gd name="connsiteY23" fmla="*/ 3108543 h 3108543"/>
              <a:gd name="connsiteX24" fmla="*/ 1851679 w 6098344"/>
              <a:gd name="connsiteY24" fmla="*/ 3108543 h 3108543"/>
              <a:gd name="connsiteX25" fmla="*/ 1236301 w 6098344"/>
              <a:gd name="connsiteY25" fmla="*/ 3108543 h 3108543"/>
              <a:gd name="connsiteX26" fmla="*/ 864856 w 6098344"/>
              <a:gd name="connsiteY26" fmla="*/ 3108543 h 3108543"/>
              <a:gd name="connsiteX27" fmla="*/ 0 w 6098344"/>
              <a:gd name="connsiteY27" fmla="*/ 3108543 h 3108543"/>
              <a:gd name="connsiteX28" fmla="*/ 0 w 6098344"/>
              <a:gd name="connsiteY28" fmla="*/ 2590453 h 3108543"/>
              <a:gd name="connsiteX29" fmla="*/ 0 w 6098344"/>
              <a:gd name="connsiteY29" fmla="*/ 2134533 h 3108543"/>
              <a:gd name="connsiteX30" fmla="*/ 0 w 6098344"/>
              <a:gd name="connsiteY30" fmla="*/ 1709699 h 3108543"/>
              <a:gd name="connsiteX31" fmla="*/ 0 w 6098344"/>
              <a:gd name="connsiteY31" fmla="*/ 1191608 h 3108543"/>
              <a:gd name="connsiteX32" fmla="*/ 0 w 6098344"/>
              <a:gd name="connsiteY32" fmla="*/ 642432 h 3108543"/>
              <a:gd name="connsiteX33" fmla="*/ 0 w 6098344"/>
              <a:gd name="connsiteY33" fmla="*/ 0 h 310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98344" h="3108543" extrusionOk="0">
                <a:moveTo>
                  <a:pt x="0" y="0"/>
                </a:moveTo>
                <a:cubicBezTo>
                  <a:pt x="87289" y="-22604"/>
                  <a:pt x="324621" y="47373"/>
                  <a:pt x="432428" y="0"/>
                </a:cubicBezTo>
                <a:cubicBezTo>
                  <a:pt x="540235" y="-47373"/>
                  <a:pt x="764226" y="27073"/>
                  <a:pt x="1047806" y="0"/>
                </a:cubicBezTo>
                <a:cubicBezTo>
                  <a:pt x="1331386" y="-27073"/>
                  <a:pt x="1488641" y="55022"/>
                  <a:pt x="1663185" y="0"/>
                </a:cubicBezTo>
                <a:cubicBezTo>
                  <a:pt x="1837729" y="-55022"/>
                  <a:pt x="1885815" y="33592"/>
                  <a:pt x="2095613" y="0"/>
                </a:cubicBezTo>
                <a:cubicBezTo>
                  <a:pt x="2305411" y="-33592"/>
                  <a:pt x="2381115" y="43684"/>
                  <a:pt x="2528041" y="0"/>
                </a:cubicBezTo>
                <a:cubicBezTo>
                  <a:pt x="2674967" y="-43684"/>
                  <a:pt x="2970631" y="47841"/>
                  <a:pt x="3204403" y="0"/>
                </a:cubicBezTo>
                <a:cubicBezTo>
                  <a:pt x="3438175" y="-47841"/>
                  <a:pt x="3532613" y="50578"/>
                  <a:pt x="3758797" y="0"/>
                </a:cubicBezTo>
                <a:cubicBezTo>
                  <a:pt x="3984981" y="-50578"/>
                  <a:pt x="4118447" y="14461"/>
                  <a:pt x="4435159" y="0"/>
                </a:cubicBezTo>
                <a:cubicBezTo>
                  <a:pt x="4751871" y="-14461"/>
                  <a:pt x="4892876" y="63645"/>
                  <a:pt x="5050538" y="0"/>
                </a:cubicBezTo>
                <a:cubicBezTo>
                  <a:pt x="5208200" y="-63645"/>
                  <a:pt x="5356979" y="8556"/>
                  <a:pt x="5604933" y="0"/>
                </a:cubicBezTo>
                <a:cubicBezTo>
                  <a:pt x="5852887" y="-8556"/>
                  <a:pt x="5986381" y="12257"/>
                  <a:pt x="6098344" y="0"/>
                </a:cubicBezTo>
                <a:cubicBezTo>
                  <a:pt x="6155642" y="241325"/>
                  <a:pt x="6093526" y="331165"/>
                  <a:pt x="6098344" y="518091"/>
                </a:cubicBezTo>
                <a:cubicBezTo>
                  <a:pt x="6103162" y="705017"/>
                  <a:pt x="6066093" y="867196"/>
                  <a:pt x="6098344" y="1005096"/>
                </a:cubicBezTo>
                <a:cubicBezTo>
                  <a:pt x="6130595" y="1142996"/>
                  <a:pt x="6064787" y="1291324"/>
                  <a:pt x="6098344" y="1429930"/>
                </a:cubicBezTo>
                <a:cubicBezTo>
                  <a:pt x="6131901" y="1568536"/>
                  <a:pt x="6052700" y="1786514"/>
                  <a:pt x="6098344" y="1885849"/>
                </a:cubicBezTo>
                <a:cubicBezTo>
                  <a:pt x="6143988" y="1985184"/>
                  <a:pt x="6092601" y="2237181"/>
                  <a:pt x="6098344" y="2403940"/>
                </a:cubicBezTo>
                <a:cubicBezTo>
                  <a:pt x="6104087" y="2570699"/>
                  <a:pt x="6025001" y="2846194"/>
                  <a:pt x="6098344" y="3108543"/>
                </a:cubicBezTo>
                <a:cubicBezTo>
                  <a:pt x="5856810" y="3141865"/>
                  <a:pt x="5653402" y="3101099"/>
                  <a:pt x="5421982" y="3108543"/>
                </a:cubicBezTo>
                <a:cubicBezTo>
                  <a:pt x="5190562" y="3115987"/>
                  <a:pt x="5087279" y="3082006"/>
                  <a:pt x="4806604" y="3108543"/>
                </a:cubicBezTo>
                <a:cubicBezTo>
                  <a:pt x="4525929" y="3135080"/>
                  <a:pt x="4316221" y="3055179"/>
                  <a:pt x="4130242" y="3108543"/>
                </a:cubicBezTo>
                <a:cubicBezTo>
                  <a:pt x="3944263" y="3161907"/>
                  <a:pt x="3891964" y="3072535"/>
                  <a:pt x="3697814" y="3108543"/>
                </a:cubicBezTo>
                <a:cubicBezTo>
                  <a:pt x="3503664" y="3144551"/>
                  <a:pt x="3291848" y="3047462"/>
                  <a:pt x="3143419" y="3108543"/>
                </a:cubicBezTo>
                <a:cubicBezTo>
                  <a:pt x="2994990" y="3169624"/>
                  <a:pt x="2616909" y="3028953"/>
                  <a:pt x="2467057" y="3108543"/>
                </a:cubicBezTo>
                <a:cubicBezTo>
                  <a:pt x="2317205" y="3188133"/>
                  <a:pt x="2049862" y="3065898"/>
                  <a:pt x="1851679" y="3108543"/>
                </a:cubicBezTo>
                <a:cubicBezTo>
                  <a:pt x="1653496" y="3151188"/>
                  <a:pt x="1391632" y="3074586"/>
                  <a:pt x="1236301" y="3108543"/>
                </a:cubicBezTo>
                <a:cubicBezTo>
                  <a:pt x="1080970" y="3142500"/>
                  <a:pt x="1039387" y="3087579"/>
                  <a:pt x="864856" y="3108543"/>
                </a:cubicBezTo>
                <a:cubicBezTo>
                  <a:pt x="690325" y="3129507"/>
                  <a:pt x="254081" y="3061500"/>
                  <a:pt x="0" y="3108543"/>
                </a:cubicBezTo>
                <a:cubicBezTo>
                  <a:pt x="-21769" y="2890337"/>
                  <a:pt x="54371" y="2774175"/>
                  <a:pt x="0" y="2590453"/>
                </a:cubicBezTo>
                <a:cubicBezTo>
                  <a:pt x="-54371" y="2406731"/>
                  <a:pt x="52414" y="2243422"/>
                  <a:pt x="0" y="2134533"/>
                </a:cubicBezTo>
                <a:cubicBezTo>
                  <a:pt x="-52414" y="2025644"/>
                  <a:pt x="3047" y="1909070"/>
                  <a:pt x="0" y="1709699"/>
                </a:cubicBezTo>
                <a:cubicBezTo>
                  <a:pt x="-3047" y="1510328"/>
                  <a:pt x="21100" y="1398695"/>
                  <a:pt x="0" y="1191608"/>
                </a:cubicBezTo>
                <a:cubicBezTo>
                  <a:pt x="-21100" y="984521"/>
                  <a:pt x="26146" y="796546"/>
                  <a:pt x="0" y="642432"/>
                </a:cubicBezTo>
                <a:cubicBezTo>
                  <a:pt x="-26146" y="488318"/>
                  <a:pt x="1396" y="301724"/>
                  <a:pt x="0" y="0"/>
                </a:cubicBezTo>
                <a:close/>
              </a:path>
            </a:pathLst>
          </a:custGeom>
          <a:noFill/>
          <a:ln>
            <a:solidFill>
              <a:srgbClr val="FF0000"/>
            </a:solidFill>
            <a:extLst>
              <a:ext uri="{C807C97D-BFC1-408E-A445-0C87EB9F89A2}">
                <ask:lineSketchStyleProps xmlns:ask="http://schemas.microsoft.com/office/drawing/2018/sketchyshapes" xmlns="" sd="1174758397">
                  <a:prstGeom prst="rect">
                    <a:avLst/>
                  </a:prstGeom>
                  <ask:type>
                    <ask:lineSketchScribble/>
                  </ask:type>
                </ask:lineSketchStyleProps>
              </a:ext>
            </a:extLst>
          </a:ln>
          <a:effectLst>
            <a:glow rad="101600">
              <a:srgbClr val="990099">
                <a:alpha val="60000"/>
              </a:srgbClr>
            </a:glow>
          </a:effectLst>
        </p:spPr>
        <p:txBody>
          <a:bodyPr wrap="square">
            <a:spAutoFit/>
          </a:bodyPr>
          <a:lstStyle/>
          <a:p>
            <a:pPr marL="457200" indent="-457200" algn="l">
              <a:buFont typeface="Wingdings" panose="05000000000000000000" pitchFamily="2" charset="2"/>
              <a:buChar char="§"/>
            </a:pPr>
            <a:r>
              <a:rPr lang="en-GB" sz="2800" b="0" i="0" u="none" strike="noStrike" baseline="0" dirty="0">
                <a:latin typeface="NewCaledonia"/>
              </a:rPr>
              <a:t>The </a:t>
            </a:r>
            <a:r>
              <a:rPr lang="en-GB" sz="2800" b="1" i="0" u="none" strike="noStrike" baseline="0" dirty="0">
                <a:latin typeface="NewCaledonia-Bold"/>
              </a:rPr>
              <a:t>sacral plexus </a:t>
            </a:r>
            <a:r>
              <a:rPr lang="en-GB" sz="2800" b="0" i="0" u="none" strike="noStrike" baseline="0" dirty="0">
                <a:latin typeface="NewCaledonia"/>
              </a:rPr>
              <a:t>is located on the posterolateral wall of the lesser pelvis. </a:t>
            </a:r>
          </a:p>
          <a:p>
            <a:pPr marL="457200" indent="-457200" algn="l">
              <a:buFont typeface="Wingdings" panose="05000000000000000000" pitchFamily="2" charset="2"/>
              <a:buChar char="§"/>
            </a:pPr>
            <a:r>
              <a:rPr lang="en-GB" sz="2800" b="0" i="0" u="none" strike="noStrike" baseline="0" dirty="0">
                <a:latin typeface="NewCaledonia"/>
              </a:rPr>
              <a:t>Most branches of the sacral plexus leave the pelvis through the </a:t>
            </a:r>
            <a:r>
              <a:rPr lang="en-GB" sz="2800" b="0" i="1" u="none" strike="noStrike" baseline="0" dirty="0">
                <a:latin typeface="NewCaledonia-Italic"/>
              </a:rPr>
              <a:t>greater sciatic foramen</a:t>
            </a:r>
          </a:p>
          <a:p>
            <a:pPr marL="457200" indent="-457200" algn="l">
              <a:buFont typeface="Wingdings" panose="05000000000000000000" pitchFamily="2" charset="2"/>
              <a:buChar char="§"/>
            </a:pPr>
            <a:r>
              <a:rPr lang="en-GB" sz="2800" i="1" dirty="0">
                <a:latin typeface="NewCaledonia-Italic"/>
              </a:rPr>
              <a:t>Roots: ventral rami of L4- S3 (</a:t>
            </a:r>
            <a:r>
              <a:rPr lang="en-GB" sz="2800" i="1" dirty="0" smtClean="0">
                <a:latin typeface="NewCaledonia-Italic"/>
              </a:rPr>
              <a:t>or </a:t>
            </a:r>
            <a:r>
              <a:rPr lang="en-GB" sz="2800" i="1" dirty="0">
                <a:latin typeface="NewCaledonia-Italic"/>
              </a:rPr>
              <a:t>S4)</a:t>
            </a:r>
            <a:endParaRPr lang="en-GB" sz="2800" dirty="0"/>
          </a:p>
        </p:txBody>
      </p:sp>
      <p:pic>
        <p:nvPicPr>
          <p:cNvPr id="6" name="Picture 5">
            <a:extLst>
              <a:ext uri="{FF2B5EF4-FFF2-40B4-BE49-F238E27FC236}">
                <a16:creationId xmlns:a16="http://schemas.microsoft.com/office/drawing/2014/main" xmlns="" id="{6B80C238-906D-4D14-8D57-CF03A2F0A9EE}"/>
              </a:ext>
            </a:extLst>
          </p:cNvPr>
          <p:cNvPicPr>
            <a:picLocks noChangeAspect="1"/>
          </p:cNvPicPr>
          <p:nvPr/>
        </p:nvPicPr>
        <p:blipFill rotWithShape="1">
          <a:blip r:embed="rId2"/>
          <a:srcRect l="10658" t="28545" r="61576" b="6821"/>
          <a:stretch/>
        </p:blipFill>
        <p:spPr>
          <a:xfrm>
            <a:off x="6829371" y="230265"/>
            <a:ext cx="5017325" cy="3753081"/>
          </a:xfrm>
          <a:prstGeom prst="rect">
            <a:avLst/>
          </a:prstGeom>
        </p:spPr>
      </p:pic>
      <p:pic>
        <p:nvPicPr>
          <p:cNvPr id="7" name="Picture 6">
            <a:extLst>
              <a:ext uri="{FF2B5EF4-FFF2-40B4-BE49-F238E27FC236}">
                <a16:creationId xmlns:a16="http://schemas.microsoft.com/office/drawing/2014/main" xmlns="" id="{C3D276B6-9ADD-4C7A-B611-77221EDDCBCC}"/>
              </a:ext>
            </a:extLst>
          </p:cNvPr>
          <p:cNvPicPr>
            <a:picLocks noChangeAspect="1"/>
          </p:cNvPicPr>
          <p:nvPr/>
        </p:nvPicPr>
        <p:blipFill>
          <a:blip r:embed="rId3"/>
          <a:stretch>
            <a:fillRect/>
          </a:stretch>
        </p:blipFill>
        <p:spPr>
          <a:xfrm>
            <a:off x="6597256" y="4035735"/>
            <a:ext cx="4965373" cy="2592000"/>
          </a:xfrm>
          <a:prstGeom prst="rect">
            <a:avLst/>
          </a:prstGeom>
        </p:spPr>
      </p:pic>
    </p:spTree>
    <p:extLst>
      <p:ext uri="{BB962C8B-B14F-4D97-AF65-F5344CB8AC3E}">
        <p14:creationId xmlns:p14="http://schemas.microsoft.com/office/powerpoint/2010/main" val="2784495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xmlns="" id="{2E8DF997-540B-44FD-89AC-A43C4E49F591}"/>
              </a:ext>
            </a:extLst>
          </p:cNvPr>
          <p:cNvPicPr>
            <a:picLocks noChangeAspect="1"/>
          </p:cNvPicPr>
          <p:nvPr/>
        </p:nvPicPr>
        <p:blipFill rotWithShape="1">
          <a:blip r:embed="rId2"/>
          <a:srcRect t="11379" b="13635"/>
          <a:stretch/>
        </p:blipFill>
        <p:spPr>
          <a:xfrm>
            <a:off x="20" y="1282"/>
            <a:ext cx="12191980" cy="6856718"/>
          </a:xfrm>
          <a:prstGeom prst="rect">
            <a:avLst/>
          </a:prstGeom>
        </p:spPr>
      </p:pic>
    </p:spTree>
    <p:extLst>
      <p:ext uri="{BB962C8B-B14F-4D97-AF65-F5344CB8AC3E}">
        <p14:creationId xmlns:p14="http://schemas.microsoft.com/office/powerpoint/2010/main" val="1402647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20CA756-61A3-4AC6-9A0F-D46282AD3E29}"/>
              </a:ext>
            </a:extLst>
          </p:cNvPr>
          <p:cNvSpPr txBox="1"/>
          <p:nvPr/>
        </p:nvSpPr>
        <p:spPr>
          <a:xfrm>
            <a:off x="323760" y="1285869"/>
            <a:ext cx="4393809" cy="4154984"/>
          </a:xfrm>
          <a:custGeom>
            <a:avLst/>
            <a:gdLst>
              <a:gd name="connsiteX0" fmla="*/ 0 w 4393809"/>
              <a:gd name="connsiteY0" fmla="*/ 0 h 4154984"/>
              <a:gd name="connsiteX1" fmla="*/ 505288 w 4393809"/>
              <a:gd name="connsiteY1" fmla="*/ 0 h 4154984"/>
              <a:gd name="connsiteX2" fmla="*/ 1142390 w 4393809"/>
              <a:gd name="connsiteY2" fmla="*/ 0 h 4154984"/>
              <a:gd name="connsiteX3" fmla="*/ 1647678 w 4393809"/>
              <a:gd name="connsiteY3" fmla="*/ 0 h 4154984"/>
              <a:gd name="connsiteX4" fmla="*/ 2152966 w 4393809"/>
              <a:gd name="connsiteY4" fmla="*/ 0 h 4154984"/>
              <a:gd name="connsiteX5" fmla="*/ 2702193 w 4393809"/>
              <a:gd name="connsiteY5" fmla="*/ 0 h 4154984"/>
              <a:gd name="connsiteX6" fmla="*/ 3119604 w 4393809"/>
              <a:gd name="connsiteY6" fmla="*/ 0 h 4154984"/>
              <a:gd name="connsiteX7" fmla="*/ 3624892 w 4393809"/>
              <a:gd name="connsiteY7" fmla="*/ 0 h 4154984"/>
              <a:gd name="connsiteX8" fmla="*/ 4393809 w 4393809"/>
              <a:gd name="connsiteY8" fmla="*/ 0 h 4154984"/>
              <a:gd name="connsiteX9" fmla="*/ 4393809 w 4393809"/>
              <a:gd name="connsiteY9" fmla="*/ 676669 h 4154984"/>
              <a:gd name="connsiteX10" fmla="*/ 4393809 w 4393809"/>
              <a:gd name="connsiteY10" fmla="*/ 1270238 h 4154984"/>
              <a:gd name="connsiteX11" fmla="*/ 4393809 w 4393809"/>
              <a:gd name="connsiteY11" fmla="*/ 1946907 h 4154984"/>
              <a:gd name="connsiteX12" fmla="*/ 4393809 w 4393809"/>
              <a:gd name="connsiteY12" fmla="*/ 2498926 h 4154984"/>
              <a:gd name="connsiteX13" fmla="*/ 4393809 w 4393809"/>
              <a:gd name="connsiteY13" fmla="*/ 3134045 h 4154984"/>
              <a:gd name="connsiteX14" fmla="*/ 4393809 w 4393809"/>
              <a:gd name="connsiteY14" fmla="*/ 4154984 h 4154984"/>
              <a:gd name="connsiteX15" fmla="*/ 3844583 w 4393809"/>
              <a:gd name="connsiteY15" fmla="*/ 4154984 h 4154984"/>
              <a:gd name="connsiteX16" fmla="*/ 3383233 w 4393809"/>
              <a:gd name="connsiteY16" fmla="*/ 4154984 h 4154984"/>
              <a:gd name="connsiteX17" fmla="*/ 2790069 w 4393809"/>
              <a:gd name="connsiteY17" fmla="*/ 4154984 h 4154984"/>
              <a:gd name="connsiteX18" fmla="*/ 2284781 w 4393809"/>
              <a:gd name="connsiteY18" fmla="*/ 4154984 h 4154984"/>
              <a:gd name="connsiteX19" fmla="*/ 1691616 w 4393809"/>
              <a:gd name="connsiteY19" fmla="*/ 4154984 h 4154984"/>
              <a:gd name="connsiteX20" fmla="*/ 1142390 w 4393809"/>
              <a:gd name="connsiteY20" fmla="*/ 4154984 h 4154984"/>
              <a:gd name="connsiteX21" fmla="*/ 505288 w 4393809"/>
              <a:gd name="connsiteY21" fmla="*/ 4154984 h 4154984"/>
              <a:gd name="connsiteX22" fmla="*/ 0 w 4393809"/>
              <a:gd name="connsiteY22" fmla="*/ 4154984 h 4154984"/>
              <a:gd name="connsiteX23" fmla="*/ 0 w 4393809"/>
              <a:gd name="connsiteY23" fmla="*/ 3644515 h 4154984"/>
              <a:gd name="connsiteX24" fmla="*/ 0 w 4393809"/>
              <a:gd name="connsiteY24" fmla="*/ 3050945 h 4154984"/>
              <a:gd name="connsiteX25" fmla="*/ 0 w 4393809"/>
              <a:gd name="connsiteY25" fmla="*/ 2374277 h 4154984"/>
              <a:gd name="connsiteX26" fmla="*/ 0 w 4393809"/>
              <a:gd name="connsiteY26" fmla="*/ 1739158 h 4154984"/>
              <a:gd name="connsiteX27" fmla="*/ 0 w 4393809"/>
              <a:gd name="connsiteY27" fmla="*/ 1062489 h 4154984"/>
              <a:gd name="connsiteX28" fmla="*/ 0 w 4393809"/>
              <a:gd name="connsiteY28" fmla="*/ 0 h 41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3809" h="4154984" extrusionOk="0">
                <a:moveTo>
                  <a:pt x="0" y="0"/>
                </a:moveTo>
                <a:cubicBezTo>
                  <a:pt x="238075" y="-10726"/>
                  <a:pt x="280223" y="13575"/>
                  <a:pt x="505288" y="0"/>
                </a:cubicBezTo>
                <a:cubicBezTo>
                  <a:pt x="730353" y="-13575"/>
                  <a:pt x="849173" y="28064"/>
                  <a:pt x="1142390" y="0"/>
                </a:cubicBezTo>
                <a:cubicBezTo>
                  <a:pt x="1435607" y="-28064"/>
                  <a:pt x="1437647" y="19838"/>
                  <a:pt x="1647678" y="0"/>
                </a:cubicBezTo>
                <a:cubicBezTo>
                  <a:pt x="1857709" y="-19838"/>
                  <a:pt x="1961054" y="25959"/>
                  <a:pt x="2152966" y="0"/>
                </a:cubicBezTo>
                <a:cubicBezTo>
                  <a:pt x="2344878" y="-25959"/>
                  <a:pt x="2500706" y="35964"/>
                  <a:pt x="2702193" y="0"/>
                </a:cubicBezTo>
                <a:cubicBezTo>
                  <a:pt x="2903680" y="-35964"/>
                  <a:pt x="3029916" y="22512"/>
                  <a:pt x="3119604" y="0"/>
                </a:cubicBezTo>
                <a:cubicBezTo>
                  <a:pt x="3209292" y="-22512"/>
                  <a:pt x="3452747" y="35501"/>
                  <a:pt x="3624892" y="0"/>
                </a:cubicBezTo>
                <a:cubicBezTo>
                  <a:pt x="3797037" y="-35501"/>
                  <a:pt x="4210340" y="55020"/>
                  <a:pt x="4393809" y="0"/>
                </a:cubicBezTo>
                <a:cubicBezTo>
                  <a:pt x="4456810" y="318215"/>
                  <a:pt x="4361187" y="386720"/>
                  <a:pt x="4393809" y="676669"/>
                </a:cubicBezTo>
                <a:cubicBezTo>
                  <a:pt x="4426431" y="966618"/>
                  <a:pt x="4353846" y="990774"/>
                  <a:pt x="4393809" y="1270238"/>
                </a:cubicBezTo>
                <a:cubicBezTo>
                  <a:pt x="4433772" y="1549702"/>
                  <a:pt x="4364207" y="1782679"/>
                  <a:pt x="4393809" y="1946907"/>
                </a:cubicBezTo>
                <a:cubicBezTo>
                  <a:pt x="4423411" y="2111135"/>
                  <a:pt x="4344778" y="2337238"/>
                  <a:pt x="4393809" y="2498926"/>
                </a:cubicBezTo>
                <a:cubicBezTo>
                  <a:pt x="4442840" y="2660614"/>
                  <a:pt x="4340123" y="2854157"/>
                  <a:pt x="4393809" y="3134045"/>
                </a:cubicBezTo>
                <a:cubicBezTo>
                  <a:pt x="4447495" y="3413933"/>
                  <a:pt x="4371576" y="3823366"/>
                  <a:pt x="4393809" y="4154984"/>
                </a:cubicBezTo>
                <a:cubicBezTo>
                  <a:pt x="4208318" y="4159090"/>
                  <a:pt x="4029254" y="4119944"/>
                  <a:pt x="3844583" y="4154984"/>
                </a:cubicBezTo>
                <a:cubicBezTo>
                  <a:pt x="3659912" y="4190024"/>
                  <a:pt x="3574094" y="4130597"/>
                  <a:pt x="3383233" y="4154984"/>
                </a:cubicBezTo>
                <a:cubicBezTo>
                  <a:pt x="3192372" y="4179371"/>
                  <a:pt x="3031363" y="4108897"/>
                  <a:pt x="2790069" y="4154984"/>
                </a:cubicBezTo>
                <a:cubicBezTo>
                  <a:pt x="2548775" y="4201071"/>
                  <a:pt x="2388576" y="4153403"/>
                  <a:pt x="2284781" y="4154984"/>
                </a:cubicBezTo>
                <a:cubicBezTo>
                  <a:pt x="2180986" y="4156565"/>
                  <a:pt x="1857928" y="4104582"/>
                  <a:pt x="1691616" y="4154984"/>
                </a:cubicBezTo>
                <a:cubicBezTo>
                  <a:pt x="1525305" y="4205386"/>
                  <a:pt x="1413503" y="4141771"/>
                  <a:pt x="1142390" y="4154984"/>
                </a:cubicBezTo>
                <a:cubicBezTo>
                  <a:pt x="871277" y="4168197"/>
                  <a:pt x="716254" y="4105701"/>
                  <a:pt x="505288" y="4154984"/>
                </a:cubicBezTo>
                <a:cubicBezTo>
                  <a:pt x="294322" y="4204267"/>
                  <a:pt x="170153" y="4121730"/>
                  <a:pt x="0" y="4154984"/>
                </a:cubicBezTo>
                <a:cubicBezTo>
                  <a:pt x="-12780" y="3997824"/>
                  <a:pt x="41294" y="3831398"/>
                  <a:pt x="0" y="3644515"/>
                </a:cubicBezTo>
                <a:cubicBezTo>
                  <a:pt x="-41294" y="3457632"/>
                  <a:pt x="38047" y="3341306"/>
                  <a:pt x="0" y="3050945"/>
                </a:cubicBezTo>
                <a:cubicBezTo>
                  <a:pt x="-38047" y="2760584"/>
                  <a:pt x="48020" y="2588938"/>
                  <a:pt x="0" y="2374277"/>
                </a:cubicBezTo>
                <a:cubicBezTo>
                  <a:pt x="-48020" y="2159616"/>
                  <a:pt x="38433" y="2006671"/>
                  <a:pt x="0" y="1739158"/>
                </a:cubicBezTo>
                <a:cubicBezTo>
                  <a:pt x="-38433" y="1471645"/>
                  <a:pt x="35502" y="1265393"/>
                  <a:pt x="0" y="1062489"/>
                </a:cubicBezTo>
                <a:cubicBezTo>
                  <a:pt x="-35502" y="859585"/>
                  <a:pt x="84928" y="483995"/>
                  <a:pt x="0" y="0"/>
                </a:cubicBezTo>
                <a:close/>
              </a:path>
            </a:pathLst>
          </a:custGeom>
          <a:noFill/>
          <a:ln w="57150">
            <a:solidFill>
              <a:srgbClr val="990099"/>
            </a:solidFill>
            <a:extLst>
              <a:ext uri="{C807C97D-BFC1-408E-A445-0C87EB9F89A2}">
                <ask:lineSketchStyleProps xmlns:ask="http://schemas.microsoft.com/office/drawing/2018/sketchyshapes" xmlns="" sd="1586325850">
                  <a:prstGeom prst="rect">
                    <a:avLst/>
                  </a:prstGeom>
                  <ask:type>
                    <ask:lineSketchScribble/>
                  </ask:type>
                </ask:lineSketchStyleProps>
              </a:ext>
            </a:extLst>
          </a:ln>
        </p:spPr>
        <p:txBody>
          <a:bodyPr wrap="square">
            <a:spAutoFit/>
          </a:bodyPr>
          <a:lstStyle/>
          <a:p>
            <a:r>
              <a:rPr lang="en-GB" sz="2400" b="1" dirty="0"/>
              <a:t>Superior gluteal nerve (L4-S1)</a:t>
            </a:r>
          </a:p>
          <a:p>
            <a:pPr marL="285750" indent="-285750">
              <a:buFont typeface="Wingdings" panose="05000000000000000000" pitchFamily="2" charset="2"/>
              <a:buChar char="q"/>
            </a:pPr>
            <a:r>
              <a:rPr lang="en-GB" sz="2400" dirty="0"/>
              <a:t>Arises from the sacral plexus and enters the buttock through the greater sciatic foramen above the piriformis.</a:t>
            </a:r>
          </a:p>
          <a:p>
            <a:r>
              <a:rPr lang="en-GB" sz="2400" dirty="0"/>
              <a:t>• Passes between the gluteus medius and minimus muscles, dividing into numerous branches.</a:t>
            </a:r>
          </a:p>
          <a:p>
            <a:pPr marL="285750" indent="-285750">
              <a:buFont typeface="Wingdings" panose="05000000000000000000" pitchFamily="2" charset="2"/>
              <a:buChar char="Ø"/>
            </a:pPr>
            <a:r>
              <a:rPr lang="en-GB" sz="2400" dirty="0"/>
              <a:t>Innervates the gluteus medius and minimus, the tensor fasciae latae, and the hip joint</a:t>
            </a:r>
          </a:p>
        </p:txBody>
      </p:sp>
      <p:pic>
        <p:nvPicPr>
          <p:cNvPr id="4" name="Picture 3">
            <a:extLst>
              <a:ext uri="{FF2B5EF4-FFF2-40B4-BE49-F238E27FC236}">
                <a16:creationId xmlns:a16="http://schemas.microsoft.com/office/drawing/2014/main" xmlns="" id="{11B92A7D-9E6A-48CD-9396-7ACA52E4AF30}"/>
              </a:ext>
            </a:extLst>
          </p:cNvPr>
          <p:cNvPicPr>
            <a:picLocks noChangeAspect="1"/>
          </p:cNvPicPr>
          <p:nvPr/>
        </p:nvPicPr>
        <p:blipFill>
          <a:blip r:embed="rId2"/>
          <a:stretch>
            <a:fillRect/>
          </a:stretch>
        </p:blipFill>
        <p:spPr>
          <a:xfrm>
            <a:off x="4977723" y="0"/>
            <a:ext cx="7060344" cy="6858000"/>
          </a:xfrm>
          <a:prstGeom prst="rect">
            <a:avLst/>
          </a:prstGeom>
        </p:spPr>
      </p:pic>
      <p:cxnSp>
        <p:nvCxnSpPr>
          <p:cNvPr id="6" name="Straight Arrow Connector 5">
            <a:extLst>
              <a:ext uri="{FF2B5EF4-FFF2-40B4-BE49-F238E27FC236}">
                <a16:creationId xmlns:a16="http://schemas.microsoft.com/office/drawing/2014/main" xmlns="" id="{5A3897B1-9B9E-46F5-92EB-C5CCE5B07E36}"/>
              </a:ext>
            </a:extLst>
          </p:cNvPr>
          <p:cNvCxnSpPr>
            <a:cxnSpLocks/>
          </p:cNvCxnSpPr>
          <p:nvPr/>
        </p:nvCxnSpPr>
        <p:spPr>
          <a:xfrm>
            <a:off x="4187687" y="1563757"/>
            <a:ext cx="4449876" cy="630803"/>
          </a:xfrm>
          <a:prstGeom prst="straightConnector1">
            <a:avLst/>
          </a:prstGeom>
          <a:ln w="76200">
            <a:solidFill>
              <a:srgbClr val="990099"/>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12859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C3AADD2-EA7B-46DC-A9AF-40B428875D30}"/>
              </a:ext>
            </a:extLst>
          </p:cNvPr>
          <p:cNvSpPr txBox="1"/>
          <p:nvPr/>
        </p:nvSpPr>
        <p:spPr>
          <a:xfrm>
            <a:off x="477079" y="1415463"/>
            <a:ext cx="3630687" cy="4154984"/>
          </a:xfrm>
          <a:custGeom>
            <a:avLst/>
            <a:gdLst>
              <a:gd name="connsiteX0" fmla="*/ 0 w 3630687"/>
              <a:gd name="connsiteY0" fmla="*/ 0 h 4154984"/>
              <a:gd name="connsiteX1" fmla="*/ 3630687 w 3630687"/>
              <a:gd name="connsiteY1" fmla="*/ 0 h 4154984"/>
              <a:gd name="connsiteX2" fmla="*/ 3630687 w 3630687"/>
              <a:gd name="connsiteY2" fmla="*/ 4154984 h 4154984"/>
              <a:gd name="connsiteX3" fmla="*/ 0 w 3630687"/>
              <a:gd name="connsiteY3" fmla="*/ 4154984 h 4154984"/>
              <a:gd name="connsiteX4" fmla="*/ 0 w 3630687"/>
              <a:gd name="connsiteY4" fmla="*/ 0 h 415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687" h="4154984" extrusionOk="0">
                <a:moveTo>
                  <a:pt x="0" y="0"/>
                </a:moveTo>
                <a:cubicBezTo>
                  <a:pt x="573169" y="-163709"/>
                  <a:pt x="2151487" y="108055"/>
                  <a:pt x="3630687" y="0"/>
                </a:cubicBezTo>
                <a:cubicBezTo>
                  <a:pt x="3749136" y="1198685"/>
                  <a:pt x="3770331" y="2189780"/>
                  <a:pt x="3630687" y="4154984"/>
                </a:cubicBezTo>
                <a:cubicBezTo>
                  <a:pt x="2188476" y="4141360"/>
                  <a:pt x="667299" y="4269457"/>
                  <a:pt x="0" y="4154984"/>
                </a:cubicBezTo>
                <a:cubicBezTo>
                  <a:pt x="86743" y="2852521"/>
                  <a:pt x="-91873" y="1659997"/>
                  <a:pt x="0" y="0"/>
                </a:cubicBezTo>
                <a:close/>
              </a:path>
            </a:pathLst>
          </a:custGeom>
          <a:noFill/>
          <a:ln w="57150">
            <a:solidFill>
              <a:srgbClr val="990099"/>
            </a:solidFill>
            <a:extLst>
              <a:ext uri="{C807C97D-BFC1-408E-A445-0C87EB9F89A2}">
                <ask:lineSketchStyleProps xmlns:ask="http://schemas.microsoft.com/office/drawing/2018/sketchyshapes" xmlns="" sd="2714721472">
                  <a:prstGeom prst="rect">
                    <a:avLst/>
                  </a:prstGeom>
                  <ask:type>
                    <ask:lineSketchCurved/>
                  </ask:type>
                </ask:lineSketchStyleProps>
              </a:ext>
            </a:extLst>
          </a:ln>
        </p:spPr>
        <p:txBody>
          <a:bodyPr wrap="square">
            <a:spAutoFit/>
          </a:bodyPr>
          <a:lstStyle/>
          <a:p>
            <a:r>
              <a:rPr lang="en-GB" sz="2400" b="1" dirty="0"/>
              <a:t>Inferior</a:t>
            </a:r>
            <a:r>
              <a:rPr lang="en-GB" sz="2400" dirty="0"/>
              <a:t> gluteal nerve (L5-S2)</a:t>
            </a:r>
          </a:p>
          <a:p>
            <a:r>
              <a:rPr lang="en-GB" sz="2400" dirty="0"/>
              <a:t>• Arises from the sacral plexus and enters the buttock through the greater sciatic foramen </a:t>
            </a:r>
            <a:r>
              <a:rPr lang="en-GB" sz="2400" b="1" dirty="0"/>
              <a:t>inferior</a:t>
            </a:r>
            <a:r>
              <a:rPr lang="en-GB" sz="2400" dirty="0"/>
              <a:t> to the piriformis.</a:t>
            </a:r>
          </a:p>
          <a:p>
            <a:pPr marL="285750" indent="-285750">
              <a:buFont typeface="Wingdings" panose="05000000000000000000" pitchFamily="2" charset="2"/>
              <a:buChar char="Ø"/>
            </a:pPr>
            <a:r>
              <a:rPr lang="en-GB" sz="2400" dirty="0"/>
              <a:t>Divides into numerous branches.</a:t>
            </a:r>
          </a:p>
          <a:p>
            <a:r>
              <a:rPr lang="en-GB" sz="2400" dirty="0"/>
              <a:t>• Innervates the overlying gluteus maximus.</a:t>
            </a:r>
          </a:p>
        </p:txBody>
      </p:sp>
      <p:pic>
        <p:nvPicPr>
          <p:cNvPr id="4" name="Picture 3">
            <a:extLst>
              <a:ext uri="{FF2B5EF4-FFF2-40B4-BE49-F238E27FC236}">
                <a16:creationId xmlns:a16="http://schemas.microsoft.com/office/drawing/2014/main" xmlns="" id="{D0C07BE6-8BF8-4DD4-9015-0900D152BE61}"/>
              </a:ext>
            </a:extLst>
          </p:cNvPr>
          <p:cNvPicPr>
            <a:picLocks noChangeAspect="1"/>
          </p:cNvPicPr>
          <p:nvPr/>
        </p:nvPicPr>
        <p:blipFill>
          <a:blip r:embed="rId2"/>
          <a:stretch>
            <a:fillRect/>
          </a:stretch>
        </p:blipFill>
        <p:spPr>
          <a:xfrm>
            <a:off x="5707752" y="1295400"/>
            <a:ext cx="5838825" cy="4267200"/>
          </a:xfrm>
          <a:prstGeom prst="rect">
            <a:avLst/>
          </a:prstGeom>
        </p:spPr>
      </p:pic>
    </p:spTree>
    <p:extLst>
      <p:ext uri="{BB962C8B-B14F-4D97-AF65-F5344CB8AC3E}">
        <p14:creationId xmlns:p14="http://schemas.microsoft.com/office/powerpoint/2010/main" val="2013622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E2C4504-24C2-4E4C-ABAB-19A28F722AA9}"/>
              </a:ext>
            </a:extLst>
          </p:cNvPr>
          <p:cNvSpPr txBox="1"/>
          <p:nvPr/>
        </p:nvSpPr>
        <p:spPr>
          <a:xfrm>
            <a:off x="389206" y="1126778"/>
            <a:ext cx="6096000" cy="3785652"/>
          </a:xfrm>
          <a:custGeom>
            <a:avLst/>
            <a:gdLst>
              <a:gd name="connsiteX0" fmla="*/ 0 w 6096000"/>
              <a:gd name="connsiteY0" fmla="*/ 0 h 3785652"/>
              <a:gd name="connsiteX1" fmla="*/ 494453 w 6096000"/>
              <a:gd name="connsiteY1" fmla="*/ 0 h 3785652"/>
              <a:gd name="connsiteX2" fmla="*/ 1171787 w 6096000"/>
              <a:gd name="connsiteY2" fmla="*/ 0 h 3785652"/>
              <a:gd name="connsiteX3" fmla="*/ 1788160 w 6096000"/>
              <a:gd name="connsiteY3" fmla="*/ 0 h 3785652"/>
              <a:gd name="connsiteX4" fmla="*/ 2526453 w 6096000"/>
              <a:gd name="connsiteY4" fmla="*/ 0 h 3785652"/>
              <a:gd name="connsiteX5" fmla="*/ 3264747 w 6096000"/>
              <a:gd name="connsiteY5" fmla="*/ 0 h 3785652"/>
              <a:gd name="connsiteX6" fmla="*/ 3759200 w 6096000"/>
              <a:gd name="connsiteY6" fmla="*/ 0 h 3785652"/>
              <a:gd name="connsiteX7" fmla="*/ 4375573 w 6096000"/>
              <a:gd name="connsiteY7" fmla="*/ 0 h 3785652"/>
              <a:gd name="connsiteX8" fmla="*/ 5174827 w 6096000"/>
              <a:gd name="connsiteY8" fmla="*/ 0 h 3785652"/>
              <a:gd name="connsiteX9" fmla="*/ 6096000 w 6096000"/>
              <a:gd name="connsiteY9" fmla="*/ 0 h 3785652"/>
              <a:gd name="connsiteX10" fmla="*/ 6096000 w 6096000"/>
              <a:gd name="connsiteY10" fmla="*/ 555229 h 3785652"/>
              <a:gd name="connsiteX11" fmla="*/ 6096000 w 6096000"/>
              <a:gd name="connsiteY11" fmla="*/ 1261884 h 3785652"/>
              <a:gd name="connsiteX12" fmla="*/ 6096000 w 6096000"/>
              <a:gd name="connsiteY12" fmla="*/ 1930683 h 3785652"/>
              <a:gd name="connsiteX13" fmla="*/ 6096000 w 6096000"/>
              <a:gd name="connsiteY13" fmla="*/ 2561625 h 3785652"/>
              <a:gd name="connsiteX14" fmla="*/ 6096000 w 6096000"/>
              <a:gd name="connsiteY14" fmla="*/ 3154710 h 3785652"/>
              <a:gd name="connsiteX15" fmla="*/ 6096000 w 6096000"/>
              <a:gd name="connsiteY15" fmla="*/ 3785652 h 3785652"/>
              <a:gd name="connsiteX16" fmla="*/ 5479627 w 6096000"/>
              <a:gd name="connsiteY16" fmla="*/ 3785652 h 3785652"/>
              <a:gd name="connsiteX17" fmla="*/ 4924213 w 6096000"/>
              <a:gd name="connsiteY17" fmla="*/ 3785652 h 3785652"/>
              <a:gd name="connsiteX18" fmla="*/ 4429760 w 6096000"/>
              <a:gd name="connsiteY18" fmla="*/ 3785652 h 3785652"/>
              <a:gd name="connsiteX19" fmla="*/ 3630507 w 6096000"/>
              <a:gd name="connsiteY19" fmla="*/ 3785652 h 3785652"/>
              <a:gd name="connsiteX20" fmla="*/ 3136053 w 6096000"/>
              <a:gd name="connsiteY20" fmla="*/ 3785652 h 3785652"/>
              <a:gd name="connsiteX21" fmla="*/ 2519680 w 6096000"/>
              <a:gd name="connsiteY21" fmla="*/ 3785652 h 3785652"/>
              <a:gd name="connsiteX22" fmla="*/ 1964267 w 6096000"/>
              <a:gd name="connsiteY22" fmla="*/ 3785652 h 3785652"/>
              <a:gd name="connsiteX23" fmla="*/ 1408853 w 6096000"/>
              <a:gd name="connsiteY23" fmla="*/ 3785652 h 3785652"/>
              <a:gd name="connsiteX24" fmla="*/ 609600 w 6096000"/>
              <a:gd name="connsiteY24" fmla="*/ 3785652 h 3785652"/>
              <a:gd name="connsiteX25" fmla="*/ 0 w 6096000"/>
              <a:gd name="connsiteY25" fmla="*/ 3785652 h 3785652"/>
              <a:gd name="connsiteX26" fmla="*/ 0 w 6096000"/>
              <a:gd name="connsiteY26" fmla="*/ 3192567 h 3785652"/>
              <a:gd name="connsiteX27" fmla="*/ 0 w 6096000"/>
              <a:gd name="connsiteY27" fmla="*/ 2485911 h 3785652"/>
              <a:gd name="connsiteX28" fmla="*/ 0 w 6096000"/>
              <a:gd name="connsiteY28" fmla="*/ 1817113 h 3785652"/>
              <a:gd name="connsiteX29" fmla="*/ 0 w 6096000"/>
              <a:gd name="connsiteY29" fmla="*/ 1261884 h 3785652"/>
              <a:gd name="connsiteX30" fmla="*/ 0 w 6096000"/>
              <a:gd name="connsiteY30" fmla="*/ 593085 h 3785652"/>
              <a:gd name="connsiteX31" fmla="*/ 0 w 6096000"/>
              <a:gd name="connsiteY31" fmla="*/ 0 h 37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96000" h="3785652" extrusionOk="0">
                <a:moveTo>
                  <a:pt x="0" y="0"/>
                </a:moveTo>
                <a:cubicBezTo>
                  <a:pt x="183400" y="10197"/>
                  <a:pt x="290411" y="22681"/>
                  <a:pt x="494453" y="0"/>
                </a:cubicBezTo>
                <a:cubicBezTo>
                  <a:pt x="698495" y="-22681"/>
                  <a:pt x="845786" y="-3212"/>
                  <a:pt x="1171787" y="0"/>
                </a:cubicBezTo>
                <a:cubicBezTo>
                  <a:pt x="1497788" y="3212"/>
                  <a:pt x="1519967" y="-15085"/>
                  <a:pt x="1788160" y="0"/>
                </a:cubicBezTo>
                <a:cubicBezTo>
                  <a:pt x="2056353" y="15085"/>
                  <a:pt x="2306276" y="7816"/>
                  <a:pt x="2526453" y="0"/>
                </a:cubicBezTo>
                <a:cubicBezTo>
                  <a:pt x="2746630" y="-7816"/>
                  <a:pt x="2976517" y="32546"/>
                  <a:pt x="3264747" y="0"/>
                </a:cubicBezTo>
                <a:cubicBezTo>
                  <a:pt x="3552977" y="-32546"/>
                  <a:pt x="3629230" y="-6990"/>
                  <a:pt x="3759200" y="0"/>
                </a:cubicBezTo>
                <a:cubicBezTo>
                  <a:pt x="3889170" y="6990"/>
                  <a:pt x="4247845" y="-1694"/>
                  <a:pt x="4375573" y="0"/>
                </a:cubicBezTo>
                <a:cubicBezTo>
                  <a:pt x="4503301" y="1694"/>
                  <a:pt x="4820574" y="13211"/>
                  <a:pt x="5174827" y="0"/>
                </a:cubicBezTo>
                <a:cubicBezTo>
                  <a:pt x="5529080" y="-13211"/>
                  <a:pt x="5860315" y="-2909"/>
                  <a:pt x="6096000" y="0"/>
                </a:cubicBezTo>
                <a:cubicBezTo>
                  <a:pt x="6094538" y="192050"/>
                  <a:pt x="6072197" y="298707"/>
                  <a:pt x="6096000" y="555229"/>
                </a:cubicBezTo>
                <a:cubicBezTo>
                  <a:pt x="6119803" y="811751"/>
                  <a:pt x="6113606" y="1088946"/>
                  <a:pt x="6096000" y="1261884"/>
                </a:cubicBezTo>
                <a:cubicBezTo>
                  <a:pt x="6078394" y="1434822"/>
                  <a:pt x="6128254" y="1758423"/>
                  <a:pt x="6096000" y="1930683"/>
                </a:cubicBezTo>
                <a:cubicBezTo>
                  <a:pt x="6063746" y="2102943"/>
                  <a:pt x="6117588" y="2324327"/>
                  <a:pt x="6096000" y="2561625"/>
                </a:cubicBezTo>
                <a:cubicBezTo>
                  <a:pt x="6074412" y="2798923"/>
                  <a:pt x="6076208" y="2950085"/>
                  <a:pt x="6096000" y="3154710"/>
                </a:cubicBezTo>
                <a:cubicBezTo>
                  <a:pt x="6115792" y="3359336"/>
                  <a:pt x="6119334" y="3619763"/>
                  <a:pt x="6096000" y="3785652"/>
                </a:cubicBezTo>
                <a:cubicBezTo>
                  <a:pt x="5911733" y="3757616"/>
                  <a:pt x="5730635" y="3756887"/>
                  <a:pt x="5479627" y="3785652"/>
                </a:cubicBezTo>
                <a:cubicBezTo>
                  <a:pt x="5228619" y="3814417"/>
                  <a:pt x="5100089" y="3786194"/>
                  <a:pt x="4924213" y="3785652"/>
                </a:cubicBezTo>
                <a:cubicBezTo>
                  <a:pt x="4748337" y="3785110"/>
                  <a:pt x="4600694" y="3809768"/>
                  <a:pt x="4429760" y="3785652"/>
                </a:cubicBezTo>
                <a:cubicBezTo>
                  <a:pt x="4258826" y="3761536"/>
                  <a:pt x="4018419" y="3747704"/>
                  <a:pt x="3630507" y="3785652"/>
                </a:cubicBezTo>
                <a:cubicBezTo>
                  <a:pt x="3242595" y="3823600"/>
                  <a:pt x="3315040" y="3790667"/>
                  <a:pt x="3136053" y="3785652"/>
                </a:cubicBezTo>
                <a:cubicBezTo>
                  <a:pt x="2957066" y="3780637"/>
                  <a:pt x="2763884" y="3804864"/>
                  <a:pt x="2519680" y="3785652"/>
                </a:cubicBezTo>
                <a:cubicBezTo>
                  <a:pt x="2275476" y="3766440"/>
                  <a:pt x="2130406" y="3794877"/>
                  <a:pt x="1964267" y="3785652"/>
                </a:cubicBezTo>
                <a:cubicBezTo>
                  <a:pt x="1798128" y="3776427"/>
                  <a:pt x="1588744" y="3808744"/>
                  <a:pt x="1408853" y="3785652"/>
                </a:cubicBezTo>
                <a:cubicBezTo>
                  <a:pt x="1228962" y="3762560"/>
                  <a:pt x="957591" y="3821686"/>
                  <a:pt x="609600" y="3785652"/>
                </a:cubicBezTo>
                <a:cubicBezTo>
                  <a:pt x="261609" y="3749618"/>
                  <a:pt x="178207" y="3790402"/>
                  <a:pt x="0" y="3785652"/>
                </a:cubicBezTo>
                <a:cubicBezTo>
                  <a:pt x="-15453" y="3635745"/>
                  <a:pt x="9934" y="3341601"/>
                  <a:pt x="0" y="3192567"/>
                </a:cubicBezTo>
                <a:cubicBezTo>
                  <a:pt x="-9934" y="3043533"/>
                  <a:pt x="-10775" y="2797201"/>
                  <a:pt x="0" y="2485911"/>
                </a:cubicBezTo>
                <a:cubicBezTo>
                  <a:pt x="10775" y="2174621"/>
                  <a:pt x="4709" y="2039297"/>
                  <a:pt x="0" y="1817113"/>
                </a:cubicBezTo>
                <a:cubicBezTo>
                  <a:pt x="-4709" y="1594929"/>
                  <a:pt x="-25972" y="1443496"/>
                  <a:pt x="0" y="1261884"/>
                </a:cubicBezTo>
                <a:cubicBezTo>
                  <a:pt x="25972" y="1080272"/>
                  <a:pt x="5823" y="757156"/>
                  <a:pt x="0" y="593085"/>
                </a:cubicBezTo>
                <a:cubicBezTo>
                  <a:pt x="-5823" y="429014"/>
                  <a:pt x="-21508" y="169174"/>
                  <a:pt x="0" y="0"/>
                </a:cubicBezTo>
                <a:close/>
              </a:path>
            </a:pathLst>
          </a:custGeom>
          <a:noFill/>
          <a:ln w="57150">
            <a:solidFill>
              <a:srgbClr val="990099"/>
            </a:solidFill>
            <a:extLst>
              <a:ext uri="{C807C97D-BFC1-408E-A445-0C87EB9F89A2}">
                <ask:lineSketchStyleProps xmlns:ask="http://schemas.microsoft.com/office/drawing/2018/sketchyshapes" xmlns="" sd="1674751845">
                  <a:prstGeom prst="rect">
                    <a:avLst/>
                  </a:prstGeom>
                  <ask:type>
                    <ask:lineSketchFreehand/>
                  </ask:type>
                </ask:lineSketchStyleProps>
              </a:ext>
            </a:extLst>
          </a:ln>
        </p:spPr>
        <p:txBody>
          <a:bodyPr wrap="square">
            <a:spAutoFit/>
          </a:bodyPr>
          <a:lstStyle/>
          <a:p>
            <a:r>
              <a:rPr lang="en-GB" sz="2400" b="1" dirty="0"/>
              <a:t>Posterior femoral cutaneous nerve (S1-S3)</a:t>
            </a:r>
          </a:p>
          <a:p>
            <a:r>
              <a:rPr lang="en-GB" sz="2400" dirty="0"/>
              <a:t>• Arises from the sacral plexus and enters the buttock through the greater sciatic foramen below the piriformis.</a:t>
            </a:r>
          </a:p>
          <a:p>
            <a:pPr marL="285750" indent="-285750">
              <a:buFont typeface="Arial" panose="020B0604020202020204" pitchFamily="34" charset="0"/>
              <a:buChar char="•"/>
            </a:pPr>
            <a:r>
              <a:rPr lang="en-GB" sz="2400" dirty="0"/>
              <a:t>Runs deep to the gluteus maximus and emerges from the inferior border of this muscle.</a:t>
            </a:r>
          </a:p>
          <a:p>
            <a:pPr marL="285750" indent="-285750">
              <a:buFont typeface="Arial" panose="020B0604020202020204" pitchFamily="34" charset="0"/>
              <a:buChar char="•"/>
            </a:pPr>
            <a:r>
              <a:rPr lang="en-GB" sz="2400" dirty="0"/>
              <a:t>Descends on the posterior thigh.</a:t>
            </a:r>
          </a:p>
          <a:p>
            <a:r>
              <a:rPr lang="en-GB" sz="2400" dirty="0"/>
              <a:t>• Innervates the skin of the buttock. thigh, and calf as well as the scrotum or labia majora.</a:t>
            </a:r>
          </a:p>
        </p:txBody>
      </p:sp>
      <p:pic>
        <p:nvPicPr>
          <p:cNvPr id="4" name="Picture 3">
            <a:extLst>
              <a:ext uri="{FF2B5EF4-FFF2-40B4-BE49-F238E27FC236}">
                <a16:creationId xmlns:a16="http://schemas.microsoft.com/office/drawing/2014/main" xmlns="" id="{266B550D-B630-49D6-AEC0-05DCD7992151}"/>
              </a:ext>
            </a:extLst>
          </p:cNvPr>
          <p:cNvPicPr>
            <a:picLocks noChangeAspect="1"/>
          </p:cNvPicPr>
          <p:nvPr/>
        </p:nvPicPr>
        <p:blipFill>
          <a:blip r:embed="rId2"/>
          <a:stretch>
            <a:fillRect/>
          </a:stretch>
        </p:blipFill>
        <p:spPr>
          <a:xfrm>
            <a:off x="6948849" y="0"/>
            <a:ext cx="4853945" cy="6858000"/>
          </a:xfrm>
          <a:prstGeom prst="rect">
            <a:avLst/>
          </a:prstGeom>
        </p:spPr>
      </p:pic>
    </p:spTree>
    <p:extLst>
      <p:ext uri="{BB962C8B-B14F-4D97-AF65-F5344CB8AC3E}">
        <p14:creationId xmlns:p14="http://schemas.microsoft.com/office/powerpoint/2010/main" val="3941930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1A0CB72-33CA-4F97-8750-0A677BF429E3}"/>
              </a:ext>
            </a:extLst>
          </p:cNvPr>
          <p:cNvSpPr txBox="1"/>
          <p:nvPr/>
        </p:nvSpPr>
        <p:spPr>
          <a:xfrm>
            <a:off x="327430" y="458956"/>
            <a:ext cx="6400801" cy="5940088"/>
          </a:xfrm>
          <a:prstGeom prst="rect">
            <a:avLst/>
          </a:prstGeom>
          <a:noFill/>
          <a:ln w="57150">
            <a:solidFill>
              <a:srgbClr val="990099"/>
            </a:solidFill>
            <a:prstDash val="dashDot"/>
          </a:ln>
        </p:spPr>
        <p:txBody>
          <a:bodyPr wrap="square">
            <a:spAutoFit/>
          </a:bodyPr>
          <a:lstStyle/>
          <a:p>
            <a:r>
              <a:rPr lang="en-GB" sz="2000" b="1" dirty="0"/>
              <a:t>SCIATIC NERVE (L4-S3)</a:t>
            </a:r>
          </a:p>
          <a:p>
            <a:r>
              <a:rPr lang="en-GB" sz="2400" dirty="0"/>
              <a:t>• Arises from the sacral plexus and is the largest nerve in the body.</a:t>
            </a:r>
          </a:p>
          <a:p>
            <a:pPr marL="285750" indent="-285750">
              <a:buFont typeface="Wingdings" panose="05000000000000000000" pitchFamily="2" charset="2"/>
              <a:buChar char="Ø"/>
            </a:pPr>
            <a:r>
              <a:rPr lang="en-GB" sz="2400" dirty="0"/>
              <a:t>Enters the buttock through the greater sciatic foramen INFERIOR to the piriformis.</a:t>
            </a:r>
          </a:p>
          <a:p>
            <a:r>
              <a:rPr lang="en-GB" sz="2400" dirty="0"/>
              <a:t>• Descends over the obturator internus, gemelli, and quadratus femoris muscles between the ischial tuberosity and the greater trochanter.</a:t>
            </a:r>
          </a:p>
          <a:p>
            <a:pPr marL="285750" indent="-285750">
              <a:buFont typeface="Wingdings" panose="05000000000000000000" pitchFamily="2" charset="2"/>
              <a:buChar char="Ø"/>
            </a:pPr>
            <a:r>
              <a:rPr lang="en-GB" sz="2400" dirty="0"/>
              <a:t>Divides at the superior border of the popliteal fossa into the </a:t>
            </a:r>
            <a:r>
              <a:rPr lang="en-GB" sz="2400" b="1" u="sng" dirty="0"/>
              <a:t>TIBIAL NERVE</a:t>
            </a:r>
            <a:r>
              <a:rPr lang="en-GB" sz="2400" dirty="0"/>
              <a:t>, which runs through the fossa to disappear deep to the gastrocnemius, </a:t>
            </a:r>
          </a:p>
          <a:p>
            <a:r>
              <a:rPr lang="en-GB" sz="2400" dirty="0"/>
              <a:t>and </a:t>
            </a:r>
            <a:r>
              <a:rPr lang="en-GB" sz="2400" b="1" u="sng" dirty="0"/>
              <a:t>THE COMMON FIBULAR NERVE</a:t>
            </a:r>
            <a:r>
              <a:rPr lang="en-GB" sz="2400" dirty="0"/>
              <a:t>, which runs along the medial border of the biceps femoris and superficial to the lateral head of the gastrocnemius.</a:t>
            </a:r>
          </a:p>
        </p:txBody>
      </p:sp>
      <p:pic>
        <p:nvPicPr>
          <p:cNvPr id="4" name="Picture 3">
            <a:extLst>
              <a:ext uri="{FF2B5EF4-FFF2-40B4-BE49-F238E27FC236}">
                <a16:creationId xmlns:a16="http://schemas.microsoft.com/office/drawing/2014/main" xmlns="" id="{70A71C03-D4CF-4A57-98B2-55EB0CDC6AFE}"/>
              </a:ext>
            </a:extLst>
          </p:cNvPr>
          <p:cNvPicPr>
            <a:picLocks noChangeAspect="1"/>
          </p:cNvPicPr>
          <p:nvPr/>
        </p:nvPicPr>
        <p:blipFill>
          <a:blip r:embed="rId2"/>
          <a:stretch>
            <a:fillRect/>
          </a:stretch>
        </p:blipFill>
        <p:spPr>
          <a:xfrm>
            <a:off x="8384345" y="227063"/>
            <a:ext cx="2268000" cy="6630937"/>
          </a:xfrm>
          <a:prstGeom prst="rect">
            <a:avLst/>
          </a:prstGeom>
        </p:spPr>
      </p:pic>
    </p:spTree>
    <p:extLst>
      <p:ext uri="{BB962C8B-B14F-4D97-AF65-F5344CB8AC3E}">
        <p14:creationId xmlns:p14="http://schemas.microsoft.com/office/powerpoint/2010/main" val="3236486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6C50B70-B6E9-4DDF-959C-BF7B88A4CE8E}"/>
              </a:ext>
            </a:extLst>
          </p:cNvPr>
          <p:cNvSpPr txBox="1"/>
          <p:nvPr/>
        </p:nvSpPr>
        <p:spPr>
          <a:xfrm>
            <a:off x="450574" y="673847"/>
            <a:ext cx="6096000" cy="5016758"/>
          </a:xfrm>
          <a:prstGeom prst="rect">
            <a:avLst/>
          </a:prstGeom>
          <a:noFill/>
          <a:ln w="57150">
            <a:solidFill>
              <a:srgbClr val="990099"/>
            </a:solidFill>
            <a:prstDash val="dash"/>
          </a:ln>
        </p:spPr>
        <p:txBody>
          <a:bodyPr wrap="square">
            <a:spAutoFit/>
          </a:bodyPr>
          <a:lstStyle/>
          <a:p>
            <a:r>
              <a:rPr lang="en-GB" sz="2000" b="1" dirty="0"/>
              <a:t>Tibial nerve (L4-S1)</a:t>
            </a:r>
          </a:p>
          <a:p>
            <a:pPr marL="285750" indent="-285750">
              <a:buFont typeface="Wingdings" panose="05000000000000000000" pitchFamily="2" charset="2"/>
              <a:buChar char="q"/>
            </a:pPr>
            <a:r>
              <a:rPr lang="en-GB" sz="2000" dirty="0"/>
              <a:t>Descends through the popliteal fossa and then lies on the posterior surface of the popliteus muscle.</a:t>
            </a:r>
          </a:p>
          <a:p>
            <a:pPr marL="285750" indent="-285750">
              <a:buFont typeface="Wingdings" panose="05000000000000000000" pitchFamily="2" charset="2"/>
              <a:buChar char="q"/>
            </a:pPr>
            <a:r>
              <a:rPr lang="en-GB" sz="2000" dirty="0"/>
              <a:t>Gives rise to three articular branches, which accompany the medial superior genicular; middle genicular, and medial inferior genicular arteries to the knee joint.</a:t>
            </a:r>
          </a:p>
          <a:p>
            <a:pPr marL="285750" indent="-285750">
              <a:buFont typeface="Wingdings" panose="05000000000000000000" pitchFamily="2" charset="2"/>
              <a:buChar char="q"/>
            </a:pPr>
            <a:r>
              <a:rPr lang="en-GB" sz="2000" dirty="0"/>
              <a:t>Gives rise to muscular branches to almost all posterior muscles’ compartments of the thigh and leg.</a:t>
            </a:r>
          </a:p>
          <a:p>
            <a:pPr marL="285750" indent="-285750">
              <a:buFont typeface="Wingdings" panose="05000000000000000000" pitchFamily="2" charset="2"/>
              <a:buChar char="q"/>
            </a:pPr>
            <a:r>
              <a:rPr lang="en-GB" sz="2000" dirty="0"/>
              <a:t>Gives rise to </a:t>
            </a:r>
            <a:r>
              <a:rPr lang="en-GB" sz="2000" b="1" u="sng" dirty="0"/>
              <a:t>THE MEDIAL SURAL CUTANEOUS NERVE</a:t>
            </a:r>
            <a:r>
              <a:rPr lang="en-GB" sz="2000" dirty="0"/>
              <a:t>, the </a:t>
            </a:r>
            <a:r>
              <a:rPr lang="en-GB" sz="2000" b="1" u="sng" dirty="0"/>
              <a:t>MEDIAL CALCANEAL BRANCH </a:t>
            </a:r>
            <a:r>
              <a:rPr lang="en-GB" sz="2000" dirty="0"/>
              <a:t>to the skin of the heel and sole, and </a:t>
            </a:r>
            <a:r>
              <a:rPr lang="en-GB" sz="2000" b="1" u="sng" dirty="0"/>
              <a:t>THE ARTICULAR BRANCHES TO THE ANKLE JOINT</a:t>
            </a:r>
            <a:r>
              <a:rPr lang="en-GB" sz="2000" dirty="0"/>
              <a:t>.</a:t>
            </a:r>
          </a:p>
          <a:p>
            <a:pPr marL="285750" indent="-285750">
              <a:buFont typeface="Wingdings" panose="05000000000000000000" pitchFamily="2" charset="2"/>
              <a:buChar char="q"/>
            </a:pPr>
            <a:r>
              <a:rPr lang="en-GB" sz="2000" dirty="0"/>
              <a:t>Terminates deep to the </a:t>
            </a:r>
            <a:r>
              <a:rPr lang="en-GB" sz="2000" dirty="0" smtClean="0"/>
              <a:t>flexor </a:t>
            </a:r>
            <a:r>
              <a:rPr lang="en-GB" sz="2000" dirty="0"/>
              <a:t>retinaculum where it divides into the </a:t>
            </a:r>
            <a:r>
              <a:rPr lang="en-GB" sz="2000" b="1" u="sng" dirty="0"/>
              <a:t>MEDIAL AND LATERAL</a:t>
            </a:r>
          </a:p>
          <a:p>
            <a:r>
              <a:rPr lang="en-GB" sz="2000" b="1" u="sng" dirty="0"/>
              <a:t>PLANTAR NERVES.</a:t>
            </a:r>
          </a:p>
        </p:txBody>
      </p:sp>
      <p:pic>
        <p:nvPicPr>
          <p:cNvPr id="2" name="Picture 1">
            <a:extLst>
              <a:ext uri="{FF2B5EF4-FFF2-40B4-BE49-F238E27FC236}">
                <a16:creationId xmlns:a16="http://schemas.microsoft.com/office/drawing/2014/main" xmlns="" id="{50675D68-11D9-4343-B0B4-867F21C757FE}"/>
              </a:ext>
            </a:extLst>
          </p:cNvPr>
          <p:cNvPicPr>
            <a:picLocks noChangeAspect="1"/>
          </p:cNvPicPr>
          <p:nvPr/>
        </p:nvPicPr>
        <p:blipFill>
          <a:blip r:embed="rId2"/>
          <a:stretch>
            <a:fillRect/>
          </a:stretch>
        </p:blipFill>
        <p:spPr>
          <a:xfrm>
            <a:off x="6972153" y="3743911"/>
            <a:ext cx="4968000" cy="2877071"/>
          </a:xfrm>
          <a:prstGeom prst="rect">
            <a:avLst/>
          </a:prstGeom>
        </p:spPr>
      </p:pic>
      <p:pic>
        <p:nvPicPr>
          <p:cNvPr id="4" name="Picture 3">
            <a:extLst>
              <a:ext uri="{FF2B5EF4-FFF2-40B4-BE49-F238E27FC236}">
                <a16:creationId xmlns:a16="http://schemas.microsoft.com/office/drawing/2014/main" xmlns="" id="{7019BEF9-B6EC-4CC9-BBCC-B73BDD937272}"/>
              </a:ext>
            </a:extLst>
          </p:cNvPr>
          <p:cNvPicPr>
            <a:picLocks noChangeAspect="1"/>
          </p:cNvPicPr>
          <p:nvPr/>
        </p:nvPicPr>
        <p:blipFill rotWithShape="1">
          <a:blip r:embed="rId3"/>
          <a:srcRect b="8119"/>
          <a:stretch/>
        </p:blipFill>
        <p:spPr>
          <a:xfrm>
            <a:off x="8791308" y="673847"/>
            <a:ext cx="2489041" cy="3636000"/>
          </a:xfrm>
          <a:prstGeom prst="rect">
            <a:avLst/>
          </a:prstGeom>
        </p:spPr>
      </p:pic>
    </p:spTree>
    <p:extLst>
      <p:ext uri="{BB962C8B-B14F-4D97-AF65-F5344CB8AC3E}">
        <p14:creationId xmlns:p14="http://schemas.microsoft.com/office/powerpoint/2010/main" val="502884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3112272-8457-487E-8AA8-52744B8985C8}"/>
              </a:ext>
            </a:extLst>
          </p:cNvPr>
          <p:cNvSpPr txBox="1"/>
          <p:nvPr/>
        </p:nvSpPr>
        <p:spPr>
          <a:xfrm>
            <a:off x="206327" y="848809"/>
            <a:ext cx="6096000" cy="5632311"/>
          </a:xfrm>
          <a:prstGeom prst="rect">
            <a:avLst/>
          </a:prstGeom>
          <a:noFill/>
          <a:ln w="57150">
            <a:solidFill>
              <a:srgbClr val="990099"/>
            </a:solidFill>
            <a:prstDash val="dash"/>
          </a:ln>
        </p:spPr>
        <p:txBody>
          <a:bodyPr wrap="square">
            <a:spAutoFit/>
          </a:bodyPr>
          <a:lstStyle/>
          <a:p>
            <a:r>
              <a:rPr lang="en-GB" sz="2400" b="1" dirty="0"/>
              <a:t>TIBIAL NERVE </a:t>
            </a:r>
          </a:p>
          <a:p>
            <a:r>
              <a:rPr lang="en-GB" sz="2400" b="1" dirty="0"/>
              <a:t>(A) MEDIAL PLANTAR NERVE</a:t>
            </a:r>
          </a:p>
          <a:p>
            <a:pPr marL="285750" indent="-285750">
              <a:buFont typeface="Wingdings" panose="05000000000000000000" pitchFamily="2" charset="2"/>
              <a:buChar char="v"/>
            </a:pPr>
            <a:r>
              <a:rPr lang="en-GB" sz="2400" dirty="0"/>
              <a:t>Arises beneath the flexor retinaculum deep to the posterior portion of the abductor hallucis muscle, as the </a:t>
            </a:r>
            <a:r>
              <a:rPr lang="en-GB" sz="2400" b="1" dirty="0"/>
              <a:t>LARGER</a:t>
            </a:r>
            <a:r>
              <a:rPr lang="en-GB" sz="2400" dirty="0"/>
              <a:t> terminal branch from the tibial nerve.</a:t>
            </a:r>
          </a:p>
          <a:p>
            <a:pPr marL="285750" indent="-285750">
              <a:buFont typeface="Wingdings" panose="05000000000000000000" pitchFamily="2" charset="2"/>
              <a:buChar char="v"/>
            </a:pPr>
            <a:r>
              <a:rPr lang="en-GB" sz="2400" dirty="0"/>
              <a:t>Passes distally between the abductor hallucis and the flexor digitorum brevis muscles to innervate them.</a:t>
            </a:r>
          </a:p>
          <a:p>
            <a:pPr marL="285750" indent="-285750">
              <a:buFont typeface="Wingdings" panose="05000000000000000000" pitchFamily="2" charset="2"/>
              <a:buChar char="v"/>
            </a:pPr>
            <a:r>
              <a:rPr lang="en-GB" sz="2400" dirty="0"/>
              <a:t>Gives rise to </a:t>
            </a:r>
            <a:r>
              <a:rPr lang="en-GB" sz="2400" b="1" dirty="0"/>
              <a:t>common digital branches </a:t>
            </a:r>
            <a:r>
              <a:rPr lang="en-GB" sz="2400" dirty="0"/>
              <a:t>that divide into </a:t>
            </a:r>
            <a:r>
              <a:rPr lang="en-GB" sz="2400" b="1" dirty="0"/>
              <a:t>proper digital branches</a:t>
            </a:r>
            <a:r>
              <a:rPr lang="en-GB" sz="2400" dirty="0"/>
              <a:t>, which supply the flexor hallucis brevis, the first lumbrical muscle, </a:t>
            </a:r>
          </a:p>
          <a:p>
            <a:pPr marL="285750" indent="-285750">
              <a:buFont typeface="Wingdings" panose="05000000000000000000" pitchFamily="2" charset="2"/>
              <a:buChar char="v"/>
            </a:pPr>
            <a:r>
              <a:rPr lang="en-GB" sz="2400" dirty="0"/>
              <a:t>Innervates the skin of the medial three and one half toes.</a:t>
            </a:r>
          </a:p>
        </p:txBody>
      </p:sp>
      <p:pic>
        <p:nvPicPr>
          <p:cNvPr id="2" name="Picture 1">
            <a:extLst>
              <a:ext uri="{FF2B5EF4-FFF2-40B4-BE49-F238E27FC236}">
                <a16:creationId xmlns:a16="http://schemas.microsoft.com/office/drawing/2014/main" xmlns="" id="{83ABC7BF-209A-4392-9257-E7AA88499C21}"/>
              </a:ext>
            </a:extLst>
          </p:cNvPr>
          <p:cNvPicPr>
            <a:picLocks noChangeAspect="1"/>
          </p:cNvPicPr>
          <p:nvPr/>
        </p:nvPicPr>
        <p:blipFill>
          <a:blip r:embed="rId2"/>
          <a:stretch>
            <a:fillRect/>
          </a:stretch>
        </p:blipFill>
        <p:spPr>
          <a:xfrm>
            <a:off x="6527409" y="782804"/>
            <a:ext cx="2808000" cy="5262979"/>
          </a:xfrm>
          <a:prstGeom prst="rect">
            <a:avLst/>
          </a:prstGeom>
        </p:spPr>
      </p:pic>
      <p:pic>
        <p:nvPicPr>
          <p:cNvPr id="4" name="Picture 3">
            <a:extLst>
              <a:ext uri="{FF2B5EF4-FFF2-40B4-BE49-F238E27FC236}">
                <a16:creationId xmlns:a16="http://schemas.microsoft.com/office/drawing/2014/main" xmlns="" id="{37C9A376-9301-4AAB-8CFB-3A2B544A13E6}"/>
              </a:ext>
            </a:extLst>
          </p:cNvPr>
          <p:cNvPicPr>
            <a:picLocks noChangeAspect="1"/>
          </p:cNvPicPr>
          <p:nvPr/>
        </p:nvPicPr>
        <p:blipFill rotWithShape="1">
          <a:blip r:embed="rId3"/>
          <a:srcRect l="40010"/>
          <a:stretch/>
        </p:blipFill>
        <p:spPr>
          <a:xfrm>
            <a:off x="9102784" y="1058365"/>
            <a:ext cx="2808000" cy="4355871"/>
          </a:xfrm>
          <a:prstGeom prst="rect">
            <a:avLst/>
          </a:prstGeom>
        </p:spPr>
      </p:pic>
    </p:spTree>
    <p:extLst>
      <p:ext uri="{BB962C8B-B14F-4D97-AF65-F5344CB8AC3E}">
        <p14:creationId xmlns:p14="http://schemas.microsoft.com/office/powerpoint/2010/main" val="2050251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7F015D0-F79D-4A4B-A62A-4329C60B869A}"/>
              </a:ext>
            </a:extLst>
          </p:cNvPr>
          <p:cNvSpPr txBox="1"/>
          <p:nvPr/>
        </p:nvSpPr>
        <p:spPr>
          <a:xfrm>
            <a:off x="895644" y="1074862"/>
            <a:ext cx="6096000" cy="5262979"/>
          </a:xfrm>
          <a:prstGeom prst="rect">
            <a:avLst/>
          </a:prstGeom>
          <a:noFill/>
          <a:ln w="57150">
            <a:solidFill>
              <a:srgbClr val="990099"/>
            </a:solidFill>
            <a:prstDash val="lgDash"/>
          </a:ln>
        </p:spPr>
        <p:txBody>
          <a:bodyPr wrap="square">
            <a:spAutoFit/>
          </a:bodyPr>
          <a:lstStyle/>
          <a:p>
            <a:r>
              <a:rPr lang="en-GB" sz="2400" b="1" dirty="0"/>
              <a:t>TIBIAL NERVE</a:t>
            </a:r>
          </a:p>
          <a:p>
            <a:r>
              <a:rPr lang="en-GB" sz="2400" b="1" dirty="0"/>
              <a:t>B) LATERAL PLANTAR NERVE</a:t>
            </a:r>
          </a:p>
          <a:p>
            <a:pPr marL="285750" indent="-285750">
              <a:buFont typeface="Wingdings" panose="05000000000000000000" pitchFamily="2" charset="2"/>
              <a:buChar char="q"/>
            </a:pPr>
            <a:r>
              <a:rPr lang="en-GB" sz="2400" dirty="0"/>
              <a:t>Is the </a:t>
            </a:r>
            <a:r>
              <a:rPr lang="en-GB" sz="2400" b="1" dirty="0"/>
              <a:t>SMALLER</a:t>
            </a:r>
            <a:r>
              <a:rPr lang="en-GB" sz="2400" dirty="0"/>
              <a:t> terminal branch of the tibial nerve.</a:t>
            </a:r>
          </a:p>
          <a:p>
            <a:pPr marL="285750" indent="-285750">
              <a:buFont typeface="Wingdings" panose="05000000000000000000" pitchFamily="2" charset="2"/>
              <a:buChar char="q"/>
            </a:pPr>
            <a:r>
              <a:rPr lang="en-GB" sz="2400" dirty="0"/>
              <a:t>Runs distally and laterally between the quadratus plantae and the flexor digitorum brevis</a:t>
            </a:r>
          </a:p>
          <a:p>
            <a:pPr marL="285750" indent="-285750">
              <a:buFont typeface="Wingdings" panose="05000000000000000000" pitchFamily="2" charset="2"/>
              <a:buChar char="q"/>
            </a:pPr>
            <a:r>
              <a:rPr lang="en-GB" sz="2400" dirty="0"/>
              <a:t>Innervating the quadratus plantae and the abductor digiti minimi muscles.</a:t>
            </a:r>
          </a:p>
          <a:p>
            <a:pPr marL="285750" indent="-285750">
              <a:buFont typeface="Wingdings" panose="05000000000000000000" pitchFamily="2" charset="2"/>
              <a:buChar char="q"/>
            </a:pPr>
            <a:r>
              <a:rPr lang="en-GB" sz="2400" dirty="0"/>
              <a:t>Divides Into a </a:t>
            </a:r>
            <a:r>
              <a:rPr lang="en-GB" sz="2400" u="sng" dirty="0"/>
              <a:t>superficial branch</a:t>
            </a:r>
            <a:r>
              <a:rPr lang="en-GB" sz="2400" dirty="0"/>
              <a:t>, which Innervates the flexor digiti minimi brevis,</a:t>
            </a:r>
          </a:p>
          <a:p>
            <a:r>
              <a:rPr lang="en-GB" sz="2400" dirty="0"/>
              <a:t>and a </a:t>
            </a:r>
            <a:r>
              <a:rPr lang="en-GB" sz="2400" u="sng" dirty="0"/>
              <a:t>deep branch</a:t>
            </a:r>
            <a:r>
              <a:rPr lang="en-GB" sz="2400" dirty="0"/>
              <a:t>, which innervates the plantar and dorsal interossei, the lateral three lumbricals, and the adductor hallucis.</a:t>
            </a:r>
          </a:p>
        </p:txBody>
      </p:sp>
      <p:pic>
        <p:nvPicPr>
          <p:cNvPr id="2" name="Picture 1">
            <a:extLst>
              <a:ext uri="{FF2B5EF4-FFF2-40B4-BE49-F238E27FC236}">
                <a16:creationId xmlns:a16="http://schemas.microsoft.com/office/drawing/2014/main" xmlns="" id="{A1D4A056-D51F-47F2-87B2-DAD0BC4A7554}"/>
              </a:ext>
            </a:extLst>
          </p:cNvPr>
          <p:cNvPicPr>
            <a:picLocks noChangeAspect="1"/>
          </p:cNvPicPr>
          <p:nvPr/>
        </p:nvPicPr>
        <p:blipFill>
          <a:blip r:embed="rId2"/>
          <a:stretch>
            <a:fillRect/>
          </a:stretch>
        </p:blipFill>
        <p:spPr>
          <a:xfrm>
            <a:off x="7358684" y="927641"/>
            <a:ext cx="4286250" cy="5410200"/>
          </a:xfrm>
          <a:prstGeom prst="rect">
            <a:avLst/>
          </a:prstGeom>
        </p:spPr>
      </p:pic>
    </p:spTree>
    <p:extLst>
      <p:ext uri="{BB962C8B-B14F-4D97-AF65-F5344CB8AC3E}">
        <p14:creationId xmlns:p14="http://schemas.microsoft.com/office/powerpoint/2010/main" val="914229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B3CC4C0-749E-43EE-A468-D08CE846FE7F}"/>
              </a:ext>
            </a:extLst>
          </p:cNvPr>
          <p:cNvSpPr txBox="1"/>
          <p:nvPr/>
        </p:nvSpPr>
        <p:spPr>
          <a:xfrm>
            <a:off x="477078" y="1190682"/>
            <a:ext cx="6096000" cy="4801314"/>
          </a:xfrm>
          <a:prstGeom prst="rect">
            <a:avLst/>
          </a:prstGeom>
          <a:noFill/>
          <a:ln w="57150">
            <a:solidFill>
              <a:srgbClr val="990099"/>
            </a:solidFill>
            <a:prstDash val="dashDot"/>
          </a:ln>
        </p:spPr>
        <p:txBody>
          <a:bodyPr wrap="square">
            <a:spAutoFit/>
          </a:bodyPr>
          <a:lstStyle/>
          <a:p>
            <a:r>
              <a:rPr lang="en-GB" b="1" dirty="0"/>
              <a:t>SCIATIC NERVE</a:t>
            </a:r>
          </a:p>
          <a:p>
            <a:r>
              <a:rPr lang="en-GB" b="1" dirty="0"/>
              <a:t>COMMON FIBULAR(PERONEAL) NERVE (L4-S2)</a:t>
            </a:r>
          </a:p>
          <a:p>
            <a:pPr marL="285750" indent="-285750">
              <a:buFont typeface="Wingdings" panose="05000000000000000000" pitchFamily="2" charset="2"/>
              <a:buChar char="q"/>
            </a:pPr>
            <a:r>
              <a:rPr lang="en-GB" dirty="0"/>
              <a:t>Arises as the </a:t>
            </a:r>
            <a:r>
              <a:rPr lang="en-GB" b="1" u="sng" dirty="0"/>
              <a:t>smaller terminal </a:t>
            </a:r>
            <a:r>
              <a:rPr lang="en-GB" dirty="0"/>
              <a:t>portion of the sciatic nerve at the apex of the popliteal fossa, descends through the fossa, and superficially crosses </a:t>
            </a:r>
            <a:r>
              <a:rPr lang="en-GB" u="sng" dirty="0"/>
              <a:t>the lateral head </a:t>
            </a:r>
            <a:r>
              <a:rPr lang="en-GB" dirty="0"/>
              <a:t>of the gastrocnemius muscle.</a:t>
            </a:r>
          </a:p>
          <a:p>
            <a:pPr marL="285750" indent="-285750">
              <a:buFont typeface="Wingdings" panose="05000000000000000000" pitchFamily="2" charset="2"/>
              <a:buChar char="q"/>
            </a:pPr>
            <a:r>
              <a:rPr lang="en-GB" dirty="0"/>
              <a:t>Passes behind the head of the fibula, then winds laterally around the neck of the fibula,</a:t>
            </a:r>
          </a:p>
          <a:p>
            <a:pPr marL="285750" indent="-285750">
              <a:buFont typeface="Wingdings" panose="05000000000000000000" pitchFamily="2" charset="2"/>
              <a:buChar char="q"/>
            </a:pPr>
            <a:r>
              <a:rPr lang="en-GB" dirty="0"/>
              <a:t> pierces the </a:t>
            </a:r>
            <a:r>
              <a:rPr lang="en-GB" b="1" u="sng" dirty="0"/>
              <a:t>fibularis longus</a:t>
            </a:r>
            <a:r>
              <a:rPr lang="en-GB" dirty="0"/>
              <a:t>, where it divides into the </a:t>
            </a:r>
            <a:r>
              <a:rPr lang="en-GB" b="1" dirty="0"/>
              <a:t>DEEP </a:t>
            </a:r>
            <a:r>
              <a:rPr lang="en-GB" dirty="0"/>
              <a:t>fibular and </a:t>
            </a:r>
            <a:r>
              <a:rPr lang="en-GB" b="1" dirty="0"/>
              <a:t>SUPERFICIAL </a:t>
            </a:r>
            <a:r>
              <a:rPr lang="en-GB" dirty="0"/>
              <a:t>fibular nerves.</a:t>
            </a:r>
          </a:p>
          <a:p>
            <a:pPr marL="285750" indent="-285750">
              <a:buFont typeface="Wingdings" panose="05000000000000000000" pitchFamily="2" charset="2"/>
              <a:buChar char="q"/>
            </a:pPr>
            <a:endParaRPr lang="en-GB" dirty="0"/>
          </a:p>
          <a:p>
            <a:r>
              <a:rPr lang="en-GB" dirty="0" smtClean="0"/>
              <a:t>It is </a:t>
            </a:r>
            <a:r>
              <a:rPr lang="en-GB" dirty="0" smtClean="0"/>
              <a:t>vulnerable to injury by </a:t>
            </a:r>
            <a:r>
              <a:rPr lang="en-GB" dirty="0"/>
              <a:t>it winds around the neck of the fibula, where it also can be palpated.</a:t>
            </a:r>
          </a:p>
          <a:p>
            <a:r>
              <a:rPr lang="en-GB" dirty="0"/>
              <a:t>• Gives rise to the </a:t>
            </a:r>
            <a:r>
              <a:rPr lang="en-GB" dirty="0" smtClean="0"/>
              <a:t>lateral </a:t>
            </a:r>
            <a:r>
              <a:rPr lang="en-GB" dirty="0"/>
              <a:t>sural cutaneous </a:t>
            </a:r>
            <a:r>
              <a:rPr lang="en-GB" dirty="0" smtClean="0"/>
              <a:t>nerve, </a:t>
            </a:r>
            <a:r>
              <a:rPr lang="en-GB" dirty="0"/>
              <a:t>which supplies the skin on the lateral part</a:t>
            </a:r>
          </a:p>
          <a:p>
            <a:r>
              <a:rPr lang="en-GB" dirty="0"/>
              <a:t>of the back of the leg, and the recurrent articular branch to the knee Joint</a:t>
            </a:r>
          </a:p>
        </p:txBody>
      </p:sp>
      <p:pic>
        <p:nvPicPr>
          <p:cNvPr id="4" name="Picture 3">
            <a:extLst>
              <a:ext uri="{FF2B5EF4-FFF2-40B4-BE49-F238E27FC236}">
                <a16:creationId xmlns:a16="http://schemas.microsoft.com/office/drawing/2014/main" xmlns="" id="{CFBFA126-5C13-472F-B2DF-F526C9868E04}"/>
              </a:ext>
            </a:extLst>
          </p:cNvPr>
          <p:cNvPicPr>
            <a:picLocks noChangeAspect="1"/>
          </p:cNvPicPr>
          <p:nvPr/>
        </p:nvPicPr>
        <p:blipFill>
          <a:blip r:embed="rId2"/>
          <a:stretch>
            <a:fillRect/>
          </a:stretch>
        </p:blipFill>
        <p:spPr>
          <a:xfrm>
            <a:off x="7441096" y="1876839"/>
            <a:ext cx="4572000" cy="3429000"/>
          </a:xfrm>
          <a:prstGeom prst="rect">
            <a:avLst/>
          </a:prstGeom>
        </p:spPr>
      </p:pic>
    </p:spTree>
    <p:extLst>
      <p:ext uri="{BB962C8B-B14F-4D97-AF65-F5344CB8AC3E}">
        <p14:creationId xmlns:p14="http://schemas.microsoft.com/office/powerpoint/2010/main" val="494978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2ED5123-11D2-4CC0-AC88-DF22530C3401}"/>
              </a:ext>
            </a:extLst>
          </p:cNvPr>
          <p:cNvPicPr>
            <a:picLocks noChangeAspect="1"/>
          </p:cNvPicPr>
          <p:nvPr/>
        </p:nvPicPr>
        <p:blipFill>
          <a:blip r:embed="rId2"/>
          <a:stretch>
            <a:fillRect/>
          </a:stretch>
        </p:blipFill>
        <p:spPr>
          <a:xfrm>
            <a:off x="5669279" y="1242243"/>
            <a:ext cx="5683348" cy="4373514"/>
          </a:xfrm>
          <a:prstGeom prst="rect">
            <a:avLst/>
          </a:prstGeom>
        </p:spPr>
      </p:pic>
    </p:spTree>
    <p:extLst>
      <p:ext uri="{BB962C8B-B14F-4D97-AF65-F5344CB8AC3E}">
        <p14:creationId xmlns:p14="http://schemas.microsoft.com/office/powerpoint/2010/main" val="3602637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72B43D7-170D-49AF-B274-3BAF01C5E994}"/>
              </a:ext>
            </a:extLst>
          </p:cNvPr>
          <p:cNvSpPr txBox="1"/>
          <p:nvPr/>
        </p:nvSpPr>
        <p:spPr>
          <a:xfrm>
            <a:off x="375139" y="458956"/>
            <a:ext cx="4196861" cy="5940088"/>
          </a:xfrm>
          <a:prstGeom prst="rect">
            <a:avLst/>
          </a:prstGeom>
          <a:noFill/>
          <a:ln w="57150">
            <a:solidFill>
              <a:srgbClr val="990099"/>
            </a:solidFill>
            <a:prstDash val="dash"/>
          </a:ln>
        </p:spPr>
        <p:txBody>
          <a:bodyPr wrap="square">
            <a:spAutoFit/>
          </a:bodyPr>
          <a:lstStyle/>
          <a:p>
            <a:r>
              <a:rPr lang="en-GB" sz="2000" b="1" dirty="0"/>
              <a:t>COMMON FIBULAR NERVE</a:t>
            </a:r>
          </a:p>
          <a:p>
            <a:r>
              <a:rPr lang="en-GB" sz="2000" b="1" dirty="0"/>
              <a:t>Superficial fibular (peroneal) NERVE</a:t>
            </a:r>
          </a:p>
          <a:p>
            <a:r>
              <a:rPr lang="en-GB" dirty="0"/>
              <a:t>• </a:t>
            </a:r>
            <a:r>
              <a:rPr lang="en-GB" sz="2000" dirty="0"/>
              <a:t>Arises from the common fibular nerve in the substance of the </a:t>
            </a:r>
            <a:r>
              <a:rPr lang="en-GB" sz="2000" b="1" dirty="0"/>
              <a:t>FIBULARIS LONGUS </a:t>
            </a:r>
            <a:r>
              <a:rPr lang="en-GB" sz="2000" dirty="0"/>
              <a:t>on the lateral side of the neck of the fibula (where it is vulnerable to injury but less vulnerable than the common fibular nerve).</a:t>
            </a:r>
          </a:p>
          <a:p>
            <a:pPr marL="285750" indent="-285750">
              <a:buFont typeface="Arial" panose="020B0604020202020204" pitchFamily="34" charset="0"/>
              <a:buChar char="•"/>
            </a:pPr>
            <a:r>
              <a:rPr lang="en-GB" sz="2000" dirty="0"/>
              <a:t>Innervates the fibularis longus and brevis muscles and then emerges between the two muscles by piercing the deep fascia at the lower third of the leg to become subcutaneous.</a:t>
            </a:r>
          </a:p>
          <a:p>
            <a:r>
              <a:rPr lang="en-GB" sz="2000" dirty="0"/>
              <a:t>• Descends in the lateral compartment and Innervates the skin on the lateral side of the lower leg and the dorsum of the foot</a:t>
            </a:r>
          </a:p>
        </p:txBody>
      </p:sp>
      <p:pic>
        <p:nvPicPr>
          <p:cNvPr id="4" name="Picture 3">
            <a:extLst>
              <a:ext uri="{FF2B5EF4-FFF2-40B4-BE49-F238E27FC236}">
                <a16:creationId xmlns:a16="http://schemas.microsoft.com/office/drawing/2014/main" xmlns="" id="{536102AA-EF1B-4797-BC68-2DFCFCFC2F33}"/>
              </a:ext>
            </a:extLst>
          </p:cNvPr>
          <p:cNvPicPr>
            <a:picLocks noChangeAspect="1"/>
          </p:cNvPicPr>
          <p:nvPr/>
        </p:nvPicPr>
        <p:blipFill>
          <a:blip r:embed="rId2"/>
          <a:stretch>
            <a:fillRect/>
          </a:stretch>
        </p:blipFill>
        <p:spPr>
          <a:xfrm>
            <a:off x="5354595" y="1269000"/>
            <a:ext cx="6577608" cy="4320000"/>
          </a:xfrm>
          <a:prstGeom prst="rect">
            <a:avLst/>
          </a:prstGeom>
        </p:spPr>
      </p:pic>
    </p:spTree>
    <p:extLst>
      <p:ext uri="{BB962C8B-B14F-4D97-AF65-F5344CB8AC3E}">
        <p14:creationId xmlns:p14="http://schemas.microsoft.com/office/powerpoint/2010/main" val="3214375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575D07-4492-4C29-AA70-A0A8DB87DEBF}"/>
              </a:ext>
            </a:extLst>
          </p:cNvPr>
          <p:cNvSpPr txBox="1"/>
          <p:nvPr/>
        </p:nvSpPr>
        <p:spPr>
          <a:xfrm>
            <a:off x="1078523" y="674605"/>
            <a:ext cx="6096000" cy="5355312"/>
          </a:xfrm>
          <a:prstGeom prst="rect">
            <a:avLst/>
          </a:prstGeom>
          <a:noFill/>
          <a:ln w="57150">
            <a:solidFill>
              <a:srgbClr val="990099"/>
            </a:solidFill>
            <a:prstDash val="dashDot"/>
          </a:ln>
        </p:spPr>
        <p:txBody>
          <a:bodyPr wrap="square">
            <a:spAutoFit/>
          </a:bodyPr>
          <a:lstStyle/>
          <a:p>
            <a:r>
              <a:rPr lang="en-GB" b="1" dirty="0"/>
              <a:t>COMMON FIBULAR (PERONEAL) NERVE </a:t>
            </a:r>
          </a:p>
          <a:p>
            <a:r>
              <a:rPr lang="en-GB" b="1" dirty="0"/>
              <a:t>B) DEEP FIBULAR (PERONEAL) NERVE</a:t>
            </a:r>
          </a:p>
          <a:p>
            <a:pPr marL="285750" indent="-285750">
              <a:buFont typeface="Wingdings" panose="05000000000000000000" pitchFamily="2" charset="2"/>
              <a:buChar char="q"/>
            </a:pPr>
            <a:r>
              <a:rPr lang="en-GB" dirty="0"/>
              <a:t>Arises from the common fibular nerve in the substance of the fibularis longus on the lateral side of the neck of the fibula (where it Is vulnerable to Injury but less vulnerable than the common fibular nerve).</a:t>
            </a:r>
          </a:p>
          <a:p>
            <a:pPr marL="285750" indent="-285750">
              <a:buFont typeface="Wingdings" panose="05000000000000000000" pitchFamily="2" charset="2"/>
              <a:buChar char="q"/>
            </a:pPr>
            <a:r>
              <a:rPr lang="en-GB" dirty="0"/>
              <a:t>Enters the anterior compartment by passing through the </a:t>
            </a:r>
            <a:r>
              <a:rPr lang="en-GB" b="1" u="sng" dirty="0"/>
              <a:t>extensor digitorum longus muscle.</a:t>
            </a:r>
          </a:p>
          <a:p>
            <a:pPr marL="285750" indent="-285750" algn="l">
              <a:buFont typeface="Wingdings" panose="05000000000000000000" pitchFamily="2" charset="2"/>
              <a:buChar char="q"/>
            </a:pPr>
            <a:r>
              <a:rPr lang="en-GB" sz="1800" b="0" i="0" u="none" strike="noStrike" baseline="0" dirty="0">
                <a:latin typeface="Minion-Regular"/>
              </a:rPr>
              <a:t>It then descends deep to the extensor digitorum</a:t>
            </a:r>
          </a:p>
          <a:p>
            <a:pPr algn="l"/>
            <a:r>
              <a:rPr lang="en-GB" sz="1800" b="0" i="0" u="none" strike="noStrike" baseline="0" dirty="0">
                <a:latin typeface="Minion-Regular"/>
              </a:rPr>
              <a:t>longus muscle, first lying lateral, then anterior, and finally</a:t>
            </a:r>
          </a:p>
          <a:p>
            <a:pPr algn="l"/>
            <a:r>
              <a:rPr lang="en-GB" sz="1800" b="0" i="0" u="none" strike="noStrike" baseline="0" dirty="0">
                <a:latin typeface="Minion-Regular"/>
              </a:rPr>
              <a:t>lateral to the anterior tibial artery</a:t>
            </a:r>
          </a:p>
          <a:p>
            <a:pPr algn="l"/>
            <a:r>
              <a:rPr lang="en-GB" sz="1800" b="0" i="0" u="none" strike="noStrike" baseline="0" dirty="0">
                <a:latin typeface="Minion-Regular"/>
              </a:rPr>
              <a:t>The nerve</a:t>
            </a:r>
          </a:p>
          <a:p>
            <a:pPr marL="285750" indent="-285750" algn="l">
              <a:buFont typeface="Wingdings" panose="05000000000000000000" pitchFamily="2" charset="2"/>
              <a:buChar char="q"/>
            </a:pPr>
            <a:r>
              <a:rPr lang="en-GB" sz="1800" b="0" i="0" u="none" strike="noStrike" baseline="0" dirty="0">
                <a:latin typeface="Minion-Regular"/>
              </a:rPr>
              <a:t>passes behind the extensor retinacula.</a:t>
            </a:r>
          </a:p>
          <a:p>
            <a:pPr marL="285750" indent="-285750" algn="l">
              <a:buFont typeface="Wingdings" panose="05000000000000000000" pitchFamily="2" charset="2"/>
              <a:buChar char="q"/>
            </a:pPr>
            <a:r>
              <a:rPr lang="en-GB" dirty="0"/>
              <a:t>Innervates the anterior muscles of the leg and then divides into a </a:t>
            </a:r>
            <a:r>
              <a:rPr lang="en-GB" b="1" dirty="0"/>
              <a:t>LATERAL BRANCH</a:t>
            </a:r>
            <a:r>
              <a:rPr lang="en-GB" dirty="0"/>
              <a:t>, which supplies the extensor hallucis brevis and extensor digitorum brevis, and</a:t>
            </a:r>
          </a:p>
          <a:p>
            <a:r>
              <a:rPr lang="en-GB" dirty="0"/>
              <a:t>a </a:t>
            </a:r>
            <a:r>
              <a:rPr lang="en-GB" b="1" dirty="0"/>
              <a:t>MEDIAL BRANCH</a:t>
            </a:r>
            <a:r>
              <a:rPr lang="en-GB" dirty="0"/>
              <a:t>, which accompanies the dorsalis pedis artery to supply the skin on the adjacent sides of the first and second toes.</a:t>
            </a:r>
          </a:p>
        </p:txBody>
      </p:sp>
      <p:pic>
        <p:nvPicPr>
          <p:cNvPr id="4" name="Picture 3">
            <a:extLst>
              <a:ext uri="{FF2B5EF4-FFF2-40B4-BE49-F238E27FC236}">
                <a16:creationId xmlns:a16="http://schemas.microsoft.com/office/drawing/2014/main" xmlns="" id="{B0BB3036-B0F4-496A-A0D1-6FF97165AEFB}"/>
              </a:ext>
            </a:extLst>
          </p:cNvPr>
          <p:cNvPicPr>
            <a:picLocks noChangeAspect="1"/>
          </p:cNvPicPr>
          <p:nvPr/>
        </p:nvPicPr>
        <p:blipFill>
          <a:blip r:embed="rId2"/>
          <a:stretch>
            <a:fillRect/>
          </a:stretch>
        </p:blipFill>
        <p:spPr>
          <a:xfrm>
            <a:off x="8675699" y="0"/>
            <a:ext cx="1945409" cy="6858000"/>
          </a:xfrm>
          <a:prstGeom prst="rect">
            <a:avLst/>
          </a:prstGeom>
        </p:spPr>
      </p:pic>
    </p:spTree>
    <p:extLst>
      <p:ext uri="{BB962C8B-B14F-4D97-AF65-F5344CB8AC3E}">
        <p14:creationId xmlns:p14="http://schemas.microsoft.com/office/powerpoint/2010/main" val="981270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osterior femoral cutaneous - Google Search | Radiculopathy, Cervical  radiculopathy, Lower limb">
            <a:extLst>
              <a:ext uri="{FF2B5EF4-FFF2-40B4-BE49-F238E27FC236}">
                <a16:creationId xmlns:a16="http://schemas.microsoft.com/office/drawing/2014/main" xmlns="" id="{1247E05A-95B8-4E18-9396-9C1EF9AEE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2739" y="715987"/>
            <a:ext cx="5963643" cy="57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6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1F09DCE-B1BE-4F6B-9F2B-B6917370B05B}"/>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2050754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42B144-481C-4493-8327-40E3DA038342}"/>
              </a:ext>
            </a:extLst>
          </p:cNvPr>
          <p:cNvSpPr>
            <a:spLocks noGrp="1"/>
          </p:cNvSpPr>
          <p:nvPr>
            <p:ph type="title"/>
          </p:nvPr>
        </p:nvSpPr>
        <p:spPr/>
        <p:txBody>
          <a:bodyPr/>
          <a:lstStyle/>
          <a:p>
            <a:r>
              <a:rPr lang="en-GB" sz="4400" b="1" i="0" u="none" strike="noStrike" baseline="0" dirty="0">
                <a:solidFill>
                  <a:srgbClr val="7E79B9"/>
                </a:solidFill>
                <a:latin typeface="Arial" panose="020B0604020202020204" pitchFamily="34" charset="0"/>
              </a:rPr>
              <a:t>Lumbar plexus</a:t>
            </a:r>
            <a:endParaRPr lang="en-GB" dirty="0"/>
          </a:p>
        </p:txBody>
      </p:sp>
      <p:sp>
        <p:nvSpPr>
          <p:cNvPr id="3" name="Content Placeholder 2">
            <a:extLst>
              <a:ext uri="{FF2B5EF4-FFF2-40B4-BE49-F238E27FC236}">
                <a16:creationId xmlns:a16="http://schemas.microsoft.com/office/drawing/2014/main" xmlns="" id="{943F5BD6-8D8F-43AA-906F-BA806985ADBB}"/>
              </a:ext>
            </a:extLst>
          </p:cNvPr>
          <p:cNvSpPr>
            <a:spLocks noGrp="1"/>
          </p:cNvSpPr>
          <p:nvPr>
            <p:ph idx="1"/>
          </p:nvPr>
        </p:nvSpPr>
        <p:spPr>
          <a:xfrm>
            <a:off x="838200" y="1825625"/>
            <a:ext cx="5138530" cy="4351338"/>
          </a:xfrm>
        </p:spPr>
        <p:txBody>
          <a:bodyPr/>
          <a:lstStyle/>
          <a:p>
            <a:pPr algn="l">
              <a:buFont typeface="Wingdings" panose="05000000000000000000" pitchFamily="2" charset="2"/>
              <a:buChar char="v"/>
            </a:pPr>
            <a:r>
              <a:rPr lang="en-GB" sz="1800" b="0" i="0" u="none" strike="noStrike" baseline="0" dirty="0">
                <a:solidFill>
                  <a:srgbClr val="B4D994"/>
                </a:solidFill>
                <a:latin typeface="Times New Roman" panose="02020603050405020304" pitchFamily="18" charset="0"/>
              </a:rPr>
              <a:t> </a:t>
            </a:r>
            <a:r>
              <a:rPr lang="en-GB" sz="1800" b="0" i="0" u="none" strike="noStrike" baseline="0" dirty="0">
                <a:solidFill>
                  <a:srgbClr val="231F1F"/>
                </a:solidFill>
                <a:latin typeface="Times New Roman" panose="02020603050405020304" pitchFamily="18" charset="0"/>
              </a:rPr>
              <a:t>Is formed </a:t>
            </a:r>
            <a:r>
              <a:rPr lang="en-GB" sz="1800" b="0" i="0" u="none" strike="noStrike" baseline="0" dirty="0">
                <a:solidFill>
                  <a:srgbClr val="231F1F"/>
                </a:solidFill>
                <a:latin typeface="Arial" panose="020B0604020202020204" pitchFamily="34" charset="0"/>
              </a:rPr>
              <a:t>by </a:t>
            </a:r>
            <a:r>
              <a:rPr lang="en-GB" sz="1800" b="0" i="0" u="none" strike="noStrike" baseline="0" dirty="0">
                <a:solidFill>
                  <a:srgbClr val="231F1F"/>
                </a:solidFill>
                <a:latin typeface="Times New Roman" panose="02020603050405020304" pitchFamily="18" charset="0"/>
              </a:rPr>
              <a:t>the union of the ventral rami of the first three lumbar nerves </a:t>
            </a:r>
            <a:r>
              <a:rPr lang="en-GB" sz="1800" b="0" i="0" u="none" strike="noStrike" baseline="0" dirty="0">
                <a:solidFill>
                  <a:srgbClr val="231F1F"/>
                </a:solidFill>
                <a:latin typeface="Arial" panose="020B0604020202020204" pitchFamily="34" charset="0"/>
              </a:rPr>
              <a:t>and </a:t>
            </a:r>
            <a:r>
              <a:rPr lang="en-GB" sz="1800" b="0" i="0" u="none" strike="noStrike" baseline="0" dirty="0">
                <a:solidFill>
                  <a:srgbClr val="231F1F"/>
                </a:solidFill>
                <a:latin typeface="Times New Roman" panose="02020603050405020304" pitchFamily="18" charset="0"/>
              </a:rPr>
              <a:t>a part </a:t>
            </a:r>
            <a:r>
              <a:rPr lang="en-GB" sz="1800" b="0" i="0" u="none" strike="noStrike" baseline="0" dirty="0">
                <a:solidFill>
                  <a:srgbClr val="231F1F"/>
                </a:solidFill>
                <a:latin typeface="Arial" panose="020B0604020202020204" pitchFamily="34" charset="0"/>
              </a:rPr>
              <a:t>of the </a:t>
            </a:r>
            <a:r>
              <a:rPr lang="en-GB" sz="1800" b="0" i="0" u="none" strike="noStrike" baseline="0" dirty="0">
                <a:solidFill>
                  <a:srgbClr val="231F1F"/>
                </a:solidFill>
                <a:latin typeface="Times New Roman" panose="02020603050405020304" pitchFamily="18" charset="0"/>
              </a:rPr>
              <a:t>fourth</a:t>
            </a:r>
          </a:p>
          <a:p>
            <a:pPr marL="0" indent="0" algn="l">
              <a:buNone/>
            </a:pPr>
            <a:r>
              <a:rPr lang="en-GB" sz="1800" b="0" i="0" u="none" strike="noStrike" baseline="0" dirty="0">
                <a:solidFill>
                  <a:srgbClr val="231F1F"/>
                </a:solidFill>
                <a:latin typeface="Times New Roman" panose="02020603050405020304" pitchFamily="18" charset="0"/>
              </a:rPr>
              <a:t>lumbar nerve. </a:t>
            </a:r>
          </a:p>
          <a:p>
            <a:pPr algn="l">
              <a:buFont typeface="Wingdings" panose="05000000000000000000" pitchFamily="2" charset="2"/>
              <a:buChar char="v"/>
            </a:pPr>
            <a:r>
              <a:rPr lang="en-GB" sz="1800" b="0" i="0" u="none" strike="noStrike" baseline="0" dirty="0">
                <a:solidFill>
                  <a:srgbClr val="231F1F"/>
                </a:solidFill>
                <a:latin typeface="Times New Roman" panose="02020603050405020304" pitchFamily="18" charset="0"/>
              </a:rPr>
              <a:t>(other references: </a:t>
            </a:r>
            <a:r>
              <a:rPr lang="en-GB" sz="1200" b="0" i="0" dirty="0">
                <a:solidFill>
                  <a:srgbClr val="202124"/>
                </a:solidFill>
                <a:effectLst/>
                <a:latin typeface="arial" panose="020B0604020202020204" pitchFamily="34" charset="0"/>
              </a:rPr>
              <a:t>It is formed by the divisions of the first four </a:t>
            </a:r>
            <a:r>
              <a:rPr lang="en-GB" sz="1200" b="1" i="0" dirty="0">
                <a:solidFill>
                  <a:srgbClr val="202124"/>
                </a:solidFill>
                <a:effectLst/>
                <a:latin typeface="arial" panose="020B0604020202020204" pitchFamily="34" charset="0"/>
              </a:rPr>
              <a:t>lumbar</a:t>
            </a:r>
            <a:r>
              <a:rPr lang="en-GB" sz="1200" b="0" i="0" dirty="0">
                <a:solidFill>
                  <a:srgbClr val="202124"/>
                </a:solidFill>
                <a:effectLst/>
                <a:latin typeface="arial" panose="020B0604020202020204" pitchFamily="34" charset="0"/>
              </a:rPr>
              <a:t> nerves (L1-L4) and from contributions of the subcostal nerve (T12), which is the last thoracic nerve.</a:t>
            </a:r>
            <a:endParaRPr lang="en-GB" sz="1800" b="0" i="0" u="none" strike="noStrike" baseline="0" dirty="0">
              <a:solidFill>
                <a:srgbClr val="231F1F"/>
              </a:solidFill>
              <a:latin typeface="Times New Roman" panose="02020603050405020304" pitchFamily="18" charset="0"/>
            </a:endParaRPr>
          </a:p>
          <a:p>
            <a:pPr algn="l">
              <a:buFont typeface="Wingdings" panose="05000000000000000000" pitchFamily="2" charset="2"/>
              <a:buChar char="v"/>
            </a:pPr>
            <a:r>
              <a:rPr lang="en-GB" sz="1800" b="0" i="0" u="none" strike="noStrike" baseline="0" dirty="0">
                <a:solidFill>
                  <a:srgbClr val="231F1F"/>
                </a:solidFill>
                <a:latin typeface="Arial" panose="020B0604020202020204" pitchFamily="34" charset="0"/>
              </a:rPr>
              <a:t>Lies </a:t>
            </a:r>
            <a:r>
              <a:rPr lang="en-GB" sz="1800" b="0" i="0" u="none" strike="noStrike" baseline="0" dirty="0">
                <a:solidFill>
                  <a:srgbClr val="231F1F"/>
                </a:solidFill>
                <a:latin typeface="Times New Roman" panose="02020603050405020304" pitchFamily="18" charset="0"/>
              </a:rPr>
              <a:t>anterior to the transverse processes of the lumbar vertebrae within the substance of the psoas muscle.</a:t>
            </a:r>
            <a:endParaRPr lang="en-GB" b="1" dirty="0"/>
          </a:p>
        </p:txBody>
      </p:sp>
      <p:pic>
        <p:nvPicPr>
          <p:cNvPr id="5" name="Picture 4">
            <a:extLst>
              <a:ext uri="{FF2B5EF4-FFF2-40B4-BE49-F238E27FC236}">
                <a16:creationId xmlns:a16="http://schemas.microsoft.com/office/drawing/2014/main" xmlns="" id="{68E65139-161A-4D32-9630-6A41A8737EF9}"/>
              </a:ext>
            </a:extLst>
          </p:cNvPr>
          <p:cNvPicPr>
            <a:picLocks noChangeAspect="1"/>
          </p:cNvPicPr>
          <p:nvPr/>
        </p:nvPicPr>
        <p:blipFill>
          <a:blip r:embed="rId2"/>
          <a:stretch>
            <a:fillRect/>
          </a:stretch>
        </p:blipFill>
        <p:spPr>
          <a:xfrm>
            <a:off x="6096000" y="1352858"/>
            <a:ext cx="5809261" cy="4351338"/>
          </a:xfrm>
          <a:prstGeom prst="rect">
            <a:avLst/>
          </a:prstGeom>
        </p:spPr>
      </p:pic>
    </p:spTree>
    <p:extLst>
      <p:ext uri="{BB962C8B-B14F-4D97-AF65-F5344CB8AC3E}">
        <p14:creationId xmlns:p14="http://schemas.microsoft.com/office/powerpoint/2010/main" val="174132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8DA012AF-01F2-428E-96D6-95C2341CD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657" y="346213"/>
            <a:ext cx="62007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630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26B7881-E244-4495-AB45-97A7E863EAD2}"/>
              </a:ext>
            </a:extLst>
          </p:cNvPr>
          <p:cNvSpPr txBox="1"/>
          <p:nvPr/>
        </p:nvSpPr>
        <p:spPr>
          <a:xfrm>
            <a:off x="1152939" y="1663871"/>
            <a:ext cx="6096000" cy="3231654"/>
          </a:xfrm>
          <a:prstGeom prst="rect">
            <a:avLst/>
          </a:prstGeom>
          <a:noFill/>
        </p:spPr>
        <p:txBody>
          <a:bodyPr wrap="square">
            <a:spAutoFit/>
          </a:bodyPr>
          <a:lstStyle/>
          <a:p>
            <a:r>
              <a:rPr lang="en-GB" sz="2400" b="1" dirty="0"/>
              <a:t>Lateral Cutaneous Nerve of the Thigh</a:t>
            </a:r>
          </a:p>
          <a:p>
            <a:r>
              <a:rPr lang="en-GB" dirty="0"/>
              <a:t>This nerve has a purely sensory function. It enters the thigh at the lateral aspect of the inguinal ligament, where it provides cutaneous innervation to the skin there.</a:t>
            </a:r>
          </a:p>
          <a:p>
            <a:endParaRPr lang="en-GB" dirty="0"/>
          </a:p>
          <a:p>
            <a:r>
              <a:rPr lang="en-GB" dirty="0"/>
              <a:t>Roots: L2, L3</a:t>
            </a:r>
          </a:p>
          <a:p>
            <a:endParaRPr lang="en-GB" dirty="0"/>
          </a:p>
          <a:p>
            <a:r>
              <a:rPr lang="en-GB" dirty="0"/>
              <a:t>Motor Functions: .</a:t>
            </a:r>
          </a:p>
          <a:p>
            <a:endParaRPr lang="en-GB" dirty="0"/>
          </a:p>
          <a:p>
            <a:r>
              <a:rPr lang="en-GB" dirty="0"/>
              <a:t>Sensory Functions: Innervates the anterior and lateral thigh down to the level of the knee.</a:t>
            </a:r>
          </a:p>
        </p:txBody>
      </p:sp>
      <p:pic>
        <p:nvPicPr>
          <p:cNvPr id="4" name="Picture 3">
            <a:extLst>
              <a:ext uri="{FF2B5EF4-FFF2-40B4-BE49-F238E27FC236}">
                <a16:creationId xmlns:a16="http://schemas.microsoft.com/office/drawing/2014/main" xmlns="" id="{D59702A6-F3B0-45B8-8607-1A064AF2DF53}"/>
              </a:ext>
            </a:extLst>
          </p:cNvPr>
          <p:cNvPicPr>
            <a:picLocks noChangeAspect="1"/>
          </p:cNvPicPr>
          <p:nvPr/>
        </p:nvPicPr>
        <p:blipFill>
          <a:blip r:embed="rId2"/>
          <a:stretch>
            <a:fillRect/>
          </a:stretch>
        </p:blipFill>
        <p:spPr>
          <a:xfrm>
            <a:off x="7400511" y="895350"/>
            <a:ext cx="3638550" cy="5067300"/>
          </a:xfrm>
          <a:prstGeom prst="rect">
            <a:avLst/>
          </a:prstGeom>
        </p:spPr>
      </p:pic>
    </p:spTree>
    <p:extLst>
      <p:ext uri="{BB962C8B-B14F-4D97-AF65-F5344CB8AC3E}">
        <p14:creationId xmlns:p14="http://schemas.microsoft.com/office/powerpoint/2010/main" val="2213221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3B306FD-1226-4374-B017-D26A88B69E41}"/>
              </a:ext>
            </a:extLst>
          </p:cNvPr>
          <p:cNvSpPr txBox="1"/>
          <p:nvPr/>
        </p:nvSpPr>
        <p:spPr>
          <a:xfrm>
            <a:off x="106018" y="143736"/>
            <a:ext cx="6096000" cy="4093428"/>
          </a:xfrm>
          <a:prstGeom prst="rect">
            <a:avLst/>
          </a:prstGeom>
          <a:noFill/>
        </p:spPr>
        <p:txBody>
          <a:bodyPr wrap="square">
            <a:spAutoFit/>
          </a:bodyPr>
          <a:lstStyle/>
          <a:p>
            <a:pPr algn="l"/>
            <a:r>
              <a:rPr lang="en-GB" sz="2000" b="0" i="0" u="none" strike="noStrike" baseline="0" dirty="0">
                <a:solidFill>
                  <a:srgbClr val="7E79B9"/>
                </a:solidFill>
                <a:latin typeface="Arial" panose="020B0604020202020204" pitchFamily="34" charset="0"/>
              </a:rPr>
              <a:t>Obturator nerve </a:t>
            </a:r>
            <a:r>
              <a:rPr lang="en-GB" sz="1800" b="0" i="0" u="none" strike="noStrike" baseline="0" dirty="0">
                <a:solidFill>
                  <a:srgbClr val="7E79B9"/>
                </a:solidFill>
                <a:latin typeface="Arial" panose="020B0604020202020204" pitchFamily="34" charset="0"/>
              </a:rPr>
              <a:t>(L2-L4)</a:t>
            </a:r>
          </a:p>
          <a:p>
            <a:pPr marL="285750" indent="-285750" algn="l">
              <a:buFont typeface="Wingdings" panose="05000000000000000000" pitchFamily="2" charset="2"/>
              <a:buChar char="v"/>
            </a:pPr>
            <a:r>
              <a:rPr lang="en-GB" sz="1800" b="0" i="0" u="none" strike="noStrike" baseline="0" dirty="0">
                <a:solidFill>
                  <a:srgbClr val="231F20"/>
                </a:solidFill>
                <a:latin typeface="Times New Roman" panose="02020603050405020304" pitchFamily="18" charset="0"/>
              </a:rPr>
              <a:t>Arises from </a:t>
            </a:r>
            <a:r>
              <a:rPr lang="en-GB" sz="1800" b="0" i="0" u="none" strike="noStrike" baseline="0" dirty="0">
                <a:solidFill>
                  <a:srgbClr val="231F20"/>
                </a:solidFill>
                <a:latin typeface="Arial" panose="020B0604020202020204" pitchFamily="34" charset="0"/>
              </a:rPr>
              <a:t>the </a:t>
            </a:r>
            <a:r>
              <a:rPr lang="en-GB" sz="2000" b="0" i="0" u="none" strike="noStrike" baseline="0" dirty="0">
                <a:solidFill>
                  <a:srgbClr val="231F20"/>
                </a:solidFill>
                <a:latin typeface="Arial" panose="020B0604020202020204" pitchFamily="34" charset="0"/>
              </a:rPr>
              <a:t>lumbar plexus </a:t>
            </a:r>
            <a:r>
              <a:rPr lang="en-GB" sz="1800" b="0" i="0" u="none" strike="noStrike" baseline="0" dirty="0">
                <a:solidFill>
                  <a:srgbClr val="231F20"/>
                </a:solidFill>
                <a:latin typeface="Times New Roman" panose="02020603050405020304" pitchFamily="18" charset="0"/>
              </a:rPr>
              <a:t>and enters the thigh </a:t>
            </a:r>
            <a:r>
              <a:rPr lang="en-GB" sz="1800" b="0" i="0" u="none" strike="noStrike" baseline="0" dirty="0">
                <a:solidFill>
                  <a:srgbClr val="231F20"/>
                </a:solidFill>
                <a:latin typeface="Arial" panose="020B0604020202020204" pitchFamily="34" charset="0"/>
              </a:rPr>
              <a:t>through the </a:t>
            </a:r>
            <a:r>
              <a:rPr lang="en-GB" sz="1800" b="0" i="0" u="none" strike="noStrike" baseline="0" dirty="0">
                <a:solidFill>
                  <a:srgbClr val="231F20"/>
                </a:solidFill>
                <a:latin typeface="Times New Roman" panose="02020603050405020304" pitchFamily="18" charset="0"/>
              </a:rPr>
              <a:t>obturator foramen.</a:t>
            </a:r>
          </a:p>
          <a:p>
            <a:pPr marL="285750" indent="-285750" algn="l">
              <a:buFont typeface="Wingdings" panose="05000000000000000000" pitchFamily="2" charset="2"/>
              <a:buChar char="v"/>
            </a:pPr>
            <a:r>
              <a:rPr lang="en-GB" sz="1800" b="0" i="0" u="none" strike="noStrike" baseline="0" dirty="0">
                <a:solidFill>
                  <a:srgbClr val="231F20"/>
                </a:solidFill>
                <a:latin typeface="Times New Roman" panose="02020603050405020304" pitchFamily="18" charset="0"/>
              </a:rPr>
              <a:t>Divides into anterior and posterior branches.</a:t>
            </a:r>
          </a:p>
          <a:p>
            <a:pPr algn="l"/>
            <a:r>
              <a:rPr lang="en-GB" sz="2000" b="0" i="0" u="none" strike="noStrike" baseline="0" dirty="0">
                <a:solidFill>
                  <a:srgbClr val="231F20"/>
                </a:solidFill>
                <a:latin typeface="Times New Roman" panose="02020603050405020304" pitchFamily="18" charset="0"/>
              </a:rPr>
              <a:t>1. </a:t>
            </a:r>
            <a:r>
              <a:rPr lang="en-GB" sz="2000" b="0" i="0" u="none" strike="noStrike" baseline="0" dirty="0">
                <a:solidFill>
                  <a:srgbClr val="231F20"/>
                </a:solidFill>
                <a:latin typeface="Arial" panose="020B0604020202020204" pitchFamily="34" charset="0"/>
              </a:rPr>
              <a:t>Anterior branch</a:t>
            </a:r>
          </a:p>
          <a:p>
            <a:pPr algn="l"/>
            <a:r>
              <a:rPr lang="en-GB" sz="1800" b="0" i="0" u="none" strike="noStrike" baseline="0" dirty="0">
                <a:solidFill>
                  <a:srgbClr val="B4D994"/>
                </a:solidFill>
                <a:latin typeface="Times New Roman" panose="02020603050405020304" pitchFamily="18" charset="0"/>
              </a:rPr>
              <a:t>• </a:t>
            </a:r>
            <a:r>
              <a:rPr lang="en-GB" sz="1800" b="0" i="0" u="none" strike="noStrike" baseline="0" dirty="0">
                <a:solidFill>
                  <a:srgbClr val="231F20"/>
                </a:solidFill>
                <a:latin typeface="Times New Roman" panose="02020603050405020304" pitchFamily="18" charset="0"/>
              </a:rPr>
              <a:t>Descends between the adductor longus and the adductor </a:t>
            </a:r>
            <a:r>
              <a:rPr lang="en-GB" sz="1800" b="0" i="0" u="none" strike="noStrike" baseline="0" dirty="0">
                <a:solidFill>
                  <a:srgbClr val="231F20"/>
                </a:solidFill>
                <a:latin typeface="Arial" panose="020B0604020202020204" pitchFamily="34" charset="0"/>
              </a:rPr>
              <a:t>brevis </a:t>
            </a:r>
            <a:r>
              <a:rPr lang="en-GB" sz="1800" b="0" i="0" u="none" strike="noStrike" baseline="0" dirty="0">
                <a:solidFill>
                  <a:srgbClr val="231F20"/>
                </a:solidFill>
                <a:latin typeface="Times New Roman" panose="02020603050405020304" pitchFamily="18" charset="0"/>
              </a:rPr>
              <a:t>muscles.</a:t>
            </a:r>
          </a:p>
          <a:p>
            <a:pPr algn="l"/>
            <a:r>
              <a:rPr lang="en-GB" sz="1800" b="0" i="0" u="none" strike="noStrike" baseline="0" dirty="0">
                <a:solidFill>
                  <a:srgbClr val="B4D994"/>
                </a:solidFill>
                <a:latin typeface="Times New Roman" panose="02020603050405020304" pitchFamily="18" charset="0"/>
              </a:rPr>
              <a:t>• </a:t>
            </a:r>
            <a:r>
              <a:rPr lang="en-GB" sz="1800" b="0" i="0" u="none" strike="noStrike" baseline="0" dirty="0">
                <a:solidFill>
                  <a:srgbClr val="231F20"/>
                </a:solidFill>
                <a:latin typeface="Times New Roman" panose="02020603050405020304" pitchFamily="18" charset="0"/>
              </a:rPr>
              <a:t>Innervates the adductor longus, adductor brevis, </a:t>
            </a:r>
            <a:r>
              <a:rPr lang="en-GB" b="0" i="0" u="none" strike="noStrike" baseline="0" dirty="0">
                <a:solidFill>
                  <a:srgbClr val="231F20"/>
                </a:solidFill>
                <a:latin typeface="Times New Roman" panose="02020603050405020304" pitchFamily="18" charset="0"/>
              </a:rPr>
              <a:t>Gracilis, </a:t>
            </a:r>
            <a:r>
              <a:rPr lang="en-GB" sz="1800" b="0" i="0" u="none" strike="noStrike" baseline="0" dirty="0">
                <a:solidFill>
                  <a:srgbClr val="231F20"/>
                </a:solidFill>
                <a:latin typeface="Times New Roman" panose="02020603050405020304" pitchFamily="18" charset="0"/>
              </a:rPr>
              <a:t>and pectineus muscles.</a:t>
            </a:r>
          </a:p>
          <a:p>
            <a:pPr algn="l"/>
            <a:r>
              <a:rPr lang="en-GB" sz="2000" b="0" i="0" u="none" strike="noStrike" baseline="0" dirty="0">
                <a:solidFill>
                  <a:srgbClr val="231F20"/>
                </a:solidFill>
                <a:latin typeface="Times New Roman" panose="02020603050405020304" pitchFamily="18" charset="0"/>
              </a:rPr>
              <a:t>2. </a:t>
            </a:r>
            <a:r>
              <a:rPr lang="en-GB" sz="2000" b="0" i="0" u="none" strike="noStrike" baseline="0" dirty="0">
                <a:solidFill>
                  <a:srgbClr val="231F20"/>
                </a:solidFill>
                <a:latin typeface="Arial" panose="020B0604020202020204" pitchFamily="34" charset="0"/>
              </a:rPr>
              <a:t>Posterior branch</a:t>
            </a:r>
          </a:p>
          <a:p>
            <a:pPr algn="l"/>
            <a:r>
              <a:rPr lang="en-GB" sz="1800" b="0" i="0" u="none" strike="noStrike" baseline="0" dirty="0">
                <a:solidFill>
                  <a:srgbClr val="B4D994"/>
                </a:solidFill>
                <a:latin typeface="Times New Roman" panose="02020603050405020304" pitchFamily="18" charset="0"/>
              </a:rPr>
              <a:t>• </a:t>
            </a:r>
            <a:r>
              <a:rPr lang="en-GB" sz="1800" b="0" i="0" u="none" strike="noStrike" baseline="0" dirty="0">
                <a:solidFill>
                  <a:srgbClr val="231F20"/>
                </a:solidFill>
                <a:latin typeface="Times New Roman" panose="02020603050405020304" pitchFamily="18" charset="0"/>
              </a:rPr>
              <a:t>Descends between the adductor brevis and the adductor magnus muscles.</a:t>
            </a:r>
          </a:p>
          <a:p>
            <a:pPr algn="l"/>
            <a:r>
              <a:rPr lang="en-GB" sz="1800" b="0" i="0" u="none" strike="noStrike" baseline="0" dirty="0">
                <a:solidFill>
                  <a:srgbClr val="B4D994"/>
                </a:solidFill>
                <a:latin typeface="Times New Roman" panose="02020603050405020304" pitchFamily="18" charset="0"/>
              </a:rPr>
              <a:t>• </a:t>
            </a:r>
            <a:r>
              <a:rPr lang="en-GB" sz="1800" b="0" i="0" u="none" strike="noStrike" baseline="0" dirty="0">
                <a:solidFill>
                  <a:srgbClr val="231F20"/>
                </a:solidFill>
                <a:latin typeface="Times New Roman" panose="02020603050405020304" pitchFamily="18" charset="0"/>
              </a:rPr>
              <a:t>Innervates the anterior obturator externus, adductors brevis and magnus, as well as the knee joint.</a:t>
            </a:r>
            <a:endParaRPr lang="en-GB" dirty="0"/>
          </a:p>
        </p:txBody>
      </p:sp>
      <p:pic>
        <p:nvPicPr>
          <p:cNvPr id="7" name="Picture 6">
            <a:extLst>
              <a:ext uri="{FF2B5EF4-FFF2-40B4-BE49-F238E27FC236}">
                <a16:creationId xmlns:a16="http://schemas.microsoft.com/office/drawing/2014/main" xmlns="" id="{039471E3-0CC0-46C2-B81E-E288CB10622B}"/>
              </a:ext>
            </a:extLst>
          </p:cNvPr>
          <p:cNvPicPr>
            <a:picLocks noChangeAspect="1"/>
          </p:cNvPicPr>
          <p:nvPr/>
        </p:nvPicPr>
        <p:blipFill rotWithShape="1">
          <a:blip r:embed="rId2"/>
          <a:srcRect l="12876" r="12078"/>
          <a:stretch/>
        </p:blipFill>
        <p:spPr>
          <a:xfrm>
            <a:off x="6405649" y="1921565"/>
            <a:ext cx="5219058" cy="3911860"/>
          </a:xfrm>
          <a:prstGeom prst="rect">
            <a:avLst/>
          </a:prstGeom>
        </p:spPr>
      </p:pic>
      <p:sp>
        <p:nvSpPr>
          <p:cNvPr id="9" name="TextBox 8">
            <a:extLst>
              <a:ext uri="{FF2B5EF4-FFF2-40B4-BE49-F238E27FC236}">
                <a16:creationId xmlns:a16="http://schemas.microsoft.com/office/drawing/2014/main" xmlns="" id="{CEAB508F-CB4B-4C66-ACB3-20A9ABF33294}"/>
              </a:ext>
            </a:extLst>
          </p:cNvPr>
          <p:cNvSpPr txBox="1"/>
          <p:nvPr/>
        </p:nvSpPr>
        <p:spPr>
          <a:xfrm>
            <a:off x="328359" y="4589336"/>
            <a:ext cx="5345254" cy="1477328"/>
          </a:xfrm>
          <a:custGeom>
            <a:avLst/>
            <a:gdLst>
              <a:gd name="connsiteX0" fmla="*/ 0 w 5345254"/>
              <a:gd name="connsiteY0" fmla="*/ 0 h 1477328"/>
              <a:gd name="connsiteX1" fmla="*/ 5345254 w 5345254"/>
              <a:gd name="connsiteY1" fmla="*/ 0 h 1477328"/>
              <a:gd name="connsiteX2" fmla="*/ 5345254 w 5345254"/>
              <a:gd name="connsiteY2" fmla="*/ 1477328 h 1477328"/>
              <a:gd name="connsiteX3" fmla="*/ 0 w 5345254"/>
              <a:gd name="connsiteY3" fmla="*/ 1477328 h 1477328"/>
              <a:gd name="connsiteX4" fmla="*/ 0 w 5345254"/>
              <a:gd name="connsiteY4" fmla="*/ 0 h 1477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254" h="1477328" extrusionOk="0">
                <a:moveTo>
                  <a:pt x="0" y="0"/>
                </a:moveTo>
                <a:cubicBezTo>
                  <a:pt x="1007856" y="41999"/>
                  <a:pt x="3214550" y="-145487"/>
                  <a:pt x="5345254" y="0"/>
                </a:cubicBezTo>
                <a:cubicBezTo>
                  <a:pt x="5354785" y="616889"/>
                  <a:pt x="5318238" y="1153243"/>
                  <a:pt x="5345254" y="1477328"/>
                </a:cubicBezTo>
                <a:cubicBezTo>
                  <a:pt x="3104836" y="1572927"/>
                  <a:pt x="2487230" y="1336123"/>
                  <a:pt x="0" y="1477328"/>
                </a:cubicBezTo>
                <a:cubicBezTo>
                  <a:pt x="-37483" y="754630"/>
                  <a:pt x="-120454" y="245045"/>
                  <a:pt x="0" y="0"/>
                </a:cubicBezTo>
                <a:close/>
              </a:path>
            </a:pathLst>
          </a:custGeom>
          <a:noFill/>
          <a:ln>
            <a:solidFill>
              <a:srgbClr val="FF0000"/>
            </a:solidFill>
            <a:extLst>
              <a:ext uri="{C807C97D-BFC1-408E-A445-0C87EB9F89A2}">
                <ask:lineSketchStyleProps xmlns:ask="http://schemas.microsoft.com/office/drawing/2018/sketchyshapes" xmlns="" sd="2537089978">
                  <a:prstGeom prst="rect">
                    <a:avLst/>
                  </a:prstGeom>
                  <ask:type>
                    <ask:lineSketchCurved/>
                  </ask:type>
                </ask:lineSketchStyleProps>
              </a:ext>
            </a:extLst>
          </a:ln>
          <a:effectLst>
            <a:glow rad="101600">
              <a:srgbClr val="FF0000">
                <a:alpha val="60000"/>
              </a:srgbClr>
            </a:glow>
          </a:effectLst>
        </p:spPr>
        <p:txBody>
          <a:bodyPr wrap="square">
            <a:spAutoFit/>
          </a:bodyPr>
          <a:lstStyle/>
          <a:p>
            <a:r>
              <a:rPr lang="en-GB" dirty="0"/>
              <a:t>An accessory obturator nerve (L3, L4) is present</a:t>
            </a:r>
          </a:p>
          <a:p>
            <a:r>
              <a:rPr lang="en-GB" dirty="0"/>
              <a:t>almost 10% of the time. It parallels the medial border of</a:t>
            </a:r>
            <a:r>
              <a:rPr lang="ar-JO" dirty="0"/>
              <a:t> </a:t>
            </a:r>
            <a:r>
              <a:rPr lang="en-GB" dirty="0"/>
              <a:t>the psoas, anterior to the obturator nerve, crossing superior</a:t>
            </a:r>
            <a:r>
              <a:rPr lang="ar-JO" dirty="0"/>
              <a:t> </a:t>
            </a:r>
            <a:r>
              <a:rPr lang="en-GB" dirty="0"/>
              <a:t>to the superior pubic ramus in close proximity to the</a:t>
            </a:r>
            <a:r>
              <a:rPr lang="ar-JO" dirty="0"/>
              <a:t> </a:t>
            </a:r>
            <a:r>
              <a:rPr lang="en-GB" dirty="0"/>
              <a:t>femoral vein.</a:t>
            </a:r>
          </a:p>
        </p:txBody>
      </p:sp>
    </p:spTree>
    <p:extLst>
      <p:ext uri="{BB962C8B-B14F-4D97-AF65-F5344CB8AC3E}">
        <p14:creationId xmlns:p14="http://schemas.microsoft.com/office/powerpoint/2010/main" val="265196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FCEF0D8-A887-49E6-9DF6-8841F41DB49F}"/>
              </a:ext>
            </a:extLst>
          </p:cNvPr>
          <p:cNvPicPr>
            <a:picLocks noChangeAspect="1"/>
          </p:cNvPicPr>
          <p:nvPr/>
        </p:nvPicPr>
        <p:blipFill>
          <a:blip r:embed="rId2"/>
          <a:stretch>
            <a:fillRect/>
          </a:stretch>
        </p:blipFill>
        <p:spPr>
          <a:xfrm>
            <a:off x="782320" y="643467"/>
            <a:ext cx="5013959" cy="5571066"/>
          </a:xfrm>
          <a:prstGeom prst="rect">
            <a:avLst/>
          </a:prstGeom>
        </p:spPr>
      </p:pic>
      <p:pic>
        <p:nvPicPr>
          <p:cNvPr id="3" name="Picture 2">
            <a:extLst>
              <a:ext uri="{FF2B5EF4-FFF2-40B4-BE49-F238E27FC236}">
                <a16:creationId xmlns:a16="http://schemas.microsoft.com/office/drawing/2014/main" xmlns="" id="{F6BC5F20-1BB4-427A-A15C-BBB465B54A4C}"/>
              </a:ext>
            </a:extLst>
          </p:cNvPr>
          <p:cNvPicPr>
            <a:picLocks noChangeAspect="1"/>
          </p:cNvPicPr>
          <p:nvPr/>
        </p:nvPicPr>
        <p:blipFill>
          <a:blip r:embed="rId3"/>
          <a:stretch>
            <a:fillRect/>
          </a:stretch>
        </p:blipFill>
        <p:spPr>
          <a:xfrm>
            <a:off x="6305189" y="643467"/>
            <a:ext cx="5195018" cy="5571066"/>
          </a:xfrm>
          <a:prstGeom prst="rect">
            <a:avLst/>
          </a:prstGeom>
        </p:spPr>
      </p:pic>
    </p:spTree>
    <p:extLst>
      <p:ext uri="{BB962C8B-B14F-4D97-AF65-F5344CB8AC3E}">
        <p14:creationId xmlns:p14="http://schemas.microsoft.com/office/powerpoint/2010/main" val="2408139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3396AB1-889A-4E0E-AF76-117669EF43B8}"/>
              </a:ext>
            </a:extLst>
          </p:cNvPr>
          <p:cNvSpPr txBox="1"/>
          <p:nvPr/>
        </p:nvSpPr>
        <p:spPr>
          <a:xfrm>
            <a:off x="220394" y="563996"/>
            <a:ext cx="6096000" cy="3570208"/>
          </a:xfrm>
          <a:prstGeom prst="rect">
            <a:avLst/>
          </a:prstGeom>
          <a:noFill/>
        </p:spPr>
        <p:txBody>
          <a:bodyPr wrap="square">
            <a:spAutoFit/>
          </a:bodyPr>
          <a:lstStyle/>
          <a:p>
            <a:pPr algn="l"/>
            <a:r>
              <a:rPr lang="en-GB" sz="2000" b="0" i="0" u="none" strike="noStrike" baseline="0" dirty="0">
                <a:solidFill>
                  <a:srgbClr val="7E79B9"/>
                </a:solidFill>
                <a:latin typeface="Arial" panose="020B0604020202020204" pitchFamily="34" charset="0"/>
              </a:rPr>
              <a:t>Femoral nerve </a:t>
            </a:r>
            <a:r>
              <a:rPr lang="en-GB" sz="1800" b="0" i="0" u="none" strike="noStrike" baseline="0" dirty="0">
                <a:solidFill>
                  <a:srgbClr val="7E79B9"/>
                </a:solidFill>
                <a:latin typeface="Arial" panose="020B0604020202020204" pitchFamily="34" charset="0"/>
              </a:rPr>
              <a:t>(L2-L4)</a:t>
            </a:r>
          </a:p>
          <a:p>
            <a:pPr algn="l"/>
            <a:r>
              <a:rPr lang="en-GB" sz="1800" b="0" i="0" u="none" strike="noStrike" baseline="0" dirty="0">
                <a:solidFill>
                  <a:srgbClr val="B4D994"/>
                </a:solidFill>
                <a:latin typeface="Times New Roman" panose="02020603050405020304" pitchFamily="18" charset="0"/>
              </a:rPr>
              <a:t>• </a:t>
            </a:r>
            <a:r>
              <a:rPr lang="en-GB" sz="1800" b="0" i="0" u="none" strike="noStrike" baseline="0" dirty="0">
                <a:solidFill>
                  <a:srgbClr val="231F20"/>
                </a:solidFill>
                <a:latin typeface="Times New Roman" panose="02020603050405020304" pitchFamily="18" charset="0"/>
              </a:rPr>
              <a:t>Arises from the </a:t>
            </a:r>
            <a:r>
              <a:rPr lang="en-GB" sz="2000" b="0" i="0" u="none" strike="noStrike" baseline="0" dirty="0">
                <a:solidFill>
                  <a:srgbClr val="231F20"/>
                </a:solidFill>
                <a:latin typeface="Arial" panose="020B0604020202020204" pitchFamily="34" charset="0"/>
              </a:rPr>
              <a:t>lumbar plexus </a:t>
            </a:r>
            <a:r>
              <a:rPr lang="en-GB" sz="1800" b="0" i="0" u="none" strike="noStrike" baseline="0" dirty="0">
                <a:solidFill>
                  <a:srgbClr val="231F20"/>
                </a:solidFill>
                <a:latin typeface="Arial" panose="020B0604020202020204" pitchFamily="34" charset="0"/>
              </a:rPr>
              <a:t>within </a:t>
            </a:r>
            <a:r>
              <a:rPr lang="en-GB" sz="1800" b="0" i="0" u="none" strike="noStrike" baseline="0" dirty="0">
                <a:solidFill>
                  <a:srgbClr val="231F20"/>
                </a:solidFill>
                <a:latin typeface="Times New Roman" panose="02020603050405020304" pitchFamily="18" charset="0"/>
              </a:rPr>
              <a:t>the substance of </a:t>
            </a:r>
            <a:r>
              <a:rPr lang="en-GB" sz="1800" b="0" i="0" u="none" strike="noStrike" baseline="0" dirty="0">
                <a:solidFill>
                  <a:srgbClr val="231F20"/>
                </a:solidFill>
                <a:latin typeface="Arial" panose="020B0604020202020204" pitchFamily="34" charset="0"/>
              </a:rPr>
              <a:t>the </a:t>
            </a:r>
            <a:r>
              <a:rPr lang="en-GB" sz="1800" b="0" i="0" u="none" strike="noStrike" baseline="0" dirty="0">
                <a:solidFill>
                  <a:srgbClr val="231F20"/>
                </a:solidFill>
                <a:latin typeface="Times New Roman" panose="02020603050405020304" pitchFamily="18" charset="0"/>
              </a:rPr>
              <a:t>psoas major, emerges between the iliacus and psoas major muscles, and enters </a:t>
            </a:r>
            <a:r>
              <a:rPr lang="en-GB" sz="1800" b="0" i="0" u="none" strike="noStrike" baseline="0" dirty="0">
                <a:solidFill>
                  <a:srgbClr val="231F20"/>
                </a:solidFill>
                <a:latin typeface="Arial" panose="020B0604020202020204" pitchFamily="34" charset="0"/>
              </a:rPr>
              <a:t>the </a:t>
            </a:r>
            <a:r>
              <a:rPr lang="en-GB" sz="1800" b="0" i="0" u="none" strike="noStrike" baseline="0" dirty="0">
                <a:solidFill>
                  <a:srgbClr val="231F20"/>
                </a:solidFill>
                <a:latin typeface="Times New Roman" panose="02020603050405020304" pitchFamily="18" charset="0"/>
              </a:rPr>
              <a:t>thigh by passing deep to the inguinal ligament and lateral to the femoral sheath.</a:t>
            </a:r>
          </a:p>
          <a:p>
            <a:pPr algn="l"/>
            <a:r>
              <a:rPr lang="en-GB" sz="1800" b="0" i="0" u="none" strike="noStrike" baseline="0" dirty="0">
                <a:solidFill>
                  <a:srgbClr val="B4D994"/>
                </a:solidFill>
                <a:latin typeface="Times New Roman" panose="02020603050405020304" pitchFamily="18" charset="0"/>
              </a:rPr>
              <a:t>• </a:t>
            </a:r>
            <a:r>
              <a:rPr lang="en-GB" sz="1800" b="0" i="0" u="none" strike="noStrike" baseline="0" dirty="0">
                <a:solidFill>
                  <a:srgbClr val="231F20"/>
                </a:solidFill>
                <a:latin typeface="Times New Roman" panose="02020603050405020304" pitchFamily="18" charset="0"/>
              </a:rPr>
              <a:t>Gives rise to </a:t>
            </a:r>
          </a:p>
          <a:p>
            <a:pPr marL="342900" indent="-342900" algn="l">
              <a:buFont typeface="Wingdings" panose="05000000000000000000" pitchFamily="2" charset="2"/>
              <a:buChar char="ü"/>
            </a:pPr>
            <a:r>
              <a:rPr lang="en-GB" sz="2000" b="0" i="0" u="none" strike="noStrike" baseline="0" dirty="0">
                <a:solidFill>
                  <a:srgbClr val="231F20"/>
                </a:solidFill>
                <a:latin typeface="Arial" panose="020B0604020202020204" pitchFamily="34" charset="0"/>
              </a:rPr>
              <a:t>muscular branch; </a:t>
            </a:r>
          </a:p>
          <a:p>
            <a:pPr marL="342900" indent="-342900" algn="l">
              <a:buFont typeface="Wingdings" panose="05000000000000000000" pitchFamily="2" charset="2"/>
              <a:buChar char="ü"/>
            </a:pPr>
            <a:r>
              <a:rPr lang="en-GB" sz="2000" b="0" i="0" u="none" strike="noStrike" baseline="0" dirty="0">
                <a:solidFill>
                  <a:srgbClr val="231F20"/>
                </a:solidFill>
                <a:latin typeface="Arial" panose="020B0604020202020204" pitchFamily="34" charset="0"/>
              </a:rPr>
              <a:t>articular branch </a:t>
            </a:r>
            <a:r>
              <a:rPr lang="en-GB" sz="1800" b="0" i="0" u="none" strike="noStrike" baseline="0" dirty="0">
                <a:solidFill>
                  <a:srgbClr val="231F20"/>
                </a:solidFill>
                <a:latin typeface="Times New Roman" panose="02020603050405020304" pitchFamily="18" charset="0"/>
              </a:rPr>
              <a:t>to the hip and knee joints; </a:t>
            </a:r>
          </a:p>
          <a:p>
            <a:pPr marL="342900" indent="-342900" algn="l">
              <a:buFont typeface="Wingdings" panose="05000000000000000000" pitchFamily="2" charset="2"/>
              <a:buChar char="ü"/>
            </a:pPr>
            <a:r>
              <a:rPr lang="en-GB" sz="1800" b="0" i="0" u="none" strike="noStrike" baseline="0" dirty="0">
                <a:solidFill>
                  <a:srgbClr val="231F20"/>
                </a:solidFill>
                <a:latin typeface="Times New Roman" panose="02020603050405020304" pitchFamily="18" charset="0"/>
              </a:rPr>
              <a:t>and </a:t>
            </a:r>
            <a:r>
              <a:rPr lang="en-GB" sz="2000" b="0" i="0" u="none" strike="noStrike" baseline="0" dirty="0">
                <a:solidFill>
                  <a:srgbClr val="231F20"/>
                </a:solidFill>
                <a:latin typeface="Arial" panose="020B0604020202020204" pitchFamily="34" charset="0"/>
              </a:rPr>
              <a:t>cutaneous branches, </a:t>
            </a:r>
            <a:r>
              <a:rPr lang="en-GB" sz="1800" b="0" i="0" u="none" strike="noStrike" baseline="0" dirty="0">
                <a:solidFill>
                  <a:srgbClr val="231F20"/>
                </a:solidFill>
                <a:latin typeface="Times New Roman" panose="02020603050405020304" pitchFamily="18" charset="0"/>
              </a:rPr>
              <a:t>including the anterior femoral cutaneous nerve and the saphenous nerve, which descends</a:t>
            </a:r>
          </a:p>
          <a:p>
            <a:pPr algn="l"/>
            <a:r>
              <a:rPr lang="en-GB" sz="1800" b="0" i="0" u="none" strike="noStrike" baseline="0" dirty="0">
                <a:solidFill>
                  <a:srgbClr val="231F20"/>
                </a:solidFill>
                <a:latin typeface="Arial" panose="020B0604020202020204" pitchFamily="34" charset="0"/>
              </a:rPr>
              <a:t>through the </a:t>
            </a:r>
            <a:r>
              <a:rPr lang="en-GB" sz="1800" b="0" i="0" u="none" strike="noStrike" baseline="0" dirty="0">
                <a:solidFill>
                  <a:srgbClr val="231F20"/>
                </a:solidFill>
                <a:latin typeface="Times New Roman" panose="02020603050405020304" pitchFamily="18" charset="0"/>
              </a:rPr>
              <a:t>femoral triangle and accompanies the femoral vessels in the adductor canal.</a:t>
            </a:r>
            <a:endParaRPr lang="en-GB" dirty="0"/>
          </a:p>
        </p:txBody>
      </p:sp>
      <p:pic>
        <p:nvPicPr>
          <p:cNvPr id="4" name="Picture 3">
            <a:extLst>
              <a:ext uri="{FF2B5EF4-FFF2-40B4-BE49-F238E27FC236}">
                <a16:creationId xmlns:a16="http://schemas.microsoft.com/office/drawing/2014/main" xmlns="" id="{313694C4-93D8-404A-8DFD-C983FF7DDFE4}"/>
              </a:ext>
            </a:extLst>
          </p:cNvPr>
          <p:cNvPicPr>
            <a:picLocks noChangeAspect="1"/>
          </p:cNvPicPr>
          <p:nvPr/>
        </p:nvPicPr>
        <p:blipFill>
          <a:blip r:embed="rId2"/>
          <a:stretch>
            <a:fillRect/>
          </a:stretch>
        </p:blipFill>
        <p:spPr>
          <a:xfrm>
            <a:off x="7786100" y="331835"/>
            <a:ext cx="3400425" cy="2733675"/>
          </a:xfrm>
          <a:prstGeom prst="rect">
            <a:avLst/>
          </a:prstGeom>
        </p:spPr>
      </p:pic>
      <p:pic>
        <p:nvPicPr>
          <p:cNvPr id="5" name="Picture 4">
            <a:extLst>
              <a:ext uri="{FF2B5EF4-FFF2-40B4-BE49-F238E27FC236}">
                <a16:creationId xmlns:a16="http://schemas.microsoft.com/office/drawing/2014/main" xmlns="" id="{3E47AA0F-91E3-4C13-B90B-38139DAB394E}"/>
              </a:ext>
            </a:extLst>
          </p:cNvPr>
          <p:cNvPicPr>
            <a:picLocks noChangeAspect="1"/>
          </p:cNvPicPr>
          <p:nvPr/>
        </p:nvPicPr>
        <p:blipFill rotWithShape="1">
          <a:blip r:embed="rId3"/>
          <a:srcRect l="71662"/>
          <a:stretch/>
        </p:blipFill>
        <p:spPr>
          <a:xfrm>
            <a:off x="6485205" y="2349100"/>
            <a:ext cx="1889467" cy="4314825"/>
          </a:xfrm>
          <a:prstGeom prst="rect">
            <a:avLst/>
          </a:prstGeom>
        </p:spPr>
      </p:pic>
    </p:spTree>
    <p:extLst>
      <p:ext uri="{BB962C8B-B14F-4D97-AF65-F5344CB8AC3E}">
        <p14:creationId xmlns:p14="http://schemas.microsoft.com/office/powerpoint/2010/main" val="751829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5E30E30-A577-4EC5-A927-C4F9220D5A17}"/>
              </a:ext>
            </a:extLst>
          </p:cNvPr>
          <p:cNvPicPr>
            <a:picLocks noChangeAspect="1"/>
          </p:cNvPicPr>
          <p:nvPr/>
        </p:nvPicPr>
        <p:blipFill rotWithShape="1">
          <a:blip r:embed="rId2"/>
          <a:srcRect l="9116" t="37881" r="61346" b="5744"/>
          <a:stretch/>
        </p:blipFill>
        <p:spPr>
          <a:xfrm>
            <a:off x="3662863" y="927000"/>
            <a:ext cx="8159416" cy="5004000"/>
          </a:xfrm>
          <a:prstGeom prst="rect">
            <a:avLst/>
          </a:prstGeom>
        </p:spPr>
      </p:pic>
      <p:sp>
        <p:nvSpPr>
          <p:cNvPr id="5" name="TextBox 4">
            <a:extLst>
              <a:ext uri="{FF2B5EF4-FFF2-40B4-BE49-F238E27FC236}">
                <a16:creationId xmlns:a16="http://schemas.microsoft.com/office/drawing/2014/main" xmlns="" id="{CBAF866C-679D-4D6B-8317-728051E2915B}"/>
              </a:ext>
            </a:extLst>
          </p:cNvPr>
          <p:cNvSpPr txBox="1"/>
          <p:nvPr/>
        </p:nvSpPr>
        <p:spPr>
          <a:xfrm>
            <a:off x="275569" y="1618074"/>
            <a:ext cx="3016233" cy="3785652"/>
          </a:xfrm>
          <a:custGeom>
            <a:avLst/>
            <a:gdLst>
              <a:gd name="connsiteX0" fmla="*/ 0 w 3016233"/>
              <a:gd name="connsiteY0" fmla="*/ 0 h 3785652"/>
              <a:gd name="connsiteX1" fmla="*/ 412219 w 3016233"/>
              <a:gd name="connsiteY1" fmla="*/ 0 h 3785652"/>
              <a:gd name="connsiteX2" fmla="*/ 914924 w 3016233"/>
              <a:gd name="connsiteY2" fmla="*/ 0 h 3785652"/>
              <a:gd name="connsiteX3" fmla="*/ 1417630 w 3016233"/>
              <a:gd name="connsiteY3" fmla="*/ 0 h 3785652"/>
              <a:gd name="connsiteX4" fmla="*/ 1890173 w 3016233"/>
              <a:gd name="connsiteY4" fmla="*/ 0 h 3785652"/>
              <a:gd name="connsiteX5" fmla="*/ 2302391 w 3016233"/>
              <a:gd name="connsiteY5" fmla="*/ 0 h 3785652"/>
              <a:gd name="connsiteX6" fmla="*/ 3016233 w 3016233"/>
              <a:gd name="connsiteY6" fmla="*/ 0 h 3785652"/>
              <a:gd name="connsiteX7" fmla="*/ 3016233 w 3016233"/>
              <a:gd name="connsiteY7" fmla="*/ 427238 h 3785652"/>
              <a:gd name="connsiteX8" fmla="*/ 3016233 w 3016233"/>
              <a:gd name="connsiteY8" fmla="*/ 1043758 h 3785652"/>
              <a:gd name="connsiteX9" fmla="*/ 3016233 w 3016233"/>
              <a:gd name="connsiteY9" fmla="*/ 1508853 h 3785652"/>
              <a:gd name="connsiteX10" fmla="*/ 3016233 w 3016233"/>
              <a:gd name="connsiteY10" fmla="*/ 2125373 h 3785652"/>
              <a:gd name="connsiteX11" fmla="*/ 3016233 w 3016233"/>
              <a:gd name="connsiteY11" fmla="*/ 2590468 h 3785652"/>
              <a:gd name="connsiteX12" fmla="*/ 3016233 w 3016233"/>
              <a:gd name="connsiteY12" fmla="*/ 3131275 h 3785652"/>
              <a:gd name="connsiteX13" fmla="*/ 3016233 w 3016233"/>
              <a:gd name="connsiteY13" fmla="*/ 3785652 h 3785652"/>
              <a:gd name="connsiteX14" fmla="*/ 2573852 w 3016233"/>
              <a:gd name="connsiteY14" fmla="*/ 3785652 h 3785652"/>
              <a:gd name="connsiteX15" fmla="*/ 2131471 w 3016233"/>
              <a:gd name="connsiteY15" fmla="*/ 3785652 h 3785652"/>
              <a:gd name="connsiteX16" fmla="*/ 1689090 w 3016233"/>
              <a:gd name="connsiteY16" fmla="*/ 3785652 h 3785652"/>
              <a:gd name="connsiteX17" fmla="*/ 1156223 w 3016233"/>
              <a:gd name="connsiteY17" fmla="*/ 3785652 h 3785652"/>
              <a:gd name="connsiteX18" fmla="*/ 744004 w 3016233"/>
              <a:gd name="connsiteY18" fmla="*/ 3785652 h 3785652"/>
              <a:gd name="connsiteX19" fmla="*/ 0 w 3016233"/>
              <a:gd name="connsiteY19" fmla="*/ 3785652 h 3785652"/>
              <a:gd name="connsiteX20" fmla="*/ 0 w 3016233"/>
              <a:gd name="connsiteY20" fmla="*/ 3282701 h 3785652"/>
              <a:gd name="connsiteX21" fmla="*/ 0 w 3016233"/>
              <a:gd name="connsiteY21" fmla="*/ 2817607 h 3785652"/>
              <a:gd name="connsiteX22" fmla="*/ 0 w 3016233"/>
              <a:gd name="connsiteY22" fmla="*/ 2352512 h 3785652"/>
              <a:gd name="connsiteX23" fmla="*/ 0 w 3016233"/>
              <a:gd name="connsiteY23" fmla="*/ 1887418 h 3785652"/>
              <a:gd name="connsiteX24" fmla="*/ 0 w 3016233"/>
              <a:gd name="connsiteY24" fmla="*/ 1346610 h 3785652"/>
              <a:gd name="connsiteX25" fmla="*/ 0 w 3016233"/>
              <a:gd name="connsiteY25" fmla="*/ 919373 h 3785652"/>
              <a:gd name="connsiteX26" fmla="*/ 0 w 3016233"/>
              <a:gd name="connsiteY26" fmla="*/ 0 h 37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16233" h="3785652" fill="none" extrusionOk="0">
                <a:moveTo>
                  <a:pt x="0" y="0"/>
                </a:moveTo>
                <a:cubicBezTo>
                  <a:pt x="127080" y="-41035"/>
                  <a:pt x="295008" y="47934"/>
                  <a:pt x="412219" y="0"/>
                </a:cubicBezTo>
                <a:cubicBezTo>
                  <a:pt x="529430" y="-47934"/>
                  <a:pt x="703946" y="23265"/>
                  <a:pt x="914924" y="0"/>
                </a:cubicBezTo>
                <a:cubicBezTo>
                  <a:pt x="1125903" y="-23265"/>
                  <a:pt x="1206720" y="12870"/>
                  <a:pt x="1417630" y="0"/>
                </a:cubicBezTo>
                <a:cubicBezTo>
                  <a:pt x="1628540" y="-12870"/>
                  <a:pt x="1705049" y="33149"/>
                  <a:pt x="1890173" y="0"/>
                </a:cubicBezTo>
                <a:cubicBezTo>
                  <a:pt x="2075297" y="-33149"/>
                  <a:pt x="2200008" y="48611"/>
                  <a:pt x="2302391" y="0"/>
                </a:cubicBezTo>
                <a:cubicBezTo>
                  <a:pt x="2404774" y="-48611"/>
                  <a:pt x="2709321" y="44925"/>
                  <a:pt x="3016233" y="0"/>
                </a:cubicBezTo>
                <a:cubicBezTo>
                  <a:pt x="3052822" y="130793"/>
                  <a:pt x="2971566" y="249545"/>
                  <a:pt x="3016233" y="427238"/>
                </a:cubicBezTo>
                <a:cubicBezTo>
                  <a:pt x="3060900" y="604931"/>
                  <a:pt x="2949685" y="815626"/>
                  <a:pt x="3016233" y="1043758"/>
                </a:cubicBezTo>
                <a:cubicBezTo>
                  <a:pt x="3082781" y="1271890"/>
                  <a:pt x="2993165" y="1304506"/>
                  <a:pt x="3016233" y="1508853"/>
                </a:cubicBezTo>
                <a:cubicBezTo>
                  <a:pt x="3039301" y="1713201"/>
                  <a:pt x="2986683" y="1906007"/>
                  <a:pt x="3016233" y="2125373"/>
                </a:cubicBezTo>
                <a:cubicBezTo>
                  <a:pt x="3045783" y="2344739"/>
                  <a:pt x="3011103" y="2370707"/>
                  <a:pt x="3016233" y="2590468"/>
                </a:cubicBezTo>
                <a:cubicBezTo>
                  <a:pt x="3021363" y="2810230"/>
                  <a:pt x="2959707" y="2988628"/>
                  <a:pt x="3016233" y="3131275"/>
                </a:cubicBezTo>
                <a:cubicBezTo>
                  <a:pt x="3072759" y="3273922"/>
                  <a:pt x="3008849" y="3565043"/>
                  <a:pt x="3016233" y="3785652"/>
                </a:cubicBezTo>
                <a:cubicBezTo>
                  <a:pt x="2906846" y="3810650"/>
                  <a:pt x="2760398" y="3746562"/>
                  <a:pt x="2573852" y="3785652"/>
                </a:cubicBezTo>
                <a:cubicBezTo>
                  <a:pt x="2387306" y="3824742"/>
                  <a:pt x="2307907" y="3754970"/>
                  <a:pt x="2131471" y="3785652"/>
                </a:cubicBezTo>
                <a:cubicBezTo>
                  <a:pt x="1955035" y="3816334"/>
                  <a:pt x="1868853" y="3757346"/>
                  <a:pt x="1689090" y="3785652"/>
                </a:cubicBezTo>
                <a:cubicBezTo>
                  <a:pt x="1509327" y="3813958"/>
                  <a:pt x="1393129" y="3731790"/>
                  <a:pt x="1156223" y="3785652"/>
                </a:cubicBezTo>
                <a:cubicBezTo>
                  <a:pt x="919317" y="3839514"/>
                  <a:pt x="884162" y="3766952"/>
                  <a:pt x="744004" y="3785652"/>
                </a:cubicBezTo>
                <a:cubicBezTo>
                  <a:pt x="603846" y="3804352"/>
                  <a:pt x="302857" y="3731054"/>
                  <a:pt x="0" y="3785652"/>
                </a:cubicBezTo>
                <a:cubicBezTo>
                  <a:pt x="-31677" y="3674896"/>
                  <a:pt x="28257" y="3448929"/>
                  <a:pt x="0" y="3282701"/>
                </a:cubicBezTo>
                <a:cubicBezTo>
                  <a:pt x="-28257" y="3116473"/>
                  <a:pt x="14259" y="2968039"/>
                  <a:pt x="0" y="2817607"/>
                </a:cubicBezTo>
                <a:cubicBezTo>
                  <a:pt x="-14259" y="2667175"/>
                  <a:pt x="52981" y="2576296"/>
                  <a:pt x="0" y="2352512"/>
                </a:cubicBezTo>
                <a:cubicBezTo>
                  <a:pt x="-52981" y="2128729"/>
                  <a:pt x="55130" y="2028875"/>
                  <a:pt x="0" y="1887418"/>
                </a:cubicBezTo>
                <a:cubicBezTo>
                  <a:pt x="-55130" y="1745961"/>
                  <a:pt x="3027" y="1478387"/>
                  <a:pt x="0" y="1346610"/>
                </a:cubicBezTo>
                <a:cubicBezTo>
                  <a:pt x="-3027" y="1214833"/>
                  <a:pt x="18052" y="1012362"/>
                  <a:pt x="0" y="919373"/>
                </a:cubicBezTo>
                <a:cubicBezTo>
                  <a:pt x="-18052" y="826384"/>
                  <a:pt x="40527" y="457083"/>
                  <a:pt x="0" y="0"/>
                </a:cubicBezTo>
                <a:close/>
              </a:path>
              <a:path w="3016233" h="3785652" stroke="0" extrusionOk="0">
                <a:moveTo>
                  <a:pt x="0" y="0"/>
                </a:moveTo>
                <a:cubicBezTo>
                  <a:pt x="250924" y="-55498"/>
                  <a:pt x="346605" y="11802"/>
                  <a:pt x="502706" y="0"/>
                </a:cubicBezTo>
                <a:cubicBezTo>
                  <a:pt x="658807" y="-11802"/>
                  <a:pt x="838640" y="38568"/>
                  <a:pt x="1065736" y="0"/>
                </a:cubicBezTo>
                <a:cubicBezTo>
                  <a:pt x="1292832" y="-38568"/>
                  <a:pt x="1439444" y="47427"/>
                  <a:pt x="1598603" y="0"/>
                </a:cubicBezTo>
                <a:cubicBezTo>
                  <a:pt x="1757762" y="-47427"/>
                  <a:pt x="1977518" y="6933"/>
                  <a:pt x="2161634" y="0"/>
                </a:cubicBezTo>
                <a:cubicBezTo>
                  <a:pt x="2345750" y="-6933"/>
                  <a:pt x="2718238" y="54043"/>
                  <a:pt x="3016233" y="0"/>
                </a:cubicBezTo>
                <a:cubicBezTo>
                  <a:pt x="3038465" y="178818"/>
                  <a:pt x="2991534" y="309851"/>
                  <a:pt x="3016233" y="540807"/>
                </a:cubicBezTo>
                <a:cubicBezTo>
                  <a:pt x="3040932" y="771763"/>
                  <a:pt x="3008071" y="821090"/>
                  <a:pt x="3016233" y="968045"/>
                </a:cubicBezTo>
                <a:cubicBezTo>
                  <a:pt x="3024395" y="1115000"/>
                  <a:pt x="2975036" y="1236386"/>
                  <a:pt x="3016233" y="1395283"/>
                </a:cubicBezTo>
                <a:cubicBezTo>
                  <a:pt x="3057430" y="1554180"/>
                  <a:pt x="3002566" y="1799457"/>
                  <a:pt x="3016233" y="1936091"/>
                </a:cubicBezTo>
                <a:cubicBezTo>
                  <a:pt x="3029900" y="2072725"/>
                  <a:pt x="2983619" y="2263074"/>
                  <a:pt x="3016233" y="2476898"/>
                </a:cubicBezTo>
                <a:cubicBezTo>
                  <a:pt x="3048847" y="2690722"/>
                  <a:pt x="3004228" y="2830055"/>
                  <a:pt x="3016233" y="3055562"/>
                </a:cubicBezTo>
                <a:cubicBezTo>
                  <a:pt x="3028238" y="3281069"/>
                  <a:pt x="3006257" y="3526029"/>
                  <a:pt x="3016233" y="3785652"/>
                </a:cubicBezTo>
                <a:cubicBezTo>
                  <a:pt x="2836664" y="3801233"/>
                  <a:pt x="2717805" y="3749204"/>
                  <a:pt x="2513528" y="3785652"/>
                </a:cubicBezTo>
                <a:cubicBezTo>
                  <a:pt x="2309251" y="3822100"/>
                  <a:pt x="2228120" y="3753223"/>
                  <a:pt x="2010822" y="3785652"/>
                </a:cubicBezTo>
                <a:cubicBezTo>
                  <a:pt x="1793524" y="3818081"/>
                  <a:pt x="1729256" y="3784188"/>
                  <a:pt x="1508117" y="3785652"/>
                </a:cubicBezTo>
                <a:cubicBezTo>
                  <a:pt x="1286979" y="3787116"/>
                  <a:pt x="1216589" y="3773392"/>
                  <a:pt x="1065736" y="3785652"/>
                </a:cubicBezTo>
                <a:cubicBezTo>
                  <a:pt x="914883" y="3797912"/>
                  <a:pt x="739183" y="3767640"/>
                  <a:pt x="593192" y="3785652"/>
                </a:cubicBezTo>
                <a:cubicBezTo>
                  <a:pt x="447201" y="3803664"/>
                  <a:pt x="264422" y="3733337"/>
                  <a:pt x="0" y="3785652"/>
                </a:cubicBezTo>
                <a:cubicBezTo>
                  <a:pt x="-8635" y="3584822"/>
                  <a:pt x="12356" y="3454070"/>
                  <a:pt x="0" y="3206988"/>
                </a:cubicBezTo>
                <a:cubicBezTo>
                  <a:pt x="-12356" y="2959906"/>
                  <a:pt x="21252" y="2830045"/>
                  <a:pt x="0" y="2628324"/>
                </a:cubicBezTo>
                <a:cubicBezTo>
                  <a:pt x="-21252" y="2426603"/>
                  <a:pt x="60312" y="2227719"/>
                  <a:pt x="0" y="2125373"/>
                </a:cubicBezTo>
                <a:cubicBezTo>
                  <a:pt x="-60312" y="2023027"/>
                  <a:pt x="29655" y="1728804"/>
                  <a:pt x="0" y="1508853"/>
                </a:cubicBezTo>
                <a:cubicBezTo>
                  <a:pt x="-29655" y="1288902"/>
                  <a:pt x="31675" y="1263067"/>
                  <a:pt x="0" y="1043758"/>
                </a:cubicBezTo>
                <a:cubicBezTo>
                  <a:pt x="-31675" y="824449"/>
                  <a:pt x="35899" y="757344"/>
                  <a:pt x="0" y="616520"/>
                </a:cubicBezTo>
                <a:cubicBezTo>
                  <a:pt x="-35899" y="475696"/>
                  <a:pt x="35704" y="151892"/>
                  <a:pt x="0" y="0"/>
                </a:cubicBezTo>
                <a:close/>
              </a:path>
            </a:pathLst>
          </a:custGeom>
          <a:ln>
            <a:extLst>
              <a:ext uri="{C807C97D-BFC1-408E-A445-0C87EB9F89A2}">
                <ask:lineSketchStyleProps xmlns:ask="http://schemas.microsoft.com/office/drawing/2018/sketchyshapes" xmlns="" sd="115409021">
                  <a:prstGeom prst="rect">
                    <a:avLst/>
                  </a:prstGeom>
                  <ask:type>
                    <ask:lineSketchScribble/>
                  </ask:type>
                </ask:lineSketchStyleProps>
              </a:ext>
            </a:extLst>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a:spAutoFit/>
          </a:bodyPr>
          <a:lstStyle/>
          <a:p>
            <a:pPr algn="l"/>
            <a:r>
              <a:rPr lang="en-GB" sz="2400" b="1" dirty="0"/>
              <a:t>The lumbosacral trunk (L4, L5) </a:t>
            </a:r>
            <a:r>
              <a:rPr lang="en-GB" sz="2400" dirty="0"/>
              <a:t>passes over the ala (wing)</a:t>
            </a:r>
            <a:r>
              <a:rPr lang="ar-JO" sz="2400" dirty="0"/>
              <a:t> </a:t>
            </a:r>
            <a:r>
              <a:rPr lang="en-GB" sz="2400" dirty="0"/>
              <a:t>of the sacrum and descends into the pelvis to participate</a:t>
            </a:r>
            <a:r>
              <a:rPr lang="ar-JO" sz="2400" dirty="0"/>
              <a:t> </a:t>
            </a:r>
            <a:r>
              <a:rPr lang="en-GB" sz="2400" b="0" i="0" u="none" strike="noStrike" baseline="0" dirty="0">
                <a:latin typeface="NewCaledonia"/>
              </a:rPr>
              <a:t>in the formation of the sacral plexus with the anterior rami</a:t>
            </a:r>
          </a:p>
          <a:p>
            <a:pPr algn="l"/>
            <a:r>
              <a:rPr lang="en-GB" sz="2400" b="0" i="0" u="none" strike="noStrike" baseline="0" dirty="0">
                <a:latin typeface="NewCaledonia"/>
              </a:rPr>
              <a:t>of S1–S4 nerves</a:t>
            </a:r>
            <a:endParaRPr lang="en-GB" sz="2400" dirty="0"/>
          </a:p>
        </p:txBody>
      </p:sp>
    </p:spTree>
    <p:extLst>
      <p:ext uri="{BB962C8B-B14F-4D97-AF65-F5344CB8AC3E}">
        <p14:creationId xmlns:p14="http://schemas.microsoft.com/office/powerpoint/2010/main" val="3124163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A67A1030A30342B1C4434ED64B19A6" ma:contentTypeVersion="2" ma:contentTypeDescription="Create a new document." ma:contentTypeScope="" ma:versionID="d1b5f3e248f92b91e81e2ec42c031e5b">
  <xsd:schema xmlns:xsd="http://www.w3.org/2001/XMLSchema" xmlns:xs="http://www.w3.org/2001/XMLSchema" xmlns:p="http://schemas.microsoft.com/office/2006/metadata/properties" xmlns:ns2="93b535fd-953d-4828-b6a8-a8132eeb3a27" targetNamespace="http://schemas.microsoft.com/office/2006/metadata/properties" ma:root="true" ma:fieldsID="5c504fbfd96cf2e06b57e1947834e95b" ns2:_="">
    <xsd:import namespace="93b535fd-953d-4828-b6a8-a8132eeb3a2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b535fd-953d-4828-b6a8-a8132eeb3a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98077E-E420-42FE-82A1-89E2C6365B99}"/>
</file>

<file path=customXml/itemProps2.xml><?xml version="1.0" encoding="utf-8"?>
<ds:datastoreItem xmlns:ds="http://schemas.openxmlformats.org/officeDocument/2006/customXml" ds:itemID="{8533AEC9-5B5A-43FC-BBB3-C97466C453EC}"/>
</file>

<file path=customXml/itemProps3.xml><?xml version="1.0" encoding="utf-8"?>
<ds:datastoreItem xmlns:ds="http://schemas.openxmlformats.org/officeDocument/2006/customXml" ds:itemID="{0C2B5468-A2C0-432A-8333-6F6430A53892}"/>
</file>

<file path=docProps/app.xml><?xml version="1.0" encoding="utf-8"?>
<Properties xmlns="http://schemas.openxmlformats.org/officeDocument/2006/extended-properties" xmlns:vt="http://schemas.openxmlformats.org/officeDocument/2006/docPropsVTypes">
  <TotalTime>313</TotalTime>
  <Words>1368</Words>
  <Application>Microsoft Office PowerPoint</Application>
  <PresentationFormat>Widescreen</PresentationFormat>
  <Paragraphs>103</Paragraphs>
  <Slides>23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Arial</vt:lpstr>
      <vt:lpstr>Calibri</vt:lpstr>
      <vt:lpstr>Calibri Light</vt:lpstr>
      <vt:lpstr>Minion-Regular</vt:lpstr>
      <vt:lpstr>NewCaledonia</vt:lpstr>
      <vt:lpstr>NewCaledonia-Bold</vt:lpstr>
      <vt:lpstr>NewCaledonia-Italic</vt:lpstr>
      <vt:lpstr>Times New Roman</vt:lpstr>
      <vt:lpstr>Wingdings</vt:lpstr>
      <vt:lpstr>Office Theme</vt:lpstr>
      <vt:lpstr>NERVES OF THE LOWER LIMBOF THE LOWER LIMB</vt:lpstr>
      <vt:lpstr>PowerPoint Presentation</vt:lpstr>
      <vt:lpstr>Lumbar plexus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Amal Aqeel. Albtoosh</dc:creator>
  <cp:lastModifiedBy>Amal Aqeel. Albtoosh</cp:lastModifiedBy>
  <cp:revision>41</cp:revision>
  <dcterms:created xsi:type="dcterms:W3CDTF">2021-05-03T21:09:13Z</dcterms:created>
  <dcterms:modified xsi:type="dcterms:W3CDTF">2021-05-06T09:24:20Z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0x010100DFA67A1030A30342B1C4434ED64B19A6</vt:lpwstr>
  </property>
</Properties>
</file>