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5" r:id="rId5"/>
    <p:sldMasterId id="2147483697" r:id="rId6"/>
  </p:sldMasterIdLst>
  <p:notesMasterIdLst>
    <p:notesMasterId r:id="rId30"/>
  </p:notesMasterIdLst>
  <p:sldIdLst>
    <p:sldId id="939" r:id="rId7"/>
    <p:sldId id="599" r:id="rId8"/>
    <p:sldId id="575" r:id="rId9"/>
    <p:sldId id="666" r:id="rId10"/>
    <p:sldId id="586" r:id="rId11"/>
    <p:sldId id="326" r:id="rId12"/>
    <p:sldId id="669" r:id="rId13"/>
    <p:sldId id="671" r:id="rId14"/>
    <p:sldId id="672" r:id="rId15"/>
    <p:sldId id="325" r:id="rId16"/>
    <p:sldId id="294" r:id="rId17"/>
    <p:sldId id="677" r:id="rId18"/>
    <p:sldId id="678" r:id="rId19"/>
    <p:sldId id="667" r:id="rId20"/>
    <p:sldId id="679" r:id="rId21"/>
    <p:sldId id="302" r:id="rId22"/>
    <p:sldId id="682" r:id="rId23"/>
    <p:sldId id="683" r:id="rId24"/>
    <p:sldId id="578" r:id="rId25"/>
    <p:sldId id="936" r:id="rId26"/>
    <p:sldId id="937" r:id="rId27"/>
    <p:sldId id="938" r:id="rId28"/>
    <p:sldId id="900" r:id="rId2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3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 /><Relationship Id="rId13" Type="http://schemas.openxmlformats.org/officeDocument/2006/relationships/slide" Target="slides/slide7.xml" /><Relationship Id="rId18" Type="http://schemas.openxmlformats.org/officeDocument/2006/relationships/slide" Target="slides/slide12.xml" /><Relationship Id="rId26" Type="http://schemas.openxmlformats.org/officeDocument/2006/relationships/slide" Target="slides/slide20.xml" /><Relationship Id="rId3" Type="http://schemas.openxmlformats.org/officeDocument/2006/relationships/customXml" Target="../customXml/item3.xml" /><Relationship Id="rId21" Type="http://schemas.openxmlformats.org/officeDocument/2006/relationships/slide" Target="slides/slide15.xml" /><Relationship Id="rId34" Type="http://schemas.openxmlformats.org/officeDocument/2006/relationships/tableStyles" Target="tableStyles.xml" /><Relationship Id="rId7" Type="http://schemas.openxmlformats.org/officeDocument/2006/relationships/slide" Target="slides/slide1.xml" /><Relationship Id="rId12" Type="http://schemas.openxmlformats.org/officeDocument/2006/relationships/slide" Target="slides/slide6.xml" /><Relationship Id="rId17" Type="http://schemas.openxmlformats.org/officeDocument/2006/relationships/slide" Target="slides/slide11.xml" /><Relationship Id="rId25" Type="http://schemas.openxmlformats.org/officeDocument/2006/relationships/slide" Target="slides/slide19.xml" /><Relationship Id="rId33" Type="http://schemas.openxmlformats.org/officeDocument/2006/relationships/theme" Target="theme/theme1.xml" /><Relationship Id="rId2" Type="http://schemas.openxmlformats.org/officeDocument/2006/relationships/customXml" Target="../customXml/item2.xml" /><Relationship Id="rId16" Type="http://schemas.openxmlformats.org/officeDocument/2006/relationships/slide" Target="slides/slide10.xml" /><Relationship Id="rId20" Type="http://schemas.openxmlformats.org/officeDocument/2006/relationships/slide" Target="slides/slide14.xml" /><Relationship Id="rId29" Type="http://schemas.openxmlformats.org/officeDocument/2006/relationships/slide" Target="slides/slide23.xml" /><Relationship Id="rId1" Type="http://schemas.openxmlformats.org/officeDocument/2006/relationships/customXml" Target="../customXml/item1.xml" /><Relationship Id="rId6" Type="http://schemas.openxmlformats.org/officeDocument/2006/relationships/slideMaster" Target="slideMasters/slideMaster3.xml" /><Relationship Id="rId11" Type="http://schemas.openxmlformats.org/officeDocument/2006/relationships/slide" Target="slides/slide5.xml" /><Relationship Id="rId24" Type="http://schemas.openxmlformats.org/officeDocument/2006/relationships/slide" Target="slides/slide18.xml" /><Relationship Id="rId32" Type="http://schemas.openxmlformats.org/officeDocument/2006/relationships/viewProps" Target="viewProps.xml" /><Relationship Id="rId5" Type="http://schemas.openxmlformats.org/officeDocument/2006/relationships/slideMaster" Target="slideMasters/slideMaster2.xml" /><Relationship Id="rId15" Type="http://schemas.openxmlformats.org/officeDocument/2006/relationships/slide" Target="slides/slide9.xml" /><Relationship Id="rId23" Type="http://schemas.openxmlformats.org/officeDocument/2006/relationships/slide" Target="slides/slide17.xml" /><Relationship Id="rId28" Type="http://schemas.openxmlformats.org/officeDocument/2006/relationships/slide" Target="slides/slide22.xml" /><Relationship Id="rId10" Type="http://schemas.openxmlformats.org/officeDocument/2006/relationships/slide" Target="slides/slide4.xml" /><Relationship Id="rId19" Type="http://schemas.openxmlformats.org/officeDocument/2006/relationships/slide" Target="slides/slide13.xml" /><Relationship Id="rId31" Type="http://schemas.openxmlformats.org/officeDocument/2006/relationships/presProps" Target="presProp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3.xml" /><Relationship Id="rId14" Type="http://schemas.openxmlformats.org/officeDocument/2006/relationships/slide" Target="slides/slide8.xml" /><Relationship Id="rId22" Type="http://schemas.openxmlformats.org/officeDocument/2006/relationships/slide" Target="slides/slide16.xml" /><Relationship Id="rId27" Type="http://schemas.openxmlformats.org/officeDocument/2006/relationships/slide" Target="slides/slide21.xml" /><Relationship Id="rId30" Type="http://schemas.openxmlformats.org/officeDocument/2006/relationships/notesMaster" Target="notesMasters/notesMaster1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744D9E0-96A2-4E2C-A1CD-E0B69587381D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82CF0B-9269-4A0C-B895-67994D631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56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952AF3-058F-4977-898B-5DC0DBF07C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6231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ar-SA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defTabSz="931774" rtl="1">
              <a:defRPr/>
            </a:pPr>
            <a:fld id="{CEF0DC4B-82B5-4CFF-929C-AB63E8ED04ED}" type="slidenum">
              <a:rPr lang="ar-EG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pPr algn="l" defTabSz="931774" rtl="1">
                <a:defRPr/>
              </a:pPr>
              <a:t>13</a:t>
            </a:fld>
            <a:endParaRPr lang="ar-EG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11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ar-SA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defTabSz="931774" rtl="1">
              <a:defRPr/>
            </a:pPr>
            <a:fld id="{CEF0DC4B-82B5-4CFF-929C-AB63E8ED04ED}" type="slidenum">
              <a:rPr lang="ar-EG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pPr algn="l" defTabSz="931774" rtl="1">
                <a:defRPr/>
              </a:pPr>
              <a:t>17</a:t>
            </a:fld>
            <a:endParaRPr lang="ar-EG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439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0E148A7D-CDEC-49D1-AEAD-CF19C87B66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60BB6D5A-8817-40DA-BBA6-D0DBC03F9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73933CE6-F433-4EE9-85F4-D896827FCA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C59B9-599B-4D43-AD20-35EF3D9355C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005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>
            <a:extLst>
              <a:ext uri="{FF2B5EF4-FFF2-40B4-BE49-F238E27FC236}">
                <a16:creationId xmlns:a16="http://schemas.microsoft.com/office/drawing/2014/main" id="{194C5E92-9D5A-44B5-A5D9-ECD3DA35EA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>
            <a:extLst>
              <a:ext uri="{FF2B5EF4-FFF2-40B4-BE49-F238E27FC236}">
                <a16:creationId xmlns:a16="http://schemas.microsoft.com/office/drawing/2014/main" id="{657B5859-2256-4B34-8BBF-05F7683A2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79876" name="Slide Number Placeholder 3">
            <a:extLst>
              <a:ext uri="{FF2B5EF4-FFF2-40B4-BE49-F238E27FC236}">
                <a16:creationId xmlns:a16="http://schemas.microsoft.com/office/drawing/2014/main" id="{44425622-72F0-4643-9048-C8289A722E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1DE50A-E934-4861-833C-E0B3EFC38A6D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376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3429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74395" algn="l"/>
                <a:tab pos="874395" algn="l"/>
                <a:tab pos="6057900" algn="r"/>
              </a:tabLst>
            </a:pPr>
            <a:r>
              <a:rPr lang="en-US" sz="12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Medulla oblongata;</a:t>
            </a:r>
            <a:r>
              <a:rPr lang="en-US" sz="12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4th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part of vertebral artery and  posterior inferior cerebellar artery (from vertebral artery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marL="342900" marR="0" indent="-3429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62255" algn="l"/>
                <a:tab pos="262255" algn="l"/>
                <a:tab pos="6057900" algn="r"/>
              </a:tabLst>
            </a:pPr>
            <a:r>
              <a:rPr lang="en-US" sz="12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Pons 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from basilar artery.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indent="-3429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62255" algn="l"/>
                <a:tab pos="262255" algn="l"/>
                <a:tab pos="6057900" algn="r"/>
              </a:tabLst>
            </a:pPr>
            <a:r>
              <a:rPr lang="en-US" sz="12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Midbrain 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from posterior cerebral artery and circle of </a:t>
            </a:r>
            <a:r>
              <a:rPr lang="en-US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willis</a:t>
            </a: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marR="0" indent="-3429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62255" algn="l"/>
                <a:tab pos="262255" algn="l"/>
                <a:tab pos="6057900" algn="r"/>
              </a:tabLst>
            </a:pP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Cerebellum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2CF0B-9269-4A0C-B895-67994D6313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98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ar-SA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defTabSz="931774" rtl="1">
              <a:defRPr/>
            </a:pPr>
            <a:fld id="{CEF0DC4B-82B5-4CFF-929C-AB63E8ED04ED}" type="slidenum">
              <a:rPr lang="ar-EG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pPr algn="l" defTabSz="931774" rtl="1">
                <a:defRPr/>
              </a:pPr>
              <a:t>4</a:t>
            </a:fld>
            <a:endParaRPr lang="ar-EG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871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Gyrus rectus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CF0B-9269-4A0C-B895-67994D6313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40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defTabSz="931774" rtl="1">
              <a:defRPr/>
            </a:pPr>
            <a:fld id="{32886BC9-C5DF-42A6-9801-A3A0BA0419F7}" type="slidenum">
              <a:rPr lang="ar-SA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pPr algn="l" defTabSz="931774" rtl="1">
                <a:defRPr/>
              </a:pPr>
              <a:t>8</a:t>
            </a:fld>
            <a:endParaRPr lang="ar-SA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444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ar-SA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defTabSz="931774" rtl="1">
              <a:defRPr/>
            </a:pPr>
            <a:fld id="{CEF0DC4B-82B5-4CFF-929C-AB63E8ED04ED}" type="slidenum">
              <a:rPr lang="ar-EG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pPr algn="l" defTabSz="931774" rtl="1">
                <a:defRPr/>
              </a:pPr>
              <a:t>9</a:t>
            </a:fld>
            <a:endParaRPr lang="ar-EG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578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Pterion is H shape the site of meeting frontal bone, parietal bone, squamous part of temporal bone and greater wing of sphenoid</a:t>
            </a:r>
          </a:p>
          <a:p>
            <a:pPr algn="l" rtl="0"/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centre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of the pterion is related internally to anterior branch of the middle meningeal artery.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defTabSz="931774" rtl="1">
              <a:defRPr/>
            </a:pPr>
            <a:fld id="{AE8057BF-6F32-4C22-A948-5CC42DB7894F}" type="slidenum">
              <a:rPr lang="ar-SA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pPr algn="l" defTabSz="931774" rtl="1">
                <a:defRPr/>
              </a:pPr>
              <a:t>10</a:t>
            </a:fld>
            <a:endParaRPr lang="ar-SA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174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defTabSz="931774" rtl="1">
              <a:defRPr/>
            </a:pPr>
            <a:fld id="{32886BC9-C5DF-42A6-9801-A3A0BA0419F7}" type="slidenum">
              <a:rPr lang="ar-SA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pPr algn="l" defTabSz="931774" rtl="1">
                <a:defRPr/>
              </a:pPr>
              <a:t>12</a:t>
            </a:fld>
            <a:endParaRPr lang="ar-SA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637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3A2BC-B7F4-4B79-8F75-109058BE3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76C1D-4944-4038-9FBC-33DA3B41F298}" type="datetimeFigureOut">
              <a:rPr lang="en-US"/>
              <a:pPr>
                <a:defRPr/>
              </a:pPr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9407A-5925-4FE9-87FC-69973B7E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F26F9-6399-47E8-9350-2CDCE703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04A2E-00A2-479A-A0D3-0D040598B8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221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693AB-8D72-4C86-9101-CDAEFF24B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7B3AD-867A-4289-B4FB-16FE11D295A7}" type="datetimeFigureOut">
              <a:rPr lang="en-US"/>
              <a:pPr>
                <a:defRPr/>
              </a:pPr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5A4D2-4800-4164-9F68-DE74082B7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55317-7465-4A8E-89A6-8D9E18FF7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01BD4-9D09-4FD4-9B79-E34DB7EFC5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006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F55C0-4023-4BF0-8440-BB5E22DDA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6D1CF-C137-4B54-AEA7-6C690787215D}" type="datetimeFigureOut">
              <a:rPr lang="en-US"/>
              <a:pPr>
                <a:defRPr/>
              </a:pPr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1E1EA-260F-40E2-A47A-B4A7E89D0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C6D8F-B449-47D7-8F70-48DBCE5D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6749D-648E-4B71-A7E7-9335069275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6172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1FEF-1685-42E7-9CCE-A628C8D9AC30}" type="datetimeFigureOut">
              <a:rPr lang="ar-SA" smtClean="0"/>
              <a:pPr/>
              <a:t>30/05/1443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728E-DE97-4ED6-BA1A-EF96D503507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3241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1FEF-1685-42E7-9CCE-A628C8D9AC30}" type="datetimeFigureOut">
              <a:rPr lang="ar-SA" smtClean="0"/>
              <a:pPr/>
              <a:t>30/05/1443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728E-DE97-4ED6-BA1A-EF96D503507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7352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1FEF-1685-42E7-9CCE-A628C8D9AC30}" type="datetimeFigureOut">
              <a:rPr lang="ar-SA" smtClean="0"/>
              <a:pPr/>
              <a:t>30/05/1443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728E-DE97-4ED6-BA1A-EF96D503507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5270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1FEF-1685-42E7-9CCE-A628C8D9AC30}" type="datetimeFigureOut">
              <a:rPr lang="ar-SA" smtClean="0"/>
              <a:pPr/>
              <a:t>30/05/1443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728E-DE97-4ED6-BA1A-EF96D503507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6476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1FEF-1685-42E7-9CCE-A628C8D9AC30}" type="datetimeFigureOut">
              <a:rPr lang="ar-SA" smtClean="0"/>
              <a:pPr/>
              <a:t>30/05/1443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728E-DE97-4ED6-BA1A-EF96D503507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8192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1FEF-1685-42E7-9CCE-A628C8D9AC30}" type="datetimeFigureOut">
              <a:rPr lang="ar-SA" smtClean="0"/>
              <a:pPr/>
              <a:t>30/05/1443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728E-DE97-4ED6-BA1A-EF96D503507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2264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1FEF-1685-42E7-9CCE-A628C8D9AC30}" type="datetimeFigureOut">
              <a:rPr lang="ar-SA" smtClean="0"/>
              <a:pPr/>
              <a:t>30/05/1443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728E-DE97-4ED6-BA1A-EF96D503507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4157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1FEF-1685-42E7-9CCE-A628C8D9AC30}" type="datetimeFigureOut">
              <a:rPr lang="ar-SA" smtClean="0"/>
              <a:pPr/>
              <a:t>30/05/1443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728E-DE97-4ED6-BA1A-EF96D503507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3227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A6943-A77D-4320-BA2A-1848EB3A2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B0E84-811B-4851-B407-7DFE2CFBDF86}" type="datetimeFigureOut">
              <a:rPr lang="en-US"/>
              <a:pPr>
                <a:defRPr/>
              </a:pPr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FE664-7ABB-40E2-8ADD-F6957C21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8B4E2-8ECE-4509-BAB1-A3FC22813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615A5-D70D-4FD3-952E-9A7068F2D2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112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1FEF-1685-42E7-9CCE-A628C8D9AC30}" type="datetimeFigureOut">
              <a:rPr lang="ar-SA" smtClean="0"/>
              <a:pPr/>
              <a:t>30/05/1443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728E-DE97-4ED6-BA1A-EF96D503507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9963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1FEF-1685-42E7-9CCE-A628C8D9AC30}" type="datetimeFigureOut">
              <a:rPr lang="ar-SA" smtClean="0"/>
              <a:pPr/>
              <a:t>30/05/1443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728E-DE97-4ED6-BA1A-EF96D503507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850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1FEF-1685-42E7-9CCE-A628C8D9AC30}" type="datetimeFigureOut">
              <a:rPr lang="ar-SA" smtClean="0"/>
              <a:pPr/>
              <a:t>30/05/1443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728E-DE97-4ED6-BA1A-EF96D503507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75605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23739-AEE7-4BA6-93B0-3DFF85FF78A0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30/05/1443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B48C03-2315-4CFC-A78A-5C829507D56F}" type="slidenum">
              <a:rPr lang="ar-EG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2679736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B0002-E235-46E7-9746-4A4D06247626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30/05/1443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6DEFAA-4956-4929-9EF5-3E293D1581EA}" type="slidenum">
              <a:rPr lang="ar-EG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8325089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0314D-2874-40C4-8B92-83376EACF066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30/05/1443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3440C4-1556-4E08-807A-2C6806812C14}" type="slidenum">
              <a:rPr lang="ar-EG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24502785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F3F07-1057-4D81-823F-E68BA0944691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30/05/1443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FF5FD3-BC0C-4588-9483-CA4C2EAD42A5}" type="slidenum">
              <a:rPr lang="ar-EG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1455723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C0868-132A-4162-B7A8-35F5A2CDD174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30/05/1443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2D381B-5843-4E18-B092-BEFC49765052}" type="slidenum">
              <a:rPr lang="ar-EG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2136364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A405E-D198-4EFD-A3DE-3E23EDE4130F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30/05/1443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D7461D-C8FA-48DE-AB9B-AF0F0308B233}" type="slidenum">
              <a:rPr lang="ar-EG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42722240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56FEA-91C2-4075-8FD6-41594285ED60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30/05/1443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5F07BA-4125-4B69-84A8-71687542C5D1}" type="slidenum">
              <a:rPr lang="ar-EG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903755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D2D89-6F20-4352-AE6D-549CB244E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14995-74DD-47D9-8704-CC004E933A86}" type="datetimeFigureOut">
              <a:rPr lang="en-US"/>
              <a:pPr>
                <a:defRPr/>
              </a:pPr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54B60-42AE-4697-88CE-76C284178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FAAA9-3AB1-4EA3-8ADE-79F8B5690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A2EF5-4472-4CC2-99CD-A5E51F530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58159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DCDB6-B54F-41FD-9963-A4773A3B04B2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30/05/1443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108CA2-0055-4842-972F-1183C3FB8A19}" type="slidenum">
              <a:rPr lang="ar-EG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37854164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85F9B-DC29-46FF-AF58-8B658B5BD87B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30/05/1443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F6CF29-695D-4078-9CDD-F18AE700CA0B}" type="slidenum">
              <a:rPr lang="ar-EG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12476573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E283C-B97F-4A1C-903D-DA6B38ABBFC8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30/05/1443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C4D1AD-EACE-4F27-A422-9F1BDC3944B6}" type="slidenum">
              <a:rPr lang="ar-EG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9531456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B9910-EFDA-4C51-B341-620ABD35516B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30/05/1443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5E35E1-9B8F-4C0F-8B57-91D3FA1A714B}" type="slidenum">
              <a:rPr lang="ar-EG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199468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A756A96-F854-4396-AA25-42EAD3C66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2B798-E21F-4659-A308-3FB54B891BB9}" type="datetimeFigureOut">
              <a:rPr lang="en-US"/>
              <a:pPr>
                <a:defRPr/>
              </a:pPr>
              <a:t>1/3/2022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DAFBCF-D3A8-4C0D-88BF-318E629BF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5F9DB7-16A0-4DAB-929E-83625BC6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BE8C3-0CCE-440A-B9FD-30B08A5655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62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37B6A41-D56F-4B1A-A417-57764117B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D711F-121E-4DA3-85DB-DED4C9B11511}" type="datetimeFigureOut">
              <a:rPr lang="en-US"/>
              <a:pPr>
                <a:defRPr/>
              </a:pPr>
              <a:t>1/3/2022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779CB48-B8A2-4EDF-B5BA-1A2A59702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7A82BCE-AF97-4CD0-B7F3-52D60911F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538E8-C23E-4367-AF1A-79171D12BA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493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E02EAE6-FAAA-41E5-8FE3-C1208A2FA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E4E8E-1645-40F4-B042-B6262BE871F9}" type="datetimeFigureOut">
              <a:rPr lang="en-US"/>
              <a:pPr>
                <a:defRPr/>
              </a:pPr>
              <a:t>1/3/2022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0EFEB0A-378A-4569-8E6A-9AC048D11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D0ADFE1-7505-4899-B0C1-B9146CBE3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37FF4-1026-4B38-9F56-A7FCEBD8EE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443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FBC1147-E09D-4BBB-95BA-86F4142B7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39D4-3702-4677-9A23-008F58D75F06}" type="datetimeFigureOut">
              <a:rPr lang="en-US"/>
              <a:pPr>
                <a:defRPr/>
              </a:pPr>
              <a:t>1/3/2022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BC2A240-6DEA-49C1-AE58-7469EAA50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08F1EC-3E2A-4930-AA17-54E92126A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0A05A-D24A-45A8-96EE-CE6E2826AF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433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30F5AD9-1277-43E0-9202-B346BA1D3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6392A-FE24-4E28-AB9B-151AA526FD25}" type="datetimeFigureOut">
              <a:rPr lang="en-US"/>
              <a:pPr>
                <a:defRPr/>
              </a:pPr>
              <a:t>1/3/2022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7440C1F-08C8-42F5-952A-0D58018BB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0B15E25-6E61-49F7-BCB2-DF258988C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FA783-A88B-4D1C-AAF7-6E31F8202A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8632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64607C0-7368-4E1E-9E76-7D048370E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D3414-4A20-4217-A3DF-169C3F2F4D8D}" type="datetimeFigureOut">
              <a:rPr lang="en-US"/>
              <a:pPr>
                <a:defRPr/>
              </a:pPr>
              <a:t>1/3/2022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A1DA0A-18EB-4C3F-AA8D-0CA424EFD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717681-2F87-427F-991A-084342480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7759E-815D-495E-9117-833B5BE800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0472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 /><Relationship Id="rId3" Type="http://schemas.openxmlformats.org/officeDocument/2006/relationships/slideLayout" Target="../slideLayouts/slideLayout25.xml" /><Relationship Id="rId7" Type="http://schemas.openxmlformats.org/officeDocument/2006/relationships/slideLayout" Target="../slideLayouts/slideLayout29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1" Type="http://schemas.openxmlformats.org/officeDocument/2006/relationships/slideLayout" Target="../slideLayouts/slideLayout23.xml" /><Relationship Id="rId6" Type="http://schemas.openxmlformats.org/officeDocument/2006/relationships/slideLayout" Target="../slideLayouts/slideLayout28.xml" /><Relationship Id="rId11" Type="http://schemas.openxmlformats.org/officeDocument/2006/relationships/slideLayout" Target="../slideLayouts/slideLayout33.xml" /><Relationship Id="rId5" Type="http://schemas.openxmlformats.org/officeDocument/2006/relationships/slideLayout" Target="../slideLayouts/slideLayout27.xml" /><Relationship Id="rId10" Type="http://schemas.openxmlformats.org/officeDocument/2006/relationships/slideLayout" Target="../slideLayouts/slideLayout32.xml" /><Relationship Id="rId4" Type="http://schemas.openxmlformats.org/officeDocument/2006/relationships/slideLayout" Target="../slideLayouts/slideLayout26.xml" /><Relationship Id="rId9" Type="http://schemas.openxmlformats.org/officeDocument/2006/relationships/slideLayout" Target="../slideLayouts/slideLayout3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>
            <a:extLst>
              <a:ext uri="{FF2B5EF4-FFF2-40B4-BE49-F238E27FC236}">
                <a16:creationId xmlns:a16="http://schemas.microsoft.com/office/drawing/2014/main" id="{74A1AC54-75E6-41F2-971C-07C8B51752D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Text Placeholder 2">
            <a:extLst>
              <a:ext uri="{FF2B5EF4-FFF2-40B4-BE49-F238E27FC236}">
                <a16:creationId xmlns:a16="http://schemas.microsoft.com/office/drawing/2014/main" id="{3B8E0073-9D12-4F33-85F1-4F87042CEB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E4748-0A7F-4FEA-9BB5-8A899AA3C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3C3978-F263-4EFA-A6C9-AD8DED81EE38}" type="datetimeFigureOut">
              <a:rPr lang="en-US"/>
              <a:pPr>
                <a:defRPr/>
              </a:pPr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4B801-2459-4892-B138-972AE5344A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7386D-821C-4E6D-82FE-85AA0A457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75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00DB342-4100-4E5E-9E8B-C853B79AD6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850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5pPr>
      <a:lvl6pPr marL="257175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6pPr>
      <a:lvl7pPr marL="514350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7pPr>
      <a:lvl8pPr marL="771525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8pPr>
      <a:lvl9pPr marL="1028700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9pPr>
    </p:titleStyle>
    <p:bodyStyle>
      <a:lvl1pPr marL="192881" indent="-1928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81FEF-1685-42E7-9CCE-A628C8D9AC30}" type="datetimeFigureOut">
              <a:rPr lang="ar-SA" smtClean="0"/>
              <a:pPr/>
              <a:t>30/05/1443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5728E-DE97-4ED6-BA1A-EF96D503507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71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  <a:endParaRPr lang="ar-EG" altLang="en-US"/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  <a:endParaRPr lang="ar-EG" alt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9770E2-E53A-4C7B-BC4C-E31B3F9A8561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30/05/1443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B59BB1-7ECA-4E61-B8D9-67706B253FC1}" type="slidenum">
              <a:rPr lang="ar-EG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281098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 /><Relationship Id="rId2" Type="http://schemas.openxmlformats.org/officeDocument/2006/relationships/slideLayout" Target="../slideLayouts/slideLayout18.xml" /><Relationship Id="rId1" Type="http://schemas.openxmlformats.org/officeDocument/2006/relationships/tags" Target="../tags/tag6.xml" /><Relationship Id="rId4" Type="http://schemas.openxmlformats.org/officeDocument/2006/relationships/image" Target="../media/image7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slideLayout" Target="../slideLayouts/slideLayout18.xml" /><Relationship Id="rId1" Type="http://schemas.openxmlformats.org/officeDocument/2006/relationships/tags" Target="../tags/tag7.xml" /><Relationship Id="rId4" Type="http://schemas.openxmlformats.org/officeDocument/2006/relationships/image" Target="../media/image5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 /><Relationship Id="rId2" Type="http://schemas.openxmlformats.org/officeDocument/2006/relationships/slideLayout" Target="../slideLayouts/slideLayout18.xml" /><Relationship Id="rId1" Type="http://schemas.openxmlformats.org/officeDocument/2006/relationships/tags" Target="../tags/tag8.xml" /><Relationship Id="rId5" Type="http://schemas.openxmlformats.org/officeDocument/2006/relationships/image" Target="../media/image5.png" /><Relationship Id="rId4" Type="http://schemas.openxmlformats.org/officeDocument/2006/relationships/image" Target="../media/image6.png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8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slideLayout" Target="../slideLayouts/slideLayout18.xml" /><Relationship Id="rId1" Type="http://schemas.openxmlformats.org/officeDocument/2006/relationships/tags" Target="../tags/tag9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slideLayout" Target="../slideLayouts/slideLayout18.xml" /><Relationship Id="rId1" Type="http://schemas.openxmlformats.org/officeDocument/2006/relationships/tags" Target="../tags/tag10.xml" /><Relationship Id="rId4" Type="http://schemas.openxmlformats.org/officeDocument/2006/relationships/image" Target="../media/image5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slideLayout" Target="../slideLayouts/slideLayout18.xml" /><Relationship Id="rId1" Type="http://schemas.openxmlformats.org/officeDocument/2006/relationships/tags" Target="../tags/tag11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9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slideLayout" Target="../slideLayouts/slideLayout29.xml" /><Relationship Id="rId1" Type="http://schemas.openxmlformats.org/officeDocument/2006/relationships/tags" Target="../tags/tag1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slideLayout" Target="../slideLayouts/slideLayout13.xml" /><Relationship Id="rId1" Type="http://schemas.openxmlformats.org/officeDocument/2006/relationships/tags" Target="../tags/tag13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slideLayout" Target="../slideLayouts/slideLayout24.xml" /><Relationship Id="rId1" Type="http://schemas.openxmlformats.org/officeDocument/2006/relationships/tags" Target="../tags/tag14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slideLayout" Target="../slideLayouts/slideLayout24.xml" /><Relationship Id="rId1" Type="http://schemas.openxmlformats.org/officeDocument/2006/relationships/tags" Target="../tags/tag15.xml" 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 /><Relationship Id="rId3" Type="http://schemas.openxmlformats.org/officeDocument/2006/relationships/notesSlide" Target="../notesSlides/notesSlide12.xml" /><Relationship Id="rId7" Type="http://schemas.openxmlformats.org/officeDocument/2006/relationships/oleObject" Target="../embeddings/oleObject3.bin" /><Relationship Id="rId2" Type="http://schemas.openxmlformats.org/officeDocument/2006/relationships/slideLayout" Target="../slideLayouts/slideLayout18.xml" /><Relationship Id="rId1" Type="http://schemas.openxmlformats.org/officeDocument/2006/relationships/vmlDrawing" Target="../drawings/vmlDrawing1.vml" /><Relationship Id="rId6" Type="http://schemas.openxmlformats.org/officeDocument/2006/relationships/oleObject" Target="../embeddings/oleObject2.bin" /><Relationship Id="rId5" Type="http://schemas.openxmlformats.org/officeDocument/2006/relationships/image" Target="../media/image12.wmf" /><Relationship Id="rId10" Type="http://schemas.openxmlformats.org/officeDocument/2006/relationships/oleObject" Target="../embeddings/oleObject6.bin" /><Relationship Id="rId4" Type="http://schemas.openxmlformats.org/officeDocument/2006/relationships/oleObject" Target="../embeddings/oleObject1.bin" /><Relationship Id="rId9" Type="http://schemas.openxmlformats.org/officeDocument/2006/relationships/oleObject" Target="../embeddings/oleObject5.bin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 /><Relationship Id="rId2" Type="http://schemas.openxmlformats.org/officeDocument/2006/relationships/slideLayout" Target="../slideLayouts/slideLayout18.xml" /><Relationship Id="rId1" Type="http://schemas.openxmlformats.org/officeDocument/2006/relationships/tags" Target="../tags/tag1.xml" /><Relationship Id="rId4" Type="http://schemas.openxmlformats.org/officeDocument/2006/relationships/image" Target="../media/image2.pn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8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slideLayout" Target="../slideLayouts/slideLayout18.xml" /><Relationship Id="rId1" Type="http://schemas.openxmlformats.org/officeDocument/2006/relationships/tags" Target="../tags/tag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slideLayout" Target="../slideLayouts/slideLayout18.xml" /><Relationship Id="rId1" Type="http://schemas.openxmlformats.org/officeDocument/2006/relationships/tags" Target="../tags/tag3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 /><Relationship Id="rId2" Type="http://schemas.openxmlformats.org/officeDocument/2006/relationships/slideLayout" Target="../slideLayouts/slideLayout7.xml" /><Relationship Id="rId1" Type="http://schemas.openxmlformats.org/officeDocument/2006/relationships/tags" Target="../tags/tag4.xml" /><Relationship Id="rId6" Type="http://schemas.openxmlformats.org/officeDocument/2006/relationships/image" Target="../media/image5.png" /><Relationship Id="rId5" Type="http://schemas.openxmlformats.org/officeDocument/2006/relationships/image" Target="../media/image3.png" /><Relationship Id="rId4" Type="http://schemas.openxmlformats.org/officeDocument/2006/relationships/image" Target="../media/image4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 /><Relationship Id="rId2" Type="http://schemas.openxmlformats.org/officeDocument/2006/relationships/slideLayout" Target="../slideLayouts/slideLayout7.xml" /><Relationship Id="rId1" Type="http://schemas.openxmlformats.org/officeDocument/2006/relationships/tags" Target="../tags/tag5.xml" /><Relationship Id="rId5" Type="http://schemas.openxmlformats.org/officeDocument/2006/relationships/image" Target="../media/image3.png" /><Relationship Id="rId4" Type="http://schemas.openxmlformats.org/officeDocument/2006/relationships/image" Target="../media/image6.pn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AB7A10F5-86A2-416A-B4A4-5E6F76B5E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815" y="104827"/>
            <a:ext cx="5812359" cy="233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1">
            <a:extLst>
              <a:ext uri="{FF2B5EF4-FFF2-40B4-BE49-F238E27FC236}">
                <a16:creationId xmlns:a16="http://schemas.microsoft.com/office/drawing/2014/main" id="{644DD30A-6000-4D33-9890-09FF64649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1380" y="285743"/>
            <a:ext cx="1665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385763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385763" rtl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385763" rtl="1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385763" rtl="1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385763" rtl="1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defTabSz="289322" rt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EG" alt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أهلا</a:t>
            </a:r>
            <a:endParaRPr lang="en-US" alt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TextBox 3">
            <a:extLst>
              <a:ext uri="{FF2B5EF4-FFF2-40B4-BE49-F238E27FC236}">
                <a16:creationId xmlns:a16="http://schemas.microsoft.com/office/drawing/2014/main" id="{CD841915-AE16-4C3A-AA46-1D432924D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791" y="178023"/>
            <a:ext cx="17687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385763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385763" rtl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385763" rtl="1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385763" rtl="1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385763" rtl="1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defTabSz="289322" rt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EG" alt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وسهلا</a:t>
            </a:r>
            <a:endParaRPr lang="en-US" alt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3" name="TextBox 6">
            <a:extLst>
              <a:ext uri="{FF2B5EF4-FFF2-40B4-BE49-F238E27FC236}">
                <a16:creationId xmlns:a16="http://schemas.microsoft.com/office/drawing/2014/main" id="{FE6E4C1D-DF92-4039-8381-76488F38B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60" y="2510406"/>
            <a:ext cx="11057206" cy="363176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3857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857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857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857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857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289322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JO" altLang="en-US" sz="5400" b="1" dirty="0">
                <a:solidFill>
                  <a:srgbClr val="0000FF"/>
                </a:solidFill>
                <a:latin typeface="Arial Black" panose="020B0A04020102020204" pitchFamily="34" charset="0"/>
              </a:rPr>
              <a:t>ا</a:t>
            </a:r>
            <a:r>
              <a:rPr lang="ar-EG" altLang="en-US" sz="5400" b="1" dirty="0">
                <a:solidFill>
                  <a:srgbClr val="0000FF"/>
                </a:solidFill>
                <a:latin typeface="Arial Black" panose="020B0A04020102020204" pitchFamily="34" charset="0"/>
              </a:rPr>
              <a:t>لأستاذ </a:t>
            </a:r>
            <a:r>
              <a:rPr lang="ar-SA" altLang="en-US" sz="5400" b="1" dirty="0">
                <a:solidFill>
                  <a:srgbClr val="0000FF"/>
                </a:solidFill>
                <a:latin typeface="Arial Black" panose="020B0A04020102020204" pitchFamily="34" charset="0"/>
              </a:rPr>
              <a:t>الدكتور</a:t>
            </a:r>
            <a:r>
              <a:rPr lang="ar-EG" altLang="en-US" sz="5400" b="1" dirty="0">
                <a:solidFill>
                  <a:srgbClr val="0000FF"/>
                </a:solidFill>
                <a:latin typeface="Arial Black" panose="020B0A04020102020204" pitchFamily="34" charset="0"/>
              </a:rPr>
              <a:t> يوسف حسين</a:t>
            </a:r>
          </a:p>
          <a:p>
            <a:pPr algn="ctr" defTabSz="289322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EG" altLang="en-US" sz="2800" b="1" dirty="0">
                <a:solidFill>
                  <a:srgbClr val="000000"/>
                </a:solidFill>
                <a:latin typeface="Arial Black" panose="020B0A04020102020204" pitchFamily="34" charset="0"/>
              </a:rPr>
              <a:t>أستاذ التشريح وعلم الأجنة - كلية الطب –  </a:t>
            </a:r>
            <a:r>
              <a:rPr lang="ar-EG" altLang="en-US" sz="2800" b="1" i="1" dirty="0">
                <a:solidFill>
                  <a:srgbClr val="000000"/>
                </a:solidFill>
                <a:latin typeface="Arial Black" panose="020B0A04020102020204" pitchFamily="34" charset="0"/>
              </a:rPr>
              <a:t>جامعة </a:t>
            </a:r>
            <a:r>
              <a:rPr lang="ar-EG" altLang="en-US" sz="2800" b="1" dirty="0">
                <a:solidFill>
                  <a:srgbClr val="000000"/>
                </a:solidFill>
                <a:latin typeface="Arial Black" panose="020B0A04020102020204" pitchFamily="34" charset="0"/>
              </a:rPr>
              <a:t>الزقازيق – مصر</a:t>
            </a:r>
            <a:endParaRPr lang="en-US" altLang="en-US" sz="24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ctr" defTabSz="289322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EG" alt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رئيس قسم التشريح و الأنسجة و الأجنة - كلية الطب - جامعة مؤتة</a:t>
            </a:r>
            <a:r>
              <a:rPr lang="ar-JO" alt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- الأردن</a:t>
            </a:r>
            <a:endParaRPr lang="ar-EG" altLang="en-US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 defTabSz="289322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EG" alt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دكتوراه من جامعة كولونيا المانيا</a:t>
            </a:r>
          </a:p>
          <a:p>
            <a:pPr algn="ctr" defTabSz="289322" rtl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JO" altLang="en-US" sz="2400" b="1" dirty="0">
                <a:solidFill>
                  <a:srgbClr val="000000"/>
                </a:solidFill>
                <a:latin typeface="Arial Black" panose="020B0A04020102020204" pitchFamily="34" charset="0"/>
              </a:rPr>
              <a:t>اليوتيوب </a:t>
            </a:r>
            <a:r>
              <a:rPr lang="en-US" altLang="en-US" sz="2400" b="1" dirty="0">
                <a:solidFill>
                  <a:srgbClr val="000000"/>
                </a:solidFill>
                <a:latin typeface="Arial Black" panose="020B0A04020102020204" pitchFamily="34" charset="0"/>
              </a:rPr>
              <a:t>Dr. Youssef Hussein Anatomy</a:t>
            </a:r>
            <a:endParaRPr lang="ar-EG" altLang="en-US" sz="24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ctr" defTabSz="289322" rtl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EG" altLang="en-US" sz="2400" b="1" dirty="0">
                <a:solidFill>
                  <a:srgbClr val="0000CC"/>
                </a:solidFill>
                <a:latin typeface="Arial Black" panose="020B0A04020102020204" pitchFamily="34" charset="0"/>
              </a:rPr>
              <a:t>جروب الفيس د. يوسف حسين (استاذ التشريح)</a:t>
            </a:r>
            <a:endParaRPr lang="ar-JO" altLang="en-US" sz="2400" b="1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684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 l="10254" t="8789" r="40674" b="43359"/>
          <a:stretch>
            <a:fillRect/>
          </a:stretch>
        </p:blipFill>
        <p:spPr bwMode="auto">
          <a:xfrm>
            <a:off x="5109031" y="1177047"/>
            <a:ext cx="6700268" cy="4900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AutoShape 13"/>
          <p:cNvSpPr>
            <a:spLocks/>
          </p:cNvSpPr>
          <p:nvPr/>
        </p:nvSpPr>
        <p:spPr bwMode="auto">
          <a:xfrm>
            <a:off x="4151649" y="240697"/>
            <a:ext cx="2843808" cy="1080120"/>
          </a:xfrm>
          <a:prstGeom prst="callout2">
            <a:avLst>
              <a:gd name="adj1" fmla="val 75004"/>
              <a:gd name="adj2" fmla="val 75145"/>
              <a:gd name="adj3" fmla="val 123683"/>
              <a:gd name="adj4" fmla="val 104588"/>
              <a:gd name="adj5" fmla="val 360948"/>
              <a:gd name="adj6" fmla="val 138084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Calibri"/>
              </a:rPr>
              <a:t>Middle cerebral artery </a:t>
            </a:r>
            <a:endParaRPr lang="en-US" altLang="zh-CN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  <p:sp>
        <p:nvSpPr>
          <p:cNvPr id="6" name="AutoShape 13"/>
          <p:cNvSpPr>
            <a:spLocks/>
          </p:cNvSpPr>
          <p:nvPr/>
        </p:nvSpPr>
        <p:spPr bwMode="auto">
          <a:xfrm flipH="1">
            <a:off x="6995457" y="112096"/>
            <a:ext cx="4371237" cy="745589"/>
          </a:xfrm>
          <a:prstGeom prst="callout2">
            <a:avLst>
              <a:gd name="adj1" fmla="val 118370"/>
              <a:gd name="adj2" fmla="val 51470"/>
              <a:gd name="adj3" fmla="val 200496"/>
              <a:gd name="adj4" fmla="val 54581"/>
              <a:gd name="adj5" fmla="val 431230"/>
              <a:gd name="adj6" fmla="val 50534"/>
            </a:avLst>
          </a:prstGeom>
          <a:noFill/>
          <a:ln w="38100">
            <a:solidFill>
              <a:srgbClr val="0000CC"/>
            </a:solidFill>
            <a:headEnd/>
            <a:tailEnd type="triangl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rtl="1">
              <a:spcBef>
                <a:spcPct val="50000"/>
              </a:spcBef>
              <a:defRPr/>
            </a:pPr>
            <a:r>
              <a:rPr lang="en-US" sz="32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Posterior ramus of lateral sulcus </a:t>
            </a:r>
            <a:endParaRPr lang="en-US" altLang="zh-CN" sz="32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  <p:sp>
        <p:nvSpPr>
          <p:cNvPr id="12" name="AutoShape 13">
            <a:extLst>
              <a:ext uri="{FF2B5EF4-FFF2-40B4-BE49-F238E27FC236}">
                <a16:creationId xmlns:a16="http://schemas.microsoft.com/office/drawing/2014/main" id="{6A61C00D-555B-4CC7-A2C7-FE64F7E8559D}"/>
              </a:ext>
            </a:extLst>
          </p:cNvPr>
          <p:cNvSpPr>
            <a:spLocks/>
          </p:cNvSpPr>
          <p:nvPr/>
        </p:nvSpPr>
        <p:spPr bwMode="auto">
          <a:xfrm>
            <a:off x="8081566" y="5777880"/>
            <a:ext cx="2843808" cy="1080120"/>
          </a:xfrm>
          <a:prstGeom prst="callout2">
            <a:avLst>
              <a:gd name="adj1" fmla="val 7305"/>
              <a:gd name="adj2" fmla="val 36075"/>
              <a:gd name="adj3" fmla="val -17908"/>
              <a:gd name="adj4" fmla="val 18696"/>
              <a:gd name="adj5" fmla="val -124696"/>
              <a:gd name="adj6" fmla="val -1817"/>
            </a:avLst>
          </a:prstGeom>
          <a:noFill/>
          <a:ln w="38100">
            <a:solidFill>
              <a:srgbClr val="00FFFF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Calibri"/>
              </a:rPr>
              <a:t>Stem of lateral sulcus</a:t>
            </a:r>
            <a:endParaRPr lang="en-US" altLang="zh-CN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AC708-2305-45D1-B2C3-0921EFE52EC8}"/>
              </a:ext>
            </a:extLst>
          </p:cNvPr>
          <p:cNvSpPr txBox="1"/>
          <p:nvPr/>
        </p:nvSpPr>
        <p:spPr>
          <a:xfrm>
            <a:off x="298295" y="1612721"/>
            <a:ext cx="5227757" cy="5126981"/>
          </a:xfrm>
          <a:prstGeom prst="rect">
            <a:avLst/>
          </a:prstGeom>
          <a:noFill/>
          <a:ln w="57150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62255" algn="l"/>
                <a:tab pos="457200" algn="l"/>
                <a:tab pos="6057900" algn="r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Middle Cerebral Artery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  <a:tab pos="129540" algn="l"/>
                <a:tab pos="6057900" algn="r"/>
              </a:tabLst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** Origin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is the larger of the two terminal branches of the internal carotid artery.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  <a:tab pos="129540" algn="l"/>
                <a:tab pos="6057900" algn="r"/>
              </a:tabLst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** Course: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954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  <a:tab pos="129540" algn="l"/>
                <a:tab pos="6057900" algn="r"/>
              </a:tabLs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It passes laterally in steam of the 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lateral sulcus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(opposite to the pterion).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954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  <a:tab pos="129540" algn="l"/>
                <a:tab pos="6057900" algn="r"/>
              </a:tabLs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Then it turns upward and backward in the posterior ramus of the lateral sulcus.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AutoShape 13">
            <a:extLst>
              <a:ext uri="{FF2B5EF4-FFF2-40B4-BE49-F238E27FC236}">
                <a16:creationId xmlns:a16="http://schemas.microsoft.com/office/drawing/2014/main" id="{933C53CE-CEAA-4CD7-940C-DECAC6BBC7B2}"/>
              </a:ext>
            </a:extLst>
          </p:cNvPr>
          <p:cNvSpPr>
            <a:spLocks/>
          </p:cNvSpPr>
          <p:nvPr/>
        </p:nvSpPr>
        <p:spPr bwMode="auto">
          <a:xfrm>
            <a:off x="6165777" y="5537183"/>
            <a:ext cx="1177558" cy="540060"/>
          </a:xfrm>
          <a:prstGeom prst="callout2">
            <a:avLst>
              <a:gd name="adj1" fmla="val -509"/>
              <a:gd name="adj2" fmla="val 56384"/>
              <a:gd name="adj3" fmla="val -64795"/>
              <a:gd name="adj4" fmla="val 58119"/>
              <a:gd name="adj5" fmla="val -161164"/>
              <a:gd name="adj6" fmla="val 130789"/>
            </a:avLst>
          </a:prstGeom>
          <a:noFill/>
          <a:ln w="38100">
            <a:solidFill>
              <a:srgbClr val="00FFFF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00FF"/>
                </a:solidFill>
                <a:latin typeface="Calibri"/>
              </a:rPr>
              <a:t>ICA</a:t>
            </a:r>
            <a:endParaRPr lang="en-US" altLang="zh-CN" sz="4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571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lum contrast="20000"/>
          </a:blip>
          <a:srcRect l="34005" t="8485" r="50172" b="39344"/>
          <a:stretch/>
        </p:blipFill>
        <p:spPr bwMode="auto">
          <a:xfrm>
            <a:off x="8229600" y="202053"/>
            <a:ext cx="2173162" cy="5475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3"/>
          <p:cNvSpPr>
            <a:spLocks/>
          </p:cNvSpPr>
          <p:nvPr/>
        </p:nvSpPr>
        <p:spPr bwMode="auto">
          <a:xfrm flipH="1">
            <a:off x="9870314" y="1345036"/>
            <a:ext cx="2056280" cy="718940"/>
          </a:xfrm>
          <a:prstGeom prst="callout2">
            <a:avLst>
              <a:gd name="adj1" fmla="val 44284"/>
              <a:gd name="adj2" fmla="val 87681"/>
              <a:gd name="adj3" fmla="val 60057"/>
              <a:gd name="adj4" fmla="val 100543"/>
              <a:gd name="adj5" fmla="val 77683"/>
              <a:gd name="adj6" fmla="val 125276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FF"/>
                </a:solidFill>
              </a:rPr>
              <a:t>Temporal pole</a:t>
            </a:r>
            <a:endParaRPr lang="en-US" altLang="zh-CN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8805754" y="385554"/>
            <a:ext cx="914400" cy="1704392"/>
          </a:xfrm>
          <a:custGeom>
            <a:avLst/>
            <a:gdLst>
              <a:gd name="connsiteX0" fmla="*/ 550506 w 914400"/>
              <a:gd name="connsiteY0" fmla="*/ 245706 h 1704392"/>
              <a:gd name="connsiteX1" fmla="*/ 121298 w 914400"/>
              <a:gd name="connsiteY1" fmla="*/ 40433 h 1704392"/>
              <a:gd name="connsiteX2" fmla="*/ 9331 w 914400"/>
              <a:gd name="connsiteY2" fmla="*/ 227045 h 1704392"/>
              <a:gd name="connsiteX3" fmla="*/ 65314 w 914400"/>
              <a:gd name="connsiteY3" fmla="*/ 1402702 h 1704392"/>
              <a:gd name="connsiteX4" fmla="*/ 65314 w 914400"/>
              <a:gd name="connsiteY4" fmla="*/ 1701282 h 1704392"/>
              <a:gd name="connsiteX5" fmla="*/ 233265 w 914400"/>
              <a:gd name="connsiteY5" fmla="*/ 1421363 h 1704392"/>
              <a:gd name="connsiteX6" fmla="*/ 793102 w 914400"/>
              <a:gd name="connsiteY6" fmla="*/ 1365380 h 1704392"/>
              <a:gd name="connsiteX7" fmla="*/ 905069 w 914400"/>
              <a:gd name="connsiteY7" fmla="*/ 1384041 h 1704392"/>
              <a:gd name="connsiteX8" fmla="*/ 737118 w 914400"/>
              <a:gd name="connsiteY8" fmla="*/ 656253 h 1704392"/>
              <a:gd name="connsiteX9" fmla="*/ 550506 w 914400"/>
              <a:gd name="connsiteY9" fmla="*/ 245706 h 170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" h="1704392">
                <a:moveTo>
                  <a:pt x="550506" y="245706"/>
                </a:moveTo>
                <a:cubicBezTo>
                  <a:pt x="447869" y="143069"/>
                  <a:pt x="211494" y="43543"/>
                  <a:pt x="121298" y="40433"/>
                </a:cubicBezTo>
                <a:cubicBezTo>
                  <a:pt x="31102" y="37323"/>
                  <a:pt x="18662" y="0"/>
                  <a:pt x="9331" y="227045"/>
                </a:cubicBezTo>
                <a:cubicBezTo>
                  <a:pt x="0" y="454090"/>
                  <a:pt x="55984" y="1156996"/>
                  <a:pt x="65314" y="1402702"/>
                </a:cubicBezTo>
                <a:cubicBezTo>
                  <a:pt x="74644" y="1648408"/>
                  <a:pt x="37322" y="1698172"/>
                  <a:pt x="65314" y="1701282"/>
                </a:cubicBezTo>
                <a:cubicBezTo>
                  <a:pt x="93306" y="1704392"/>
                  <a:pt x="111967" y="1477347"/>
                  <a:pt x="233265" y="1421363"/>
                </a:cubicBezTo>
                <a:cubicBezTo>
                  <a:pt x="354563" y="1365379"/>
                  <a:pt x="681135" y="1371600"/>
                  <a:pt x="793102" y="1365380"/>
                </a:cubicBezTo>
                <a:cubicBezTo>
                  <a:pt x="905069" y="1359160"/>
                  <a:pt x="914400" y="1502229"/>
                  <a:pt x="905069" y="1384041"/>
                </a:cubicBezTo>
                <a:cubicBezTo>
                  <a:pt x="895738" y="1265853"/>
                  <a:pt x="796212" y="842865"/>
                  <a:pt x="737118" y="656253"/>
                </a:cubicBezTo>
                <a:cubicBezTo>
                  <a:pt x="678024" y="469641"/>
                  <a:pt x="653143" y="348343"/>
                  <a:pt x="550506" y="245706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AutoShape 13"/>
          <p:cNvSpPr>
            <a:spLocks/>
          </p:cNvSpPr>
          <p:nvPr/>
        </p:nvSpPr>
        <p:spPr bwMode="auto">
          <a:xfrm flipH="1">
            <a:off x="9798876" y="202052"/>
            <a:ext cx="2627784" cy="576064"/>
          </a:xfrm>
          <a:prstGeom prst="callout2">
            <a:avLst>
              <a:gd name="adj1" fmla="val 72837"/>
              <a:gd name="adj2" fmla="val 74386"/>
              <a:gd name="adj3" fmla="val 71124"/>
              <a:gd name="adj4" fmla="val 112615"/>
              <a:gd name="adj5" fmla="val 182256"/>
              <a:gd name="adj6" fmla="val 119040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</a:rPr>
              <a:t>Lateral 2/3 of orbital surface</a:t>
            </a:r>
            <a:endParaRPr lang="en-US" altLang="zh-CN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D4603F22-D72D-4F99-B991-D6D5665343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25641" t="24786" r="34690" b="40155"/>
          <a:stretch/>
        </p:blipFill>
        <p:spPr bwMode="auto">
          <a:xfrm>
            <a:off x="920279" y="112542"/>
            <a:ext cx="5785490" cy="383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reeform 3">
            <a:extLst>
              <a:ext uri="{FF2B5EF4-FFF2-40B4-BE49-F238E27FC236}">
                <a16:creationId xmlns:a16="http://schemas.microsoft.com/office/drawing/2014/main" id="{258B8760-B51A-4BC5-AED9-FB954E786CBE}"/>
              </a:ext>
            </a:extLst>
          </p:cNvPr>
          <p:cNvSpPr/>
          <p:nvPr/>
        </p:nvSpPr>
        <p:spPr>
          <a:xfrm>
            <a:off x="841557" y="112541"/>
            <a:ext cx="5364145" cy="2982351"/>
          </a:xfrm>
          <a:custGeom>
            <a:avLst/>
            <a:gdLst>
              <a:gd name="connsiteX0" fmla="*/ 227044 w 4326293"/>
              <a:gd name="connsiteY0" fmla="*/ 2307772 h 2404188"/>
              <a:gd name="connsiteX1" fmla="*/ 394995 w 4326293"/>
              <a:gd name="connsiteY1" fmla="*/ 1524000 h 2404188"/>
              <a:gd name="connsiteX2" fmla="*/ 842865 w 4326293"/>
              <a:gd name="connsiteY2" fmla="*/ 908180 h 2404188"/>
              <a:gd name="connsiteX3" fmla="*/ 1458685 w 4326293"/>
              <a:gd name="connsiteY3" fmla="*/ 441649 h 2404188"/>
              <a:gd name="connsiteX4" fmla="*/ 2130489 w 4326293"/>
              <a:gd name="connsiteY4" fmla="*/ 217714 h 2404188"/>
              <a:gd name="connsiteX5" fmla="*/ 3194179 w 4326293"/>
              <a:gd name="connsiteY5" fmla="*/ 367004 h 2404188"/>
              <a:gd name="connsiteX6" fmla="*/ 3903306 w 4326293"/>
              <a:gd name="connsiteY6" fmla="*/ 889518 h 2404188"/>
              <a:gd name="connsiteX7" fmla="*/ 4183224 w 4326293"/>
              <a:gd name="connsiteY7" fmla="*/ 926841 h 2404188"/>
              <a:gd name="connsiteX8" fmla="*/ 4201885 w 4326293"/>
              <a:gd name="connsiteY8" fmla="*/ 814874 h 2404188"/>
              <a:gd name="connsiteX9" fmla="*/ 3436775 w 4326293"/>
              <a:gd name="connsiteY9" fmla="*/ 273698 h 2404188"/>
              <a:gd name="connsiteX10" fmla="*/ 2559697 w 4326293"/>
              <a:gd name="connsiteY10" fmla="*/ 31102 h 2404188"/>
              <a:gd name="connsiteX11" fmla="*/ 1719942 w 4326293"/>
              <a:gd name="connsiteY11" fmla="*/ 87086 h 2404188"/>
              <a:gd name="connsiteX12" fmla="*/ 768220 w 4326293"/>
              <a:gd name="connsiteY12" fmla="*/ 534955 h 2404188"/>
              <a:gd name="connsiteX13" fmla="*/ 227044 w 4326293"/>
              <a:gd name="connsiteY13" fmla="*/ 1225421 h 2404188"/>
              <a:gd name="connsiteX14" fmla="*/ 3110 w 4326293"/>
              <a:gd name="connsiteY14" fmla="*/ 2102498 h 2404188"/>
              <a:gd name="connsiteX15" fmla="*/ 227044 w 4326293"/>
              <a:gd name="connsiteY15" fmla="*/ 2307772 h 2404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26293" h="2404188">
                <a:moveTo>
                  <a:pt x="227044" y="2307772"/>
                </a:moveTo>
                <a:cubicBezTo>
                  <a:pt x="292358" y="2211356"/>
                  <a:pt x="292358" y="1757265"/>
                  <a:pt x="394995" y="1524000"/>
                </a:cubicBezTo>
                <a:cubicBezTo>
                  <a:pt x="497632" y="1290735"/>
                  <a:pt x="665583" y="1088572"/>
                  <a:pt x="842865" y="908180"/>
                </a:cubicBezTo>
                <a:cubicBezTo>
                  <a:pt x="1020147" y="727788"/>
                  <a:pt x="1244081" y="556727"/>
                  <a:pt x="1458685" y="441649"/>
                </a:cubicBezTo>
                <a:cubicBezTo>
                  <a:pt x="1673289" y="326571"/>
                  <a:pt x="1841240" y="230155"/>
                  <a:pt x="2130489" y="217714"/>
                </a:cubicBezTo>
                <a:cubicBezTo>
                  <a:pt x="2419738" y="205273"/>
                  <a:pt x="2898710" y="255037"/>
                  <a:pt x="3194179" y="367004"/>
                </a:cubicBezTo>
                <a:cubicBezTo>
                  <a:pt x="3489648" y="478971"/>
                  <a:pt x="3738465" y="796212"/>
                  <a:pt x="3903306" y="889518"/>
                </a:cubicBezTo>
                <a:cubicBezTo>
                  <a:pt x="4068147" y="982824"/>
                  <a:pt x="4133461" y="939282"/>
                  <a:pt x="4183224" y="926841"/>
                </a:cubicBezTo>
                <a:cubicBezTo>
                  <a:pt x="4232987" y="914400"/>
                  <a:pt x="4326293" y="923731"/>
                  <a:pt x="4201885" y="814874"/>
                </a:cubicBezTo>
                <a:cubicBezTo>
                  <a:pt x="4077477" y="706017"/>
                  <a:pt x="3710473" y="404327"/>
                  <a:pt x="3436775" y="273698"/>
                </a:cubicBezTo>
                <a:cubicBezTo>
                  <a:pt x="3163077" y="143069"/>
                  <a:pt x="2845836" y="62204"/>
                  <a:pt x="2559697" y="31102"/>
                </a:cubicBezTo>
                <a:cubicBezTo>
                  <a:pt x="2273558" y="0"/>
                  <a:pt x="2018522" y="3111"/>
                  <a:pt x="1719942" y="87086"/>
                </a:cubicBezTo>
                <a:cubicBezTo>
                  <a:pt x="1421363" y="171062"/>
                  <a:pt x="1017036" y="345233"/>
                  <a:pt x="768220" y="534955"/>
                </a:cubicBezTo>
                <a:cubicBezTo>
                  <a:pt x="519404" y="724677"/>
                  <a:pt x="354562" y="964164"/>
                  <a:pt x="227044" y="1225421"/>
                </a:cubicBezTo>
                <a:cubicBezTo>
                  <a:pt x="99526" y="1486678"/>
                  <a:pt x="6220" y="1915886"/>
                  <a:pt x="3110" y="2102498"/>
                </a:cubicBezTo>
                <a:cubicBezTo>
                  <a:pt x="0" y="2289110"/>
                  <a:pt x="161730" y="2404188"/>
                  <a:pt x="227044" y="2307772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E8EA7BB4-50A8-4AF3-8860-0AD1F8F4B780}"/>
              </a:ext>
            </a:extLst>
          </p:cNvPr>
          <p:cNvSpPr/>
          <p:nvPr/>
        </p:nvSpPr>
        <p:spPr>
          <a:xfrm>
            <a:off x="5644769" y="1190309"/>
            <a:ext cx="1060999" cy="2128642"/>
          </a:xfrm>
          <a:custGeom>
            <a:avLst/>
            <a:gdLst>
              <a:gd name="connsiteX0" fmla="*/ 562947 w 1265853"/>
              <a:gd name="connsiteY0" fmla="*/ 24882 h 2114939"/>
              <a:gd name="connsiteX1" fmla="*/ 77755 w 1265853"/>
              <a:gd name="connsiteY1" fmla="*/ 808653 h 2114939"/>
              <a:gd name="connsiteX2" fmla="*/ 96416 w 1265853"/>
              <a:gd name="connsiteY2" fmla="*/ 1928327 h 2114939"/>
              <a:gd name="connsiteX3" fmla="*/ 656253 w 1265853"/>
              <a:gd name="connsiteY3" fmla="*/ 1928327 h 2114939"/>
              <a:gd name="connsiteX4" fmla="*/ 1122783 w 1265853"/>
              <a:gd name="connsiteY4" fmla="*/ 1853682 h 2114939"/>
              <a:gd name="connsiteX5" fmla="*/ 1253412 w 1265853"/>
              <a:gd name="connsiteY5" fmla="*/ 1331167 h 2114939"/>
              <a:gd name="connsiteX6" fmla="*/ 1048138 w 1265853"/>
              <a:gd name="connsiteY6" fmla="*/ 659363 h 2114939"/>
              <a:gd name="connsiteX7" fmla="*/ 562947 w 1265853"/>
              <a:gd name="connsiteY7" fmla="*/ 24882 h 2114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5853" h="2114939">
                <a:moveTo>
                  <a:pt x="562947" y="24882"/>
                </a:moveTo>
                <a:cubicBezTo>
                  <a:pt x="401217" y="49764"/>
                  <a:pt x="155510" y="491412"/>
                  <a:pt x="77755" y="808653"/>
                </a:cubicBezTo>
                <a:cubicBezTo>
                  <a:pt x="0" y="1125894"/>
                  <a:pt x="0" y="1741715"/>
                  <a:pt x="96416" y="1928327"/>
                </a:cubicBezTo>
                <a:cubicBezTo>
                  <a:pt x="192832" y="2114939"/>
                  <a:pt x="485192" y="1940768"/>
                  <a:pt x="656253" y="1928327"/>
                </a:cubicBezTo>
                <a:cubicBezTo>
                  <a:pt x="827314" y="1915886"/>
                  <a:pt x="1023257" y="1953209"/>
                  <a:pt x="1122783" y="1853682"/>
                </a:cubicBezTo>
                <a:cubicBezTo>
                  <a:pt x="1222309" y="1754155"/>
                  <a:pt x="1265853" y="1530220"/>
                  <a:pt x="1253412" y="1331167"/>
                </a:cubicBezTo>
                <a:cubicBezTo>
                  <a:pt x="1240971" y="1132114"/>
                  <a:pt x="1166326" y="883298"/>
                  <a:pt x="1048138" y="659363"/>
                </a:cubicBezTo>
                <a:cubicBezTo>
                  <a:pt x="929950" y="435428"/>
                  <a:pt x="724677" y="0"/>
                  <a:pt x="562947" y="24882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EAA92522-48CA-44A5-9719-ADB903282CA3}"/>
              </a:ext>
            </a:extLst>
          </p:cNvPr>
          <p:cNvSpPr/>
          <p:nvPr/>
        </p:nvSpPr>
        <p:spPr>
          <a:xfrm>
            <a:off x="2940149" y="2433710"/>
            <a:ext cx="2813538" cy="1513679"/>
          </a:xfrm>
          <a:custGeom>
            <a:avLst/>
            <a:gdLst>
              <a:gd name="connsiteX0" fmla="*/ 2746311 w 2808514"/>
              <a:gd name="connsiteY0" fmla="*/ 0 h 1318727"/>
              <a:gd name="connsiteX1" fmla="*/ 2354425 w 2808514"/>
              <a:gd name="connsiteY1" fmla="*/ 186612 h 1318727"/>
              <a:gd name="connsiteX2" fmla="*/ 1272074 w 2808514"/>
              <a:gd name="connsiteY2" fmla="*/ 690465 h 1318727"/>
              <a:gd name="connsiteX3" fmla="*/ 208384 w 2808514"/>
              <a:gd name="connsiteY3" fmla="*/ 1082351 h 1318727"/>
              <a:gd name="connsiteX4" fmla="*/ 115078 w 2808514"/>
              <a:gd name="connsiteY4" fmla="*/ 1287625 h 1318727"/>
              <a:gd name="connsiteX5" fmla="*/ 898850 w 2808514"/>
              <a:gd name="connsiteY5" fmla="*/ 1268963 h 1318727"/>
              <a:gd name="connsiteX6" fmla="*/ 1570654 w 2808514"/>
              <a:gd name="connsiteY6" fmla="*/ 1026367 h 1318727"/>
              <a:gd name="connsiteX7" fmla="*/ 2242458 w 2808514"/>
              <a:gd name="connsiteY7" fmla="*/ 709127 h 1318727"/>
              <a:gd name="connsiteX8" fmla="*/ 2708988 w 2808514"/>
              <a:gd name="connsiteY8" fmla="*/ 522514 h 1318727"/>
              <a:gd name="connsiteX9" fmla="*/ 2802294 w 2808514"/>
              <a:gd name="connsiteY9" fmla="*/ 335902 h 1318727"/>
              <a:gd name="connsiteX10" fmla="*/ 2671666 w 2808514"/>
              <a:gd name="connsiteY10" fmla="*/ 0 h 1318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8514" h="1318727">
                <a:moveTo>
                  <a:pt x="2746311" y="0"/>
                </a:moveTo>
                <a:lnTo>
                  <a:pt x="2354425" y="186612"/>
                </a:lnTo>
                <a:cubicBezTo>
                  <a:pt x="2108719" y="301689"/>
                  <a:pt x="1629748" y="541175"/>
                  <a:pt x="1272074" y="690465"/>
                </a:cubicBezTo>
                <a:cubicBezTo>
                  <a:pt x="914401" y="839755"/>
                  <a:pt x="401217" y="982824"/>
                  <a:pt x="208384" y="1082351"/>
                </a:cubicBezTo>
                <a:cubicBezTo>
                  <a:pt x="15551" y="1181878"/>
                  <a:pt x="0" y="1256523"/>
                  <a:pt x="115078" y="1287625"/>
                </a:cubicBezTo>
                <a:cubicBezTo>
                  <a:pt x="230156" y="1318727"/>
                  <a:pt x="656254" y="1312506"/>
                  <a:pt x="898850" y="1268963"/>
                </a:cubicBezTo>
                <a:cubicBezTo>
                  <a:pt x="1141446" y="1225420"/>
                  <a:pt x="1346719" y="1119673"/>
                  <a:pt x="1570654" y="1026367"/>
                </a:cubicBezTo>
                <a:cubicBezTo>
                  <a:pt x="1794589" y="933061"/>
                  <a:pt x="2052736" y="793103"/>
                  <a:pt x="2242458" y="709127"/>
                </a:cubicBezTo>
                <a:cubicBezTo>
                  <a:pt x="2432180" y="625152"/>
                  <a:pt x="2615682" y="584718"/>
                  <a:pt x="2708988" y="522514"/>
                </a:cubicBezTo>
                <a:cubicBezTo>
                  <a:pt x="2802294" y="460310"/>
                  <a:pt x="2808514" y="422988"/>
                  <a:pt x="2802294" y="335902"/>
                </a:cubicBezTo>
                <a:cubicBezTo>
                  <a:pt x="2796074" y="248816"/>
                  <a:pt x="2733870" y="124408"/>
                  <a:pt x="2671666" y="0"/>
                </a:cubicBezTo>
              </a:path>
            </a:pathLst>
          </a:cu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D04D87-FACA-430E-BE21-4A73C1699222}"/>
              </a:ext>
            </a:extLst>
          </p:cNvPr>
          <p:cNvSpPr txBox="1"/>
          <p:nvPr/>
        </p:nvSpPr>
        <p:spPr>
          <a:xfrm>
            <a:off x="225084" y="3947390"/>
            <a:ext cx="7906042" cy="2748958"/>
          </a:xfrm>
          <a:prstGeom prst="rect">
            <a:avLst/>
          </a:prstGeom>
          <a:noFill/>
          <a:ln w="57150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285750" marR="0" indent="-28575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66065" algn="l"/>
                <a:tab pos="478790" algn="l"/>
                <a:tab pos="266065" algn="l"/>
                <a:tab pos="478790" algn="l"/>
                <a:tab pos="6057900" algn="r"/>
              </a:tabLst>
            </a:pPr>
            <a:r>
              <a:rPr lang="en-US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Cortical branches of middle cerebral artery</a:t>
            </a:r>
            <a:endParaRPr lang="en-US" sz="2000" b="1" dirty="0">
              <a:solidFill>
                <a:srgbClr val="FF33CC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262255" algn="l"/>
                <a:tab pos="6057900" algn="r"/>
              </a:tabLst>
            </a:pPr>
            <a:r>
              <a:rPr lang="en-US" sz="20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1- Superolateral surface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including the insula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except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262255" algn="l"/>
                <a:tab pos="6057900" algn="r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a- Upper one finger breadth (by anterior cerebral artery).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262255" algn="l"/>
                <a:tab pos="6057900" algn="r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b- Lower one finger breadth (by posterior cerebral artery).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262255" algn="l"/>
                <a:tab pos="6057900" algn="r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c- Occipital lobe {supplied by the posterior cerebral artery).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6057900" algn="r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2- Lateral part (2/3) of the orbital surface of the </a:t>
            </a:r>
            <a:r>
              <a:rPr lang="en-US" sz="20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inferior surface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413385" algn="l"/>
                <a:tab pos="129540" algn="l"/>
                <a:tab pos="413385" algn="l"/>
                <a:tab pos="6057900" algn="r"/>
              </a:tabLst>
            </a:pPr>
            <a:r>
              <a:rPr lang="en-US" sz="20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3- Temporal pole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 cstate="print"/>
          <a:srcRect l="22604" t="10945" r="33937" b="23528"/>
          <a:stretch>
            <a:fillRect/>
          </a:stretch>
        </p:blipFill>
        <p:spPr bwMode="auto">
          <a:xfrm>
            <a:off x="5936565" y="0"/>
            <a:ext cx="4585308" cy="518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15"/>
          <p:cNvSpPr>
            <a:spLocks/>
          </p:cNvSpPr>
          <p:nvPr/>
        </p:nvSpPr>
        <p:spPr bwMode="auto">
          <a:xfrm flipH="1">
            <a:off x="9453488" y="4795"/>
            <a:ext cx="2977663" cy="936570"/>
          </a:xfrm>
          <a:prstGeom prst="callout2">
            <a:avLst>
              <a:gd name="adj1" fmla="val 53819"/>
              <a:gd name="adj2" fmla="val 93034"/>
              <a:gd name="adj3" fmla="val 100095"/>
              <a:gd name="adj4" fmla="val 115547"/>
              <a:gd name="adj5" fmla="val 169853"/>
              <a:gd name="adj6" fmla="val 127950"/>
            </a:avLst>
          </a:prstGeom>
          <a:noFill/>
          <a:ln w="38100">
            <a:solidFill>
              <a:srgbClr val="0000CC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>
              <a:defRPr/>
            </a:pPr>
            <a:r>
              <a:rPr lang="en-US" sz="2800" b="1" dirty="0">
                <a:solidFill>
                  <a:srgbClr val="0000FF"/>
                </a:solidFill>
                <a:latin typeface="Calibri"/>
              </a:rPr>
              <a:t>Head of the caudate nucleus </a:t>
            </a:r>
          </a:p>
        </p:txBody>
      </p:sp>
      <p:sp>
        <p:nvSpPr>
          <p:cNvPr id="6" name="AutoShape 10"/>
          <p:cNvSpPr>
            <a:spLocks/>
          </p:cNvSpPr>
          <p:nvPr/>
        </p:nvSpPr>
        <p:spPr bwMode="auto">
          <a:xfrm flipH="1">
            <a:off x="10226843" y="1555853"/>
            <a:ext cx="2177688" cy="670438"/>
          </a:xfrm>
          <a:prstGeom prst="callout2">
            <a:avLst>
              <a:gd name="adj1" fmla="val 62291"/>
              <a:gd name="adj2" fmla="val 80345"/>
              <a:gd name="adj3" fmla="val 19295"/>
              <a:gd name="adj4" fmla="val 109418"/>
              <a:gd name="adj5" fmla="val 97307"/>
              <a:gd name="adj6" fmla="val 161222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>
              <a:defRPr/>
            </a:pP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lentiform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nucleus</a:t>
            </a:r>
          </a:p>
        </p:txBody>
      </p:sp>
      <p:sp>
        <p:nvSpPr>
          <p:cNvPr id="7" name="AutoShape 15"/>
          <p:cNvSpPr>
            <a:spLocks/>
          </p:cNvSpPr>
          <p:nvPr/>
        </p:nvSpPr>
        <p:spPr bwMode="auto">
          <a:xfrm flipH="1">
            <a:off x="9310323" y="3293020"/>
            <a:ext cx="3094208" cy="783751"/>
          </a:xfrm>
          <a:prstGeom prst="callout2">
            <a:avLst>
              <a:gd name="adj1" fmla="val 10676"/>
              <a:gd name="adj2" fmla="val 58404"/>
              <a:gd name="adj3" fmla="val -77675"/>
              <a:gd name="adj4" fmla="val 76280"/>
              <a:gd name="adj5" fmla="val -69858"/>
              <a:gd name="adj6" fmla="val 112024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>
              <a:defRPr/>
            </a:pPr>
            <a:r>
              <a:rPr lang="en-US" sz="2800" b="1" dirty="0">
                <a:solidFill>
                  <a:srgbClr val="0000CC"/>
                </a:solidFill>
                <a:latin typeface="Calibri"/>
              </a:rPr>
              <a:t>Internal capsule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4D2964-FD2A-4B5B-A9B5-7EE99AFF186F}"/>
              </a:ext>
            </a:extLst>
          </p:cNvPr>
          <p:cNvSpPr txBox="1"/>
          <p:nvPr/>
        </p:nvSpPr>
        <p:spPr>
          <a:xfrm>
            <a:off x="59348" y="98474"/>
            <a:ext cx="5933489" cy="2492990"/>
          </a:xfrm>
          <a:prstGeom prst="rect">
            <a:avLst/>
          </a:prstGeom>
          <a:noFill/>
          <a:ln w="57150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342900" marR="0" indent="-34290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55270" algn="l"/>
                <a:tab pos="6057900" algn="r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Central branches; pass through the anterior perforated substance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1- Posterior part of the anterior limb, genu and posterior limb of the internal capsule.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2- Head of caudate nucleus.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3- Lentiform nucleus.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9D5C4A-C393-4980-8463-B2A17E953D00}"/>
              </a:ext>
            </a:extLst>
          </p:cNvPr>
          <p:cNvSpPr txBox="1"/>
          <p:nvPr/>
        </p:nvSpPr>
        <p:spPr>
          <a:xfrm>
            <a:off x="115618" y="2685144"/>
            <a:ext cx="5820947" cy="3785652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0" marR="0" algn="justLow">
              <a:spcBef>
                <a:spcPts val="0"/>
              </a:spcBef>
              <a:spcAft>
                <a:spcPts val="0"/>
              </a:spcAft>
              <a:tabLst>
                <a:tab pos="262255" algn="l"/>
                <a:tab pos="262255" algn="l"/>
                <a:tab pos="6057900" algn="r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Middle cerebral artery supplies:</a:t>
            </a:r>
            <a:endParaRPr lang="en-US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Low">
              <a:spcBef>
                <a:spcPts val="0"/>
              </a:spcBef>
              <a:spcAft>
                <a:spcPts val="0"/>
              </a:spcAft>
              <a:tabLst>
                <a:tab pos="262255" algn="l"/>
                <a:tab pos="262255" algn="l"/>
                <a:tab pos="6057900" algn="r"/>
              </a:tabLs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Motor and sensory areas of opposite side of the body </a:t>
            </a:r>
            <a:r>
              <a:rPr lang="en-US" sz="2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except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lower limb and perineum by anterior cerebral artery. </a:t>
            </a:r>
          </a:p>
          <a:p>
            <a:pPr algn="justLow">
              <a:tabLst>
                <a:tab pos="262255" algn="l"/>
                <a:tab pos="262255" algn="l"/>
                <a:tab pos="6057900" algn="r"/>
              </a:tabLs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Writing center in middle frontal gyrus. 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>
              <a:tabLst>
                <a:tab pos="262255" algn="l"/>
                <a:tab pos="262255" algn="l"/>
                <a:tab pos="6057900" algn="r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Motor speech area in inferior frontal gyrus.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>
              <a:tabLst>
                <a:tab pos="262255" algn="l"/>
                <a:tab pos="262255" algn="l"/>
                <a:tab pos="6057900" algn="r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4- Auditory area in superior temporal gyrus.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 algn="justLow">
              <a:spcBef>
                <a:spcPts val="0"/>
              </a:spcBef>
              <a:spcAft>
                <a:spcPts val="0"/>
              </a:spcAft>
              <a:tabLst>
                <a:tab pos="262255" algn="l"/>
                <a:tab pos="6057900" algn="r"/>
              </a:tabLs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5- Most of the internal capsule.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229BC1B2-43FD-4F20-BD9B-D8EA4B1413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25441" t="25587" r="34583" b="40664"/>
          <a:stretch/>
        </p:blipFill>
        <p:spPr bwMode="auto">
          <a:xfrm>
            <a:off x="6227093" y="4577970"/>
            <a:ext cx="3592498" cy="227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3">
            <a:extLst>
              <a:ext uri="{FF2B5EF4-FFF2-40B4-BE49-F238E27FC236}">
                <a16:creationId xmlns:a16="http://schemas.microsoft.com/office/drawing/2014/main" id="{258B8760-B51A-4BC5-AED9-FB954E786CBE}"/>
              </a:ext>
            </a:extLst>
          </p:cNvPr>
          <p:cNvSpPr/>
          <p:nvPr/>
        </p:nvSpPr>
        <p:spPr>
          <a:xfrm>
            <a:off x="6108970" y="4577970"/>
            <a:ext cx="3433864" cy="1850456"/>
          </a:xfrm>
          <a:custGeom>
            <a:avLst/>
            <a:gdLst>
              <a:gd name="connsiteX0" fmla="*/ 227044 w 4326293"/>
              <a:gd name="connsiteY0" fmla="*/ 2307772 h 2404188"/>
              <a:gd name="connsiteX1" fmla="*/ 394995 w 4326293"/>
              <a:gd name="connsiteY1" fmla="*/ 1524000 h 2404188"/>
              <a:gd name="connsiteX2" fmla="*/ 842865 w 4326293"/>
              <a:gd name="connsiteY2" fmla="*/ 908180 h 2404188"/>
              <a:gd name="connsiteX3" fmla="*/ 1458685 w 4326293"/>
              <a:gd name="connsiteY3" fmla="*/ 441649 h 2404188"/>
              <a:gd name="connsiteX4" fmla="*/ 2130489 w 4326293"/>
              <a:gd name="connsiteY4" fmla="*/ 217714 h 2404188"/>
              <a:gd name="connsiteX5" fmla="*/ 3194179 w 4326293"/>
              <a:gd name="connsiteY5" fmla="*/ 367004 h 2404188"/>
              <a:gd name="connsiteX6" fmla="*/ 3903306 w 4326293"/>
              <a:gd name="connsiteY6" fmla="*/ 889518 h 2404188"/>
              <a:gd name="connsiteX7" fmla="*/ 4183224 w 4326293"/>
              <a:gd name="connsiteY7" fmla="*/ 926841 h 2404188"/>
              <a:gd name="connsiteX8" fmla="*/ 4201885 w 4326293"/>
              <a:gd name="connsiteY8" fmla="*/ 814874 h 2404188"/>
              <a:gd name="connsiteX9" fmla="*/ 3436775 w 4326293"/>
              <a:gd name="connsiteY9" fmla="*/ 273698 h 2404188"/>
              <a:gd name="connsiteX10" fmla="*/ 2559697 w 4326293"/>
              <a:gd name="connsiteY10" fmla="*/ 31102 h 2404188"/>
              <a:gd name="connsiteX11" fmla="*/ 1719942 w 4326293"/>
              <a:gd name="connsiteY11" fmla="*/ 87086 h 2404188"/>
              <a:gd name="connsiteX12" fmla="*/ 768220 w 4326293"/>
              <a:gd name="connsiteY12" fmla="*/ 534955 h 2404188"/>
              <a:gd name="connsiteX13" fmla="*/ 227044 w 4326293"/>
              <a:gd name="connsiteY13" fmla="*/ 1225421 h 2404188"/>
              <a:gd name="connsiteX14" fmla="*/ 3110 w 4326293"/>
              <a:gd name="connsiteY14" fmla="*/ 2102498 h 2404188"/>
              <a:gd name="connsiteX15" fmla="*/ 227044 w 4326293"/>
              <a:gd name="connsiteY15" fmla="*/ 2307772 h 2404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26293" h="2404188">
                <a:moveTo>
                  <a:pt x="227044" y="2307772"/>
                </a:moveTo>
                <a:cubicBezTo>
                  <a:pt x="292358" y="2211356"/>
                  <a:pt x="292358" y="1757265"/>
                  <a:pt x="394995" y="1524000"/>
                </a:cubicBezTo>
                <a:cubicBezTo>
                  <a:pt x="497632" y="1290735"/>
                  <a:pt x="665583" y="1088572"/>
                  <a:pt x="842865" y="908180"/>
                </a:cubicBezTo>
                <a:cubicBezTo>
                  <a:pt x="1020147" y="727788"/>
                  <a:pt x="1244081" y="556727"/>
                  <a:pt x="1458685" y="441649"/>
                </a:cubicBezTo>
                <a:cubicBezTo>
                  <a:pt x="1673289" y="326571"/>
                  <a:pt x="1841240" y="230155"/>
                  <a:pt x="2130489" y="217714"/>
                </a:cubicBezTo>
                <a:cubicBezTo>
                  <a:pt x="2419738" y="205273"/>
                  <a:pt x="2898710" y="255037"/>
                  <a:pt x="3194179" y="367004"/>
                </a:cubicBezTo>
                <a:cubicBezTo>
                  <a:pt x="3489648" y="478971"/>
                  <a:pt x="3738465" y="796212"/>
                  <a:pt x="3903306" y="889518"/>
                </a:cubicBezTo>
                <a:cubicBezTo>
                  <a:pt x="4068147" y="982824"/>
                  <a:pt x="4133461" y="939282"/>
                  <a:pt x="4183224" y="926841"/>
                </a:cubicBezTo>
                <a:cubicBezTo>
                  <a:pt x="4232987" y="914400"/>
                  <a:pt x="4326293" y="923731"/>
                  <a:pt x="4201885" y="814874"/>
                </a:cubicBezTo>
                <a:cubicBezTo>
                  <a:pt x="4077477" y="706017"/>
                  <a:pt x="3710473" y="404327"/>
                  <a:pt x="3436775" y="273698"/>
                </a:cubicBezTo>
                <a:cubicBezTo>
                  <a:pt x="3163077" y="143069"/>
                  <a:pt x="2845836" y="62204"/>
                  <a:pt x="2559697" y="31102"/>
                </a:cubicBezTo>
                <a:cubicBezTo>
                  <a:pt x="2273558" y="0"/>
                  <a:pt x="2018522" y="3111"/>
                  <a:pt x="1719942" y="87086"/>
                </a:cubicBezTo>
                <a:cubicBezTo>
                  <a:pt x="1421363" y="171062"/>
                  <a:pt x="1017036" y="345233"/>
                  <a:pt x="768220" y="534955"/>
                </a:cubicBezTo>
                <a:cubicBezTo>
                  <a:pt x="519404" y="724677"/>
                  <a:pt x="354562" y="964164"/>
                  <a:pt x="227044" y="1225421"/>
                </a:cubicBezTo>
                <a:cubicBezTo>
                  <a:pt x="99526" y="1486678"/>
                  <a:pt x="6220" y="1915886"/>
                  <a:pt x="3110" y="2102498"/>
                </a:cubicBezTo>
                <a:cubicBezTo>
                  <a:pt x="0" y="2289110"/>
                  <a:pt x="161730" y="2404188"/>
                  <a:pt x="227044" y="2307772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530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2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4"/>
          <p:cNvSpPr>
            <a:spLocks noChangeArrowheads="1"/>
          </p:cNvSpPr>
          <p:nvPr/>
        </p:nvSpPr>
        <p:spPr bwMode="auto">
          <a:xfrm>
            <a:off x="1280160" y="393895"/>
            <a:ext cx="9594166" cy="4937760"/>
          </a:xfrm>
          <a:prstGeom prst="star32">
            <a:avLst>
              <a:gd name="adj" fmla="val 37500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Posterior cerebral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Artery</a:t>
            </a:r>
          </a:p>
        </p:txBody>
      </p:sp>
    </p:spTree>
    <p:extLst>
      <p:ext uri="{BB962C8B-B14F-4D97-AF65-F5344CB8AC3E}">
        <p14:creationId xmlns:p14="http://schemas.microsoft.com/office/powerpoint/2010/main" val="2662568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l="10254" t="11719" r="40674" b="45312"/>
          <a:stretch>
            <a:fillRect/>
          </a:stretch>
        </p:blipFill>
        <p:spPr bwMode="auto">
          <a:xfrm>
            <a:off x="5073381" y="782484"/>
            <a:ext cx="7118619" cy="4674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AutoShape 13"/>
          <p:cNvSpPr>
            <a:spLocks/>
          </p:cNvSpPr>
          <p:nvPr/>
        </p:nvSpPr>
        <p:spPr bwMode="auto">
          <a:xfrm>
            <a:off x="4691399" y="5185371"/>
            <a:ext cx="3925597" cy="1395712"/>
          </a:xfrm>
          <a:prstGeom prst="callout2">
            <a:avLst>
              <a:gd name="adj1" fmla="val 8687"/>
              <a:gd name="adj2" fmla="val 59194"/>
              <a:gd name="adj3" fmla="val -9190"/>
              <a:gd name="adj4" fmla="val 66236"/>
              <a:gd name="adj5" fmla="val -83321"/>
              <a:gd name="adj6" fmla="val 108624"/>
            </a:avLst>
          </a:prstGeom>
          <a:noFill/>
          <a:ln w="57150">
            <a:solidFill>
              <a:srgbClr val="0000CC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Calibri"/>
              </a:rPr>
              <a:t>Posterior cerebral artery </a:t>
            </a:r>
            <a:endParaRPr lang="en-US" altLang="zh-CN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  <p:sp>
        <p:nvSpPr>
          <p:cNvPr id="4" name="AutoShape 13"/>
          <p:cNvSpPr>
            <a:spLocks/>
          </p:cNvSpPr>
          <p:nvPr/>
        </p:nvSpPr>
        <p:spPr bwMode="auto">
          <a:xfrm>
            <a:off x="8632690" y="5185371"/>
            <a:ext cx="3413760" cy="675372"/>
          </a:xfrm>
          <a:prstGeom prst="callout2">
            <a:avLst>
              <a:gd name="adj1" fmla="val 26018"/>
              <a:gd name="adj2" fmla="val 56079"/>
              <a:gd name="adj3" fmla="val -51175"/>
              <a:gd name="adj4" fmla="val 46121"/>
              <a:gd name="adj5" fmla="val -159112"/>
              <a:gd name="adj6" fmla="val 32695"/>
            </a:avLst>
          </a:prstGeom>
          <a:noFill/>
          <a:ln w="57150">
            <a:solidFill>
              <a:srgbClr val="0000CC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en-US" sz="3200" b="1" dirty="0" err="1">
                <a:solidFill>
                  <a:prstClr val="black"/>
                </a:solidFill>
                <a:latin typeface="Calibri"/>
              </a:rPr>
              <a:t>Tentorial</a:t>
            </a:r>
            <a:r>
              <a:rPr lang="en-US" sz="3200" b="1" dirty="0">
                <a:solidFill>
                  <a:prstClr val="black"/>
                </a:solidFill>
                <a:latin typeface="Calibri"/>
              </a:rPr>
              <a:t> surface</a:t>
            </a:r>
            <a:endParaRPr lang="en-US" altLang="zh-CN" sz="32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  <p:sp>
        <p:nvSpPr>
          <p:cNvPr id="9" name="AutoShape 13">
            <a:extLst>
              <a:ext uri="{FF2B5EF4-FFF2-40B4-BE49-F238E27FC236}">
                <a16:creationId xmlns:a16="http://schemas.microsoft.com/office/drawing/2014/main" id="{59F5AE61-193A-4563-AE7B-CEA609A9EC04}"/>
              </a:ext>
            </a:extLst>
          </p:cNvPr>
          <p:cNvSpPr>
            <a:spLocks/>
          </p:cNvSpPr>
          <p:nvPr/>
        </p:nvSpPr>
        <p:spPr bwMode="auto">
          <a:xfrm>
            <a:off x="7244863" y="0"/>
            <a:ext cx="3892632" cy="589768"/>
          </a:xfrm>
          <a:prstGeom prst="callout2">
            <a:avLst>
              <a:gd name="adj1" fmla="val 142107"/>
              <a:gd name="adj2" fmla="val 17232"/>
              <a:gd name="adj3" fmla="val 289486"/>
              <a:gd name="adj4" fmla="val 7142"/>
              <a:gd name="adj5" fmla="val 609982"/>
              <a:gd name="adj6" fmla="val 43991"/>
            </a:avLst>
          </a:prstGeom>
          <a:noFill/>
          <a:ln w="57150">
            <a:solidFill>
              <a:srgbClr val="0000CC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C00000"/>
                </a:solidFill>
              </a:rPr>
              <a:t>Cerebral peduncle of Midbrain</a:t>
            </a:r>
            <a:endParaRPr lang="en-US" altLang="zh-CN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176F13-2B20-45A2-A1DD-3718F902C58B}"/>
              </a:ext>
            </a:extLst>
          </p:cNvPr>
          <p:cNvSpPr txBox="1"/>
          <p:nvPr/>
        </p:nvSpPr>
        <p:spPr>
          <a:xfrm>
            <a:off x="290721" y="1344579"/>
            <a:ext cx="4799771" cy="4665316"/>
          </a:xfrm>
          <a:prstGeom prst="rect">
            <a:avLst/>
          </a:prstGeom>
          <a:noFill/>
          <a:ln w="57150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62255" algn="l"/>
                <a:tab pos="457200" algn="l"/>
                <a:tab pos="6057900" algn="r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Posterior Cerebral Artery</a:t>
            </a:r>
          </a:p>
          <a:p>
            <a:pPr marL="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  <a:tab pos="129540" algn="l"/>
                <a:tab pos="6057900" algn="r"/>
              </a:tabLst>
            </a:pPr>
            <a:r>
              <a:rPr lang="en-US" sz="2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** Origin:</a:t>
            </a:r>
            <a:r>
              <a:rPr lang="en-US" sz="24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one of the two terminal branches of the basilar artery.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413385" algn="l"/>
                <a:tab pos="129540" algn="l"/>
                <a:tab pos="413385" algn="l"/>
                <a:tab pos="6057900" algn="r"/>
              </a:tabLst>
            </a:pPr>
            <a:r>
              <a:rPr lang="en-US" sz="2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** Course; </a:t>
            </a:r>
            <a:endParaRPr lang="en-US" sz="24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413385" algn="l"/>
                <a:tab pos="129540" algn="l"/>
                <a:tab pos="413385" algn="l"/>
                <a:tab pos="6057900" algn="r"/>
              </a:tabLs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It winds round the cerebral peduncle to reach the 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tentorial surface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of the cerebral hemisphere.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413385" algn="l"/>
                <a:tab pos="129540" algn="l"/>
                <a:tab pos="413385" algn="l"/>
                <a:tab pos="6057900" algn="r"/>
              </a:tabLs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It runs backward to reach the occipital pole.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130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lum contrast="20000"/>
          </a:blip>
          <a:srcRect l="34005" t="8485" r="50172" b="39344"/>
          <a:stretch/>
        </p:blipFill>
        <p:spPr bwMode="auto">
          <a:xfrm>
            <a:off x="8671537" y="112542"/>
            <a:ext cx="2173162" cy="5475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D4603F22-D72D-4F99-B991-D6D5665343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25641" t="24786" r="34690" b="40155"/>
          <a:stretch/>
        </p:blipFill>
        <p:spPr bwMode="auto">
          <a:xfrm>
            <a:off x="920279" y="112542"/>
            <a:ext cx="5785490" cy="383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E8EA7BB4-50A8-4AF3-8860-0AD1F8F4B780}"/>
              </a:ext>
            </a:extLst>
          </p:cNvPr>
          <p:cNvSpPr/>
          <p:nvPr/>
        </p:nvSpPr>
        <p:spPr>
          <a:xfrm>
            <a:off x="5644769" y="1190309"/>
            <a:ext cx="1060999" cy="2128642"/>
          </a:xfrm>
          <a:custGeom>
            <a:avLst/>
            <a:gdLst>
              <a:gd name="connsiteX0" fmla="*/ 562947 w 1265853"/>
              <a:gd name="connsiteY0" fmla="*/ 24882 h 2114939"/>
              <a:gd name="connsiteX1" fmla="*/ 77755 w 1265853"/>
              <a:gd name="connsiteY1" fmla="*/ 808653 h 2114939"/>
              <a:gd name="connsiteX2" fmla="*/ 96416 w 1265853"/>
              <a:gd name="connsiteY2" fmla="*/ 1928327 h 2114939"/>
              <a:gd name="connsiteX3" fmla="*/ 656253 w 1265853"/>
              <a:gd name="connsiteY3" fmla="*/ 1928327 h 2114939"/>
              <a:gd name="connsiteX4" fmla="*/ 1122783 w 1265853"/>
              <a:gd name="connsiteY4" fmla="*/ 1853682 h 2114939"/>
              <a:gd name="connsiteX5" fmla="*/ 1253412 w 1265853"/>
              <a:gd name="connsiteY5" fmla="*/ 1331167 h 2114939"/>
              <a:gd name="connsiteX6" fmla="*/ 1048138 w 1265853"/>
              <a:gd name="connsiteY6" fmla="*/ 659363 h 2114939"/>
              <a:gd name="connsiteX7" fmla="*/ 562947 w 1265853"/>
              <a:gd name="connsiteY7" fmla="*/ 24882 h 2114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5853" h="2114939">
                <a:moveTo>
                  <a:pt x="562947" y="24882"/>
                </a:moveTo>
                <a:cubicBezTo>
                  <a:pt x="401217" y="49764"/>
                  <a:pt x="155510" y="491412"/>
                  <a:pt x="77755" y="808653"/>
                </a:cubicBezTo>
                <a:cubicBezTo>
                  <a:pt x="0" y="1125894"/>
                  <a:pt x="0" y="1741715"/>
                  <a:pt x="96416" y="1928327"/>
                </a:cubicBezTo>
                <a:cubicBezTo>
                  <a:pt x="192832" y="2114939"/>
                  <a:pt x="485192" y="1940768"/>
                  <a:pt x="656253" y="1928327"/>
                </a:cubicBezTo>
                <a:cubicBezTo>
                  <a:pt x="827314" y="1915886"/>
                  <a:pt x="1023257" y="1953209"/>
                  <a:pt x="1122783" y="1853682"/>
                </a:cubicBezTo>
                <a:cubicBezTo>
                  <a:pt x="1222309" y="1754155"/>
                  <a:pt x="1265853" y="1530220"/>
                  <a:pt x="1253412" y="1331167"/>
                </a:cubicBezTo>
                <a:cubicBezTo>
                  <a:pt x="1240971" y="1132114"/>
                  <a:pt x="1166326" y="883298"/>
                  <a:pt x="1048138" y="659363"/>
                </a:cubicBezTo>
                <a:cubicBezTo>
                  <a:pt x="929950" y="435428"/>
                  <a:pt x="724677" y="0"/>
                  <a:pt x="562947" y="24882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EAA92522-48CA-44A5-9719-ADB903282CA3}"/>
              </a:ext>
            </a:extLst>
          </p:cNvPr>
          <p:cNvSpPr/>
          <p:nvPr/>
        </p:nvSpPr>
        <p:spPr>
          <a:xfrm>
            <a:off x="2940149" y="2433710"/>
            <a:ext cx="2813538" cy="1513679"/>
          </a:xfrm>
          <a:custGeom>
            <a:avLst/>
            <a:gdLst>
              <a:gd name="connsiteX0" fmla="*/ 2746311 w 2808514"/>
              <a:gd name="connsiteY0" fmla="*/ 0 h 1318727"/>
              <a:gd name="connsiteX1" fmla="*/ 2354425 w 2808514"/>
              <a:gd name="connsiteY1" fmla="*/ 186612 h 1318727"/>
              <a:gd name="connsiteX2" fmla="*/ 1272074 w 2808514"/>
              <a:gd name="connsiteY2" fmla="*/ 690465 h 1318727"/>
              <a:gd name="connsiteX3" fmla="*/ 208384 w 2808514"/>
              <a:gd name="connsiteY3" fmla="*/ 1082351 h 1318727"/>
              <a:gd name="connsiteX4" fmla="*/ 115078 w 2808514"/>
              <a:gd name="connsiteY4" fmla="*/ 1287625 h 1318727"/>
              <a:gd name="connsiteX5" fmla="*/ 898850 w 2808514"/>
              <a:gd name="connsiteY5" fmla="*/ 1268963 h 1318727"/>
              <a:gd name="connsiteX6" fmla="*/ 1570654 w 2808514"/>
              <a:gd name="connsiteY6" fmla="*/ 1026367 h 1318727"/>
              <a:gd name="connsiteX7" fmla="*/ 2242458 w 2808514"/>
              <a:gd name="connsiteY7" fmla="*/ 709127 h 1318727"/>
              <a:gd name="connsiteX8" fmla="*/ 2708988 w 2808514"/>
              <a:gd name="connsiteY8" fmla="*/ 522514 h 1318727"/>
              <a:gd name="connsiteX9" fmla="*/ 2802294 w 2808514"/>
              <a:gd name="connsiteY9" fmla="*/ 335902 h 1318727"/>
              <a:gd name="connsiteX10" fmla="*/ 2671666 w 2808514"/>
              <a:gd name="connsiteY10" fmla="*/ 0 h 1318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8514" h="1318727">
                <a:moveTo>
                  <a:pt x="2746311" y="0"/>
                </a:moveTo>
                <a:lnTo>
                  <a:pt x="2354425" y="186612"/>
                </a:lnTo>
                <a:cubicBezTo>
                  <a:pt x="2108719" y="301689"/>
                  <a:pt x="1629748" y="541175"/>
                  <a:pt x="1272074" y="690465"/>
                </a:cubicBezTo>
                <a:cubicBezTo>
                  <a:pt x="914401" y="839755"/>
                  <a:pt x="401217" y="982824"/>
                  <a:pt x="208384" y="1082351"/>
                </a:cubicBezTo>
                <a:cubicBezTo>
                  <a:pt x="15551" y="1181878"/>
                  <a:pt x="0" y="1256523"/>
                  <a:pt x="115078" y="1287625"/>
                </a:cubicBezTo>
                <a:cubicBezTo>
                  <a:pt x="230156" y="1318727"/>
                  <a:pt x="656254" y="1312506"/>
                  <a:pt x="898850" y="1268963"/>
                </a:cubicBezTo>
                <a:cubicBezTo>
                  <a:pt x="1141446" y="1225420"/>
                  <a:pt x="1346719" y="1119673"/>
                  <a:pt x="1570654" y="1026367"/>
                </a:cubicBezTo>
                <a:cubicBezTo>
                  <a:pt x="1794589" y="933061"/>
                  <a:pt x="2052736" y="793103"/>
                  <a:pt x="2242458" y="709127"/>
                </a:cubicBezTo>
                <a:cubicBezTo>
                  <a:pt x="2432180" y="625152"/>
                  <a:pt x="2615682" y="584718"/>
                  <a:pt x="2708988" y="522514"/>
                </a:cubicBezTo>
                <a:cubicBezTo>
                  <a:pt x="2802294" y="460310"/>
                  <a:pt x="2808514" y="422988"/>
                  <a:pt x="2802294" y="335902"/>
                </a:cubicBezTo>
                <a:cubicBezTo>
                  <a:pt x="2796074" y="248816"/>
                  <a:pt x="2733870" y="124408"/>
                  <a:pt x="2671666" y="0"/>
                </a:cubicBezTo>
              </a:path>
            </a:pathLst>
          </a:cu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D04D87-FACA-430E-BE21-4A73C1699222}"/>
              </a:ext>
            </a:extLst>
          </p:cNvPr>
          <p:cNvSpPr txBox="1"/>
          <p:nvPr/>
        </p:nvSpPr>
        <p:spPr>
          <a:xfrm>
            <a:off x="154745" y="4125695"/>
            <a:ext cx="8342141" cy="2400657"/>
          </a:xfrm>
          <a:prstGeom prst="rect">
            <a:avLst/>
          </a:prstGeom>
          <a:noFill/>
          <a:ln w="57150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285750" marR="0" indent="-28575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66065" algn="l"/>
                <a:tab pos="478790" algn="l"/>
                <a:tab pos="266065" algn="l"/>
                <a:tab pos="478790" algn="l"/>
                <a:tab pos="6057900" algn="r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Cortical branches of Posterior cerebral artery</a:t>
            </a:r>
            <a:endParaRPr lang="en-US" sz="2400" b="1" dirty="0">
              <a:solidFill>
                <a:srgbClr val="FF33CC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 surfaces of the occipital lobe (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center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2- One finger breadth on the superolateral surface along the inferior border.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3-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Tentorial surface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the cerebral hemisphere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except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temporal pole.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3356BE-A90C-4155-A277-60D62BC8E933}"/>
              </a:ext>
            </a:extLst>
          </p:cNvPr>
          <p:cNvSpPr/>
          <p:nvPr/>
        </p:nvSpPr>
        <p:spPr>
          <a:xfrm>
            <a:off x="9224248" y="1639630"/>
            <a:ext cx="1069145" cy="450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utoShape 13">
            <a:extLst>
              <a:ext uri="{FF2B5EF4-FFF2-40B4-BE49-F238E27FC236}">
                <a16:creationId xmlns:a16="http://schemas.microsoft.com/office/drawing/2014/main" id="{07CF2234-8A36-48CA-A087-DADAB74DF80A}"/>
              </a:ext>
            </a:extLst>
          </p:cNvPr>
          <p:cNvSpPr>
            <a:spLocks/>
          </p:cNvSpPr>
          <p:nvPr/>
        </p:nvSpPr>
        <p:spPr bwMode="auto">
          <a:xfrm flipH="1">
            <a:off x="10501236" y="1370856"/>
            <a:ext cx="1643111" cy="718940"/>
          </a:xfrm>
          <a:prstGeom prst="callout2">
            <a:avLst>
              <a:gd name="adj1" fmla="val 44284"/>
              <a:gd name="adj2" fmla="val 87681"/>
              <a:gd name="adj3" fmla="val -6472"/>
              <a:gd name="adj4" fmla="val 108248"/>
              <a:gd name="adj5" fmla="val 67899"/>
              <a:gd name="adj6" fmla="val 137262"/>
            </a:avLst>
          </a:prstGeom>
          <a:noFill/>
          <a:ln w="38100">
            <a:solidFill>
              <a:srgbClr val="FF33CC"/>
            </a:solidFill>
            <a:headEnd/>
            <a:tailEnd type="triangl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FF"/>
                </a:solidFill>
              </a:rPr>
              <a:t>Temporal pole</a:t>
            </a:r>
            <a:endParaRPr lang="en-US" altLang="zh-CN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13">
            <a:extLst>
              <a:ext uri="{FF2B5EF4-FFF2-40B4-BE49-F238E27FC236}">
                <a16:creationId xmlns:a16="http://schemas.microsoft.com/office/drawing/2014/main" id="{4EEE2367-3757-42C0-B7B6-EDA0B06CB0CF}"/>
              </a:ext>
            </a:extLst>
          </p:cNvPr>
          <p:cNvSpPr>
            <a:spLocks/>
          </p:cNvSpPr>
          <p:nvPr/>
        </p:nvSpPr>
        <p:spPr bwMode="auto">
          <a:xfrm flipH="1">
            <a:off x="10462654" y="4408735"/>
            <a:ext cx="1643111" cy="718940"/>
          </a:xfrm>
          <a:prstGeom prst="callout2">
            <a:avLst>
              <a:gd name="adj1" fmla="val 44284"/>
              <a:gd name="adj2" fmla="val 87681"/>
              <a:gd name="adj3" fmla="val 9182"/>
              <a:gd name="adj4" fmla="val 144207"/>
              <a:gd name="adj5" fmla="val -71029"/>
              <a:gd name="adj6" fmla="val 141543"/>
            </a:avLst>
          </a:prstGeom>
          <a:noFill/>
          <a:ln w="57150">
            <a:solidFill>
              <a:srgbClr val="0000CC"/>
            </a:solidFill>
            <a:headEnd/>
            <a:tailEnd type="triangl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FF"/>
                </a:solidFill>
              </a:rPr>
              <a:t>Tentorial surface</a:t>
            </a:r>
            <a:endParaRPr lang="en-US" altLang="zh-CN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720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3" grpId="0" animBg="1"/>
      <p:bldP spid="16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l="10986" t="7813" r="42871" b="41406"/>
          <a:stretch>
            <a:fillRect/>
          </a:stretch>
        </p:blipFill>
        <p:spPr bwMode="auto">
          <a:xfrm>
            <a:off x="4606862" y="1044331"/>
            <a:ext cx="7043482" cy="581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AutoShape 13"/>
          <p:cNvSpPr>
            <a:spLocks/>
          </p:cNvSpPr>
          <p:nvPr/>
        </p:nvSpPr>
        <p:spPr bwMode="auto">
          <a:xfrm flipH="1">
            <a:off x="9864394" y="5973528"/>
            <a:ext cx="2056280" cy="718940"/>
          </a:xfrm>
          <a:prstGeom prst="callout2">
            <a:avLst>
              <a:gd name="adj1" fmla="val 57262"/>
              <a:gd name="adj2" fmla="val 92219"/>
              <a:gd name="adj3" fmla="val 49674"/>
              <a:gd name="adj4" fmla="val 104173"/>
              <a:gd name="adj5" fmla="val -241583"/>
              <a:gd name="adj6" fmla="val 166115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chemeClr val="tx1"/>
                </a:solidFill>
              </a:rPr>
              <a:t>midbrain</a:t>
            </a:r>
            <a:endParaRPr lang="en-US" altLang="zh-CN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13"/>
          <p:cNvSpPr>
            <a:spLocks/>
          </p:cNvSpPr>
          <p:nvPr/>
        </p:nvSpPr>
        <p:spPr bwMode="auto">
          <a:xfrm>
            <a:off x="5073151" y="850600"/>
            <a:ext cx="2843808" cy="590844"/>
          </a:xfrm>
          <a:prstGeom prst="callout2">
            <a:avLst>
              <a:gd name="adj1" fmla="val 99582"/>
              <a:gd name="adj2" fmla="val 57519"/>
              <a:gd name="adj3" fmla="val 306663"/>
              <a:gd name="adj4" fmla="val 66054"/>
              <a:gd name="adj5" fmla="val 494961"/>
              <a:gd name="adj6" fmla="val 110403"/>
            </a:avLst>
          </a:prstGeom>
          <a:noFill/>
          <a:ln w="38100">
            <a:solidFill>
              <a:srgbClr val="0000CC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FF"/>
                </a:solidFill>
              </a:rPr>
              <a:t>Thalamus </a:t>
            </a:r>
            <a:endParaRPr lang="en-US" altLang="zh-CN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13"/>
          <p:cNvSpPr>
            <a:spLocks/>
          </p:cNvSpPr>
          <p:nvPr/>
        </p:nvSpPr>
        <p:spPr bwMode="auto">
          <a:xfrm flipH="1">
            <a:off x="10628873" y="1635174"/>
            <a:ext cx="1798305" cy="718940"/>
          </a:xfrm>
          <a:prstGeom prst="callout2">
            <a:avLst>
              <a:gd name="adj1" fmla="val 142680"/>
              <a:gd name="adj2" fmla="val 43214"/>
              <a:gd name="adj3" fmla="val 341586"/>
              <a:gd name="adj4" fmla="val 49073"/>
              <a:gd name="adj5" fmla="val 307020"/>
              <a:gd name="adj6" fmla="val 191806"/>
            </a:avLst>
          </a:prstGeom>
          <a:noFill/>
          <a:ln w="38100">
            <a:solidFill>
              <a:srgbClr val="0000CC"/>
            </a:solidFill>
            <a:headEnd/>
            <a:tailEnd type="triangl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tx1"/>
                </a:solidFill>
              </a:rPr>
              <a:t>Pineal gland</a:t>
            </a:r>
            <a:endParaRPr lang="en-US" altLang="zh-CN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13"/>
          <p:cNvSpPr>
            <a:spLocks/>
          </p:cNvSpPr>
          <p:nvPr/>
        </p:nvSpPr>
        <p:spPr bwMode="auto">
          <a:xfrm>
            <a:off x="4847241" y="5777880"/>
            <a:ext cx="2843808" cy="1080120"/>
          </a:xfrm>
          <a:prstGeom prst="callout2">
            <a:avLst>
              <a:gd name="adj1" fmla="val 39785"/>
              <a:gd name="adj2" fmla="val 76256"/>
              <a:gd name="adj3" fmla="val -32607"/>
              <a:gd name="adj4" fmla="val 106407"/>
              <a:gd name="adj5" fmla="val -146703"/>
              <a:gd name="adj6" fmla="val 109817"/>
            </a:avLst>
          </a:prstGeom>
          <a:noFill/>
          <a:ln w="38100">
            <a:solidFill>
              <a:srgbClr val="0000CC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2060"/>
                </a:solidFill>
              </a:rPr>
              <a:t>Hypothalamus</a:t>
            </a:r>
            <a:endParaRPr lang="en-US" altLang="zh-CN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8C6DC9-D294-45BF-8B74-FF53E1BEF8B9}"/>
              </a:ext>
            </a:extLst>
          </p:cNvPr>
          <p:cNvSpPr txBox="1"/>
          <p:nvPr/>
        </p:nvSpPr>
        <p:spPr>
          <a:xfrm>
            <a:off x="101551" y="453486"/>
            <a:ext cx="5103495" cy="4203651"/>
          </a:xfrm>
          <a:prstGeom prst="rect">
            <a:avLst/>
          </a:prstGeom>
          <a:noFill/>
          <a:ln w="57150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342900" marR="0" indent="-34290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55270" algn="l"/>
                <a:tab pos="6057900" algn="r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Central branches; pass through the posterior perforated substance</a:t>
            </a:r>
          </a:p>
          <a:p>
            <a:pPr marL="22860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255270" algn="l"/>
                <a:tab pos="6057900" algn="r"/>
              </a:tabLs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Thalamus and hypothalamus.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255270" algn="l"/>
                <a:tab pos="6057900" algn="r"/>
              </a:tabLs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Midbrain and Pineal body.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262255" algn="l"/>
                <a:tab pos="6057900" algn="r"/>
              </a:tabLs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Splenium of the corpus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callosium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262255" algn="l"/>
                <a:tab pos="6057900" algn="r"/>
              </a:tabLs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Choroid plexuses of the 3rd and lateral ventricles.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AutoShape 13">
            <a:extLst>
              <a:ext uri="{FF2B5EF4-FFF2-40B4-BE49-F238E27FC236}">
                <a16:creationId xmlns:a16="http://schemas.microsoft.com/office/drawing/2014/main" id="{309F00E9-2BC0-484E-8E9E-D963DD67DDAF}"/>
              </a:ext>
            </a:extLst>
          </p:cNvPr>
          <p:cNvSpPr>
            <a:spLocks/>
          </p:cNvSpPr>
          <p:nvPr/>
        </p:nvSpPr>
        <p:spPr bwMode="auto">
          <a:xfrm>
            <a:off x="9340947" y="555054"/>
            <a:ext cx="2183951" cy="590844"/>
          </a:xfrm>
          <a:prstGeom prst="callout2">
            <a:avLst>
              <a:gd name="adj1" fmla="val 94820"/>
              <a:gd name="adj2" fmla="val 48006"/>
              <a:gd name="adj3" fmla="val 199521"/>
              <a:gd name="adj4" fmla="val 47710"/>
              <a:gd name="adj5" fmla="val 509246"/>
              <a:gd name="adj6" fmla="val -4454"/>
            </a:avLst>
          </a:prstGeom>
          <a:noFill/>
          <a:ln w="38100">
            <a:solidFill>
              <a:srgbClr val="0000CC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FF"/>
                </a:solidFill>
              </a:rPr>
              <a:t>Splenium</a:t>
            </a:r>
            <a:endParaRPr lang="en-US" altLang="zh-CN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13">
            <a:extLst>
              <a:ext uri="{FF2B5EF4-FFF2-40B4-BE49-F238E27FC236}">
                <a16:creationId xmlns:a16="http://schemas.microsoft.com/office/drawing/2014/main" id="{B0CD5D37-8D1C-48C3-8C75-AC8996E88574}"/>
              </a:ext>
            </a:extLst>
          </p:cNvPr>
          <p:cNvSpPr>
            <a:spLocks/>
          </p:cNvSpPr>
          <p:nvPr/>
        </p:nvSpPr>
        <p:spPr bwMode="auto">
          <a:xfrm>
            <a:off x="6547758" y="129581"/>
            <a:ext cx="3235893" cy="716193"/>
          </a:xfrm>
          <a:prstGeom prst="callout2">
            <a:avLst>
              <a:gd name="adj1" fmla="val 92378"/>
              <a:gd name="adj2" fmla="val 57459"/>
              <a:gd name="adj3" fmla="val 260529"/>
              <a:gd name="adj4" fmla="val 53477"/>
              <a:gd name="adj5" fmla="val 457456"/>
              <a:gd name="adj6" fmla="val 62958"/>
            </a:avLst>
          </a:prstGeom>
          <a:noFill/>
          <a:ln w="38100">
            <a:solidFill>
              <a:srgbClr val="0000CC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33CC"/>
                </a:solidFill>
              </a:rPr>
              <a:t>Choroid plexus </a:t>
            </a:r>
            <a:endParaRPr lang="en-US" altLang="zh-CN" sz="3600" b="1" dirty="0">
              <a:ln w="11430"/>
              <a:solidFill>
                <a:srgbClr val="FF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391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4"/>
          <p:cNvSpPr>
            <a:spLocks noChangeArrowheads="1"/>
          </p:cNvSpPr>
          <p:nvPr/>
        </p:nvSpPr>
        <p:spPr bwMode="auto">
          <a:xfrm>
            <a:off x="1280160" y="393895"/>
            <a:ext cx="9594166" cy="4937760"/>
          </a:xfrm>
          <a:prstGeom prst="star32">
            <a:avLst>
              <a:gd name="adj" fmla="val 37500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Circle of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Willis</a:t>
            </a:r>
          </a:p>
        </p:txBody>
      </p:sp>
    </p:spTree>
    <p:extLst>
      <p:ext uri="{BB962C8B-B14F-4D97-AF65-F5344CB8AC3E}">
        <p14:creationId xmlns:p14="http://schemas.microsoft.com/office/powerpoint/2010/main" val="4031425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l="19775" t="9765" r="47266" b="40430"/>
          <a:stretch>
            <a:fillRect/>
          </a:stretch>
        </p:blipFill>
        <p:spPr bwMode="auto">
          <a:xfrm>
            <a:off x="3545980" y="464347"/>
            <a:ext cx="557216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utoShape 10"/>
          <p:cNvSpPr>
            <a:spLocks/>
          </p:cNvSpPr>
          <p:nvPr/>
        </p:nvSpPr>
        <p:spPr bwMode="auto">
          <a:xfrm flipH="1">
            <a:off x="740464" y="4794835"/>
            <a:ext cx="3062144" cy="762000"/>
          </a:xfrm>
          <a:prstGeom prst="callout2">
            <a:avLst>
              <a:gd name="adj1" fmla="val 53033"/>
              <a:gd name="adj2" fmla="val 20536"/>
              <a:gd name="adj3" fmla="val 29815"/>
              <a:gd name="adj4" fmla="val -18884"/>
              <a:gd name="adj5" fmla="val -114098"/>
              <a:gd name="adj6" fmla="val -78920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rtl="1"/>
            <a:r>
              <a:rPr lang="en-US" sz="3200" b="1" dirty="0">
                <a:solidFill>
                  <a:prstClr val="black"/>
                </a:solidFill>
                <a:latin typeface="Calibri"/>
              </a:rPr>
              <a:t>Basilar Artery</a:t>
            </a:r>
            <a:endParaRPr lang="en-US" sz="32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7092" y="0"/>
            <a:ext cx="7500990" cy="830997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0000CC"/>
                </a:solidFill>
                <a:latin typeface="Calibri"/>
              </a:rPr>
              <a:t>Circle of Willis</a:t>
            </a:r>
            <a:endParaRPr lang="en-US" sz="4800" b="1" spc="50" dirty="0">
              <a:ln w="11430"/>
              <a:solidFill>
                <a:srgbClr val="0000CC"/>
              </a:solidFill>
              <a:latin typeface="Calibri"/>
            </a:endParaRPr>
          </a:p>
        </p:txBody>
      </p:sp>
      <p:sp>
        <p:nvSpPr>
          <p:cNvPr id="9" name="AutoShape 10">
            <a:extLst>
              <a:ext uri="{FF2B5EF4-FFF2-40B4-BE49-F238E27FC236}">
                <a16:creationId xmlns:a16="http://schemas.microsoft.com/office/drawing/2014/main" id="{2CC94C09-D56E-4A7C-A28F-A4E131B9172B}"/>
              </a:ext>
            </a:extLst>
          </p:cNvPr>
          <p:cNvSpPr>
            <a:spLocks/>
          </p:cNvSpPr>
          <p:nvPr/>
        </p:nvSpPr>
        <p:spPr bwMode="auto">
          <a:xfrm flipH="1">
            <a:off x="594291" y="3771342"/>
            <a:ext cx="3062144" cy="762000"/>
          </a:xfrm>
          <a:prstGeom prst="callout2">
            <a:avLst>
              <a:gd name="adj1" fmla="val 53033"/>
              <a:gd name="adj2" fmla="val 7655"/>
              <a:gd name="adj3" fmla="val 29815"/>
              <a:gd name="adj4" fmla="val -18884"/>
              <a:gd name="adj5" fmla="val -43292"/>
              <a:gd name="adj6" fmla="val -68452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rtl="1"/>
            <a:r>
              <a:rPr lang="en-US" sz="3200" b="1" dirty="0">
                <a:solidFill>
                  <a:srgbClr val="FF0000"/>
                </a:solidFill>
                <a:latin typeface="Calibri"/>
              </a:rPr>
              <a:t>Post. cerebral Artery</a:t>
            </a:r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340A76C1-34A2-411B-A4E5-18250A1FF465}"/>
              </a:ext>
            </a:extLst>
          </p:cNvPr>
          <p:cNvSpPr>
            <a:spLocks/>
          </p:cNvSpPr>
          <p:nvPr/>
        </p:nvSpPr>
        <p:spPr bwMode="auto">
          <a:xfrm flipH="1">
            <a:off x="112542" y="1089172"/>
            <a:ext cx="3690066" cy="830997"/>
          </a:xfrm>
          <a:prstGeom prst="callout2">
            <a:avLst>
              <a:gd name="adj1" fmla="val 24798"/>
              <a:gd name="adj2" fmla="val 12339"/>
              <a:gd name="adj3" fmla="val 29815"/>
              <a:gd name="adj4" fmla="val -18884"/>
              <a:gd name="adj5" fmla="val 168085"/>
              <a:gd name="adj6" fmla="val -61859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rtl="1"/>
            <a:r>
              <a:rPr lang="en-US" sz="3200" b="1" dirty="0">
                <a:solidFill>
                  <a:srgbClr val="FF0000"/>
                </a:solidFill>
                <a:latin typeface="Calibri"/>
              </a:rPr>
              <a:t>Ant. communicating Artery</a:t>
            </a:r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F33093FB-7729-4FA2-811D-B0700F419C26}"/>
              </a:ext>
            </a:extLst>
          </p:cNvPr>
          <p:cNvSpPr>
            <a:spLocks/>
          </p:cNvSpPr>
          <p:nvPr/>
        </p:nvSpPr>
        <p:spPr bwMode="auto">
          <a:xfrm flipH="1">
            <a:off x="525311" y="2384516"/>
            <a:ext cx="3062144" cy="762000"/>
          </a:xfrm>
          <a:prstGeom prst="callout2">
            <a:avLst>
              <a:gd name="adj1" fmla="val 24798"/>
              <a:gd name="adj2" fmla="val 12339"/>
              <a:gd name="adj3" fmla="val 15046"/>
              <a:gd name="adj4" fmla="val -34963"/>
              <a:gd name="adj5" fmla="val 58355"/>
              <a:gd name="adj6" fmla="val -67849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rtl="1"/>
            <a:r>
              <a:rPr lang="en-US" sz="3200" b="1" dirty="0">
                <a:solidFill>
                  <a:prstClr val="black"/>
                </a:solidFill>
                <a:latin typeface="Calibri"/>
              </a:rPr>
              <a:t>Ant. cerebral Artery</a:t>
            </a:r>
          </a:p>
        </p:txBody>
      </p:sp>
      <p:sp>
        <p:nvSpPr>
          <p:cNvPr id="12" name="AutoShape 10">
            <a:extLst>
              <a:ext uri="{FF2B5EF4-FFF2-40B4-BE49-F238E27FC236}">
                <a16:creationId xmlns:a16="http://schemas.microsoft.com/office/drawing/2014/main" id="{AA893816-ABFD-4492-A3D6-E294511EED1A}"/>
              </a:ext>
            </a:extLst>
          </p:cNvPr>
          <p:cNvSpPr>
            <a:spLocks/>
          </p:cNvSpPr>
          <p:nvPr/>
        </p:nvSpPr>
        <p:spPr bwMode="auto">
          <a:xfrm flipH="1">
            <a:off x="9118144" y="1789972"/>
            <a:ext cx="1956753" cy="928694"/>
          </a:xfrm>
          <a:prstGeom prst="callout2">
            <a:avLst>
              <a:gd name="adj1" fmla="val 24798"/>
              <a:gd name="adj2" fmla="val 94897"/>
              <a:gd name="adj3" fmla="val 8639"/>
              <a:gd name="adj4" fmla="val 105246"/>
              <a:gd name="adj5" fmla="val 129720"/>
              <a:gd name="adj6" fmla="val 240749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rtl="1"/>
            <a:r>
              <a:rPr lang="en-US" sz="3200" b="1" dirty="0">
                <a:solidFill>
                  <a:prstClr val="black"/>
                </a:solidFill>
                <a:latin typeface="Calibri"/>
              </a:rPr>
              <a:t>Int carotid</a:t>
            </a:r>
          </a:p>
          <a:p>
            <a:pPr rtl="1"/>
            <a:r>
              <a:rPr lang="en-US" sz="3200" b="1" dirty="0">
                <a:solidFill>
                  <a:prstClr val="black"/>
                </a:solidFill>
                <a:latin typeface="Calibri"/>
              </a:rPr>
              <a:t>Artery</a:t>
            </a:r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012BA14A-F82A-45C3-A19E-56346B459F09}"/>
              </a:ext>
            </a:extLst>
          </p:cNvPr>
          <p:cNvSpPr>
            <a:spLocks/>
          </p:cNvSpPr>
          <p:nvPr/>
        </p:nvSpPr>
        <p:spPr bwMode="auto">
          <a:xfrm flipH="1">
            <a:off x="9431785" y="3108492"/>
            <a:ext cx="2638048" cy="928694"/>
          </a:xfrm>
          <a:prstGeom prst="callout2">
            <a:avLst>
              <a:gd name="adj1" fmla="val 44284"/>
              <a:gd name="adj2" fmla="val 87681"/>
              <a:gd name="adj3" fmla="val 13220"/>
              <a:gd name="adj4" fmla="val 123179"/>
              <a:gd name="adj5" fmla="val 11852"/>
              <a:gd name="adj6" fmla="val 215651"/>
            </a:avLst>
          </a:prstGeom>
          <a:noFill/>
          <a:ln w="38100">
            <a:solidFill>
              <a:srgbClr val="0000CC"/>
            </a:solidFill>
            <a:headEnd/>
            <a:tailEnd type="triangl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FF"/>
                </a:solidFill>
              </a:rPr>
              <a:t>Post. Communicating artery</a:t>
            </a:r>
            <a:endParaRPr lang="en-US" altLang="zh-CN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430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FEF22B-6AE0-451D-A11F-319A06609770}"/>
              </a:ext>
            </a:extLst>
          </p:cNvPr>
          <p:cNvSpPr/>
          <p:nvPr/>
        </p:nvSpPr>
        <p:spPr>
          <a:xfrm>
            <a:off x="225083" y="140676"/>
            <a:ext cx="11816862" cy="650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255270" algn="l"/>
                <a:tab pos="457200" algn="l"/>
                <a:tab pos="6057900" algn="r"/>
              </a:tabLs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Circle of Willis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Low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266065" algn="l"/>
                <a:tab pos="478790" algn="l"/>
                <a:tab pos="266065" algn="l"/>
                <a:tab pos="457200" algn="l"/>
                <a:tab pos="478790" algn="l"/>
                <a:tab pos="6057900" algn="r"/>
              </a:tabLst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Site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 it is situated in interpeduncular fossa at the base of the brain.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Low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266065" algn="l"/>
                <a:tab pos="478790" algn="l"/>
                <a:tab pos="266065" algn="l"/>
                <a:tab pos="457200" algn="l"/>
                <a:tab pos="478790" algn="l"/>
                <a:tab pos="6057900" algn="r"/>
              </a:tabLst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Formation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 anastomosis between carotid systems and vertebral system.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266065" algn="l"/>
                <a:tab pos="478790" algn="l"/>
                <a:tab pos="266065" algn="l"/>
                <a:tab pos="478790" algn="l"/>
                <a:tab pos="6057900" algn="r"/>
              </a:tabLs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The arteries sharing in the circle are;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Low">
              <a:lnSpc>
                <a:spcPct val="125000"/>
              </a:lnSpc>
              <a:tabLst>
                <a:tab pos="255270" algn="l"/>
                <a:tab pos="6057900" algn="r"/>
              </a:tabLst>
            </a:pP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1 - Two internal carotid arteries.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Low">
              <a:lnSpc>
                <a:spcPct val="125000"/>
              </a:lnSpc>
              <a:tabLst>
                <a:tab pos="255270" algn="l"/>
                <a:tab pos="6057900" algn="r"/>
              </a:tabLs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2- 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Two anterior cerebral arteries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from internal carotid artery.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28600" algn="justLow">
              <a:lnSpc>
                <a:spcPct val="125000"/>
              </a:lnSpc>
              <a:tabLst>
                <a:tab pos="255270" algn="l"/>
                <a:tab pos="6057900" algn="r"/>
              </a:tabLst>
            </a:pP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3-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One anterior communicating artery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between 2 anterior cerebral arteries.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Low">
              <a:lnSpc>
                <a:spcPct val="125000"/>
              </a:lnSpc>
              <a:tabLst>
                <a:tab pos="255270" algn="l"/>
                <a:tab pos="6057900" algn="r"/>
              </a:tabLs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4- Two posterior cerebral arteries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terminal branches of basilar artery.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Low">
              <a:lnSpc>
                <a:spcPct val="125000"/>
              </a:lnSpc>
              <a:tabLst>
                <a:tab pos="129540" algn="l"/>
                <a:tab pos="129540" algn="l"/>
                <a:tab pos="6057900" algn="r"/>
              </a:tabLst>
            </a:pP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5- Two Posterior communicating arteries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from internal carotid artery to the posterior cerebral artery of the same side.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76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49810AED-4DDE-42B6-83D0-B92DA8616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63" y="728002"/>
            <a:ext cx="7132320" cy="4181623"/>
          </a:xfrm>
          <a:prstGeom prst="rect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  <a:alpha val="78000"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  <a:alpha val="78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threePt" dir="t"/>
          </a:scene3d>
          <a:sp3d extrusionH="20116800" contourW="114300" prstMaterial="matte">
            <a:bevelT w="13500" h="6350" prst="angle"/>
            <a:bevelB w="13500" h="50800" prst="angle"/>
            <a:extrusionClr>
              <a:srgbClr val="66FF33"/>
            </a:extrusionClr>
            <a:contourClr>
              <a:srgbClr val="000000"/>
            </a:contourClr>
          </a:sp3d>
        </p:spPr>
        <p:txBody>
          <a:bodyPr anchor="ctr">
            <a:flatTx/>
          </a:bodyPr>
          <a:lstStyle/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 supply of the brain</a:t>
            </a:r>
            <a:endParaRPr lang="en-US" altLang="en-US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812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1" t="2525" r="33345" b="79798"/>
          <a:stretch/>
        </p:blipFill>
        <p:spPr>
          <a:xfrm>
            <a:off x="3067666" y="351693"/>
            <a:ext cx="5825612" cy="3999081"/>
          </a:xfrm>
          <a:noFill/>
        </p:spPr>
      </p:pic>
      <p:sp>
        <p:nvSpPr>
          <p:cNvPr id="5" name="عنوان 1">
            <a:extLst>
              <a:ext uri="{FF2B5EF4-FFF2-40B4-BE49-F238E27FC236}">
                <a16:creationId xmlns:a16="http://schemas.microsoft.com/office/drawing/2014/main" id="{D6C0F1A9-F8FB-4098-ADFF-C327A0BA1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639" y="5609419"/>
            <a:ext cx="9856839" cy="896888"/>
          </a:xfrm>
          <a:ln w="57150">
            <a:solidFill>
              <a:srgbClr val="0000CC"/>
            </a:solidFill>
          </a:ln>
        </p:spPr>
        <p:txBody>
          <a:bodyPr/>
          <a:lstStyle/>
          <a:p>
            <a:pPr rtl="0"/>
            <a:r>
              <a:rPr lang="en-US" altLang="en-US" sz="3600" b="1" dirty="0">
                <a:solidFill>
                  <a:srgbClr val="C00000"/>
                </a:solidFill>
                <a:cs typeface="Times New Roman" panose="02020603050405020304" pitchFamily="18" charset="0"/>
              </a:rPr>
              <a:t>Medial surface of right cerebral hemisphere</a:t>
            </a:r>
            <a:endParaRPr lang="ar-EG" alt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7BB474-078D-42E6-B3AB-814B5903F3EA}"/>
              </a:ext>
            </a:extLst>
          </p:cNvPr>
          <p:cNvSpPr txBox="1"/>
          <p:nvPr/>
        </p:nvSpPr>
        <p:spPr>
          <a:xfrm>
            <a:off x="8273845" y="737419"/>
            <a:ext cx="1002890" cy="896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C33E52-3F10-4AD5-8221-CC17EF9B4CB9}"/>
              </a:ext>
            </a:extLst>
          </p:cNvPr>
          <p:cNvSpPr txBox="1"/>
          <p:nvPr/>
        </p:nvSpPr>
        <p:spPr>
          <a:xfrm>
            <a:off x="7251292" y="3972043"/>
            <a:ext cx="1297859" cy="896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5C0352-25E3-443B-9386-0968530A1235}"/>
              </a:ext>
            </a:extLst>
          </p:cNvPr>
          <p:cNvSpPr txBox="1"/>
          <p:nvPr/>
        </p:nvSpPr>
        <p:spPr>
          <a:xfrm>
            <a:off x="3057833" y="108155"/>
            <a:ext cx="1002890" cy="896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664D14-4B27-4701-B57C-AF5AE0D1178D}"/>
              </a:ext>
            </a:extLst>
          </p:cNvPr>
          <p:cNvSpPr txBox="1"/>
          <p:nvPr/>
        </p:nvSpPr>
        <p:spPr>
          <a:xfrm>
            <a:off x="2792361" y="3602867"/>
            <a:ext cx="1002890" cy="896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AutoShape 13">
            <a:extLst>
              <a:ext uri="{FF2B5EF4-FFF2-40B4-BE49-F238E27FC236}">
                <a16:creationId xmlns:a16="http://schemas.microsoft.com/office/drawing/2014/main" id="{3F9FA6D9-827A-41FA-BFE7-3CE64F70E504}"/>
              </a:ext>
            </a:extLst>
          </p:cNvPr>
          <p:cNvSpPr>
            <a:spLocks/>
          </p:cNvSpPr>
          <p:nvPr/>
        </p:nvSpPr>
        <p:spPr bwMode="auto">
          <a:xfrm>
            <a:off x="9168583" y="636333"/>
            <a:ext cx="2764356" cy="757552"/>
          </a:xfrm>
          <a:prstGeom prst="callout2">
            <a:avLst>
              <a:gd name="adj1" fmla="val 53936"/>
              <a:gd name="adj2" fmla="val 6925"/>
              <a:gd name="adj3" fmla="val 217043"/>
              <a:gd name="adj4" fmla="val -8309"/>
              <a:gd name="adj5" fmla="val 259938"/>
              <a:gd name="adj6" fmla="val -40022"/>
            </a:avLst>
          </a:prstGeom>
          <a:noFill/>
          <a:ln w="57150">
            <a:solidFill>
              <a:srgbClr val="0000CC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Occipital lobe</a:t>
            </a:r>
            <a:endParaRPr lang="en-US" altLang="zh-CN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13">
            <a:extLst>
              <a:ext uri="{FF2B5EF4-FFF2-40B4-BE49-F238E27FC236}">
                <a16:creationId xmlns:a16="http://schemas.microsoft.com/office/drawing/2014/main" id="{E77B57EE-CEE3-404B-9C6B-C38CACC2248E}"/>
              </a:ext>
            </a:extLst>
          </p:cNvPr>
          <p:cNvSpPr>
            <a:spLocks/>
          </p:cNvSpPr>
          <p:nvPr/>
        </p:nvSpPr>
        <p:spPr bwMode="auto">
          <a:xfrm>
            <a:off x="9276735" y="1846141"/>
            <a:ext cx="2764356" cy="757552"/>
          </a:xfrm>
          <a:prstGeom prst="callout2">
            <a:avLst>
              <a:gd name="adj1" fmla="val 48095"/>
              <a:gd name="adj2" fmla="val 12260"/>
              <a:gd name="adj3" fmla="val 174212"/>
              <a:gd name="adj4" fmla="val -2974"/>
              <a:gd name="adj5" fmla="val 164543"/>
              <a:gd name="adj6" fmla="val -22416"/>
            </a:avLst>
          </a:prstGeom>
          <a:noFill/>
          <a:ln w="57150">
            <a:solidFill>
              <a:srgbClr val="0000CC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area</a:t>
            </a:r>
            <a:endParaRPr lang="en-US" altLang="zh-CN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13">
            <a:extLst>
              <a:ext uri="{FF2B5EF4-FFF2-40B4-BE49-F238E27FC236}">
                <a16:creationId xmlns:a16="http://schemas.microsoft.com/office/drawing/2014/main" id="{13503855-38DD-4A2D-9509-0FBED8BCA527}"/>
              </a:ext>
            </a:extLst>
          </p:cNvPr>
          <p:cNvSpPr>
            <a:spLocks/>
          </p:cNvSpPr>
          <p:nvPr/>
        </p:nvSpPr>
        <p:spPr bwMode="auto">
          <a:xfrm>
            <a:off x="8396751" y="3342442"/>
            <a:ext cx="3318384" cy="757552"/>
          </a:xfrm>
          <a:prstGeom prst="callout2">
            <a:avLst>
              <a:gd name="adj1" fmla="val 53936"/>
              <a:gd name="adj2" fmla="val 6925"/>
              <a:gd name="adj3" fmla="val 83260"/>
              <a:gd name="adj4" fmla="val -1283"/>
              <a:gd name="adj5" fmla="val 22555"/>
              <a:gd name="adj6" fmla="val -45253"/>
            </a:avLst>
          </a:prstGeom>
          <a:solidFill>
            <a:schemeClr val="bg1"/>
          </a:solidFill>
          <a:ln w="57150">
            <a:solidFill>
              <a:srgbClr val="0000CC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Tentorial surface by PCA</a:t>
            </a:r>
            <a:endParaRPr lang="en-US" altLang="zh-CN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13">
            <a:extLst>
              <a:ext uri="{FF2B5EF4-FFF2-40B4-BE49-F238E27FC236}">
                <a16:creationId xmlns:a16="http://schemas.microsoft.com/office/drawing/2014/main" id="{69A92218-DBB5-4C22-B168-6489F9197C12}"/>
              </a:ext>
            </a:extLst>
          </p:cNvPr>
          <p:cNvSpPr>
            <a:spLocks/>
          </p:cNvSpPr>
          <p:nvPr/>
        </p:nvSpPr>
        <p:spPr bwMode="auto">
          <a:xfrm>
            <a:off x="7251291" y="4267532"/>
            <a:ext cx="4532669" cy="673897"/>
          </a:xfrm>
          <a:prstGeom prst="callout2">
            <a:avLst>
              <a:gd name="adj1" fmla="val 53936"/>
              <a:gd name="adj2" fmla="val 6925"/>
              <a:gd name="adj3" fmla="val 39220"/>
              <a:gd name="adj4" fmla="val -22862"/>
              <a:gd name="adj5" fmla="val -106582"/>
              <a:gd name="adj6" fmla="val -24048"/>
            </a:avLst>
          </a:prstGeom>
          <a:noFill/>
          <a:ln w="57150">
            <a:solidFill>
              <a:srgbClr val="0000CC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 cerebral artery</a:t>
            </a:r>
            <a:endParaRPr lang="en-US" altLang="zh-CN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0102AE25-653A-4A17-BA2E-028B38AF4086}"/>
              </a:ext>
            </a:extLst>
          </p:cNvPr>
          <p:cNvSpPr>
            <a:spLocks/>
          </p:cNvSpPr>
          <p:nvPr/>
        </p:nvSpPr>
        <p:spPr bwMode="auto">
          <a:xfrm>
            <a:off x="2674375" y="4643148"/>
            <a:ext cx="4532669" cy="673897"/>
          </a:xfrm>
          <a:prstGeom prst="callout2">
            <a:avLst>
              <a:gd name="adj1" fmla="val 12354"/>
              <a:gd name="adj2" fmla="val 50200"/>
              <a:gd name="adj3" fmla="val -4550"/>
              <a:gd name="adj4" fmla="val 52300"/>
              <a:gd name="adj5" fmla="val -167861"/>
              <a:gd name="adj6" fmla="val 53718"/>
            </a:avLst>
          </a:prstGeom>
          <a:noFill/>
          <a:ln w="57150">
            <a:solidFill>
              <a:srgbClr val="0000CC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Uncus</a:t>
            </a:r>
            <a:endParaRPr lang="en-US" altLang="zh-CN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13">
            <a:extLst>
              <a:ext uri="{FF2B5EF4-FFF2-40B4-BE49-F238E27FC236}">
                <a16:creationId xmlns:a16="http://schemas.microsoft.com/office/drawing/2014/main" id="{67D655FD-4C94-41BF-AAAB-15F43EF7C558}"/>
              </a:ext>
            </a:extLst>
          </p:cNvPr>
          <p:cNvSpPr>
            <a:spLocks/>
          </p:cNvSpPr>
          <p:nvPr/>
        </p:nvSpPr>
        <p:spPr bwMode="auto">
          <a:xfrm>
            <a:off x="29496" y="4350775"/>
            <a:ext cx="3972235" cy="724750"/>
          </a:xfrm>
          <a:prstGeom prst="callout2">
            <a:avLst>
              <a:gd name="adj1" fmla="val 32051"/>
              <a:gd name="adj2" fmla="val 80135"/>
              <a:gd name="adj3" fmla="val -22365"/>
              <a:gd name="adj4" fmla="val 95338"/>
              <a:gd name="adj5" fmla="val -59356"/>
              <a:gd name="adj6" fmla="val 115724"/>
            </a:avLst>
          </a:prstGeom>
          <a:noFill/>
          <a:ln w="57150">
            <a:solidFill>
              <a:srgbClr val="FF0000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Temporal pole by MCA</a:t>
            </a:r>
            <a:endParaRPr lang="en-US" altLang="zh-CN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utoShape 13">
            <a:extLst>
              <a:ext uri="{FF2B5EF4-FFF2-40B4-BE49-F238E27FC236}">
                <a16:creationId xmlns:a16="http://schemas.microsoft.com/office/drawing/2014/main" id="{6942669C-4677-42A1-9210-152D1F24F690}"/>
              </a:ext>
            </a:extLst>
          </p:cNvPr>
          <p:cNvSpPr>
            <a:spLocks/>
          </p:cNvSpPr>
          <p:nvPr/>
        </p:nvSpPr>
        <p:spPr bwMode="auto">
          <a:xfrm>
            <a:off x="0" y="3061349"/>
            <a:ext cx="3559278" cy="724750"/>
          </a:xfrm>
          <a:prstGeom prst="callout2">
            <a:avLst>
              <a:gd name="adj1" fmla="val 19841"/>
              <a:gd name="adj2" fmla="val 78478"/>
              <a:gd name="adj3" fmla="val -36610"/>
              <a:gd name="adj4" fmla="val 86222"/>
              <a:gd name="adj5" fmla="val -51216"/>
              <a:gd name="adj6" fmla="val 116967"/>
            </a:avLst>
          </a:prstGeom>
          <a:noFill/>
          <a:ln w="57150">
            <a:solidFill>
              <a:srgbClr val="FF33CC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Anterior cerebral artery</a:t>
            </a:r>
            <a:endParaRPr lang="en-US" altLang="zh-CN" sz="2800" b="1" dirty="0">
              <a:ln w="11430"/>
              <a:solidFill>
                <a:srgbClr val="FF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utoShape 13">
            <a:extLst>
              <a:ext uri="{FF2B5EF4-FFF2-40B4-BE49-F238E27FC236}">
                <a16:creationId xmlns:a16="http://schemas.microsoft.com/office/drawing/2014/main" id="{EF03F598-4DF3-484C-87D2-0CFF8F6C2E30}"/>
              </a:ext>
            </a:extLst>
          </p:cNvPr>
          <p:cNvSpPr>
            <a:spLocks/>
          </p:cNvSpPr>
          <p:nvPr/>
        </p:nvSpPr>
        <p:spPr bwMode="auto">
          <a:xfrm>
            <a:off x="0" y="1440329"/>
            <a:ext cx="3559278" cy="724750"/>
          </a:xfrm>
          <a:prstGeom prst="callout2">
            <a:avLst>
              <a:gd name="adj1" fmla="val 72750"/>
              <a:gd name="adj2" fmla="val 85936"/>
              <a:gd name="adj3" fmla="val 71242"/>
              <a:gd name="adj4" fmla="val 97410"/>
              <a:gd name="adj5" fmla="val 115651"/>
              <a:gd name="adj6" fmla="val 125254"/>
            </a:avLst>
          </a:prstGeom>
          <a:noFill/>
          <a:ln w="57150">
            <a:solidFill>
              <a:srgbClr val="FF33CC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Corpus callosum</a:t>
            </a:r>
            <a:endParaRPr lang="en-US" altLang="zh-CN" sz="2800" b="1" dirty="0">
              <a:ln w="11430"/>
              <a:solidFill>
                <a:srgbClr val="FF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utoShape 13">
            <a:extLst>
              <a:ext uri="{FF2B5EF4-FFF2-40B4-BE49-F238E27FC236}">
                <a16:creationId xmlns:a16="http://schemas.microsoft.com/office/drawing/2014/main" id="{37291ED0-704C-4918-8BB8-A16113D05A7B}"/>
              </a:ext>
            </a:extLst>
          </p:cNvPr>
          <p:cNvSpPr>
            <a:spLocks/>
          </p:cNvSpPr>
          <p:nvPr/>
        </p:nvSpPr>
        <p:spPr bwMode="auto">
          <a:xfrm>
            <a:off x="358878" y="290359"/>
            <a:ext cx="3559278" cy="724750"/>
          </a:xfrm>
          <a:prstGeom prst="callout2">
            <a:avLst>
              <a:gd name="adj1" fmla="val 54435"/>
              <a:gd name="adj2" fmla="val 96296"/>
              <a:gd name="adj3" fmla="val 50893"/>
              <a:gd name="adj4" fmla="val 113570"/>
              <a:gd name="adj5" fmla="val 152280"/>
              <a:gd name="adj6" fmla="val 129812"/>
            </a:avLst>
          </a:prstGeom>
          <a:noFill/>
          <a:ln w="57150">
            <a:solidFill>
              <a:srgbClr val="FF33CC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supplied by ACA</a:t>
            </a:r>
            <a:endParaRPr lang="en-US" altLang="zh-CN" sz="2800" b="1" dirty="0">
              <a:ln w="11430"/>
              <a:solidFill>
                <a:srgbClr val="FF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93D807F-42A7-4265-9C91-747A535FF1D3}"/>
              </a:ext>
            </a:extLst>
          </p:cNvPr>
          <p:cNvSpPr/>
          <p:nvPr/>
        </p:nvSpPr>
        <p:spPr>
          <a:xfrm>
            <a:off x="6583680" y="2351233"/>
            <a:ext cx="351692" cy="379828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88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1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0" t="71709" r="36459" b="11229"/>
          <a:stretch/>
        </p:blipFill>
        <p:spPr>
          <a:xfrm>
            <a:off x="2772697" y="1120877"/>
            <a:ext cx="6120580" cy="3849329"/>
          </a:xfrm>
          <a:noFill/>
        </p:spPr>
      </p:pic>
      <p:sp>
        <p:nvSpPr>
          <p:cNvPr id="5" name="عنوان 1">
            <a:extLst>
              <a:ext uri="{FF2B5EF4-FFF2-40B4-BE49-F238E27FC236}">
                <a16:creationId xmlns:a16="http://schemas.microsoft.com/office/drawing/2014/main" id="{264B516C-8AA6-4025-8BEC-AED56161B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406" y="5848779"/>
            <a:ext cx="9856839" cy="896888"/>
          </a:xfrm>
          <a:ln w="57150">
            <a:solidFill>
              <a:srgbClr val="0000CC"/>
            </a:solidFill>
          </a:ln>
        </p:spPr>
        <p:txBody>
          <a:bodyPr/>
          <a:lstStyle/>
          <a:p>
            <a:pPr rtl="0"/>
            <a:r>
              <a:rPr lang="en-US" altLang="en-US" sz="3600" b="1" dirty="0">
                <a:solidFill>
                  <a:srgbClr val="C00000"/>
                </a:solidFill>
                <a:cs typeface="Times New Roman" panose="02020603050405020304" pitchFamily="18" charset="0"/>
              </a:rPr>
              <a:t>Superolateral surface of left cerebral hemisphere</a:t>
            </a:r>
            <a:endParaRPr lang="ar-EG" alt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6D1D9B-841B-43F2-A7D8-E2EE5F16FFE8}"/>
              </a:ext>
            </a:extLst>
          </p:cNvPr>
          <p:cNvSpPr txBox="1"/>
          <p:nvPr/>
        </p:nvSpPr>
        <p:spPr>
          <a:xfrm>
            <a:off x="6828503" y="737419"/>
            <a:ext cx="2256503" cy="560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783570-6173-4B79-A5CD-FEDEDDF5FE2C}"/>
              </a:ext>
            </a:extLst>
          </p:cNvPr>
          <p:cNvSpPr txBox="1"/>
          <p:nvPr/>
        </p:nvSpPr>
        <p:spPr>
          <a:xfrm>
            <a:off x="2202426" y="840657"/>
            <a:ext cx="1661651" cy="896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E84DCB-D403-4D74-9E83-2B4CA6E00FE8}"/>
              </a:ext>
            </a:extLst>
          </p:cNvPr>
          <p:cNvSpPr txBox="1"/>
          <p:nvPr/>
        </p:nvSpPr>
        <p:spPr>
          <a:xfrm rot="20189046">
            <a:off x="7437447" y="4114696"/>
            <a:ext cx="2558933" cy="8496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3F7413-A771-4839-8AA4-7D98CA709CBC}"/>
              </a:ext>
            </a:extLst>
          </p:cNvPr>
          <p:cNvSpPr txBox="1"/>
          <p:nvPr/>
        </p:nvSpPr>
        <p:spPr>
          <a:xfrm>
            <a:off x="1904999" y="4259319"/>
            <a:ext cx="2256503" cy="560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AutoShape 13">
            <a:extLst>
              <a:ext uri="{FF2B5EF4-FFF2-40B4-BE49-F238E27FC236}">
                <a16:creationId xmlns:a16="http://schemas.microsoft.com/office/drawing/2014/main" id="{42E05630-E970-4E93-91FA-A0F93C94089C}"/>
              </a:ext>
            </a:extLst>
          </p:cNvPr>
          <p:cNvSpPr>
            <a:spLocks/>
          </p:cNvSpPr>
          <p:nvPr/>
        </p:nvSpPr>
        <p:spPr bwMode="auto">
          <a:xfrm>
            <a:off x="9330067" y="1418389"/>
            <a:ext cx="2764356" cy="757552"/>
          </a:xfrm>
          <a:prstGeom prst="callout2">
            <a:avLst>
              <a:gd name="adj1" fmla="val 53936"/>
              <a:gd name="adj2" fmla="val 6925"/>
              <a:gd name="adj3" fmla="val 217043"/>
              <a:gd name="adj4" fmla="val -8309"/>
              <a:gd name="adj5" fmla="val 256044"/>
              <a:gd name="adj6" fmla="val -43223"/>
            </a:avLst>
          </a:prstGeom>
          <a:noFill/>
          <a:ln w="57150">
            <a:solidFill>
              <a:srgbClr val="0000CC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Occipital lobe by PCA</a:t>
            </a:r>
            <a:endParaRPr lang="en-US" altLang="zh-CN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13">
            <a:extLst>
              <a:ext uri="{FF2B5EF4-FFF2-40B4-BE49-F238E27FC236}">
                <a16:creationId xmlns:a16="http://schemas.microsoft.com/office/drawing/2014/main" id="{A5E67B00-413A-423A-8685-F6478F2B353F}"/>
              </a:ext>
            </a:extLst>
          </p:cNvPr>
          <p:cNvSpPr>
            <a:spLocks/>
          </p:cNvSpPr>
          <p:nvPr/>
        </p:nvSpPr>
        <p:spPr bwMode="auto">
          <a:xfrm>
            <a:off x="6320650" y="4625644"/>
            <a:ext cx="2764356" cy="757552"/>
          </a:xfrm>
          <a:prstGeom prst="callout2">
            <a:avLst>
              <a:gd name="adj1" fmla="val -576"/>
              <a:gd name="adj2" fmla="val 44805"/>
              <a:gd name="adj3" fmla="val -8791"/>
              <a:gd name="adj4" fmla="val 37040"/>
              <a:gd name="adj5" fmla="val -20408"/>
              <a:gd name="adj6" fmla="val 11196"/>
            </a:avLst>
          </a:prstGeom>
          <a:noFill/>
          <a:ln w="57150">
            <a:solidFill>
              <a:srgbClr val="0000CC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supplied by PCA</a:t>
            </a:r>
            <a:endParaRPr lang="en-US" altLang="zh-CN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13">
            <a:extLst>
              <a:ext uri="{FF2B5EF4-FFF2-40B4-BE49-F238E27FC236}">
                <a16:creationId xmlns:a16="http://schemas.microsoft.com/office/drawing/2014/main" id="{1CC665A6-1F5F-4B33-A10E-A33939AF8E68}"/>
              </a:ext>
            </a:extLst>
          </p:cNvPr>
          <p:cNvSpPr>
            <a:spLocks/>
          </p:cNvSpPr>
          <p:nvPr/>
        </p:nvSpPr>
        <p:spPr bwMode="auto">
          <a:xfrm>
            <a:off x="358878" y="290359"/>
            <a:ext cx="3559278" cy="724750"/>
          </a:xfrm>
          <a:prstGeom prst="callout2">
            <a:avLst>
              <a:gd name="adj1" fmla="val 101239"/>
              <a:gd name="adj2" fmla="val 62318"/>
              <a:gd name="adj3" fmla="val 189270"/>
              <a:gd name="adj4" fmla="val 95752"/>
              <a:gd name="adj5" fmla="val 207224"/>
              <a:gd name="adj6" fmla="val 112409"/>
            </a:avLst>
          </a:prstGeom>
          <a:noFill/>
          <a:ln w="57150">
            <a:solidFill>
              <a:srgbClr val="FF33CC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supplied by ACA</a:t>
            </a:r>
            <a:endParaRPr lang="en-US" altLang="zh-CN" sz="2800" b="1" dirty="0">
              <a:ln w="11430"/>
              <a:solidFill>
                <a:srgbClr val="FF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13">
            <a:extLst>
              <a:ext uri="{FF2B5EF4-FFF2-40B4-BE49-F238E27FC236}">
                <a16:creationId xmlns:a16="http://schemas.microsoft.com/office/drawing/2014/main" id="{B997F8EC-7887-496B-9EFF-32ECA500AF58}"/>
              </a:ext>
            </a:extLst>
          </p:cNvPr>
          <p:cNvSpPr>
            <a:spLocks/>
          </p:cNvSpPr>
          <p:nvPr/>
        </p:nvSpPr>
        <p:spPr bwMode="auto">
          <a:xfrm>
            <a:off x="29496" y="4350775"/>
            <a:ext cx="3972235" cy="724750"/>
          </a:xfrm>
          <a:prstGeom prst="callout2">
            <a:avLst>
              <a:gd name="adj1" fmla="val -98186"/>
              <a:gd name="adj2" fmla="val 104269"/>
              <a:gd name="adj3" fmla="val 22404"/>
              <a:gd name="adj4" fmla="val 97566"/>
              <a:gd name="adj5" fmla="val -16622"/>
              <a:gd name="adj6" fmla="val 129090"/>
            </a:avLst>
          </a:prstGeom>
          <a:noFill/>
          <a:ln w="57150">
            <a:solidFill>
              <a:srgbClr val="FF0000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supplied by MCA</a:t>
            </a:r>
            <a:endParaRPr lang="en-US" altLang="zh-CN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5D384307-5CA1-4386-8602-70129FC4ED11}"/>
              </a:ext>
            </a:extLst>
          </p:cNvPr>
          <p:cNvSpPr>
            <a:spLocks/>
          </p:cNvSpPr>
          <p:nvPr/>
        </p:nvSpPr>
        <p:spPr bwMode="auto">
          <a:xfrm>
            <a:off x="152399" y="2050226"/>
            <a:ext cx="3972235" cy="724750"/>
          </a:xfrm>
          <a:prstGeom prst="callout2">
            <a:avLst>
              <a:gd name="adj1" fmla="val 42226"/>
              <a:gd name="adj2" fmla="val 61942"/>
              <a:gd name="adj3" fmla="val 75313"/>
              <a:gd name="adj4" fmla="val 66749"/>
              <a:gd name="adj5" fmla="val 72917"/>
              <a:gd name="adj6" fmla="val 124634"/>
            </a:avLst>
          </a:prstGeom>
          <a:noFill/>
          <a:ln w="57150">
            <a:solidFill>
              <a:srgbClr val="FF0000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 center</a:t>
            </a:r>
            <a:endParaRPr lang="en-US" altLang="zh-CN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13">
            <a:extLst>
              <a:ext uri="{FF2B5EF4-FFF2-40B4-BE49-F238E27FC236}">
                <a16:creationId xmlns:a16="http://schemas.microsoft.com/office/drawing/2014/main" id="{5B3B45C7-5949-4C40-A243-F0FF5F50D14E}"/>
              </a:ext>
            </a:extLst>
          </p:cNvPr>
          <p:cNvSpPr>
            <a:spLocks/>
          </p:cNvSpPr>
          <p:nvPr/>
        </p:nvSpPr>
        <p:spPr bwMode="auto">
          <a:xfrm>
            <a:off x="146248" y="2914717"/>
            <a:ext cx="3972235" cy="724750"/>
          </a:xfrm>
          <a:prstGeom prst="callout2">
            <a:avLst>
              <a:gd name="adj1" fmla="val 42226"/>
              <a:gd name="adj2" fmla="val 61942"/>
              <a:gd name="adj3" fmla="val 75313"/>
              <a:gd name="adj4" fmla="val 67121"/>
              <a:gd name="adj5" fmla="val 17973"/>
              <a:gd name="adj6" fmla="val 126120"/>
            </a:avLst>
          </a:prstGeom>
          <a:noFill/>
          <a:ln w="57150">
            <a:solidFill>
              <a:srgbClr val="FF0000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 speech </a:t>
            </a:r>
          </a:p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center</a:t>
            </a:r>
            <a:endParaRPr lang="en-US" altLang="zh-CN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utoShape 13">
            <a:extLst>
              <a:ext uri="{FF2B5EF4-FFF2-40B4-BE49-F238E27FC236}">
                <a16:creationId xmlns:a16="http://schemas.microsoft.com/office/drawing/2014/main" id="{C3A57AED-FF59-440A-84F9-7BF7811F504B}"/>
              </a:ext>
            </a:extLst>
          </p:cNvPr>
          <p:cNvSpPr>
            <a:spLocks/>
          </p:cNvSpPr>
          <p:nvPr/>
        </p:nvSpPr>
        <p:spPr bwMode="auto">
          <a:xfrm>
            <a:off x="5937809" y="135215"/>
            <a:ext cx="2336037" cy="724750"/>
          </a:xfrm>
          <a:prstGeom prst="callout2">
            <a:avLst>
              <a:gd name="adj1" fmla="val 53936"/>
              <a:gd name="adj2" fmla="val 22077"/>
              <a:gd name="adj3" fmla="val 128809"/>
              <a:gd name="adj4" fmla="val 17513"/>
              <a:gd name="adj5" fmla="val 303121"/>
              <a:gd name="adj6" fmla="val -1218"/>
            </a:avLst>
          </a:prstGeom>
          <a:noFill/>
          <a:ln w="57150">
            <a:solidFill>
              <a:srgbClr val="FF0000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 area</a:t>
            </a:r>
            <a:endParaRPr lang="en-US" altLang="zh-CN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utoShape 13">
            <a:extLst>
              <a:ext uri="{FF2B5EF4-FFF2-40B4-BE49-F238E27FC236}">
                <a16:creationId xmlns:a16="http://schemas.microsoft.com/office/drawing/2014/main" id="{BFDBAD7D-7FCE-4E47-B173-152C05896F9F}"/>
              </a:ext>
            </a:extLst>
          </p:cNvPr>
          <p:cNvSpPr>
            <a:spLocks/>
          </p:cNvSpPr>
          <p:nvPr/>
        </p:nvSpPr>
        <p:spPr bwMode="auto">
          <a:xfrm>
            <a:off x="7359444" y="660837"/>
            <a:ext cx="2616256" cy="757552"/>
          </a:xfrm>
          <a:prstGeom prst="callout2">
            <a:avLst>
              <a:gd name="adj1" fmla="val 41726"/>
              <a:gd name="adj2" fmla="val -6965"/>
              <a:gd name="adj3" fmla="val 59620"/>
              <a:gd name="adj4" fmla="val -20368"/>
              <a:gd name="adj5" fmla="val 215618"/>
              <a:gd name="adj6" fmla="val -34589"/>
            </a:avLst>
          </a:prstGeom>
          <a:noFill/>
          <a:ln w="57150">
            <a:solidFill>
              <a:srgbClr val="FF0000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Sensory area</a:t>
            </a:r>
            <a:endParaRPr lang="en-US" altLang="zh-CN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utoShape 13">
            <a:extLst>
              <a:ext uri="{FF2B5EF4-FFF2-40B4-BE49-F238E27FC236}">
                <a16:creationId xmlns:a16="http://schemas.microsoft.com/office/drawing/2014/main" id="{F1C3713C-3EBC-423D-B3B8-BCCAA9BDE6B2}"/>
              </a:ext>
            </a:extLst>
          </p:cNvPr>
          <p:cNvSpPr>
            <a:spLocks/>
          </p:cNvSpPr>
          <p:nvPr/>
        </p:nvSpPr>
        <p:spPr bwMode="auto">
          <a:xfrm>
            <a:off x="2348415" y="5055506"/>
            <a:ext cx="3972235" cy="724750"/>
          </a:xfrm>
          <a:prstGeom prst="callout2">
            <a:avLst>
              <a:gd name="adj1" fmla="val 42226"/>
              <a:gd name="adj2" fmla="val 61942"/>
              <a:gd name="adj3" fmla="val 34551"/>
              <a:gd name="adj4" fmla="val 71725"/>
              <a:gd name="adj5" fmla="val -191659"/>
              <a:gd name="adj6" fmla="val 83268"/>
            </a:avLst>
          </a:prstGeom>
          <a:noFill/>
          <a:ln w="57150">
            <a:solidFill>
              <a:srgbClr val="FF0000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Auditory area</a:t>
            </a:r>
            <a:endParaRPr lang="en-US" altLang="zh-CN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178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9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7" t="33041" r="34935" b="36569"/>
          <a:stretch/>
        </p:blipFill>
        <p:spPr>
          <a:xfrm>
            <a:off x="3788293" y="0"/>
            <a:ext cx="3111910" cy="6731390"/>
          </a:xfrm>
          <a:noFill/>
        </p:spPr>
      </p:pic>
      <p:sp>
        <p:nvSpPr>
          <p:cNvPr id="6" name="عنوان 1">
            <a:extLst>
              <a:ext uri="{FF2B5EF4-FFF2-40B4-BE49-F238E27FC236}">
                <a16:creationId xmlns:a16="http://schemas.microsoft.com/office/drawing/2014/main" id="{C5B0BDAD-E71B-49FA-A5EA-72BF81246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326" y="6120580"/>
            <a:ext cx="8816084" cy="610809"/>
          </a:xfrm>
          <a:ln w="57150">
            <a:solidFill>
              <a:srgbClr val="0000CC"/>
            </a:solidFill>
          </a:ln>
        </p:spPr>
        <p:txBody>
          <a:bodyPr/>
          <a:lstStyle/>
          <a:p>
            <a:pPr rtl="0"/>
            <a:r>
              <a:rPr lang="en-US" altLang="en-US" sz="3600" b="1" dirty="0">
                <a:solidFill>
                  <a:srgbClr val="C00000"/>
                </a:solidFill>
                <a:cs typeface="Times New Roman" panose="02020603050405020304" pitchFamily="18" charset="0"/>
              </a:rPr>
              <a:t>Inferior surface of left cerebral hemisphere</a:t>
            </a:r>
            <a:endParaRPr lang="ar-EG" alt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CEE644-98F8-48AA-8C78-892FA7F89A02}"/>
              </a:ext>
            </a:extLst>
          </p:cNvPr>
          <p:cNvSpPr txBox="1"/>
          <p:nvPr/>
        </p:nvSpPr>
        <p:spPr>
          <a:xfrm rot="20711187">
            <a:off x="6107743" y="229627"/>
            <a:ext cx="1047363" cy="18578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AutoShape 13">
            <a:extLst>
              <a:ext uri="{FF2B5EF4-FFF2-40B4-BE49-F238E27FC236}">
                <a16:creationId xmlns:a16="http://schemas.microsoft.com/office/drawing/2014/main" id="{9C746265-D936-40A8-825E-C1E4C901BD8B}"/>
              </a:ext>
            </a:extLst>
          </p:cNvPr>
          <p:cNvSpPr>
            <a:spLocks/>
          </p:cNvSpPr>
          <p:nvPr/>
        </p:nvSpPr>
        <p:spPr bwMode="auto">
          <a:xfrm>
            <a:off x="6267478" y="317859"/>
            <a:ext cx="3972235" cy="724750"/>
          </a:xfrm>
          <a:prstGeom prst="callout2">
            <a:avLst>
              <a:gd name="adj1" fmla="val 90095"/>
              <a:gd name="adj2" fmla="val -23934"/>
              <a:gd name="adj3" fmla="val 74812"/>
              <a:gd name="adj4" fmla="val 883"/>
              <a:gd name="adj5" fmla="val 233772"/>
              <a:gd name="adj6" fmla="val -26736"/>
            </a:avLst>
          </a:prstGeom>
          <a:noFill/>
          <a:ln w="57150">
            <a:solidFill>
              <a:srgbClr val="FF0000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supplied by MCA</a:t>
            </a:r>
            <a:endParaRPr lang="en-US" altLang="zh-CN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13">
            <a:extLst>
              <a:ext uri="{FF2B5EF4-FFF2-40B4-BE49-F238E27FC236}">
                <a16:creationId xmlns:a16="http://schemas.microsoft.com/office/drawing/2014/main" id="{F7C91DAE-30B0-46AB-A4F1-06197F50C104}"/>
              </a:ext>
            </a:extLst>
          </p:cNvPr>
          <p:cNvSpPr>
            <a:spLocks/>
          </p:cNvSpPr>
          <p:nvPr/>
        </p:nvSpPr>
        <p:spPr bwMode="auto">
          <a:xfrm>
            <a:off x="6513203" y="1233859"/>
            <a:ext cx="3972235" cy="724750"/>
          </a:xfrm>
          <a:prstGeom prst="callout2">
            <a:avLst>
              <a:gd name="adj1" fmla="val 39628"/>
              <a:gd name="adj2" fmla="val 1565"/>
              <a:gd name="adj3" fmla="val 74812"/>
              <a:gd name="adj4" fmla="val 883"/>
              <a:gd name="adj5" fmla="val 103722"/>
              <a:gd name="adj6" fmla="val -18945"/>
            </a:avLst>
          </a:prstGeom>
          <a:noFill/>
          <a:ln w="57150">
            <a:solidFill>
              <a:srgbClr val="FF0000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Temporal pole</a:t>
            </a:r>
            <a:endParaRPr lang="en-US" altLang="zh-CN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13">
            <a:extLst>
              <a:ext uri="{FF2B5EF4-FFF2-40B4-BE49-F238E27FC236}">
                <a16:creationId xmlns:a16="http://schemas.microsoft.com/office/drawing/2014/main" id="{AA1F7B3C-7987-4649-9468-27E705B5058F}"/>
              </a:ext>
            </a:extLst>
          </p:cNvPr>
          <p:cNvSpPr>
            <a:spLocks/>
          </p:cNvSpPr>
          <p:nvPr/>
        </p:nvSpPr>
        <p:spPr bwMode="auto">
          <a:xfrm>
            <a:off x="7033846" y="2398844"/>
            <a:ext cx="3475038" cy="724750"/>
          </a:xfrm>
          <a:prstGeom prst="callout2">
            <a:avLst>
              <a:gd name="adj1" fmla="val 41569"/>
              <a:gd name="adj2" fmla="val 1211"/>
              <a:gd name="adj3" fmla="val 53460"/>
              <a:gd name="adj4" fmla="val -6603"/>
              <a:gd name="adj5" fmla="val 204657"/>
              <a:gd name="adj6" fmla="val -29975"/>
            </a:avLst>
          </a:prstGeom>
          <a:noFill/>
          <a:ln w="57150">
            <a:solidFill>
              <a:srgbClr val="0000CC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Tentorial surface by PCA</a:t>
            </a:r>
            <a:endParaRPr lang="en-US" altLang="zh-CN" sz="28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13">
            <a:extLst>
              <a:ext uri="{FF2B5EF4-FFF2-40B4-BE49-F238E27FC236}">
                <a16:creationId xmlns:a16="http://schemas.microsoft.com/office/drawing/2014/main" id="{2C5F7B74-C0A3-452E-BA69-29CE3A8CBB8C}"/>
              </a:ext>
            </a:extLst>
          </p:cNvPr>
          <p:cNvSpPr>
            <a:spLocks/>
          </p:cNvSpPr>
          <p:nvPr/>
        </p:nvSpPr>
        <p:spPr bwMode="auto">
          <a:xfrm>
            <a:off x="485488" y="317859"/>
            <a:ext cx="3559278" cy="724750"/>
          </a:xfrm>
          <a:prstGeom prst="callout2">
            <a:avLst>
              <a:gd name="adj1" fmla="val 101239"/>
              <a:gd name="adj2" fmla="val 62318"/>
              <a:gd name="adj3" fmla="val 136862"/>
              <a:gd name="adj4" fmla="val 99309"/>
              <a:gd name="adj5" fmla="val 143170"/>
              <a:gd name="adj6" fmla="val 112014"/>
            </a:avLst>
          </a:prstGeom>
          <a:noFill/>
          <a:ln w="57150">
            <a:solidFill>
              <a:srgbClr val="FF33CC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supplied by ACA</a:t>
            </a:r>
            <a:endParaRPr lang="en-US" altLang="zh-CN" sz="2800" b="1" dirty="0">
              <a:ln w="11430"/>
              <a:solidFill>
                <a:srgbClr val="FF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135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>
            <a:extLst>
              <a:ext uri="{FF2B5EF4-FFF2-40B4-BE49-F238E27FC236}">
                <a16:creationId xmlns:a16="http://schemas.microsoft.com/office/drawing/2014/main" id="{5BEAF321-CE8B-4EFD-9974-5224A4C8CD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20880" y="2018111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Clip" r:id="rId4" imgW="3467100" imgH="5018088" progId="MS_ClipArt_Gallery.2">
                  <p:embed/>
                </p:oleObj>
              </mc:Choice>
              <mc:Fallback>
                <p:oleObj name="Clip" r:id="rId4" imgW="3467100" imgH="5018088" progId="MS_ClipArt_Gallery.2">
                  <p:embed/>
                  <p:pic>
                    <p:nvPicPr>
                      <p:cNvPr id="36866" name="Object 2">
                        <a:extLst>
                          <a:ext uri="{FF2B5EF4-FFF2-40B4-BE49-F238E27FC236}">
                            <a16:creationId xmlns:a16="http://schemas.microsoft.com/office/drawing/2014/main" id="{5BEAF321-CE8B-4EFD-9974-5224A4C8CD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0880" y="2018111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>
            <a:extLst>
              <a:ext uri="{FF2B5EF4-FFF2-40B4-BE49-F238E27FC236}">
                <a16:creationId xmlns:a16="http://schemas.microsoft.com/office/drawing/2014/main" id="{D3B55F9F-14CC-4C1F-9099-44FA0F7FA8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06605" y="2103836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6" imgW="3467100" imgH="5018088" progId="MS_ClipArt_Gallery.2">
                  <p:embed/>
                </p:oleObj>
              </mc:Choice>
              <mc:Fallback>
                <p:oleObj name="Clip" r:id="rId6" imgW="3467100" imgH="5018088" progId="MS_ClipArt_Gallery.2">
                  <p:embed/>
                  <p:pic>
                    <p:nvPicPr>
                      <p:cNvPr id="36867" name="Object 3">
                        <a:extLst>
                          <a:ext uri="{FF2B5EF4-FFF2-40B4-BE49-F238E27FC236}">
                            <a16:creationId xmlns:a16="http://schemas.microsoft.com/office/drawing/2014/main" id="{D3B55F9F-14CC-4C1F-9099-44FA0F7FA8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6605" y="2103836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>
            <a:extLst>
              <a:ext uri="{FF2B5EF4-FFF2-40B4-BE49-F238E27FC236}">
                <a16:creationId xmlns:a16="http://schemas.microsoft.com/office/drawing/2014/main" id="{7E469F78-8BBE-4AF3-975C-D1349B7061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92330" y="2189561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lip" r:id="rId7" imgW="3467100" imgH="5018088" progId="MS_ClipArt_Gallery.2">
                  <p:embed/>
                </p:oleObj>
              </mc:Choice>
              <mc:Fallback>
                <p:oleObj name="Clip" r:id="rId7" imgW="3467100" imgH="5018088" progId="MS_ClipArt_Gallery.2">
                  <p:embed/>
                  <p:pic>
                    <p:nvPicPr>
                      <p:cNvPr id="36868" name="Object 4">
                        <a:extLst>
                          <a:ext uri="{FF2B5EF4-FFF2-40B4-BE49-F238E27FC236}">
                            <a16:creationId xmlns:a16="http://schemas.microsoft.com/office/drawing/2014/main" id="{7E469F78-8BBE-4AF3-975C-D1349B7061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330" y="2189561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>
            <a:extLst>
              <a:ext uri="{FF2B5EF4-FFF2-40B4-BE49-F238E27FC236}">
                <a16:creationId xmlns:a16="http://schemas.microsoft.com/office/drawing/2014/main" id="{BB1B67DB-B310-4519-BECC-22BCB09537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4439" y="1971676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lip" r:id="rId8" imgW="3467100" imgH="5018088" progId="MS_ClipArt_Gallery.2">
                  <p:embed/>
                </p:oleObj>
              </mc:Choice>
              <mc:Fallback>
                <p:oleObj name="Clip" r:id="rId8" imgW="3467100" imgH="5018088" progId="MS_ClipArt_Gallery.2">
                  <p:embed/>
                  <p:pic>
                    <p:nvPicPr>
                      <p:cNvPr id="36869" name="Object 5">
                        <a:extLst>
                          <a:ext uri="{FF2B5EF4-FFF2-40B4-BE49-F238E27FC236}">
                            <a16:creationId xmlns:a16="http://schemas.microsoft.com/office/drawing/2014/main" id="{BB1B67DB-B310-4519-BECC-22BCB09537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9" y="1971676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6">
            <a:extLst>
              <a:ext uri="{FF2B5EF4-FFF2-40B4-BE49-F238E27FC236}">
                <a16:creationId xmlns:a16="http://schemas.microsoft.com/office/drawing/2014/main" id="{67334DEF-34EF-4363-9A6F-2F92348B8A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67376" y="1122460"/>
          <a:ext cx="3301626" cy="4778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lip" r:id="rId9" imgW="3467100" imgH="5018088" progId="MS_ClipArt_Gallery.2">
                  <p:embed/>
                </p:oleObj>
              </mc:Choice>
              <mc:Fallback>
                <p:oleObj name="Clip" r:id="rId9" imgW="3467100" imgH="5018088" progId="MS_ClipArt_Gallery.2">
                  <p:embed/>
                  <p:pic>
                    <p:nvPicPr>
                      <p:cNvPr id="36870" name="Object 6">
                        <a:extLst>
                          <a:ext uri="{FF2B5EF4-FFF2-40B4-BE49-F238E27FC236}">
                            <a16:creationId xmlns:a16="http://schemas.microsoft.com/office/drawing/2014/main" id="{67334DEF-34EF-4363-9A6F-2F92348B8A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76" y="1122460"/>
                        <a:ext cx="3301626" cy="47785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Object 7">
            <a:extLst>
              <a:ext uri="{FF2B5EF4-FFF2-40B4-BE49-F238E27FC236}">
                <a16:creationId xmlns:a16="http://schemas.microsoft.com/office/drawing/2014/main" id="{8736F3C8-B101-422E-95D6-8E009B9B0B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1206" y="1122460"/>
          <a:ext cx="3594739" cy="520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lip" r:id="rId10" imgW="3467100" imgH="5018088" progId="MS_ClipArt_Gallery.2">
                  <p:embed/>
                </p:oleObj>
              </mc:Choice>
              <mc:Fallback>
                <p:oleObj name="Clip" r:id="rId10" imgW="3467100" imgH="5018088" progId="MS_ClipArt_Gallery.2">
                  <p:embed/>
                  <p:pic>
                    <p:nvPicPr>
                      <p:cNvPr id="36871" name="Object 7">
                        <a:extLst>
                          <a:ext uri="{FF2B5EF4-FFF2-40B4-BE49-F238E27FC236}">
                            <a16:creationId xmlns:a16="http://schemas.microsoft.com/office/drawing/2014/main" id="{8736F3C8-B101-422E-95D6-8E009B9B0B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206" y="1122460"/>
                        <a:ext cx="3594739" cy="520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2" name="Text Box 8">
            <a:extLst>
              <a:ext uri="{FF2B5EF4-FFF2-40B4-BE49-F238E27FC236}">
                <a16:creationId xmlns:a16="http://schemas.microsoft.com/office/drawing/2014/main" id="{41807D45-1B01-4BFB-BA03-084B5B5A2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7676" y="5237263"/>
            <a:ext cx="600075" cy="12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3" tIns="25717" rIns="51433" bIns="2571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35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50">
                <a:solidFill>
                  <a:srgbClr val="000000"/>
                </a:solidFill>
              </a:rPr>
              <a:t>I/Azzam - 2004</a:t>
            </a:r>
          </a:p>
        </p:txBody>
      </p:sp>
      <p:sp>
        <p:nvSpPr>
          <p:cNvPr id="370697" name="Text Box 9">
            <a:extLst>
              <a:ext uri="{FF2B5EF4-FFF2-40B4-BE49-F238E27FC236}">
                <a16:creationId xmlns:a16="http://schemas.microsoft.com/office/drawing/2014/main" id="{94EDC775-5621-493E-A9F0-362F809EBA02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6877706" y="3772500"/>
            <a:ext cx="4598699" cy="212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1433" tIns="25717" rIns="51433" bIns="25717">
            <a:spAutoFit/>
          </a:bodyPr>
          <a:lstStyle/>
          <a:p>
            <a:pPr defTabSz="51435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5400" b="1" dirty="0"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  <a:t>Thank you </a:t>
            </a:r>
          </a:p>
          <a:p>
            <a:pPr defTabSz="51435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5400" b="1" dirty="0"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370698" name="Text Box 10">
            <a:extLst>
              <a:ext uri="{FF2B5EF4-FFF2-40B4-BE49-F238E27FC236}">
                <a16:creationId xmlns:a16="http://schemas.microsoft.com/office/drawing/2014/main" id="{188880D0-E2C4-4790-B498-DC6603882F9C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6836445" y="5014622"/>
            <a:ext cx="2914650" cy="212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33" tIns="25717" rIns="51433" bIns="25717">
            <a:spAutoFit/>
          </a:bodyPr>
          <a:lstStyle/>
          <a:p>
            <a:pPr defTabSz="51435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  <a:t>Questions </a:t>
            </a:r>
          </a:p>
          <a:p>
            <a:pPr defTabSz="51435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185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3321 0.28218 C -0.73542 0.27338 -0.73998 0.26551 -0.74389 0.25718 C -0.74519 0.25394 -0.74753 0.25093 -0.74844 0.24699 C -0.75027 0.23519 -0.75027 0.22454 -0.75144 0.21273 C -0.74987 0.19907 -0.75404 0.18565 -0.75482 0.17199 C -0.75547 0.16111 -0.75482 0.14907 -0.75534 0.1375 C -0.75639 0.1162 -0.75612 0.14375 -0.75626 0.12778 C -0.75665 0.12315 -0.75612 0.11759 -0.75612 0.1125 C -0.75691 0.11042 -0.75795 0.10949 -0.75769 0.10718 C -0.75847 0.10278 -0.7586 0.09838 -0.75951 0.09306 C -0.7599 0.08403 -0.75782 0.0919 -0.7599 0.08032 C -0.76264 0.06736 -0.76407 0.05486 -0.76368 0.03982 C -0.75769 0.01736 -0.75821 0.0081 -0.74597 -0.00555 C -0.74102 -0.01018 -0.73933 -0.01273 -0.73282 -0.01319 C -0.72279 -0.01643 -0.72305 -0.01597 -0.71094 -0.01319 C -0.70951 -0.0125 -0.70847 -0.01065 -0.70691 -0.01018 C -0.69336 -0.00509 -0.69805 -0.00741 -0.69284 -0.0243 C -0.69063 -0.03843 -0.6849 -0.06042 -0.68594 -0.07731 C -0.68503 -0.09491 -0.68347 -0.11898 -0.68659 -0.1368 C -0.68633 -0.14583 -0.68685 -0.16481 -0.69037 -0.17268 C -0.69076 -0.17963 -0.69063 -0.18634 -0.69245 -0.19305 C -0.69219 -0.20116 -0.69323 -0.20856 -0.69519 -0.2162 C -0.6948 -0.22893 -0.69753 -0.24167 -0.69649 -0.25417 C -0.69558 -0.26065 -0.69402 -0.27407 -0.69441 -0.27384 C -0.68764 -0.29583 -0.68047 -0.31805 -0.66589 -0.33264 C -0.66055 -0.33773 -0.65704 -0.34213 -0.65079 -0.34491 C -0.64701 -0.34907 -0.64532 -0.3493 -0.64063 -0.35093 C -0.6349 -0.3544 -0.63386 -0.35417 -0.62774 -0.35023 C -0.62344 -0.34606 -0.6181 -0.33935 -0.61407 -0.3338 C -0.61133 -0.34005 -0.60639 -0.3412 -0.60183 -0.34468 C -0.59753 -0.34722 -0.59584 -0.34977 -0.59102 -0.35162 C -0.5875 -0.35463 -0.58477 -0.35718 -0.58047 -0.3588 C -0.57422 -0.36458 -0.56628 -0.36829 -0.55951 -0.37268 C -0.55482 -0.37569 -0.55339 -0.37963 -0.54766 -0.37963 C -0.54336 -0.38773 -0.53112 -0.39028 -0.5237 -0.39537 C -0.51862 -0.39097 -0.51862 -0.3838 -0.51511 -0.37824 C -0.51224 -0.37037 -0.50769 -0.36505 -0.50547 -0.35787 C -0.5017 -0.34838 -0.50612 -0.35486 -0.50118 -0.34815 C -0.49909 -0.34213 -0.49805 -0.33935 -0.4948 -0.33449 C -0.49193 -0.32292 -0.48803 -0.31134 -0.48646 -0.29977 C -0.48568 -0.29444 -0.48256 -0.29005 -0.48139 -0.28542 C -0.48034 -0.28055 -0.47722 -0.26435 -0.47461 -0.26042 C -0.47344 -0.24977 -0.47097 -0.25162 -0.46732 -0.24213 C -0.46042 -0.22662 -0.4668 -0.23819 -0.45704 -0.22199 C -0.45456 -0.21782 -0.45639 -0.21898 -0.45443 -0.21435 C -0.45118 -0.2081 -0.44896 -0.20231 -0.44532 -0.19792 C -0.44297 -0.1868 -0.44545 -0.19676 -0.43842 -0.18472 C -0.4349 -0.17778 -0.4323 -0.17199 -0.42696 -0.16643 C -0.4211 -0.16852 -0.42006 -0.17315 -0.41706 -0.1794 C -0.41615 -0.18148 -0.41342 -0.18634 -0.41316 -0.18611 C -0.403 -0.21481 -0.40118 -0.24421 -0.40222 -0.27616 C -0.40157 -0.27847 -0.39805 -0.29421 -0.39389 -0.29653 C -0.38386 -0.30324 -0.37383 -0.31042 -0.36159 -0.30949 C -0.35847 -0.30741 -0.35456 -0.30671 -0.35131 -0.30417 C -0.35 -0.30278 -0.34922 -0.30046 -0.34818 -0.29861 C -0.34219 -0.29167 -0.33438 -0.28426 -0.32748 -0.27824 C -0.31381 -0.26574 -0.29584 -0.25926 -0.28073 -0.25278 C -0.27826 -0.25069 -0.27618 -0.24884 -0.27383 -0.24699 C -0.27136 -0.24491 -0.26524 -0.24097 -0.26485 -0.24051 C -0.2586 -0.23264 -0.24961 -0.23032 -0.24037 -0.22893 C -0.2349 -0.23241 -0.22982 -0.23704 -0.22409 -0.24097 C -0.21823 -0.25162 -0.20977 -0.25648 -0.19948 -0.25602 C -0.18034 -0.24768 -0.16264 -0.23657 -0.14441 -0.22755 C -0.14011 -0.22361 -0.13698 -0.22083 -0.1336 -0.2162 C -0.13165 -0.20741 -0.1293 -0.20231 -0.1254 -0.19421 C -0.12448 -0.19074 -0.12422 -0.1875 -0.12279 -0.18472 C -0.12162 -0.18125 -0.12123 -0.17824 -0.12019 -0.17546 C -0.1198 -0.17407 -0.11875 -0.1706 -0.11902 -0.17014 C -0.11889 -0.16898 -0.11902 -0.16759 -0.11862 -0.16643 C -0.11849 -0.16435 -0.11797 -0.1625 -0.11784 -0.16065 C -0.11771 -0.1581 -0.11836 -0.15486 -0.11849 -0.15231 C -0.11836 -0.15069 -0.11836 -0.14977 -0.11823 -0.14838 C -0.1267 -0.11481 -0.13868 -0.08518 -0.14896 -0.05301 C -0.15222 -0.04028 -0.15612 -0.03148 -0.15951 -0.02037 C -0.16107 -0.0125 -0.16303 -0.00347 -0.16381 0.00486 C -0.16459 0.0088 -0.16407 0.01713 -0.16433 0.01736 C -0.16667 0.03357 -0.16993 0.05278 -0.16889 0.06968 C -0.16915 0.07801 -0.16993 0.0882 -0.16784 0.09676 C -0.16784 0.10695 -0.16875 0.11736 -0.16915 0.12732 C -0.17201 0.1507 -0.1724 0.18009 -0.18737 0.1956 C -0.19011 0.2007 -0.19167 0.20417 -0.19545 0.20926 C -0.19974 0.21898 -0.20521 0.22662 -0.20964 0.23704 C -0.2125 0.24375 -0.21524 0.24977 -0.21823 0.25579 C -0.22175 0.26111 -0.22409 0.26968 -0.23008 0.26921 C -0.23165 0.26366 -0.23086 0.25833 -0.23112 0.25208 C -0.22631 0.23519 -0.21836 0.20093 -0.20612 0.1882 C -0.203 0.18125 -0.20053 0.17431 -0.1961 0.16898 C -0.18972 0.1507 -0.18165 0.13264 -0.17435 0.11482 C -0.17071 0.10232 -0.16693 0.09213 -0.16316 0.08032 C -0.15508 0.03773 -0.14961 -0.00602 -0.1461 -0.04977 C -0.14362 -0.06597 -0.14206 -0.09861 -0.14467 -0.11528 C -0.14545 -0.12268 -0.14792 -0.13032 -0.1487 -0.13727 C -0.15 -0.14676 -0.14974 -0.15602 -0.15222 -0.16505 C -0.15183 -0.16898 -0.15183 -0.17083 -0.15248 -0.175 C -0.15313 -0.17893 -0.15365 -0.1868 -0.15417 -0.18657 C -0.15313 -0.19861 -0.15469 -0.21296 -0.15495 -0.22546 C -0.15495 -0.2338 -0.15313 -0.24051 -0.1556 -0.24815 C -0.15521 -0.25417 -0.15508 -0.25903 -0.15534 -0.26435 C -0.15508 -0.26736 -0.1543 -0.27014 -0.1543 -0.27245 C -0.15469 -0.27407 -0.15625 -0.27477 -0.15678 -0.27639 C -0.15678 -0.28102 -0.15573 -0.28518 -0.15586 -0.28958 C -0.14649 -0.29259 -0.15456 -0.28727 -0.15118 -0.28264 C -0.15053 -0.28102 -0.14896 -0.28032 -0.14779 -0.27986 C -0.13438 -0.28032 -0.14063 -0.28079 -0.13008 -0.27847 C -0.12201 -0.2787 -0.11537 -0.27662 -0.10782 -0.27454 C -0.07213 -0.25995 -0.04583 -0.25046 -0.01407 -0.23333 C -0.00585 -0.22755 -0.01407 -0.23333 0.00209 -0.225 C 0.01615 -0.21713 0.03008 -0.20787 0.04441 -0.20069 C 0.05052 -0.19444 0.05691 -0.18866 0.06367 -0.1838 C 0.06693 -0.18079 0.0694 -0.17731 0.07279 -0.1743 C 0.07643 -0.16597 0.07148 -0.17685 0.078 -0.1669 C 0.0793 -0.16551 0.07943 -0.16343 0.08047 -0.16204 C 0.08099 -0.16042 0.08191 -0.15949 0.08333 -0.15787 C 0.08633 -0.14583 0.08165 -0.16134 0.08698 -0.14977 C 0.08894 -0.14537 0.08907 -0.13935 0.09023 -0.13472 C 0.09089 -0.12893 0.0905 -0.1243 0.09037 -0.11944 C 0.08894 -0.11366 0.08723 -0.10741 0.08567 -0.10185 C 0.08295 -0.09375 0.07148 -0.08704 0.06523 -0.08287 C 0.06511 -0.08171 0.06445 -0.08055 0.06381 -0.07986 C 0.06172 -0.07731 0.05925 -0.07593 0.05768 -0.07338 C 0.05196 -0.06319 0.04571 -0.05278 0.03985 -0.04282 C 0.03816 -0.03403 0.0362 -0.02569 0.03581 -0.0169 C 0.03516 -0.01389 0.03724 -0.00995 0.03894 -0.00833 C 0.04362 -0.00324 0.05105 0.00255 0.05612 0.00648 C 0.06523 0.01898 0.07032 0.03727 0.0711 0.05301 C 0.0681 0.06366 0.06797 0.06968 0.06172 0.07616 C 0.05782 0.08403 0.05092 0.09213 0.04402 0.09421 C 0.03907 0.09954 0.02878 0.10625 0.02279 0.10857 C 0.01654 0.11528 0.00586 0.12407 0.0017 0.13287 C -0.00078 0.13727 -0.00273 0.1412 -0.0056 0.14514 C -0.00911 0.15301 -0.01198 0.16181 -0.01472 0.1706 C -0.0155 0.18264 -0.0151 0.18519 -0.01433 0.19537 C -0.0155 0.20579 -0.01705 0.21644 -0.0142 0.22639 C -0.01433 0.23495 -0.01303 0.24236 -0.01146 0.25093 C -0.01029 0.25671 -0.01185 0.2588 -0.00847 0.26389 C -0.00898 0.27199 -0.00794 0.28333 -0.00585 0.2919 C -0.0056 0.30232 -0.00468 0.31181 -0.00299 0.32153 C -0.00312 0.32407 -0.00325 0.3257 -0.00312 0.32732 C -0.00312 0.32917 -0.00208 0.33056 -0.0017 0.33241 C -0.00117 0.3382 -0.00208 0.34306 -0.00104 0.34931 C -0.00182 0.35394 -0.0026 0.3588 -0.00325 0.36366 C -0.00325 0.36644 -0.00248 0.37199 -0.00248 0.37222 C -0.00468 0.38866 -0.00782 0.40532 -0.01654 0.41968 C -0.01836 0.42454 -0.0198 0.42801 -0.02356 0.43195 C -0.02916 0.44236 -0.03867 0.45347 -0.04778 0.45926 C -0.05416 0.46736 -0.06979 0.47824 -0.07865 0.48241 C -0.0875 0.49445 -0.07643 0.48148 -0.08697 0.48866 C -0.09713 0.49468 -0.08203 0.4912 -0.09518 0.49352 L -0.1073 0.50417 C -0.10769 0.50417 -0.1073 0.50417 -0.10769 0.50417 C -0.11446 0.51134 -0.11081 0.50949 -0.1181 0.51111 C -0.13633 0.53032 -0.16277 0.525 -0.18516 0.52801 C -0.23334 0.50787 -0.21602 0.51551 -0.24245 0.49907 C -0.2504 0.49167 -0.25691 0.48079 -0.26433 0.47407 C -0.29037 0.43681 -0.31693 0.40139 -0.33724 0.3581 C -0.34402 0.34306 -0.35053 0.32894 -0.3573 0.31435 C -0.36055 0.30718 -0.36368 0.29537 -0.36889 0.2919 C -0.37787 0.28264 -0.38646 0.29005 -0.39584 0.28889 C -0.403 0.29144 -0.41159 0.29167 -0.41941 0.2919 C -0.42461 0.29375 -0.42826 0.29491 -0.43399 0.29306 C -0.44948 0.29398 -0.44987 0.27616 -0.45391 0.26227 C -0.45821 0.24931 -0.45873 0.23426 -0.46211 0.22107 C -0.46563 0.20695 -0.46784 0.19398 -0.47123 0.1794 C -0.47162 0.17407 -0.47344 0.16991 -0.47435 0.16482 C -0.47774 0.14722 -0.47891 0.12593 -0.48659 0.11042 C -0.48698 0.10301 -0.48959 0.09398 -0.49089 0.08681 C -0.49037 0.07963 -0.49037 0.075 -0.49141 0.06829 C -0.49089 0.05695 -0.49037 0.04537 -0.48985 0.03472 C -0.48594 0.02315 -0.4862 0.01875 -0.47605 0.01852 C -0.47045 0.0125 -0.46732 0.01458 -0.45951 0.01528 C -0.45795 0.01551 -0.45482 0.01574 -0.45456 0.01597 C -0.44727 0.01435 -0.44076 0.0125 -0.43308 0.01134 C -0.41797 0.00046 -0.44402 0.01852 -0.42331 0.00695 C -0.41472 0.00208 -0.40834 -0.0081 -0.40352 -0.01759 C -0.40157 -0.03218 -0.40118 -0.04907 -0.40183 -0.06389 C -0.40235 -0.06759 -0.40287 -0.07477 -0.40391 -0.07847 C -0.40456 -0.08194 -0.40625 -0.08773 -0.40625 -0.08773 C -0.40508 -0.10417 -0.39883 -0.12384 -0.39584 -0.13958 C -0.38373 -0.17153 -0.36615 -0.1993 -0.35235 -0.23102 C -0.35131 -0.23518 -0.34987 -0.23912 -0.3487 -0.24352 C -0.34701 -0.24792 -0.34323 -0.25694 -0.34362 -0.25625 C -0.34063 -0.2713 -0.33659 -0.29305 -0.33777 -0.30833 C -0.33659 -0.31968 -0.33568 -0.33264 -0.33594 -0.34398 C -0.33464 -0.34606 -0.33529 -0.35093 -0.33334 -0.35116 C -0.33139 -0.35162 -0.32943 -0.34792 -0.32748 -0.3463 C -0.32487 -0.34421 -0.31146 -0.3375 -0.31016 -0.33704 C -0.28972 -0.32292 -0.26693 -0.31343 -0.2461 -0.30162 C -0.23698 -0.29421 -0.22474 -0.29005 -0.21459 -0.28449 C -0.20899 -0.28264 -0.19649 -0.27893 -0.19675 -0.2787 " pathEditMode="relative" rAng="960000" ptsTypes="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15" y="-2432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898 0.27407 C -0.71133 0.26528 -0.71588 0.25741 -0.71966 0.24907 C -0.7207 0.24606 -0.72343 0.24282 -0.72422 0.23889 C -0.72617 0.22708 -0.72604 0.21643 -0.72721 0.20463 C -0.72565 0.19097 -0.72995 0.17801 -0.73073 0.16435 C -0.73138 0.15278 -0.7306 0.14097 -0.73125 0.12986 C -0.73229 0.10856 -0.73203 0.13565 -0.73216 0.11967 C -0.73242 0.11504 -0.7319 0.10949 -0.73216 0.10486 C -0.73268 0.10231 -0.73372 0.10139 -0.73359 0.09953 C -0.73424 0.09514 -0.73437 0.09074 -0.73528 0.08518 C -0.7358 0.07592 -0.73359 0.08379 -0.73567 0.07268 C -0.73854 0.05926 -0.73997 0.04653 -0.73945 0.03217 C -0.73359 0.00926 -0.73411 2.22222E-6 -0.72187 -0.01343 C -0.71705 -0.01852 -0.7151 -0.02084 -0.70872 -0.0213 C -0.69869 -0.02454 -0.69883 -0.02408 -0.68685 -0.02107 C -0.68528 -0.02037 -0.68437 -0.01875 -0.68281 -0.01829 C -0.66914 -0.0132 -0.67383 -0.01551 -0.66862 -0.03241 C -0.6664 -0.04653 -0.66067 -0.06852 -0.66172 -0.08542 C -0.6608 -0.10301 -0.65924 -0.12709 -0.6625 -0.14514 C -0.66224 -0.15417 -0.66276 -0.17292 -0.66614 -0.18079 C -0.66653 -0.18773 -0.6664 -0.19445 -0.66836 -0.20116 C -0.6681 -0.20926 -0.66901 -0.21667 -0.67109 -0.22431 C -0.6707 -0.23704 -0.6733 -0.24977 -0.67226 -0.26227 C -0.67135 -0.26875 -0.66979 -0.28218 -0.67031 -0.28195 C -0.66354 -0.30394 -0.65625 -0.32616 -0.64166 -0.34074 C -0.63646 -0.34584 -0.63294 -0.35023 -0.62656 -0.35301 C -0.62278 -0.35718 -0.62109 -0.35764 -0.6164 -0.35903 C -0.61067 -0.3625 -0.60963 -0.36227 -0.60351 -0.35834 C -0.59922 -0.35417 -0.59388 -0.34746 -0.58997 -0.3419 C -0.58711 -0.34815 -0.58229 -0.34931 -0.5776 -0.35278 C -0.57343 -0.35533 -0.57161 -0.35787 -0.56692 -0.35972 C -0.56328 -0.36273 -0.56067 -0.36528 -0.55625 -0.3669 C -0.55 -0.37269 -0.54205 -0.37639 -0.53528 -0.38079 C -0.5306 -0.3838 -0.52916 -0.38773 -0.52343 -0.38773 C -0.51914 -0.39584 -0.50703 -0.39838 -0.49948 -0.40347 C -0.4944 -0.39908 -0.49453 -0.3919 -0.49088 -0.38634 C -0.48815 -0.37871 -0.48359 -0.37315 -0.48138 -0.36597 C -0.4776 -0.35672 -0.4819 -0.36297 -0.47695 -0.35625 C -0.475 -0.35023 -0.47396 -0.34746 -0.47057 -0.34259 C -0.46771 -0.33102 -0.46393 -0.31968 -0.46224 -0.30787 C -0.46146 -0.30255 -0.45846 -0.29815 -0.45729 -0.29352 C -0.45612 -0.28866 -0.45312 -0.27246 -0.45039 -0.26852 C -0.44935 -0.25787 -0.44674 -0.25972 -0.4431 -0.25023 C -0.43633 -0.23472 -0.44271 -0.2463 -0.43281 -0.23009 C -0.43034 -0.22593 -0.43216 -0.22709 -0.43021 -0.22246 C -0.42708 -0.21621 -0.42474 -0.21042 -0.42109 -0.20602 C -0.41888 -0.19491 -0.42135 -0.20486 -0.41419 -0.19283 C -0.41067 -0.18588 -0.40807 -0.17963 -0.40273 -0.17454 C -0.39687 -0.17639 -0.39583 -0.18125 -0.39284 -0.1875 C -0.39192 -0.18959 -0.38919 -0.19445 -0.38906 -0.19422 C -0.37877 -0.22292 -0.37695 -0.25232 -0.37799 -0.28426 C -0.37734 -0.28658 -0.37383 -0.30232 -0.36966 -0.30463 C -0.35963 -0.31134 -0.34961 -0.31852 -0.33737 -0.31759 C -0.33424 -0.31551 -0.33047 -0.31482 -0.32721 -0.31227 C -0.32578 -0.31088 -0.32513 -0.30857 -0.32396 -0.30672 C -0.31797 -0.29977 -0.31015 -0.29259 -0.30325 -0.28634 C -0.28958 -0.27384 -0.27174 -0.26736 -0.25651 -0.26088 C -0.25416 -0.2588 -0.25195 -0.25695 -0.24974 -0.25509 C -0.24713 -0.25324 -0.24101 -0.24908 -0.24075 -0.24861 C -0.23437 -0.24074 -0.22539 -0.23843 -0.21614 -0.23704 C -0.21067 -0.24051 -0.2056 -0.24514 -0.19987 -0.24908 C -0.19414 -0.25972 -0.18554 -0.26459 -0.17526 -0.26412 C -0.15612 -0.25579 -0.13841 -0.24468 -0.12018 -0.23565 C -0.11588 -0.23172 -0.11276 -0.22894 -0.1095 -0.22431 C -0.10742 -0.21551 -0.10508 -0.21042 -0.10117 -0.20232 C -0.10026 -0.19884 -0.1 -0.1956 -0.09856 -0.19283 C -0.09739 -0.18935 -0.097 -0.18634 -0.09596 -0.18357 C -0.09557 -0.18218 -0.09466 -0.17871 -0.09479 -0.17847 C -0.09466 -0.17709 -0.09479 -0.1757 -0.0944 -0.17454 C -0.09427 -0.17246 -0.09375 -0.1706 -0.09362 -0.16875 C -0.09349 -0.16621 -0.09414 -0.16297 -0.09427 -0.16042 C -0.09414 -0.1588 -0.09414 -0.15787 -0.09401 -0.15648 C -0.10247 -0.12315 -0.11445 -0.09329 -0.12474 -0.06111 C -0.12812 -0.04838 -0.1319 -0.03959 -0.13541 -0.02847 C -0.13711 -0.02037 -0.1388 -0.01158 -0.13958 -0.00324 C -0.14036 0.00069 -0.13997 0.00903 -0.1401 0.00926 C -0.14244 0.02546 -0.1457 0.04467 -0.14479 0.06157 C -0.14505 0.06991 -0.1457 0.08009 -0.14362 0.08866 C -0.14375 0.09884 -0.14453 0.10926 -0.14492 0.11921 C -0.14778 0.14259 -0.14817 0.17199 -0.16315 0.1875 C -0.16588 0.19259 -0.16758 0.19629 -0.17135 0.20116 C -0.17552 0.21088 -0.18086 0.21898 -0.18541 0.22893 C -0.18828 0.23565 -0.19101 0.24166 -0.19401 0.24768 C -0.19752 0.25301 -0.19987 0.26157 -0.20586 0.26111 C -0.20742 0.25555 -0.20677 0.25023 -0.2069 0.24444 C -0.20221 0.22708 -0.19427 0.19282 -0.1819 0.18009 C -0.17877 0.17315 -0.1763 0.1662 -0.17187 0.16088 C -0.16549 0.14259 -0.15742 0.12453 -0.15013 0.10671 C -0.14648 0.09421 -0.14284 0.08403 -0.13893 0.07222 C -0.13086 0.02963 -0.12539 -0.01412 -0.122 -0.05787 C -0.11953 -0.07408 -0.11784 -0.10672 -0.12044 -0.12338 C -0.12135 -0.13079 -0.12369 -0.13843 -0.12448 -0.14537 C -0.12578 -0.15486 -0.12552 -0.16412 -0.12799 -0.17315 C -0.1276 -0.17709 -0.1276 -0.17894 -0.12825 -0.1831 C -0.1289 -0.18704 -0.12955 -0.19491 -0.12994 -0.19468 C -0.1289 -0.20695 -0.13047 -0.22107 -0.13073 -0.23357 C -0.13073 -0.2419 -0.12903 -0.24861 -0.13138 -0.25625 C -0.13099 -0.26227 -0.13086 -0.26713 -0.13112 -0.27246 C -0.13086 -0.27547 -0.13021 -0.27824 -0.13021 -0.28079 C -0.13047 -0.28218 -0.13216 -0.28287 -0.13255 -0.28449 C -0.13255 -0.28912 -0.13151 -0.29329 -0.13164 -0.29792 C -0.12226 -0.3007 -0.13034 -0.29537 -0.12708 -0.29097 C -0.12643 -0.28912 -0.12474 -0.28843 -0.12356 -0.28797 C -0.11028 -0.28843 -0.1164 -0.28889 -0.10586 -0.28658 C -0.09778 -0.28681 -0.09114 -0.28472 -0.08359 -0.28264 C -0.04791 -0.26806 -0.02174 -0.25857 0.01003 -0.24144 C 0.01836 -0.23565 0.01016 -0.24144 0.02631 -0.2331 C 0.04037 -0.22523 0.0543 -0.21597 0.06862 -0.2088 C 0.07474 -0.20255 0.08112 -0.19676 0.08789 -0.1919 C 0.09115 -0.18889 0.09362 -0.18542 0.09701 -0.18241 C 0.10065 -0.17408 0.09571 -0.18496 0.10222 -0.175 C 0.10352 -0.17361 0.10365 -0.17153 0.10469 -0.17014 C 0.10521 -0.16852 0.10612 -0.16759 0.10742 -0.16597 C 0.11055 -0.15394 0.10586 -0.16945 0.1112 -0.15787 C 0.11315 -0.15347 0.11328 -0.14746 0.11446 -0.14283 C 0.11511 -0.13704 0.11472 -0.13241 0.11459 -0.12755 C 0.11302 -0.12176 0.11146 -0.11551 0.1099 -0.10996 C 0.10716 -0.10185 0.09571 -0.09514 0.08946 -0.09097 C 0.0892 -0.08982 0.08867 -0.08866 0.08802 -0.08797 C 0.08594 -0.08542 0.08347 -0.08403 0.0819 -0.08148 C 0.07617 -0.0713 0.06992 -0.06088 0.06407 -0.05093 C 0.06237 -0.04213 0.06042 -0.0338 0.0599 -0.025 C 0.05938 -0.02199 0.06146 -0.01806 0.06315 -0.01644 C 0.06784 -0.01134 0.07526 -0.00556 0.08034 -0.00162 C 0.08946 0.01088 0.09453 0.02916 0.09532 0.04491 C 0.09232 0.05555 0.09219 0.06157 0.08594 0.06805 C 0.08203 0.07592 0.07513 0.08403 0.06823 0.08634 C 0.06328 0.09143 0.053 0.09815 0.04701 0.10046 C 0.04076 0.10717 0.03008 0.11597 0.02591 0.12477 C 0.02344 0.12916 0.02149 0.1331 0.01862 0.13703 C 0.01511 0.14491 0.01224 0.1537 0.00951 0.1625 C 0.00873 0.17453 0.00912 0.17708 0.0099 0.18727 C 0.00873 0.19768 0.00716 0.20833 0.01003 0.21828 C 0.0099 0.22685 0.0112 0.23426 0.01276 0.24282 C 0.01394 0.24861 0.01237 0.25069 0.01563 0.25578 C 0.01537 0.26435 0.01628 0.27546 0.01836 0.28379 C 0.01862 0.29421 0.01953 0.3037 0.02123 0.31342 C 0.0211 0.31597 0.02097 0.31759 0.0211 0.31921 C 0.0211 0.32106 0.02214 0.32245 0.0224 0.3243 C 0.02305 0.33009 0.02214 0.33495 0.02318 0.3412 C 0.0224 0.34583 0.02162 0.35069 0.02097 0.35555 C 0.02097 0.35833 0.02175 0.36389 0.02175 0.36412 C 0.0194 0.38078 0.01641 0.39722 0.00769 0.41157 C 0.0056 0.4169 0.00443 0.42037 0.00065 0.42384 C -0.00494 0.43426 -0.01445 0.44537 -0.02356 0.45116 C -0.02994 0.45926 -0.0457 0.4706 -0.05442 0.47477 C -0.06328 0.48634 -0.05221 0.47338 -0.06276 0.48055 C -0.07304 0.48703 -0.05794 0.4831 -0.07096 0.48541 L -0.0832 0.49606 C -0.08346 0.49606 -0.0832 0.49606 -0.08346 0.49606 C -0.09036 0.5037 -0.08659 0.50185 -0.09388 0.50301 C -0.11211 0.52222 -0.13854 0.5169 -0.16093 0.51991 C -0.20911 0.49977 -0.19179 0.50741 -0.21836 0.49097 C -0.22617 0.48356 -0.23268 0.47268 -0.2401 0.46597 C -0.26614 0.4287 -0.29284 0.39328 -0.31302 0.35 C -0.31979 0.33541 -0.3263 0.32083 -0.33307 0.30625 C -0.33633 0.29907 -0.33958 0.28773 -0.34479 0.28379 C -0.35364 0.27453 -0.36237 0.28194 -0.37161 0.28078 C -0.37877 0.28333 -0.38737 0.28379 -0.39531 0.28426 C -0.40065 0.28611 -0.40403 0.2868 -0.41002 0.28541 C -0.42526 0.28634 -0.42565 0.26852 -0.42981 0.25463 C -0.43398 0.2412 -0.43463 0.22662 -0.43789 0.21296 C -0.4414 0.19884 -0.44375 0.18588 -0.447 0.17153 C -0.44739 0.16597 -0.44935 0.1618 -0.45026 0.15671 C -0.45351 0.13912 -0.45481 0.11805 -0.4625 0.10231 C -0.46276 0.09491 -0.46536 0.08588 -0.46666 0.0787 C -0.46614 0.07153 -0.46627 0.0669 -0.46718 0.06018 C -0.46666 0.04884 -0.46614 0.03727 -0.46562 0.02662 C -0.46185 0.01504 -0.46198 0.01065 -0.45182 0.01041 C -0.44622 0.0044 -0.44323 0.00648 -0.43528 0.00717 C -0.43372 0.00741 -0.4306 0.00764 -0.43047 0.00787 C -0.42317 0.00625 -0.41653 0.0044 -0.40898 0.00324 C -0.39375 -0.00764 -0.41992 0.01041 -0.39922 -0.00116 C -0.39049 -0.00602 -0.38411 -0.01621 -0.37929 -0.0257 C -0.37747 -0.04028 -0.37695 -0.05718 -0.37773 -0.07222 C -0.37825 -0.0757 -0.37864 -0.08287 -0.37968 -0.08658 C -0.38034 -0.09005 -0.38216 -0.09584 -0.38203 -0.09584 C -0.38099 -0.11227 -0.37474 -0.13195 -0.37161 -0.14769 C -0.3595 -0.17963 -0.34192 -0.20741 -0.32812 -0.23912 C -0.32708 -0.24329 -0.32578 -0.24722 -0.32448 -0.25162 C -0.32278 -0.25602 -0.31901 -0.26505 -0.3194 -0.26435 C -0.31653 -0.2794 -0.3125 -0.30116 -0.31367 -0.31644 C -0.31237 -0.32778 -0.31146 -0.34074 -0.31172 -0.35209 C -0.31054 -0.3544 -0.31106 -0.35903 -0.30911 -0.35949 C -0.30716 -0.35972 -0.30521 -0.35602 -0.30325 -0.3544 C -0.30065 -0.35232 -0.28724 -0.3456 -0.28593 -0.34514 C -0.26549 -0.33102 -0.24284 -0.32153 -0.22187 -0.30972 C -0.21289 -0.30232 -0.20065 -0.29838 -0.19036 -0.29259 C -0.18476 -0.29074 -0.17226 -0.28704 -0.17252 -0.28681 " pathEditMode="relative" rAng="960000" ptsTypes="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15" y="-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7" grpId="0" build="allAtOnce"/>
      <p:bldP spid="370697" grpId="1" build="allAtOnce"/>
      <p:bldP spid="370698" grpId="0" build="allAtOnce"/>
      <p:bldP spid="370698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 l="19775" t="9765" r="47266" b="40430"/>
          <a:stretch>
            <a:fillRect/>
          </a:stretch>
        </p:blipFill>
        <p:spPr bwMode="auto">
          <a:xfrm>
            <a:off x="3545980" y="464347"/>
            <a:ext cx="557216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AutoShape 10"/>
          <p:cNvSpPr>
            <a:spLocks/>
          </p:cNvSpPr>
          <p:nvPr/>
        </p:nvSpPr>
        <p:spPr bwMode="auto">
          <a:xfrm flipH="1">
            <a:off x="497058" y="5643602"/>
            <a:ext cx="3347864" cy="892975"/>
          </a:xfrm>
          <a:prstGeom prst="callout2">
            <a:avLst>
              <a:gd name="adj1" fmla="val -50258"/>
              <a:gd name="adj2" fmla="val -75899"/>
              <a:gd name="adj3" fmla="val 33815"/>
              <a:gd name="adj4" fmla="val 9396"/>
              <a:gd name="adj5" fmla="val -102179"/>
              <a:gd name="adj6" fmla="val -63489"/>
            </a:avLst>
          </a:prstGeom>
          <a:noFill/>
          <a:ln w="38100">
            <a:solidFill>
              <a:srgbClr val="0000CC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Calibri"/>
              </a:rPr>
              <a:t>4</a:t>
            </a:r>
            <a:r>
              <a:rPr lang="en-US" sz="3200" b="1" baseline="30000" dirty="0">
                <a:solidFill>
                  <a:srgbClr val="0000CC"/>
                </a:solidFill>
                <a:latin typeface="Calibri"/>
              </a:rPr>
              <a:t>th</a:t>
            </a:r>
            <a:r>
              <a:rPr lang="en-US" sz="3200" b="1" dirty="0">
                <a:solidFill>
                  <a:srgbClr val="0000CC"/>
                </a:solidFill>
                <a:latin typeface="Calibri"/>
              </a:rPr>
              <a:t> part of Vertebral Artery</a:t>
            </a:r>
          </a:p>
        </p:txBody>
      </p:sp>
      <p:sp>
        <p:nvSpPr>
          <p:cNvPr id="6" name="AutoShape 10"/>
          <p:cNvSpPr>
            <a:spLocks/>
          </p:cNvSpPr>
          <p:nvPr/>
        </p:nvSpPr>
        <p:spPr bwMode="auto">
          <a:xfrm flipH="1">
            <a:off x="740464" y="4794835"/>
            <a:ext cx="3062144" cy="762000"/>
          </a:xfrm>
          <a:prstGeom prst="callout2">
            <a:avLst>
              <a:gd name="adj1" fmla="val 53033"/>
              <a:gd name="adj2" fmla="val 20536"/>
              <a:gd name="adj3" fmla="val 29815"/>
              <a:gd name="adj4" fmla="val -18884"/>
              <a:gd name="adj5" fmla="val -114098"/>
              <a:gd name="adj6" fmla="val -78920"/>
            </a:avLst>
          </a:prstGeom>
          <a:noFill/>
          <a:ln w="38100">
            <a:solidFill>
              <a:srgbClr val="0000CC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rtl="1"/>
            <a:r>
              <a:rPr lang="en-US" sz="3200" b="1" dirty="0">
                <a:solidFill>
                  <a:prstClr val="black"/>
                </a:solidFill>
                <a:latin typeface="Calibri"/>
              </a:rPr>
              <a:t>Basilar Artery</a:t>
            </a:r>
            <a:endParaRPr lang="en-US" sz="32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7092" y="0"/>
            <a:ext cx="7500990" cy="830997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0000CC"/>
                </a:solidFill>
                <a:latin typeface="Calibri"/>
              </a:rPr>
              <a:t>Blood Supply of the Brain</a:t>
            </a:r>
            <a:endParaRPr lang="en-US" sz="4800" b="1" spc="50" dirty="0">
              <a:ln w="11430"/>
              <a:solidFill>
                <a:srgbClr val="0000CC"/>
              </a:solidFill>
              <a:latin typeface="Calibri"/>
            </a:endParaRPr>
          </a:p>
        </p:txBody>
      </p:sp>
      <p:sp>
        <p:nvSpPr>
          <p:cNvPr id="9" name="AutoShape 10">
            <a:extLst>
              <a:ext uri="{FF2B5EF4-FFF2-40B4-BE49-F238E27FC236}">
                <a16:creationId xmlns:a16="http://schemas.microsoft.com/office/drawing/2014/main" id="{2CC94C09-D56E-4A7C-A28F-A4E131B9172B}"/>
              </a:ext>
            </a:extLst>
          </p:cNvPr>
          <p:cNvSpPr>
            <a:spLocks/>
          </p:cNvSpPr>
          <p:nvPr/>
        </p:nvSpPr>
        <p:spPr bwMode="auto">
          <a:xfrm flipH="1">
            <a:off x="308572" y="3771342"/>
            <a:ext cx="3347863" cy="762000"/>
          </a:xfrm>
          <a:prstGeom prst="callout2">
            <a:avLst>
              <a:gd name="adj1" fmla="val 53033"/>
              <a:gd name="adj2" fmla="val 7655"/>
              <a:gd name="adj3" fmla="val 29815"/>
              <a:gd name="adj4" fmla="val -18884"/>
              <a:gd name="adj5" fmla="val -15599"/>
              <a:gd name="adj6" fmla="val -55981"/>
            </a:avLst>
          </a:prstGeom>
          <a:noFill/>
          <a:ln w="38100">
            <a:solidFill>
              <a:srgbClr val="0000CC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rtl="1"/>
            <a:r>
              <a:rPr lang="en-US" sz="3200" b="1" dirty="0">
                <a:solidFill>
                  <a:srgbClr val="FF0000"/>
                </a:solidFill>
                <a:latin typeface="Calibri"/>
              </a:rPr>
              <a:t>Posterior cerebral Artery</a:t>
            </a:r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340A76C1-34A2-411B-A4E5-18250A1FF465}"/>
              </a:ext>
            </a:extLst>
          </p:cNvPr>
          <p:cNvSpPr>
            <a:spLocks/>
          </p:cNvSpPr>
          <p:nvPr/>
        </p:nvSpPr>
        <p:spPr bwMode="auto">
          <a:xfrm flipH="1">
            <a:off x="539064" y="1158169"/>
            <a:ext cx="3062144" cy="762000"/>
          </a:xfrm>
          <a:prstGeom prst="callout2">
            <a:avLst>
              <a:gd name="adj1" fmla="val 61721"/>
              <a:gd name="adj2" fmla="val 2232"/>
              <a:gd name="adj3" fmla="val 55661"/>
              <a:gd name="adj4" fmla="val -19803"/>
              <a:gd name="adj5" fmla="val 191785"/>
              <a:gd name="adj6" fmla="val -74821"/>
            </a:avLst>
          </a:prstGeom>
          <a:noFill/>
          <a:ln w="38100">
            <a:solidFill>
              <a:srgbClr val="0000CC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rtl="1"/>
            <a:r>
              <a:rPr lang="en-US" sz="3200" b="1" dirty="0">
                <a:solidFill>
                  <a:srgbClr val="FF0000"/>
                </a:solidFill>
                <a:latin typeface="Calibri"/>
              </a:rPr>
              <a:t>Anterior cerebral Artery</a:t>
            </a:r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F33093FB-7729-4FA2-811D-B0700F419C26}"/>
              </a:ext>
            </a:extLst>
          </p:cNvPr>
          <p:cNvSpPr>
            <a:spLocks/>
          </p:cNvSpPr>
          <p:nvPr/>
        </p:nvSpPr>
        <p:spPr bwMode="auto">
          <a:xfrm flipH="1">
            <a:off x="525311" y="2384516"/>
            <a:ext cx="3062144" cy="762000"/>
          </a:xfrm>
          <a:prstGeom prst="callout2">
            <a:avLst>
              <a:gd name="adj1" fmla="val 24798"/>
              <a:gd name="adj2" fmla="val 12339"/>
              <a:gd name="adj3" fmla="val 29815"/>
              <a:gd name="adj4" fmla="val -18884"/>
              <a:gd name="adj5" fmla="val 69432"/>
              <a:gd name="adj6" fmla="val -46716"/>
            </a:avLst>
          </a:prstGeom>
          <a:noFill/>
          <a:ln w="38100">
            <a:solidFill>
              <a:srgbClr val="0000CC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rtl="1"/>
            <a:r>
              <a:rPr lang="en-US" sz="3200" b="1" dirty="0">
                <a:solidFill>
                  <a:prstClr val="black"/>
                </a:solidFill>
                <a:latin typeface="Calibri"/>
              </a:rPr>
              <a:t>Middle cerebral Artery</a:t>
            </a:r>
          </a:p>
        </p:txBody>
      </p:sp>
      <p:sp>
        <p:nvSpPr>
          <p:cNvPr id="12" name="AutoShape 10">
            <a:extLst>
              <a:ext uri="{FF2B5EF4-FFF2-40B4-BE49-F238E27FC236}">
                <a16:creationId xmlns:a16="http://schemas.microsoft.com/office/drawing/2014/main" id="{AA893816-ABFD-4492-A3D6-E294511EED1A}"/>
              </a:ext>
            </a:extLst>
          </p:cNvPr>
          <p:cNvSpPr>
            <a:spLocks/>
          </p:cNvSpPr>
          <p:nvPr/>
        </p:nvSpPr>
        <p:spPr bwMode="auto">
          <a:xfrm flipH="1">
            <a:off x="9049935" y="1597826"/>
            <a:ext cx="3161610" cy="505326"/>
          </a:xfrm>
          <a:prstGeom prst="callout2">
            <a:avLst>
              <a:gd name="adj1" fmla="val 24798"/>
              <a:gd name="adj2" fmla="val 94897"/>
              <a:gd name="adj3" fmla="val 8639"/>
              <a:gd name="adj4" fmla="val 105246"/>
              <a:gd name="adj5" fmla="val 275832"/>
              <a:gd name="adj6" fmla="val 183966"/>
            </a:avLst>
          </a:prstGeom>
          <a:noFill/>
          <a:ln w="38100">
            <a:solidFill>
              <a:srgbClr val="0000CC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rtl="1"/>
            <a:r>
              <a:rPr lang="en-US" sz="3200" b="1" dirty="0">
                <a:solidFill>
                  <a:prstClr val="black"/>
                </a:solidFill>
                <a:latin typeface="Calibri"/>
              </a:rPr>
              <a:t>Int carotid Artery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028242-6C28-490C-A60E-18FE45831837}"/>
              </a:ext>
            </a:extLst>
          </p:cNvPr>
          <p:cNvSpPr txBox="1"/>
          <p:nvPr/>
        </p:nvSpPr>
        <p:spPr>
          <a:xfrm>
            <a:off x="8637563" y="337625"/>
            <a:ext cx="3529503" cy="1077218"/>
          </a:xfrm>
          <a:prstGeom prst="rect">
            <a:avLst/>
          </a:prstGeom>
          <a:noFill/>
          <a:ln w="57150">
            <a:solidFill>
              <a:srgbClr val="0000CC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Vertebral system</a:t>
            </a:r>
          </a:p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Carotid system</a:t>
            </a:r>
          </a:p>
        </p:txBody>
      </p:sp>
      <p:sp>
        <p:nvSpPr>
          <p:cNvPr id="13" name="AutoShape 10">
            <a:extLst>
              <a:ext uri="{FF2B5EF4-FFF2-40B4-BE49-F238E27FC236}">
                <a16:creationId xmlns:a16="http://schemas.microsoft.com/office/drawing/2014/main" id="{E8F54073-FC92-473A-8C7D-009762C6E135}"/>
              </a:ext>
            </a:extLst>
          </p:cNvPr>
          <p:cNvSpPr>
            <a:spLocks/>
          </p:cNvSpPr>
          <p:nvPr/>
        </p:nvSpPr>
        <p:spPr bwMode="auto">
          <a:xfrm flipH="1">
            <a:off x="8908221" y="3306285"/>
            <a:ext cx="3161612" cy="1077218"/>
          </a:xfrm>
          <a:prstGeom prst="callout2">
            <a:avLst>
              <a:gd name="adj1" fmla="val 24798"/>
              <a:gd name="adj2" fmla="val 94897"/>
              <a:gd name="adj3" fmla="val 79159"/>
              <a:gd name="adj4" fmla="val 105246"/>
              <a:gd name="adj5" fmla="val 97237"/>
              <a:gd name="adj6" fmla="val 176845"/>
            </a:avLst>
          </a:prstGeom>
          <a:noFill/>
          <a:ln w="38100">
            <a:solidFill>
              <a:srgbClr val="0000CC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just"/>
            <a:r>
              <a:rPr lang="en-US" sz="3200" b="1" dirty="0">
                <a:solidFill>
                  <a:srgbClr val="0000CC"/>
                </a:solidFill>
                <a:latin typeface="Calibri"/>
              </a:rPr>
              <a:t>Anterior inferior cerebellar Artery</a:t>
            </a:r>
          </a:p>
        </p:txBody>
      </p:sp>
      <p:sp>
        <p:nvSpPr>
          <p:cNvPr id="14" name="AutoShape 10">
            <a:extLst>
              <a:ext uri="{FF2B5EF4-FFF2-40B4-BE49-F238E27FC236}">
                <a16:creationId xmlns:a16="http://schemas.microsoft.com/office/drawing/2014/main" id="{C4D7A429-BA87-4293-A136-253D9A8014C5}"/>
              </a:ext>
            </a:extLst>
          </p:cNvPr>
          <p:cNvSpPr>
            <a:spLocks/>
          </p:cNvSpPr>
          <p:nvPr/>
        </p:nvSpPr>
        <p:spPr bwMode="auto">
          <a:xfrm flipH="1">
            <a:off x="8961960" y="4256226"/>
            <a:ext cx="3161612" cy="1077218"/>
          </a:xfrm>
          <a:prstGeom prst="callout2">
            <a:avLst>
              <a:gd name="adj1" fmla="val 24798"/>
              <a:gd name="adj2" fmla="val 94897"/>
              <a:gd name="adj3" fmla="val 79159"/>
              <a:gd name="adj4" fmla="val 105246"/>
              <a:gd name="adj5" fmla="val 82872"/>
              <a:gd name="adj6" fmla="val 172395"/>
            </a:avLst>
          </a:prstGeom>
          <a:noFill/>
          <a:ln w="38100">
            <a:solidFill>
              <a:srgbClr val="0000CC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just"/>
            <a:r>
              <a:rPr lang="en-US" sz="3200" b="1" dirty="0">
                <a:solidFill>
                  <a:prstClr val="black"/>
                </a:solidFill>
                <a:latin typeface="Calibri"/>
              </a:rPr>
              <a:t>Posterior inferior cerebellar Artery</a:t>
            </a:r>
          </a:p>
        </p:txBody>
      </p:sp>
      <p:sp>
        <p:nvSpPr>
          <p:cNvPr id="15" name="AutoShape 10">
            <a:extLst>
              <a:ext uri="{FF2B5EF4-FFF2-40B4-BE49-F238E27FC236}">
                <a16:creationId xmlns:a16="http://schemas.microsoft.com/office/drawing/2014/main" id="{FF436B85-D603-4DDC-A194-A8C6E19B46D3}"/>
              </a:ext>
            </a:extLst>
          </p:cNvPr>
          <p:cNvSpPr>
            <a:spLocks/>
          </p:cNvSpPr>
          <p:nvPr/>
        </p:nvSpPr>
        <p:spPr bwMode="auto">
          <a:xfrm flipH="1">
            <a:off x="8750105" y="2286135"/>
            <a:ext cx="3424690" cy="1017990"/>
          </a:xfrm>
          <a:prstGeom prst="callout2">
            <a:avLst>
              <a:gd name="adj1" fmla="val 24798"/>
              <a:gd name="adj2" fmla="val 94897"/>
              <a:gd name="adj3" fmla="val 163455"/>
              <a:gd name="adj4" fmla="val 160700"/>
              <a:gd name="adj5" fmla="val 122112"/>
              <a:gd name="adj6" fmla="val 166165"/>
            </a:avLst>
          </a:prstGeom>
          <a:noFill/>
          <a:ln w="38100">
            <a:solidFill>
              <a:srgbClr val="0000CC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just"/>
            <a:r>
              <a:rPr lang="en-US" sz="3200" b="1" dirty="0">
                <a:solidFill>
                  <a:prstClr val="black"/>
                </a:solidFill>
                <a:latin typeface="Calibri"/>
              </a:rPr>
              <a:t>Superior cerebellar Artery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4"/>
          <p:cNvSpPr>
            <a:spLocks noChangeArrowheads="1"/>
          </p:cNvSpPr>
          <p:nvPr/>
        </p:nvSpPr>
        <p:spPr bwMode="auto">
          <a:xfrm>
            <a:off x="1280160" y="393895"/>
            <a:ext cx="9594166" cy="4937760"/>
          </a:xfrm>
          <a:prstGeom prst="star32">
            <a:avLst>
              <a:gd name="adj" fmla="val 37500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Anterior cerebral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Artery</a:t>
            </a:r>
          </a:p>
        </p:txBody>
      </p:sp>
    </p:spTree>
    <p:extLst>
      <p:ext uri="{BB962C8B-B14F-4D97-AF65-F5344CB8AC3E}">
        <p14:creationId xmlns:p14="http://schemas.microsoft.com/office/powerpoint/2010/main" val="2239537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l="19775" t="9765" r="47266" b="40430"/>
          <a:stretch>
            <a:fillRect/>
          </a:stretch>
        </p:blipFill>
        <p:spPr bwMode="auto">
          <a:xfrm>
            <a:off x="4952623" y="0"/>
            <a:ext cx="6184991" cy="674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AutoShape 10"/>
          <p:cNvSpPr>
            <a:spLocks/>
          </p:cNvSpPr>
          <p:nvPr/>
        </p:nvSpPr>
        <p:spPr bwMode="auto">
          <a:xfrm flipH="1">
            <a:off x="10452331" y="886265"/>
            <a:ext cx="1623677" cy="450166"/>
          </a:xfrm>
          <a:prstGeom prst="callout2">
            <a:avLst>
              <a:gd name="adj1" fmla="val 315107"/>
              <a:gd name="adj2" fmla="val 245126"/>
              <a:gd name="adj3" fmla="val 87429"/>
              <a:gd name="adj4" fmla="val 97349"/>
              <a:gd name="adj5" fmla="val 75779"/>
              <a:gd name="adj6" fmla="val 80776"/>
            </a:avLst>
          </a:prstGeom>
          <a:noFill/>
          <a:ln w="38100">
            <a:solidFill>
              <a:srgbClr val="0000CC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/>
            <a:r>
              <a:rPr lang="en-US" sz="3200" b="1" dirty="0">
                <a:solidFill>
                  <a:srgbClr val="0000CC"/>
                </a:solidFill>
                <a:latin typeface="Calibri"/>
              </a:rPr>
              <a:t>Optic nerve</a:t>
            </a:r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340A76C1-34A2-411B-A4E5-18250A1FF465}"/>
              </a:ext>
            </a:extLst>
          </p:cNvPr>
          <p:cNvSpPr>
            <a:spLocks/>
          </p:cNvSpPr>
          <p:nvPr/>
        </p:nvSpPr>
        <p:spPr bwMode="auto">
          <a:xfrm flipH="1">
            <a:off x="1842868" y="64591"/>
            <a:ext cx="4253132" cy="845347"/>
          </a:xfrm>
          <a:prstGeom prst="callout2">
            <a:avLst>
              <a:gd name="adj1" fmla="val 96356"/>
              <a:gd name="adj2" fmla="val 8186"/>
              <a:gd name="adj3" fmla="val 162945"/>
              <a:gd name="adj4" fmla="val -30277"/>
              <a:gd name="adj5" fmla="val 260014"/>
              <a:gd name="adj6" fmla="val -39631"/>
            </a:avLst>
          </a:prstGeom>
          <a:noFill/>
          <a:ln w="38100">
            <a:solidFill>
              <a:srgbClr val="0000CC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rtl="1"/>
            <a:r>
              <a:rPr lang="en-US" sz="3200" b="1" dirty="0">
                <a:solidFill>
                  <a:srgbClr val="FF0000"/>
                </a:solidFill>
                <a:latin typeface="Calibri"/>
              </a:rPr>
              <a:t>Anterior communicating Artery</a:t>
            </a:r>
          </a:p>
        </p:txBody>
      </p:sp>
      <p:sp>
        <p:nvSpPr>
          <p:cNvPr id="12" name="AutoShape 10">
            <a:extLst>
              <a:ext uri="{FF2B5EF4-FFF2-40B4-BE49-F238E27FC236}">
                <a16:creationId xmlns:a16="http://schemas.microsoft.com/office/drawing/2014/main" id="{AA893816-ABFD-4492-A3D6-E294511EED1A}"/>
              </a:ext>
            </a:extLst>
          </p:cNvPr>
          <p:cNvSpPr>
            <a:spLocks/>
          </p:cNvSpPr>
          <p:nvPr/>
        </p:nvSpPr>
        <p:spPr bwMode="auto">
          <a:xfrm flipH="1">
            <a:off x="10578867" y="2809455"/>
            <a:ext cx="1623679" cy="936631"/>
          </a:xfrm>
          <a:prstGeom prst="callout2">
            <a:avLst>
              <a:gd name="adj1" fmla="val 24798"/>
              <a:gd name="adj2" fmla="val 94897"/>
              <a:gd name="adj3" fmla="val 8639"/>
              <a:gd name="adj4" fmla="val 105246"/>
              <a:gd name="adj5" fmla="val -5147"/>
              <a:gd name="adj6" fmla="val 254943"/>
            </a:avLst>
          </a:prstGeom>
          <a:noFill/>
          <a:ln w="38100">
            <a:solidFill>
              <a:srgbClr val="0000CC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rtl="1"/>
            <a:r>
              <a:rPr lang="en-US" sz="3200" b="1" dirty="0">
                <a:solidFill>
                  <a:prstClr val="black"/>
                </a:solidFill>
                <a:latin typeface="Calibri"/>
              </a:rPr>
              <a:t>Internal carotid</a:t>
            </a:r>
          </a:p>
          <a:p>
            <a:pPr rtl="1"/>
            <a:r>
              <a:rPr lang="en-US" sz="3200" b="1" dirty="0">
                <a:solidFill>
                  <a:prstClr val="black"/>
                </a:solidFill>
                <a:latin typeface="Calibri"/>
              </a:rPr>
              <a:t>Artery</a:t>
            </a:r>
          </a:p>
        </p:txBody>
      </p:sp>
      <p:sp>
        <p:nvSpPr>
          <p:cNvPr id="13" name="AutoShape 10">
            <a:extLst>
              <a:ext uri="{FF2B5EF4-FFF2-40B4-BE49-F238E27FC236}">
                <a16:creationId xmlns:a16="http://schemas.microsoft.com/office/drawing/2014/main" id="{ACF462EF-2287-4FE2-BB1F-4A686A148F14}"/>
              </a:ext>
            </a:extLst>
          </p:cNvPr>
          <p:cNvSpPr>
            <a:spLocks/>
          </p:cNvSpPr>
          <p:nvPr/>
        </p:nvSpPr>
        <p:spPr bwMode="auto">
          <a:xfrm flipH="1">
            <a:off x="801858" y="1336431"/>
            <a:ext cx="3847476" cy="762000"/>
          </a:xfrm>
          <a:prstGeom prst="callout2">
            <a:avLst>
              <a:gd name="adj1" fmla="val 24798"/>
              <a:gd name="adj2" fmla="val 12339"/>
              <a:gd name="adj3" fmla="val 29815"/>
              <a:gd name="adj4" fmla="val -18884"/>
              <a:gd name="adj5" fmla="val 145632"/>
              <a:gd name="adj6" fmla="val -72366"/>
            </a:avLst>
          </a:prstGeom>
          <a:noFill/>
          <a:ln w="38100">
            <a:solidFill>
              <a:srgbClr val="0000CC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rtl="1"/>
            <a:r>
              <a:rPr lang="en-US" sz="3200" b="1" dirty="0">
                <a:solidFill>
                  <a:srgbClr val="FF0000"/>
                </a:solidFill>
                <a:latin typeface="Calibri"/>
              </a:rPr>
              <a:t>Anterior  cerebral Artery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E1C42A-54F2-43E6-92F8-1546AE1B0F3F}"/>
              </a:ext>
            </a:extLst>
          </p:cNvPr>
          <p:cNvSpPr txBox="1"/>
          <p:nvPr/>
        </p:nvSpPr>
        <p:spPr>
          <a:xfrm>
            <a:off x="98474" y="2707733"/>
            <a:ext cx="4952623" cy="4032322"/>
          </a:xfrm>
          <a:prstGeom prst="rect">
            <a:avLst/>
          </a:prstGeom>
          <a:noFill/>
          <a:ln w="57150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62255" algn="l"/>
                <a:tab pos="457200" algn="l"/>
                <a:tab pos="6057900" algn="r"/>
              </a:tabLst>
            </a:pPr>
            <a:r>
              <a:rPr lang="en-US" sz="23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Anterior Cerebral Artery</a:t>
            </a:r>
            <a:endParaRPr lang="en-US" sz="2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535940" algn="l"/>
                <a:tab pos="535940" algn="l"/>
                <a:tab pos="6057900" algn="r"/>
              </a:tabLst>
            </a:pPr>
            <a:r>
              <a:rPr lang="en-US" sz="23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** Origin:</a:t>
            </a:r>
            <a:r>
              <a:rPr lang="en-US" sz="23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one of 2 terminal branches of internal carotid artery.</a:t>
            </a:r>
            <a:endParaRPr lang="en-US" sz="2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  <a:tab pos="129540" algn="l"/>
                <a:tab pos="6057900" algn="r"/>
              </a:tabLst>
            </a:pPr>
            <a:r>
              <a:rPr lang="en-US" sz="23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** Course</a:t>
            </a:r>
            <a:r>
              <a:rPr lang="en-US" sz="23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endParaRPr lang="en-US" sz="2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  <a:tab pos="129540" algn="l"/>
                <a:tab pos="6057900" algn="r"/>
              </a:tabLst>
            </a:pPr>
            <a:r>
              <a:rPr lang="en-US" sz="23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It passes medially above optic nerve to median longitudinal fissure.</a:t>
            </a:r>
            <a:endParaRPr lang="en-US" sz="2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  <a:tab pos="129540" algn="l"/>
                <a:tab pos="6057900" algn="r"/>
              </a:tabLst>
            </a:pPr>
            <a:r>
              <a:rPr lang="en-US" sz="23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It communicates with the opposite side by anterior communicating artery.</a:t>
            </a:r>
            <a:endParaRPr lang="en-US" sz="2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337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l="10254" t="11719" r="40674" b="45312"/>
          <a:stretch>
            <a:fillRect/>
          </a:stretch>
        </p:blipFill>
        <p:spPr bwMode="auto">
          <a:xfrm>
            <a:off x="3815894" y="561604"/>
            <a:ext cx="837610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AutoShape 13"/>
          <p:cNvSpPr>
            <a:spLocks/>
          </p:cNvSpPr>
          <p:nvPr/>
        </p:nvSpPr>
        <p:spPr bwMode="auto">
          <a:xfrm>
            <a:off x="5160139" y="171607"/>
            <a:ext cx="2843808" cy="846054"/>
          </a:xfrm>
          <a:prstGeom prst="callout2">
            <a:avLst>
              <a:gd name="adj1" fmla="val 82440"/>
              <a:gd name="adj2" fmla="val 37525"/>
              <a:gd name="adj3" fmla="val 129581"/>
              <a:gd name="adj4" fmla="val 30076"/>
              <a:gd name="adj5" fmla="val 265553"/>
              <a:gd name="adj6" fmla="val 48827"/>
            </a:avLst>
          </a:prstGeom>
          <a:noFill/>
          <a:ln w="57150">
            <a:solidFill>
              <a:srgbClr val="00FFFF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Calibri"/>
              </a:rPr>
              <a:t>Callosal sulcus</a:t>
            </a:r>
            <a:endParaRPr lang="en-US" altLang="zh-CN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  <p:sp>
        <p:nvSpPr>
          <p:cNvPr id="8" name="AutoShape 13"/>
          <p:cNvSpPr>
            <a:spLocks/>
          </p:cNvSpPr>
          <p:nvPr/>
        </p:nvSpPr>
        <p:spPr bwMode="auto">
          <a:xfrm>
            <a:off x="8865945" y="21544"/>
            <a:ext cx="2843808" cy="1080120"/>
          </a:xfrm>
          <a:prstGeom prst="callout2">
            <a:avLst>
              <a:gd name="adj1" fmla="val 63627"/>
              <a:gd name="adj2" fmla="val 13613"/>
              <a:gd name="adj3" fmla="val 90219"/>
              <a:gd name="adj4" fmla="val -5442"/>
              <a:gd name="adj5" fmla="val 224326"/>
              <a:gd name="adj6" fmla="val -48853"/>
            </a:avLst>
          </a:prstGeom>
          <a:noFill/>
          <a:ln w="57150">
            <a:solidFill>
              <a:srgbClr val="00FFFF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latin typeface="Calibri"/>
              </a:rPr>
              <a:t>Body of corpus </a:t>
            </a:r>
            <a:r>
              <a:rPr lang="en-US" sz="3200" b="1" dirty="0" err="1">
                <a:solidFill>
                  <a:srgbClr val="FF0000"/>
                </a:solidFill>
                <a:latin typeface="Calibri"/>
              </a:rPr>
              <a:t>callosum</a:t>
            </a:r>
            <a:r>
              <a:rPr lang="en-US" sz="3200" b="1" dirty="0">
                <a:solidFill>
                  <a:srgbClr val="FF0000"/>
                </a:solidFill>
                <a:latin typeface="Calibri"/>
              </a:rPr>
              <a:t> </a:t>
            </a:r>
            <a:endParaRPr lang="en-US" altLang="zh-CN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AB6DE3-EE03-4305-A507-7C46B2E16765}"/>
              </a:ext>
            </a:extLst>
          </p:cNvPr>
          <p:cNvSpPr txBox="1"/>
          <p:nvPr/>
        </p:nvSpPr>
        <p:spPr>
          <a:xfrm>
            <a:off x="119364" y="4791066"/>
            <a:ext cx="5842781" cy="1895327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2286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  <a:tab pos="129540" algn="l"/>
                <a:tab pos="6057900" algn="r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Then, it curves around the genu of corpus callosum and passes in the 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callosal sulcus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above the body of corpus callosum in the medial surface.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AutoShape 13">
            <a:extLst>
              <a:ext uri="{FF2B5EF4-FFF2-40B4-BE49-F238E27FC236}">
                <a16:creationId xmlns:a16="http://schemas.microsoft.com/office/drawing/2014/main" id="{ECF57305-4A8C-453C-9180-B5E8E2DED3B2}"/>
              </a:ext>
            </a:extLst>
          </p:cNvPr>
          <p:cNvSpPr>
            <a:spLocks/>
          </p:cNvSpPr>
          <p:nvPr/>
        </p:nvSpPr>
        <p:spPr bwMode="auto">
          <a:xfrm>
            <a:off x="1644209" y="986814"/>
            <a:ext cx="2843808" cy="1080120"/>
          </a:xfrm>
          <a:prstGeom prst="callout2">
            <a:avLst>
              <a:gd name="adj1" fmla="val 95464"/>
              <a:gd name="adj2" fmla="val 59291"/>
              <a:gd name="adj3" fmla="val 147815"/>
              <a:gd name="adj4" fmla="val 92899"/>
              <a:gd name="adj5" fmla="val 193447"/>
              <a:gd name="adj6" fmla="val 161614"/>
            </a:avLst>
          </a:prstGeom>
          <a:noFill/>
          <a:ln w="57150">
            <a:solidFill>
              <a:srgbClr val="00FFFF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Calibri"/>
              </a:rPr>
              <a:t>Genu of corpus callosum</a:t>
            </a:r>
            <a:endParaRPr lang="en-US" altLang="zh-CN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  <p:sp>
        <p:nvSpPr>
          <p:cNvPr id="11" name="AutoShape 13">
            <a:extLst>
              <a:ext uri="{FF2B5EF4-FFF2-40B4-BE49-F238E27FC236}">
                <a16:creationId xmlns:a16="http://schemas.microsoft.com/office/drawing/2014/main" id="{EB36A647-8592-4B85-BEF4-4181443B9F69}"/>
              </a:ext>
            </a:extLst>
          </p:cNvPr>
          <p:cNvSpPr>
            <a:spLocks/>
          </p:cNvSpPr>
          <p:nvPr/>
        </p:nvSpPr>
        <p:spPr bwMode="auto">
          <a:xfrm>
            <a:off x="972086" y="2606994"/>
            <a:ext cx="2843808" cy="1080120"/>
          </a:xfrm>
          <a:prstGeom prst="callout2">
            <a:avLst>
              <a:gd name="adj1" fmla="val 85045"/>
              <a:gd name="adj2" fmla="val 90950"/>
              <a:gd name="adj3" fmla="val 113952"/>
              <a:gd name="adj4" fmla="val 110709"/>
              <a:gd name="adj5" fmla="val 86649"/>
              <a:gd name="adj6" fmla="val 189316"/>
            </a:avLst>
          </a:prstGeom>
          <a:noFill/>
          <a:ln w="57150">
            <a:solidFill>
              <a:srgbClr val="00FFFF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Calibri"/>
              </a:rPr>
              <a:t>Anterior cerebral artery </a:t>
            </a:r>
            <a:endParaRPr lang="en-US" altLang="zh-CN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067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D686C09-C615-4D44-A70F-E3B1DEF34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17344" t="8485" r="50172" b="39344"/>
          <a:stretch>
            <a:fillRect/>
          </a:stretch>
        </p:blipFill>
        <p:spPr bwMode="auto">
          <a:xfrm>
            <a:off x="320796" y="0"/>
            <a:ext cx="3629465" cy="445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AA059F-AEAF-419D-924F-336AC6664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contrast="20000"/>
          </a:blip>
          <a:srcRect l="10254" t="11719" r="40674" b="45312"/>
          <a:stretch>
            <a:fillRect/>
          </a:stretch>
        </p:blipFill>
        <p:spPr bwMode="auto">
          <a:xfrm>
            <a:off x="4407877" y="0"/>
            <a:ext cx="5547774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29BC1B2-43FD-4F20-BD9B-D8EA4B1413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l="25441" t="25587" r="34583" b="40664"/>
          <a:stretch/>
        </p:blipFill>
        <p:spPr bwMode="auto">
          <a:xfrm>
            <a:off x="7507457" y="3643314"/>
            <a:ext cx="4726743" cy="299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EB620B-A4C5-45C7-827E-E8BFBFC8C495}"/>
              </a:ext>
            </a:extLst>
          </p:cNvPr>
          <p:cNvSpPr txBox="1"/>
          <p:nvPr/>
        </p:nvSpPr>
        <p:spPr>
          <a:xfrm>
            <a:off x="661939" y="3198167"/>
            <a:ext cx="2897945" cy="461665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 Black" panose="020B0A04020102020204" pitchFamily="34" charset="0"/>
              </a:rPr>
              <a:t>Inferior surface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0A5C3C-9560-4C41-9DCF-2245782117D4}"/>
              </a:ext>
            </a:extLst>
          </p:cNvPr>
          <p:cNvSpPr txBox="1"/>
          <p:nvPr/>
        </p:nvSpPr>
        <p:spPr>
          <a:xfrm>
            <a:off x="8964294" y="3181649"/>
            <a:ext cx="2897945" cy="461665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Lateral surface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0D3E86-6803-41F4-AE8E-D59F868E77FA}"/>
              </a:ext>
            </a:extLst>
          </p:cNvPr>
          <p:cNvSpPr txBox="1"/>
          <p:nvPr/>
        </p:nvSpPr>
        <p:spPr>
          <a:xfrm>
            <a:off x="8750104" y="188747"/>
            <a:ext cx="2897945" cy="461665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Medial surface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5704A3-1ED2-436A-B1B3-4186F84A8DDC}"/>
              </a:ext>
            </a:extLst>
          </p:cNvPr>
          <p:cNvSpPr txBox="1"/>
          <p:nvPr/>
        </p:nvSpPr>
        <p:spPr>
          <a:xfrm>
            <a:off x="178190" y="4318782"/>
            <a:ext cx="7329267" cy="2629951"/>
          </a:xfrm>
          <a:prstGeom prst="rect">
            <a:avLst/>
          </a:prstGeom>
          <a:noFill/>
          <a:ln w="57150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285750" marR="0" indent="-28575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66065" algn="l"/>
                <a:tab pos="478790" algn="l"/>
                <a:tab pos="266065" algn="l"/>
                <a:tab pos="478790" algn="l"/>
                <a:tab pos="6057900" algn="r"/>
              </a:tabLst>
            </a:pPr>
            <a:r>
              <a:rPr lang="en-US" sz="2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Cortical branches of anterior cerebral artery</a:t>
            </a:r>
            <a:r>
              <a:rPr lang="en-US" sz="2200" b="1" dirty="0">
                <a:solidFill>
                  <a:srgbClr val="FF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endParaRPr lang="en-US" sz="2200" b="1" dirty="0">
              <a:solidFill>
                <a:srgbClr val="FF33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527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255270" algn="l"/>
                <a:tab pos="6057900" algn="r"/>
              </a:tabLst>
            </a:pP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a- Medial surface except the occipital lobe.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527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266065" algn="l"/>
                <a:tab pos="478790" algn="l"/>
                <a:tab pos="266065" algn="l"/>
                <a:tab pos="478790" algn="l"/>
                <a:tab pos="6057900" algn="r"/>
              </a:tabLst>
            </a:pP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b- Upper o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 finger breadth </a:t>
            </a: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 superolateral surface except the occipital lobe. </a:t>
            </a:r>
          </a:p>
          <a:p>
            <a:pPr marL="25527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266065" algn="l"/>
                <a:tab pos="478790" algn="l"/>
                <a:tab pos="266065" algn="l"/>
                <a:tab pos="478790" algn="l"/>
                <a:tab pos="6057900" algn="r"/>
              </a:tabLst>
            </a:pP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c- Medial part (1/3) of the orbital surface on the inferior surface.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784ED432-FA15-4F3B-9645-98AC8C044548}"/>
              </a:ext>
            </a:extLst>
          </p:cNvPr>
          <p:cNvSpPr/>
          <p:nvPr/>
        </p:nvSpPr>
        <p:spPr>
          <a:xfrm>
            <a:off x="7507457" y="3535201"/>
            <a:ext cx="4375380" cy="2404188"/>
          </a:xfrm>
          <a:custGeom>
            <a:avLst/>
            <a:gdLst>
              <a:gd name="connsiteX0" fmla="*/ 227044 w 4326293"/>
              <a:gd name="connsiteY0" fmla="*/ 2307772 h 2404188"/>
              <a:gd name="connsiteX1" fmla="*/ 394995 w 4326293"/>
              <a:gd name="connsiteY1" fmla="*/ 1524000 h 2404188"/>
              <a:gd name="connsiteX2" fmla="*/ 842865 w 4326293"/>
              <a:gd name="connsiteY2" fmla="*/ 908180 h 2404188"/>
              <a:gd name="connsiteX3" fmla="*/ 1458685 w 4326293"/>
              <a:gd name="connsiteY3" fmla="*/ 441649 h 2404188"/>
              <a:gd name="connsiteX4" fmla="*/ 2130489 w 4326293"/>
              <a:gd name="connsiteY4" fmla="*/ 217714 h 2404188"/>
              <a:gd name="connsiteX5" fmla="*/ 3194179 w 4326293"/>
              <a:gd name="connsiteY5" fmla="*/ 367004 h 2404188"/>
              <a:gd name="connsiteX6" fmla="*/ 3903306 w 4326293"/>
              <a:gd name="connsiteY6" fmla="*/ 889518 h 2404188"/>
              <a:gd name="connsiteX7" fmla="*/ 4183224 w 4326293"/>
              <a:gd name="connsiteY7" fmla="*/ 926841 h 2404188"/>
              <a:gd name="connsiteX8" fmla="*/ 4201885 w 4326293"/>
              <a:gd name="connsiteY8" fmla="*/ 814874 h 2404188"/>
              <a:gd name="connsiteX9" fmla="*/ 3436775 w 4326293"/>
              <a:gd name="connsiteY9" fmla="*/ 273698 h 2404188"/>
              <a:gd name="connsiteX10" fmla="*/ 2559697 w 4326293"/>
              <a:gd name="connsiteY10" fmla="*/ 31102 h 2404188"/>
              <a:gd name="connsiteX11" fmla="*/ 1719942 w 4326293"/>
              <a:gd name="connsiteY11" fmla="*/ 87086 h 2404188"/>
              <a:gd name="connsiteX12" fmla="*/ 768220 w 4326293"/>
              <a:gd name="connsiteY12" fmla="*/ 534955 h 2404188"/>
              <a:gd name="connsiteX13" fmla="*/ 227044 w 4326293"/>
              <a:gd name="connsiteY13" fmla="*/ 1225421 h 2404188"/>
              <a:gd name="connsiteX14" fmla="*/ 3110 w 4326293"/>
              <a:gd name="connsiteY14" fmla="*/ 2102498 h 2404188"/>
              <a:gd name="connsiteX15" fmla="*/ 227044 w 4326293"/>
              <a:gd name="connsiteY15" fmla="*/ 2307772 h 2404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26293" h="2404188">
                <a:moveTo>
                  <a:pt x="227044" y="2307772"/>
                </a:moveTo>
                <a:cubicBezTo>
                  <a:pt x="292358" y="2211356"/>
                  <a:pt x="292358" y="1757265"/>
                  <a:pt x="394995" y="1524000"/>
                </a:cubicBezTo>
                <a:cubicBezTo>
                  <a:pt x="497632" y="1290735"/>
                  <a:pt x="665583" y="1088572"/>
                  <a:pt x="842865" y="908180"/>
                </a:cubicBezTo>
                <a:cubicBezTo>
                  <a:pt x="1020147" y="727788"/>
                  <a:pt x="1244081" y="556727"/>
                  <a:pt x="1458685" y="441649"/>
                </a:cubicBezTo>
                <a:cubicBezTo>
                  <a:pt x="1673289" y="326571"/>
                  <a:pt x="1841240" y="230155"/>
                  <a:pt x="2130489" y="217714"/>
                </a:cubicBezTo>
                <a:cubicBezTo>
                  <a:pt x="2419738" y="205273"/>
                  <a:pt x="2898710" y="255037"/>
                  <a:pt x="3194179" y="367004"/>
                </a:cubicBezTo>
                <a:cubicBezTo>
                  <a:pt x="3489648" y="478971"/>
                  <a:pt x="3738465" y="796212"/>
                  <a:pt x="3903306" y="889518"/>
                </a:cubicBezTo>
                <a:cubicBezTo>
                  <a:pt x="4068147" y="982824"/>
                  <a:pt x="4133461" y="939282"/>
                  <a:pt x="4183224" y="926841"/>
                </a:cubicBezTo>
                <a:cubicBezTo>
                  <a:pt x="4232987" y="914400"/>
                  <a:pt x="4326293" y="923731"/>
                  <a:pt x="4201885" y="814874"/>
                </a:cubicBezTo>
                <a:cubicBezTo>
                  <a:pt x="4077477" y="706017"/>
                  <a:pt x="3710473" y="404327"/>
                  <a:pt x="3436775" y="273698"/>
                </a:cubicBezTo>
                <a:cubicBezTo>
                  <a:pt x="3163077" y="143069"/>
                  <a:pt x="2845836" y="62204"/>
                  <a:pt x="2559697" y="31102"/>
                </a:cubicBezTo>
                <a:cubicBezTo>
                  <a:pt x="2273558" y="0"/>
                  <a:pt x="2018522" y="3111"/>
                  <a:pt x="1719942" y="87086"/>
                </a:cubicBezTo>
                <a:cubicBezTo>
                  <a:pt x="1421363" y="171062"/>
                  <a:pt x="1017036" y="345233"/>
                  <a:pt x="768220" y="534955"/>
                </a:cubicBezTo>
                <a:cubicBezTo>
                  <a:pt x="519404" y="724677"/>
                  <a:pt x="354562" y="964164"/>
                  <a:pt x="227044" y="1225421"/>
                </a:cubicBezTo>
                <a:cubicBezTo>
                  <a:pt x="99526" y="1486678"/>
                  <a:pt x="6220" y="1915886"/>
                  <a:pt x="3110" y="2102498"/>
                </a:cubicBezTo>
                <a:cubicBezTo>
                  <a:pt x="0" y="2289110"/>
                  <a:pt x="161730" y="2404188"/>
                  <a:pt x="227044" y="2307772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BE36B2E-C62E-41F0-A7C7-FC367ECB2F0D}"/>
              </a:ext>
            </a:extLst>
          </p:cNvPr>
          <p:cNvSpPr/>
          <p:nvPr/>
        </p:nvSpPr>
        <p:spPr>
          <a:xfrm>
            <a:off x="1716258" y="188748"/>
            <a:ext cx="379828" cy="133056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9BD16F7D-41C0-4F25-99F5-AE6F2E1F5B35}"/>
              </a:ext>
            </a:extLst>
          </p:cNvPr>
          <p:cNvSpPr/>
          <p:nvPr/>
        </p:nvSpPr>
        <p:spPr>
          <a:xfrm rot="16200000">
            <a:off x="8681238" y="1210408"/>
            <a:ext cx="1373478" cy="1175348"/>
          </a:xfrm>
          <a:custGeom>
            <a:avLst/>
            <a:gdLst>
              <a:gd name="connsiteX0" fmla="*/ 562947 w 1265853"/>
              <a:gd name="connsiteY0" fmla="*/ 24882 h 2114939"/>
              <a:gd name="connsiteX1" fmla="*/ 77755 w 1265853"/>
              <a:gd name="connsiteY1" fmla="*/ 808653 h 2114939"/>
              <a:gd name="connsiteX2" fmla="*/ 96416 w 1265853"/>
              <a:gd name="connsiteY2" fmla="*/ 1928327 h 2114939"/>
              <a:gd name="connsiteX3" fmla="*/ 656253 w 1265853"/>
              <a:gd name="connsiteY3" fmla="*/ 1928327 h 2114939"/>
              <a:gd name="connsiteX4" fmla="*/ 1122783 w 1265853"/>
              <a:gd name="connsiteY4" fmla="*/ 1853682 h 2114939"/>
              <a:gd name="connsiteX5" fmla="*/ 1253412 w 1265853"/>
              <a:gd name="connsiteY5" fmla="*/ 1331167 h 2114939"/>
              <a:gd name="connsiteX6" fmla="*/ 1048138 w 1265853"/>
              <a:gd name="connsiteY6" fmla="*/ 659363 h 2114939"/>
              <a:gd name="connsiteX7" fmla="*/ 562947 w 1265853"/>
              <a:gd name="connsiteY7" fmla="*/ 24882 h 2114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5853" h="2114939">
                <a:moveTo>
                  <a:pt x="562947" y="24882"/>
                </a:moveTo>
                <a:cubicBezTo>
                  <a:pt x="401217" y="49764"/>
                  <a:pt x="155510" y="491412"/>
                  <a:pt x="77755" y="808653"/>
                </a:cubicBezTo>
                <a:cubicBezTo>
                  <a:pt x="0" y="1125894"/>
                  <a:pt x="0" y="1741715"/>
                  <a:pt x="96416" y="1928327"/>
                </a:cubicBezTo>
                <a:cubicBezTo>
                  <a:pt x="192832" y="2114939"/>
                  <a:pt x="485192" y="1940768"/>
                  <a:pt x="656253" y="1928327"/>
                </a:cubicBezTo>
                <a:cubicBezTo>
                  <a:pt x="827314" y="1915886"/>
                  <a:pt x="1023257" y="1953209"/>
                  <a:pt x="1122783" y="1853682"/>
                </a:cubicBezTo>
                <a:cubicBezTo>
                  <a:pt x="1222309" y="1754155"/>
                  <a:pt x="1265853" y="1530220"/>
                  <a:pt x="1253412" y="1331167"/>
                </a:cubicBezTo>
                <a:cubicBezTo>
                  <a:pt x="1240971" y="1132114"/>
                  <a:pt x="1166326" y="883298"/>
                  <a:pt x="1048138" y="659363"/>
                </a:cubicBezTo>
                <a:cubicBezTo>
                  <a:pt x="929950" y="435428"/>
                  <a:pt x="724677" y="0"/>
                  <a:pt x="562947" y="24882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38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 cstate="print"/>
          <a:srcRect l="22604" t="10945" r="33937" b="23528"/>
          <a:stretch>
            <a:fillRect/>
          </a:stretch>
        </p:blipFill>
        <p:spPr bwMode="auto">
          <a:xfrm>
            <a:off x="5577567" y="4794"/>
            <a:ext cx="4585308" cy="518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15"/>
          <p:cNvSpPr>
            <a:spLocks/>
          </p:cNvSpPr>
          <p:nvPr/>
        </p:nvSpPr>
        <p:spPr bwMode="auto">
          <a:xfrm flipH="1">
            <a:off x="9453488" y="4795"/>
            <a:ext cx="2977663" cy="936570"/>
          </a:xfrm>
          <a:prstGeom prst="callout2">
            <a:avLst>
              <a:gd name="adj1" fmla="val 101884"/>
              <a:gd name="adj2" fmla="val 77916"/>
              <a:gd name="adj3" fmla="val 125630"/>
              <a:gd name="adj4" fmla="val 103736"/>
              <a:gd name="adj5" fmla="val 159339"/>
              <a:gd name="adj6" fmla="val 135509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>
              <a:defRPr/>
            </a:pPr>
            <a:r>
              <a:rPr lang="en-US" sz="2800" b="1" dirty="0">
                <a:solidFill>
                  <a:srgbClr val="0000FF"/>
                </a:solidFill>
                <a:latin typeface="Calibri"/>
              </a:rPr>
              <a:t>Head of the caudate nucleus </a:t>
            </a:r>
          </a:p>
        </p:txBody>
      </p:sp>
      <p:sp>
        <p:nvSpPr>
          <p:cNvPr id="6" name="AutoShape 10"/>
          <p:cNvSpPr>
            <a:spLocks/>
          </p:cNvSpPr>
          <p:nvPr/>
        </p:nvSpPr>
        <p:spPr bwMode="auto">
          <a:xfrm flipH="1">
            <a:off x="10145611" y="4069203"/>
            <a:ext cx="2177688" cy="670438"/>
          </a:xfrm>
          <a:prstGeom prst="callout2">
            <a:avLst>
              <a:gd name="adj1" fmla="val 57336"/>
              <a:gd name="adj2" fmla="val 85829"/>
              <a:gd name="adj3" fmla="val 55524"/>
              <a:gd name="adj4" fmla="val 106023"/>
              <a:gd name="adj5" fmla="val -251521"/>
              <a:gd name="adj6" fmla="val 162129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>
              <a:defRPr/>
            </a:pP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lentiform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nucleus</a:t>
            </a:r>
          </a:p>
        </p:txBody>
      </p:sp>
      <p:sp>
        <p:nvSpPr>
          <p:cNvPr id="7" name="AutoShape 15"/>
          <p:cNvSpPr>
            <a:spLocks/>
          </p:cNvSpPr>
          <p:nvPr/>
        </p:nvSpPr>
        <p:spPr bwMode="auto">
          <a:xfrm flipH="1">
            <a:off x="9777731" y="1988045"/>
            <a:ext cx="2302127" cy="609489"/>
          </a:xfrm>
          <a:prstGeom prst="callout2">
            <a:avLst>
              <a:gd name="adj1" fmla="val 34010"/>
              <a:gd name="adj2" fmla="val 93426"/>
              <a:gd name="adj3" fmla="val -9468"/>
              <a:gd name="adj4" fmla="val 109923"/>
              <a:gd name="adj5" fmla="val -30623"/>
              <a:gd name="adj6" fmla="val 161852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>
              <a:defRPr/>
            </a:pPr>
            <a:r>
              <a:rPr lang="en-US" sz="2800" b="1" dirty="0">
                <a:solidFill>
                  <a:srgbClr val="7030A0"/>
                </a:solidFill>
                <a:latin typeface="Calibri"/>
              </a:rPr>
              <a:t>Anterior limb of internal capsule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3861C3-417A-4681-9D1E-11D9B16CC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contrast="20000"/>
          </a:blip>
          <a:srcRect l="10254" t="11719" r="40674" b="45312"/>
          <a:stretch>
            <a:fillRect/>
          </a:stretch>
        </p:blipFill>
        <p:spPr bwMode="auto">
          <a:xfrm>
            <a:off x="467311" y="269747"/>
            <a:ext cx="5232998" cy="343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AutoShape 15">
            <a:extLst>
              <a:ext uri="{FF2B5EF4-FFF2-40B4-BE49-F238E27FC236}">
                <a16:creationId xmlns:a16="http://schemas.microsoft.com/office/drawing/2014/main" id="{6104B371-B34D-4B8F-900A-B80FB2736F29}"/>
              </a:ext>
            </a:extLst>
          </p:cNvPr>
          <p:cNvSpPr>
            <a:spLocks/>
          </p:cNvSpPr>
          <p:nvPr/>
        </p:nvSpPr>
        <p:spPr bwMode="auto">
          <a:xfrm flipH="1">
            <a:off x="3660583" y="0"/>
            <a:ext cx="2626370" cy="549812"/>
          </a:xfrm>
          <a:prstGeom prst="callout2">
            <a:avLst>
              <a:gd name="adj1" fmla="val 101884"/>
              <a:gd name="adj2" fmla="val 77916"/>
              <a:gd name="adj3" fmla="val 125630"/>
              <a:gd name="adj4" fmla="val 103736"/>
              <a:gd name="adj5" fmla="val 284235"/>
              <a:gd name="adj6" fmla="val 138569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>
              <a:defRPr/>
            </a:pPr>
            <a:r>
              <a:rPr lang="en-US" sz="2800" b="1" dirty="0">
                <a:solidFill>
                  <a:srgbClr val="0000FF"/>
                </a:solidFill>
                <a:latin typeface="Calibri"/>
              </a:rPr>
              <a:t>Corpus callosum</a:t>
            </a:r>
          </a:p>
        </p:txBody>
      </p:sp>
      <p:sp>
        <p:nvSpPr>
          <p:cNvPr id="14" name="AutoShape 15">
            <a:extLst>
              <a:ext uri="{FF2B5EF4-FFF2-40B4-BE49-F238E27FC236}">
                <a16:creationId xmlns:a16="http://schemas.microsoft.com/office/drawing/2014/main" id="{9D822CD9-019D-44F3-88C6-C790146B96EB}"/>
              </a:ext>
            </a:extLst>
          </p:cNvPr>
          <p:cNvSpPr>
            <a:spLocks/>
          </p:cNvSpPr>
          <p:nvPr/>
        </p:nvSpPr>
        <p:spPr bwMode="auto">
          <a:xfrm flipH="1">
            <a:off x="239151" y="3406244"/>
            <a:ext cx="3209503" cy="565051"/>
          </a:xfrm>
          <a:prstGeom prst="callout2">
            <a:avLst>
              <a:gd name="adj1" fmla="val 9768"/>
              <a:gd name="adj2" fmla="val 57754"/>
              <a:gd name="adj3" fmla="val -48644"/>
              <a:gd name="adj4" fmla="val 59028"/>
              <a:gd name="adj5" fmla="val -273857"/>
              <a:gd name="adj6" fmla="val 31282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>
              <a:defRPr/>
            </a:pPr>
            <a:r>
              <a:rPr lang="en-US" sz="2800" b="1" dirty="0">
                <a:solidFill>
                  <a:srgbClr val="0000FF"/>
                </a:solidFill>
                <a:latin typeface="Calibri"/>
              </a:rPr>
              <a:t>Septum pellucidum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4D2964-FD2A-4B5B-A9B5-7EE99AFF186F}"/>
              </a:ext>
            </a:extLst>
          </p:cNvPr>
          <p:cNvSpPr txBox="1"/>
          <p:nvPr/>
        </p:nvSpPr>
        <p:spPr>
          <a:xfrm>
            <a:off x="59348" y="3974114"/>
            <a:ext cx="6161648" cy="2748958"/>
          </a:xfrm>
          <a:prstGeom prst="rect">
            <a:avLst/>
          </a:prstGeom>
          <a:noFill/>
          <a:ln w="57150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342900" marR="0" indent="-34290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55270" algn="l"/>
                <a:tab pos="6057900" algn="r"/>
              </a:tabLst>
            </a:pPr>
            <a:r>
              <a:rPr lang="en-US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Central branches; pass through the anterior perforated substance to supply </a:t>
            </a: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255270" algn="l"/>
                <a:tab pos="6057900" algn="r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1- Anterior part of anterior limb of internal capsule.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255270" algn="l"/>
                <a:tab pos="6057900" algn="r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2- Head of caudate nucleus.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255270" algn="l"/>
                <a:tab pos="6057900" algn="r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3-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Lentiforrn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nucleus.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255270" algn="l"/>
                <a:tab pos="6057900" algn="r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4- Corpus callosum except splenium.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262255" algn="l"/>
                <a:tab pos="6057900" algn="r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5- Septum pellucidum.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2200584-5359-4745-9F66-D64B396E464C}"/>
              </a:ext>
            </a:extLst>
          </p:cNvPr>
          <p:cNvSpPr/>
          <p:nvPr/>
        </p:nvSpPr>
        <p:spPr>
          <a:xfrm>
            <a:off x="3559126" y="1730326"/>
            <a:ext cx="351692" cy="3798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867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3" grpId="0" animBg="1"/>
      <p:bldP spid="14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4"/>
          <p:cNvSpPr>
            <a:spLocks noChangeArrowheads="1"/>
          </p:cNvSpPr>
          <p:nvPr/>
        </p:nvSpPr>
        <p:spPr bwMode="auto">
          <a:xfrm>
            <a:off x="1280160" y="393895"/>
            <a:ext cx="9594166" cy="4937760"/>
          </a:xfrm>
          <a:prstGeom prst="star32">
            <a:avLst>
              <a:gd name="adj" fmla="val 37500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Middle cerebral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Artery</a:t>
            </a:r>
          </a:p>
        </p:txBody>
      </p:sp>
    </p:spTree>
    <p:extLst>
      <p:ext uri="{BB962C8B-B14F-4D97-AF65-F5344CB8AC3E}">
        <p14:creationId xmlns:p14="http://schemas.microsoft.com/office/powerpoint/2010/main" val="16614855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|14.6|10.5|5.1|2.9|2.7|11.8|71.3|1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12.7|16.7|4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.4|1.7|1.6|2.9|15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3.1|2.4|8.8|10.7|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|12|7.2|13.2|2.2|5.9|5.3|3.1|3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7.3|3.1|3.3|7.8|4.4|3.7|2|1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7.1|3.5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3.7|17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4.9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12.8|2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11|1.6|8.1|3.3|4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1.2|5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12.1|5.2|22|6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7.3|2|6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15.8"/>
</p:tagLst>
</file>

<file path=ppt/theme/theme1.xml><?xml version="1.0" encoding="utf-8"?>
<a:theme xmlns:a="http://schemas.openxmlformats.org/drawingml/2006/main" name="12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628BCE2FBAD340B56B2A0F64962C1C" ma:contentTypeVersion="5" ma:contentTypeDescription="Create a new document." ma:contentTypeScope="" ma:versionID="131883e42c113939174d959d81351c9f">
  <xsd:schema xmlns:xsd="http://www.w3.org/2001/XMLSchema" xmlns:xs="http://www.w3.org/2001/XMLSchema" xmlns:p="http://schemas.microsoft.com/office/2006/metadata/properties" xmlns:ns2="15cfeffd-ee9c-41ab-a5d7-1e72fc5efa65" targetNamespace="http://schemas.microsoft.com/office/2006/metadata/properties" ma:root="true" ma:fieldsID="2bbb2499c544d649ffceb038792b3fd6" ns2:_="">
    <xsd:import namespace="15cfeffd-ee9c-41ab-a5d7-1e72fc5efa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cfeffd-ee9c-41ab-a5d7-1e72fc5efa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499DA2-4729-4EFD-A4B4-514F76D97419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F1AD7A35-31FE-4CE3-AF72-EF795332B6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10ED3B-C74F-433A-B119-A7374880EAF8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15cfeffd-ee9c-41ab-a5d7-1e72fc5efa6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979</Words>
  <Application>Microsoft Office PowerPoint</Application>
  <PresentationFormat>Widescreen</PresentationFormat>
  <Paragraphs>183</Paragraphs>
  <Slides>23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12_Office Theme</vt:lpstr>
      <vt:lpstr>1_Office Theme</vt:lpstr>
      <vt:lpstr>2_سمة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Medial surface of right cerebral hemisphere</vt:lpstr>
      <vt:lpstr>Superolateral surface of left cerebral hemisphere</vt:lpstr>
      <vt:lpstr>Inferior surface of left cerebral hemisphere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Sanabil Hassanat</cp:lastModifiedBy>
  <cp:revision>50</cp:revision>
  <cp:lastPrinted>2020-12-30T08:07:39Z</cp:lastPrinted>
  <dcterms:created xsi:type="dcterms:W3CDTF">2020-04-25T19:30:18Z</dcterms:created>
  <dcterms:modified xsi:type="dcterms:W3CDTF">2022-01-03T10:37:19Z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0x010100CE628BCE2FBAD340B56B2A0F64962C1C</vt:lpwstr>
  </property>
</Properties>
</file>