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0" r:id="rId5"/>
    <p:sldId id="261" r:id="rId6"/>
    <p:sldId id="262" r:id="rId7"/>
    <p:sldId id="263" r:id="rId8"/>
    <p:sldId id="264" r:id="rId9"/>
    <p:sldId id="282" r:id="rId10"/>
    <p:sldId id="283" r:id="rId11"/>
    <p:sldId id="284" r:id="rId12"/>
    <p:sldId id="285" r:id="rId13"/>
    <p:sldId id="286" r:id="rId14"/>
    <p:sldId id="287" r:id="rId15"/>
    <p:sldId id="288" r:id="rId16"/>
    <p:sldId id="289" r:id="rId17"/>
    <p:sldId id="265" r:id="rId18"/>
    <p:sldId id="266" r:id="rId19"/>
    <p:sldId id="267" r:id="rId20"/>
    <p:sldId id="268" r:id="rId21"/>
    <p:sldId id="269" r:id="rId22"/>
    <p:sldId id="270" r:id="rId23"/>
    <p:sldId id="271" r:id="rId24"/>
    <p:sldId id="272" r:id="rId25"/>
    <p:sldId id="273" r:id="rId26"/>
    <p:sldId id="300" r:id="rId27"/>
    <p:sldId id="274" r:id="rId28"/>
    <p:sldId id="275" r:id="rId29"/>
    <p:sldId id="276" r:id="rId30"/>
    <p:sldId id="277" r:id="rId31"/>
    <p:sldId id="278" r:id="rId32"/>
    <p:sldId id="279" r:id="rId33"/>
    <p:sldId id="280" r:id="rId34"/>
    <p:sldId id="281"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6" d="100"/>
          <a:sy n="96" d="100"/>
        </p:scale>
        <p:origin x="101"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dirty="0"/>
              <a:pPr/>
              <a:t>9/18/2023</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a:extLst>
              <a:ext uri="{FF2B5EF4-FFF2-40B4-BE49-F238E27FC236}">
                <a16:creationId xmlns:a16="http://schemas.microsoft.com/office/drawing/2014/main" xmlns="" id="{FC95F024-3FBF-4113-AF41-A5A0712AD433}"/>
              </a:ext>
            </a:extLst>
          </p:cNvPr>
          <p:cNvSpPr>
            <a:spLocks noGrp="1"/>
          </p:cNvSpPr>
          <p:nvPr>
            <p:ph type="subTitle" idx="1"/>
          </p:nvPr>
        </p:nvSpPr>
        <p:spPr>
          <a:xfrm>
            <a:off x="320384" y="2594279"/>
            <a:ext cx="6400800" cy="1947333"/>
          </a:xfrm>
        </p:spPr>
        <p:txBody>
          <a:bodyPr>
            <a:normAutofit fontScale="55000" lnSpcReduction="20000"/>
          </a:bodyPr>
          <a:lstStyle/>
          <a:p>
            <a:pPr algn="ctr"/>
            <a:r>
              <a:rPr lang="en-US" sz="2600" b="1" dirty="0">
                <a:solidFill>
                  <a:schemeClr val="tx1"/>
                </a:solidFill>
              </a:rPr>
              <a:t>Done </a:t>
            </a:r>
            <a:r>
              <a:rPr lang="ar-SA" sz="2600" b="1" dirty="0">
                <a:solidFill>
                  <a:schemeClr val="tx1"/>
                </a:solidFill>
              </a:rPr>
              <a:t>BY : </a:t>
            </a:r>
            <a:r>
              <a:rPr lang="en-US" sz="2600" b="1" dirty="0" err="1">
                <a:solidFill>
                  <a:schemeClr val="tx1"/>
                </a:solidFill>
              </a:rPr>
              <a:t>Alaa</a:t>
            </a:r>
            <a:r>
              <a:rPr lang="en-US" sz="2600" b="1" dirty="0">
                <a:solidFill>
                  <a:schemeClr val="tx1"/>
                </a:solidFill>
              </a:rPr>
              <a:t> </a:t>
            </a:r>
            <a:r>
              <a:rPr lang="en-US" sz="2600" b="1" dirty="0" err="1">
                <a:solidFill>
                  <a:schemeClr val="tx1"/>
                </a:solidFill>
              </a:rPr>
              <a:t>Tarawneh</a:t>
            </a:r>
            <a:endParaRPr lang="en-US" sz="2600" b="1" dirty="0">
              <a:solidFill>
                <a:schemeClr val="tx1"/>
              </a:solidFill>
            </a:endParaRPr>
          </a:p>
          <a:p>
            <a:pPr algn="ctr"/>
            <a:r>
              <a:rPr lang="en-US" sz="2600" b="1" dirty="0">
                <a:solidFill>
                  <a:schemeClr val="tx1"/>
                </a:solidFill>
              </a:rPr>
              <a:t>  </a:t>
            </a:r>
            <a:r>
              <a:rPr lang="en-US" sz="2600" b="1" dirty="0" err="1">
                <a:solidFill>
                  <a:schemeClr val="tx1"/>
                </a:solidFill>
              </a:rPr>
              <a:t>Omimah</a:t>
            </a:r>
            <a:r>
              <a:rPr lang="en-US" sz="2600" b="1" dirty="0">
                <a:solidFill>
                  <a:schemeClr val="tx1"/>
                </a:solidFill>
              </a:rPr>
              <a:t> </a:t>
            </a:r>
            <a:r>
              <a:rPr lang="en-US" sz="2600" b="1" dirty="0" err="1">
                <a:solidFill>
                  <a:schemeClr val="tx1"/>
                </a:solidFill>
              </a:rPr>
              <a:t>Tarawneh</a:t>
            </a:r>
            <a:r>
              <a:rPr lang="en-US" sz="2600" b="1" dirty="0">
                <a:solidFill>
                  <a:schemeClr val="tx1"/>
                </a:solidFill>
              </a:rPr>
              <a:t> </a:t>
            </a:r>
          </a:p>
          <a:p>
            <a:pPr algn="ctr"/>
            <a:r>
              <a:rPr lang="en-US" sz="2600" b="1" dirty="0">
                <a:solidFill>
                  <a:schemeClr val="tx1"/>
                </a:solidFill>
              </a:rPr>
              <a:t> Zaid </a:t>
            </a:r>
            <a:r>
              <a:rPr lang="en-US" sz="2600" b="1" dirty="0" err="1">
                <a:solidFill>
                  <a:schemeClr val="tx1"/>
                </a:solidFill>
              </a:rPr>
              <a:t>Tarawneh</a:t>
            </a:r>
            <a:r>
              <a:rPr lang="en-US" sz="2600" b="1" dirty="0">
                <a:solidFill>
                  <a:schemeClr val="tx1"/>
                </a:solidFill>
              </a:rPr>
              <a:t> </a:t>
            </a:r>
          </a:p>
          <a:p>
            <a:pPr algn="ctr"/>
            <a:r>
              <a:rPr lang="en-US" sz="2600" b="1" dirty="0">
                <a:solidFill>
                  <a:schemeClr val="tx1"/>
                </a:solidFill>
              </a:rPr>
              <a:t> Mohammad </a:t>
            </a:r>
            <a:r>
              <a:rPr lang="en-US" sz="2600" b="1" dirty="0" err="1">
                <a:solidFill>
                  <a:schemeClr val="tx1"/>
                </a:solidFill>
              </a:rPr>
              <a:t>Malkawi</a:t>
            </a:r>
            <a:r>
              <a:rPr lang="en-US" sz="2600" b="1" dirty="0">
                <a:solidFill>
                  <a:schemeClr val="tx1"/>
                </a:solidFill>
              </a:rPr>
              <a:t> </a:t>
            </a:r>
          </a:p>
          <a:p>
            <a:pPr algn="ctr"/>
            <a:endParaRPr lang="ar-SA" sz="2300" dirty="0">
              <a:solidFill>
                <a:schemeClr val="bg1"/>
              </a:solidFill>
            </a:endParaRPr>
          </a:p>
          <a:p>
            <a:pPr algn="ctr"/>
            <a:r>
              <a:rPr lang="en-US" sz="3800" b="1" dirty="0">
                <a:solidFill>
                  <a:schemeClr val="tx1"/>
                </a:solidFill>
              </a:rPr>
              <a:t>Supervised by : dr. </a:t>
            </a:r>
            <a:r>
              <a:rPr lang="en-US" sz="3800" b="1" dirty="0" err="1">
                <a:solidFill>
                  <a:schemeClr val="tx1"/>
                </a:solidFill>
              </a:rPr>
              <a:t>Mohd</a:t>
            </a:r>
            <a:r>
              <a:rPr lang="en-US" sz="3800" b="1" dirty="0">
                <a:solidFill>
                  <a:schemeClr val="tx1"/>
                </a:solidFill>
              </a:rPr>
              <a:t> </a:t>
            </a:r>
            <a:r>
              <a:rPr lang="en-US" sz="3800" b="1" dirty="0" err="1">
                <a:solidFill>
                  <a:schemeClr val="tx1"/>
                </a:solidFill>
              </a:rPr>
              <a:t>Asim</a:t>
            </a:r>
            <a:r>
              <a:rPr lang="en-US" sz="3800" b="1" dirty="0">
                <a:solidFill>
                  <a:schemeClr val="tx1"/>
                </a:solidFill>
              </a:rPr>
              <a:t> </a:t>
            </a:r>
            <a:r>
              <a:rPr lang="en-US" sz="3800" b="1" dirty="0" err="1">
                <a:solidFill>
                  <a:schemeClr val="tx1"/>
                </a:solidFill>
              </a:rPr>
              <a:t>Aideh</a:t>
            </a:r>
            <a:endParaRPr lang="en-US" sz="3800" b="1" dirty="0">
              <a:solidFill>
                <a:schemeClr val="tx1"/>
              </a:solidFill>
            </a:endParaRPr>
          </a:p>
          <a:p>
            <a:pPr algn="ctr"/>
            <a:endParaRPr lang="en-US" sz="1800" dirty="0">
              <a:solidFill>
                <a:schemeClr val="tx2">
                  <a:lumMod val="50000"/>
                </a:schemeClr>
              </a:solidFill>
            </a:endParaRPr>
          </a:p>
          <a:p>
            <a:pPr algn="ctr"/>
            <a:endParaRPr lang="en-US" sz="1800" dirty="0">
              <a:solidFill>
                <a:schemeClr val="tx2">
                  <a:lumMod val="50000"/>
                </a:schemeClr>
              </a:solidFill>
            </a:endParaRPr>
          </a:p>
          <a:p>
            <a:pPr algn="ctr"/>
            <a:endParaRPr lang="ar-JO" dirty="0"/>
          </a:p>
        </p:txBody>
      </p:sp>
      <p:sp>
        <p:nvSpPr>
          <p:cNvPr id="5" name="Title 1"/>
          <p:cNvSpPr>
            <a:spLocks noGrp="1"/>
          </p:cNvSpPr>
          <p:nvPr>
            <p:ph type="ctrTitle"/>
          </p:nvPr>
        </p:nvSpPr>
        <p:spPr>
          <a:xfrm>
            <a:off x="1394628" y="-1485901"/>
            <a:ext cx="11451298" cy="2971801"/>
          </a:xfrm>
        </p:spPr>
        <p:txBody>
          <a:bodyPr>
            <a:normAutofit/>
          </a:bodyPr>
          <a:lstStyle/>
          <a:p>
            <a:r>
              <a:rPr lang="en-US" sz="6000" b="1" dirty="0">
                <a:latin typeface="Algerian" panose="04020705040A02060702" pitchFamily="82" charset="0"/>
              </a:rPr>
              <a:t>Diabetic foot ulcer </a:t>
            </a:r>
            <a:endParaRPr lang="en-US" sz="6000" dirty="0">
              <a:latin typeface="Algerian" panose="04020705040A02060702" pitchFamily="8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4634" y="1628078"/>
            <a:ext cx="5040985" cy="5118409"/>
          </a:xfrm>
          <a:prstGeom prst="rect">
            <a:avLst/>
          </a:prstGeom>
          <a:ln w="38100">
            <a:solidFill>
              <a:schemeClr val="bg2">
                <a:lumMod val="75000"/>
              </a:schemeClr>
            </a:solidFill>
          </a:ln>
        </p:spPr>
      </p:pic>
    </p:spTree>
    <p:extLst>
      <p:ext uri="{BB962C8B-B14F-4D97-AF65-F5344CB8AC3E}">
        <p14:creationId xmlns:p14="http://schemas.microsoft.com/office/powerpoint/2010/main" val="2794974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E49E0C-5E69-F7B3-5275-3E275716CAC2}"/>
              </a:ext>
            </a:extLst>
          </p:cNvPr>
          <p:cNvSpPr>
            <a:spLocks noGrp="1"/>
          </p:cNvSpPr>
          <p:nvPr>
            <p:ph idx="1"/>
          </p:nvPr>
        </p:nvSpPr>
        <p:spPr>
          <a:xfrm>
            <a:off x="838200" y="1901568"/>
            <a:ext cx="9960232" cy="4275394"/>
          </a:xfrm>
        </p:spPr>
        <p:txBody>
          <a:bodyPr>
            <a:normAutofit/>
          </a:bodyPr>
          <a:lstStyle/>
          <a:p>
            <a:pPr marL="0" indent="0">
              <a:buNone/>
            </a:pPr>
            <a:r>
              <a:rPr lang="en-US" b="1" dirty="0">
                <a:solidFill>
                  <a:schemeClr val="tx1"/>
                </a:solidFill>
              </a:rPr>
              <a:t>A standard  classification  of diabetic foot is useful  to :</a:t>
            </a:r>
          </a:p>
          <a:p>
            <a:pPr marL="0" indent="0">
              <a:buNone/>
            </a:pPr>
            <a:r>
              <a:rPr lang="en-US" b="1" dirty="0">
                <a:solidFill>
                  <a:schemeClr val="tx1"/>
                </a:solidFill>
              </a:rPr>
              <a:t>
	1. Assess the etiology</a:t>
            </a:r>
          </a:p>
          <a:p>
            <a:pPr marL="0" indent="0">
              <a:buNone/>
            </a:pPr>
            <a:r>
              <a:rPr lang="en-US" b="1" dirty="0">
                <a:solidFill>
                  <a:schemeClr val="tx1"/>
                </a:solidFill>
              </a:rPr>
              <a:t>
	2. Find prognosis</a:t>
            </a:r>
          </a:p>
          <a:p>
            <a:pPr marL="0" indent="0">
              <a:buNone/>
            </a:pPr>
            <a:r>
              <a:rPr lang="en-US" b="1" dirty="0">
                <a:solidFill>
                  <a:schemeClr val="tx1"/>
                </a:solidFill>
              </a:rPr>
              <a:t>
	3. Facilitate  appropriate  treatment </a:t>
            </a:r>
          </a:p>
          <a:p>
            <a:pPr marL="0" indent="0">
              <a:buNone/>
            </a:pPr>
            <a:r>
              <a:rPr lang="en-US" b="1" dirty="0">
                <a:solidFill>
                  <a:schemeClr val="tx1"/>
                </a:solidFill>
              </a:rPr>
              <a:t>
	4. Monitor progress</a:t>
            </a:r>
          </a:p>
          <a:p>
            <a:endParaRPr lang="en-US" b="1" dirty="0">
              <a:solidFill>
                <a:schemeClr val="tx1"/>
              </a:solidFill>
            </a:endParaRPr>
          </a:p>
          <a:p>
            <a:endParaRPr lang="en-US" b="1" dirty="0">
              <a:solidFill>
                <a:schemeClr val="tx1"/>
              </a:solidFill>
            </a:endParaRPr>
          </a:p>
        </p:txBody>
      </p:sp>
      <p:sp>
        <p:nvSpPr>
          <p:cNvPr id="6" name="عنوان 1">
            <a:extLst>
              <a:ext uri="{FF2B5EF4-FFF2-40B4-BE49-F238E27FC236}">
                <a16:creationId xmlns:a16="http://schemas.microsoft.com/office/drawing/2014/main" xmlns="" id="{2D496EDA-7B14-B1E4-151C-25026CA58354}"/>
              </a:ext>
            </a:extLst>
          </p:cNvPr>
          <p:cNvSpPr txBox="1">
            <a:spLocks noGrp="1"/>
          </p:cNvSpPr>
          <p:nvPr>
            <p:ph type="title"/>
          </p:nvPr>
        </p:nvSpPr>
        <p:spPr>
          <a:xfrm>
            <a:off x="838200" y="142101"/>
            <a:ext cx="10515600" cy="1325563"/>
          </a:xfrm>
          <a:prstGeom prst="rect">
            <a:avLst/>
          </a:prstGeom>
          <a:noFill/>
          <a:ln>
            <a:solidFill>
              <a:srgbClr val="262626"/>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sz="4800" b="1" dirty="0"/>
              <a:t>Classification and staging </a:t>
            </a:r>
            <a:endParaRPr lang="ar-AE" sz="4800" b="1" dirty="0"/>
          </a:p>
        </p:txBody>
      </p:sp>
    </p:spTree>
    <p:extLst>
      <p:ext uri="{BB962C8B-B14F-4D97-AF65-F5344CB8AC3E}">
        <p14:creationId xmlns:p14="http://schemas.microsoft.com/office/powerpoint/2010/main" val="381975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5">
            <a:extLst>
              <a:ext uri="{FF2B5EF4-FFF2-40B4-BE49-F238E27FC236}">
                <a16:creationId xmlns:a16="http://schemas.microsoft.com/office/drawing/2014/main" xmlns="" id="{44106E2E-018F-CA3E-3E44-0DF5C59151E0}"/>
              </a:ext>
            </a:extLst>
          </p:cNvPr>
          <p:cNvGraphicFramePr>
            <a:graphicFrameLocks noGrp="1"/>
          </p:cNvGraphicFramePr>
          <p:nvPr>
            <p:ph idx="1"/>
            <p:extLst>
              <p:ext uri="{D42A27DB-BD31-4B8C-83A1-F6EECF244321}">
                <p14:modId xmlns:p14="http://schemas.microsoft.com/office/powerpoint/2010/main" val="2889822230"/>
              </p:ext>
            </p:extLst>
          </p:nvPr>
        </p:nvGraphicFramePr>
        <p:xfrm>
          <a:off x="838201" y="1825625"/>
          <a:ext cx="10515599" cy="4380343"/>
        </p:xfrm>
        <a:graphic>
          <a:graphicData uri="http://schemas.openxmlformats.org/drawingml/2006/table">
            <a:tbl>
              <a:tblPr rtl="1" firstRow="1" bandRow="1">
                <a:solidFill>
                  <a:schemeClr val="bg1"/>
                </a:solidFill>
                <a:tableStyleId>{5C22544A-7EE6-4342-B048-85BDC9FD1C3A}</a:tableStyleId>
              </a:tblPr>
              <a:tblGrid>
                <a:gridCol w="6207408">
                  <a:extLst>
                    <a:ext uri="{9D8B030D-6E8A-4147-A177-3AD203B41FA5}">
                      <a16:colId xmlns:a16="http://schemas.microsoft.com/office/drawing/2014/main" xmlns="" val="3968979503"/>
                    </a:ext>
                  </a:extLst>
                </a:gridCol>
                <a:gridCol w="4308191">
                  <a:extLst>
                    <a:ext uri="{9D8B030D-6E8A-4147-A177-3AD203B41FA5}">
                      <a16:colId xmlns:a16="http://schemas.microsoft.com/office/drawing/2014/main" xmlns="" val="3009559884"/>
                    </a:ext>
                  </a:extLst>
                </a:gridCol>
              </a:tblGrid>
              <a:tr h="523466">
                <a:tc>
                  <a:txBody>
                    <a:bodyPr/>
                    <a:lstStyle/>
                    <a:p>
                      <a:pPr algn="ctr" rtl="1"/>
                      <a:r>
                        <a:rPr lang="ar-SA" sz="2000" b="1" cap="none" spc="0" dirty="0">
                          <a:solidFill>
                            <a:schemeClr val="bg1"/>
                          </a:solidFill>
                        </a:rPr>
                        <a:t>Clinical condition</a:t>
                      </a:r>
                      <a:endParaRPr lang="ar-AE" sz="2000" b="1" cap="none" spc="0" dirty="0">
                        <a:solidFill>
                          <a:schemeClr val="bg1"/>
                        </a:solidFill>
                      </a:endParaRPr>
                    </a:p>
                  </a:txBody>
                  <a:tcPr marL="167904" marR="195662" marT="129157" marB="129157"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38100" cmpd="sng">
                      <a:noFill/>
                    </a:lnB>
                    <a:solidFill>
                      <a:schemeClr val="tx1">
                        <a:lumMod val="95000"/>
                      </a:schemeClr>
                    </a:solidFill>
                  </a:tcPr>
                </a:tc>
                <a:tc>
                  <a:txBody>
                    <a:bodyPr/>
                    <a:lstStyle/>
                    <a:p>
                      <a:pPr algn="ctr" rtl="0"/>
                      <a:r>
                        <a:rPr lang="ar-SA" sz="2000" b="1" cap="none" spc="0" dirty="0" err="1">
                          <a:solidFill>
                            <a:schemeClr val="bg1"/>
                          </a:solidFill>
                        </a:rPr>
                        <a:t>Stage</a:t>
                      </a:r>
                      <a:endParaRPr lang="ar-AE" sz="2000" b="1" cap="none" spc="0" dirty="0">
                        <a:solidFill>
                          <a:schemeClr val="bg1"/>
                        </a:solidFill>
                      </a:endParaRPr>
                    </a:p>
                  </a:txBody>
                  <a:tcPr marL="167904" marR="195662" marT="129157" marB="129157"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lumMod val="95000"/>
                      </a:schemeClr>
                    </a:solidFill>
                  </a:tcPr>
                </a:tc>
                <a:extLst>
                  <a:ext uri="{0D108BD9-81ED-4DB2-BD59-A6C34878D82A}">
                    <a16:rowId xmlns:a16="http://schemas.microsoft.com/office/drawing/2014/main" xmlns="" val="1147999643"/>
                  </a:ext>
                </a:extLst>
              </a:tr>
              <a:tr h="568298">
                <a:tc>
                  <a:txBody>
                    <a:bodyPr/>
                    <a:lstStyle/>
                    <a:p>
                      <a:pPr algn="l" rtl="0"/>
                      <a:r>
                        <a:rPr lang="ar-SA" sz="2000" b="1" cap="none" spc="0" dirty="0">
                          <a:solidFill>
                            <a:schemeClr val="bg1"/>
                          </a:solidFill>
                        </a:rPr>
                        <a:t>normal</a:t>
                      </a:r>
                      <a:endParaRPr lang="ar-AE" sz="2000" b="1" cap="none" spc="0" dirty="0">
                        <a:solidFill>
                          <a:schemeClr val="bg1"/>
                        </a:solidFill>
                      </a:endParaRPr>
                    </a:p>
                  </a:txBody>
                  <a:tcPr marL="167904" marR="195662" marT="129157" marB="129157">
                    <a:lnL w="19050" cap="flat" cmpd="sng" algn="ctr">
                      <a:solidFill>
                        <a:schemeClr val="tx1"/>
                      </a:solidFill>
                      <a:prstDash val="solid"/>
                    </a:lnL>
                    <a:lnR w="6350" cap="flat" cmpd="sng" algn="ctr">
                      <a:solidFill>
                        <a:schemeClr val="tx1">
                          <a:lumMod val="50000"/>
                          <a:lumOff val="50000"/>
                        </a:schemeClr>
                      </a:solidFill>
                      <a:prstDash val="solid"/>
                    </a:lnR>
                    <a:lnT w="38100" cmpd="sng">
                      <a:noFill/>
                    </a:lnT>
                    <a:lnB w="19050" cap="flat" cmpd="sng" algn="ctr">
                      <a:solidFill>
                        <a:schemeClr val="tx1"/>
                      </a:solidFill>
                      <a:prstDash val="solid"/>
                    </a:lnB>
                    <a:solidFill>
                      <a:schemeClr val="accent1">
                        <a:lumMod val="20000"/>
                        <a:lumOff val="80000"/>
                      </a:schemeClr>
                    </a:solidFill>
                  </a:tcPr>
                </a:tc>
                <a:tc>
                  <a:txBody>
                    <a:bodyPr/>
                    <a:lstStyle/>
                    <a:p>
                      <a:pPr algn="ctr" rtl="0"/>
                      <a:r>
                        <a:rPr lang="en-US" sz="2000" b="1" cap="none" spc="0" dirty="0">
                          <a:solidFill>
                            <a:schemeClr val="bg1"/>
                          </a:solidFill>
                        </a:rPr>
                        <a:t>1</a:t>
                      </a:r>
                      <a:endParaRPr lang="ar-AE" sz="2000" b="1" cap="none" spc="0" dirty="0">
                        <a:solidFill>
                          <a:schemeClr val="bg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38100" cmpd="sng">
                      <a:noFill/>
                    </a:lnT>
                    <a:lnB w="19050" cap="flat" cmpd="sng" algn="ctr">
                      <a:solidFill>
                        <a:schemeClr val="tx1"/>
                      </a:solidFill>
                      <a:prstDash val="solid"/>
                    </a:lnB>
                    <a:solidFill>
                      <a:schemeClr val="accent1">
                        <a:lumMod val="20000"/>
                        <a:lumOff val="80000"/>
                      </a:schemeClr>
                    </a:solidFill>
                  </a:tcPr>
                </a:tc>
                <a:extLst>
                  <a:ext uri="{0D108BD9-81ED-4DB2-BD59-A6C34878D82A}">
                    <a16:rowId xmlns:a16="http://schemas.microsoft.com/office/drawing/2014/main" xmlns="" val="2228050111"/>
                  </a:ext>
                </a:extLst>
              </a:tr>
              <a:tr h="568298">
                <a:tc>
                  <a:txBody>
                    <a:bodyPr/>
                    <a:lstStyle/>
                    <a:p>
                      <a:pPr algn="l" rtl="1"/>
                      <a:r>
                        <a:rPr lang="ar-SA" sz="2000" b="1" cap="none" spc="0" dirty="0">
                          <a:solidFill>
                            <a:schemeClr val="bg1"/>
                          </a:solidFill>
                        </a:rPr>
                        <a:t>High risk</a:t>
                      </a:r>
                      <a:endParaRPr lang="ar-AE" sz="2000" b="1" cap="none" spc="0" dirty="0">
                        <a:solidFill>
                          <a:schemeClr val="bg1"/>
                        </a:solidFill>
                      </a:endParaRPr>
                    </a:p>
                  </a:txBody>
                  <a:tcPr marL="167904" marR="195662" marT="129157" marB="129157">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tc>
                  <a:txBody>
                    <a:bodyPr/>
                    <a:lstStyle/>
                    <a:p>
                      <a:pPr algn="ctr" rtl="1"/>
                      <a:r>
                        <a:rPr lang="en-US" sz="2000" b="1" cap="none" spc="0" dirty="0">
                          <a:solidFill>
                            <a:schemeClr val="bg1"/>
                          </a:solidFill>
                        </a:rPr>
                        <a:t>2</a:t>
                      </a:r>
                      <a:endParaRPr lang="ar-AE" sz="2000" b="1" cap="none" spc="0" dirty="0">
                        <a:solidFill>
                          <a:schemeClr val="bg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extLst>
                  <a:ext uri="{0D108BD9-81ED-4DB2-BD59-A6C34878D82A}">
                    <a16:rowId xmlns:a16="http://schemas.microsoft.com/office/drawing/2014/main" xmlns="" val="889156550"/>
                  </a:ext>
                </a:extLst>
              </a:tr>
              <a:tr h="568298">
                <a:tc>
                  <a:txBody>
                    <a:bodyPr/>
                    <a:lstStyle/>
                    <a:p>
                      <a:pPr algn="l" rtl="1"/>
                      <a:r>
                        <a:rPr lang="ar-SA" sz="2000" b="1" cap="none" spc="0" dirty="0" err="1">
                          <a:solidFill>
                            <a:schemeClr val="bg1"/>
                          </a:solidFill>
                        </a:rPr>
                        <a:t>ulcerated</a:t>
                      </a:r>
                      <a:endParaRPr lang="ar-AE" sz="2000" b="1" cap="none" spc="0" dirty="0">
                        <a:solidFill>
                          <a:schemeClr val="bg1"/>
                        </a:solidFill>
                      </a:endParaRPr>
                    </a:p>
                  </a:txBody>
                  <a:tcPr marL="167904" marR="195662" marT="129157" marB="12915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tc>
                  <a:txBody>
                    <a:bodyPr/>
                    <a:lstStyle/>
                    <a:p>
                      <a:pPr algn="ctr" rtl="1"/>
                      <a:r>
                        <a:rPr lang="en-US" sz="2000" b="1" cap="none" spc="0" dirty="0">
                          <a:solidFill>
                            <a:schemeClr val="bg1"/>
                          </a:solidFill>
                        </a:rPr>
                        <a:t>3</a:t>
                      </a:r>
                      <a:endParaRPr lang="ar-AE" sz="2000" b="1" cap="none" spc="0" dirty="0">
                        <a:solidFill>
                          <a:schemeClr val="bg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extLst>
                  <a:ext uri="{0D108BD9-81ED-4DB2-BD59-A6C34878D82A}">
                    <a16:rowId xmlns:a16="http://schemas.microsoft.com/office/drawing/2014/main" xmlns="" val="3653401108"/>
                  </a:ext>
                </a:extLst>
              </a:tr>
              <a:tr h="568298">
                <a:tc>
                  <a:txBody>
                    <a:bodyPr/>
                    <a:lstStyle/>
                    <a:p>
                      <a:pPr algn="l" rtl="1"/>
                      <a:r>
                        <a:rPr lang="ar-SA" sz="2000" b="1" cap="none" spc="0">
                          <a:solidFill>
                            <a:schemeClr val="bg1"/>
                          </a:solidFill>
                        </a:rPr>
                        <a:t>Cellulitic</a:t>
                      </a:r>
                      <a:endParaRPr lang="ar-AE" sz="2000" b="1" cap="none" spc="0">
                        <a:solidFill>
                          <a:schemeClr val="bg1"/>
                        </a:solidFill>
                      </a:endParaRPr>
                    </a:p>
                  </a:txBody>
                  <a:tcPr marL="167904" marR="195662" marT="129157" marB="129157">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tc>
                  <a:txBody>
                    <a:bodyPr/>
                    <a:lstStyle/>
                    <a:p>
                      <a:pPr algn="ctr" rtl="1"/>
                      <a:r>
                        <a:rPr lang="en-US" sz="2000" b="1" cap="none" spc="0" dirty="0">
                          <a:solidFill>
                            <a:schemeClr val="bg1"/>
                          </a:solidFill>
                        </a:rPr>
                        <a:t>4</a:t>
                      </a:r>
                      <a:endParaRPr lang="ar-AE" sz="2000" b="1" cap="none" spc="0" dirty="0">
                        <a:solidFill>
                          <a:schemeClr val="bg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extLst>
                  <a:ext uri="{0D108BD9-81ED-4DB2-BD59-A6C34878D82A}">
                    <a16:rowId xmlns:a16="http://schemas.microsoft.com/office/drawing/2014/main" xmlns="" val="3789267440"/>
                  </a:ext>
                </a:extLst>
              </a:tr>
              <a:tr h="568298">
                <a:tc>
                  <a:txBody>
                    <a:bodyPr/>
                    <a:lstStyle/>
                    <a:p>
                      <a:pPr algn="l" rtl="1"/>
                      <a:r>
                        <a:rPr lang="ar-SA" sz="2000" b="1" cap="none" spc="0">
                          <a:solidFill>
                            <a:schemeClr val="bg1"/>
                          </a:solidFill>
                        </a:rPr>
                        <a:t>Necrotic</a:t>
                      </a:r>
                      <a:endParaRPr lang="ar-AE" sz="2000" b="1" cap="none" spc="0">
                        <a:solidFill>
                          <a:schemeClr val="bg1"/>
                        </a:solidFill>
                      </a:endParaRPr>
                    </a:p>
                  </a:txBody>
                  <a:tcPr marL="167904" marR="195662" marT="129157" marB="129157">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tc>
                  <a:txBody>
                    <a:bodyPr/>
                    <a:lstStyle/>
                    <a:p>
                      <a:pPr algn="ctr" rtl="1"/>
                      <a:r>
                        <a:rPr lang="en-US" sz="2000" b="1" cap="none" spc="0" dirty="0">
                          <a:solidFill>
                            <a:schemeClr val="bg1"/>
                          </a:solidFill>
                        </a:rPr>
                        <a:t>5</a:t>
                      </a:r>
                      <a:endParaRPr lang="ar-AE" sz="2000" b="1" cap="none" spc="0" dirty="0">
                        <a:solidFill>
                          <a:schemeClr val="bg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extLst>
                  <a:ext uri="{0D108BD9-81ED-4DB2-BD59-A6C34878D82A}">
                    <a16:rowId xmlns:a16="http://schemas.microsoft.com/office/drawing/2014/main" xmlns="" val="545693904"/>
                  </a:ext>
                </a:extLst>
              </a:tr>
              <a:tr h="975739">
                <a:tc>
                  <a:txBody>
                    <a:bodyPr/>
                    <a:lstStyle/>
                    <a:p>
                      <a:pPr algn="l" rtl="1"/>
                      <a:r>
                        <a:rPr lang="ar-SA" sz="2000" b="1" cap="none" spc="0" dirty="0">
                          <a:solidFill>
                            <a:schemeClr val="bg1"/>
                          </a:solidFill>
                        </a:rPr>
                        <a:t>Major amputation</a:t>
                      </a:r>
                      <a:endParaRPr lang="ar-AE" sz="2000" b="1" cap="none" spc="0" dirty="0">
                        <a:solidFill>
                          <a:schemeClr val="bg1"/>
                        </a:solidFill>
                      </a:endParaRPr>
                    </a:p>
                  </a:txBody>
                  <a:tcPr marL="167904" marR="195662" marT="129157" marB="129157">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tc>
                  <a:txBody>
                    <a:bodyPr/>
                    <a:lstStyle/>
                    <a:p>
                      <a:pPr algn="ctr" rtl="1"/>
                      <a:r>
                        <a:rPr lang="en-US" sz="2000" b="1" cap="none" spc="0" dirty="0">
                          <a:solidFill>
                            <a:schemeClr val="bg1"/>
                          </a:solidFill>
                        </a:rPr>
                        <a:t>6</a:t>
                      </a:r>
                      <a:endParaRPr lang="ar-AE" sz="2000" b="1" cap="none" spc="0" dirty="0">
                        <a:solidFill>
                          <a:schemeClr val="bg1"/>
                        </a:solidFill>
                      </a:endParaRPr>
                    </a:p>
                  </a:txBody>
                  <a:tcPr marL="167904" marR="195662" marT="129157" marB="129157">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19050" cap="flat" cmpd="sng" algn="ctr">
                      <a:solidFill>
                        <a:schemeClr val="tx1"/>
                      </a:solidFill>
                      <a:prstDash val="solid"/>
                    </a:lnB>
                    <a:solidFill>
                      <a:schemeClr val="accent1">
                        <a:lumMod val="20000"/>
                        <a:lumOff val="80000"/>
                      </a:schemeClr>
                    </a:solidFill>
                  </a:tcPr>
                </a:tc>
                <a:extLst>
                  <a:ext uri="{0D108BD9-81ED-4DB2-BD59-A6C34878D82A}">
                    <a16:rowId xmlns:a16="http://schemas.microsoft.com/office/drawing/2014/main" xmlns="" val="2846401601"/>
                  </a:ext>
                </a:extLst>
              </a:tr>
            </a:tbl>
          </a:graphicData>
        </a:graphic>
      </p:graphicFrame>
      <p:sp>
        <p:nvSpPr>
          <p:cNvPr id="4" name="عنوان 1">
            <a:extLst>
              <a:ext uri="{FF2B5EF4-FFF2-40B4-BE49-F238E27FC236}">
                <a16:creationId xmlns:a16="http://schemas.microsoft.com/office/drawing/2014/main" xmlns="" id="{8627251B-A98D-64E2-1D05-8D6416E3CE47}"/>
              </a:ext>
            </a:extLst>
          </p:cNvPr>
          <p:cNvSpPr txBox="1">
            <a:spLocks noGrp="1"/>
          </p:cNvSpPr>
          <p:nvPr>
            <p:ph type="title"/>
          </p:nvPr>
        </p:nvSpPr>
        <p:spPr>
          <a:xfrm>
            <a:off x="271617" y="216415"/>
            <a:ext cx="11827456" cy="15070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sz="4800" b="1" dirty="0"/>
              <a:t>Stages of ulcer </a:t>
            </a:r>
            <a:r>
              <a:rPr lang="ar-SA" sz="4800" b="1" dirty="0" err="1"/>
              <a:t>devel</a:t>
            </a:r>
            <a:r>
              <a:rPr lang="en-US" sz="4800" b="1" dirty="0"/>
              <a:t>o</a:t>
            </a:r>
            <a:r>
              <a:rPr lang="ar-SA" sz="4800" b="1" dirty="0" err="1"/>
              <a:t>pment</a:t>
            </a:r>
            <a:r>
              <a:rPr lang="ar-SA" sz="4800" b="1" dirty="0"/>
              <a:t> </a:t>
            </a:r>
            <a:endParaRPr lang="ar-AE" sz="4800" b="1" dirty="0"/>
          </a:p>
        </p:txBody>
      </p:sp>
    </p:spTree>
    <p:extLst>
      <p:ext uri="{BB962C8B-B14F-4D97-AF65-F5344CB8AC3E}">
        <p14:creationId xmlns:p14="http://schemas.microsoft.com/office/powerpoint/2010/main" val="18979109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5">
            <a:extLst>
              <a:ext uri="{FF2B5EF4-FFF2-40B4-BE49-F238E27FC236}">
                <a16:creationId xmlns:a16="http://schemas.microsoft.com/office/drawing/2014/main" xmlns="" id="{CC9B72DE-2E75-1874-FB53-353171243C57}"/>
              </a:ext>
            </a:extLst>
          </p:cNvPr>
          <p:cNvPicPr>
            <a:picLocks noGrp="1" noChangeAspect="1"/>
          </p:cNvPicPr>
          <p:nvPr>
            <p:ph idx="1"/>
          </p:nvPr>
        </p:nvPicPr>
        <p:blipFill>
          <a:blip r:embed="rId2"/>
          <a:stretch>
            <a:fillRect/>
          </a:stretch>
        </p:blipFill>
        <p:spPr>
          <a:xfrm>
            <a:off x="1290596" y="219677"/>
            <a:ext cx="9123404" cy="6363728"/>
          </a:xfrm>
          <a:prstGeom prst="rect">
            <a:avLst/>
          </a:prstGeom>
        </p:spPr>
      </p:pic>
    </p:spTree>
    <p:extLst>
      <p:ext uri="{BB962C8B-B14F-4D97-AF65-F5344CB8AC3E}">
        <p14:creationId xmlns:p14="http://schemas.microsoft.com/office/powerpoint/2010/main" val="2719030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xmlns="" id="{C452B240-1C57-7543-3618-D19C046CF56F}"/>
              </a:ext>
            </a:extLst>
          </p:cNvPr>
          <p:cNvSpPr txBox="1">
            <a:spLocks noGrp="1"/>
          </p:cNvSpPr>
          <p:nvPr>
            <p:ph type="title"/>
          </p:nvPr>
        </p:nvSpPr>
        <p:spPr>
          <a:xfrm>
            <a:off x="141278" y="149965"/>
            <a:ext cx="8534400" cy="150706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sz="4000" b="1" dirty="0"/>
              <a:t>Classification of DF  ulcer</a:t>
            </a:r>
            <a:endParaRPr lang="ar-AE" sz="4000" b="1" dirty="0"/>
          </a:p>
        </p:txBody>
      </p:sp>
      <p:sp>
        <p:nvSpPr>
          <p:cNvPr id="4" name="عنصر نائب للمحتوى 2">
            <a:extLst>
              <a:ext uri="{FF2B5EF4-FFF2-40B4-BE49-F238E27FC236}">
                <a16:creationId xmlns:a16="http://schemas.microsoft.com/office/drawing/2014/main" xmlns="" id="{07DB0A24-85AE-9C69-C85C-47E8CA19DBBE}"/>
              </a:ext>
            </a:extLst>
          </p:cNvPr>
          <p:cNvSpPr txBox="1">
            <a:spLocks noGrp="1"/>
          </p:cNvSpPr>
          <p:nvPr>
            <p:ph idx="1"/>
          </p:nvPr>
        </p:nvSpPr>
        <p:spPr>
          <a:xfrm>
            <a:off x="271617" y="1621366"/>
            <a:ext cx="8534400" cy="361526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ar-SA" b="1" u="sng" dirty="0">
                <a:solidFill>
                  <a:srgbClr val="C00000"/>
                </a:solidFill>
              </a:rPr>
              <a:t>Wagner’classification of </a:t>
            </a:r>
            <a:r>
              <a:rPr lang="ar-SA" b="1" u="sng" dirty="0" err="1">
                <a:solidFill>
                  <a:srgbClr val="C00000"/>
                </a:solidFill>
              </a:rPr>
              <a:t>diabetic</a:t>
            </a:r>
            <a:r>
              <a:rPr lang="ar-SA" b="1" u="sng" dirty="0">
                <a:solidFill>
                  <a:srgbClr val="C00000"/>
                </a:solidFill>
              </a:rPr>
              <a:t> </a:t>
            </a:r>
            <a:r>
              <a:rPr lang="ar-SA" b="1" u="sng" dirty="0" err="1">
                <a:solidFill>
                  <a:srgbClr val="C00000"/>
                </a:solidFill>
              </a:rPr>
              <a:t>ulce</a:t>
            </a:r>
            <a:r>
              <a:rPr lang="en-US" b="1" u="sng" dirty="0">
                <a:solidFill>
                  <a:srgbClr val="C00000"/>
                </a:solidFill>
              </a:rPr>
              <a:t>r</a:t>
            </a:r>
            <a:endParaRPr lang="ar-SA" b="1" u="sng" dirty="0">
              <a:solidFill>
                <a:srgbClr val="C00000"/>
              </a:solidFill>
            </a:endParaRPr>
          </a:p>
          <a:p>
            <a:pPr algn="just"/>
            <a:r>
              <a:rPr lang="ar-SA" sz="2400" dirty="0"/>
              <a:t> </a:t>
            </a:r>
            <a:r>
              <a:rPr lang="ar-SA" sz="2400" b="1" dirty="0" err="1"/>
              <a:t>Grade</a:t>
            </a:r>
            <a:r>
              <a:rPr lang="ar-SA" sz="2400" b="1" dirty="0"/>
              <a:t> </a:t>
            </a:r>
            <a:r>
              <a:rPr lang="en-US" sz="2400" b="1" dirty="0"/>
              <a:t>0</a:t>
            </a:r>
            <a:r>
              <a:rPr lang="ar-SA" sz="2400" dirty="0"/>
              <a:t>: </a:t>
            </a:r>
            <a:r>
              <a:rPr lang="ar-SA" sz="2400" dirty="0" err="1"/>
              <a:t>Skin</a:t>
            </a:r>
            <a:r>
              <a:rPr lang="ar-SA" sz="2400" dirty="0"/>
              <a:t> </a:t>
            </a:r>
            <a:r>
              <a:rPr lang="ar-SA" sz="2400" dirty="0" err="1"/>
              <a:t>intact</a:t>
            </a:r>
            <a:r>
              <a:rPr lang="ar-SA" sz="2400" dirty="0"/>
              <a:t> </a:t>
            </a:r>
            <a:r>
              <a:rPr lang="ar-SA" sz="2400" dirty="0" err="1"/>
              <a:t>but</a:t>
            </a:r>
            <a:r>
              <a:rPr lang="ar-SA" sz="2400" dirty="0"/>
              <a:t>  "</a:t>
            </a:r>
            <a:r>
              <a:rPr lang="ar-SA" sz="2400" b="1" dirty="0" err="1"/>
              <a:t>foot</a:t>
            </a:r>
            <a:r>
              <a:rPr lang="ar-SA" sz="2400" b="1" dirty="0"/>
              <a:t> </a:t>
            </a:r>
            <a:r>
              <a:rPr lang="ar-SA" sz="2400" b="1" dirty="0" err="1"/>
              <a:t>at</a:t>
            </a:r>
            <a:r>
              <a:rPr lang="ar-SA" sz="2400" b="1" dirty="0"/>
              <a:t> </a:t>
            </a:r>
            <a:r>
              <a:rPr lang="ar-SA" sz="2400" b="1" dirty="0" err="1"/>
              <a:t>risk</a:t>
            </a:r>
            <a:r>
              <a:rPr lang="ar-SA" sz="2400" dirty="0"/>
              <a:t>"</a:t>
            </a:r>
          </a:p>
          <a:p>
            <a:pPr algn="just"/>
            <a:r>
              <a:rPr lang="ar-SA" sz="2400" b="1" dirty="0" err="1"/>
              <a:t>Grade</a:t>
            </a:r>
            <a:r>
              <a:rPr lang="ar-SA" sz="2400" b="1" dirty="0"/>
              <a:t> </a:t>
            </a:r>
            <a:r>
              <a:rPr lang="en-US" sz="2400" b="1" dirty="0"/>
              <a:t>1</a:t>
            </a:r>
            <a:r>
              <a:rPr lang="ar-SA" sz="2400" dirty="0"/>
              <a:t>:</a:t>
            </a:r>
            <a:r>
              <a:rPr lang="ar-SA" sz="2400" dirty="0" err="1"/>
              <a:t>Superficial</a:t>
            </a:r>
            <a:r>
              <a:rPr lang="ar-SA" sz="2400" dirty="0"/>
              <a:t>  </a:t>
            </a:r>
            <a:r>
              <a:rPr lang="ar-SA" sz="2400" dirty="0" err="1"/>
              <a:t>diabetic</a:t>
            </a:r>
            <a:r>
              <a:rPr lang="ar-SA" sz="2400" dirty="0"/>
              <a:t>  ulcer and </a:t>
            </a:r>
            <a:r>
              <a:rPr lang="ar-SA" sz="2400" dirty="0" err="1"/>
              <a:t>localised</a:t>
            </a:r>
            <a:r>
              <a:rPr lang="ar-SA" sz="2400" dirty="0"/>
              <a:t> </a:t>
            </a:r>
          </a:p>
          <a:p>
            <a:pPr algn="just"/>
            <a:r>
              <a:rPr lang="ar-SA" sz="2400" b="1" dirty="0" err="1"/>
              <a:t>Grade</a:t>
            </a:r>
            <a:r>
              <a:rPr lang="ar-SA" sz="2400" b="1" dirty="0"/>
              <a:t> </a:t>
            </a:r>
            <a:r>
              <a:rPr lang="en-US" sz="2400" b="1" dirty="0"/>
              <a:t>2</a:t>
            </a:r>
            <a:r>
              <a:rPr lang="ar-SA" sz="2400" dirty="0"/>
              <a:t>:</a:t>
            </a:r>
            <a:r>
              <a:rPr lang="ar-SA" sz="2400" dirty="0" err="1"/>
              <a:t>Deep</a:t>
            </a:r>
            <a:r>
              <a:rPr lang="ar-SA" sz="2400" dirty="0"/>
              <a:t> ulcer and </a:t>
            </a:r>
            <a:r>
              <a:rPr lang="ar-SA" sz="2400" dirty="0" err="1"/>
              <a:t>extension</a:t>
            </a:r>
            <a:endParaRPr lang="ar-SA" sz="2400" dirty="0"/>
          </a:p>
          <a:p>
            <a:pPr marL="0" indent="0" algn="just">
              <a:buFont typeface="Arial" panose="020B0604020202020204" pitchFamily="34" charset="0"/>
              <a:buNone/>
            </a:pPr>
            <a:r>
              <a:rPr lang="ar-SA" sz="2400" dirty="0"/>
              <a:t>▪</a:t>
            </a:r>
            <a:r>
              <a:rPr lang="ar-SA" sz="2400" dirty="0" err="1"/>
              <a:t>Involves</a:t>
            </a:r>
            <a:r>
              <a:rPr lang="ar-SA" sz="2400" dirty="0"/>
              <a:t> </a:t>
            </a:r>
            <a:r>
              <a:rPr lang="ar-SA" sz="2400" dirty="0" err="1"/>
              <a:t>ligament</a:t>
            </a:r>
            <a:r>
              <a:rPr lang="ar-SA" sz="2400" dirty="0"/>
              <a:t> ,</a:t>
            </a:r>
            <a:r>
              <a:rPr lang="ar-SA" sz="2400" dirty="0" err="1"/>
              <a:t>tendon,Joint</a:t>
            </a:r>
            <a:r>
              <a:rPr lang="ar-SA" sz="2400" dirty="0"/>
              <a:t> </a:t>
            </a:r>
            <a:r>
              <a:rPr lang="ar-SA" sz="2400" dirty="0" err="1"/>
              <a:t>capsule</a:t>
            </a:r>
            <a:r>
              <a:rPr lang="ar-SA" sz="2400" dirty="0"/>
              <a:t> and </a:t>
            </a:r>
            <a:r>
              <a:rPr lang="ar-SA" sz="2400" dirty="0" err="1"/>
              <a:t>fascia</a:t>
            </a:r>
            <a:endParaRPr lang="ar-SA" sz="2400" dirty="0"/>
          </a:p>
          <a:p>
            <a:pPr marL="0" indent="0" algn="just">
              <a:buFont typeface="Arial" panose="020B0604020202020204" pitchFamily="34" charset="0"/>
              <a:buNone/>
            </a:pPr>
            <a:r>
              <a:rPr lang="ar-SA" sz="2400" dirty="0"/>
              <a:t>▪</a:t>
            </a:r>
            <a:r>
              <a:rPr lang="ar-SA" sz="2400" dirty="0" err="1"/>
              <a:t>No</a:t>
            </a:r>
            <a:r>
              <a:rPr lang="ar-SA" sz="2400" dirty="0"/>
              <a:t> </a:t>
            </a:r>
            <a:r>
              <a:rPr lang="ar-SA" sz="2400" dirty="0" err="1"/>
              <a:t>abscess</a:t>
            </a:r>
            <a:r>
              <a:rPr lang="ar-SA" sz="2400" dirty="0"/>
              <a:t> </a:t>
            </a:r>
            <a:r>
              <a:rPr lang="ar-SA" sz="2400" dirty="0" err="1"/>
              <a:t>or</a:t>
            </a:r>
            <a:r>
              <a:rPr lang="ar-SA" sz="2400" dirty="0"/>
              <a:t> </a:t>
            </a:r>
            <a:r>
              <a:rPr lang="ar-SA" sz="2400" dirty="0" err="1"/>
              <a:t>osteomyelitis</a:t>
            </a:r>
            <a:endParaRPr lang="ar-SA" sz="2400" dirty="0"/>
          </a:p>
          <a:p>
            <a:pPr algn="just"/>
            <a:r>
              <a:rPr lang="ar-SA" sz="2400" b="1" dirty="0" err="1"/>
              <a:t>Grade</a:t>
            </a:r>
            <a:r>
              <a:rPr lang="ar-SA" sz="2400" b="1" dirty="0"/>
              <a:t> </a:t>
            </a:r>
            <a:r>
              <a:rPr lang="en-US" sz="2400" b="1" dirty="0"/>
              <a:t>3</a:t>
            </a:r>
            <a:r>
              <a:rPr lang="ar-SA" sz="2400" dirty="0"/>
              <a:t>:</a:t>
            </a:r>
            <a:r>
              <a:rPr lang="ar-SA" sz="2400" dirty="0" err="1"/>
              <a:t>Deep</a:t>
            </a:r>
            <a:r>
              <a:rPr lang="ar-SA" sz="2400" dirty="0"/>
              <a:t> ulcer </a:t>
            </a:r>
            <a:r>
              <a:rPr lang="ar-SA" sz="2400" dirty="0" err="1"/>
              <a:t>with</a:t>
            </a:r>
            <a:r>
              <a:rPr lang="ar-SA" sz="2400" dirty="0"/>
              <a:t> </a:t>
            </a:r>
            <a:r>
              <a:rPr lang="ar-SA" sz="2400" dirty="0" err="1"/>
              <a:t>abscess</a:t>
            </a:r>
            <a:r>
              <a:rPr lang="ar-SA" sz="2400" dirty="0"/>
              <a:t>  </a:t>
            </a:r>
            <a:r>
              <a:rPr lang="ar-SA" sz="2400" dirty="0" err="1"/>
              <a:t>or</a:t>
            </a:r>
            <a:r>
              <a:rPr lang="ar-SA" sz="2400" dirty="0"/>
              <a:t> </a:t>
            </a:r>
            <a:r>
              <a:rPr lang="ar-SA" sz="2400" dirty="0" err="1"/>
              <a:t>osteomyelitis</a:t>
            </a:r>
            <a:r>
              <a:rPr lang="ar-SA" sz="2400" dirty="0"/>
              <a:t> </a:t>
            </a:r>
          </a:p>
          <a:p>
            <a:pPr algn="just"/>
            <a:r>
              <a:rPr lang="ar-SA" sz="2400" b="1" dirty="0" err="1"/>
              <a:t>Grade</a:t>
            </a:r>
            <a:r>
              <a:rPr lang="ar-SA" sz="2400" b="1" dirty="0"/>
              <a:t> </a:t>
            </a:r>
            <a:r>
              <a:rPr lang="en-US" sz="2400" b="1" dirty="0"/>
              <a:t>4</a:t>
            </a:r>
            <a:r>
              <a:rPr lang="ar-SA" sz="2400" dirty="0"/>
              <a:t>:</a:t>
            </a:r>
            <a:r>
              <a:rPr lang="ar-SA" sz="2400" dirty="0" err="1"/>
              <a:t>Gangrene</a:t>
            </a:r>
            <a:r>
              <a:rPr lang="ar-SA" sz="2400" dirty="0"/>
              <a:t> </a:t>
            </a:r>
            <a:r>
              <a:rPr lang="ar-SA" sz="2400" dirty="0" err="1"/>
              <a:t>to</a:t>
            </a:r>
            <a:r>
              <a:rPr lang="ar-SA" sz="2400" dirty="0"/>
              <a:t> </a:t>
            </a:r>
            <a:r>
              <a:rPr lang="ar-SA" sz="2400" dirty="0" err="1"/>
              <a:t>portion</a:t>
            </a:r>
            <a:r>
              <a:rPr lang="ar-SA" sz="2400" dirty="0"/>
              <a:t> of </a:t>
            </a:r>
            <a:r>
              <a:rPr lang="ar-SA" sz="2400" dirty="0" err="1">
                <a:solidFill>
                  <a:srgbClr val="C00000"/>
                </a:solidFill>
              </a:rPr>
              <a:t>forefoot</a:t>
            </a:r>
            <a:endParaRPr lang="ar-SA" sz="2400" dirty="0">
              <a:solidFill>
                <a:srgbClr val="C00000"/>
              </a:solidFill>
            </a:endParaRPr>
          </a:p>
          <a:p>
            <a:pPr algn="just"/>
            <a:r>
              <a:rPr lang="ar-SA" sz="2400" b="1" dirty="0" err="1"/>
              <a:t>Grade</a:t>
            </a:r>
            <a:r>
              <a:rPr lang="ar-SA" sz="2400" b="1" dirty="0"/>
              <a:t> </a:t>
            </a:r>
            <a:r>
              <a:rPr lang="en-US" sz="2400" b="1" dirty="0"/>
              <a:t>5</a:t>
            </a:r>
            <a:r>
              <a:rPr lang="ar-SA" sz="2400" dirty="0"/>
              <a:t>: </a:t>
            </a:r>
            <a:r>
              <a:rPr lang="ar-SA" sz="2400" dirty="0" err="1"/>
              <a:t>Extension</a:t>
            </a:r>
            <a:r>
              <a:rPr lang="ar-SA" sz="2400" dirty="0"/>
              <a:t> of </a:t>
            </a:r>
            <a:r>
              <a:rPr lang="ar-SA" sz="2400" dirty="0" err="1"/>
              <a:t>gangrene</a:t>
            </a:r>
            <a:r>
              <a:rPr lang="ar-SA" sz="2400" dirty="0"/>
              <a:t> of </a:t>
            </a:r>
            <a:r>
              <a:rPr lang="ar-SA" sz="2400" dirty="0" err="1">
                <a:solidFill>
                  <a:srgbClr val="C00000"/>
                </a:solidFill>
              </a:rPr>
              <a:t>entire</a:t>
            </a:r>
            <a:r>
              <a:rPr lang="ar-SA" sz="2400" dirty="0">
                <a:solidFill>
                  <a:srgbClr val="C00000"/>
                </a:solidFill>
              </a:rPr>
              <a:t> </a:t>
            </a:r>
            <a:r>
              <a:rPr lang="ar-SA" sz="2400" dirty="0" err="1">
                <a:solidFill>
                  <a:srgbClr val="C00000"/>
                </a:solidFill>
              </a:rPr>
              <a:t>foot</a:t>
            </a:r>
            <a:endParaRPr lang="ar-AE" sz="2400" dirty="0">
              <a:solidFill>
                <a:srgbClr val="C00000"/>
              </a:solidFill>
            </a:endParaRPr>
          </a:p>
        </p:txBody>
      </p:sp>
      <p:pic>
        <p:nvPicPr>
          <p:cNvPr id="3" name="صورة 4">
            <a:extLst>
              <a:ext uri="{FF2B5EF4-FFF2-40B4-BE49-F238E27FC236}">
                <a16:creationId xmlns:a16="http://schemas.microsoft.com/office/drawing/2014/main" xmlns="" id="{5931D2F1-21F9-EE8B-8B9B-FE54B0C91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8596" y="610561"/>
            <a:ext cx="2481520" cy="1613401"/>
          </a:xfrm>
          <a:prstGeom prst="rect">
            <a:avLst/>
          </a:prstGeom>
        </p:spPr>
      </p:pic>
      <p:pic>
        <p:nvPicPr>
          <p:cNvPr id="6" name="صورة 6">
            <a:extLst>
              <a:ext uri="{FF2B5EF4-FFF2-40B4-BE49-F238E27FC236}">
                <a16:creationId xmlns:a16="http://schemas.microsoft.com/office/drawing/2014/main" xmlns="" id="{D0045C73-AD09-FB5A-D986-D0C513E90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8596" y="2622299"/>
            <a:ext cx="2481520" cy="1613402"/>
          </a:xfrm>
          <a:prstGeom prst="rect">
            <a:avLst/>
          </a:prstGeom>
        </p:spPr>
      </p:pic>
      <p:pic>
        <p:nvPicPr>
          <p:cNvPr id="7" name="صورة 5" descr="صورة تحتوي على سمك, خضراوات&#10;&#10;تم إنشاء الوصف تلقائياً">
            <a:extLst>
              <a:ext uri="{FF2B5EF4-FFF2-40B4-BE49-F238E27FC236}">
                <a16:creationId xmlns:a16="http://schemas.microsoft.com/office/drawing/2014/main" xmlns="" id="{D7053F34-9BD8-4336-30CD-F64D03400D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8596" y="4608908"/>
            <a:ext cx="2481520" cy="1613403"/>
          </a:xfrm>
          <a:prstGeom prst="rect">
            <a:avLst/>
          </a:prstGeom>
        </p:spPr>
      </p:pic>
    </p:spTree>
    <p:extLst>
      <p:ext uri="{BB962C8B-B14F-4D97-AF65-F5344CB8AC3E}">
        <p14:creationId xmlns:p14="http://schemas.microsoft.com/office/powerpoint/2010/main" val="1293737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8">
            <a:extLst>
              <a:ext uri="{FF2B5EF4-FFF2-40B4-BE49-F238E27FC236}">
                <a16:creationId xmlns:a16="http://schemas.microsoft.com/office/drawing/2014/main" xmlns="" id="{898F85CB-49AC-D4B2-7F2A-72F4BFD338AB}"/>
              </a:ext>
            </a:extLst>
          </p:cNvPr>
          <p:cNvPicPr>
            <a:picLocks noGrp="1" noChangeAspect="1"/>
          </p:cNvPicPr>
          <p:nvPr>
            <p:ph idx="1"/>
          </p:nvPr>
        </p:nvPicPr>
        <p:blipFill>
          <a:blip r:embed="rId2"/>
          <a:stretch>
            <a:fillRect/>
          </a:stretch>
        </p:blipFill>
        <p:spPr>
          <a:xfrm>
            <a:off x="823784" y="377567"/>
            <a:ext cx="10688594" cy="5999891"/>
          </a:xfrm>
          <a:prstGeom prst="rect">
            <a:avLst/>
          </a:prstGeom>
        </p:spPr>
      </p:pic>
    </p:spTree>
    <p:extLst>
      <p:ext uri="{BB962C8B-B14F-4D97-AF65-F5344CB8AC3E}">
        <p14:creationId xmlns:p14="http://schemas.microsoft.com/office/powerpoint/2010/main" val="165701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FFA0E4-5621-4711-066B-0405DA77D691}"/>
              </a:ext>
            </a:extLst>
          </p:cNvPr>
          <p:cNvSpPr>
            <a:spLocks noGrp="1"/>
          </p:cNvSpPr>
          <p:nvPr>
            <p:ph type="title"/>
          </p:nvPr>
        </p:nvSpPr>
        <p:spPr>
          <a:xfrm>
            <a:off x="522417" y="-222028"/>
            <a:ext cx="10515600" cy="1325563"/>
          </a:xfrm>
        </p:spPr>
        <p:txBody>
          <a:bodyPr>
            <a:normAutofit/>
          </a:bodyPr>
          <a:lstStyle/>
          <a:p>
            <a:r>
              <a:rPr lang="en-US" sz="4800" b="1" dirty="0"/>
              <a:t>History</a:t>
            </a:r>
          </a:p>
        </p:txBody>
      </p:sp>
      <p:sp>
        <p:nvSpPr>
          <p:cNvPr id="3" name="Content Placeholder 2">
            <a:extLst>
              <a:ext uri="{FF2B5EF4-FFF2-40B4-BE49-F238E27FC236}">
                <a16:creationId xmlns:a16="http://schemas.microsoft.com/office/drawing/2014/main" xmlns="" id="{1C4F0857-016B-CCA0-1A9E-33853CC00EEE}"/>
              </a:ext>
            </a:extLst>
          </p:cNvPr>
          <p:cNvSpPr>
            <a:spLocks noGrp="1"/>
          </p:cNvSpPr>
          <p:nvPr>
            <p:ph idx="1"/>
          </p:nvPr>
        </p:nvSpPr>
        <p:spPr>
          <a:xfrm>
            <a:off x="284380" y="1003610"/>
            <a:ext cx="11413247" cy="5239298"/>
          </a:xfrm>
        </p:spPr>
        <p:txBody>
          <a:bodyPr>
            <a:noAutofit/>
          </a:bodyPr>
          <a:lstStyle/>
          <a:p>
            <a:pPr lvl="0"/>
            <a:r>
              <a:rPr lang="en-US" sz="1800" b="1" dirty="0">
                <a:solidFill>
                  <a:schemeClr val="tx1"/>
                </a:solidFill>
              </a:rPr>
              <a:t>Patient profile </a:t>
            </a:r>
          </a:p>
          <a:p>
            <a:pPr lvl="0"/>
            <a:r>
              <a:rPr lang="en-US" sz="1800" b="1" dirty="0">
                <a:solidFill>
                  <a:schemeClr val="tx1"/>
                </a:solidFill>
              </a:rPr>
              <a:t>Diabetic History</a:t>
            </a:r>
          </a:p>
          <a:p>
            <a:pPr lvl="1"/>
            <a:r>
              <a:rPr lang="ar-SA" b="1" dirty="0" err="1">
                <a:solidFill>
                  <a:schemeClr val="tx1"/>
                </a:solidFill>
              </a:rPr>
              <a:t>Duration</a:t>
            </a:r>
            <a:r>
              <a:rPr lang="ar-SA" b="1" dirty="0">
                <a:solidFill>
                  <a:schemeClr val="tx1"/>
                </a:solidFill>
              </a:rPr>
              <a:t> of </a:t>
            </a:r>
            <a:r>
              <a:rPr lang="ar-SA" b="1" dirty="0" err="1">
                <a:solidFill>
                  <a:schemeClr val="tx1"/>
                </a:solidFill>
              </a:rPr>
              <a:t>diabetes</a:t>
            </a:r>
            <a:endParaRPr lang="en-US" b="1" dirty="0">
              <a:solidFill>
                <a:schemeClr val="tx1"/>
              </a:solidFill>
            </a:endParaRPr>
          </a:p>
          <a:p>
            <a:pPr lvl="1"/>
            <a:r>
              <a:rPr lang="ar-SA" b="1" dirty="0" err="1">
                <a:solidFill>
                  <a:schemeClr val="tx1"/>
                </a:solidFill>
              </a:rPr>
              <a:t>Type</a:t>
            </a:r>
            <a:r>
              <a:rPr lang="ar-SA" b="1" dirty="0">
                <a:solidFill>
                  <a:schemeClr val="tx1"/>
                </a:solidFill>
              </a:rPr>
              <a:t> of </a:t>
            </a:r>
            <a:r>
              <a:rPr lang="ar-SA" b="1" dirty="0" err="1">
                <a:solidFill>
                  <a:schemeClr val="tx1"/>
                </a:solidFill>
              </a:rPr>
              <a:t>treatment</a:t>
            </a:r>
            <a:r>
              <a:rPr lang="ar-SA" b="1" dirty="0">
                <a:solidFill>
                  <a:schemeClr val="tx1"/>
                </a:solidFill>
              </a:rPr>
              <a:t> </a:t>
            </a:r>
            <a:endParaRPr lang="en-US" b="1" dirty="0">
              <a:solidFill>
                <a:schemeClr val="tx1"/>
              </a:solidFill>
            </a:endParaRPr>
          </a:p>
          <a:p>
            <a:pPr lvl="1"/>
            <a:r>
              <a:rPr lang="ar-SA" b="1" dirty="0" err="1">
                <a:solidFill>
                  <a:schemeClr val="tx1"/>
                </a:solidFill>
              </a:rPr>
              <a:t>Diabetes</a:t>
            </a:r>
            <a:r>
              <a:rPr lang="ar-SA" b="1" dirty="0">
                <a:solidFill>
                  <a:schemeClr val="tx1"/>
                </a:solidFill>
              </a:rPr>
              <a:t> </a:t>
            </a:r>
            <a:r>
              <a:rPr lang="ar-SA" b="1" dirty="0" err="1">
                <a:solidFill>
                  <a:schemeClr val="tx1"/>
                </a:solidFill>
              </a:rPr>
              <a:t>complications:Renal</a:t>
            </a:r>
            <a:r>
              <a:rPr lang="ar-SA" b="1" dirty="0">
                <a:solidFill>
                  <a:schemeClr val="tx1"/>
                </a:solidFill>
              </a:rPr>
              <a:t> </a:t>
            </a:r>
            <a:r>
              <a:rPr lang="ar-SA" b="1" dirty="0" err="1">
                <a:solidFill>
                  <a:schemeClr val="tx1"/>
                </a:solidFill>
              </a:rPr>
              <a:t>insufficiency</a:t>
            </a:r>
            <a:r>
              <a:rPr lang="ar-SA" b="1" dirty="0">
                <a:solidFill>
                  <a:schemeClr val="tx1"/>
                </a:solidFill>
              </a:rPr>
              <a:t>, </a:t>
            </a:r>
            <a:r>
              <a:rPr lang="ar-SA" b="1" dirty="0" err="1">
                <a:solidFill>
                  <a:schemeClr val="tx1"/>
                </a:solidFill>
              </a:rPr>
              <a:t>visual</a:t>
            </a:r>
            <a:r>
              <a:rPr lang="ar-SA" b="1" dirty="0">
                <a:solidFill>
                  <a:schemeClr val="tx1"/>
                </a:solidFill>
              </a:rPr>
              <a:t> </a:t>
            </a:r>
            <a:r>
              <a:rPr lang="ar-SA" b="1" dirty="0" err="1">
                <a:solidFill>
                  <a:schemeClr val="tx1"/>
                </a:solidFill>
              </a:rPr>
              <a:t>impairment</a:t>
            </a:r>
            <a:endParaRPr lang="en-US" b="1" dirty="0">
              <a:solidFill>
                <a:schemeClr val="tx1"/>
              </a:solidFill>
            </a:endParaRPr>
          </a:p>
          <a:p>
            <a:pPr lvl="0"/>
            <a:r>
              <a:rPr lang="en-US" sz="1800" b="1" dirty="0">
                <a:solidFill>
                  <a:schemeClr val="tx1"/>
                </a:solidFill>
              </a:rPr>
              <a:t>Previous ulcer or amputation </a:t>
            </a:r>
          </a:p>
          <a:p>
            <a:pPr lvl="0"/>
            <a:r>
              <a:rPr lang="en-US" sz="1800" b="1" dirty="0">
                <a:solidFill>
                  <a:schemeClr val="tx1"/>
                </a:solidFill>
              </a:rPr>
              <a:t>Symptoms of peripheral neuropathy </a:t>
            </a:r>
            <a:r>
              <a:rPr lang="ar-SA" sz="1800" b="1" dirty="0">
                <a:solidFill>
                  <a:schemeClr val="tx1"/>
                </a:solidFill>
              </a:rPr>
              <a:t>:</a:t>
            </a:r>
            <a:endParaRPr lang="en-US" sz="1800" b="1" dirty="0">
              <a:solidFill>
                <a:schemeClr val="tx1"/>
              </a:solidFill>
            </a:endParaRPr>
          </a:p>
          <a:p>
            <a:pPr lvl="0"/>
            <a:r>
              <a:rPr lang="ar-SA" sz="1800" b="1" dirty="0" err="1">
                <a:solidFill>
                  <a:schemeClr val="tx1"/>
                </a:solidFill>
              </a:rPr>
              <a:t>Neuropatic</a:t>
            </a:r>
            <a:r>
              <a:rPr lang="ar-SA" sz="1800" b="1" dirty="0">
                <a:solidFill>
                  <a:schemeClr val="tx1"/>
                </a:solidFill>
              </a:rPr>
              <a:t> </a:t>
            </a:r>
            <a:r>
              <a:rPr lang="ar-SA" sz="1800" b="1" dirty="0" err="1">
                <a:solidFill>
                  <a:schemeClr val="tx1"/>
                </a:solidFill>
              </a:rPr>
              <a:t>symptoms:Burning</a:t>
            </a:r>
            <a:r>
              <a:rPr lang="ar-SA" sz="1800" b="1" dirty="0">
                <a:solidFill>
                  <a:schemeClr val="tx1"/>
                </a:solidFill>
              </a:rPr>
              <a:t> </a:t>
            </a:r>
            <a:r>
              <a:rPr lang="ar-SA" sz="1800" b="1" dirty="0" err="1">
                <a:solidFill>
                  <a:schemeClr val="tx1"/>
                </a:solidFill>
              </a:rPr>
              <a:t>or</a:t>
            </a:r>
            <a:r>
              <a:rPr lang="ar-SA" sz="1800" b="1" dirty="0">
                <a:solidFill>
                  <a:schemeClr val="tx1"/>
                </a:solidFill>
              </a:rPr>
              <a:t> </a:t>
            </a:r>
            <a:r>
              <a:rPr lang="ar-SA" sz="1800" b="1" dirty="0" err="1">
                <a:solidFill>
                  <a:schemeClr val="tx1"/>
                </a:solidFill>
              </a:rPr>
              <a:t>shooting</a:t>
            </a:r>
            <a:r>
              <a:rPr lang="ar-SA" sz="1800" b="1" dirty="0">
                <a:solidFill>
                  <a:schemeClr val="tx1"/>
                </a:solidFill>
              </a:rPr>
              <a:t> </a:t>
            </a:r>
            <a:r>
              <a:rPr lang="ar-SA" sz="1800" b="1" dirty="0" err="1">
                <a:solidFill>
                  <a:schemeClr val="tx1"/>
                </a:solidFill>
              </a:rPr>
              <a:t>pain</a:t>
            </a:r>
            <a:r>
              <a:rPr lang="ar-SA" sz="1800" b="1" dirty="0">
                <a:solidFill>
                  <a:schemeClr val="tx1"/>
                </a:solidFill>
              </a:rPr>
              <a:t>, </a:t>
            </a:r>
            <a:r>
              <a:rPr lang="ar-SA" sz="1800" b="1" dirty="0" err="1">
                <a:solidFill>
                  <a:schemeClr val="tx1"/>
                </a:solidFill>
              </a:rPr>
              <a:t>electrical</a:t>
            </a:r>
            <a:r>
              <a:rPr lang="ar-SA" sz="1800" b="1" dirty="0">
                <a:solidFill>
                  <a:schemeClr val="tx1"/>
                </a:solidFill>
              </a:rPr>
              <a:t> </a:t>
            </a:r>
            <a:r>
              <a:rPr lang="ar-SA" sz="1800" b="1" dirty="0" err="1">
                <a:solidFill>
                  <a:schemeClr val="tx1"/>
                </a:solidFill>
              </a:rPr>
              <a:t>or</a:t>
            </a:r>
            <a:r>
              <a:rPr lang="ar-SA" sz="1800" b="1" dirty="0">
                <a:solidFill>
                  <a:schemeClr val="tx1"/>
                </a:solidFill>
              </a:rPr>
              <a:t> </a:t>
            </a:r>
            <a:r>
              <a:rPr lang="ar-SA" sz="1800" b="1" dirty="0" err="1">
                <a:solidFill>
                  <a:schemeClr val="tx1"/>
                </a:solidFill>
              </a:rPr>
              <a:t>sharp</a:t>
            </a:r>
            <a:r>
              <a:rPr lang="ar-SA" sz="1800" b="1" dirty="0">
                <a:solidFill>
                  <a:schemeClr val="tx1"/>
                </a:solidFill>
              </a:rPr>
              <a:t> </a:t>
            </a:r>
            <a:r>
              <a:rPr lang="ar-SA" sz="1800" b="1" dirty="0" err="1">
                <a:solidFill>
                  <a:schemeClr val="tx1"/>
                </a:solidFill>
              </a:rPr>
              <a:t>sensations</a:t>
            </a:r>
            <a:r>
              <a:rPr lang="ar-SA" sz="1800" b="1" dirty="0">
                <a:solidFill>
                  <a:schemeClr val="tx1"/>
                </a:solidFill>
              </a:rPr>
              <a:t> , </a:t>
            </a:r>
            <a:r>
              <a:rPr lang="ar-SA" sz="1800" b="1" dirty="0" err="1">
                <a:solidFill>
                  <a:schemeClr val="tx1"/>
                </a:solidFill>
              </a:rPr>
              <a:t>numbness</a:t>
            </a:r>
            <a:endParaRPr lang="en-US" sz="1800" b="1" dirty="0">
              <a:solidFill>
                <a:schemeClr val="tx1"/>
              </a:solidFill>
            </a:endParaRPr>
          </a:p>
          <a:p>
            <a:pPr lvl="0"/>
            <a:r>
              <a:rPr lang="en-US" sz="1800" b="1" dirty="0">
                <a:solidFill>
                  <a:schemeClr val="tx1"/>
                </a:solidFill>
              </a:rPr>
              <a:t>Symptom</a:t>
            </a:r>
            <a:r>
              <a:rPr lang="ar-SA" sz="1800" b="1" dirty="0">
                <a:solidFill>
                  <a:schemeClr val="tx1"/>
                </a:solidFill>
              </a:rPr>
              <a:t>s</a:t>
            </a:r>
            <a:r>
              <a:rPr lang="en-US" sz="1800" b="1" dirty="0">
                <a:solidFill>
                  <a:schemeClr val="tx1"/>
                </a:solidFill>
              </a:rPr>
              <a:t> of peripheral vascular /ischemic problem</a:t>
            </a:r>
            <a:r>
              <a:rPr lang="ar-SA" sz="1800" b="1" dirty="0">
                <a:solidFill>
                  <a:schemeClr val="tx1"/>
                </a:solidFill>
              </a:rPr>
              <a:t>:</a:t>
            </a:r>
            <a:endParaRPr lang="en-US" sz="1800" b="1" dirty="0">
              <a:solidFill>
                <a:schemeClr val="tx1"/>
              </a:solidFill>
            </a:endParaRPr>
          </a:p>
          <a:p>
            <a:pPr lvl="1"/>
            <a:r>
              <a:rPr lang="af-ZA" b="1" dirty="0">
                <a:solidFill>
                  <a:schemeClr val="tx1"/>
                </a:solidFill>
              </a:rPr>
              <a:t>C</a:t>
            </a:r>
            <a:r>
              <a:rPr lang="ar-SA" b="1" dirty="0" err="1">
                <a:solidFill>
                  <a:schemeClr val="tx1"/>
                </a:solidFill>
              </a:rPr>
              <a:t>laudication</a:t>
            </a:r>
            <a:endParaRPr lang="en-US" b="1" dirty="0">
              <a:solidFill>
                <a:schemeClr val="tx1"/>
              </a:solidFill>
            </a:endParaRPr>
          </a:p>
          <a:p>
            <a:pPr lvl="1"/>
            <a:r>
              <a:rPr lang="ar-SA" b="1" dirty="0" err="1">
                <a:solidFill>
                  <a:schemeClr val="tx1"/>
                </a:solidFill>
              </a:rPr>
              <a:t>Rest</a:t>
            </a:r>
            <a:r>
              <a:rPr lang="ar-SA" b="1" dirty="0">
                <a:solidFill>
                  <a:schemeClr val="tx1"/>
                </a:solidFill>
              </a:rPr>
              <a:t> </a:t>
            </a:r>
            <a:r>
              <a:rPr lang="ar-SA" b="1" dirty="0" err="1">
                <a:solidFill>
                  <a:schemeClr val="tx1"/>
                </a:solidFill>
              </a:rPr>
              <a:t>pain</a:t>
            </a:r>
            <a:endParaRPr lang="en-US" b="1" dirty="0">
              <a:solidFill>
                <a:schemeClr val="tx1"/>
              </a:solidFill>
            </a:endParaRPr>
          </a:p>
          <a:p>
            <a:pPr lvl="1"/>
            <a:r>
              <a:rPr lang="ar-SA" b="1" dirty="0" err="1">
                <a:solidFill>
                  <a:schemeClr val="tx1"/>
                </a:solidFill>
              </a:rPr>
              <a:t>Nonhealing</a:t>
            </a:r>
            <a:r>
              <a:rPr lang="ar-SA" b="1" dirty="0">
                <a:solidFill>
                  <a:schemeClr val="tx1"/>
                </a:solidFill>
              </a:rPr>
              <a:t> ulcer </a:t>
            </a:r>
            <a:endParaRPr lang="en-US" b="1" dirty="0">
              <a:solidFill>
                <a:schemeClr val="tx1"/>
              </a:solidFill>
            </a:endParaRPr>
          </a:p>
          <a:p>
            <a:pPr lvl="0"/>
            <a:r>
              <a:rPr lang="en-US" sz="1800" b="1" dirty="0">
                <a:solidFill>
                  <a:schemeClr val="tx1"/>
                </a:solidFill>
              </a:rPr>
              <a:t>Contributing factor </a:t>
            </a:r>
          </a:p>
        </p:txBody>
      </p:sp>
    </p:spTree>
    <p:extLst>
      <p:ext uri="{BB962C8B-B14F-4D97-AF65-F5344CB8AC3E}">
        <p14:creationId xmlns:p14="http://schemas.microsoft.com/office/powerpoint/2010/main" val="46338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65CCB13-2A64-260D-7A8B-A715E11AE87A}"/>
              </a:ext>
            </a:extLst>
          </p:cNvPr>
          <p:cNvSpPr>
            <a:spLocks noGrp="1"/>
          </p:cNvSpPr>
          <p:nvPr>
            <p:ph idx="1"/>
          </p:nvPr>
        </p:nvSpPr>
        <p:spPr>
          <a:xfrm>
            <a:off x="838200" y="267730"/>
            <a:ext cx="10653584" cy="5909233"/>
          </a:xfrm>
        </p:spPr>
        <p:txBody>
          <a:bodyPr/>
          <a:lstStyle/>
          <a:p>
            <a:r>
              <a:rPr lang="en-US" b="1" dirty="0">
                <a:solidFill>
                  <a:schemeClr val="tx1"/>
                </a:solidFill>
              </a:rPr>
              <a:t>Current ulcer 
☆When and how was the ulcer first noticed ?
☆Pain
☆Discharge 
☆Progression : How the ulcer change in size ,</a:t>
            </a:r>
            <a:r>
              <a:rPr lang="en-US" b="1" dirty="0" err="1">
                <a:solidFill>
                  <a:schemeClr val="tx1"/>
                </a:solidFill>
              </a:rPr>
              <a:t>depth,shape</a:t>
            </a:r>
            <a:r>
              <a:rPr lang="en-US" b="1" dirty="0">
                <a:solidFill>
                  <a:schemeClr val="tx1"/>
                </a:solidFill>
              </a:rPr>
              <a:t>….
☆Associated symptoms
Social History :Smoking and Medical History : Hypertension </a:t>
            </a:r>
          </a:p>
        </p:txBody>
      </p:sp>
    </p:spTree>
    <p:extLst>
      <p:ext uri="{BB962C8B-B14F-4D97-AF65-F5344CB8AC3E}">
        <p14:creationId xmlns:p14="http://schemas.microsoft.com/office/powerpoint/2010/main" val="92900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فرعي 2">
            <a:extLst>
              <a:ext uri="{FF2B5EF4-FFF2-40B4-BE49-F238E27FC236}">
                <a16:creationId xmlns:a16="http://schemas.microsoft.com/office/drawing/2014/main" xmlns="" id="{FC95F024-3FBF-4113-AF41-A5A0712AD433}"/>
              </a:ext>
            </a:extLst>
          </p:cNvPr>
          <p:cNvSpPr>
            <a:spLocks noGrp="1"/>
          </p:cNvSpPr>
          <p:nvPr>
            <p:ph type="subTitle" idx="1"/>
          </p:nvPr>
        </p:nvSpPr>
        <p:spPr>
          <a:xfrm>
            <a:off x="91784" y="3934124"/>
            <a:ext cx="6400800" cy="1947333"/>
          </a:xfrm>
        </p:spPr>
        <p:txBody>
          <a:bodyPr>
            <a:normAutofit/>
          </a:bodyPr>
          <a:lstStyle/>
          <a:p>
            <a:pPr algn="ctr"/>
            <a:endParaRPr lang="en-US" sz="1800" dirty="0">
              <a:solidFill>
                <a:schemeClr val="tx2">
                  <a:lumMod val="50000"/>
                </a:schemeClr>
              </a:solidFill>
            </a:endParaRPr>
          </a:p>
          <a:p>
            <a:pPr algn="ctr"/>
            <a:endParaRPr lang="en-US" sz="1800" dirty="0">
              <a:solidFill>
                <a:schemeClr val="tx2">
                  <a:lumMod val="50000"/>
                </a:schemeClr>
              </a:solidFill>
            </a:endParaRPr>
          </a:p>
          <a:p>
            <a:pPr algn="ctr"/>
            <a:endParaRPr lang="ar-JO" dirty="0"/>
          </a:p>
        </p:txBody>
      </p:sp>
      <p:sp>
        <p:nvSpPr>
          <p:cNvPr id="5" name="Title 1"/>
          <p:cNvSpPr>
            <a:spLocks noGrp="1"/>
          </p:cNvSpPr>
          <p:nvPr>
            <p:ph type="ctrTitle"/>
          </p:nvPr>
        </p:nvSpPr>
        <p:spPr>
          <a:xfrm>
            <a:off x="1057700" y="1455313"/>
            <a:ext cx="8614334" cy="2971801"/>
          </a:xfrm>
        </p:spPr>
        <p:txBody>
          <a:bodyPr>
            <a:normAutofit/>
          </a:bodyPr>
          <a:lstStyle/>
          <a:p>
            <a:r>
              <a:rPr lang="en-US" sz="7200" b="1" dirty="0"/>
              <a:t>Physical Examination</a:t>
            </a:r>
          </a:p>
        </p:txBody>
      </p:sp>
    </p:spTree>
    <p:extLst>
      <p:ext uri="{BB962C8B-B14F-4D97-AF65-F5344CB8AC3E}">
        <p14:creationId xmlns:p14="http://schemas.microsoft.com/office/powerpoint/2010/main" val="1328342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4E576A94-DA22-4216-9263-90A74D32CA36}"/>
              </a:ext>
            </a:extLst>
          </p:cNvPr>
          <p:cNvSpPr txBox="1">
            <a:spLocks/>
          </p:cNvSpPr>
          <p:nvPr/>
        </p:nvSpPr>
        <p:spPr>
          <a:xfrm>
            <a:off x="1407019" y="2464039"/>
            <a:ext cx="8857443" cy="36491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Clr>
                <a:prstClr val="white"/>
              </a:buClr>
              <a:buFont typeface="Wingdings 3" panose="05040102010807070707" pitchFamily="18" charset="2"/>
              <a:buNone/>
            </a:pPr>
            <a:endParaRPr lang="en-US" dirty="0">
              <a:solidFill>
                <a:prstClr val="black"/>
              </a:solidFill>
            </a:endParaRPr>
          </a:p>
        </p:txBody>
      </p:sp>
      <p:sp>
        <p:nvSpPr>
          <p:cNvPr id="2" name="Прямоугольник 1">
            <a:extLst>
              <a:ext uri="{FF2B5EF4-FFF2-40B4-BE49-F238E27FC236}">
                <a16:creationId xmlns:a16="http://schemas.microsoft.com/office/drawing/2014/main" xmlns="" id="{488CF3EA-0E76-4B4A-8E39-12FF5891F66A}"/>
              </a:ext>
            </a:extLst>
          </p:cNvPr>
          <p:cNvSpPr/>
          <p:nvPr/>
        </p:nvSpPr>
        <p:spPr>
          <a:xfrm>
            <a:off x="1019512" y="1865855"/>
            <a:ext cx="9632456" cy="3170099"/>
          </a:xfrm>
          <a:prstGeom prst="rect">
            <a:avLst/>
          </a:prstGeom>
        </p:spPr>
        <p:txBody>
          <a:bodyPr wrap="square">
            <a:spAutoFit/>
          </a:bodyPr>
          <a:lstStyle/>
          <a:p>
            <a:pPr algn="ctr"/>
            <a:endParaRPr lang="ru-RU" sz="2000" b="1" dirty="0"/>
          </a:p>
          <a:p>
            <a:r>
              <a:rPr lang="en-US" sz="2000" b="1" dirty="0"/>
              <a:t>• Clinical examination of the diabetic foot is essential for identification of the risk factors that lead to ulceration. Patients with risk factors require more frequent examination - every 1-6 months, depending on severity.</a:t>
            </a:r>
          </a:p>
          <a:p>
            <a:endParaRPr lang="ru-RU" sz="2000" b="1" dirty="0"/>
          </a:p>
          <a:p>
            <a:endParaRPr lang="ru-RU" sz="2000" b="1" dirty="0"/>
          </a:p>
          <a:p>
            <a:r>
              <a:rPr lang="en-US" sz="2000" b="1" dirty="0"/>
              <a:t>• Patient workup for diabetic ulcers includes blood tests, radiography, ankle-brachial index and toe pressure, pulse-volume recording, ultrasonography, computed tomography (CT) scanning or magnetic resonance imaging (MRI), bone scans, and angiography.</a:t>
            </a:r>
            <a:endParaRPr lang="ru-RU" sz="2000" b="1" dirty="0"/>
          </a:p>
        </p:txBody>
      </p:sp>
      <p:sp>
        <p:nvSpPr>
          <p:cNvPr id="4" name="Rectangle 3"/>
          <p:cNvSpPr/>
          <p:nvPr/>
        </p:nvSpPr>
        <p:spPr>
          <a:xfrm>
            <a:off x="747452" y="995298"/>
            <a:ext cx="5221301" cy="769441"/>
          </a:xfrm>
          <a:prstGeom prst="rect">
            <a:avLst/>
          </a:prstGeom>
        </p:spPr>
        <p:txBody>
          <a:bodyPr wrap="none">
            <a:spAutoFit/>
          </a:bodyPr>
          <a:lstStyle/>
          <a:p>
            <a:pPr lvl="0" algn="ctr"/>
            <a:r>
              <a:rPr lang="en-US" sz="4400" b="1" dirty="0">
                <a:solidFill>
                  <a:prstClr val="white"/>
                </a:solidFill>
              </a:rPr>
              <a:t>Diabetic foot ulcer</a:t>
            </a:r>
            <a:endParaRPr lang="ru-RU" sz="4400" b="1" dirty="0">
              <a:solidFill>
                <a:prstClr val="white"/>
              </a:solidFill>
            </a:endParaRPr>
          </a:p>
        </p:txBody>
      </p:sp>
    </p:spTree>
    <p:extLst>
      <p:ext uri="{BB962C8B-B14F-4D97-AF65-F5344CB8AC3E}">
        <p14:creationId xmlns:p14="http://schemas.microsoft.com/office/powerpoint/2010/main" val="303791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0913" y="963993"/>
            <a:ext cx="10818253" cy="5499280"/>
          </a:xfrm>
        </p:spPr>
        <p:txBody>
          <a:bodyPr>
            <a:normAutofit fontScale="92500" lnSpcReduction="20000"/>
          </a:bodyPr>
          <a:lstStyle/>
          <a:p>
            <a:pPr algn="ctr">
              <a:lnSpc>
                <a:spcPct val="110000"/>
              </a:lnSpc>
            </a:pPr>
            <a:endParaRPr lang="en-US" sz="1800" b="1" dirty="0">
              <a:solidFill>
                <a:schemeClr val="tx1"/>
              </a:solidFill>
            </a:endParaRPr>
          </a:p>
          <a:p>
            <a:pPr>
              <a:lnSpc>
                <a:spcPct val="110000"/>
              </a:lnSpc>
            </a:pPr>
            <a:r>
              <a:rPr lang="en-US" sz="1800" b="1" dirty="0">
                <a:solidFill>
                  <a:schemeClr val="tx1"/>
                </a:solidFill>
              </a:rPr>
              <a:t>REMEMBER;</a:t>
            </a:r>
          </a:p>
          <a:p>
            <a:pPr>
              <a:lnSpc>
                <a:spcPct val="110000"/>
              </a:lnSpc>
            </a:pPr>
            <a:r>
              <a:rPr lang="en-US" sz="1800" b="1" dirty="0">
                <a:solidFill>
                  <a:schemeClr val="tx1"/>
                </a:solidFill>
              </a:rPr>
              <a:t>• </a:t>
            </a:r>
            <a:r>
              <a:rPr lang="en-US" sz="2100" b="1" dirty="0">
                <a:solidFill>
                  <a:schemeClr val="tx1"/>
                </a:solidFill>
              </a:rPr>
              <a:t>Removes shoes ,socks, bandages and dressings </a:t>
            </a:r>
          </a:p>
          <a:p>
            <a:pPr>
              <a:lnSpc>
                <a:spcPct val="110000"/>
              </a:lnSpc>
            </a:pPr>
            <a:r>
              <a:rPr lang="en-US" sz="2100" b="1" dirty="0">
                <a:solidFill>
                  <a:schemeClr val="tx1"/>
                </a:solidFill>
              </a:rPr>
              <a:t>• expose both legs.</a:t>
            </a:r>
          </a:p>
          <a:p>
            <a:pPr>
              <a:lnSpc>
                <a:spcPct val="110000"/>
              </a:lnSpc>
            </a:pPr>
            <a:endParaRPr lang="en-US" sz="1800" b="1" dirty="0">
              <a:solidFill>
                <a:schemeClr val="tx1"/>
              </a:solidFill>
            </a:endParaRPr>
          </a:p>
          <a:p>
            <a:pPr>
              <a:lnSpc>
                <a:spcPct val="110000"/>
              </a:lnSpc>
            </a:pPr>
            <a:r>
              <a:rPr lang="en-US" sz="1800" b="1" dirty="0">
                <a:solidFill>
                  <a:schemeClr val="tx1"/>
                </a:solidFill>
              </a:rPr>
              <a:t>Look for;</a:t>
            </a:r>
          </a:p>
          <a:p>
            <a:pPr marL="342900" indent="-342900">
              <a:lnSpc>
                <a:spcPct val="110000"/>
              </a:lnSpc>
              <a:buFont typeface="Wingdings" panose="05000000000000000000" pitchFamily="2" charset="2"/>
              <a:buChar char="Ø"/>
            </a:pPr>
            <a:r>
              <a:rPr lang="en-US" sz="2100" b="1" dirty="0">
                <a:solidFill>
                  <a:schemeClr val="tx1"/>
                </a:solidFill>
              </a:rPr>
              <a:t>Deformity (Hammer toes, Claw toes, Rocker bottom foot , Charcot changes, loss of arch, hallux abduction valgus, metatarsal head prominence</a:t>
            </a:r>
          </a:p>
          <a:p>
            <a:pPr marL="342900" indent="-342900">
              <a:lnSpc>
                <a:spcPct val="110000"/>
              </a:lnSpc>
              <a:buFont typeface="Wingdings" panose="05000000000000000000" pitchFamily="2" charset="2"/>
              <a:buChar char="Ø"/>
            </a:pPr>
            <a:r>
              <a:rPr lang="en-US" sz="2100" b="1" dirty="0">
                <a:solidFill>
                  <a:schemeClr val="tx1"/>
                </a:solidFill>
              </a:rPr>
              <a:t>Amputation</a:t>
            </a:r>
          </a:p>
          <a:p>
            <a:pPr marL="342900" indent="-342900">
              <a:lnSpc>
                <a:spcPct val="110000"/>
              </a:lnSpc>
              <a:buFont typeface="Wingdings" panose="05000000000000000000" pitchFamily="2" charset="2"/>
              <a:buChar char="Ø"/>
            </a:pPr>
            <a:r>
              <a:rPr lang="en-US" sz="2100" b="1" dirty="0">
                <a:solidFill>
                  <a:schemeClr val="tx1"/>
                </a:solidFill>
              </a:rPr>
              <a:t> Edema </a:t>
            </a:r>
          </a:p>
          <a:p>
            <a:pPr marL="342900" indent="-342900">
              <a:lnSpc>
                <a:spcPct val="110000"/>
              </a:lnSpc>
              <a:buFont typeface="Wingdings" panose="05000000000000000000" pitchFamily="2" charset="2"/>
              <a:buChar char="Ø"/>
            </a:pPr>
            <a:r>
              <a:rPr lang="en-US" sz="2100" b="1" dirty="0">
                <a:solidFill>
                  <a:schemeClr val="tx1"/>
                </a:solidFill>
              </a:rPr>
              <a:t>Skin on the foot; top ,bottom ,on the sides (including; between the toes :intact , callus ,fungus formation, hair loss, gangrene)</a:t>
            </a:r>
          </a:p>
          <a:p>
            <a:pPr marL="342900" indent="-342900">
              <a:lnSpc>
                <a:spcPct val="110000"/>
              </a:lnSpc>
              <a:buFont typeface="Wingdings" panose="05000000000000000000" pitchFamily="2" charset="2"/>
              <a:buChar char="Ø"/>
            </a:pPr>
            <a:r>
              <a:rPr lang="en-US" sz="2100" b="1" dirty="0">
                <a:solidFill>
                  <a:schemeClr val="tx1"/>
                </a:solidFill>
              </a:rPr>
              <a:t>Color changes: pallor, erythema, pigmentation, cyanosis</a:t>
            </a:r>
          </a:p>
          <a:p>
            <a:pPr marL="342900" indent="-342900">
              <a:lnSpc>
                <a:spcPct val="110000"/>
              </a:lnSpc>
              <a:buFont typeface="Wingdings" panose="05000000000000000000" pitchFamily="2" charset="2"/>
              <a:buChar char="Ø"/>
            </a:pPr>
            <a:r>
              <a:rPr lang="en-US" sz="2100" b="1" dirty="0">
                <a:solidFill>
                  <a:schemeClr val="tx1"/>
                </a:solidFill>
              </a:rPr>
              <a:t>Toenails</a:t>
            </a:r>
          </a:p>
          <a:p>
            <a:pPr marL="342900" indent="-342900">
              <a:lnSpc>
                <a:spcPct val="110000"/>
              </a:lnSpc>
              <a:buFont typeface="Wingdings" panose="05000000000000000000" pitchFamily="2" charset="2"/>
              <a:buChar char="Ø"/>
            </a:pPr>
            <a:r>
              <a:rPr lang="en-US" sz="2100" b="1" dirty="0">
                <a:solidFill>
                  <a:schemeClr val="tx1"/>
                </a:solidFill>
              </a:rPr>
              <a:t> Toes and on the posterior aspect of the heels for hidden ulcers</a:t>
            </a:r>
          </a:p>
        </p:txBody>
      </p:sp>
      <p:sp>
        <p:nvSpPr>
          <p:cNvPr id="2" name="Rectangle 1"/>
          <p:cNvSpPr/>
          <p:nvPr/>
        </p:nvSpPr>
        <p:spPr>
          <a:xfrm>
            <a:off x="273707" y="431480"/>
            <a:ext cx="3025187" cy="769441"/>
          </a:xfrm>
          <a:prstGeom prst="rect">
            <a:avLst/>
          </a:prstGeom>
        </p:spPr>
        <p:txBody>
          <a:bodyPr wrap="none">
            <a:spAutoFit/>
          </a:bodyPr>
          <a:lstStyle/>
          <a:p>
            <a:r>
              <a:rPr lang="en-US" sz="4400" b="1" dirty="0">
                <a:solidFill>
                  <a:prstClr val="white"/>
                </a:solidFill>
              </a:rPr>
              <a:t>Inspection</a:t>
            </a:r>
          </a:p>
        </p:txBody>
      </p:sp>
    </p:spTree>
    <p:extLst>
      <p:ext uri="{BB962C8B-B14F-4D97-AF65-F5344CB8AC3E}">
        <p14:creationId xmlns:p14="http://schemas.microsoft.com/office/powerpoint/2010/main" val="1696705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xmlns="" id="{4E576A94-DA22-4216-9263-90A74D32CA36}"/>
              </a:ext>
            </a:extLst>
          </p:cNvPr>
          <p:cNvSpPr txBox="1">
            <a:spLocks/>
          </p:cNvSpPr>
          <p:nvPr/>
        </p:nvSpPr>
        <p:spPr>
          <a:xfrm>
            <a:off x="1407019" y="2464039"/>
            <a:ext cx="8857443" cy="3649133"/>
          </a:xfrm>
          <a:prstGeom prst="rect">
            <a:avLst/>
          </a:prstGeom>
        </p:spPr>
        <p:txBody>
          <a:bodyP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marL="0" indent="0">
              <a:buFont typeface="Wingdings 3" panose="05040102010807070707" pitchFamily="18" charset="2"/>
              <a:buNone/>
            </a:pPr>
            <a:r>
              <a:rPr lang="en-US" b="1" dirty="0">
                <a:solidFill>
                  <a:schemeClr val="tx1"/>
                </a:solidFill>
              </a:rPr>
              <a:t>Diabetes mellitus (DM) is a disease of inadequate control of blood level of glucose leading to a complex disease affecting almost all the vital organs in the body.</a:t>
            </a:r>
          </a:p>
          <a:p>
            <a:pPr marL="0" indent="0">
              <a:buFont typeface="Wingdings 3" panose="05040102010807070707" pitchFamily="18" charset="2"/>
              <a:buNone/>
            </a:pPr>
            <a:endParaRPr lang="en-US" dirty="0">
              <a:solidFill>
                <a:schemeClr val="bg1"/>
              </a:solidFill>
            </a:endParaRPr>
          </a:p>
          <a:p>
            <a:pPr marL="0" indent="0">
              <a:buFont typeface="Wingdings 3" panose="05040102010807070707" pitchFamily="18" charset="2"/>
              <a:buNone/>
            </a:pPr>
            <a:r>
              <a:rPr lang="en-US" b="1" dirty="0">
                <a:solidFill>
                  <a:schemeClr val="tx1"/>
                </a:solidFill>
              </a:rPr>
              <a:t>DM is known to have many complications as : stroke , heart attack , glaucoma and one of the most distressing is Diabetic Foot Ulcer (DFU) .</a:t>
            </a:r>
          </a:p>
          <a:p>
            <a:pPr marL="0" indent="0">
              <a:buFont typeface="Wingdings 3" panose="05040102010807070707" pitchFamily="18" charset="2"/>
              <a:buNone/>
            </a:pPr>
            <a:endParaRPr lang="en-US" dirty="0">
              <a:solidFill>
                <a:schemeClr val="bg1"/>
              </a:solidFill>
            </a:endParaRPr>
          </a:p>
        </p:txBody>
      </p:sp>
      <p:sp>
        <p:nvSpPr>
          <p:cNvPr id="4" name="عنوان 1">
            <a:extLst>
              <a:ext uri="{FF2B5EF4-FFF2-40B4-BE49-F238E27FC236}">
                <a16:creationId xmlns:a16="http://schemas.microsoft.com/office/drawing/2014/main" xmlns="" id="{8D420917-C5FC-4E4F-834C-1EE00BA77BFE}"/>
              </a:ext>
            </a:extLst>
          </p:cNvPr>
          <p:cNvSpPr txBox="1">
            <a:spLocks/>
          </p:cNvSpPr>
          <p:nvPr/>
        </p:nvSpPr>
        <p:spPr>
          <a:xfrm>
            <a:off x="685802" y="609600"/>
            <a:ext cx="6282266" cy="1456267"/>
          </a:xfrm>
          <a:prstGeom prst="rect">
            <a:avLst/>
          </a:prstGeom>
        </p:spPr>
        <p:txBody>
          <a:bodyP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6000" b="1" dirty="0"/>
              <a:t>introduction</a:t>
            </a:r>
            <a:endParaRPr lang="ar-JO" sz="6000" b="1" dirty="0"/>
          </a:p>
        </p:txBody>
      </p:sp>
    </p:spTree>
    <p:extLst>
      <p:ext uri="{BB962C8B-B14F-4D97-AF65-F5344CB8AC3E}">
        <p14:creationId xmlns:p14="http://schemas.microsoft.com/office/powerpoint/2010/main" val="1422072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315" y="0"/>
            <a:ext cx="5525974" cy="1870744"/>
          </a:xfrm>
        </p:spPr>
        <p:txBody>
          <a:bodyPr>
            <a:noAutofit/>
          </a:bodyPr>
          <a:lstStyle/>
          <a:p>
            <a:r>
              <a:rPr lang="en-US" sz="2400" b="1" dirty="0"/>
              <a:t>Hammer toes </a:t>
            </a:r>
            <a:r>
              <a:rPr lang="en-US" sz="1800" b="1" dirty="0"/>
              <a:t>:</a:t>
            </a:r>
            <a:r>
              <a:rPr lang="en-US" sz="1600" b="1" dirty="0">
                <a:latin typeface="+mn-lt"/>
                <a:ea typeface="+mn-ea"/>
                <a:cs typeface="+mn-cs"/>
              </a:rPr>
              <a:t>or contracted toe is a deformity of the muscles and ligaments of the proximal interphalangeal joint of the second, third, fourth toes causing it to be bent, resembling a hammer</a:t>
            </a:r>
          </a:p>
        </p:txBody>
      </p:sp>
      <p:sp>
        <p:nvSpPr>
          <p:cNvPr id="4" name="عنصر نائب للمحتوى 2">
            <a:extLst>
              <a:ext uri="{FF2B5EF4-FFF2-40B4-BE49-F238E27FC236}">
                <a16:creationId xmlns:a16="http://schemas.microsoft.com/office/drawing/2014/main" xmlns="" id="{5874056B-912D-4B86-BD7C-7170462904BC}"/>
              </a:ext>
            </a:extLst>
          </p:cNvPr>
          <p:cNvSpPr>
            <a:spLocks noGrp="1"/>
          </p:cNvSpPr>
          <p:nvPr>
            <p:ph type="body" idx="1"/>
          </p:nvPr>
        </p:nvSpPr>
        <p:spPr>
          <a:xfrm>
            <a:off x="7543058" y="839413"/>
            <a:ext cx="3454087" cy="518246"/>
          </a:xfrm>
        </p:spPr>
        <p:txBody>
          <a:bodyPr>
            <a:noAutofit/>
          </a:bodyPr>
          <a:lstStyle/>
          <a:p>
            <a:pPr algn="l" rtl="0"/>
            <a:r>
              <a:rPr lang="en-US" sz="4400" b="1" dirty="0">
                <a:solidFill>
                  <a:prstClr val="white"/>
                </a:solidFill>
              </a:rPr>
              <a:t>Claw toes</a:t>
            </a:r>
          </a:p>
        </p:txBody>
      </p:sp>
      <p:pic>
        <p:nvPicPr>
          <p:cNvPr id="5" name="Рисунок 4">
            <a:extLst>
              <a:ext uri="{FF2B5EF4-FFF2-40B4-BE49-F238E27FC236}">
                <a16:creationId xmlns:a16="http://schemas.microsoft.com/office/drawing/2014/main" xmlns="" id="{9E219C00-BD2E-45F6-B78D-2298ABA0197E}"/>
              </a:ext>
            </a:extLst>
          </p:cNvPr>
          <p:cNvPicPr>
            <a:picLocks noChangeAspect="1"/>
          </p:cNvPicPr>
          <p:nvPr/>
        </p:nvPicPr>
        <p:blipFill>
          <a:blip r:embed="rId2"/>
          <a:stretch>
            <a:fillRect/>
          </a:stretch>
        </p:blipFill>
        <p:spPr>
          <a:xfrm>
            <a:off x="6411668" y="2036611"/>
            <a:ext cx="5141893" cy="2305050"/>
          </a:xfrm>
          <a:prstGeom prst="rect">
            <a:avLst/>
          </a:prstGeom>
          <a:ln w="38100">
            <a:solidFill>
              <a:schemeClr val="bg2">
                <a:lumMod val="75000"/>
              </a:schemeClr>
            </a:solidFill>
          </a:ln>
        </p:spPr>
      </p:pic>
      <p:pic>
        <p:nvPicPr>
          <p:cNvPr id="7" name="Рисунок 6">
            <a:extLst>
              <a:ext uri="{FF2B5EF4-FFF2-40B4-BE49-F238E27FC236}">
                <a16:creationId xmlns:a16="http://schemas.microsoft.com/office/drawing/2014/main" xmlns="" id="{57A3A583-CDAB-4086-8733-0B91B1F46EAE}"/>
              </a:ext>
            </a:extLst>
          </p:cNvPr>
          <p:cNvPicPr>
            <a:picLocks noChangeAspect="1"/>
          </p:cNvPicPr>
          <p:nvPr/>
        </p:nvPicPr>
        <p:blipFill>
          <a:blip r:embed="rId3"/>
          <a:stretch>
            <a:fillRect/>
          </a:stretch>
        </p:blipFill>
        <p:spPr>
          <a:xfrm>
            <a:off x="542992" y="2036611"/>
            <a:ext cx="5175297" cy="2305050"/>
          </a:xfrm>
          <a:prstGeom prst="rect">
            <a:avLst/>
          </a:prstGeom>
          <a:ln w="38100">
            <a:solidFill>
              <a:schemeClr val="bg2">
                <a:lumMod val="75000"/>
              </a:schemeClr>
            </a:solidFill>
          </a:ln>
        </p:spPr>
      </p:pic>
      <p:sp>
        <p:nvSpPr>
          <p:cNvPr id="8" name="عنصر نائب للمحتوى 2">
            <a:extLst>
              <a:ext uri="{FF2B5EF4-FFF2-40B4-BE49-F238E27FC236}">
                <a16:creationId xmlns:a16="http://schemas.microsoft.com/office/drawing/2014/main" xmlns="" id="{F5A68873-CC28-45FE-8833-7A6F4655AB23}"/>
              </a:ext>
            </a:extLst>
          </p:cNvPr>
          <p:cNvSpPr txBox="1">
            <a:spLocks/>
          </p:cNvSpPr>
          <p:nvPr/>
        </p:nvSpPr>
        <p:spPr>
          <a:xfrm>
            <a:off x="1009650" y="4986265"/>
            <a:ext cx="2171700" cy="132236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285750" indent="-285750">
              <a:buClr>
                <a:prstClr val="white"/>
              </a:buClr>
              <a:buFont typeface="Arial" panose="020B0604020202020204" pitchFamily="34" charset="0"/>
              <a:buChar char="•"/>
            </a:pPr>
            <a:endParaRPr lang="en-US" b="1" dirty="0">
              <a:solidFill>
                <a:prstClr val="black"/>
              </a:solidFill>
            </a:endParaRPr>
          </a:p>
        </p:txBody>
      </p:sp>
      <p:sp>
        <p:nvSpPr>
          <p:cNvPr id="9" name="Прямоугольник 8">
            <a:extLst>
              <a:ext uri="{FF2B5EF4-FFF2-40B4-BE49-F238E27FC236}">
                <a16:creationId xmlns:a16="http://schemas.microsoft.com/office/drawing/2014/main" xmlns="" id="{CFE2D175-B5D3-4324-A2DF-99E9A47FDA81}"/>
              </a:ext>
            </a:extLst>
          </p:cNvPr>
          <p:cNvSpPr/>
          <p:nvPr/>
        </p:nvSpPr>
        <p:spPr>
          <a:xfrm>
            <a:off x="350951" y="4507529"/>
            <a:ext cx="5830774" cy="969496"/>
          </a:xfrm>
          <a:prstGeom prst="rect">
            <a:avLst/>
          </a:prstGeom>
        </p:spPr>
        <p:txBody>
          <a:bodyPr wrap="square">
            <a:spAutoFit/>
          </a:bodyPr>
          <a:lstStyle/>
          <a:p>
            <a:r>
              <a:rPr lang="en-US" sz="1900" b="1" dirty="0"/>
              <a:t>Hammer toe : flexion contracture of the proximal IPJ and neutral or flexion contracture of the distal IPJ.2nd and 3rd toes.</a:t>
            </a:r>
            <a:endParaRPr lang="ru-RU" sz="1900" b="1" dirty="0"/>
          </a:p>
        </p:txBody>
      </p:sp>
      <p:sp>
        <p:nvSpPr>
          <p:cNvPr id="10" name="عنصر نائب للمحتوى 2">
            <a:extLst>
              <a:ext uri="{FF2B5EF4-FFF2-40B4-BE49-F238E27FC236}">
                <a16:creationId xmlns:a16="http://schemas.microsoft.com/office/drawing/2014/main" xmlns="" id="{CE1D0C0D-E2AB-47E5-8BA3-C513275BCABA}"/>
              </a:ext>
            </a:extLst>
          </p:cNvPr>
          <p:cNvSpPr txBox="1">
            <a:spLocks/>
          </p:cNvSpPr>
          <p:nvPr/>
        </p:nvSpPr>
        <p:spPr>
          <a:xfrm>
            <a:off x="8409100" y="4769676"/>
            <a:ext cx="2171700" cy="132236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buClr>
                <a:prstClr val="white"/>
              </a:buClr>
            </a:pPr>
            <a:endParaRPr lang="en-US" b="1" dirty="0">
              <a:solidFill>
                <a:prstClr val="black"/>
              </a:solidFill>
            </a:endParaRPr>
          </a:p>
        </p:txBody>
      </p:sp>
      <p:sp>
        <p:nvSpPr>
          <p:cNvPr id="11" name="Прямоугольник 10">
            <a:extLst>
              <a:ext uri="{FF2B5EF4-FFF2-40B4-BE49-F238E27FC236}">
                <a16:creationId xmlns:a16="http://schemas.microsoft.com/office/drawing/2014/main" xmlns="" id="{8E427840-D72A-4564-951A-517E9DBF11F5}"/>
              </a:ext>
            </a:extLst>
          </p:cNvPr>
          <p:cNvSpPr/>
          <p:nvPr/>
        </p:nvSpPr>
        <p:spPr>
          <a:xfrm>
            <a:off x="6699156" y="4657862"/>
            <a:ext cx="5141893" cy="969496"/>
          </a:xfrm>
          <a:prstGeom prst="rect">
            <a:avLst/>
          </a:prstGeom>
        </p:spPr>
        <p:txBody>
          <a:bodyPr wrap="square">
            <a:spAutoFit/>
          </a:bodyPr>
          <a:lstStyle/>
          <a:p>
            <a:r>
              <a:rPr lang="en-US" sz="1900" b="1" dirty="0"/>
              <a:t>Claw toes: Planter flexion of the proximal and distal IPJ and dorsal flexion of MPJ.2nd and 3rd toes.</a:t>
            </a:r>
            <a:endParaRPr lang="ru-RU" sz="1900" b="1" dirty="0"/>
          </a:p>
        </p:txBody>
      </p:sp>
    </p:spTree>
    <p:extLst>
      <p:ext uri="{BB962C8B-B14F-4D97-AF65-F5344CB8AC3E}">
        <p14:creationId xmlns:p14="http://schemas.microsoft.com/office/powerpoint/2010/main" val="2683486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xmlns="" id="{C34253A5-045C-4FD9-89C8-17DB941AB619}"/>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96820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C9922BCF-3D11-4D17-922C-FEF137AA08CC}"/>
              </a:ext>
            </a:extLst>
          </p:cNvPr>
          <p:cNvSpPr>
            <a:spLocks noGrp="1"/>
          </p:cNvSpPr>
          <p:nvPr>
            <p:ph type="subTitle" idx="1"/>
          </p:nvPr>
        </p:nvSpPr>
        <p:spPr>
          <a:xfrm>
            <a:off x="394493" y="4474439"/>
            <a:ext cx="3821113" cy="1562902"/>
          </a:xfrm>
        </p:spPr>
        <p:txBody>
          <a:bodyPr>
            <a:noAutofit/>
          </a:bodyPr>
          <a:lstStyle/>
          <a:p>
            <a:r>
              <a:rPr lang="en-US" sz="2000" b="1" dirty="0">
                <a:solidFill>
                  <a:schemeClr val="tx1"/>
                </a:solidFill>
              </a:rPr>
              <a:t>the bottom of the foot flexes in the opposite direction, making the middle of the foot touch the floor, while the toes and heel curve upward, touching the shin</a:t>
            </a:r>
            <a:endParaRPr lang="ar-JO" sz="2000" b="1" dirty="0">
              <a:solidFill>
                <a:schemeClr val="tx1"/>
              </a:solidFill>
            </a:endParaRPr>
          </a:p>
        </p:txBody>
      </p:sp>
      <p:pic>
        <p:nvPicPr>
          <p:cNvPr id="7" name="Рисунок 6">
            <a:extLst>
              <a:ext uri="{FF2B5EF4-FFF2-40B4-BE49-F238E27FC236}">
                <a16:creationId xmlns:a16="http://schemas.microsoft.com/office/drawing/2014/main" xmlns="" id="{B83C9C32-EA4A-47AE-8C41-338902B02407}"/>
              </a:ext>
            </a:extLst>
          </p:cNvPr>
          <p:cNvPicPr>
            <a:picLocks noChangeAspect="1"/>
          </p:cNvPicPr>
          <p:nvPr/>
        </p:nvPicPr>
        <p:blipFill>
          <a:blip r:embed="rId2"/>
          <a:stretch>
            <a:fillRect/>
          </a:stretch>
        </p:blipFill>
        <p:spPr>
          <a:xfrm>
            <a:off x="484645" y="1538153"/>
            <a:ext cx="3352800" cy="2638425"/>
          </a:xfrm>
          <a:prstGeom prst="rect">
            <a:avLst/>
          </a:prstGeom>
          <a:ln w="38100">
            <a:solidFill>
              <a:schemeClr val="bg2">
                <a:lumMod val="75000"/>
              </a:schemeClr>
            </a:solidFill>
          </a:ln>
        </p:spPr>
      </p:pic>
      <p:sp>
        <p:nvSpPr>
          <p:cNvPr id="8" name="عنصر نائب للمحتوى 2">
            <a:extLst>
              <a:ext uri="{FF2B5EF4-FFF2-40B4-BE49-F238E27FC236}">
                <a16:creationId xmlns:a16="http://schemas.microsoft.com/office/drawing/2014/main" xmlns="" id="{8B46CFF1-4BDC-49BA-8404-FF18F5ABB08E}"/>
              </a:ext>
            </a:extLst>
          </p:cNvPr>
          <p:cNvSpPr txBox="1">
            <a:spLocks/>
          </p:cNvSpPr>
          <p:nvPr/>
        </p:nvSpPr>
        <p:spPr>
          <a:xfrm>
            <a:off x="7937813" y="4869690"/>
            <a:ext cx="3821113" cy="101957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buClr>
                <a:prstClr val="white"/>
              </a:buClr>
            </a:pPr>
            <a:r>
              <a:rPr lang="en-US" sz="1800" b="1" dirty="0">
                <a:solidFill>
                  <a:schemeClr val="tx1"/>
                </a:solidFill>
              </a:rPr>
              <a:t>Charcot changes; bone and joint changes that occur secondary to loss of sensation and is most often associated with diabetes</a:t>
            </a:r>
            <a:endParaRPr lang="ar-JO" sz="1800" b="1" dirty="0">
              <a:solidFill>
                <a:schemeClr val="tx1"/>
              </a:solidFill>
            </a:endParaRPr>
          </a:p>
        </p:txBody>
      </p:sp>
      <p:sp>
        <p:nvSpPr>
          <p:cNvPr id="5" name="عنصر نائب للمحتوى 2">
            <a:extLst>
              <a:ext uri="{FF2B5EF4-FFF2-40B4-BE49-F238E27FC236}">
                <a16:creationId xmlns:a16="http://schemas.microsoft.com/office/drawing/2014/main" xmlns="" id="{59A54A6B-3DB3-4603-84DE-84C4B7AB28F8}"/>
              </a:ext>
            </a:extLst>
          </p:cNvPr>
          <p:cNvSpPr txBox="1">
            <a:spLocks/>
          </p:cNvSpPr>
          <p:nvPr/>
        </p:nvSpPr>
        <p:spPr>
          <a:xfrm>
            <a:off x="394493" y="591989"/>
            <a:ext cx="5409239" cy="60047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buClr>
                <a:prstClr val="white"/>
              </a:buClr>
            </a:pPr>
            <a:r>
              <a:rPr lang="en-US" sz="3600" b="1" dirty="0">
                <a:solidFill>
                  <a:schemeClr val="tx1"/>
                </a:solidFill>
              </a:rPr>
              <a:t>Rocker bottom foot</a:t>
            </a:r>
            <a:endParaRPr lang="ar-JO" sz="3600" b="1" dirty="0">
              <a:solidFill>
                <a:schemeClr val="tx1"/>
              </a:solidFill>
            </a:endParaRPr>
          </a:p>
        </p:txBody>
      </p:sp>
      <p:sp>
        <p:nvSpPr>
          <p:cNvPr id="6" name="عنصر نائب للمحتوى 2">
            <a:extLst>
              <a:ext uri="{FF2B5EF4-FFF2-40B4-BE49-F238E27FC236}">
                <a16:creationId xmlns:a16="http://schemas.microsoft.com/office/drawing/2014/main" xmlns="" id="{83F5A47E-0008-4872-8FD6-D6D2E3E1A95B}"/>
              </a:ext>
            </a:extLst>
          </p:cNvPr>
          <p:cNvSpPr txBox="1">
            <a:spLocks/>
          </p:cNvSpPr>
          <p:nvPr/>
        </p:nvSpPr>
        <p:spPr>
          <a:xfrm>
            <a:off x="7380287" y="718736"/>
            <a:ext cx="4537076" cy="600476"/>
          </a:xfrm>
          <a:prstGeom prst="rect">
            <a:avLst/>
          </a:prstGeom>
        </p:spPr>
        <p:txBody>
          <a:bodyPr vert="horz" lIns="91440" tIns="45720" rIns="91440" bIns="45720" rtlCol="0" anchor="t">
            <a:no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a:buClr>
                <a:prstClr val="white"/>
              </a:buClr>
            </a:pPr>
            <a:r>
              <a:rPr lang="en-US" sz="4000" b="1" dirty="0">
                <a:solidFill>
                  <a:schemeClr val="tx1"/>
                </a:solidFill>
              </a:rPr>
              <a:t>Charcot changes</a:t>
            </a:r>
            <a:endParaRPr lang="ar-JO" sz="4000" b="1" dirty="0">
              <a:solidFill>
                <a:schemeClr val="tx1"/>
              </a:solidFill>
            </a:endParaRPr>
          </a:p>
        </p:txBody>
      </p:sp>
      <p:pic>
        <p:nvPicPr>
          <p:cNvPr id="3" name="Рисунок 2">
            <a:extLst>
              <a:ext uri="{FF2B5EF4-FFF2-40B4-BE49-F238E27FC236}">
                <a16:creationId xmlns:a16="http://schemas.microsoft.com/office/drawing/2014/main" xmlns="" id="{0281B2AE-697F-4C0E-88D9-7A1D7086D33C}"/>
              </a:ext>
            </a:extLst>
          </p:cNvPr>
          <p:cNvPicPr>
            <a:picLocks noChangeAspect="1"/>
          </p:cNvPicPr>
          <p:nvPr/>
        </p:nvPicPr>
        <p:blipFill>
          <a:blip r:embed="rId3"/>
          <a:stretch>
            <a:fillRect/>
          </a:stretch>
        </p:blipFill>
        <p:spPr>
          <a:xfrm>
            <a:off x="8143875" y="1738312"/>
            <a:ext cx="3009900" cy="2914650"/>
          </a:xfrm>
          <a:prstGeom prst="rect">
            <a:avLst/>
          </a:prstGeom>
          <a:ln w="38100">
            <a:solidFill>
              <a:schemeClr val="bg2">
                <a:lumMod val="75000"/>
              </a:schemeClr>
            </a:solidFill>
          </a:ln>
        </p:spPr>
      </p:pic>
      <p:sp>
        <p:nvSpPr>
          <p:cNvPr id="9" name="عنصر نائب للمحتوى 2">
            <a:extLst>
              <a:ext uri="{FF2B5EF4-FFF2-40B4-BE49-F238E27FC236}">
                <a16:creationId xmlns:a16="http://schemas.microsoft.com/office/drawing/2014/main" xmlns="" id="{7560311B-40D4-4C8B-B1D8-949A2A662C17}"/>
              </a:ext>
            </a:extLst>
          </p:cNvPr>
          <p:cNvSpPr txBox="1">
            <a:spLocks/>
          </p:cNvSpPr>
          <p:nvPr/>
        </p:nvSpPr>
        <p:spPr>
          <a:xfrm>
            <a:off x="7208837" y="694924"/>
            <a:ext cx="3821113" cy="600476"/>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2100" kern="1200" cap="none">
                <a:solidFill>
                  <a:schemeClr val="bg2">
                    <a:lumMod val="75000"/>
                  </a:schemeClr>
                </a:solidFill>
                <a:effectLst/>
                <a:latin typeface="+mn-lt"/>
                <a:ea typeface="+mn-ea"/>
                <a:cs typeface="+mn-cs"/>
              </a:defRPr>
            </a:lvl1pPr>
            <a:lvl2pPr marL="457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342900" indent="-342900">
              <a:buClr>
                <a:prstClr val="white"/>
              </a:buClr>
              <a:buFont typeface="Arial" panose="020B0604020202020204" pitchFamily="34" charset="0"/>
              <a:buChar char="•"/>
            </a:pPr>
            <a:endParaRPr lang="ar-JO" dirty="0">
              <a:solidFill>
                <a:prstClr val="black"/>
              </a:solidFill>
            </a:endParaRPr>
          </a:p>
        </p:txBody>
      </p:sp>
    </p:spTree>
    <p:extLst>
      <p:ext uri="{BB962C8B-B14F-4D97-AF65-F5344CB8AC3E}">
        <p14:creationId xmlns:p14="http://schemas.microsoft.com/office/powerpoint/2010/main" val="134704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3771" y="521592"/>
            <a:ext cx="3103787" cy="836662"/>
          </a:xfrm>
        </p:spPr>
        <p:txBody>
          <a:bodyPr>
            <a:normAutofit/>
          </a:bodyPr>
          <a:lstStyle/>
          <a:p>
            <a:r>
              <a:rPr lang="en-US" sz="4000" b="1" dirty="0"/>
              <a:t>Callus</a:t>
            </a:r>
          </a:p>
        </p:txBody>
      </p:sp>
      <p:sp>
        <p:nvSpPr>
          <p:cNvPr id="4" name="عنصر نائب للمحتوى 2">
            <a:extLst>
              <a:ext uri="{FF2B5EF4-FFF2-40B4-BE49-F238E27FC236}">
                <a16:creationId xmlns:a16="http://schemas.microsoft.com/office/drawing/2014/main" xmlns="" id="{0C726C46-A890-4BA4-8D99-8870442F1298}"/>
              </a:ext>
            </a:extLst>
          </p:cNvPr>
          <p:cNvSpPr>
            <a:spLocks noGrp="1"/>
          </p:cNvSpPr>
          <p:nvPr>
            <p:ph type="body" idx="1"/>
          </p:nvPr>
        </p:nvSpPr>
        <p:spPr>
          <a:xfrm>
            <a:off x="7437414" y="5249885"/>
            <a:ext cx="4306371" cy="1115428"/>
          </a:xfrm>
        </p:spPr>
        <p:txBody>
          <a:bodyPr>
            <a:normAutofit/>
          </a:bodyPr>
          <a:lstStyle/>
          <a:p>
            <a:r>
              <a:rPr lang="en-US" sz="2000" b="1" dirty="0">
                <a:solidFill>
                  <a:schemeClr val="tx1"/>
                </a:solidFill>
              </a:rPr>
              <a:t>Ulcer maybe embedded under thickened callus over area (big toes, heel and metatarsal head)</a:t>
            </a:r>
          </a:p>
        </p:txBody>
      </p:sp>
      <p:sp>
        <p:nvSpPr>
          <p:cNvPr id="6" name="Title 1">
            <a:extLst>
              <a:ext uri="{FF2B5EF4-FFF2-40B4-BE49-F238E27FC236}">
                <a16:creationId xmlns:a16="http://schemas.microsoft.com/office/drawing/2014/main" xmlns="" id="{4D5CD050-0F0E-49C8-AD80-699AE9E9A954}"/>
              </a:ext>
            </a:extLst>
          </p:cNvPr>
          <p:cNvSpPr txBox="1">
            <a:spLocks/>
          </p:cNvSpPr>
          <p:nvPr/>
        </p:nvSpPr>
        <p:spPr>
          <a:xfrm>
            <a:off x="465270" y="572877"/>
            <a:ext cx="4441581" cy="836662"/>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600" b="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dirty="0"/>
              <a:t>Loss of arch</a:t>
            </a:r>
          </a:p>
        </p:txBody>
      </p:sp>
      <p:pic>
        <p:nvPicPr>
          <p:cNvPr id="7" name="Рисунок 6">
            <a:extLst>
              <a:ext uri="{FF2B5EF4-FFF2-40B4-BE49-F238E27FC236}">
                <a16:creationId xmlns:a16="http://schemas.microsoft.com/office/drawing/2014/main" xmlns="" id="{5927F512-82E1-45C2-A665-9187BF1CE37D}"/>
              </a:ext>
            </a:extLst>
          </p:cNvPr>
          <p:cNvPicPr>
            <a:picLocks noChangeAspect="1"/>
          </p:cNvPicPr>
          <p:nvPr/>
        </p:nvPicPr>
        <p:blipFill>
          <a:blip r:embed="rId2"/>
          <a:stretch>
            <a:fillRect/>
          </a:stretch>
        </p:blipFill>
        <p:spPr>
          <a:xfrm>
            <a:off x="218005" y="1733550"/>
            <a:ext cx="5695950" cy="2990850"/>
          </a:xfrm>
          <a:prstGeom prst="rect">
            <a:avLst/>
          </a:prstGeom>
          <a:ln w="38100">
            <a:solidFill>
              <a:schemeClr val="bg2">
                <a:lumMod val="75000"/>
              </a:schemeClr>
            </a:solidFill>
          </a:ln>
        </p:spPr>
      </p:pic>
      <p:pic>
        <p:nvPicPr>
          <p:cNvPr id="9" name="Рисунок 8">
            <a:extLst>
              <a:ext uri="{FF2B5EF4-FFF2-40B4-BE49-F238E27FC236}">
                <a16:creationId xmlns:a16="http://schemas.microsoft.com/office/drawing/2014/main" xmlns="" id="{268E8253-0191-40ED-8B44-73D77F5C6ECA}"/>
              </a:ext>
            </a:extLst>
          </p:cNvPr>
          <p:cNvPicPr>
            <a:picLocks noChangeAspect="1"/>
          </p:cNvPicPr>
          <p:nvPr/>
        </p:nvPicPr>
        <p:blipFill>
          <a:blip r:embed="rId3"/>
          <a:stretch>
            <a:fillRect/>
          </a:stretch>
        </p:blipFill>
        <p:spPr>
          <a:xfrm>
            <a:off x="8272462" y="1590674"/>
            <a:ext cx="2205038" cy="3324225"/>
          </a:xfrm>
          <a:prstGeom prst="rect">
            <a:avLst/>
          </a:prstGeom>
          <a:ln w="38100">
            <a:solidFill>
              <a:schemeClr val="bg2">
                <a:lumMod val="75000"/>
              </a:schemeClr>
            </a:solidFill>
          </a:ln>
        </p:spPr>
      </p:pic>
    </p:spTree>
    <p:extLst>
      <p:ext uri="{BB962C8B-B14F-4D97-AF65-F5344CB8AC3E}">
        <p14:creationId xmlns:p14="http://schemas.microsoft.com/office/powerpoint/2010/main" val="268712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242" y="373487"/>
            <a:ext cx="6283259" cy="772268"/>
          </a:xfrm>
        </p:spPr>
        <p:txBody>
          <a:bodyPr>
            <a:noAutofit/>
          </a:bodyPr>
          <a:lstStyle/>
          <a:p>
            <a:r>
              <a:rPr lang="en-US" sz="2800" b="1" dirty="0"/>
              <a:t>Metatarsal head prominence</a:t>
            </a:r>
          </a:p>
        </p:txBody>
      </p:sp>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1547095" y="4912147"/>
            <a:ext cx="5523406" cy="1228725"/>
          </a:xfrm>
        </p:spPr>
        <p:txBody>
          <a:bodyPr>
            <a:normAutofit/>
          </a:bodyPr>
          <a:lstStyle/>
          <a:p>
            <a:pPr>
              <a:lnSpc>
                <a:spcPct val="150000"/>
              </a:lnSpc>
            </a:pPr>
            <a:r>
              <a:rPr lang="en-US" sz="2400" b="1" dirty="0">
                <a:solidFill>
                  <a:schemeClr val="tx1"/>
                </a:solidFill>
              </a:rPr>
              <a:t>Bone prominence located beneath a metatarsal head 3rd head.</a:t>
            </a:r>
            <a:endParaRPr lang="ar-JO" sz="2400" b="1" dirty="0">
              <a:solidFill>
                <a:schemeClr val="tx1"/>
              </a:solidFill>
            </a:endParaRPr>
          </a:p>
        </p:txBody>
      </p:sp>
      <p:pic>
        <p:nvPicPr>
          <p:cNvPr id="6" name="Рисунок 5">
            <a:extLst>
              <a:ext uri="{FF2B5EF4-FFF2-40B4-BE49-F238E27FC236}">
                <a16:creationId xmlns:a16="http://schemas.microsoft.com/office/drawing/2014/main" xmlns="" id="{734808B8-DB0A-45F6-8559-5494DCDADD2E}"/>
              </a:ext>
            </a:extLst>
          </p:cNvPr>
          <p:cNvPicPr>
            <a:picLocks noChangeAspect="1"/>
          </p:cNvPicPr>
          <p:nvPr/>
        </p:nvPicPr>
        <p:blipFill>
          <a:blip r:embed="rId2"/>
          <a:stretch>
            <a:fillRect/>
          </a:stretch>
        </p:blipFill>
        <p:spPr>
          <a:xfrm>
            <a:off x="881062" y="1219201"/>
            <a:ext cx="6772275" cy="3619500"/>
          </a:xfrm>
          <a:prstGeom prst="rect">
            <a:avLst/>
          </a:prstGeom>
          <a:ln w="38100">
            <a:solidFill>
              <a:schemeClr val="bg2">
                <a:lumMod val="75000"/>
              </a:schemeClr>
            </a:solidFill>
          </a:ln>
        </p:spPr>
      </p:pic>
    </p:spTree>
    <p:extLst>
      <p:ext uri="{BB962C8B-B14F-4D97-AF65-F5344CB8AC3E}">
        <p14:creationId xmlns:p14="http://schemas.microsoft.com/office/powerpoint/2010/main" val="85210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297845" y="614363"/>
            <a:ext cx="7455237" cy="5457824"/>
          </a:xfrm>
        </p:spPr>
        <p:txBody>
          <a:bodyPr>
            <a:normAutofit/>
          </a:bodyPr>
          <a:lstStyle/>
          <a:p>
            <a:pPr>
              <a:lnSpc>
                <a:spcPct val="150000"/>
              </a:lnSpc>
            </a:pPr>
            <a:r>
              <a:rPr lang="en-US" sz="3000" b="1" dirty="0">
                <a:solidFill>
                  <a:schemeClr val="tx1"/>
                </a:solidFill>
              </a:rPr>
              <a:t>• If there are any ulcer , comment on :</a:t>
            </a:r>
            <a:endParaRPr lang="ru-RU" sz="3000" b="1" dirty="0">
              <a:solidFill>
                <a:schemeClr val="tx1"/>
              </a:solidFill>
            </a:endParaRPr>
          </a:p>
          <a:p>
            <a:pPr>
              <a:lnSpc>
                <a:spcPct val="150000"/>
              </a:lnSpc>
            </a:pPr>
            <a:r>
              <a:rPr lang="en-US" b="1" u="sng" dirty="0">
                <a:solidFill>
                  <a:schemeClr val="tx1"/>
                </a:solidFill>
              </a:rPr>
              <a:t>Site, shape, size , margin </a:t>
            </a:r>
            <a:r>
              <a:rPr lang="en-US" b="1" dirty="0">
                <a:solidFill>
                  <a:schemeClr val="tx1"/>
                </a:solidFill>
              </a:rPr>
              <a:t>(the skin around the ulcer whether it's healthy or unhealthy; cyanosed, gangrenous, hyperemic, hyperkeratosis ).</a:t>
            </a:r>
            <a:endParaRPr lang="ru-RU" b="1" dirty="0">
              <a:solidFill>
                <a:schemeClr val="tx1"/>
              </a:solidFill>
            </a:endParaRPr>
          </a:p>
          <a:p>
            <a:pPr marL="285750" indent="-285750">
              <a:lnSpc>
                <a:spcPct val="150000"/>
              </a:lnSpc>
              <a:buFont typeface="Arial" panose="020B0604020202020204" pitchFamily="34" charset="0"/>
              <a:buChar char="•"/>
            </a:pPr>
            <a:r>
              <a:rPr lang="en-US" b="1" u="sng" dirty="0">
                <a:solidFill>
                  <a:schemeClr val="tx1"/>
                </a:solidFill>
              </a:rPr>
              <a:t>Edge</a:t>
            </a:r>
            <a:r>
              <a:rPr lang="en-US" b="1" dirty="0">
                <a:solidFill>
                  <a:schemeClr val="tx1"/>
                </a:solidFill>
              </a:rPr>
              <a:t>: sloping. punched out, undermined, rolled. </a:t>
            </a:r>
          </a:p>
          <a:p>
            <a:pPr marL="285750" indent="-285750">
              <a:lnSpc>
                <a:spcPct val="150000"/>
              </a:lnSpc>
              <a:buFont typeface="Arial" panose="020B0604020202020204" pitchFamily="34" charset="0"/>
              <a:buChar char="•"/>
            </a:pPr>
            <a:r>
              <a:rPr lang="en-US" b="1" u="sng" dirty="0">
                <a:solidFill>
                  <a:schemeClr val="tx1"/>
                </a:solidFill>
              </a:rPr>
              <a:t>Floor</a:t>
            </a:r>
            <a:r>
              <a:rPr lang="en-US" b="1" dirty="0">
                <a:solidFill>
                  <a:schemeClr val="tx1"/>
                </a:solidFill>
              </a:rPr>
              <a:t> (what you see necrotic tissue ,granulation tissue, discharge).</a:t>
            </a:r>
            <a:endParaRPr lang="ru-RU" b="1" dirty="0">
              <a:solidFill>
                <a:schemeClr val="tx1"/>
              </a:solidFill>
            </a:endParaRPr>
          </a:p>
          <a:p>
            <a:pPr marL="285750" indent="-285750">
              <a:lnSpc>
                <a:spcPct val="150000"/>
              </a:lnSpc>
              <a:buFont typeface="Arial" panose="020B0604020202020204" pitchFamily="34" charset="0"/>
              <a:buChar char="•"/>
            </a:pPr>
            <a:r>
              <a:rPr lang="en-US" b="1" u="sng" dirty="0">
                <a:solidFill>
                  <a:schemeClr val="tx1"/>
                </a:solidFill>
              </a:rPr>
              <a:t>Base</a:t>
            </a:r>
            <a:r>
              <a:rPr lang="en-US" b="1" dirty="0">
                <a:solidFill>
                  <a:schemeClr val="tx1"/>
                </a:solidFill>
              </a:rPr>
              <a:t> (what you palpate)o Bad smell (indication of infection)</a:t>
            </a:r>
            <a:endParaRPr lang="ar-JO" b="1" dirty="0">
              <a:solidFill>
                <a:schemeClr val="tx1"/>
              </a:solidFill>
            </a:endParaRPr>
          </a:p>
        </p:txBody>
      </p:sp>
      <p:pic>
        <p:nvPicPr>
          <p:cNvPr id="11" name="Рисунок 10">
            <a:extLst>
              <a:ext uri="{FF2B5EF4-FFF2-40B4-BE49-F238E27FC236}">
                <a16:creationId xmlns:a16="http://schemas.microsoft.com/office/drawing/2014/main" xmlns="" id="{15B0358C-2485-47C3-A1BC-647CF14A8A97}"/>
              </a:ext>
            </a:extLst>
          </p:cNvPr>
          <p:cNvPicPr>
            <a:picLocks noChangeAspect="1"/>
          </p:cNvPicPr>
          <p:nvPr/>
        </p:nvPicPr>
        <p:blipFill>
          <a:blip r:embed="rId2"/>
          <a:stretch>
            <a:fillRect/>
          </a:stretch>
        </p:blipFill>
        <p:spPr>
          <a:xfrm>
            <a:off x="8524875" y="319087"/>
            <a:ext cx="3505200" cy="3438525"/>
          </a:xfrm>
          <a:prstGeom prst="rect">
            <a:avLst/>
          </a:prstGeom>
          <a:ln w="38100">
            <a:solidFill>
              <a:schemeClr val="bg2">
                <a:lumMod val="75000"/>
              </a:schemeClr>
            </a:solidFill>
          </a:ln>
        </p:spPr>
      </p:pic>
      <p:pic>
        <p:nvPicPr>
          <p:cNvPr id="15" name="Рисунок 14">
            <a:extLst>
              <a:ext uri="{FF2B5EF4-FFF2-40B4-BE49-F238E27FC236}">
                <a16:creationId xmlns:a16="http://schemas.microsoft.com/office/drawing/2014/main" xmlns="" id="{4B688C46-6574-4543-9902-E1700826DFD8}"/>
              </a:ext>
            </a:extLst>
          </p:cNvPr>
          <p:cNvPicPr>
            <a:picLocks noChangeAspect="1"/>
          </p:cNvPicPr>
          <p:nvPr/>
        </p:nvPicPr>
        <p:blipFill>
          <a:blip r:embed="rId3"/>
          <a:stretch>
            <a:fillRect/>
          </a:stretch>
        </p:blipFill>
        <p:spPr>
          <a:xfrm>
            <a:off x="8524875" y="3757612"/>
            <a:ext cx="3505200" cy="2965160"/>
          </a:xfrm>
          <a:prstGeom prst="rect">
            <a:avLst/>
          </a:prstGeom>
          <a:ln w="38100">
            <a:solidFill>
              <a:schemeClr val="bg2">
                <a:lumMod val="75000"/>
              </a:schemeClr>
            </a:solidFill>
          </a:ln>
        </p:spPr>
      </p:pic>
    </p:spTree>
    <p:extLst>
      <p:ext uri="{BB962C8B-B14F-4D97-AF65-F5344CB8AC3E}">
        <p14:creationId xmlns:p14="http://schemas.microsoft.com/office/powerpoint/2010/main" val="3374098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JO"/>
          </a:p>
        </p:txBody>
      </p:sp>
      <p:sp>
        <p:nvSpPr>
          <p:cNvPr id="3" name="عنصر نائب للنص 2"/>
          <p:cNvSpPr>
            <a:spLocks noGrp="1"/>
          </p:cNvSpPr>
          <p:nvPr>
            <p:ph type="body" idx="1"/>
          </p:nvPr>
        </p:nvSpPr>
        <p:spPr/>
        <p:txBody>
          <a:bodyPr/>
          <a:lstStyle/>
          <a:p>
            <a:endParaRPr lang="ar-JO"/>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2620" y="0"/>
            <a:ext cx="8826759" cy="6737684"/>
          </a:xfrm>
          <a:prstGeom prst="rect">
            <a:avLst/>
          </a:prstGeom>
        </p:spPr>
      </p:pic>
    </p:spTree>
    <p:extLst>
      <p:ext uri="{BB962C8B-B14F-4D97-AF65-F5344CB8AC3E}">
        <p14:creationId xmlns:p14="http://schemas.microsoft.com/office/powerpoint/2010/main" val="2585515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632695" y="485775"/>
            <a:ext cx="4769991" cy="5457824"/>
          </a:xfrm>
        </p:spPr>
        <p:txBody>
          <a:bodyPr>
            <a:normAutofit/>
          </a:bodyPr>
          <a:lstStyle/>
          <a:p>
            <a:pPr>
              <a:lnSpc>
                <a:spcPct val="150000"/>
              </a:lnSpc>
            </a:pPr>
            <a:r>
              <a:rPr lang="en-US" sz="3600" b="1" dirty="0">
                <a:solidFill>
                  <a:schemeClr val="tx1"/>
                </a:solidFill>
              </a:rPr>
              <a:t>Palpation</a:t>
            </a:r>
            <a:endParaRPr lang="ru-RU" sz="3600" b="1" dirty="0">
              <a:solidFill>
                <a:schemeClr val="tx1"/>
              </a:solidFill>
            </a:endParaRPr>
          </a:p>
          <a:p>
            <a:pPr>
              <a:lnSpc>
                <a:spcPct val="150000"/>
              </a:lnSpc>
            </a:pPr>
            <a:r>
              <a:rPr lang="en-US" b="1" dirty="0">
                <a:solidFill>
                  <a:schemeClr val="tx1"/>
                </a:solidFill>
              </a:rPr>
              <a:t>• Temperature :cold /warm</a:t>
            </a:r>
            <a:endParaRPr lang="ru-RU" b="1" dirty="0">
              <a:solidFill>
                <a:schemeClr val="tx1"/>
              </a:solidFill>
            </a:endParaRPr>
          </a:p>
          <a:p>
            <a:pPr>
              <a:lnSpc>
                <a:spcPct val="150000"/>
              </a:lnSpc>
            </a:pPr>
            <a:r>
              <a:rPr lang="en-US" b="1" dirty="0">
                <a:solidFill>
                  <a:schemeClr val="tx1"/>
                </a:solidFill>
              </a:rPr>
              <a:t>• Tenderness of ulcer</a:t>
            </a:r>
            <a:endParaRPr lang="ru-RU" b="1" dirty="0">
              <a:solidFill>
                <a:schemeClr val="tx1"/>
              </a:solidFill>
            </a:endParaRPr>
          </a:p>
          <a:p>
            <a:pPr>
              <a:lnSpc>
                <a:spcPct val="150000"/>
              </a:lnSpc>
            </a:pPr>
            <a:r>
              <a:rPr lang="en-US" b="1" dirty="0">
                <a:solidFill>
                  <a:schemeClr val="tx1"/>
                </a:solidFill>
              </a:rPr>
              <a:t>• surrounding skin</a:t>
            </a:r>
            <a:endParaRPr lang="ru-RU" b="1" dirty="0">
              <a:solidFill>
                <a:schemeClr val="tx1"/>
              </a:solidFill>
            </a:endParaRPr>
          </a:p>
          <a:p>
            <a:pPr>
              <a:lnSpc>
                <a:spcPct val="150000"/>
              </a:lnSpc>
            </a:pPr>
            <a:r>
              <a:rPr lang="en-US" b="1" dirty="0">
                <a:solidFill>
                  <a:schemeClr val="tx1"/>
                </a:solidFill>
              </a:rPr>
              <a:t>• Edema</a:t>
            </a:r>
            <a:endParaRPr lang="ru-RU" b="1" dirty="0">
              <a:solidFill>
                <a:schemeClr val="tx1"/>
              </a:solidFill>
            </a:endParaRPr>
          </a:p>
          <a:p>
            <a:pPr>
              <a:lnSpc>
                <a:spcPct val="150000"/>
              </a:lnSpc>
            </a:pPr>
            <a:r>
              <a:rPr lang="en-US" b="1" dirty="0">
                <a:solidFill>
                  <a:schemeClr val="tx1"/>
                </a:solidFill>
              </a:rPr>
              <a:t>• Base of ulcer (squeezing)</a:t>
            </a:r>
            <a:endParaRPr lang="ru-RU" b="1" dirty="0">
              <a:solidFill>
                <a:schemeClr val="tx1"/>
              </a:solidFill>
            </a:endParaRPr>
          </a:p>
          <a:p>
            <a:pPr>
              <a:lnSpc>
                <a:spcPct val="150000"/>
              </a:lnSpc>
            </a:pPr>
            <a:r>
              <a:rPr lang="en-US" b="1" dirty="0">
                <a:solidFill>
                  <a:schemeClr val="tx1"/>
                </a:solidFill>
              </a:rPr>
              <a:t>• Pus oozing</a:t>
            </a:r>
            <a:endParaRPr lang="ru-RU" b="1" dirty="0">
              <a:solidFill>
                <a:schemeClr val="tx1"/>
              </a:solidFill>
            </a:endParaRPr>
          </a:p>
          <a:p>
            <a:pPr>
              <a:lnSpc>
                <a:spcPct val="150000"/>
              </a:lnSpc>
            </a:pPr>
            <a:r>
              <a:rPr lang="en-US" b="1" dirty="0">
                <a:solidFill>
                  <a:schemeClr val="tx1"/>
                </a:solidFill>
              </a:rPr>
              <a:t>• Contact bleeding</a:t>
            </a:r>
            <a:endParaRPr lang="ru-RU" b="1" dirty="0">
              <a:solidFill>
                <a:schemeClr val="tx1"/>
              </a:solidFill>
            </a:endParaRPr>
          </a:p>
          <a:p>
            <a:pPr>
              <a:lnSpc>
                <a:spcPct val="150000"/>
              </a:lnSpc>
            </a:pPr>
            <a:r>
              <a:rPr lang="en-US" b="1" dirty="0">
                <a:solidFill>
                  <a:schemeClr val="tx1"/>
                </a:solidFill>
              </a:rPr>
              <a:t>• Indurated ,fluctuate, fixation(mobility)</a:t>
            </a:r>
            <a:endParaRPr lang="ar-JO" b="1" dirty="0">
              <a:solidFill>
                <a:schemeClr val="tx1"/>
              </a:solidFill>
            </a:endParaRPr>
          </a:p>
        </p:txBody>
      </p:sp>
      <p:pic>
        <p:nvPicPr>
          <p:cNvPr id="3" name="Рисунок 2">
            <a:extLst>
              <a:ext uri="{FF2B5EF4-FFF2-40B4-BE49-F238E27FC236}">
                <a16:creationId xmlns:a16="http://schemas.microsoft.com/office/drawing/2014/main" xmlns="" id="{17920378-DA79-4CC6-BA73-1E5715905A5C}"/>
              </a:ext>
            </a:extLst>
          </p:cNvPr>
          <p:cNvPicPr>
            <a:picLocks noChangeAspect="1"/>
          </p:cNvPicPr>
          <p:nvPr/>
        </p:nvPicPr>
        <p:blipFill>
          <a:blip r:embed="rId2"/>
          <a:stretch>
            <a:fillRect/>
          </a:stretch>
        </p:blipFill>
        <p:spPr>
          <a:xfrm>
            <a:off x="7097792" y="485775"/>
            <a:ext cx="3501866" cy="6010275"/>
          </a:xfrm>
          <a:prstGeom prst="rect">
            <a:avLst/>
          </a:prstGeom>
          <a:ln w="38100">
            <a:solidFill>
              <a:schemeClr val="bg2">
                <a:lumMod val="75000"/>
              </a:schemeClr>
            </a:solidFill>
          </a:ln>
        </p:spPr>
      </p:pic>
    </p:spTree>
    <p:extLst>
      <p:ext uri="{BB962C8B-B14F-4D97-AF65-F5344CB8AC3E}">
        <p14:creationId xmlns:p14="http://schemas.microsoft.com/office/powerpoint/2010/main" val="52921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684211" y="762001"/>
            <a:ext cx="6489321" cy="5457824"/>
          </a:xfrm>
        </p:spPr>
        <p:txBody>
          <a:bodyPr>
            <a:normAutofit/>
          </a:bodyPr>
          <a:lstStyle/>
          <a:p>
            <a:pPr>
              <a:lnSpc>
                <a:spcPct val="150000"/>
              </a:lnSpc>
            </a:pPr>
            <a:r>
              <a:rPr lang="en-US" sz="2800" b="1" dirty="0">
                <a:solidFill>
                  <a:schemeClr val="tx1"/>
                </a:solidFill>
              </a:rPr>
              <a:t>Vascular examination</a:t>
            </a:r>
            <a:endParaRPr lang="ru-RU" sz="2800" b="1" dirty="0">
              <a:solidFill>
                <a:schemeClr val="tx1"/>
              </a:solidFill>
            </a:endParaRPr>
          </a:p>
          <a:p>
            <a:pPr>
              <a:lnSpc>
                <a:spcPct val="150000"/>
              </a:lnSpc>
            </a:pPr>
            <a:r>
              <a:rPr lang="en-US" b="1" dirty="0">
                <a:solidFill>
                  <a:schemeClr val="tx1"/>
                </a:solidFill>
              </a:rPr>
              <a:t>•Capillary re-filling time : Normal less than 2 seconds</a:t>
            </a:r>
            <a:endParaRPr lang="ru-RU" b="1" dirty="0">
              <a:solidFill>
                <a:schemeClr val="tx1"/>
              </a:solidFill>
            </a:endParaRPr>
          </a:p>
          <a:p>
            <a:pPr>
              <a:lnSpc>
                <a:spcPct val="150000"/>
              </a:lnSpc>
            </a:pPr>
            <a:r>
              <a:rPr lang="en-US" b="1" dirty="0">
                <a:solidFill>
                  <a:schemeClr val="tx1"/>
                </a:solidFill>
              </a:rPr>
              <a:t>• Palpation of pulses : Dorsalis pedis , Posterior tibial, Popliteal ‚Femoral</a:t>
            </a:r>
            <a:endParaRPr lang="ru-RU" b="1" dirty="0">
              <a:solidFill>
                <a:schemeClr val="tx1"/>
              </a:solidFill>
            </a:endParaRPr>
          </a:p>
          <a:p>
            <a:pPr>
              <a:lnSpc>
                <a:spcPct val="150000"/>
              </a:lnSpc>
            </a:pPr>
            <a:r>
              <a:rPr lang="en-US" b="1" dirty="0">
                <a:solidFill>
                  <a:schemeClr val="tx1"/>
                </a:solidFill>
              </a:rPr>
              <a:t>• Changes of ischemia skin atrophy, nail atrophy, Decreased pedal hair abnormal wrinkling.</a:t>
            </a:r>
            <a:endParaRPr lang="ar-JO" b="1" dirty="0">
              <a:solidFill>
                <a:schemeClr val="tx1"/>
              </a:solidFill>
            </a:endParaRPr>
          </a:p>
        </p:txBody>
      </p:sp>
      <p:pic>
        <p:nvPicPr>
          <p:cNvPr id="5" name="Рисунок 4">
            <a:extLst>
              <a:ext uri="{FF2B5EF4-FFF2-40B4-BE49-F238E27FC236}">
                <a16:creationId xmlns:a16="http://schemas.microsoft.com/office/drawing/2014/main" xmlns="" id="{7FC95464-A45E-4E96-AF2C-5B88ED3692B5}"/>
              </a:ext>
            </a:extLst>
          </p:cNvPr>
          <p:cNvPicPr>
            <a:picLocks noChangeAspect="1"/>
          </p:cNvPicPr>
          <p:nvPr/>
        </p:nvPicPr>
        <p:blipFill>
          <a:blip r:embed="rId2"/>
          <a:stretch>
            <a:fillRect/>
          </a:stretch>
        </p:blipFill>
        <p:spPr>
          <a:xfrm>
            <a:off x="8178085" y="117654"/>
            <a:ext cx="3651987" cy="2057400"/>
          </a:xfrm>
          <a:prstGeom prst="rect">
            <a:avLst/>
          </a:prstGeom>
          <a:ln w="38100">
            <a:solidFill>
              <a:schemeClr val="bg2">
                <a:lumMod val="75000"/>
              </a:schemeClr>
            </a:solidFill>
          </a:ln>
        </p:spPr>
      </p:pic>
      <p:pic>
        <p:nvPicPr>
          <p:cNvPr id="7" name="Рисунок 6">
            <a:extLst>
              <a:ext uri="{FF2B5EF4-FFF2-40B4-BE49-F238E27FC236}">
                <a16:creationId xmlns:a16="http://schemas.microsoft.com/office/drawing/2014/main" xmlns="" id="{86CC8530-DC55-46A2-9509-9D3A9DD860F2}"/>
              </a:ext>
            </a:extLst>
          </p:cNvPr>
          <p:cNvPicPr>
            <a:picLocks noChangeAspect="1"/>
          </p:cNvPicPr>
          <p:nvPr/>
        </p:nvPicPr>
        <p:blipFill>
          <a:blip r:embed="rId3"/>
          <a:stretch>
            <a:fillRect/>
          </a:stretch>
        </p:blipFill>
        <p:spPr>
          <a:xfrm>
            <a:off x="8178085" y="2190750"/>
            <a:ext cx="3651987" cy="4467225"/>
          </a:xfrm>
          <a:prstGeom prst="rect">
            <a:avLst/>
          </a:prstGeom>
          <a:ln w="38100">
            <a:solidFill>
              <a:schemeClr val="bg2">
                <a:lumMod val="75000"/>
              </a:schemeClr>
            </a:solidFill>
          </a:ln>
        </p:spPr>
      </p:pic>
    </p:spTree>
    <p:extLst>
      <p:ext uri="{BB962C8B-B14F-4D97-AF65-F5344CB8AC3E}">
        <p14:creationId xmlns:p14="http://schemas.microsoft.com/office/powerpoint/2010/main" val="372077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xmlns="" id="{52DB09EC-4442-4C49-89EA-FE60C128ECD1}"/>
              </a:ext>
            </a:extLst>
          </p:cNvPr>
          <p:cNvPicPr>
            <a:picLocks noChangeAspect="1"/>
          </p:cNvPicPr>
          <p:nvPr/>
        </p:nvPicPr>
        <p:blipFill>
          <a:blip r:embed="rId2"/>
          <a:stretch>
            <a:fillRect/>
          </a:stretch>
        </p:blipFill>
        <p:spPr>
          <a:xfrm>
            <a:off x="6305549" y="161925"/>
            <a:ext cx="5886451" cy="3476625"/>
          </a:xfrm>
          <a:prstGeom prst="rect">
            <a:avLst/>
          </a:prstGeom>
        </p:spPr>
      </p:pic>
      <p:pic>
        <p:nvPicPr>
          <p:cNvPr id="10" name="Рисунок 9">
            <a:extLst>
              <a:ext uri="{FF2B5EF4-FFF2-40B4-BE49-F238E27FC236}">
                <a16:creationId xmlns:a16="http://schemas.microsoft.com/office/drawing/2014/main" xmlns="" id="{DEF34C2B-8F15-43AB-97DA-A08158651C4C}"/>
              </a:ext>
            </a:extLst>
          </p:cNvPr>
          <p:cNvPicPr>
            <a:picLocks noChangeAspect="1"/>
          </p:cNvPicPr>
          <p:nvPr/>
        </p:nvPicPr>
        <p:blipFill>
          <a:blip r:embed="rId3"/>
          <a:stretch>
            <a:fillRect/>
          </a:stretch>
        </p:blipFill>
        <p:spPr>
          <a:xfrm>
            <a:off x="3078713" y="3786725"/>
            <a:ext cx="5910079" cy="2947986"/>
          </a:xfrm>
          <a:prstGeom prst="rect">
            <a:avLst/>
          </a:prstGeom>
        </p:spPr>
      </p:pic>
      <p:pic>
        <p:nvPicPr>
          <p:cNvPr id="12" name="Рисунок 11">
            <a:extLst>
              <a:ext uri="{FF2B5EF4-FFF2-40B4-BE49-F238E27FC236}">
                <a16:creationId xmlns:a16="http://schemas.microsoft.com/office/drawing/2014/main" xmlns="" id="{5B543ED7-E9D6-44DF-8459-5F427F59F1B4}"/>
              </a:ext>
            </a:extLst>
          </p:cNvPr>
          <p:cNvPicPr>
            <a:picLocks noChangeAspect="1"/>
          </p:cNvPicPr>
          <p:nvPr/>
        </p:nvPicPr>
        <p:blipFill>
          <a:blip r:embed="rId4"/>
          <a:stretch>
            <a:fillRect/>
          </a:stretch>
        </p:blipFill>
        <p:spPr>
          <a:xfrm>
            <a:off x="78597" y="161924"/>
            <a:ext cx="6000232" cy="3476625"/>
          </a:xfrm>
          <a:prstGeom prst="rect">
            <a:avLst/>
          </a:prstGeom>
        </p:spPr>
      </p:pic>
    </p:spTree>
    <p:extLst>
      <p:ext uri="{BB962C8B-B14F-4D97-AF65-F5344CB8AC3E}">
        <p14:creationId xmlns:p14="http://schemas.microsoft.com/office/powerpoint/2010/main" val="419718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879" y="862884"/>
            <a:ext cx="7558267" cy="5499280"/>
          </a:xfrm>
        </p:spPr>
        <p:txBody>
          <a:bodyPr>
            <a:normAutofit/>
          </a:bodyPr>
          <a:lstStyle/>
          <a:p>
            <a:r>
              <a:rPr lang="en-US" b="1" dirty="0">
                <a:solidFill>
                  <a:schemeClr val="tx1"/>
                </a:solidFill>
              </a:rPr>
              <a:t>Diabetic foot ulcer (DFU): is as a foot affected by ulceration that associated with neuropathy and/or peripheral arterial disease of the lower limb in a patient with diabetes . Biased on World Health Organization (WHO)</a:t>
            </a:r>
          </a:p>
          <a:p>
            <a:endParaRPr lang="en-US" b="1" dirty="0">
              <a:solidFill>
                <a:schemeClr val="tx1"/>
              </a:solidFill>
            </a:endParaRPr>
          </a:p>
          <a:p>
            <a:endParaRPr lang="en-US" b="1" dirty="0">
              <a:solidFill>
                <a:schemeClr val="tx1"/>
              </a:solidFill>
            </a:endParaRPr>
          </a:p>
          <a:p>
            <a:pPr marL="342900" indent="-342900">
              <a:buFont typeface="Arial" panose="020B0604020202020204" pitchFamily="34" charset="0"/>
              <a:buChar char="•"/>
            </a:pPr>
            <a:r>
              <a:rPr lang="en-US" b="1" dirty="0">
                <a:solidFill>
                  <a:schemeClr val="tx1"/>
                </a:solidFill>
              </a:rPr>
              <a:t>The classical triad of DFU is neuropathy, ischemia, and infection</a:t>
            </a:r>
          </a:p>
          <a:p>
            <a:pPr marL="342900" indent="-342900">
              <a:buFont typeface="Arial" panose="020B0604020202020204" pitchFamily="34" charset="0"/>
              <a:buChar char="•"/>
            </a:pPr>
            <a:r>
              <a:rPr lang="en-US" b="1" dirty="0">
                <a:solidFill>
                  <a:schemeClr val="tx1"/>
                </a:solidFill>
              </a:rPr>
              <a:t>Diabetic foot disease associated with major morbidity , mortality , costs , and reduced quality of life .</a:t>
            </a:r>
          </a:p>
          <a:p>
            <a:pPr marL="342900" indent="-342900">
              <a:buFont typeface="Arial" panose="020B0604020202020204" pitchFamily="34" charset="0"/>
              <a:buChar char="•"/>
            </a:pPr>
            <a:r>
              <a:rPr lang="en-US" b="1" dirty="0">
                <a:solidFill>
                  <a:schemeClr val="tx1"/>
                </a:solidFill>
              </a:rPr>
              <a:t>DFU can causes numbness , tingling pain or loss of feeling in your foot.  </a:t>
            </a:r>
          </a:p>
        </p:txBody>
      </p:sp>
      <p:sp>
        <p:nvSpPr>
          <p:cNvPr id="5" name="Rectangle 4"/>
          <p:cNvSpPr/>
          <p:nvPr/>
        </p:nvSpPr>
        <p:spPr>
          <a:xfrm>
            <a:off x="331439" y="307951"/>
            <a:ext cx="3603872" cy="830997"/>
          </a:xfrm>
          <a:prstGeom prst="rect">
            <a:avLst/>
          </a:prstGeom>
        </p:spPr>
        <p:txBody>
          <a:bodyPr wrap="none">
            <a:spAutoFit/>
          </a:bodyPr>
          <a:lstStyle/>
          <a:p>
            <a:r>
              <a:rPr lang="en-US" sz="4800" b="1" cap="all" dirty="0">
                <a:ln w="3175" cmpd="sng">
                  <a:noFill/>
                </a:ln>
                <a:latin typeface="+mj-lt"/>
                <a:ea typeface="+mj-ea"/>
                <a:cs typeface="+mj-cs"/>
              </a:rPr>
              <a:t>Definition </a:t>
            </a:r>
          </a:p>
        </p:txBody>
      </p:sp>
      <p:pic>
        <p:nvPicPr>
          <p:cNvPr id="1028" name="Picture 4" descr="Diabetes and Foot Ul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1146" y="0"/>
            <a:ext cx="4620854" cy="6858000"/>
          </a:xfrm>
          <a:prstGeom prst="rect">
            <a:avLst/>
          </a:prstGeom>
          <a:noFill/>
          <a:ln w="57150">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15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890272" y="698478"/>
            <a:ext cx="5987046" cy="5457824"/>
          </a:xfrm>
        </p:spPr>
        <p:txBody>
          <a:bodyPr>
            <a:normAutofit/>
          </a:bodyPr>
          <a:lstStyle/>
          <a:p>
            <a:pPr>
              <a:lnSpc>
                <a:spcPct val="150000"/>
              </a:lnSpc>
            </a:pPr>
            <a:r>
              <a:rPr lang="en-US" sz="3200" b="1" dirty="0">
                <a:solidFill>
                  <a:schemeClr val="tx1"/>
                </a:solidFill>
              </a:rPr>
              <a:t>Neurological examination</a:t>
            </a:r>
            <a:endParaRPr lang="ru-RU" sz="3200" b="1" dirty="0">
              <a:solidFill>
                <a:schemeClr val="tx1"/>
              </a:solidFill>
            </a:endParaRPr>
          </a:p>
          <a:p>
            <a:pPr>
              <a:lnSpc>
                <a:spcPct val="150000"/>
              </a:lnSpc>
            </a:pPr>
            <a:r>
              <a:rPr lang="en-US" b="1" dirty="0">
                <a:solidFill>
                  <a:schemeClr val="tx1"/>
                </a:solidFill>
              </a:rPr>
              <a:t>• </a:t>
            </a:r>
            <a:r>
              <a:rPr lang="en-US" sz="2000" b="1" dirty="0">
                <a:solidFill>
                  <a:schemeClr val="tx1"/>
                </a:solidFill>
              </a:rPr>
              <a:t>Sensory</a:t>
            </a:r>
            <a:r>
              <a:rPr lang="en-US" b="1" dirty="0">
                <a:solidFill>
                  <a:schemeClr val="tx1"/>
                </a:solidFill>
              </a:rPr>
              <a:t>:</a:t>
            </a:r>
          </a:p>
          <a:p>
            <a:pPr>
              <a:lnSpc>
                <a:spcPct val="150000"/>
              </a:lnSpc>
            </a:pPr>
            <a:r>
              <a:rPr lang="en-US" b="1" dirty="0">
                <a:solidFill>
                  <a:schemeClr val="tx1"/>
                </a:solidFill>
              </a:rPr>
              <a:t>1. Vibration perception: Tuning fork 128HZ.</a:t>
            </a:r>
            <a:endParaRPr lang="ru-RU" b="1" dirty="0">
              <a:solidFill>
                <a:schemeClr val="tx1"/>
              </a:solidFill>
            </a:endParaRPr>
          </a:p>
          <a:p>
            <a:pPr>
              <a:lnSpc>
                <a:spcPct val="150000"/>
              </a:lnSpc>
            </a:pPr>
            <a:r>
              <a:rPr lang="en-US" b="1" dirty="0">
                <a:solidFill>
                  <a:schemeClr val="tx1"/>
                </a:solidFill>
              </a:rPr>
              <a:t>2. Pressure and touch: Cotton wool(light), 10gram monofilament.</a:t>
            </a:r>
            <a:endParaRPr lang="ru-RU" b="1" dirty="0">
              <a:solidFill>
                <a:schemeClr val="tx1"/>
              </a:solidFill>
            </a:endParaRPr>
          </a:p>
          <a:p>
            <a:pPr>
              <a:lnSpc>
                <a:spcPct val="150000"/>
              </a:lnSpc>
            </a:pPr>
            <a:r>
              <a:rPr lang="en-US" b="1" dirty="0">
                <a:solidFill>
                  <a:schemeClr val="tx1"/>
                </a:solidFill>
              </a:rPr>
              <a:t>3. Two points discrimination.</a:t>
            </a:r>
            <a:endParaRPr lang="ru-RU" b="1" dirty="0">
              <a:solidFill>
                <a:schemeClr val="tx1"/>
              </a:solidFill>
            </a:endParaRPr>
          </a:p>
          <a:p>
            <a:pPr>
              <a:lnSpc>
                <a:spcPct val="150000"/>
              </a:lnSpc>
            </a:pPr>
            <a:r>
              <a:rPr lang="en-US" b="1" dirty="0">
                <a:solidFill>
                  <a:schemeClr val="tx1"/>
                </a:solidFill>
              </a:rPr>
              <a:t>4. Pain (pin prick); using sharp and blunt tool.</a:t>
            </a:r>
            <a:endParaRPr lang="ru-RU" b="1" dirty="0">
              <a:solidFill>
                <a:schemeClr val="tx1"/>
              </a:solidFill>
            </a:endParaRPr>
          </a:p>
          <a:p>
            <a:pPr>
              <a:lnSpc>
                <a:spcPct val="150000"/>
              </a:lnSpc>
            </a:pPr>
            <a:r>
              <a:rPr lang="en-US" b="1" dirty="0">
                <a:solidFill>
                  <a:schemeClr val="tx1"/>
                </a:solidFill>
              </a:rPr>
              <a:t>5. Temperature perception (Hot, Cold)</a:t>
            </a:r>
            <a:endParaRPr lang="ar-JO" b="1" dirty="0">
              <a:solidFill>
                <a:schemeClr val="tx1"/>
              </a:solidFill>
            </a:endParaRPr>
          </a:p>
        </p:txBody>
      </p:sp>
      <p:pic>
        <p:nvPicPr>
          <p:cNvPr id="3" name="Рисунок 2">
            <a:extLst>
              <a:ext uri="{FF2B5EF4-FFF2-40B4-BE49-F238E27FC236}">
                <a16:creationId xmlns:a16="http://schemas.microsoft.com/office/drawing/2014/main" xmlns="" id="{0E79E258-E0D9-4846-BD44-E55BE52BC5DD}"/>
              </a:ext>
            </a:extLst>
          </p:cNvPr>
          <p:cNvPicPr>
            <a:picLocks noChangeAspect="1"/>
          </p:cNvPicPr>
          <p:nvPr/>
        </p:nvPicPr>
        <p:blipFill>
          <a:blip r:embed="rId2"/>
          <a:stretch>
            <a:fillRect/>
          </a:stretch>
        </p:blipFill>
        <p:spPr>
          <a:xfrm>
            <a:off x="8207380" y="0"/>
            <a:ext cx="3899155" cy="2571749"/>
          </a:xfrm>
          <a:prstGeom prst="rect">
            <a:avLst/>
          </a:prstGeom>
          <a:ln w="38100">
            <a:solidFill>
              <a:schemeClr val="bg2">
                <a:lumMod val="75000"/>
              </a:schemeClr>
            </a:solidFill>
          </a:ln>
        </p:spPr>
      </p:pic>
      <p:pic>
        <p:nvPicPr>
          <p:cNvPr id="8" name="Рисунок 7">
            <a:extLst>
              <a:ext uri="{FF2B5EF4-FFF2-40B4-BE49-F238E27FC236}">
                <a16:creationId xmlns:a16="http://schemas.microsoft.com/office/drawing/2014/main" xmlns="" id="{E88D3C47-265C-4473-B2A6-6C2FE1973B40}"/>
              </a:ext>
            </a:extLst>
          </p:cNvPr>
          <p:cNvPicPr>
            <a:picLocks noChangeAspect="1"/>
          </p:cNvPicPr>
          <p:nvPr/>
        </p:nvPicPr>
        <p:blipFill>
          <a:blip r:embed="rId3"/>
          <a:stretch>
            <a:fillRect/>
          </a:stretch>
        </p:blipFill>
        <p:spPr>
          <a:xfrm>
            <a:off x="8207380" y="2466975"/>
            <a:ext cx="3857746" cy="2152650"/>
          </a:xfrm>
          <a:prstGeom prst="rect">
            <a:avLst/>
          </a:prstGeom>
          <a:ln w="38100">
            <a:solidFill>
              <a:schemeClr val="bg2">
                <a:lumMod val="75000"/>
              </a:schemeClr>
            </a:solidFill>
          </a:ln>
        </p:spPr>
      </p:pic>
      <p:pic>
        <p:nvPicPr>
          <p:cNvPr id="10" name="Рисунок 9">
            <a:extLst>
              <a:ext uri="{FF2B5EF4-FFF2-40B4-BE49-F238E27FC236}">
                <a16:creationId xmlns:a16="http://schemas.microsoft.com/office/drawing/2014/main" xmlns="" id="{41A0EBAF-D7B9-4343-A4B1-610B2D5EC265}"/>
              </a:ext>
            </a:extLst>
          </p:cNvPr>
          <p:cNvPicPr>
            <a:picLocks noChangeAspect="1"/>
          </p:cNvPicPr>
          <p:nvPr/>
        </p:nvPicPr>
        <p:blipFill>
          <a:blip r:embed="rId4"/>
          <a:stretch>
            <a:fillRect/>
          </a:stretch>
        </p:blipFill>
        <p:spPr>
          <a:xfrm>
            <a:off x="8207380" y="4657583"/>
            <a:ext cx="3857746" cy="2095214"/>
          </a:xfrm>
          <a:prstGeom prst="rect">
            <a:avLst/>
          </a:prstGeom>
          <a:ln w="38100">
            <a:solidFill>
              <a:schemeClr val="bg2">
                <a:lumMod val="75000"/>
              </a:schemeClr>
            </a:solidFill>
          </a:ln>
        </p:spPr>
      </p:pic>
    </p:spTree>
    <p:extLst>
      <p:ext uri="{BB962C8B-B14F-4D97-AF65-F5344CB8AC3E}">
        <p14:creationId xmlns:p14="http://schemas.microsoft.com/office/powerpoint/2010/main" val="3633916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684211" y="762001"/>
            <a:ext cx="4769991" cy="5457824"/>
          </a:xfrm>
        </p:spPr>
        <p:txBody>
          <a:bodyPr>
            <a:normAutofit/>
          </a:bodyPr>
          <a:lstStyle/>
          <a:p>
            <a:pPr>
              <a:lnSpc>
                <a:spcPct val="150000"/>
              </a:lnSpc>
            </a:pPr>
            <a:r>
              <a:rPr lang="en-US" sz="3200" b="1" dirty="0">
                <a:solidFill>
                  <a:schemeClr val="tx1"/>
                </a:solidFill>
              </a:rPr>
              <a:t>Monofilament test : </a:t>
            </a:r>
          </a:p>
          <a:p>
            <a:pPr>
              <a:lnSpc>
                <a:spcPct val="150000"/>
              </a:lnSpc>
            </a:pPr>
            <a:r>
              <a:rPr lang="en-US" sz="2000" b="1" dirty="0">
                <a:solidFill>
                  <a:schemeClr val="tx1"/>
                </a:solidFill>
              </a:rPr>
              <a:t>10g</a:t>
            </a:r>
            <a:r>
              <a:rPr lang="ru-RU" sz="2000" b="1" dirty="0">
                <a:solidFill>
                  <a:schemeClr val="tx1"/>
                </a:solidFill>
              </a:rPr>
              <a:t> </a:t>
            </a:r>
            <a:r>
              <a:rPr lang="en-US" sz="2000" b="1" dirty="0">
                <a:solidFill>
                  <a:schemeClr val="tx1"/>
                </a:solidFill>
              </a:rPr>
              <a:t>monofilament test, the device is </a:t>
            </a:r>
            <a:r>
              <a:rPr lang="en-US" sz="2000" b="1" dirty="0" err="1">
                <a:solidFill>
                  <a:schemeClr val="tx1"/>
                </a:solidFill>
              </a:rPr>
              <a:t>palaced</a:t>
            </a:r>
            <a:r>
              <a:rPr lang="en-US" sz="2000" b="1" dirty="0">
                <a:solidFill>
                  <a:schemeClr val="tx1"/>
                </a:solidFill>
              </a:rPr>
              <a:t> perpendicular to the skin, with pressure applied until the </a:t>
            </a:r>
            <a:r>
              <a:rPr lang="en-US" sz="2000" b="1" dirty="0" err="1">
                <a:solidFill>
                  <a:schemeClr val="tx1"/>
                </a:solidFill>
              </a:rPr>
              <a:t>monfilament</a:t>
            </a:r>
            <a:r>
              <a:rPr lang="en-US" sz="2000" b="1" dirty="0">
                <a:solidFill>
                  <a:schemeClr val="tx1"/>
                </a:solidFill>
              </a:rPr>
              <a:t> buckles. It should be held in place for &lt; 1 second and then released.</a:t>
            </a:r>
            <a:endParaRPr lang="ar-JO" sz="2000" b="1" dirty="0">
              <a:solidFill>
                <a:schemeClr val="tx1"/>
              </a:solidFill>
            </a:endParaRPr>
          </a:p>
        </p:txBody>
      </p:sp>
      <p:pic>
        <p:nvPicPr>
          <p:cNvPr id="5" name="Рисунок 4">
            <a:extLst>
              <a:ext uri="{FF2B5EF4-FFF2-40B4-BE49-F238E27FC236}">
                <a16:creationId xmlns:a16="http://schemas.microsoft.com/office/drawing/2014/main" xmlns="" id="{B9402A5B-7790-4FBC-82EC-50A0BF3CB3AC}"/>
              </a:ext>
            </a:extLst>
          </p:cNvPr>
          <p:cNvPicPr>
            <a:picLocks noChangeAspect="1"/>
          </p:cNvPicPr>
          <p:nvPr/>
        </p:nvPicPr>
        <p:blipFill>
          <a:blip r:embed="rId2"/>
          <a:stretch>
            <a:fillRect/>
          </a:stretch>
        </p:blipFill>
        <p:spPr>
          <a:xfrm>
            <a:off x="6459539" y="875765"/>
            <a:ext cx="5048250" cy="3824472"/>
          </a:xfrm>
          <a:prstGeom prst="rect">
            <a:avLst/>
          </a:prstGeom>
          <a:ln w="38100">
            <a:solidFill>
              <a:schemeClr val="bg2">
                <a:lumMod val="75000"/>
              </a:schemeClr>
            </a:solidFill>
          </a:ln>
        </p:spPr>
      </p:pic>
    </p:spTree>
    <p:extLst>
      <p:ext uri="{BB962C8B-B14F-4D97-AF65-F5344CB8AC3E}">
        <p14:creationId xmlns:p14="http://schemas.microsoft.com/office/powerpoint/2010/main" val="1865969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699656" y="440029"/>
            <a:ext cx="7661299" cy="5457824"/>
          </a:xfrm>
        </p:spPr>
        <p:txBody>
          <a:bodyPr>
            <a:normAutofit/>
          </a:bodyPr>
          <a:lstStyle/>
          <a:p>
            <a:pPr>
              <a:lnSpc>
                <a:spcPct val="150000"/>
              </a:lnSpc>
            </a:pPr>
            <a:r>
              <a:rPr lang="en-US" sz="3600" b="1" dirty="0">
                <a:solidFill>
                  <a:schemeClr val="tx1"/>
                </a:solidFill>
              </a:rPr>
              <a:t>Pin prick test</a:t>
            </a:r>
            <a:r>
              <a:rPr lang="ru-RU" sz="3600" b="1" dirty="0">
                <a:solidFill>
                  <a:schemeClr val="tx1"/>
                </a:solidFill>
              </a:rPr>
              <a:t> </a:t>
            </a:r>
          </a:p>
          <a:p>
            <a:pPr>
              <a:lnSpc>
                <a:spcPct val="150000"/>
              </a:lnSpc>
            </a:pPr>
            <a:r>
              <a:rPr lang="en-US" b="1" dirty="0">
                <a:solidFill>
                  <a:schemeClr val="tx1"/>
                </a:solidFill>
              </a:rPr>
              <a:t>The first clinical sign that usually develops in diabetic symmetrical sensorimotor polyneuropathy is decrease or loss of vibratory and pinprick sensation over the toes</a:t>
            </a:r>
            <a:r>
              <a:rPr lang="ru-RU" b="1" dirty="0">
                <a:solidFill>
                  <a:schemeClr val="tx1"/>
                </a:solidFill>
              </a:rPr>
              <a:t>.</a:t>
            </a:r>
            <a:endParaRPr lang="ar-JO" b="1" dirty="0">
              <a:solidFill>
                <a:schemeClr val="tx1"/>
              </a:solidFill>
            </a:endParaRPr>
          </a:p>
        </p:txBody>
      </p:sp>
      <p:pic>
        <p:nvPicPr>
          <p:cNvPr id="3" name="Рисунок 2">
            <a:extLst>
              <a:ext uri="{FF2B5EF4-FFF2-40B4-BE49-F238E27FC236}">
                <a16:creationId xmlns:a16="http://schemas.microsoft.com/office/drawing/2014/main" xmlns="" id="{F4CCCBE4-3F1A-4B38-BAA7-25640E6C3461}"/>
              </a:ext>
            </a:extLst>
          </p:cNvPr>
          <p:cNvPicPr>
            <a:picLocks noChangeAspect="1"/>
          </p:cNvPicPr>
          <p:nvPr/>
        </p:nvPicPr>
        <p:blipFill>
          <a:blip r:embed="rId2"/>
          <a:stretch>
            <a:fillRect/>
          </a:stretch>
        </p:blipFill>
        <p:spPr>
          <a:xfrm>
            <a:off x="8798837" y="875764"/>
            <a:ext cx="2814589" cy="5550124"/>
          </a:xfrm>
          <a:prstGeom prst="rect">
            <a:avLst/>
          </a:prstGeom>
          <a:ln w="38100">
            <a:solidFill>
              <a:schemeClr val="bg2">
                <a:lumMod val="75000"/>
              </a:schemeClr>
            </a:solidFill>
          </a:ln>
        </p:spPr>
      </p:pic>
      <p:pic>
        <p:nvPicPr>
          <p:cNvPr id="7" name="Рисунок 6">
            <a:extLst>
              <a:ext uri="{FF2B5EF4-FFF2-40B4-BE49-F238E27FC236}">
                <a16:creationId xmlns:a16="http://schemas.microsoft.com/office/drawing/2014/main" xmlns="" id="{40A76A7F-452B-46B7-A839-ED6A83D09B81}"/>
              </a:ext>
            </a:extLst>
          </p:cNvPr>
          <p:cNvPicPr>
            <a:picLocks noChangeAspect="1"/>
          </p:cNvPicPr>
          <p:nvPr/>
        </p:nvPicPr>
        <p:blipFill>
          <a:blip r:embed="rId3"/>
          <a:stretch>
            <a:fillRect/>
          </a:stretch>
        </p:blipFill>
        <p:spPr>
          <a:xfrm>
            <a:off x="699656" y="3168941"/>
            <a:ext cx="5417809" cy="3154653"/>
          </a:xfrm>
          <a:prstGeom prst="rect">
            <a:avLst/>
          </a:prstGeom>
          <a:ln w="38100">
            <a:solidFill>
              <a:schemeClr val="bg2">
                <a:lumMod val="75000"/>
              </a:schemeClr>
            </a:solidFill>
          </a:ln>
        </p:spPr>
      </p:pic>
    </p:spTree>
    <p:extLst>
      <p:ext uri="{BB962C8B-B14F-4D97-AF65-F5344CB8AC3E}">
        <p14:creationId xmlns:p14="http://schemas.microsoft.com/office/powerpoint/2010/main" val="262131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379029" y="826395"/>
            <a:ext cx="5845378" cy="5457824"/>
          </a:xfrm>
        </p:spPr>
        <p:txBody>
          <a:bodyPr>
            <a:normAutofit/>
          </a:bodyPr>
          <a:lstStyle/>
          <a:p>
            <a:pPr>
              <a:lnSpc>
                <a:spcPct val="150000"/>
              </a:lnSpc>
            </a:pPr>
            <a:r>
              <a:rPr lang="en-US" sz="3200" b="1" dirty="0">
                <a:solidFill>
                  <a:schemeClr val="tx1"/>
                </a:solidFill>
              </a:rPr>
              <a:t>Neurological examination</a:t>
            </a:r>
            <a:endParaRPr lang="en-US" b="1" dirty="0">
              <a:solidFill>
                <a:schemeClr val="tx1"/>
              </a:solidFill>
            </a:endParaRPr>
          </a:p>
          <a:p>
            <a:pPr>
              <a:lnSpc>
                <a:spcPct val="150000"/>
              </a:lnSpc>
            </a:pPr>
            <a:r>
              <a:rPr lang="en-US" sz="3200" b="1" dirty="0">
                <a:solidFill>
                  <a:schemeClr val="tx1"/>
                </a:solidFill>
              </a:rPr>
              <a:t>Motor:</a:t>
            </a:r>
            <a:endParaRPr lang="ru-RU" sz="3200" b="1" dirty="0">
              <a:solidFill>
                <a:schemeClr val="tx1"/>
              </a:solidFill>
            </a:endParaRPr>
          </a:p>
          <a:p>
            <a:pPr marL="285750" indent="-285750">
              <a:lnSpc>
                <a:spcPct val="150000"/>
              </a:lnSpc>
              <a:buFont typeface="Arial" panose="020B0604020202020204" pitchFamily="34" charset="0"/>
              <a:buChar char="•"/>
            </a:pPr>
            <a:r>
              <a:rPr lang="en-US" b="1" dirty="0">
                <a:solidFill>
                  <a:schemeClr val="tx1"/>
                </a:solidFill>
              </a:rPr>
              <a:t>Deep Tendon Reflex(DTR) : </a:t>
            </a:r>
            <a:r>
              <a:rPr lang="en-US" b="1" dirty="0" err="1">
                <a:solidFill>
                  <a:schemeClr val="tx1"/>
                </a:solidFill>
              </a:rPr>
              <a:t>achilles</a:t>
            </a:r>
            <a:r>
              <a:rPr lang="en-US" b="1" dirty="0">
                <a:solidFill>
                  <a:schemeClr val="tx1"/>
                </a:solidFill>
              </a:rPr>
              <a:t> tendon</a:t>
            </a:r>
            <a:endParaRPr lang="ru-RU" b="1" dirty="0">
              <a:solidFill>
                <a:schemeClr val="tx1"/>
              </a:solidFill>
            </a:endParaRPr>
          </a:p>
          <a:p>
            <a:pPr marL="285750" indent="-285750">
              <a:lnSpc>
                <a:spcPct val="150000"/>
              </a:lnSpc>
              <a:buFont typeface="Arial" panose="020B0604020202020204" pitchFamily="34" charset="0"/>
              <a:buChar char="•"/>
            </a:pPr>
            <a:r>
              <a:rPr lang="en-US" b="1" dirty="0">
                <a:solidFill>
                  <a:schemeClr val="tx1"/>
                </a:solidFill>
              </a:rPr>
              <a:t>Abnormal gait</a:t>
            </a:r>
            <a:endParaRPr lang="ar-JO" b="1" dirty="0">
              <a:solidFill>
                <a:schemeClr val="tx1"/>
              </a:solidFill>
            </a:endParaRPr>
          </a:p>
        </p:txBody>
      </p:sp>
      <p:pic>
        <p:nvPicPr>
          <p:cNvPr id="3" name="Рисунок 2">
            <a:extLst>
              <a:ext uri="{FF2B5EF4-FFF2-40B4-BE49-F238E27FC236}">
                <a16:creationId xmlns:a16="http://schemas.microsoft.com/office/drawing/2014/main" xmlns="" id="{3C94C521-C8EF-4BAA-81CE-8B527BB74FDD}"/>
              </a:ext>
            </a:extLst>
          </p:cNvPr>
          <p:cNvPicPr>
            <a:picLocks noChangeAspect="1"/>
          </p:cNvPicPr>
          <p:nvPr/>
        </p:nvPicPr>
        <p:blipFill>
          <a:blip r:embed="rId2"/>
          <a:stretch>
            <a:fillRect/>
          </a:stretch>
        </p:blipFill>
        <p:spPr>
          <a:xfrm>
            <a:off x="6774287" y="826395"/>
            <a:ext cx="4896507" cy="5301266"/>
          </a:xfrm>
          <a:prstGeom prst="rect">
            <a:avLst/>
          </a:prstGeom>
          <a:ln w="38100">
            <a:solidFill>
              <a:schemeClr val="bg2">
                <a:lumMod val="75000"/>
              </a:schemeClr>
            </a:solidFill>
          </a:ln>
        </p:spPr>
      </p:pic>
    </p:spTree>
    <p:extLst>
      <p:ext uri="{BB962C8B-B14F-4D97-AF65-F5344CB8AC3E}">
        <p14:creationId xmlns:p14="http://schemas.microsoft.com/office/powerpoint/2010/main" val="22829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684211" y="762001"/>
            <a:ext cx="4769991" cy="5457824"/>
          </a:xfrm>
        </p:spPr>
        <p:txBody>
          <a:bodyPr>
            <a:normAutofit lnSpcReduction="10000"/>
          </a:bodyPr>
          <a:lstStyle/>
          <a:p>
            <a:pPr>
              <a:lnSpc>
                <a:spcPct val="150000"/>
              </a:lnSpc>
            </a:pPr>
            <a:r>
              <a:rPr lang="en-US" sz="3600" b="1" dirty="0">
                <a:solidFill>
                  <a:schemeClr val="tx1"/>
                </a:solidFill>
              </a:rPr>
              <a:t>MSS examination</a:t>
            </a:r>
            <a:endParaRPr lang="ru-RU" sz="3600" b="1" dirty="0">
              <a:solidFill>
                <a:schemeClr val="tx1"/>
              </a:solidFill>
            </a:endParaRPr>
          </a:p>
          <a:p>
            <a:pPr marL="342900" indent="-342900">
              <a:lnSpc>
                <a:spcPct val="150000"/>
              </a:lnSpc>
              <a:buFont typeface="Wingdings" panose="05000000000000000000" pitchFamily="2" charset="2"/>
              <a:buChar char="Ø"/>
            </a:pPr>
            <a:r>
              <a:rPr lang="en-US" sz="2000" b="1" dirty="0">
                <a:solidFill>
                  <a:schemeClr val="tx1"/>
                </a:solidFill>
              </a:rPr>
              <a:t>Structural deformities:</a:t>
            </a:r>
            <a:endParaRPr lang="ru-RU" sz="2000" b="1" dirty="0">
              <a:solidFill>
                <a:schemeClr val="tx1"/>
              </a:solidFill>
            </a:endParaRPr>
          </a:p>
          <a:p>
            <a:pPr>
              <a:lnSpc>
                <a:spcPct val="150000"/>
              </a:lnSpc>
            </a:pPr>
            <a:r>
              <a:rPr lang="en-US" b="1" dirty="0">
                <a:solidFill>
                  <a:schemeClr val="tx1"/>
                </a:solidFill>
              </a:rPr>
              <a:t>• Hammer toes</a:t>
            </a:r>
            <a:endParaRPr lang="ru-RU" b="1" dirty="0">
              <a:solidFill>
                <a:schemeClr val="tx1"/>
              </a:solidFill>
            </a:endParaRPr>
          </a:p>
          <a:p>
            <a:pPr>
              <a:lnSpc>
                <a:spcPct val="150000"/>
              </a:lnSpc>
            </a:pPr>
            <a:r>
              <a:rPr lang="en-US" b="1" dirty="0">
                <a:solidFill>
                  <a:schemeClr val="tx1"/>
                </a:solidFill>
              </a:rPr>
              <a:t>• </a:t>
            </a:r>
            <a:r>
              <a:rPr lang="en-US" b="1" dirty="0" err="1">
                <a:solidFill>
                  <a:schemeClr val="tx1"/>
                </a:solidFill>
              </a:rPr>
              <a:t>Charcoot</a:t>
            </a:r>
            <a:r>
              <a:rPr lang="en-US" b="1" dirty="0">
                <a:solidFill>
                  <a:schemeClr val="tx1"/>
                </a:solidFill>
              </a:rPr>
              <a:t> deformity</a:t>
            </a:r>
            <a:endParaRPr lang="ru-RU" b="1" dirty="0">
              <a:solidFill>
                <a:schemeClr val="tx1"/>
              </a:solidFill>
            </a:endParaRPr>
          </a:p>
          <a:p>
            <a:pPr>
              <a:lnSpc>
                <a:spcPct val="150000"/>
              </a:lnSpc>
            </a:pPr>
            <a:r>
              <a:rPr lang="en-US" b="1" dirty="0">
                <a:solidFill>
                  <a:schemeClr val="tx1"/>
                </a:solidFill>
              </a:rPr>
              <a:t>• Loss of arch</a:t>
            </a:r>
            <a:endParaRPr lang="ru-RU" b="1" dirty="0">
              <a:solidFill>
                <a:schemeClr val="tx1"/>
              </a:solidFill>
            </a:endParaRPr>
          </a:p>
          <a:p>
            <a:pPr marL="342900" indent="-342900">
              <a:lnSpc>
                <a:spcPct val="150000"/>
              </a:lnSpc>
              <a:buFont typeface="Wingdings" panose="05000000000000000000" pitchFamily="2" charset="2"/>
              <a:buChar char="Ø"/>
            </a:pPr>
            <a:r>
              <a:rPr lang="en-US" sz="2000" b="1" dirty="0">
                <a:solidFill>
                  <a:schemeClr val="tx1"/>
                </a:solidFill>
              </a:rPr>
              <a:t>Small muscle atrophy</a:t>
            </a:r>
            <a:endParaRPr lang="ru-RU" sz="2000" b="1" dirty="0">
              <a:solidFill>
                <a:schemeClr val="tx1"/>
              </a:solidFill>
            </a:endParaRPr>
          </a:p>
          <a:p>
            <a:pPr marL="342900" indent="-342900">
              <a:lnSpc>
                <a:spcPct val="150000"/>
              </a:lnSpc>
              <a:buFont typeface="Wingdings" panose="05000000000000000000" pitchFamily="2" charset="2"/>
              <a:buChar char="Ø"/>
            </a:pPr>
            <a:r>
              <a:rPr lang="en-US" sz="2000" b="1" dirty="0">
                <a:solidFill>
                  <a:schemeClr val="tx1"/>
                </a:solidFill>
              </a:rPr>
              <a:t>Limited joint movement</a:t>
            </a:r>
          </a:p>
          <a:p>
            <a:pPr marL="342900" indent="-342900">
              <a:lnSpc>
                <a:spcPct val="150000"/>
              </a:lnSpc>
              <a:buFont typeface="Wingdings" panose="05000000000000000000" pitchFamily="2" charset="2"/>
              <a:buChar char="Ø"/>
            </a:pPr>
            <a:r>
              <a:rPr lang="en-US" sz="2000" b="1" dirty="0">
                <a:solidFill>
                  <a:schemeClr val="tx1"/>
                </a:solidFill>
              </a:rPr>
              <a:t>Prior amputation</a:t>
            </a:r>
            <a:endParaRPr lang="ru-RU" sz="2000" b="1" dirty="0">
              <a:solidFill>
                <a:schemeClr val="tx1"/>
              </a:solidFill>
            </a:endParaRPr>
          </a:p>
          <a:p>
            <a:pPr marL="342900" indent="-342900">
              <a:lnSpc>
                <a:spcPct val="150000"/>
              </a:lnSpc>
              <a:buFont typeface="Wingdings" panose="05000000000000000000" pitchFamily="2" charset="2"/>
              <a:buChar char="Ø"/>
            </a:pPr>
            <a:r>
              <a:rPr lang="en-US" sz="2000" b="1" dirty="0">
                <a:solidFill>
                  <a:schemeClr val="tx1"/>
                </a:solidFill>
              </a:rPr>
              <a:t>Probe to bone test</a:t>
            </a:r>
            <a:endParaRPr lang="ar-JO" sz="2000" b="1" dirty="0">
              <a:solidFill>
                <a:schemeClr val="tx1"/>
              </a:solidFill>
            </a:endParaRPr>
          </a:p>
        </p:txBody>
      </p:sp>
      <p:pic>
        <p:nvPicPr>
          <p:cNvPr id="5" name="Рисунок 4">
            <a:extLst>
              <a:ext uri="{FF2B5EF4-FFF2-40B4-BE49-F238E27FC236}">
                <a16:creationId xmlns:a16="http://schemas.microsoft.com/office/drawing/2014/main" xmlns="" id="{BE552DEA-FE66-4831-BD07-B2450838F6F0}"/>
              </a:ext>
            </a:extLst>
          </p:cNvPr>
          <p:cNvPicPr>
            <a:picLocks noChangeAspect="1"/>
          </p:cNvPicPr>
          <p:nvPr/>
        </p:nvPicPr>
        <p:blipFill>
          <a:blip r:embed="rId2"/>
          <a:stretch>
            <a:fillRect/>
          </a:stretch>
        </p:blipFill>
        <p:spPr>
          <a:xfrm>
            <a:off x="6336405" y="425741"/>
            <a:ext cx="4618329" cy="6130344"/>
          </a:xfrm>
          <a:prstGeom prst="rect">
            <a:avLst/>
          </a:prstGeom>
          <a:ln w="38100">
            <a:solidFill>
              <a:schemeClr val="bg2">
                <a:lumMod val="75000"/>
              </a:schemeClr>
            </a:solidFill>
          </a:ln>
        </p:spPr>
      </p:pic>
    </p:spTree>
    <p:extLst>
      <p:ext uri="{BB962C8B-B14F-4D97-AF65-F5344CB8AC3E}">
        <p14:creationId xmlns:p14="http://schemas.microsoft.com/office/powerpoint/2010/main" val="218405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FA634-BE48-4236-7656-A0397D0280A6}"/>
              </a:ext>
            </a:extLst>
          </p:cNvPr>
          <p:cNvSpPr>
            <a:spLocks noGrp="1"/>
          </p:cNvSpPr>
          <p:nvPr>
            <p:ph type="title"/>
          </p:nvPr>
        </p:nvSpPr>
        <p:spPr>
          <a:xfrm>
            <a:off x="332213" y="0"/>
            <a:ext cx="8534400" cy="1507067"/>
          </a:xfrm>
        </p:spPr>
        <p:txBody>
          <a:bodyPr>
            <a:normAutofit/>
          </a:bodyPr>
          <a:lstStyle/>
          <a:p>
            <a:r>
              <a:rPr lang="en-US" sz="6600" b="1" u="sng" dirty="0"/>
              <a:t>Treatment</a:t>
            </a:r>
          </a:p>
        </p:txBody>
      </p:sp>
      <p:sp>
        <p:nvSpPr>
          <p:cNvPr id="3" name="Content Placeholder 2">
            <a:extLst>
              <a:ext uri="{FF2B5EF4-FFF2-40B4-BE49-F238E27FC236}">
                <a16:creationId xmlns:a16="http://schemas.microsoft.com/office/drawing/2014/main" xmlns="" id="{1F9737DB-4002-546B-4D53-C8EE49F1B596}"/>
              </a:ext>
            </a:extLst>
          </p:cNvPr>
          <p:cNvSpPr>
            <a:spLocks noGrp="1"/>
          </p:cNvSpPr>
          <p:nvPr>
            <p:ph idx="1"/>
          </p:nvPr>
        </p:nvSpPr>
        <p:spPr>
          <a:xfrm>
            <a:off x="332213" y="2403536"/>
            <a:ext cx="10515600" cy="4351338"/>
          </a:xfrm>
        </p:spPr>
        <p:txBody>
          <a:bodyPr>
            <a:noAutofit/>
          </a:bodyPr>
          <a:lstStyle/>
          <a:p>
            <a:pPr marL="0" indent="0">
              <a:buNone/>
            </a:pPr>
            <a:r>
              <a:rPr lang="en-US" sz="2400" b="1" dirty="0">
                <a:solidFill>
                  <a:srgbClr val="C00000"/>
                </a:solidFill>
              </a:rPr>
              <a:t>The gold standard is:</a:t>
            </a:r>
          </a:p>
          <a:p>
            <a:pPr marL="0" indent="0">
              <a:buNone/>
            </a:pPr>
            <a:endParaRPr lang="en-US" sz="2400" b="1" dirty="0">
              <a:solidFill>
                <a:srgbClr val="C00000"/>
              </a:solidFill>
            </a:endParaRPr>
          </a:p>
          <a:p>
            <a:pPr marL="0" indent="0">
              <a:buNone/>
            </a:pPr>
            <a:r>
              <a:rPr lang="en-US" sz="2400" b="1" dirty="0">
                <a:solidFill>
                  <a:srgbClr val="C00000"/>
                </a:solidFill>
              </a:rPr>
              <a:t>A) Debridement of the wound</a:t>
            </a:r>
          </a:p>
          <a:p>
            <a:pPr marL="0" indent="0">
              <a:buNone/>
            </a:pPr>
            <a:r>
              <a:rPr lang="en-US" sz="2400" b="1" dirty="0">
                <a:solidFill>
                  <a:srgbClr val="C00000"/>
                </a:solidFill>
              </a:rPr>
              <a:t> </a:t>
            </a:r>
          </a:p>
          <a:p>
            <a:pPr marL="0" indent="0">
              <a:buNone/>
            </a:pPr>
            <a:r>
              <a:rPr lang="en-US" sz="2400" b="1" dirty="0">
                <a:solidFill>
                  <a:srgbClr val="C00000"/>
                </a:solidFill>
              </a:rPr>
              <a:t>B) Management of infection</a:t>
            </a:r>
          </a:p>
          <a:p>
            <a:pPr marL="0" indent="0">
              <a:buNone/>
            </a:pPr>
            <a:endParaRPr lang="en-US" sz="2400" b="1" dirty="0">
              <a:solidFill>
                <a:srgbClr val="C00000"/>
              </a:solidFill>
            </a:endParaRPr>
          </a:p>
          <a:p>
            <a:pPr marL="0" indent="0">
              <a:buNone/>
            </a:pPr>
            <a:r>
              <a:rPr lang="en-US" sz="2400" b="1" dirty="0">
                <a:solidFill>
                  <a:srgbClr val="C00000"/>
                </a:solidFill>
              </a:rPr>
              <a:t>C) Revascularization –when indicated-</a:t>
            </a:r>
          </a:p>
          <a:p>
            <a:pPr marL="0" indent="0">
              <a:buNone/>
            </a:pPr>
            <a:endParaRPr lang="en-US" sz="2400" b="1" dirty="0">
              <a:solidFill>
                <a:srgbClr val="C00000"/>
              </a:solidFill>
            </a:endParaRPr>
          </a:p>
          <a:p>
            <a:pPr marL="0" indent="0">
              <a:buNone/>
            </a:pPr>
            <a:r>
              <a:rPr lang="en-US" sz="2400" b="1" dirty="0">
                <a:solidFill>
                  <a:srgbClr val="C00000"/>
                </a:solidFill>
              </a:rPr>
              <a:t>D) Off-loading of the ulcer.</a:t>
            </a:r>
          </a:p>
          <a:p>
            <a:pPr marL="0" indent="0">
              <a:buNone/>
            </a:pPr>
            <a:r>
              <a:rPr lang="en-US" sz="2400" b="1" dirty="0">
                <a:solidFill>
                  <a:srgbClr val="C00000"/>
                </a:solidFill>
              </a:rPr>
              <a:t>
</a:t>
            </a:r>
          </a:p>
          <a:p>
            <a:pPr marL="0" indent="0">
              <a:buNone/>
            </a:pPr>
            <a:endParaRPr lang="en-US" sz="2400" b="1" dirty="0">
              <a:solidFill>
                <a:srgbClr val="C00000"/>
              </a:solidFill>
            </a:endParaRPr>
          </a:p>
        </p:txBody>
      </p:sp>
    </p:spTree>
    <p:extLst>
      <p:ext uri="{BB962C8B-B14F-4D97-AF65-F5344CB8AC3E}">
        <p14:creationId xmlns:p14="http://schemas.microsoft.com/office/powerpoint/2010/main" val="3547656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E570E-D451-A66A-9C5E-CDFD0DC4EE9B}"/>
              </a:ext>
            </a:extLst>
          </p:cNvPr>
          <p:cNvSpPr>
            <a:spLocks noGrp="1"/>
          </p:cNvSpPr>
          <p:nvPr>
            <p:ph type="title"/>
          </p:nvPr>
        </p:nvSpPr>
        <p:spPr>
          <a:xfrm>
            <a:off x="251358" y="214550"/>
            <a:ext cx="8534400" cy="1507067"/>
          </a:xfrm>
        </p:spPr>
        <p:txBody>
          <a:bodyPr/>
          <a:lstStyle/>
          <a:p>
            <a:r>
              <a:rPr lang="en-US" b="1" dirty="0"/>
              <a:t>A) Debridement</a:t>
            </a:r>
          </a:p>
        </p:txBody>
      </p:sp>
      <p:sp>
        <p:nvSpPr>
          <p:cNvPr id="3" name="Content Placeholder 2">
            <a:extLst>
              <a:ext uri="{FF2B5EF4-FFF2-40B4-BE49-F238E27FC236}">
                <a16:creationId xmlns:a16="http://schemas.microsoft.com/office/drawing/2014/main" xmlns="" id="{98F848D5-714E-DC29-BE8F-CE64C7A00651}"/>
              </a:ext>
            </a:extLst>
          </p:cNvPr>
          <p:cNvSpPr>
            <a:spLocks noGrp="1"/>
          </p:cNvSpPr>
          <p:nvPr>
            <p:ph idx="1"/>
          </p:nvPr>
        </p:nvSpPr>
        <p:spPr>
          <a:xfrm>
            <a:off x="251358" y="653191"/>
            <a:ext cx="6904703" cy="5241054"/>
          </a:xfrm>
        </p:spPr>
        <p:txBody>
          <a:bodyPr>
            <a:normAutofit/>
          </a:bodyPr>
          <a:lstStyle/>
          <a:p>
            <a:pPr marL="0" indent="0">
              <a:buNone/>
            </a:pPr>
            <a:r>
              <a:rPr lang="en-US" b="1" dirty="0">
                <a:solidFill>
                  <a:schemeClr val="tx1"/>
                </a:solidFill>
              </a:rPr>
              <a:t>Debridement: removal of dead tissue to improve the healing potential of the remaining healthy tissue.</a:t>
            </a:r>
          </a:p>
          <a:p>
            <a:pPr marL="0" indent="0">
              <a:buNone/>
            </a:pPr>
            <a:r>
              <a:rPr lang="en-US" b="1" dirty="0">
                <a:solidFill>
                  <a:schemeClr val="tx1"/>
                </a:solidFill>
              </a:rPr>
              <a:t>
It enhances the production of granulation tissue, and thus promote the healing process.</a:t>
            </a:r>
          </a:p>
          <a:p>
            <a:pPr marL="0" indent="0">
              <a:buNone/>
            </a:pPr>
            <a:r>
              <a:rPr lang="en-US" b="1" dirty="0">
                <a:solidFill>
                  <a:schemeClr val="tx1"/>
                </a:solidFill>
              </a:rPr>
              <a:t>
Can be: Surgical, Enzymatic, Biological or Autolytic</a:t>
            </a:r>
          </a:p>
        </p:txBody>
      </p:sp>
      <p:pic>
        <p:nvPicPr>
          <p:cNvPr id="5" name="صورة 19">
            <a:extLst>
              <a:ext uri="{FF2B5EF4-FFF2-40B4-BE49-F238E27FC236}">
                <a16:creationId xmlns:a16="http://schemas.microsoft.com/office/drawing/2014/main" xmlns="" id="{2B863A03-2B91-BBC0-C861-50B8416ADB64}"/>
              </a:ext>
            </a:extLst>
          </p:cNvPr>
          <p:cNvPicPr>
            <a:picLocks noChangeAspect="1"/>
          </p:cNvPicPr>
          <p:nvPr/>
        </p:nvPicPr>
        <p:blipFill>
          <a:blip r:embed="rId2"/>
          <a:stretch>
            <a:fillRect/>
          </a:stretch>
        </p:blipFill>
        <p:spPr>
          <a:xfrm>
            <a:off x="7785352" y="369832"/>
            <a:ext cx="3920491" cy="2903886"/>
          </a:xfrm>
          <a:prstGeom prst="rect">
            <a:avLst/>
          </a:prstGeom>
        </p:spPr>
      </p:pic>
      <p:pic>
        <p:nvPicPr>
          <p:cNvPr id="6" name="صورة 22">
            <a:extLst>
              <a:ext uri="{FF2B5EF4-FFF2-40B4-BE49-F238E27FC236}">
                <a16:creationId xmlns:a16="http://schemas.microsoft.com/office/drawing/2014/main" xmlns="" id="{6DFD7129-EB2B-0C8E-4224-A6534A1D49FD}"/>
              </a:ext>
            </a:extLst>
          </p:cNvPr>
          <p:cNvPicPr>
            <a:picLocks noChangeAspect="1"/>
          </p:cNvPicPr>
          <p:nvPr/>
        </p:nvPicPr>
        <p:blipFill>
          <a:blip r:embed="rId3"/>
          <a:stretch>
            <a:fillRect/>
          </a:stretch>
        </p:blipFill>
        <p:spPr>
          <a:xfrm>
            <a:off x="7785352" y="3429000"/>
            <a:ext cx="3920491" cy="2939796"/>
          </a:xfrm>
          <a:prstGeom prst="rect">
            <a:avLst/>
          </a:prstGeom>
        </p:spPr>
      </p:pic>
    </p:spTree>
    <p:extLst>
      <p:ext uri="{BB962C8B-B14F-4D97-AF65-F5344CB8AC3E}">
        <p14:creationId xmlns:p14="http://schemas.microsoft.com/office/powerpoint/2010/main" val="30365227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A6B486A-517B-43C7-7E58-264FCACE9E09}"/>
              </a:ext>
            </a:extLst>
          </p:cNvPr>
          <p:cNvSpPr>
            <a:spLocks noGrp="1"/>
          </p:cNvSpPr>
          <p:nvPr>
            <p:ph idx="1"/>
          </p:nvPr>
        </p:nvSpPr>
        <p:spPr>
          <a:xfrm>
            <a:off x="869745" y="385096"/>
            <a:ext cx="10452510" cy="5783673"/>
          </a:xfrm>
        </p:spPr>
        <p:txBody>
          <a:bodyPr>
            <a:normAutofit/>
          </a:bodyPr>
          <a:lstStyle/>
          <a:p>
            <a:pPr marL="0" indent="0">
              <a:buNone/>
            </a:pPr>
            <a:r>
              <a:rPr lang="en-US" b="1" dirty="0">
                <a:solidFill>
                  <a:srgbClr val="C00000"/>
                </a:solidFill>
              </a:rPr>
              <a:t>1)Surgical Debridement:</a:t>
            </a:r>
          </a:p>
          <a:p>
            <a:pPr>
              <a:buClr>
                <a:schemeClr val="accent2"/>
              </a:buClr>
            </a:pPr>
            <a:r>
              <a:rPr lang="en-US" b="1" dirty="0">
                <a:solidFill>
                  <a:schemeClr val="tx1"/>
                </a:solidFill>
              </a:rPr>
              <a:t>It removes dead tissue and hyperkeratosis rapidly and quickly.
Blade is used to remove all the nonviable tissue until ulcer bleeds (granulation tissue is produced) and the wound is </a:t>
            </a:r>
            <a:r>
              <a:rPr lang="en-US" b="1" dirty="0" err="1">
                <a:solidFill>
                  <a:schemeClr val="tx1"/>
                </a:solidFill>
              </a:rPr>
              <a:t>saucerizated</a:t>
            </a:r>
            <a:r>
              <a:rPr lang="en-US" b="1" dirty="0">
                <a:solidFill>
                  <a:schemeClr val="tx1"/>
                </a:solidFill>
              </a:rPr>
              <a:t>.
In severe cases of ischemia, vascular examination should be done before extensive debridement is carried out.</a:t>
            </a:r>
          </a:p>
          <a:p>
            <a:pPr marL="0" indent="0" algn="just" defTabSz="914400">
              <a:lnSpc>
                <a:spcPct val="90000"/>
              </a:lnSpc>
              <a:spcBef>
                <a:spcPts val="1000"/>
              </a:spcBef>
              <a:buClr>
                <a:schemeClr val="accent2"/>
              </a:buClr>
              <a:buNone/>
            </a:pPr>
            <a:r>
              <a:rPr lang="en-US" b="1" dirty="0">
                <a:solidFill>
                  <a:srgbClr val="C00000"/>
                </a:solidFill>
              </a:rPr>
              <a:t>2) Enzymatic Debridement:</a:t>
            </a:r>
          </a:p>
          <a:p>
            <a:pPr indent="-228600" algn="just" defTabSz="914400">
              <a:lnSpc>
                <a:spcPct val="90000"/>
              </a:lnSpc>
              <a:spcBef>
                <a:spcPts val="1000"/>
              </a:spcBef>
              <a:buClr>
                <a:schemeClr val="accent2"/>
              </a:buClr>
              <a:buFont typeface="Arial" panose="020B0604020202020204" pitchFamily="34" charset="0"/>
              <a:buChar char="•"/>
            </a:pPr>
            <a:r>
              <a:rPr lang="en-US" b="1" dirty="0">
                <a:solidFill>
                  <a:schemeClr val="tx1">
                    <a:lumMod val="85000"/>
                    <a:lumOff val="15000"/>
                  </a:schemeClr>
                </a:solidFill>
              </a:rPr>
              <a:t>Enzymes such: </a:t>
            </a:r>
            <a:r>
              <a:rPr lang="en-US" b="1" dirty="0">
                <a:solidFill>
                  <a:schemeClr val="accent6"/>
                </a:solidFill>
                <a:highlight>
                  <a:srgbClr val="C0C0C0"/>
                </a:highlight>
              </a:rPr>
              <a:t>collagenase,</a:t>
            </a:r>
            <a:r>
              <a:rPr lang="en-US" b="1" dirty="0">
                <a:solidFill>
                  <a:schemeClr val="accent6"/>
                </a:solidFill>
              </a:rPr>
              <a:t> </a:t>
            </a:r>
            <a:r>
              <a:rPr lang="en-US" b="1" dirty="0">
                <a:solidFill>
                  <a:schemeClr val="accent6"/>
                </a:solidFill>
                <a:highlight>
                  <a:srgbClr val="C0C0C0"/>
                </a:highlight>
              </a:rPr>
              <a:t>streptokinase</a:t>
            </a:r>
            <a:r>
              <a:rPr lang="en-US" b="1" dirty="0">
                <a:solidFill>
                  <a:schemeClr val="accent6"/>
                </a:solidFill>
              </a:rPr>
              <a:t> </a:t>
            </a:r>
            <a:r>
              <a:rPr lang="en-US" b="1" dirty="0">
                <a:solidFill>
                  <a:schemeClr val="tx1">
                    <a:lumMod val="85000"/>
                    <a:lumOff val="15000"/>
                  </a:schemeClr>
                </a:solidFill>
              </a:rPr>
              <a:t>and </a:t>
            </a:r>
            <a:r>
              <a:rPr lang="en-US" b="1" dirty="0" err="1">
                <a:solidFill>
                  <a:schemeClr val="accent6"/>
                </a:solidFill>
                <a:highlight>
                  <a:srgbClr val="C0C0C0"/>
                </a:highlight>
              </a:rPr>
              <a:t>streptodornase</a:t>
            </a:r>
            <a:r>
              <a:rPr lang="en-US" b="1" dirty="0">
                <a:solidFill>
                  <a:schemeClr val="tx1">
                    <a:lumMod val="85000"/>
                    <a:lumOff val="15000"/>
                  </a:schemeClr>
                </a:solidFill>
              </a:rPr>
              <a:t> are used.</a:t>
            </a:r>
          </a:p>
          <a:p>
            <a:pPr indent="-228600" algn="just" defTabSz="914400">
              <a:lnSpc>
                <a:spcPct val="90000"/>
              </a:lnSpc>
              <a:spcBef>
                <a:spcPts val="1000"/>
              </a:spcBef>
              <a:buClr>
                <a:schemeClr val="accent2"/>
              </a:buClr>
              <a:buFont typeface="Arial" panose="020B0604020202020204" pitchFamily="34" charset="0"/>
              <a:buChar char="•"/>
            </a:pPr>
            <a:r>
              <a:rPr lang="en-US" b="1" dirty="0">
                <a:solidFill>
                  <a:schemeClr val="tx1">
                    <a:lumMod val="85000"/>
                    <a:lumOff val="15000"/>
                  </a:schemeClr>
                </a:solidFill>
              </a:rPr>
              <a:t>It’s used for cases in which, surgical debridement is painful –ischemic ulcers-.</a:t>
            </a:r>
          </a:p>
          <a:p>
            <a:pPr indent="-228600" algn="just" defTabSz="914400">
              <a:lnSpc>
                <a:spcPct val="90000"/>
              </a:lnSpc>
              <a:spcBef>
                <a:spcPts val="1000"/>
              </a:spcBef>
              <a:buClr>
                <a:schemeClr val="accent2"/>
              </a:buClr>
              <a:buFont typeface="Arial" panose="020B0604020202020204" pitchFamily="34" charset="0"/>
              <a:buChar char="•"/>
            </a:pPr>
            <a:r>
              <a:rPr lang="en-US" b="1" dirty="0">
                <a:solidFill>
                  <a:schemeClr val="tx1">
                    <a:lumMod val="85000"/>
                    <a:lumOff val="15000"/>
                  </a:schemeClr>
                </a:solidFill>
              </a:rPr>
              <a:t>Enzymes remove dead tissue without damaging healthy tissues</a:t>
            </a:r>
          </a:p>
          <a:p>
            <a:pPr indent="-228600" algn="just" defTabSz="914400">
              <a:lnSpc>
                <a:spcPct val="90000"/>
              </a:lnSpc>
              <a:spcBef>
                <a:spcPts val="1000"/>
              </a:spcBef>
              <a:buClr>
                <a:schemeClr val="accent2"/>
              </a:buClr>
              <a:buFont typeface="Arial" panose="020B0604020202020204" pitchFamily="34" charset="0"/>
              <a:buChar char="•"/>
            </a:pPr>
            <a:r>
              <a:rPr lang="en-US" b="1" dirty="0">
                <a:solidFill>
                  <a:schemeClr val="tx1">
                    <a:lumMod val="85000"/>
                    <a:lumOff val="15000"/>
                  </a:schemeClr>
                </a:solidFill>
              </a:rPr>
              <a:t>It’s expensive</a:t>
            </a:r>
            <a:endParaRPr lang="en-US" b="1" dirty="0"/>
          </a:p>
        </p:txBody>
      </p:sp>
    </p:spTree>
    <p:extLst>
      <p:ext uri="{BB962C8B-B14F-4D97-AF65-F5344CB8AC3E}">
        <p14:creationId xmlns:p14="http://schemas.microsoft.com/office/powerpoint/2010/main" val="22541974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965A1A2-8341-151B-0B01-6A868D761DB6}"/>
              </a:ext>
            </a:extLst>
          </p:cNvPr>
          <p:cNvSpPr>
            <a:spLocks noGrp="1"/>
          </p:cNvSpPr>
          <p:nvPr>
            <p:ph idx="1"/>
          </p:nvPr>
        </p:nvSpPr>
        <p:spPr>
          <a:xfrm>
            <a:off x="669303" y="509047"/>
            <a:ext cx="10684497" cy="5667916"/>
          </a:xfrm>
          <a:noFill/>
        </p:spPr>
        <p:txBody>
          <a:bodyPr>
            <a:normAutofit fontScale="77500" lnSpcReduction="20000"/>
          </a:bodyPr>
          <a:lstStyle/>
          <a:p>
            <a:pPr marL="0" indent="0" defTabSz="914400">
              <a:lnSpc>
                <a:spcPct val="90000"/>
              </a:lnSpc>
              <a:spcBef>
                <a:spcPts val="1000"/>
              </a:spcBef>
              <a:buClr>
                <a:schemeClr val="accent2"/>
              </a:buClr>
              <a:buNone/>
            </a:pPr>
            <a:r>
              <a:rPr lang="en-US" sz="2800" b="1" dirty="0">
                <a:solidFill>
                  <a:srgbClr val="C00000"/>
                </a:solidFill>
              </a:rPr>
              <a:t>3)Biological Debridement:</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solidFill>
              </a:rPr>
              <a:t>Done by using sterile Maggots, which are capable of digesting bacteria and necrotic tissue and leaving healthy tissue intact</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solidFill>
              </a:rPr>
              <a:t>Recently, it has been reported that this method is effective for eliminating drug resistant pathogens, e.g., MRSA.</a:t>
            </a:r>
          </a:p>
          <a:p>
            <a:pPr indent="-228600" defTabSz="914400">
              <a:lnSpc>
                <a:spcPct val="90000"/>
              </a:lnSpc>
              <a:spcBef>
                <a:spcPts val="1000"/>
              </a:spcBef>
              <a:buClr>
                <a:schemeClr val="accent2"/>
              </a:buClr>
              <a:buFont typeface="Arial" panose="020B0604020202020204" pitchFamily="34" charset="0"/>
              <a:buChar char="•"/>
            </a:pPr>
            <a:endParaRPr lang="en-US" sz="2800" dirty="0">
              <a:solidFill>
                <a:srgbClr val="404040"/>
              </a:solidFill>
            </a:endParaRPr>
          </a:p>
          <a:p>
            <a:pPr marL="0" indent="0" defTabSz="914400">
              <a:lnSpc>
                <a:spcPct val="90000"/>
              </a:lnSpc>
              <a:spcBef>
                <a:spcPts val="1000"/>
              </a:spcBef>
              <a:buClr>
                <a:schemeClr val="accent2"/>
              </a:buClr>
              <a:buNone/>
            </a:pPr>
            <a:r>
              <a:rPr lang="en-US" sz="2800" b="1" dirty="0">
                <a:solidFill>
                  <a:srgbClr val="C00000"/>
                </a:solidFill>
              </a:rPr>
              <a:t>4)</a:t>
            </a:r>
            <a:r>
              <a:rPr lang="en-US" sz="2800" b="1" i="0" dirty="0">
                <a:solidFill>
                  <a:srgbClr val="C00000"/>
                </a:solidFill>
                <a:effectLst/>
              </a:rPr>
              <a:t>Autolytic debridement:</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solidFill>
              </a:rPr>
              <a:t>It promotes healing by dressing, which provides moist environment for the wound</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solidFill>
              </a:rPr>
              <a:t>It’s highly selective and prevents damage for the healthy tissue</a:t>
            </a:r>
          </a:p>
          <a:p>
            <a:pPr indent="-228600" defTabSz="914400">
              <a:lnSpc>
                <a:spcPct val="90000"/>
              </a:lnSpc>
              <a:spcBef>
                <a:spcPts val="1000"/>
              </a:spcBef>
              <a:buClr>
                <a:schemeClr val="accent2"/>
              </a:buClr>
              <a:buFont typeface="Arial" panose="020B0604020202020204" pitchFamily="34" charset="0"/>
              <a:buChar char="•"/>
            </a:pPr>
            <a:endParaRPr lang="en-US" sz="2800" b="1" dirty="0">
              <a:solidFill>
                <a:schemeClr val="tx1"/>
              </a:solidFill>
            </a:endParaRP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solidFill>
              </a:rPr>
              <a:t>Debridement, especially </a:t>
            </a:r>
            <a:r>
              <a:rPr lang="en-US" sz="2800" b="1" dirty="0">
                <a:solidFill>
                  <a:schemeClr val="accent6"/>
                </a:solidFill>
                <a:highlight>
                  <a:srgbClr val="FFFF00"/>
                </a:highlight>
              </a:rPr>
              <a:t>the surgical one</a:t>
            </a:r>
            <a:r>
              <a:rPr lang="en-US" sz="2800" b="1" dirty="0">
                <a:solidFill>
                  <a:schemeClr val="tx1"/>
                </a:solidFill>
              </a:rPr>
              <a:t>, is considered as a </a:t>
            </a:r>
            <a:r>
              <a:rPr lang="en-US" sz="2800" b="1" dirty="0">
                <a:solidFill>
                  <a:schemeClr val="accent6"/>
                </a:solidFill>
                <a:highlight>
                  <a:srgbClr val="FFFF00"/>
                </a:highlight>
              </a:rPr>
              <a:t>gold </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accent6"/>
                </a:solidFill>
                <a:highlight>
                  <a:srgbClr val="FFFF00"/>
                </a:highlight>
              </a:rPr>
              <a:t>standard procedure </a:t>
            </a:r>
            <a:r>
              <a:rPr lang="en-US" sz="2800" b="1" dirty="0">
                <a:solidFill>
                  <a:schemeClr val="tx1"/>
                </a:solidFill>
              </a:rPr>
              <a:t>that contributes greatly to healing of diabetic </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solidFill>
              </a:rPr>
              <a:t>ulcer</a:t>
            </a:r>
          </a:p>
          <a:p>
            <a:pPr marL="0" indent="0">
              <a:buNone/>
            </a:pPr>
            <a:endParaRPr lang="en-GB" dirty="0"/>
          </a:p>
        </p:txBody>
      </p:sp>
    </p:spTree>
    <p:extLst>
      <p:ext uri="{BB962C8B-B14F-4D97-AF65-F5344CB8AC3E}">
        <p14:creationId xmlns:p14="http://schemas.microsoft.com/office/powerpoint/2010/main" val="457007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9BE940-C6E5-10F4-E71C-44FBDD6D6BE3}"/>
              </a:ext>
            </a:extLst>
          </p:cNvPr>
          <p:cNvSpPr>
            <a:spLocks noGrp="1"/>
          </p:cNvSpPr>
          <p:nvPr>
            <p:ph type="title"/>
          </p:nvPr>
        </p:nvSpPr>
        <p:spPr>
          <a:xfrm>
            <a:off x="628456" y="249870"/>
            <a:ext cx="8534400" cy="1507067"/>
          </a:xfrm>
        </p:spPr>
        <p:txBody>
          <a:bodyPr/>
          <a:lstStyle/>
          <a:p>
            <a:r>
              <a:rPr lang="en-US" sz="4400" b="1" kern="1200" cap="all" spc="200" baseline="0" dirty="0">
                <a:latin typeface="+mj-lt"/>
                <a:ea typeface="+mj-ea"/>
                <a:cs typeface="+mj-cs"/>
              </a:rPr>
              <a:t>b) Off-Loading the ulcer</a:t>
            </a:r>
            <a:endParaRPr lang="en-GB" b="1" dirty="0"/>
          </a:p>
        </p:txBody>
      </p:sp>
      <p:sp>
        <p:nvSpPr>
          <p:cNvPr id="3" name="Content Placeholder 2">
            <a:extLst>
              <a:ext uri="{FF2B5EF4-FFF2-40B4-BE49-F238E27FC236}">
                <a16:creationId xmlns:a16="http://schemas.microsoft.com/office/drawing/2014/main" xmlns="" id="{0F91FCEF-3C89-726F-61A9-E4CE087BE073}"/>
              </a:ext>
            </a:extLst>
          </p:cNvPr>
          <p:cNvSpPr>
            <a:spLocks noGrp="1"/>
          </p:cNvSpPr>
          <p:nvPr>
            <p:ph idx="1"/>
          </p:nvPr>
        </p:nvSpPr>
        <p:spPr>
          <a:xfrm>
            <a:off x="628456" y="1704259"/>
            <a:ext cx="8534400" cy="4021827"/>
          </a:xfrm>
        </p:spPr>
        <p:txBody>
          <a:bodyPr>
            <a:noAutofit/>
          </a:bodyPr>
          <a:lstStyle/>
          <a:p>
            <a:pPr indent="-228600" algn="just" defTabSz="914400">
              <a:lnSpc>
                <a:spcPct val="90000"/>
              </a:lnSpc>
              <a:spcBef>
                <a:spcPts val="1000"/>
              </a:spcBef>
              <a:buClr>
                <a:schemeClr val="accent2"/>
              </a:buClr>
              <a:buFont typeface="Arial" panose="020B0604020202020204" pitchFamily="34" charset="0"/>
              <a:buChar char="•"/>
            </a:pPr>
            <a:r>
              <a:rPr lang="en-US" b="1" dirty="0">
                <a:solidFill>
                  <a:schemeClr val="tx1"/>
                </a:solidFill>
              </a:rPr>
              <a:t>Hence it has been proposed that elevation of the plantar pressure greatly contributes to plantar ulceration. This method is critical in treating the plantar ulcers.</a:t>
            </a:r>
          </a:p>
          <a:p>
            <a:pPr indent="-228600" algn="just" defTabSz="914400">
              <a:lnSpc>
                <a:spcPct val="90000"/>
              </a:lnSpc>
              <a:spcBef>
                <a:spcPts val="1000"/>
              </a:spcBef>
              <a:buClr>
                <a:schemeClr val="accent2"/>
              </a:buClr>
              <a:buFont typeface="Arial" panose="020B0604020202020204" pitchFamily="34" charset="0"/>
              <a:buChar char="•"/>
            </a:pPr>
            <a:endParaRPr lang="en-US" b="1" dirty="0">
              <a:solidFill>
                <a:schemeClr val="tx1"/>
              </a:solidFill>
            </a:endParaRPr>
          </a:p>
          <a:p>
            <a:pPr indent="-228600" algn="just" defTabSz="914400">
              <a:lnSpc>
                <a:spcPct val="90000"/>
              </a:lnSpc>
              <a:spcBef>
                <a:spcPts val="1000"/>
              </a:spcBef>
              <a:buClr>
                <a:schemeClr val="accent2"/>
              </a:buClr>
              <a:buFont typeface="Arial" panose="020B0604020202020204" pitchFamily="34" charset="0"/>
              <a:buChar char="•"/>
            </a:pPr>
            <a:r>
              <a:rPr lang="en-US" b="1" dirty="0">
                <a:solidFill>
                  <a:schemeClr val="tx1"/>
                </a:solidFill>
              </a:rPr>
              <a:t>Interestingly, it has also been proposed that even in adequately perfused planter ulcers, inadequate planter off-loading can significantly delay the healing of that planter ulcer.</a:t>
            </a:r>
          </a:p>
          <a:p>
            <a:pPr algn="just" defTabSz="914400">
              <a:lnSpc>
                <a:spcPct val="90000"/>
              </a:lnSpc>
              <a:spcBef>
                <a:spcPts val="1000"/>
              </a:spcBef>
              <a:buClr>
                <a:schemeClr val="accent2"/>
              </a:buClr>
            </a:pPr>
            <a:endParaRPr lang="en-US" b="1" dirty="0">
              <a:solidFill>
                <a:schemeClr val="tx1"/>
              </a:solidFill>
            </a:endParaRPr>
          </a:p>
          <a:p>
            <a:pPr algn="just" defTabSz="914400">
              <a:lnSpc>
                <a:spcPct val="90000"/>
              </a:lnSpc>
              <a:spcBef>
                <a:spcPts val="1000"/>
              </a:spcBef>
              <a:buClr>
                <a:schemeClr val="accent2"/>
              </a:buClr>
            </a:pPr>
            <a:r>
              <a:rPr lang="en-US" b="1" dirty="0">
                <a:solidFill>
                  <a:schemeClr val="tx1"/>
                </a:solidFill>
              </a:rPr>
              <a:t>     Types of off-loading techniques:</a:t>
            </a:r>
          </a:p>
          <a:p>
            <a:pPr marL="514350" indent="-514350" algn="just" defTabSz="914400">
              <a:lnSpc>
                <a:spcPct val="90000"/>
              </a:lnSpc>
              <a:spcBef>
                <a:spcPts val="1000"/>
              </a:spcBef>
              <a:buClr>
                <a:schemeClr val="accent2"/>
              </a:buClr>
              <a:buFont typeface="+mj-lt"/>
              <a:buAutoNum type="arabicPeriod"/>
            </a:pPr>
            <a:r>
              <a:rPr lang="en-US" sz="2400" b="1" dirty="0">
                <a:solidFill>
                  <a:schemeClr val="accent6"/>
                </a:solidFill>
              </a:rPr>
              <a:t>N</a:t>
            </a:r>
            <a:r>
              <a:rPr lang="en-US" sz="2400" b="1" i="0" dirty="0">
                <a:solidFill>
                  <a:schemeClr val="accent6"/>
                </a:solidFill>
                <a:effectLst/>
              </a:rPr>
              <a:t>onremovable total-contact cast (TCC).</a:t>
            </a:r>
          </a:p>
          <a:p>
            <a:pPr marL="628650" indent="-514350" algn="just" defTabSz="914400">
              <a:lnSpc>
                <a:spcPct val="90000"/>
              </a:lnSpc>
              <a:spcBef>
                <a:spcPts val="1000"/>
              </a:spcBef>
              <a:buClr>
                <a:schemeClr val="accent2"/>
              </a:buClr>
              <a:buFont typeface="+mj-lt"/>
              <a:buAutoNum type="arabicPeriod"/>
            </a:pPr>
            <a:r>
              <a:rPr lang="en-US" sz="2400" b="1" dirty="0">
                <a:solidFill>
                  <a:schemeClr val="accent6"/>
                </a:solidFill>
              </a:rPr>
              <a:t>R</a:t>
            </a:r>
            <a:r>
              <a:rPr lang="en-US" sz="2400" b="1" i="0" dirty="0">
                <a:solidFill>
                  <a:schemeClr val="accent6"/>
                </a:solidFill>
                <a:effectLst/>
              </a:rPr>
              <a:t>emovable cast walkers (RCW).</a:t>
            </a:r>
          </a:p>
        </p:txBody>
      </p:sp>
    </p:spTree>
    <p:extLst>
      <p:ext uri="{BB962C8B-B14F-4D97-AF65-F5344CB8AC3E}">
        <p14:creationId xmlns:p14="http://schemas.microsoft.com/office/powerpoint/2010/main" val="4280565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550" y="566671"/>
            <a:ext cx="8534401" cy="553327"/>
          </a:xfrm>
        </p:spPr>
        <p:txBody>
          <a:bodyPr>
            <a:normAutofit fontScale="90000"/>
          </a:bodyPr>
          <a:lstStyle/>
          <a:p>
            <a:r>
              <a:rPr lang="en-US" b="1" dirty="0"/>
              <a:t>Epidemiology</a:t>
            </a:r>
            <a:endParaRPr lang="en-US" dirty="0"/>
          </a:p>
        </p:txBody>
      </p:sp>
      <p:sp>
        <p:nvSpPr>
          <p:cNvPr id="4" name="عنصر نائب للمحتوى 2">
            <a:extLst>
              <a:ext uri="{FF2B5EF4-FFF2-40B4-BE49-F238E27FC236}">
                <a16:creationId xmlns:a16="http://schemas.microsoft.com/office/drawing/2014/main" xmlns="" id="{5874056B-912D-4B86-BD7C-7170462904BC}"/>
              </a:ext>
            </a:extLst>
          </p:cNvPr>
          <p:cNvSpPr>
            <a:spLocks noGrp="1"/>
          </p:cNvSpPr>
          <p:nvPr>
            <p:ph type="body" idx="1"/>
          </p:nvPr>
        </p:nvSpPr>
        <p:spPr>
          <a:xfrm>
            <a:off x="579550" y="1353257"/>
            <a:ext cx="8534400" cy="3708624"/>
          </a:xfrm>
        </p:spPr>
        <p:txBody>
          <a:bodyPr>
            <a:noAutofit/>
          </a:bodyPr>
          <a:lstStyle/>
          <a:p>
            <a:pPr marL="285750" indent="-285750" algn="l" rtl="0">
              <a:buFont typeface="Arial" panose="020B0604020202020204" pitchFamily="34" charset="0"/>
              <a:buChar char="•"/>
            </a:pPr>
            <a:endParaRPr lang="en-US" sz="2400" b="1" dirty="0">
              <a:solidFill>
                <a:schemeClr val="tx1"/>
              </a:solidFill>
            </a:endParaRPr>
          </a:p>
          <a:p>
            <a:pPr marL="285750" indent="-285750" algn="l" rtl="0">
              <a:buFont typeface="Arial" panose="020B0604020202020204" pitchFamily="34" charset="0"/>
              <a:buChar char="•"/>
            </a:pPr>
            <a:r>
              <a:rPr lang="en-US" sz="2400" b="1" dirty="0">
                <a:solidFill>
                  <a:schemeClr val="tx1"/>
                </a:solidFill>
              </a:rPr>
              <a:t>5-15% of  Diabetics develop foot ulcers.</a:t>
            </a:r>
          </a:p>
          <a:p>
            <a:pPr marL="285750" indent="-285750" algn="l" rtl="0">
              <a:buFont typeface="Arial" panose="020B0604020202020204" pitchFamily="34" charset="0"/>
              <a:buChar char="•"/>
            </a:pPr>
            <a:endParaRPr lang="en-US" sz="2400" b="1" dirty="0">
              <a:solidFill>
                <a:schemeClr val="tx1"/>
              </a:solidFill>
            </a:endParaRPr>
          </a:p>
          <a:p>
            <a:pPr marL="285750" indent="-285750" algn="l" rtl="0">
              <a:buFont typeface="Arial" panose="020B0604020202020204" pitchFamily="34" charset="0"/>
              <a:buChar char="•"/>
            </a:pPr>
            <a:r>
              <a:rPr lang="en-US" sz="2400" b="1" dirty="0">
                <a:solidFill>
                  <a:schemeClr val="tx1"/>
                </a:solidFill>
              </a:rPr>
              <a:t>70% of healed Diabetic ulcer are likely to recur within  5 years</a:t>
            </a:r>
          </a:p>
          <a:p>
            <a:pPr marL="285750" indent="-285750" algn="l" rtl="0">
              <a:buFont typeface="Arial" panose="020B0604020202020204" pitchFamily="34" charset="0"/>
              <a:buChar char="•"/>
            </a:pPr>
            <a:r>
              <a:rPr lang="en-US" sz="2400" b="1" dirty="0">
                <a:solidFill>
                  <a:schemeClr val="tx1"/>
                </a:solidFill>
              </a:rPr>
              <a:t>while the proportion of amputation was 15-30%.</a:t>
            </a:r>
          </a:p>
          <a:p>
            <a:pPr marL="285750" indent="-285750" algn="l" rtl="0">
              <a:buFont typeface="Arial" panose="020B0604020202020204" pitchFamily="34" charset="0"/>
              <a:buChar char="•"/>
            </a:pPr>
            <a:endParaRPr lang="en-US" sz="2400" b="1" dirty="0">
              <a:solidFill>
                <a:schemeClr val="tx1"/>
              </a:solidFill>
            </a:endParaRPr>
          </a:p>
          <a:p>
            <a:pPr marL="285750" indent="-285750" algn="l" rtl="0">
              <a:buFont typeface="Arial" panose="020B0604020202020204" pitchFamily="34" charset="0"/>
              <a:buChar char="•"/>
            </a:pPr>
            <a:r>
              <a:rPr lang="en-US" sz="2400" b="1" dirty="0">
                <a:solidFill>
                  <a:schemeClr val="tx1"/>
                </a:solidFill>
              </a:rPr>
              <a:t>85% of diabetic related foot amputation are preceded by foot ulcer .</a:t>
            </a:r>
            <a:endParaRPr lang="ar-JO" sz="2400" b="1" dirty="0">
              <a:solidFill>
                <a:schemeClr val="tx1"/>
              </a:solidFill>
            </a:endParaRPr>
          </a:p>
        </p:txBody>
      </p:sp>
    </p:spTree>
    <p:extLst>
      <p:ext uri="{BB962C8B-B14F-4D97-AF65-F5344CB8AC3E}">
        <p14:creationId xmlns:p14="http://schemas.microsoft.com/office/powerpoint/2010/main" val="34511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844A7A7-2333-2D34-A7BD-8909C2616F7B}"/>
              </a:ext>
            </a:extLst>
          </p:cNvPr>
          <p:cNvSpPr>
            <a:spLocks noGrp="1"/>
          </p:cNvSpPr>
          <p:nvPr>
            <p:ph idx="1"/>
          </p:nvPr>
        </p:nvSpPr>
        <p:spPr>
          <a:xfrm>
            <a:off x="309130" y="489389"/>
            <a:ext cx="7258639" cy="5743330"/>
          </a:xfrm>
        </p:spPr>
        <p:txBody>
          <a:bodyPr>
            <a:noAutofit/>
          </a:bodyPr>
          <a:lstStyle/>
          <a:p>
            <a:r>
              <a:rPr lang="en-GB" b="1" i="0" dirty="0">
                <a:solidFill>
                  <a:schemeClr val="accent6"/>
                </a:solidFill>
                <a:effectLst/>
                <a:latin typeface="Times New Roman" panose="02020603050405020304" pitchFamily="18" charset="0"/>
              </a:rPr>
              <a:t>1) Nonremovable total-contact cast (TCC):</a:t>
            </a:r>
            <a:endParaRPr lang="en-US" b="1" i="0" dirty="0">
              <a:solidFill>
                <a:schemeClr val="accent6"/>
              </a:solidFill>
              <a:effectLst/>
              <a:latin typeface="Times New Roman" panose="02020603050405020304" pitchFamily="18" charset="0"/>
            </a:endParaRPr>
          </a:p>
          <a:p>
            <a:r>
              <a:rPr lang="en-US" sz="1600" b="1" dirty="0">
                <a:solidFill>
                  <a:schemeClr val="tx1"/>
                </a:solidFill>
                <a:latin typeface="Times New Roman" panose="02020603050405020304" pitchFamily="18" charset="0"/>
              </a:rPr>
              <a:t>It’s the most effective method and considered to be the gold standard regarding off-loading.</a:t>
            </a:r>
          </a:p>
          <a:p>
            <a:endParaRPr lang="en-US" sz="1600" b="1" dirty="0">
              <a:solidFill>
                <a:schemeClr val="tx1"/>
              </a:solidFill>
              <a:latin typeface="Times New Roman" panose="02020603050405020304" pitchFamily="18" charset="0"/>
            </a:endParaRPr>
          </a:p>
          <a:p>
            <a:r>
              <a:rPr lang="en-US" sz="1600" b="1" dirty="0">
                <a:solidFill>
                  <a:schemeClr val="tx1"/>
                </a:solidFill>
                <a:latin typeface="Times New Roman" panose="02020603050405020304" pitchFamily="18" charset="0"/>
              </a:rPr>
              <a:t>Made of plaster. Thus, it’s cost is low, and it permits limited range of motion.</a:t>
            </a:r>
          </a:p>
          <a:p>
            <a:endParaRPr lang="en-US" sz="1600" b="1" dirty="0">
              <a:solidFill>
                <a:schemeClr val="tx1"/>
              </a:solidFill>
              <a:latin typeface="Times New Roman" panose="02020603050405020304" pitchFamily="18" charset="0"/>
            </a:endParaRPr>
          </a:p>
          <a:p>
            <a:r>
              <a:rPr lang="en-US" sz="1600" b="1" dirty="0">
                <a:solidFill>
                  <a:schemeClr val="tx1"/>
                </a:solidFill>
                <a:latin typeface="Times New Roman" panose="02020603050405020304" pitchFamily="18" charset="0"/>
              </a:rPr>
              <a:t>It distributes planter pressure from the fore and mid foot to the heel, so it only makes sense that it’s used for ulcers located on these two areas.</a:t>
            </a:r>
          </a:p>
          <a:p>
            <a:endParaRPr lang="en-US" sz="1600" b="1" i="0" dirty="0">
              <a:solidFill>
                <a:schemeClr val="tx1"/>
              </a:solidFill>
              <a:effectLst/>
              <a:latin typeface="Times New Roman" panose="02020603050405020304" pitchFamily="18" charset="0"/>
            </a:endParaRPr>
          </a:p>
          <a:p>
            <a:r>
              <a:rPr lang="en-US" sz="1600" b="1" i="0" dirty="0">
                <a:solidFill>
                  <a:schemeClr val="tx1"/>
                </a:solidFill>
                <a:effectLst/>
                <a:latin typeface="Times New Roman" panose="02020603050405020304" pitchFamily="18" charset="0"/>
              </a:rPr>
              <a:t>Severe foot ischemia, deep abscess, osteomyelitis and poor skin quality are absolute contraindications.</a:t>
            </a:r>
          </a:p>
          <a:p>
            <a:endParaRPr lang="en-US" sz="1600" b="1" dirty="0">
              <a:solidFill>
                <a:schemeClr val="tx1"/>
              </a:solidFill>
              <a:highlight>
                <a:srgbClr val="C0C0C0"/>
              </a:highlight>
              <a:latin typeface="Times New Roman" panose="02020603050405020304" pitchFamily="18" charset="0"/>
            </a:endParaRPr>
          </a:p>
          <a:p>
            <a:r>
              <a:rPr lang="en-GB" b="1" dirty="0">
                <a:solidFill>
                  <a:schemeClr val="accent6"/>
                </a:solidFill>
                <a:latin typeface="Times New Roman" panose="02020603050405020304" pitchFamily="18" charset="0"/>
              </a:rPr>
              <a:t>2) Removable cast walkers (RCW):</a:t>
            </a:r>
            <a:endParaRPr lang="en-US" b="1" dirty="0">
              <a:solidFill>
                <a:schemeClr val="accent6"/>
              </a:solidFill>
              <a:latin typeface="Times New Roman" panose="02020603050405020304" pitchFamily="18" charset="0"/>
            </a:endParaRPr>
          </a:p>
          <a:p>
            <a:r>
              <a:rPr lang="en-US" sz="1600" b="1" dirty="0">
                <a:solidFill>
                  <a:schemeClr val="tx1"/>
                </a:solidFill>
                <a:latin typeface="Times New Roman" panose="02020603050405020304" pitchFamily="18" charset="0"/>
              </a:rPr>
              <a:t>It’s light-weighted and semi-rigid. it reduced load on forefoot.</a:t>
            </a:r>
          </a:p>
          <a:p>
            <a:r>
              <a:rPr lang="en-US" sz="1600" b="1" dirty="0">
                <a:solidFill>
                  <a:schemeClr val="tx1"/>
                </a:solidFill>
                <a:latin typeface="Times New Roman" panose="02020603050405020304" pitchFamily="18" charset="0"/>
              </a:rPr>
              <a:t>It’s also wide at the base, providing a room for dressing.</a:t>
            </a:r>
          </a:p>
          <a:p>
            <a:r>
              <a:rPr lang="en-US" sz="1600" b="1" dirty="0">
                <a:solidFill>
                  <a:schemeClr val="tx1"/>
                </a:solidFill>
                <a:latin typeface="Times New Roman" panose="02020603050405020304" pitchFamily="18" charset="0"/>
              </a:rPr>
              <a:t>Some types can aid in edema reduction.</a:t>
            </a:r>
          </a:p>
          <a:p>
            <a:endParaRPr lang="en-GB" sz="1200" b="1" dirty="0">
              <a:solidFill>
                <a:schemeClr val="tx1"/>
              </a:solidFill>
            </a:endParaRPr>
          </a:p>
        </p:txBody>
      </p:sp>
      <p:pic>
        <p:nvPicPr>
          <p:cNvPr id="5" name="Picture 4">
            <a:extLst>
              <a:ext uri="{FF2B5EF4-FFF2-40B4-BE49-F238E27FC236}">
                <a16:creationId xmlns:a16="http://schemas.microsoft.com/office/drawing/2014/main" xmlns="" id="{57FA581A-AF5A-27F9-AD7E-3C1B3114EBD1}"/>
              </a:ext>
            </a:extLst>
          </p:cNvPr>
          <p:cNvPicPr>
            <a:picLocks noChangeAspect="1"/>
          </p:cNvPicPr>
          <p:nvPr/>
        </p:nvPicPr>
        <p:blipFill>
          <a:blip r:embed="rId2"/>
          <a:stretch>
            <a:fillRect/>
          </a:stretch>
        </p:blipFill>
        <p:spPr>
          <a:xfrm>
            <a:off x="7824247" y="360497"/>
            <a:ext cx="3749040" cy="3174982"/>
          </a:xfrm>
          <a:prstGeom prst="rect">
            <a:avLst/>
          </a:prstGeom>
        </p:spPr>
      </p:pic>
      <p:pic>
        <p:nvPicPr>
          <p:cNvPr id="6" name="Picture 5" descr="A person wearing a black shoe&#10;&#10;Description automatically generated with low confidence">
            <a:extLst>
              <a:ext uri="{FF2B5EF4-FFF2-40B4-BE49-F238E27FC236}">
                <a16:creationId xmlns:a16="http://schemas.microsoft.com/office/drawing/2014/main" xmlns="" id="{D0FF1B26-74B0-D886-FD92-2A7499CF2404}"/>
              </a:ext>
            </a:extLst>
          </p:cNvPr>
          <p:cNvPicPr>
            <a:picLocks noChangeAspect="1"/>
          </p:cNvPicPr>
          <p:nvPr/>
        </p:nvPicPr>
        <p:blipFill>
          <a:blip r:embed="rId3"/>
          <a:stretch>
            <a:fillRect/>
          </a:stretch>
        </p:blipFill>
        <p:spPr>
          <a:xfrm>
            <a:off x="7824247" y="3771900"/>
            <a:ext cx="3749040" cy="2725603"/>
          </a:xfrm>
          <a:prstGeom prst="rect">
            <a:avLst/>
          </a:prstGeom>
        </p:spPr>
      </p:pic>
    </p:spTree>
    <p:extLst>
      <p:ext uri="{BB962C8B-B14F-4D97-AF65-F5344CB8AC3E}">
        <p14:creationId xmlns:p14="http://schemas.microsoft.com/office/powerpoint/2010/main" val="20349940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DF036FE-D4D5-7524-1DFF-A692B197D691}"/>
              </a:ext>
            </a:extLst>
          </p:cNvPr>
          <p:cNvSpPr>
            <a:spLocks noGrp="1"/>
          </p:cNvSpPr>
          <p:nvPr>
            <p:ph type="title"/>
          </p:nvPr>
        </p:nvSpPr>
        <p:spPr>
          <a:xfrm>
            <a:off x="838200" y="138882"/>
            <a:ext cx="10515600" cy="1325563"/>
          </a:xfrm>
        </p:spPr>
        <p:txBody>
          <a:bodyPr/>
          <a:lstStyle/>
          <a:p>
            <a:r>
              <a:rPr lang="en-US" sz="4400" b="1" dirty="0"/>
              <a:t>C) REVASCULARIZATION</a:t>
            </a:r>
            <a:endParaRPr lang="en-GB" b="1" dirty="0"/>
          </a:p>
        </p:txBody>
      </p:sp>
      <p:sp>
        <p:nvSpPr>
          <p:cNvPr id="3" name="Content Placeholder 2">
            <a:extLst>
              <a:ext uri="{FF2B5EF4-FFF2-40B4-BE49-F238E27FC236}">
                <a16:creationId xmlns:a16="http://schemas.microsoft.com/office/drawing/2014/main" xmlns="" id="{81CCD85D-93A9-73A9-8D39-7F32A1890826}"/>
              </a:ext>
            </a:extLst>
          </p:cNvPr>
          <p:cNvSpPr>
            <a:spLocks noGrp="1"/>
          </p:cNvSpPr>
          <p:nvPr>
            <p:ph idx="1"/>
          </p:nvPr>
        </p:nvSpPr>
        <p:spPr>
          <a:xfrm>
            <a:off x="838200" y="1338606"/>
            <a:ext cx="10515600" cy="4838357"/>
          </a:xfrm>
        </p:spPr>
        <p:txBody>
          <a:bodyPr>
            <a:normAutofit fontScale="55000" lnSpcReduction="20000"/>
          </a:bodyPr>
          <a:lstStyle/>
          <a:p>
            <a:pPr indent="-228600" defTabSz="914400">
              <a:lnSpc>
                <a:spcPct val="90000"/>
              </a:lnSpc>
              <a:spcBef>
                <a:spcPts val="1000"/>
              </a:spcBef>
              <a:buClr>
                <a:schemeClr val="accent2"/>
              </a:buClr>
              <a:buFont typeface="Arial" panose="020B0604020202020204" pitchFamily="34" charset="0"/>
              <a:buChar char="•"/>
            </a:pPr>
            <a:r>
              <a:rPr lang="en-US" sz="2800" b="1" i="0" dirty="0">
                <a:solidFill>
                  <a:schemeClr val="tx1">
                    <a:lumMod val="85000"/>
                    <a:lumOff val="15000"/>
                  </a:schemeClr>
                </a:solidFill>
                <a:effectLst/>
              </a:rPr>
              <a:t>Revascularization is a procedure that aims to restore the blood flow to at least one of the foot arteries</a:t>
            </a:r>
            <a:r>
              <a:rPr lang="en-US" sz="2800" b="1" dirty="0">
                <a:solidFill>
                  <a:schemeClr val="tx1">
                    <a:lumMod val="85000"/>
                    <a:lumOff val="15000"/>
                  </a:schemeClr>
                </a:solidFill>
              </a:rPr>
              <a:t>, especially the one that supplies the ulcerated lesion.</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lumMod val="85000"/>
                    <a:lumOff val="15000"/>
                  </a:schemeClr>
                </a:solidFill>
              </a:rPr>
              <a:t>It’s only done when indicated e.g., in confirmed severe ischemia.</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lumMod val="85000"/>
                    <a:lumOff val="15000"/>
                  </a:schemeClr>
                </a:solidFill>
              </a:rPr>
              <a:t>Evaluation of the arterial network is done with the properly chosen radiological method.</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rgbClr val="C00000"/>
                </a:solidFill>
              </a:rPr>
              <a:t>It’s done by either:</a:t>
            </a:r>
          </a:p>
          <a:p>
            <a:pPr marL="114300" indent="0" defTabSz="914400">
              <a:lnSpc>
                <a:spcPct val="90000"/>
              </a:lnSpc>
              <a:spcBef>
                <a:spcPts val="1000"/>
              </a:spcBef>
              <a:buClr>
                <a:schemeClr val="accent2"/>
              </a:buClr>
              <a:buNone/>
            </a:pPr>
            <a:r>
              <a:rPr lang="en-US" sz="3600" b="1" dirty="0">
                <a:solidFill>
                  <a:srgbClr val="C00000"/>
                </a:solidFill>
              </a:rPr>
              <a:t>1. Transluminal angioplasty with or without stenting:</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lumMod val="85000"/>
                    <a:lumOff val="15000"/>
                  </a:schemeClr>
                </a:solidFill>
              </a:rPr>
              <a:t>It’s indicated in cases of stenosis or brief arterial thrombus.</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lumMod val="85000"/>
                    <a:lumOff val="15000"/>
                  </a:schemeClr>
                </a:solidFill>
              </a:rPr>
              <a:t>Could be done under local anesthesia which ensures early recovery to the patient.</a:t>
            </a:r>
            <a:endParaRPr lang="en-US" sz="2800" b="1" dirty="0">
              <a:solidFill>
                <a:srgbClr val="C00000"/>
              </a:solidFill>
            </a:endParaRPr>
          </a:p>
          <a:p>
            <a:pPr marL="114300" indent="0" defTabSz="914400">
              <a:lnSpc>
                <a:spcPct val="90000"/>
              </a:lnSpc>
              <a:spcBef>
                <a:spcPts val="1000"/>
              </a:spcBef>
              <a:buClr>
                <a:schemeClr val="accent2"/>
              </a:buClr>
              <a:buNone/>
            </a:pPr>
            <a:r>
              <a:rPr lang="en-US" sz="3600" b="1" dirty="0">
                <a:solidFill>
                  <a:srgbClr val="C00000"/>
                </a:solidFill>
              </a:rPr>
              <a:t>2. Bypass:</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lumMod val="85000"/>
                    <a:lumOff val="15000"/>
                  </a:schemeClr>
                </a:solidFill>
              </a:rPr>
              <a:t>It’s done in the late stages associated with stenosis or in extended arterial thrombus.</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lumMod val="85000"/>
                    <a:lumOff val="15000"/>
                  </a:schemeClr>
                </a:solidFill>
              </a:rPr>
              <a:t>A receiving trunk must be present.</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lumMod val="85000"/>
                    <a:lumOff val="15000"/>
                  </a:schemeClr>
                </a:solidFill>
              </a:rPr>
              <a:t> The procedure should only be done when the infection is controlled.</a:t>
            </a:r>
          </a:p>
          <a:p>
            <a:pPr indent="-228600" defTabSz="914400">
              <a:lnSpc>
                <a:spcPct val="90000"/>
              </a:lnSpc>
              <a:spcBef>
                <a:spcPts val="1000"/>
              </a:spcBef>
              <a:buClr>
                <a:schemeClr val="accent2"/>
              </a:buClr>
              <a:buFont typeface="Arial" panose="020B0604020202020204" pitchFamily="34" charset="0"/>
              <a:buChar char="•"/>
            </a:pPr>
            <a:r>
              <a:rPr lang="en-US" sz="2800" b="1" dirty="0">
                <a:solidFill>
                  <a:schemeClr val="tx1">
                    <a:lumMod val="85000"/>
                    <a:lumOff val="15000"/>
                  </a:schemeClr>
                </a:solidFill>
              </a:rPr>
              <a:t> The great </a:t>
            </a:r>
            <a:r>
              <a:rPr lang="en-US" sz="2800" b="1" i="0" dirty="0">
                <a:solidFill>
                  <a:schemeClr val="tx1">
                    <a:lumMod val="85000"/>
                    <a:lumOff val="15000"/>
                  </a:schemeClr>
                </a:solidFill>
                <a:effectLst/>
              </a:rPr>
              <a:t>saphenous vein is usually used.</a:t>
            </a:r>
            <a:endParaRPr lang="en-US" sz="2800" b="1" dirty="0">
              <a:solidFill>
                <a:schemeClr val="tx1">
                  <a:lumMod val="85000"/>
                  <a:lumOff val="15000"/>
                </a:schemeClr>
              </a:solidFill>
            </a:endParaRPr>
          </a:p>
          <a:p>
            <a:endParaRPr lang="en-GB" b="1" dirty="0"/>
          </a:p>
        </p:txBody>
      </p:sp>
    </p:spTree>
    <p:extLst>
      <p:ext uri="{BB962C8B-B14F-4D97-AF65-F5344CB8AC3E}">
        <p14:creationId xmlns:p14="http://schemas.microsoft.com/office/powerpoint/2010/main" val="1544603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0DA611-B6FF-5BA8-0AF5-F6997EA1EEFB}"/>
              </a:ext>
            </a:extLst>
          </p:cNvPr>
          <p:cNvSpPr>
            <a:spLocks noGrp="1"/>
          </p:cNvSpPr>
          <p:nvPr>
            <p:ph type="title"/>
          </p:nvPr>
        </p:nvSpPr>
        <p:spPr>
          <a:xfrm>
            <a:off x="734506" y="101175"/>
            <a:ext cx="10515600" cy="1325563"/>
          </a:xfrm>
        </p:spPr>
        <p:txBody>
          <a:bodyPr/>
          <a:lstStyle/>
          <a:p>
            <a:r>
              <a:rPr lang="en-US" sz="4400" b="1" dirty="0"/>
              <a:t>D) Management of infection</a:t>
            </a:r>
            <a:endParaRPr lang="en-GB" b="1" dirty="0"/>
          </a:p>
        </p:txBody>
      </p:sp>
      <p:sp>
        <p:nvSpPr>
          <p:cNvPr id="3" name="Content Placeholder 2">
            <a:extLst>
              <a:ext uri="{FF2B5EF4-FFF2-40B4-BE49-F238E27FC236}">
                <a16:creationId xmlns:a16="http://schemas.microsoft.com/office/drawing/2014/main" xmlns="" id="{E0DE80E3-D022-891B-2562-689E4D14E467}"/>
              </a:ext>
            </a:extLst>
          </p:cNvPr>
          <p:cNvSpPr>
            <a:spLocks noGrp="1"/>
          </p:cNvSpPr>
          <p:nvPr>
            <p:ph idx="1"/>
          </p:nvPr>
        </p:nvSpPr>
        <p:spPr>
          <a:xfrm>
            <a:off x="838200" y="1338606"/>
            <a:ext cx="10515600" cy="5239110"/>
          </a:xfrm>
        </p:spPr>
        <p:txBody>
          <a:bodyPr>
            <a:normAutofit fontScale="92500"/>
          </a:bodyPr>
          <a:lstStyle/>
          <a:p>
            <a:pPr>
              <a:buClr>
                <a:schemeClr val="accent2"/>
              </a:buClr>
            </a:pPr>
            <a:r>
              <a:rPr lang="en-US" b="1" i="0" baseline="0" dirty="0">
                <a:solidFill>
                  <a:schemeClr val="tx1"/>
                </a:solidFill>
              </a:rPr>
              <a:t>Infected diabetic foot should be classified into either superficial or deep infection depending on depth of infection, involvement of bone, presence of fever, elevated levels of laboratory markers, </a:t>
            </a:r>
            <a:r>
              <a:rPr lang="en-US" b="1" i="0" baseline="0" dirty="0" err="1">
                <a:solidFill>
                  <a:schemeClr val="tx1"/>
                </a:solidFill>
              </a:rPr>
              <a:t>etc</a:t>
            </a:r>
            <a:r>
              <a:rPr lang="en-US" b="1" i="0" baseline="0" dirty="0">
                <a:solidFill>
                  <a:schemeClr val="tx1"/>
                </a:solidFill>
              </a:rPr>
              <a:t>…</a:t>
            </a:r>
          </a:p>
          <a:p>
            <a:pPr marL="0" indent="0">
              <a:buClr>
                <a:schemeClr val="accent2"/>
              </a:buClr>
              <a:buNone/>
            </a:pPr>
            <a:endParaRPr lang="en-US" b="1" dirty="0">
              <a:solidFill>
                <a:schemeClr val="tx1"/>
              </a:solidFill>
            </a:endParaRPr>
          </a:p>
          <a:p>
            <a:pPr>
              <a:buClr>
                <a:schemeClr val="accent2"/>
              </a:buClr>
            </a:pPr>
            <a:r>
              <a:rPr lang="en-US" b="1" i="0" baseline="0" dirty="0">
                <a:solidFill>
                  <a:schemeClr val="tx1"/>
                </a:solidFill>
              </a:rPr>
              <a:t>Bacterial culture should be performed on a collected biopsy because it provides more accurate information regarding the causative agent and the antibiotic susceptibilities than wound swabs.</a:t>
            </a:r>
          </a:p>
          <a:p>
            <a:pPr marL="0" indent="0">
              <a:buClr>
                <a:schemeClr val="accent2"/>
              </a:buClr>
              <a:buNone/>
            </a:pPr>
            <a:endParaRPr lang="en-US" b="1" dirty="0">
              <a:solidFill>
                <a:schemeClr val="tx1"/>
              </a:solidFill>
            </a:endParaRPr>
          </a:p>
          <a:p>
            <a:pPr>
              <a:buClr>
                <a:schemeClr val="accent2"/>
              </a:buClr>
            </a:pPr>
            <a:r>
              <a:rPr lang="en-US" b="1" i="0" baseline="0" dirty="0">
                <a:solidFill>
                  <a:schemeClr val="tx1"/>
                </a:solidFill>
              </a:rPr>
              <a:t>N.B. in osteomyelitis bone culture is even more accurate</a:t>
            </a:r>
            <a:endParaRPr lang="en-US" b="1" dirty="0">
              <a:solidFill>
                <a:schemeClr val="tx1"/>
              </a:solidFill>
            </a:endParaRPr>
          </a:p>
          <a:p>
            <a:pPr>
              <a:buClr>
                <a:schemeClr val="accent2"/>
              </a:buClr>
            </a:pPr>
            <a:r>
              <a:rPr lang="en-US" b="1" i="0" baseline="0" dirty="0">
                <a:solidFill>
                  <a:schemeClr val="tx1"/>
                </a:solidFill>
              </a:rPr>
              <a:t>N.B.2 blood culture should only be performed when sepsis is evident</a:t>
            </a:r>
          </a:p>
          <a:p>
            <a:pPr marL="0" indent="0">
              <a:buClr>
                <a:schemeClr val="accent2"/>
              </a:buClr>
              <a:buNone/>
            </a:pPr>
            <a:endParaRPr lang="en-US" b="1" dirty="0">
              <a:solidFill>
                <a:schemeClr val="tx1"/>
              </a:solidFill>
            </a:endParaRPr>
          </a:p>
          <a:p>
            <a:pPr>
              <a:buClr>
                <a:schemeClr val="accent2"/>
              </a:buClr>
            </a:pPr>
            <a:r>
              <a:rPr lang="en-US" b="1" i="0" baseline="0" dirty="0">
                <a:solidFill>
                  <a:schemeClr val="tx1"/>
                </a:solidFill>
              </a:rPr>
              <a:t>Empirical therapy should begin ASAP to target S. aureus and Streptococci in cases of superficial infection.</a:t>
            </a:r>
            <a:endParaRPr lang="en-US" b="1" dirty="0">
              <a:solidFill>
                <a:schemeClr val="tx1"/>
              </a:solidFill>
            </a:endParaRPr>
          </a:p>
          <a:p>
            <a:pPr>
              <a:buClr>
                <a:schemeClr val="accent2"/>
              </a:buClr>
            </a:pPr>
            <a:r>
              <a:rPr lang="en-US" b="1" i="0" baseline="0" dirty="0">
                <a:solidFill>
                  <a:schemeClr val="tx1"/>
                </a:solidFill>
              </a:rPr>
              <a:t>In the deep infections, IV antibiotics are given, and limb amputation is considered.</a:t>
            </a:r>
            <a:endParaRPr lang="en-US" b="1" dirty="0">
              <a:solidFill>
                <a:schemeClr val="tx1"/>
              </a:solidFill>
            </a:endParaRPr>
          </a:p>
        </p:txBody>
      </p:sp>
    </p:spTree>
    <p:extLst>
      <p:ext uri="{BB962C8B-B14F-4D97-AF65-F5344CB8AC3E}">
        <p14:creationId xmlns:p14="http://schemas.microsoft.com/office/powerpoint/2010/main" val="40778604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76071D-D49B-451A-0896-3358A8A5FB3C}"/>
              </a:ext>
            </a:extLst>
          </p:cNvPr>
          <p:cNvSpPr>
            <a:spLocks noGrp="1"/>
          </p:cNvSpPr>
          <p:nvPr>
            <p:ph idx="1"/>
          </p:nvPr>
        </p:nvSpPr>
        <p:spPr>
          <a:xfrm>
            <a:off x="838200" y="226541"/>
            <a:ext cx="10515600" cy="5950422"/>
          </a:xfrm>
        </p:spPr>
        <p:txBody>
          <a:bodyPr/>
          <a:lstStyle/>
          <a:p>
            <a:r>
              <a:rPr lang="en-US" b="1" dirty="0">
                <a:solidFill>
                  <a:schemeClr val="tx1"/>
                </a:solidFill>
              </a:rPr>
              <a:t>Other methods are used as an “add-on” to the gold standard therapy, such as:</a:t>
            </a:r>
          </a:p>
          <a:p>
            <a:pPr marL="0" indent="0">
              <a:buNone/>
            </a:pPr>
            <a:r>
              <a:rPr lang="en-US" b="1" dirty="0">
                <a:solidFill>
                  <a:schemeClr val="tx1"/>
                </a:solidFill>
              </a:rPr>
              <a:t>
1. Hyperbaric oxygen therapy</a:t>
            </a:r>
          </a:p>
          <a:p>
            <a:pPr marL="0" indent="0">
              <a:buNone/>
            </a:pPr>
            <a:r>
              <a:rPr lang="en-US" b="1" dirty="0">
                <a:solidFill>
                  <a:schemeClr val="tx1"/>
                </a:solidFill>
              </a:rPr>
              <a:t>
2.Use of advanced wound care products</a:t>
            </a:r>
          </a:p>
          <a:p>
            <a:pPr marL="0" indent="0">
              <a:buNone/>
            </a:pPr>
            <a:r>
              <a:rPr lang="en-US" b="1" dirty="0">
                <a:solidFill>
                  <a:schemeClr val="tx1"/>
                </a:solidFill>
              </a:rPr>
              <a:t>
3. Negative-pressure wound therapy (NPWT)</a:t>
            </a:r>
          </a:p>
          <a:p>
            <a:endParaRPr lang="en-US" b="1" dirty="0">
              <a:solidFill>
                <a:schemeClr val="tx1"/>
              </a:solidFill>
            </a:endParaRPr>
          </a:p>
          <a:p>
            <a:endParaRPr lang="en-US" b="1" dirty="0">
              <a:solidFill>
                <a:schemeClr val="tx1"/>
              </a:solidFill>
            </a:endParaRPr>
          </a:p>
        </p:txBody>
      </p:sp>
    </p:spTree>
    <p:extLst>
      <p:ext uri="{BB962C8B-B14F-4D97-AF65-F5344CB8AC3E}">
        <p14:creationId xmlns:p14="http://schemas.microsoft.com/office/powerpoint/2010/main" val="40759957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536933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97" y="682580"/>
            <a:ext cx="8534401" cy="656358"/>
          </a:xfrm>
        </p:spPr>
        <p:txBody>
          <a:bodyPr/>
          <a:lstStyle/>
          <a:p>
            <a:r>
              <a:rPr lang="en-US" b="1" dirty="0"/>
              <a:t>Risk factor</a:t>
            </a:r>
            <a:endParaRPr lang="en-US" dirty="0"/>
          </a:p>
        </p:txBody>
      </p:sp>
      <p:sp>
        <p:nvSpPr>
          <p:cNvPr id="5" name="عنصر نائب للمحتوى 2">
            <a:extLst>
              <a:ext uri="{FF2B5EF4-FFF2-40B4-BE49-F238E27FC236}">
                <a16:creationId xmlns:a16="http://schemas.microsoft.com/office/drawing/2014/main" xmlns="" id="{094A28AE-54AB-47E8-ADAB-64D66F3A5592}"/>
              </a:ext>
            </a:extLst>
          </p:cNvPr>
          <p:cNvSpPr txBox="1">
            <a:spLocks/>
          </p:cNvSpPr>
          <p:nvPr/>
        </p:nvSpPr>
        <p:spPr>
          <a:xfrm>
            <a:off x="1095111" y="1252140"/>
            <a:ext cx="7595314" cy="3649133"/>
          </a:xfrm>
          <a:prstGeom prst="rect">
            <a:avLst/>
          </a:prstGeom>
        </p:spPr>
        <p:txBody>
          <a:bodyPr vert="horz" lIns="91440" tIns="45720" rIns="91440" bIns="45720" rtlCol="0" anchor="t">
            <a:normAutofit/>
          </a:bodyPr>
          <a:lstStyle>
            <a:lvl1pPr marL="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bg2">
                    <a:lumMod val="75000"/>
                  </a:schemeClr>
                </a:solidFill>
                <a:effectLst/>
                <a:latin typeface="+mn-lt"/>
                <a:ea typeface="+mn-ea"/>
                <a:cs typeface="+mn-cs"/>
              </a:defRPr>
            </a:lvl1pPr>
            <a:lvl2pPr marL="457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800" kern="1200" cap="none">
                <a:solidFill>
                  <a:schemeClr val="tx1">
                    <a:tint val="75000"/>
                  </a:schemeClr>
                </a:solidFill>
                <a:effectLst/>
                <a:latin typeface="+mn-lt"/>
                <a:ea typeface="+mn-ea"/>
                <a:cs typeface="+mn-cs"/>
              </a:defRPr>
            </a:lvl2pPr>
            <a:lvl3pPr marL="914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600" kern="1200" cap="none">
                <a:solidFill>
                  <a:schemeClr val="tx1">
                    <a:tint val="75000"/>
                  </a:schemeClr>
                </a:solidFill>
                <a:effectLst/>
                <a:latin typeface="+mn-lt"/>
                <a:ea typeface="+mn-ea"/>
                <a:cs typeface="+mn-cs"/>
              </a:defRPr>
            </a:lvl3pPr>
            <a:lvl4pPr marL="1371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4pPr>
            <a:lvl5pPr marL="18288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5pPr>
            <a:lvl6pPr marL="22860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6pPr>
            <a:lvl7pPr marL="27432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7pPr>
            <a:lvl8pPr marL="32004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8pPr>
            <a:lvl9pPr marL="3657600" indent="0" algn="l" defTabSz="457200" rtl="0" eaLnBrk="1" latinLnBrk="0" hangingPunct="1">
              <a:spcBef>
                <a:spcPct val="20000"/>
              </a:spcBef>
              <a:spcAft>
                <a:spcPts val="600"/>
              </a:spcAft>
              <a:buClr>
                <a:schemeClr val="tx1"/>
              </a:buClr>
              <a:buSzPct val="80000"/>
              <a:buFont typeface="Wingdings 3" panose="05040102010807070707" pitchFamily="18" charset="2"/>
              <a:buNone/>
              <a:defRPr sz="1400" kern="1200" cap="none">
                <a:solidFill>
                  <a:schemeClr val="tx1">
                    <a:tint val="75000"/>
                  </a:schemeClr>
                </a:solidFill>
                <a:effectLst/>
                <a:latin typeface="+mn-lt"/>
                <a:ea typeface="+mn-ea"/>
                <a:cs typeface="+mn-cs"/>
              </a:defRPr>
            </a:lvl9pPr>
          </a:lstStyle>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r>
              <a:rPr lang="en-US" b="1" dirty="0">
                <a:solidFill>
                  <a:schemeClr val="tx1"/>
                </a:solidFill>
              </a:rPr>
              <a:t>Presence of neuropathy &amp; peripheral vascular disease  </a:t>
            </a:r>
          </a:p>
          <a:p>
            <a:pPr marL="285750" indent="-285750">
              <a:buFont typeface="Arial" panose="020B0604020202020204" pitchFamily="34" charset="0"/>
              <a:buChar char="•"/>
            </a:pPr>
            <a:r>
              <a:rPr lang="en-US" b="1" dirty="0">
                <a:solidFill>
                  <a:schemeClr val="tx1"/>
                </a:solidFill>
              </a:rPr>
              <a:t>Smoking ( because daily tissue hypoxia )</a:t>
            </a:r>
          </a:p>
          <a:p>
            <a:pPr marL="285750" indent="-285750">
              <a:buFont typeface="Arial" panose="020B0604020202020204" pitchFamily="34" charset="0"/>
              <a:buChar char="•"/>
            </a:pPr>
            <a:r>
              <a:rPr lang="en-US" b="1" dirty="0">
                <a:solidFill>
                  <a:schemeClr val="tx1"/>
                </a:solidFill>
              </a:rPr>
              <a:t>Obesity </a:t>
            </a:r>
          </a:p>
          <a:p>
            <a:pPr marL="285750" indent="-285750">
              <a:buFont typeface="Arial" panose="020B0604020202020204" pitchFamily="34" charset="0"/>
              <a:buChar char="•"/>
            </a:pPr>
            <a:r>
              <a:rPr lang="en-US" b="1" dirty="0">
                <a:solidFill>
                  <a:schemeClr val="tx1"/>
                </a:solidFill>
              </a:rPr>
              <a:t>Male more common than female (because increased physical work in males )</a:t>
            </a:r>
          </a:p>
          <a:p>
            <a:pPr marL="285750" indent="-285750">
              <a:buFont typeface="Arial" panose="020B0604020202020204" pitchFamily="34" charset="0"/>
              <a:buChar char="•"/>
            </a:pPr>
            <a:r>
              <a:rPr lang="en-US" b="1" dirty="0">
                <a:solidFill>
                  <a:schemeClr val="tx1"/>
                </a:solidFill>
              </a:rPr>
              <a:t>History of ulceration </a:t>
            </a:r>
          </a:p>
          <a:p>
            <a:pPr marL="285750" indent="-285750">
              <a:buFont typeface="Arial" panose="020B0604020202020204" pitchFamily="34" charset="0"/>
              <a:buChar char="•"/>
            </a:pPr>
            <a:r>
              <a:rPr lang="en-US" b="1" dirty="0">
                <a:solidFill>
                  <a:schemeClr val="tx1"/>
                </a:solidFill>
              </a:rPr>
              <a:t>Presence of foot deformity  </a:t>
            </a:r>
          </a:p>
          <a:p>
            <a:pPr marL="285750" indent="-285750">
              <a:buFont typeface="Arial" panose="020B0604020202020204" pitchFamily="34" charset="0"/>
              <a:buChar char="•"/>
            </a:pPr>
            <a:r>
              <a:rPr lang="en-US" b="1" dirty="0">
                <a:solidFill>
                  <a:schemeClr val="tx1"/>
                </a:solidFill>
              </a:rPr>
              <a:t>Skin lesion  </a:t>
            </a:r>
          </a:p>
          <a:p>
            <a:pPr marL="285750" indent="-285750">
              <a:buFont typeface="Arial" panose="020B0604020202020204" pitchFamily="34" charset="0"/>
              <a:buChar char="•"/>
            </a:pPr>
            <a:endParaRPr lang="en-US" b="1" dirty="0">
              <a:solidFill>
                <a:schemeClr val="tx1"/>
              </a:solidFill>
            </a:endParaRPr>
          </a:p>
          <a:p>
            <a:pPr marL="285750" indent="-285750">
              <a:buFont typeface="Arial" panose="020B0604020202020204" pitchFamily="34" charset="0"/>
              <a:buChar char="•"/>
            </a:pPr>
            <a:endParaRPr lang="ar-JO" b="1"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8048" y="3412841"/>
            <a:ext cx="2297990" cy="199137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6306" y="222396"/>
            <a:ext cx="3258355" cy="27317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2920" y="3906582"/>
            <a:ext cx="3126366" cy="27818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3965" y="4901273"/>
            <a:ext cx="1837607" cy="15596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0920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363828"/>
            <a:ext cx="10700712" cy="833908"/>
          </a:xfrm>
        </p:spPr>
        <p:txBody>
          <a:bodyPr/>
          <a:lstStyle/>
          <a:p>
            <a:r>
              <a:rPr lang="en-US" b="1" dirty="0"/>
              <a:t>Pathogenesis of Immunopathy </a:t>
            </a:r>
            <a:endParaRPr lang="en-US" dirty="0"/>
          </a:p>
        </p:txBody>
      </p:sp>
      <p:sp>
        <p:nvSpPr>
          <p:cNvPr id="4" name="عنصر نائب للمحتوى 2">
            <a:extLst>
              <a:ext uri="{FF2B5EF4-FFF2-40B4-BE49-F238E27FC236}">
                <a16:creationId xmlns:a16="http://schemas.microsoft.com/office/drawing/2014/main" xmlns="" id="{C9922BCF-3D11-4D17-922C-FEF137AA08CC}"/>
              </a:ext>
            </a:extLst>
          </p:cNvPr>
          <p:cNvSpPr>
            <a:spLocks noGrp="1"/>
          </p:cNvSpPr>
          <p:nvPr>
            <p:ph type="subTitle" idx="1"/>
          </p:nvPr>
        </p:nvSpPr>
        <p:spPr>
          <a:xfrm>
            <a:off x="684212" y="1571224"/>
            <a:ext cx="9786312" cy="4142704"/>
          </a:xfrm>
        </p:spPr>
        <p:txBody>
          <a:bodyPr>
            <a:normAutofit/>
          </a:bodyPr>
          <a:lstStyle/>
          <a:p>
            <a:pPr marL="342900" indent="-342900" algn="l" rtl="0">
              <a:buFont typeface="Arial" panose="020B0604020202020204" pitchFamily="34" charset="0"/>
              <a:buChar char="•"/>
            </a:pPr>
            <a:r>
              <a:rPr lang="en-US" b="1" dirty="0">
                <a:solidFill>
                  <a:schemeClr val="tx1"/>
                </a:solidFill>
              </a:rPr>
              <a:t>High blood glucose is a good medium for the growth of bacteria, mainly aerobic gram-positive cocci like S. Aureus and β-hemolytic streptococci .</a:t>
            </a:r>
          </a:p>
          <a:p>
            <a:pPr marL="342900" indent="-342900" algn="l" rtl="0">
              <a:buFont typeface="Arial" panose="020B0604020202020204" pitchFamily="34" charset="0"/>
              <a:buChar char="•"/>
            </a:pPr>
            <a:r>
              <a:rPr lang="en-US" b="1" dirty="0">
                <a:solidFill>
                  <a:schemeClr val="tx1"/>
                </a:solidFill>
              </a:rPr>
              <a:t>The immune system of a patient with diabetes is much weaker than the healthy people. Thus, foot infection in a patient with diabetes is a limb-threatening. </a:t>
            </a:r>
          </a:p>
          <a:p>
            <a:pPr marL="342900" indent="-342900" algn="l" rtl="0">
              <a:buFont typeface="Arial" panose="020B0604020202020204" pitchFamily="34" charset="0"/>
              <a:buChar char="•"/>
            </a:pPr>
            <a:r>
              <a:rPr lang="en-US" b="1" dirty="0">
                <a:solidFill>
                  <a:schemeClr val="tx1"/>
                </a:solidFill>
              </a:rPr>
              <a:t>hyperglycemic state causes an elevation of pro-inflammatory cytokines and impairment of neutrophile functions like chemotaxis, adherence, phagocytosis and intracellular killing .</a:t>
            </a:r>
          </a:p>
          <a:p>
            <a:pPr marL="342900" indent="-342900" algn="l" rtl="0">
              <a:buFont typeface="Arial" panose="020B0604020202020204" pitchFamily="34" charset="0"/>
              <a:buChar char="•"/>
            </a:pPr>
            <a:r>
              <a:rPr lang="en-US" b="1" dirty="0">
                <a:solidFill>
                  <a:schemeClr val="tx1"/>
                </a:solidFill>
              </a:rPr>
              <a:t>All of these lead to increase the risk of infection and poor wound healing.</a:t>
            </a:r>
          </a:p>
          <a:p>
            <a:pPr marL="342900" indent="-342900" algn="l" rtl="0">
              <a:buFont typeface="Arial" panose="020B0604020202020204" pitchFamily="34" charset="0"/>
              <a:buChar char="•"/>
            </a:pPr>
            <a:endParaRPr lang="ar-JO" b="1" dirty="0">
              <a:solidFill>
                <a:schemeClr val="tx1"/>
              </a:solidFill>
            </a:endParaRPr>
          </a:p>
        </p:txBody>
      </p:sp>
    </p:spTree>
    <p:extLst>
      <p:ext uri="{BB962C8B-B14F-4D97-AF65-F5344CB8AC3E}">
        <p14:creationId xmlns:p14="http://schemas.microsoft.com/office/powerpoint/2010/main" val="8294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512" y="154546"/>
            <a:ext cx="8534401" cy="836662"/>
          </a:xfrm>
        </p:spPr>
        <p:txBody>
          <a:bodyPr/>
          <a:lstStyle/>
          <a:p>
            <a:r>
              <a:rPr lang="en-US" b="1" dirty="0"/>
              <a:t>Pathogenesis of ischemia </a:t>
            </a:r>
            <a:endParaRPr lang="en-US" dirty="0"/>
          </a:p>
        </p:txBody>
      </p:sp>
      <p:sp>
        <p:nvSpPr>
          <p:cNvPr id="4" name="عنصر نائب للمحتوى 2">
            <a:extLst>
              <a:ext uri="{FF2B5EF4-FFF2-40B4-BE49-F238E27FC236}">
                <a16:creationId xmlns:a16="http://schemas.microsoft.com/office/drawing/2014/main" xmlns="" id="{0C726C46-A890-4BA4-8D99-8870442F1298}"/>
              </a:ext>
            </a:extLst>
          </p:cNvPr>
          <p:cNvSpPr>
            <a:spLocks noGrp="1"/>
          </p:cNvSpPr>
          <p:nvPr>
            <p:ph type="body" idx="1"/>
          </p:nvPr>
        </p:nvSpPr>
        <p:spPr>
          <a:xfrm>
            <a:off x="4414843" y="1313646"/>
            <a:ext cx="7493872" cy="3727718"/>
          </a:xfrm>
        </p:spPr>
        <p:txBody>
          <a:bodyPr>
            <a:noAutofit/>
          </a:bodyPr>
          <a:lstStyle/>
          <a:p>
            <a:pPr algn="l" rtl="0"/>
            <a:r>
              <a:rPr lang="en-US" sz="2000" b="1" dirty="0">
                <a:solidFill>
                  <a:schemeClr val="tx1"/>
                </a:solidFill>
              </a:rPr>
              <a:t>Non-enzymatic amino acid glycosylation of proteins forming unstable then stable bonding between the glucose and amino acids lead to defect in protein structure which lead to damage the proteins in the BV wall and facilitate inflammatory cellular infiltration causing : </a:t>
            </a:r>
          </a:p>
          <a:p>
            <a:pPr algn="l" rtl="0"/>
            <a:endParaRPr lang="en-US" sz="2000" b="1" dirty="0">
              <a:solidFill>
                <a:schemeClr val="tx1"/>
              </a:solidFill>
            </a:endParaRPr>
          </a:p>
          <a:p>
            <a:pPr marL="0" indent="0" algn="l" rtl="0">
              <a:buNone/>
            </a:pPr>
            <a:r>
              <a:rPr lang="en-US" sz="2000" b="1" dirty="0">
                <a:solidFill>
                  <a:schemeClr val="tx1"/>
                </a:solidFill>
              </a:rPr>
              <a:t>    1 Small BV : Diffuse thickening of the basement membrane </a:t>
            </a:r>
          </a:p>
          <a:p>
            <a:pPr marL="0" indent="0" algn="l" rtl="0">
              <a:buNone/>
            </a:pPr>
            <a:r>
              <a:rPr lang="en-US" sz="2000" b="1" dirty="0">
                <a:solidFill>
                  <a:schemeClr val="tx1"/>
                </a:solidFill>
              </a:rPr>
              <a:t>(ex.  retinopathy , </a:t>
            </a:r>
            <a:r>
              <a:rPr lang="en-US" sz="2000" b="1" dirty="0" err="1">
                <a:solidFill>
                  <a:schemeClr val="tx1"/>
                </a:solidFill>
              </a:rPr>
              <a:t>glomerulosclerosis</a:t>
            </a:r>
            <a:r>
              <a:rPr lang="en-US" sz="2000" b="1" dirty="0">
                <a:solidFill>
                  <a:schemeClr val="tx1"/>
                </a:solidFill>
              </a:rPr>
              <a:t> )</a:t>
            </a:r>
          </a:p>
          <a:p>
            <a:pPr marL="0" indent="0" algn="l" rtl="0">
              <a:buNone/>
            </a:pPr>
            <a:endParaRPr lang="en-US" sz="2000" b="1" dirty="0">
              <a:solidFill>
                <a:schemeClr val="tx1"/>
              </a:solidFill>
            </a:endParaRPr>
          </a:p>
          <a:p>
            <a:pPr marL="0" indent="0" algn="l" rtl="0">
              <a:buNone/>
            </a:pPr>
            <a:r>
              <a:rPr lang="en-US" sz="2000" b="1" dirty="0">
                <a:solidFill>
                  <a:schemeClr val="tx1"/>
                </a:solidFill>
              </a:rPr>
              <a:t>    2 Large BV : Atherosclerosis </a:t>
            </a:r>
          </a:p>
          <a:p>
            <a:pPr marL="0" indent="0" algn="l" rtl="0">
              <a:buNone/>
            </a:pPr>
            <a:r>
              <a:rPr lang="en-US" sz="2000" b="1" dirty="0">
                <a:solidFill>
                  <a:schemeClr val="tx1"/>
                </a:solidFill>
              </a:rPr>
              <a:t>(ex. coronary artery disease , peripheral vascular disease ( gangrene lead to limb loss )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692" y="1313646"/>
            <a:ext cx="4031087" cy="5022760"/>
          </a:xfrm>
          <a:prstGeom prst="rect">
            <a:avLst/>
          </a:prstGeom>
          <a:ln w="38100">
            <a:solidFill>
              <a:schemeClr val="bg2">
                <a:lumMod val="75000"/>
              </a:schemeClr>
            </a:solidFill>
          </a:ln>
        </p:spPr>
      </p:pic>
    </p:spTree>
    <p:extLst>
      <p:ext uri="{BB962C8B-B14F-4D97-AF65-F5344CB8AC3E}">
        <p14:creationId xmlns:p14="http://schemas.microsoft.com/office/powerpoint/2010/main" val="3992813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242" y="373487"/>
            <a:ext cx="8534401" cy="772268"/>
          </a:xfrm>
        </p:spPr>
        <p:txBody>
          <a:bodyPr/>
          <a:lstStyle/>
          <a:p>
            <a:r>
              <a:rPr lang="en-US" b="1" dirty="0"/>
              <a:t>Pathogenesis of neuropathy </a:t>
            </a:r>
            <a:endParaRPr lang="en-US" dirty="0"/>
          </a:p>
        </p:txBody>
      </p:sp>
      <p:sp>
        <p:nvSpPr>
          <p:cNvPr id="4" name="عنصر نائب للمحتوى 2">
            <a:extLst>
              <a:ext uri="{FF2B5EF4-FFF2-40B4-BE49-F238E27FC236}">
                <a16:creationId xmlns:a16="http://schemas.microsoft.com/office/drawing/2014/main" xmlns="" id="{3D1B1A7E-AC4C-47BA-B05A-072200E0AA5B}"/>
              </a:ext>
            </a:extLst>
          </p:cNvPr>
          <p:cNvSpPr>
            <a:spLocks noGrp="1"/>
          </p:cNvSpPr>
          <p:nvPr>
            <p:ph type="body" idx="1"/>
          </p:nvPr>
        </p:nvSpPr>
        <p:spPr>
          <a:xfrm>
            <a:off x="684211" y="2308571"/>
            <a:ext cx="4769991" cy="2716370"/>
          </a:xfrm>
        </p:spPr>
        <p:txBody>
          <a:bodyPr>
            <a:normAutofit fontScale="40000" lnSpcReduction="20000"/>
          </a:bodyPr>
          <a:lstStyle/>
          <a:p>
            <a:pPr algn="l" rtl="0">
              <a:lnSpc>
                <a:spcPct val="150000"/>
              </a:lnSpc>
            </a:pPr>
            <a:r>
              <a:rPr lang="en-US" sz="4200" b="1" dirty="0">
                <a:solidFill>
                  <a:schemeClr val="tx1"/>
                </a:solidFill>
              </a:rPr>
              <a:t>Osmotic damage : Glucose is converted by some tissues into sorbitol by aldose reductase enzyme then sorbitol is converted to fructose → Accumulation of sorbitol and fructose lead to osmotic destruction of these tissue ex. Lens, peripheral nerves and kidney</a:t>
            </a:r>
          </a:p>
          <a:p>
            <a:pPr marL="0" indent="0" algn="l" rtl="0">
              <a:lnSpc>
                <a:spcPct val="150000"/>
              </a:lnSpc>
              <a:buNone/>
            </a:pPr>
            <a:endParaRPr lang="ar-JO" dirty="0">
              <a:solidFill>
                <a:schemeClr val="bg1"/>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960" t="1041" r="1216"/>
          <a:stretch/>
        </p:blipFill>
        <p:spPr>
          <a:xfrm>
            <a:off x="6027312" y="1403797"/>
            <a:ext cx="5847009" cy="4963334"/>
          </a:xfrm>
          <a:prstGeom prst="rect">
            <a:avLst/>
          </a:prstGeom>
          <a:ln w="38100">
            <a:solidFill>
              <a:schemeClr val="bg2">
                <a:lumMod val="75000"/>
              </a:schemeClr>
            </a:solidFill>
          </a:ln>
        </p:spPr>
      </p:pic>
    </p:spTree>
    <p:extLst>
      <p:ext uri="{BB962C8B-B14F-4D97-AF65-F5344CB8AC3E}">
        <p14:creationId xmlns:p14="http://schemas.microsoft.com/office/powerpoint/2010/main" val="164633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63580B7-767F-041F-0731-A4B84376BD32}"/>
              </a:ext>
            </a:extLst>
          </p:cNvPr>
          <p:cNvSpPr>
            <a:spLocks noGrp="1"/>
          </p:cNvSpPr>
          <p:nvPr>
            <p:ph idx="1"/>
          </p:nvPr>
        </p:nvSpPr>
        <p:spPr>
          <a:xfrm>
            <a:off x="838200" y="1683823"/>
            <a:ext cx="10515600" cy="4899089"/>
          </a:xfrm>
        </p:spPr>
        <p:txBody>
          <a:bodyPr>
            <a:normAutofit/>
          </a:bodyPr>
          <a:lstStyle/>
          <a:p>
            <a:pPr marL="0" indent="0">
              <a:buNone/>
            </a:pPr>
            <a:r>
              <a:rPr lang="en-US" b="1" dirty="0">
                <a:solidFill>
                  <a:schemeClr val="tx1"/>
                </a:solidFill>
              </a:rPr>
              <a:t>1. Soft tissue infections(superficial to deep tissue infection </a:t>
            </a:r>
            <a:r>
              <a:rPr lang="en-US" b="1" dirty="0" err="1">
                <a:solidFill>
                  <a:schemeClr val="tx1"/>
                </a:solidFill>
              </a:rPr>
              <a:t>e.g</a:t>
            </a:r>
            <a:r>
              <a:rPr lang="en-US" b="1" dirty="0">
                <a:solidFill>
                  <a:schemeClr val="tx1"/>
                </a:solidFill>
              </a:rPr>
              <a:t> cellulitis ,necrotizing fasciitis…)</a:t>
            </a:r>
          </a:p>
          <a:p>
            <a:pPr marL="0" indent="0">
              <a:buNone/>
            </a:pPr>
            <a:r>
              <a:rPr lang="en-US" b="1" dirty="0">
                <a:solidFill>
                  <a:schemeClr val="tx1"/>
                </a:solidFill>
              </a:rPr>
              <a:t>
2. Osteomyelitis(bone infection)</a:t>
            </a:r>
          </a:p>
          <a:p>
            <a:pPr marL="0" indent="0">
              <a:buNone/>
            </a:pPr>
            <a:r>
              <a:rPr lang="en-US" b="1" dirty="0">
                <a:solidFill>
                  <a:schemeClr val="tx1"/>
                </a:solidFill>
              </a:rPr>
              <a:t>
3. Septic arthritis (Joint infection )</a:t>
            </a:r>
          </a:p>
          <a:p>
            <a:pPr marL="0" indent="0">
              <a:buNone/>
            </a:pPr>
            <a:r>
              <a:rPr lang="en-US" b="1" dirty="0">
                <a:solidFill>
                  <a:schemeClr val="tx1"/>
                </a:solidFill>
              </a:rPr>
              <a:t>
4. Gangrene (dry or wet)</a:t>
            </a:r>
          </a:p>
          <a:p>
            <a:pPr marL="0" indent="0">
              <a:buNone/>
            </a:pPr>
            <a:r>
              <a:rPr lang="en-US" b="1" dirty="0">
                <a:solidFill>
                  <a:schemeClr val="tx1"/>
                </a:solidFill>
              </a:rPr>
              <a:t>
5. Chronic non healing ulcer</a:t>
            </a:r>
          </a:p>
          <a:p>
            <a:pPr marL="0" indent="0">
              <a:buNone/>
            </a:pPr>
            <a:endParaRPr lang="en-US" b="1" dirty="0">
              <a:solidFill>
                <a:schemeClr val="tx1"/>
              </a:solidFill>
            </a:endParaRPr>
          </a:p>
          <a:p>
            <a:endParaRPr lang="en-US" b="1" dirty="0">
              <a:solidFill>
                <a:schemeClr val="tx1"/>
              </a:solidFill>
            </a:endParaRPr>
          </a:p>
        </p:txBody>
      </p:sp>
      <p:sp>
        <p:nvSpPr>
          <p:cNvPr id="5" name="عنوان 1">
            <a:extLst>
              <a:ext uri="{FF2B5EF4-FFF2-40B4-BE49-F238E27FC236}">
                <a16:creationId xmlns:a16="http://schemas.microsoft.com/office/drawing/2014/main" xmlns="" id="{9FC07D88-790C-FC38-2109-B73DE1775A23}"/>
              </a:ext>
            </a:extLst>
          </p:cNvPr>
          <p:cNvSpPr txBox="1">
            <a:spLocks noGrp="1"/>
          </p:cNvSpPr>
          <p:nvPr>
            <p:ph type="title"/>
          </p:nvPr>
        </p:nvSpPr>
        <p:spPr>
          <a:xfrm>
            <a:off x="838200" y="35826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ar-SA" sz="4800" b="1" dirty="0"/>
              <a:t>Clinical presentation</a:t>
            </a:r>
            <a:endParaRPr lang="ar-AE" sz="4800" b="1" dirty="0"/>
          </a:p>
        </p:txBody>
      </p:sp>
    </p:spTree>
    <p:extLst>
      <p:ext uri="{BB962C8B-B14F-4D97-AF65-F5344CB8AC3E}">
        <p14:creationId xmlns:p14="http://schemas.microsoft.com/office/powerpoint/2010/main" val="320495005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186</TotalTime>
  <Words>1939</Words>
  <Application>Microsoft Office PowerPoint</Application>
  <PresentationFormat>Widescreen</PresentationFormat>
  <Paragraphs>261</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Algerian</vt:lpstr>
      <vt:lpstr>Arial</vt:lpstr>
      <vt:lpstr>Century Gothic</vt:lpstr>
      <vt:lpstr>Tahoma</vt:lpstr>
      <vt:lpstr>Times New Roman</vt:lpstr>
      <vt:lpstr>Wingdings</vt:lpstr>
      <vt:lpstr>Wingdings 3</vt:lpstr>
      <vt:lpstr>Slice</vt:lpstr>
      <vt:lpstr>Diabetic foot ulcer </vt:lpstr>
      <vt:lpstr>PowerPoint Presentation</vt:lpstr>
      <vt:lpstr>PowerPoint Presentation</vt:lpstr>
      <vt:lpstr>Epidemiology</vt:lpstr>
      <vt:lpstr>Risk factor</vt:lpstr>
      <vt:lpstr>Pathogenesis of Immunopathy </vt:lpstr>
      <vt:lpstr>Pathogenesis of ischemia </vt:lpstr>
      <vt:lpstr>Pathogenesis of neuropathy </vt:lpstr>
      <vt:lpstr>Clinical presentation</vt:lpstr>
      <vt:lpstr>Classification and staging </vt:lpstr>
      <vt:lpstr>Stages of ulcer development </vt:lpstr>
      <vt:lpstr>PowerPoint Presentation</vt:lpstr>
      <vt:lpstr>Classification of DF  ulcer</vt:lpstr>
      <vt:lpstr>PowerPoint Presentation</vt:lpstr>
      <vt:lpstr>History</vt:lpstr>
      <vt:lpstr>PowerPoint Presentation</vt:lpstr>
      <vt:lpstr>Physical Examination</vt:lpstr>
      <vt:lpstr>PowerPoint Presentation</vt:lpstr>
      <vt:lpstr>PowerPoint Presentation</vt:lpstr>
      <vt:lpstr>Hammer toes :or contracted toe is a deformity of the muscles and ligaments of the proximal interphalangeal joint of the second, third, fourth toes causing it to be bent, resembling a hammer</vt:lpstr>
      <vt:lpstr>PowerPoint Presentation</vt:lpstr>
      <vt:lpstr>PowerPoint Presentation</vt:lpstr>
      <vt:lpstr>Callus</vt:lpstr>
      <vt:lpstr>Metatarsal head prominence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Treatment</vt:lpstr>
      <vt:lpstr>A) Debridement</vt:lpstr>
      <vt:lpstr>PowerPoint Presentation</vt:lpstr>
      <vt:lpstr>PowerPoint Presentation</vt:lpstr>
      <vt:lpstr>b) Off-Loading the ulcer</vt:lpstr>
      <vt:lpstr>PowerPoint Presentation</vt:lpstr>
      <vt:lpstr>C) REVASCULARIZATION</vt:lpstr>
      <vt:lpstr>D) Management of infection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foot</dc:title>
  <dc:creator>hp</dc:creator>
  <cp:lastModifiedBy>Microsoft account</cp:lastModifiedBy>
  <cp:revision>27</cp:revision>
  <dcterms:created xsi:type="dcterms:W3CDTF">2023-09-15T16:02:09Z</dcterms:created>
  <dcterms:modified xsi:type="dcterms:W3CDTF">2023-09-18T19:35:08Z</dcterms:modified>
</cp:coreProperties>
</file>