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3"/>
    <p:sldMasterId id="2147483880" r:id="rId4"/>
  </p:sldMasterIdLst>
  <p:notesMasterIdLst>
    <p:notesMasterId r:id="rId34"/>
  </p:notesMasterIdLst>
  <p:handoutMasterIdLst>
    <p:handoutMasterId r:id="rId35"/>
  </p:handoutMasterIdLst>
  <p:sldIdLst>
    <p:sldId id="746" r:id="rId5"/>
    <p:sldId id="747" r:id="rId6"/>
    <p:sldId id="748" r:id="rId7"/>
    <p:sldId id="749" r:id="rId8"/>
    <p:sldId id="750" r:id="rId9"/>
    <p:sldId id="751" r:id="rId10"/>
    <p:sldId id="752" r:id="rId11"/>
    <p:sldId id="753" r:id="rId12"/>
    <p:sldId id="668" r:id="rId13"/>
    <p:sldId id="734" r:id="rId14"/>
    <p:sldId id="735" r:id="rId15"/>
    <p:sldId id="669" r:id="rId16"/>
    <p:sldId id="671" r:id="rId17"/>
    <p:sldId id="736" r:id="rId18"/>
    <p:sldId id="672" r:id="rId19"/>
    <p:sldId id="673" r:id="rId20"/>
    <p:sldId id="732" r:id="rId21"/>
    <p:sldId id="741" r:id="rId22"/>
    <p:sldId id="739" r:id="rId23"/>
    <p:sldId id="738" r:id="rId24"/>
    <p:sldId id="716" r:id="rId25"/>
    <p:sldId id="675" r:id="rId26"/>
    <p:sldId id="676" r:id="rId27"/>
    <p:sldId id="737" r:id="rId28"/>
    <p:sldId id="743" r:id="rId29"/>
    <p:sldId id="745" r:id="rId30"/>
    <p:sldId id="678" r:id="rId31"/>
    <p:sldId id="731" r:id="rId32"/>
    <p:sldId id="679" r:id="rId33"/>
  </p:sldIdLst>
  <p:sldSz cx="9144000" cy="6858000" type="screen4x3"/>
  <p:notesSz cx="6881813" cy="92964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yriad Web Pro" panose="020B0503030403020204" pitchFamily="34" charset="0"/>
      <p:regular r:id="rId40"/>
      <p:bold r:id="rId41"/>
      <p:italic r:id="rId4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FF33"/>
    <a:srgbClr val="FF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5878" autoAdjust="0"/>
  </p:normalViewPr>
  <p:slideViewPr>
    <p:cSldViewPr>
      <p:cViewPr varScale="1">
        <p:scale>
          <a:sx n="83" d="100"/>
          <a:sy n="83" d="100"/>
        </p:scale>
        <p:origin x="157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font" Target="fonts/font4.fntdata" /><Relationship Id="rId3" Type="http://schemas.openxmlformats.org/officeDocument/2006/relationships/slideMaster" Target="slideMasters/slideMaster1.xml" /><Relationship Id="rId21" Type="http://schemas.openxmlformats.org/officeDocument/2006/relationships/slide" Target="slides/slide17.xml" /><Relationship Id="rId34" Type="http://schemas.openxmlformats.org/officeDocument/2006/relationships/notesMaster" Target="notesMasters/notesMaster1.xml" /><Relationship Id="rId42" Type="http://schemas.openxmlformats.org/officeDocument/2006/relationships/font" Target="fonts/font7.fntdata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font" Target="fonts/font3.fntdata" /><Relationship Id="rId46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font" Target="fonts/font6.fntdata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font" Target="fonts/font2.fntdata" /><Relationship Id="rId40" Type="http://schemas.openxmlformats.org/officeDocument/2006/relationships/font" Target="fonts/font5.fntdata" /><Relationship Id="rId45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font" Target="fonts/font1.fntdata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viewProps" Target="viewProps.xml" /><Relationship Id="rId4" Type="http://schemas.openxmlformats.org/officeDocument/2006/relationships/slideMaster" Target="slideMasters/slideMaster2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handoutMaster" Target="handoutMasters/handoutMaster1.xml" /><Relationship Id="rId43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72DFD4-F7C5-4B96-82D5-DBD9D310B5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65138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42598E-E124-4BA3-8D84-9F972C9141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8900" y="0"/>
            <a:ext cx="2981325" cy="465138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68996B-3512-46D9-8151-E6F125F1CC0D}" type="datetimeFigureOut">
              <a:rPr lang="en-US"/>
              <a:pPr>
                <a:defRPr/>
              </a:pPr>
              <a:t>3/10/2022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745060-E134-4ECB-BAAA-CA5643A951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1325" cy="465138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6FE0B-AE34-4539-9041-D50C86C347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8900" y="8829675"/>
            <a:ext cx="2981325" cy="465138"/>
          </a:xfrm>
          <a:prstGeom prst="rect">
            <a:avLst/>
          </a:prstGeom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1CFE5C1-0D4B-4E72-B526-07E184A48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8F5616-E496-42AF-8885-7542C85AE3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65138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B186A-2E1F-441F-A8E9-B1B83B19A0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1325" cy="465138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8B7B7B-A7BF-46B0-9675-E141F02A0D05}" type="datetimeFigureOut">
              <a:rPr lang="en-US"/>
              <a:pPr>
                <a:defRPr/>
              </a:pPr>
              <a:t>3/10/2022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315D16D-064D-45FD-A754-81CB8D9E00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4" tIns="45807" rIns="91614" bIns="4580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C850128-F0AF-4FCF-99E0-C85E6AE93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vert="horz" lIns="91614" tIns="45807" rIns="91614" bIns="4580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832DD-D684-4A24-A2BF-08BA8FA6D6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1325" cy="465138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D6EA4-21C5-45A2-81FA-CD6313C71E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8900" y="8829675"/>
            <a:ext cx="2981325" cy="465138"/>
          </a:xfrm>
          <a:prstGeom prst="rect">
            <a:avLst/>
          </a:prstGeom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456D4A9-D863-461F-8F3B-BE548107A4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3FA76D23-C1D7-4AB2-833B-626CD5C3F3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47373B76-FB04-4A37-A230-BDE12BC020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4A49A22-0B0D-4227-A3DF-15DEB06EF2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F818AA-C2DA-409A-ACA9-F7875243E4DA}" type="slidenum">
              <a:rPr lang="en-GB" altLang="en-US">
                <a:latin typeface="Calibri" panose="020F0502020204030204" pitchFamily="34" charset="0"/>
              </a:rPr>
              <a:pPr/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62DAF43D-E3B4-494D-9FE5-EF37B0E1A6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4AAD1055-7C2D-4E81-91A2-19B8C0F1AF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incubation period prior to manifestation of clinical disease can vary between 2 and 40 years, although it is generally 5–7 years in durationhis long incubation period is probably, at least in part, a consequence of the extremely long doubling time for M. leprae (14 days in mice versus in vitro doubling times of 1 day and  20 min for M. tuberculosis and Escherichia coli, respectively). 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B65A2535-4104-4F8C-8831-7D6FD47989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3EA7EE-4F25-4EAD-84C5-A69ACF29DC43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82857309-DDF3-49A5-8DF9-246AC1B90C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C91178E1-3B17-401D-96DB-AF013E69BD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2"/>
            <a:r>
              <a:rPr lang="en-US" altLang="en-US" sz="1600"/>
              <a:t>The suppressor T-cells that are induced are numerous, however the epithelioid and giant cells are rare or absent. </a:t>
            </a:r>
          </a:p>
          <a:p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EA480622-54BD-4A08-9643-99EA83E6F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B24F99-C139-4A92-A776-1B0DB8565A62}" type="slidenum">
              <a:rPr lang="en-US" altLang="en-US">
                <a:latin typeface="Calibri" panose="020F0502020204030204" pitchFamily="34" charset="0"/>
              </a:rPr>
              <a:pPr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672966CE-5B6D-4E96-B3D0-4D635DE503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D77FB13B-B36A-44E1-BD94-61DB02292A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5321EEB-3DA4-434C-A411-AD83E01A57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A93D39-A92A-4E68-BF65-8EB062CE1BC9}" type="slidenum">
              <a:rPr lang="en-GB" altLang="en-US">
                <a:latin typeface="Calibri" panose="020F0502020204030204" pitchFamily="34" charset="0"/>
              </a:rPr>
              <a:pPr/>
              <a:t>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7C1252DA-30D6-4475-9B85-C948531234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B2E3134C-69CA-4CE5-AA63-CF96FB6A66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DFF16B3-B558-4930-844A-64D68E1748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CE8169-837B-4DB4-A633-BF1509B4F41E}" type="slidenum">
              <a:rPr lang="en-GB" altLang="en-US">
                <a:latin typeface="Calibri" panose="020F0502020204030204" pitchFamily="34" charset="0"/>
              </a:rPr>
              <a:pPr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CB52A6FE-394A-4859-8BEA-E9CF1D2208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B20DBAFB-9B47-4057-BAF9-679730C3B6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3FC646E0-9FED-49D3-B9F9-4013819C09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35AF4E-1877-4206-87F7-4DECAF3FDADE}" type="slidenum">
              <a:rPr lang="en-GB" altLang="en-US">
                <a:latin typeface="Calibri" panose="020F0502020204030204" pitchFamily="34" charset="0"/>
              </a:rPr>
              <a:pPr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2CA07D5-CD8E-4DFC-BBBE-0C384DE732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E254E967-C799-4169-9F7F-96092FCA21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8750262C-CA80-49A5-89A5-CA1C6F87CE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7ECCFC-8F2C-41D7-948F-B3A2A0343981}" type="slidenum">
              <a:rPr lang="en-GB" altLang="en-US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49D8C395-3A4B-47C6-AA36-317511AABD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C8F66AC-0C89-438A-A5D4-FA00C2713E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D23BC6F8-123D-4956-AB77-616AD60B88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639F7A-64FF-47DF-9F0C-997B0ADFAB82}" type="slidenum">
              <a:rPr lang="en-GB" altLang="en-US">
                <a:latin typeface="Calibri" panose="020F0502020204030204" pitchFamily="34" charset="0"/>
              </a:rPr>
              <a:pPr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1B9473D-4562-408A-B49E-7D0E73F3C0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7753ADF3-71C2-4644-8CA1-E220E8EAB0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9B5A70ED-F025-49B1-A5D8-36E70BC1C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C63FD-BE2F-4C23-906B-1E7A0FB2E10E}" type="slidenum">
              <a:rPr lang="en-GB" altLang="en-US">
                <a:latin typeface="Calibri" panose="020F0502020204030204" pitchFamily="34" charset="0"/>
              </a:rPr>
              <a:pPr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8DBBA702-CD36-4FC0-AFFE-C58C94BE03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2FC1F13B-7B9E-4E32-9F87-B1F567E1F2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8665F5AA-0DF8-41A0-B583-C7C1064DF8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893B4E-B17E-4D87-BFDE-7F383BD2BAFC}" type="slidenum">
              <a:rPr lang="en-GB" altLang="en-US">
                <a:latin typeface="Calibri" panose="020F0502020204030204" pitchFamily="34" charset="0"/>
              </a:rPr>
              <a:pPr/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D4D65A33-9741-49F7-AF87-695ECEDB43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3E51CB26-1688-423A-BE1D-759F779DA7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contact with infected soil, and even insect vectors have been considered the prime candidates.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E49698C2-4347-4264-A9A4-AAB36C8FF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F60E57-7283-4380-A906-4E9CCA746220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5676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81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9259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21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0612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1188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4E34D-D8B7-46CE-8E0C-BF241488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A1E1E33-A6B9-4EAB-BC43-2168DD8C2FB7}" type="datetime1">
              <a:rPr lang="en-US"/>
              <a:pPr>
                <a:defRPr/>
              </a:pPr>
              <a:t>3/10/2022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D853B-6343-4959-BD59-2D55F689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8864D-A849-4F55-B9A6-CA9219A6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15231C2-318D-4F38-B1ED-E75B86D7BD0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84397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6AF90AD-B827-4946-B2B7-B59C6726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8D843-6DB2-4E63-AF83-B4D541F15A52}" type="datetime1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759012-73D2-43FF-B795-37B21CF6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5ECAEB-1B4A-4304-8D3B-6F6C881B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02D35-C7AA-4486-BB42-22A8B012C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1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CCB517-8E43-49BA-A41D-4B26528A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22574-3FDD-4809-932B-A59624982619}" type="datetime1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4FB70B-0CB1-42A8-AE2A-B6992CA58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6D594D-F0A5-4AF6-A690-5174145C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60209-6CCE-45B7-A0C3-A875ADE2AD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474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C811524-C352-4B1A-90EE-4D8D1B905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D85A3-3D46-4DEC-9B18-9B733640263A}" type="datetime1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547C1EF-54EC-46A6-B760-EF641D5C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2CFAA1-33BB-456A-93FB-12522E2D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CB998-FBB3-4E0A-A343-B293326D4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215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143C920-88EB-479E-9A5E-08601FD0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4BFD-4915-4C71-B5BA-ADD5D910A88D}" type="datetime1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24EB7FC-C832-4289-B450-9ED63262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9971BB2-FAA5-47F2-BA89-34F497DE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2EA35-AE30-4909-9E85-DC79BAD484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36132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8D8BC1C-9D0F-4FB7-A6CB-A3BD42DB8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07DD-F2FE-4B3A-AAEA-69CEFC5F307F}" type="datetime1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8B7A516-CD1F-47DA-B86C-8AB3D76A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D8ECD16-34E9-43E5-BAD3-4C09C957F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F3A18-DED8-4A82-8E7B-47D0390FD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228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46B154E-F388-4FA7-A089-57CCCD7CC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90E90-B9CC-4C88-B22A-E735A627B14E}" type="datetime1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F325CFC-53B8-4937-A7BF-E51EA1E5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22FAB4A-1B27-4199-AB55-0F9C35BB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94902-0A95-4B2D-AC92-5D90D6E40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537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0D687C4-246A-43D9-83D0-8982CA72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08D6E-C776-4ABD-B5D9-E75C97BB9668}" type="datetime1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5851BC5-3C66-46FE-AEF4-0367C92E2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7FFFE9A-2414-41BF-8593-003C1D1D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4F348-E774-410B-B6F0-CEA6642D60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432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3BAEFC9-314A-473D-B117-871A54B2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A31E-2D4D-419E-8B19-29E81D18E5B6}" type="datetime1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1D039FA-F242-4DC4-9EB2-66FE246B6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BE3091D-67F7-46C8-8BE6-AB72A1BD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B3FF6-4A40-46E8-9AD1-275FFA959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052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873CB5-6620-4485-AB54-4E372106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0B2A-B3D1-4AFC-A28E-A08AEC7CA551}" type="datetime1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99E6E7D-FC5E-436D-A58F-18C250EC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E89FB15-3DEF-4D17-90B8-F05C2A7C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C74AB-6528-473D-A21A-CAE28C825E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728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BEEC511-90A1-4399-AED2-D4ECA20C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FD0F9-E5AD-45C2-8BBA-D12CA0F3B34D}" type="datetime1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128758-5E92-49B8-8C4B-F9799FC0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6993A7-BB83-4543-BA97-562EA9E2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03A33-5858-4845-90D9-79FEE61EE4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293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A05160-E44F-4794-8465-7529414B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C82E7-F5FB-4887-984A-E0526EDF0C33}" type="datetime1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EA15E8-A814-42E7-B1E1-D0346542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11563F-9A1A-4889-915E-936C41D0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D41D4-FFF4-4C38-A0BF-95193E005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291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 rtlCol="1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CC847-AA5B-4ADD-93ED-9539565E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53A21-F9B7-4E01-9E47-78175D2DE29E}" type="datetime1">
              <a:rPr lang="en-US"/>
              <a:pPr>
                <a:defRPr/>
              </a:pPr>
              <a:t>3/10/2022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5D20F-13D4-48F0-B6F1-C0817662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E1719-52FC-459E-9728-D214504E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E388E6-27E7-4DBA-989F-06A88ED836B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5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209819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9352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3723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28098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89818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15947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BCD340-9246-44AC-B7D3-34E1D88B3C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71600" y="4343400"/>
            <a:ext cx="6400800" cy="292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300" b="1">
                <a:solidFill>
                  <a:schemeClr val="tx2"/>
                </a:solidFill>
                <a:latin typeface="Myriad Web Pro" charset="0"/>
              </a:rPr>
              <a:t>For more information please contact Centers for Disease Control and Prevention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51BDAB-BFF4-42C4-86BD-5E53B1BB63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71600" y="4705350"/>
            <a:ext cx="5943600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chemeClr val="tx2"/>
                </a:solidFill>
                <a:latin typeface="Myriad Web Pro" charset="0"/>
              </a:rPr>
              <a:t>1600 Clifton Road NE, Atlanta, GA 30333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chemeClr val="tx2"/>
                </a:solidFill>
                <a:latin typeface="Myriad Web Pro" charset="0"/>
              </a:rPr>
              <a:t>Telephone, 1-800-CDC-INFO (232-4636)/TTY: 1-888-232-6348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chemeClr val="tx2"/>
                </a:solidFill>
                <a:latin typeface="Myriad Web Pro" charset="0"/>
              </a:rPr>
              <a:t>E-mail: cdcinfo@cdc.gov 	Web: www.cdc.gov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D5D1B3-72A4-4A19-ABE9-DEE4B1B023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71600" y="5421313"/>
            <a:ext cx="59436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>
                <a:solidFill>
                  <a:schemeClr val="tx2"/>
                </a:solidFill>
                <a:latin typeface="Myriad Web Pro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66854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6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22.xml" /><Relationship Id="rId12" Type="http://schemas.openxmlformats.org/officeDocument/2006/relationships/slideLayout" Target="../slideLayouts/slideLayout27.xml" /><Relationship Id="rId2" Type="http://schemas.openxmlformats.org/officeDocument/2006/relationships/slideLayout" Target="../slideLayouts/slideLayout17.xml" /><Relationship Id="rId1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0.xml" /><Relationship Id="rId10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93" r:id="rId1"/>
    <p:sldLayoutId id="2147485284" r:id="rId2"/>
    <p:sldLayoutId id="2147485294" r:id="rId3"/>
    <p:sldLayoutId id="2147485295" r:id="rId4"/>
    <p:sldLayoutId id="2147485296" r:id="rId5"/>
    <p:sldLayoutId id="2147485285" r:id="rId6"/>
    <p:sldLayoutId id="2147485286" r:id="rId7"/>
    <p:sldLayoutId id="2147485287" r:id="rId8"/>
    <p:sldLayoutId id="2147485297" r:id="rId9"/>
    <p:sldLayoutId id="2147485288" r:id="rId10"/>
    <p:sldLayoutId id="2147485289" r:id="rId11"/>
    <p:sldLayoutId id="2147485290" r:id="rId12"/>
    <p:sldLayoutId id="2147485291" r:id="rId13"/>
    <p:sldLayoutId id="2147485292" r:id="rId14"/>
    <p:sldLayoutId id="2147485298" r:id="rId15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:a16="http://schemas.microsoft.com/office/drawing/2014/main" id="{CC33BA03-A72D-4BAD-BF00-34C9A28106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27" name="عنصر نائب للنص 2">
            <a:extLst>
              <a:ext uri="{FF2B5EF4-FFF2-40B4-BE49-F238E27FC236}">
                <a16:creationId xmlns:a16="http://schemas.microsoft.com/office/drawing/2014/main" id="{7B1997AA-A829-4F80-AFC5-108D15C749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14E9AF-D766-44CE-A6FB-3066F89FC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0F8F338-BF32-4E10-AE9E-B48946F23530}" type="datetime1">
              <a:rPr lang="en-US"/>
              <a:pPr>
                <a:defRPr/>
              </a:pPr>
              <a:t>3/10/2022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23D00C-5CA3-47F3-B71E-08C7AB32F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7CA6A57-3570-4877-A8D3-ACC17C75E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1DD1EA6-B897-4952-9040-1FC11DD39911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9" r:id="rId1"/>
    <p:sldLayoutId id="2147485300" r:id="rId2"/>
    <p:sldLayoutId id="2147485301" r:id="rId3"/>
    <p:sldLayoutId id="2147485302" r:id="rId4"/>
    <p:sldLayoutId id="2147485303" r:id="rId5"/>
    <p:sldLayoutId id="2147485304" r:id="rId6"/>
    <p:sldLayoutId id="2147485305" r:id="rId7"/>
    <p:sldLayoutId id="2147485306" r:id="rId8"/>
    <p:sldLayoutId id="2147485307" r:id="rId9"/>
    <p:sldLayoutId id="2147485308" r:id="rId10"/>
    <p:sldLayoutId id="2147485309" r:id="rId11"/>
    <p:sldLayoutId id="2147485310" r:id="rId12"/>
  </p:sldLayoutIdLst>
  <p:transition>
    <p:fade/>
  </p:transition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hyperlink" Target="http://en.wikipedia.org/wiki/Image:Gerhard_Hansen.jpg" TargetMode="External" /><Relationship Id="rId1" Type="http://schemas.openxmlformats.org/officeDocument/2006/relationships/slideLayout" Target="../slideLayouts/slideLayout27.xml" /><Relationship Id="rId5" Type="http://schemas.openxmlformats.org/officeDocument/2006/relationships/image" Target="../media/image6.jpeg" /><Relationship Id="rId4" Type="http://schemas.openxmlformats.org/officeDocument/2006/relationships/hyperlink" Target="http://en.wikipedia.org/wiki/Image:Mycobacterium_leprae.jpeg" TargetMode="Externa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7" Type="http://schemas.openxmlformats.org/officeDocument/2006/relationships/image" Target="../media/image13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7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Leprosy.jpg" TargetMode="External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7.xml" /><Relationship Id="rId5" Type="http://schemas.openxmlformats.org/officeDocument/2006/relationships/image" Target="../media/image17.png" /><Relationship Id="rId4" Type="http://schemas.openxmlformats.org/officeDocument/2006/relationships/image" Target="../media/image16.jpeg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hyperlink" Target="http://en.wikipedia.org/wiki/Image:Leprosy.jpg" TargetMode="External" /><Relationship Id="rId1" Type="http://schemas.openxmlformats.org/officeDocument/2006/relationships/slideLayout" Target="../slideLayouts/slideLayout17.xml" /><Relationship Id="rId5" Type="http://schemas.openxmlformats.org/officeDocument/2006/relationships/image" Target="../media/image21.png" /><Relationship Id="rId4" Type="http://schemas.openxmlformats.org/officeDocument/2006/relationships/image" Target="../media/image20.png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17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B0F0289-FF2B-4871-AA04-8E444349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txBody>
          <a:bodyPr/>
          <a:lstStyle/>
          <a:p>
            <a:pPr marL="514350" indent="-514350" rtl="0" eaLnBrk="1" hangingPunct="1"/>
            <a:r>
              <a:rPr lang="en-GB" altLang="en-US" sz="3600"/>
              <a:t>NSII</a:t>
            </a:r>
            <a:br>
              <a:rPr lang="en-GB" altLang="en-US" sz="3600"/>
            </a:br>
            <a:r>
              <a:rPr lang="en-GB" altLang="en-US" sz="3600"/>
              <a:t>2021-2022</a:t>
            </a:r>
            <a:br>
              <a:rPr lang="en-GB" altLang="en-US" sz="3600"/>
            </a:br>
            <a:br>
              <a:rPr lang="en-GB" altLang="en-US" sz="3600"/>
            </a:br>
            <a:r>
              <a:rPr lang="en-GB" altLang="en-US" sz="3600" i="1"/>
              <a:t>Group B Streptococcus (galactiae)</a:t>
            </a:r>
            <a:br>
              <a:rPr lang="en-GB" altLang="en-US" sz="3600" i="1"/>
            </a:br>
            <a:r>
              <a:rPr lang="en-GB" altLang="en-US" sz="3600" i="1"/>
              <a:t>Mycobacterium Leprae</a:t>
            </a:r>
            <a:br>
              <a:rPr lang="en-GB" altLang="en-US" sz="3600" i="1"/>
            </a:br>
            <a:br>
              <a:rPr lang="en-GB" altLang="en-US" sz="3600" i="1"/>
            </a:br>
            <a:endParaRPr lang="en-GB" altLang="en-US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69A67-03C5-4357-8812-0D647D5AA50D}"/>
              </a:ext>
            </a:extLst>
          </p:cNvPr>
          <p:cNvSpPr txBox="1">
            <a:spLocks/>
          </p:cNvSpPr>
          <p:nvPr/>
        </p:nvSpPr>
        <p:spPr bwMode="auto">
          <a:xfrm>
            <a:off x="1752600" y="44196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ctr" rtl="1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Arial" pitchFamily="34" charset="0"/>
              </a:rPr>
              <a:t>Dr. Mohammad </a:t>
            </a:r>
            <a:r>
              <a:rPr lang="en-US" sz="2000" b="1" dirty="0" err="1">
                <a:latin typeface="+mn-lt"/>
                <a:cs typeface="Arial" pitchFamily="34" charset="0"/>
              </a:rPr>
              <a:t>Odaibat</a:t>
            </a:r>
            <a:endParaRPr lang="en-US" sz="2000" b="1" dirty="0">
              <a:latin typeface="+mn-lt"/>
              <a:cs typeface="Arial" pitchFamily="34" charset="0"/>
            </a:endParaRPr>
          </a:p>
          <a:p>
            <a:pPr marL="342900" indent="-342900" algn="ctr" rtl="1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+mn-lt"/>
                <a:cs typeface="Arial" pitchFamily="34" charset="0"/>
              </a:rPr>
              <a:t>Mutah</a:t>
            </a:r>
            <a:r>
              <a:rPr lang="en-US" sz="2000" b="1" dirty="0">
                <a:latin typeface="+mn-lt"/>
                <a:cs typeface="Arial" pitchFamily="34" charset="0"/>
              </a:rPr>
              <a:t> university </a:t>
            </a:r>
          </a:p>
          <a:p>
            <a:pPr marL="342900" indent="-342900" algn="ctr" rtl="1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Arial" pitchFamily="34" charset="0"/>
              </a:rPr>
              <a:t>Faculty of Medicine  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A1C1-BF36-42FB-B570-0B7B06739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788"/>
            <a:ext cx="8229600" cy="760412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B1187-6C2F-4868-86CC-D7D869091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algn="l" rtl="0"/>
            <a:r>
              <a:rPr lang="en-US" altLang="en-US"/>
              <a:t>Causative agent.</a:t>
            </a:r>
          </a:p>
          <a:p>
            <a:pPr algn="l" rtl="0"/>
            <a:r>
              <a:rPr lang="en-US" altLang="en-US"/>
              <a:t>Background.</a:t>
            </a:r>
          </a:p>
          <a:p>
            <a:pPr algn="l" rtl="0"/>
            <a:r>
              <a:rPr lang="en-US" altLang="en-US"/>
              <a:t>Epidemiology</a:t>
            </a:r>
          </a:p>
          <a:p>
            <a:pPr algn="l" rtl="0"/>
            <a:r>
              <a:rPr lang="en-US" altLang="en-US"/>
              <a:t>Clinical features &amp; complications.</a:t>
            </a:r>
          </a:p>
          <a:p>
            <a:pPr algn="l" rtl="0"/>
            <a:r>
              <a:rPr lang="en-US" altLang="en-US"/>
              <a:t>Diagnosis.</a:t>
            </a:r>
          </a:p>
          <a:p>
            <a:pPr algn="l" rtl="0"/>
            <a:r>
              <a:rPr lang="en-US" altLang="en-US"/>
              <a:t>Reservoir, incubation period &amp; transmission.</a:t>
            </a:r>
          </a:p>
          <a:p>
            <a:pPr algn="l" rtl="0"/>
            <a:r>
              <a:rPr lang="en-US" altLang="en-US"/>
              <a:t>Treatment .</a:t>
            </a:r>
          </a:p>
          <a:p>
            <a:pPr algn="l" rtl="0"/>
            <a:r>
              <a:rPr lang="en-US" altLang="en-US"/>
              <a:t>Control .</a:t>
            </a:r>
          </a:p>
          <a:p>
            <a:pPr algn="l" rtl="0"/>
            <a:r>
              <a:rPr lang="en-US" altLang="en-US"/>
              <a:t>Elimination.</a:t>
            </a:r>
          </a:p>
          <a:p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38174D43-CCB4-4497-AA04-37E84D37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3988"/>
            <a:ext cx="8229600" cy="639762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What is leprosy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40490-3854-47AD-BDE1-F7D4AE4D6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165225"/>
            <a:ext cx="8229600" cy="2492375"/>
          </a:xfrm>
        </p:spPr>
        <p:txBody>
          <a:bodyPr/>
          <a:lstStyle/>
          <a:p>
            <a:pPr algn="l" rtl="0">
              <a:defRPr/>
            </a:pPr>
            <a:r>
              <a:rPr lang="en-US" sz="2800" dirty="0"/>
              <a:t>Infectious bacterial disease of the skin, peripheral nerves and mucosa of the upper airway.</a:t>
            </a:r>
          </a:p>
          <a:p>
            <a:pPr algn="l" rtl="0">
              <a:defRPr/>
            </a:pPr>
            <a:r>
              <a:rPr lang="en-US" sz="2800" dirty="0"/>
              <a:t>Chronic, granulomatous.</a:t>
            </a:r>
          </a:p>
          <a:p>
            <a:pPr algn="l" rtl="0">
              <a:defRPr/>
            </a:pPr>
            <a:r>
              <a:rPr lang="en-US" sz="2800" dirty="0"/>
              <a:t>Only few from who exposed to infection develop the disease.</a:t>
            </a:r>
          </a:p>
          <a:p>
            <a:pPr marL="0" indent="0" algn="ctr" rtl="0">
              <a:buFont typeface="Arial" panose="020B0604020202020204" pitchFamily="34" charset="0"/>
              <a:buNone/>
              <a:defRPr/>
            </a:pP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</a:rPr>
              <a:t>Causative agent</a:t>
            </a:r>
          </a:p>
          <a:p>
            <a:pPr algn="l" rtl="0">
              <a:defRPr/>
            </a:pPr>
            <a:r>
              <a:rPr lang="en-US" sz="2800" dirty="0"/>
              <a:t>Mycobacterium leprae.</a:t>
            </a:r>
          </a:p>
          <a:p>
            <a:pPr algn="l" rtl="0">
              <a:defRPr/>
            </a:pPr>
            <a:r>
              <a:rPr lang="en-US" sz="2800" dirty="0">
                <a:sym typeface="Symbol" panose="05050102010706020507" pitchFamily="18" charset="2"/>
              </a:rPr>
              <a:t>A</a:t>
            </a:r>
            <a:r>
              <a:rPr lang="en-US" sz="2800" dirty="0"/>
              <a:t>cid fast, rod shaped bacillus.</a:t>
            </a:r>
          </a:p>
          <a:p>
            <a:pPr algn="l" rtl="0">
              <a:defRPr/>
            </a:pPr>
            <a:r>
              <a:rPr lang="en-US" sz="2800" dirty="0"/>
              <a:t>Stain with </a:t>
            </a:r>
            <a:r>
              <a:rPr lang="en-US" sz="2800" dirty="0" err="1"/>
              <a:t>Ziehl</a:t>
            </a:r>
            <a:r>
              <a:rPr lang="en-US" sz="2800" dirty="0"/>
              <a:t> </a:t>
            </a:r>
            <a:r>
              <a:rPr lang="en-US" sz="2800" dirty="0" err="1"/>
              <a:t>Neelsen</a:t>
            </a:r>
            <a:r>
              <a:rPr lang="en-US" sz="2800" dirty="0"/>
              <a:t> </a:t>
            </a:r>
            <a:r>
              <a:rPr lang="en-US" sz="2800" dirty="0" err="1"/>
              <a:t>carbol</a:t>
            </a:r>
            <a:r>
              <a:rPr lang="en-US" sz="2800" dirty="0"/>
              <a:t> fuchsin.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>
            <a:extLst>
              <a:ext uri="{FF2B5EF4-FFF2-40B4-BE49-F238E27FC236}">
                <a16:creationId xmlns:a16="http://schemas.microsoft.com/office/drawing/2014/main" id="{A5EE555A-971B-4E97-8D88-BBC6678F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52400"/>
            <a:ext cx="4724400" cy="762000"/>
          </a:xfrm>
          <a:solidFill>
            <a:srgbClr val="FFFF00"/>
          </a:solidFill>
        </p:spPr>
        <p:txBody>
          <a:bodyPr anchor="t"/>
          <a:lstStyle/>
          <a:p>
            <a:pPr eaLnBrk="1" hangingPunct="1"/>
            <a:r>
              <a:rPr lang="en-US" altLang="en-US"/>
              <a:t>Background</a:t>
            </a:r>
            <a:br>
              <a:rPr lang="en-US" altLang="en-US"/>
            </a:br>
            <a:r>
              <a:rPr lang="en-US" altLang="en-US"/>
              <a:t> </a:t>
            </a:r>
            <a:endParaRPr lang="en-CA" altLang="en-US"/>
          </a:p>
        </p:txBody>
      </p:sp>
      <p:sp>
        <p:nvSpPr>
          <p:cNvPr id="44035" name="Rectangle 1027">
            <a:extLst>
              <a:ext uri="{FF2B5EF4-FFF2-40B4-BE49-F238E27FC236}">
                <a16:creationId xmlns:a16="http://schemas.microsoft.com/office/drawing/2014/main" id="{BB6CF69E-789D-4718-998B-78EFA19E37F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5562600" cy="5029200"/>
          </a:xfrm>
        </p:spPr>
        <p:txBody>
          <a:bodyPr/>
          <a:lstStyle/>
          <a:p>
            <a:pPr algn="just" rtl="0" eaLnBrk="1" hangingPunct="1">
              <a:buClr>
                <a:srgbClr val="FF0066"/>
              </a:buClr>
              <a:buFont typeface="Arial" panose="020B0604020202020204" pitchFamily="34" charset="0"/>
              <a:buNone/>
            </a:pPr>
            <a:r>
              <a:rPr lang="en-US" altLang="en-US" sz="2400"/>
              <a:t>      </a:t>
            </a:r>
            <a:r>
              <a:rPr lang="en-CA" altLang="en-US" sz="2400"/>
              <a:t>Gerhard Henrik Hansen</a:t>
            </a:r>
            <a:r>
              <a:rPr lang="en-US" altLang="en-US" sz="2400"/>
              <a:t> was a physician who first identified </a:t>
            </a:r>
            <a:r>
              <a:rPr lang="en-US" altLang="en-US" sz="2400" i="1" u="sng"/>
              <a:t>Mycobacterium leprae</a:t>
            </a:r>
            <a:r>
              <a:rPr lang="en-US" altLang="en-US" sz="2400"/>
              <a:t> as the cause of leprosy in 1873</a:t>
            </a:r>
            <a:r>
              <a:rPr lang="en-US" altLang="en-US" sz="2800"/>
              <a:t>  </a:t>
            </a:r>
            <a:endParaRPr lang="en-CA" altLang="en-US" sz="2800"/>
          </a:p>
          <a:p>
            <a:pPr algn="just" rtl="0" eaLnBrk="1" hangingPunct="1"/>
            <a:endParaRPr lang="en-US" altLang="en-US"/>
          </a:p>
          <a:p>
            <a:pPr algn="just" rtl="0" eaLnBrk="1" hangingPunct="1"/>
            <a:endParaRPr lang="en-US" altLang="en-US"/>
          </a:p>
          <a:p>
            <a:pPr algn="just" rtl="0" eaLnBrk="1" hangingPunct="1"/>
            <a:endParaRPr lang="en-US" altLang="en-US"/>
          </a:p>
          <a:p>
            <a:pPr algn="just" rtl="0" eaLnBrk="1" hangingPunct="1"/>
            <a:endParaRPr lang="en-US" altLang="en-US"/>
          </a:p>
          <a:p>
            <a:pPr algn="just" rtl="0" eaLnBrk="1" hangingPunct="1"/>
            <a:endParaRPr lang="en-US" altLang="en-US"/>
          </a:p>
        </p:txBody>
      </p:sp>
      <p:pic>
        <p:nvPicPr>
          <p:cNvPr id="44037" name="Picture 1030" descr="http://upload.wikimedia.org/wikipedia/en/4/48/Gerhard_Hansen.jpg">
            <a:hlinkClick r:id="rId2" tooltip="Gerhard Hansen.jpg"/>
            <a:extLst>
              <a:ext uri="{FF2B5EF4-FFF2-40B4-BE49-F238E27FC236}">
                <a16:creationId xmlns:a16="http://schemas.microsoft.com/office/drawing/2014/main" id="{A56CF4DC-87D7-469B-A9B0-F38261C64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68525"/>
            <a:ext cx="257175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032" descr="Microphotograph of Mycobacterium leprae taken from a skin lesion. Source: CDC">
            <a:hlinkClick r:id="rId4" tooltip="Microphotograph of Mycobacterium leprae taken from a skin lesion. Source: CDC"/>
            <a:extLst>
              <a:ext uri="{FF2B5EF4-FFF2-40B4-BE49-F238E27FC236}">
                <a16:creationId xmlns:a16="http://schemas.microsoft.com/office/drawing/2014/main" id="{40D2BA53-73CB-468A-B4EC-5DB0ACA88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38862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1033">
            <a:extLst>
              <a:ext uri="{FF2B5EF4-FFF2-40B4-BE49-F238E27FC236}">
                <a16:creationId xmlns:a16="http://schemas.microsoft.com/office/drawing/2014/main" id="{09FE4E68-6CC3-4FC7-A388-771F0DE36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0" y="6019800"/>
            <a:ext cx="229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7/29/1841-2/12/1912</a:t>
            </a:r>
            <a:endParaRPr lang="en-CA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5" grpId="0" build="p"/>
      <p:bldP spid="440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01E8F01-E741-4F10-9865-0714862A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525" y="685800"/>
            <a:ext cx="8382000" cy="5562600"/>
          </a:xfrm>
        </p:spPr>
        <p:txBody>
          <a:bodyPr/>
          <a:lstStyle/>
          <a:p>
            <a:pPr algn="just" rtl="0">
              <a:defRPr/>
            </a:pPr>
            <a:r>
              <a:rPr lang="en-US" sz="2300" b="1" dirty="0">
                <a:solidFill>
                  <a:srgbClr val="FF0000"/>
                </a:solidFill>
              </a:rPr>
              <a:t>Airborn, </a:t>
            </a:r>
            <a:r>
              <a:rPr lang="en-US" sz="2300" dirty="0"/>
              <a:t>contact with infected soil, and insect vectors</a:t>
            </a:r>
            <a:r>
              <a:rPr lang="en-US" sz="2300" b="1" dirty="0">
                <a:solidFill>
                  <a:srgbClr val="FF0000"/>
                </a:solidFill>
              </a:rPr>
              <a:t>.</a:t>
            </a:r>
          </a:p>
          <a:p>
            <a:pPr algn="just" rtl="0">
              <a:defRPr/>
            </a:pPr>
            <a:r>
              <a:rPr lang="en-US" sz="2300" dirty="0"/>
              <a:t>Leprosy is not known to be either sexually transmitted or highly infectious.</a:t>
            </a:r>
          </a:p>
          <a:p>
            <a:pPr algn="just" rtl="0">
              <a:defRPr/>
            </a:pPr>
            <a:r>
              <a:rPr lang="en-US" sz="2300" dirty="0"/>
              <a:t>People are no longer infectious after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</a:rPr>
              <a:t>as little as two weeks of treatment</a:t>
            </a:r>
            <a:r>
              <a:rPr lang="en-US" sz="2300" dirty="0"/>
              <a:t>.</a:t>
            </a:r>
          </a:p>
          <a:p>
            <a:pPr algn="just" rtl="0">
              <a:defRPr/>
            </a:pPr>
            <a:r>
              <a:rPr lang="en-US" sz="2300" dirty="0"/>
              <a:t>Two exit routes are the:</a:t>
            </a:r>
          </a:p>
          <a:p>
            <a:pPr lvl="1" algn="just" rtl="0">
              <a:buFont typeface="+mj-lt"/>
              <a:buAutoNum type="alphaUcPeriod"/>
              <a:defRPr/>
            </a:pPr>
            <a:r>
              <a:rPr lang="en-US" sz="1800" dirty="0"/>
              <a:t> Skin </a:t>
            </a:r>
          </a:p>
          <a:p>
            <a:pPr lvl="1" algn="just" rtl="0">
              <a:buFont typeface="+mj-lt"/>
              <a:buAutoNum type="alphaUcPeriod"/>
              <a:defRPr/>
            </a:pPr>
            <a:r>
              <a:rPr lang="en-US" sz="1800" dirty="0"/>
              <a:t>Nasal mucosa</a:t>
            </a:r>
          </a:p>
          <a:p>
            <a:pPr algn="just" rtl="0">
              <a:defRPr/>
            </a:pPr>
            <a:r>
              <a:rPr lang="en-US" sz="2400" dirty="0"/>
              <a:t>The entry routes are the:</a:t>
            </a:r>
          </a:p>
          <a:p>
            <a:pPr lvl="1" algn="just" rtl="0">
              <a:buFont typeface="+mj-lt"/>
              <a:buAutoNum type="alphaUcPeriod"/>
              <a:defRPr/>
            </a:pPr>
            <a:r>
              <a:rPr lang="en-US" sz="1800" dirty="0"/>
              <a:t>Skin </a:t>
            </a:r>
          </a:p>
          <a:p>
            <a:pPr lvl="1" algn="just" rtl="0">
              <a:buFont typeface="+mj-lt"/>
              <a:buAutoNum type="alphaUcPeriod"/>
              <a:defRPr/>
            </a:pPr>
            <a:r>
              <a:rPr lang="en-US" sz="1800" dirty="0"/>
              <a:t>The upper respiratory tract are most likely. </a:t>
            </a:r>
          </a:p>
          <a:p>
            <a:pPr algn="just" rtl="0">
              <a:defRPr/>
            </a:pPr>
            <a:r>
              <a:rPr lang="en-US" sz="2800" b="1" dirty="0"/>
              <a:t>Reservoir:</a:t>
            </a:r>
            <a:r>
              <a:rPr lang="en-US" sz="2800" dirty="0"/>
              <a:t> Human being, only known. Similar organisms detected in wild armadillo. History of handling armadillos reported.</a:t>
            </a:r>
          </a:p>
          <a:p>
            <a:pPr marL="0" lvl="1" algn="just" rtl="0">
              <a:buFont typeface="Arial" panose="020B0604020202020204" pitchFamily="34" charset="0"/>
              <a:buChar char="•"/>
              <a:defRPr/>
            </a:pPr>
            <a:endParaRPr lang="ar-SA" sz="2400" dirty="0"/>
          </a:p>
        </p:txBody>
      </p:sp>
      <p:sp>
        <p:nvSpPr>
          <p:cNvPr id="5" name="Rectangle 1026">
            <a:extLst>
              <a:ext uri="{FF2B5EF4-FFF2-40B4-BE49-F238E27FC236}">
                <a16:creationId xmlns:a16="http://schemas.microsoft.com/office/drawing/2014/main" id="{884780D9-6CD7-48ED-AFAC-843BA137D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0"/>
            <a:ext cx="4724400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 eaLnBrk="1" hangingPunct="1">
              <a:defRPr/>
            </a:pPr>
            <a:r>
              <a:rPr lang="en-US" sz="4400" dirty="0">
                <a:latin typeface="+mj-lt"/>
                <a:ea typeface="+mj-ea"/>
                <a:cs typeface="Arial" charset="0"/>
              </a:rPr>
              <a:t>Transmission…</a:t>
            </a:r>
            <a:endParaRPr lang="en-CA" sz="4400" dirty="0">
              <a:latin typeface="+mj-lt"/>
              <a:ea typeface="+mj-ea"/>
              <a:cs typeface="Arial" charset="0"/>
            </a:endParaRPr>
          </a:p>
        </p:txBody>
      </p:sp>
      <p:pic>
        <p:nvPicPr>
          <p:cNvPr id="28677" name="Picture 5" descr="Note to self: Don't eat an armadillo">
            <a:extLst>
              <a:ext uri="{FF2B5EF4-FFF2-40B4-BE49-F238E27FC236}">
                <a16:creationId xmlns:a16="http://schemas.microsoft.com/office/drawing/2014/main" id="{CE5FD661-FA9E-448E-954C-DB2804383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3048000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B2BB6-81D1-47F0-B93D-F61330672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68363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B6A2A-BE21-453C-A39E-0C0F38566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92163"/>
            <a:ext cx="8229600" cy="4525962"/>
          </a:xfrm>
        </p:spPr>
        <p:txBody>
          <a:bodyPr/>
          <a:lstStyle/>
          <a:p>
            <a:pPr algn="l" rtl="0"/>
            <a:r>
              <a:rPr lang="en-US" altLang="en-US" sz="3000"/>
              <a:t>Age:  All ages, from early infancy to very old age.</a:t>
            </a:r>
          </a:p>
          <a:p>
            <a:pPr algn="l" rtl="0"/>
            <a:r>
              <a:rPr lang="en-US" altLang="en-US" sz="3000"/>
              <a:t>Youngest age reported is 1 and a half months.</a:t>
            </a:r>
          </a:p>
          <a:p>
            <a:pPr algn="l" rtl="0"/>
            <a:r>
              <a:rPr lang="en-US" altLang="en-US" sz="3000"/>
              <a:t>Sex:  Both.  Males more than females, 2:1 (equal in Africa).</a:t>
            </a:r>
            <a:endParaRPr lang="en-US" altLang="en-US" sz="3000">
              <a:solidFill>
                <a:srgbClr val="000000"/>
              </a:solidFill>
            </a:endParaRPr>
          </a:p>
          <a:p>
            <a:pPr algn="l" rtl="0"/>
            <a:r>
              <a:rPr lang="en-US" altLang="en-US" sz="3000">
                <a:solidFill>
                  <a:srgbClr val="000000"/>
                </a:solidFill>
              </a:rPr>
              <a:t>Risk group: children, people living in endemic areas, in poor conditions, with insufficient diet, or have a disease that compromises their immunity (ie HIV).</a:t>
            </a:r>
          </a:p>
          <a:p>
            <a:pPr algn="l" rtl="0"/>
            <a:r>
              <a:rPr lang="en-US" altLang="en-US" sz="3000"/>
              <a:t>People who live in the areas where leprosy is endemic (parts of India, China, Japan, Nepal, Egypt, and other areas)</a:t>
            </a:r>
            <a:endParaRPr lang="en-CA" altLang="en-US" sz="3000">
              <a:solidFill>
                <a:srgbClr val="000000"/>
              </a:solidFill>
            </a:endParaRPr>
          </a:p>
          <a:p>
            <a:pPr algn="l" rtl="0"/>
            <a:endParaRPr lang="en-US" altLang="en-US" sz="3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>
            <a:extLst>
              <a:ext uri="{FF2B5EF4-FFF2-40B4-BE49-F238E27FC236}">
                <a16:creationId xmlns:a16="http://schemas.microsoft.com/office/drawing/2014/main" id="{F8BCB7F3-95B6-454E-A4D2-BB1ACBE6B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25241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>
            <a:extLst>
              <a:ext uri="{FF2B5EF4-FFF2-40B4-BE49-F238E27FC236}">
                <a16:creationId xmlns:a16="http://schemas.microsoft.com/office/drawing/2014/main" id="{ADBE2119-841B-4026-9963-7CF07F292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2705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>
            <a:extLst>
              <a:ext uri="{FF2B5EF4-FFF2-40B4-BE49-F238E27FC236}">
                <a16:creationId xmlns:a16="http://schemas.microsoft.com/office/drawing/2014/main" id="{465B377B-B2D6-4E22-9210-1BB58B68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26860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>
            <a:extLst>
              <a:ext uri="{FF2B5EF4-FFF2-40B4-BE49-F238E27FC236}">
                <a16:creationId xmlns:a16="http://schemas.microsoft.com/office/drawing/2014/main" id="{618B1AC6-07AD-4BDC-841B-7A957AC2C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26574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>
            <a:extLst>
              <a:ext uri="{FF2B5EF4-FFF2-40B4-BE49-F238E27FC236}">
                <a16:creationId xmlns:a16="http://schemas.microsoft.com/office/drawing/2014/main" id="{A5612F36-1D29-4F8F-9EDD-A68B403EF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2638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>
            <a:extLst>
              <a:ext uri="{FF2B5EF4-FFF2-40B4-BE49-F238E27FC236}">
                <a16:creationId xmlns:a16="http://schemas.microsoft.com/office/drawing/2014/main" id="{25EE5D53-97C4-4FF6-90E7-4E9CD6015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86400"/>
            <a:ext cx="2590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26">
            <a:extLst>
              <a:ext uri="{FF2B5EF4-FFF2-40B4-BE49-F238E27FC236}">
                <a16:creationId xmlns:a16="http://schemas.microsoft.com/office/drawing/2014/main" id="{9CF6E568-FF9A-45CC-AE76-79DA9FCC0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52400"/>
            <a:ext cx="5181600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 eaLnBrk="1" hangingPunct="1">
              <a:defRPr/>
            </a:pPr>
            <a:r>
              <a:rPr lang="cs-CZ" sz="4400" dirty="0">
                <a:latin typeface="+mj-lt"/>
                <a:ea typeface="+mj-ea"/>
                <a:cs typeface="Arial" charset="0"/>
              </a:rPr>
              <a:t> p</a:t>
            </a:r>
            <a:r>
              <a:rPr lang="en-GB" sz="4400" dirty="0">
                <a:latin typeface="+mj-lt"/>
                <a:ea typeface="+mj-ea"/>
                <a:cs typeface="Arial" charset="0"/>
              </a:rPr>
              <a:t>athogenesis </a:t>
            </a:r>
            <a:endParaRPr lang="en-CA" sz="4400" dirty="0"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15A9D663-C279-4770-B203-E47E605E9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382000" cy="5400675"/>
          </a:xfrm>
        </p:spPr>
        <p:txBody>
          <a:bodyPr rtlCol="1">
            <a:noAutofit/>
          </a:bodyPr>
          <a:lstStyle/>
          <a:p>
            <a:pPr algn="just" rtl="0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cs typeface="+mn-cs"/>
              </a:rPr>
              <a:t>The incubation period:</a:t>
            </a:r>
          </a:p>
          <a:p>
            <a:pPr lvl="1" algn="just" rtl="0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cs typeface="+mn-cs"/>
              </a:rPr>
              <a:t> </a:t>
            </a:r>
            <a:r>
              <a:rPr lang="en-US" sz="2400" dirty="0">
                <a:cs typeface="+mn-cs"/>
              </a:rPr>
              <a:t>Can vary between 2 and 40 years, although it is generally 5–7 years in duration</a:t>
            </a:r>
            <a:endParaRPr lang="en-GB" sz="2400" dirty="0">
              <a:cs typeface="+mn-cs"/>
            </a:endParaRPr>
          </a:p>
          <a:p>
            <a:pPr algn="just" rtl="0" eaLnBrk="1" fontAlgn="auto" hangingPunct="1">
              <a:spcAft>
                <a:spcPts val="0"/>
              </a:spcAft>
              <a:defRPr/>
            </a:pPr>
            <a:r>
              <a:rPr lang="en-GB" sz="2400" i="1" dirty="0">
                <a:cs typeface="+mn-cs"/>
              </a:rPr>
              <a:t>M</a:t>
            </a:r>
            <a:r>
              <a:rPr lang="cs-CZ" sz="2400" i="1" dirty="0">
                <a:cs typeface="+mn-cs"/>
              </a:rPr>
              <a:t>.</a:t>
            </a:r>
            <a:r>
              <a:rPr lang="en-GB" sz="2400" i="1" dirty="0">
                <a:cs typeface="+mn-cs"/>
              </a:rPr>
              <a:t> leprae</a:t>
            </a:r>
            <a:r>
              <a:rPr lang="en-GB" sz="2400" dirty="0">
                <a:cs typeface="+mn-cs"/>
              </a:rPr>
              <a:t> causes granulomatous lesions resembling those of tuberculosis, with epitheloid and giant cells</a:t>
            </a:r>
            <a:endParaRPr lang="en-US" sz="2400" dirty="0">
              <a:solidFill>
                <a:srgbClr val="FF0000"/>
              </a:solidFill>
              <a:cs typeface="+mn-cs"/>
            </a:endParaRPr>
          </a:p>
          <a:p>
            <a:pPr algn="just" rtl="0" eaLnBrk="1" fontAlgn="auto" hangingPunct="1">
              <a:spcAft>
                <a:spcPts val="0"/>
              </a:spcAft>
              <a:defRPr/>
            </a:pPr>
            <a:r>
              <a:rPr lang="en-GB" sz="2400" dirty="0">
                <a:cs typeface="+mn-cs"/>
              </a:rPr>
              <a:t>The organisms are predominantly intracellular and can proliferate within macrophages, like  tubercle bacilli. </a:t>
            </a:r>
            <a:endParaRPr lang="en-US" sz="2400" dirty="0">
              <a:cs typeface="+mn-cs"/>
            </a:endParaRPr>
          </a:p>
          <a:p>
            <a:pPr algn="just" rtl="0" eaLnBrk="1" fontAlgn="auto" hangingPunct="1">
              <a:spcAft>
                <a:spcPts val="0"/>
              </a:spcAft>
              <a:defRPr/>
            </a:pPr>
            <a:r>
              <a:rPr lang="en-GB" sz="2400" dirty="0">
                <a:cs typeface="+mn-cs"/>
              </a:rPr>
              <a:t>Leprosy is distinguished by its chronic slow process and by its damaging lesions.</a:t>
            </a:r>
          </a:p>
          <a:p>
            <a:pPr algn="just" rtl="0" eaLnBrk="1" fontAlgn="auto" hangingPunct="1">
              <a:spcAft>
                <a:spcPts val="0"/>
              </a:spcAft>
              <a:defRPr/>
            </a:pPr>
            <a:r>
              <a:rPr lang="en-GB" sz="2400" dirty="0">
                <a:cs typeface="+mn-cs"/>
              </a:rPr>
              <a:t>The organism has a preference for skin and nerves.</a:t>
            </a:r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B797F9B3-2678-4F3A-88D6-18DE412D5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0"/>
            <a:ext cx="5181600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 eaLnBrk="1" hangingPunct="1">
              <a:defRPr/>
            </a:pPr>
            <a:r>
              <a:rPr lang="cs-CZ" sz="4400" dirty="0">
                <a:latin typeface="+mj-lt"/>
                <a:ea typeface="+mj-ea"/>
                <a:cs typeface="Arial" charset="0"/>
              </a:rPr>
              <a:t> p</a:t>
            </a:r>
            <a:r>
              <a:rPr lang="en-GB" sz="4400" dirty="0">
                <a:latin typeface="+mj-lt"/>
                <a:ea typeface="+mj-ea"/>
                <a:cs typeface="Arial" charset="0"/>
              </a:rPr>
              <a:t>athogenesis </a:t>
            </a:r>
            <a:endParaRPr lang="en-CA" sz="4400" dirty="0"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وان 1">
            <a:extLst>
              <a:ext uri="{FF2B5EF4-FFF2-40B4-BE49-F238E27FC236}">
                <a16:creationId xmlns:a16="http://schemas.microsoft.com/office/drawing/2014/main" id="{7F9B5990-640D-4E0C-BDD1-CBAF9969A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411163"/>
          </a:xfrm>
        </p:spPr>
        <p:txBody>
          <a:bodyPr/>
          <a:lstStyle/>
          <a:p>
            <a:r>
              <a:rPr lang="en-US" altLang="en-US" sz="4800" b="1">
                <a:solidFill>
                  <a:srgbClr val="FF0000"/>
                </a:solidFill>
              </a:rPr>
              <a:t>Pathophysiology</a:t>
            </a:r>
            <a:endParaRPr lang="ar-SA" altLang="en-US" sz="4800" b="1">
              <a:solidFill>
                <a:srgbClr val="FF0000"/>
              </a:solidFill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C73C4E83-4CBF-43D5-8087-84FF040B35F5}"/>
              </a:ext>
            </a:extLst>
          </p:cNvPr>
          <p:cNvSpPr/>
          <p:nvPr/>
        </p:nvSpPr>
        <p:spPr>
          <a:xfrm>
            <a:off x="3200400" y="1447800"/>
            <a:ext cx="1447800" cy="990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SA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E004F044-7C3E-4F10-8AE2-6293CA8864DF}"/>
              </a:ext>
            </a:extLst>
          </p:cNvPr>
          <p:cNvSpPr/>
          <p:nvPr/>
        </p:nvSpPr>
        <p:spPr>
          <a:xfrm>
            <a:off x="3581400" y="1676400"/>
            <a:ext cx="45720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C6506BB7-F4BB-41DE-A305-48A1914A2C0C}"/>
              </a:ext>
            </a:extLst>
          </p:cNvPr>
          <p:cNvSpPr/>
          <p:nvPr/>
        </p:nvSpPr>
        <p:spPr>
          <a:xfrm>
            <a:off x="228600" y="1524000"/>
            <a:ext cx="1447800" cy="990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SA"/>
          </a:p>
        </p:txBody>
      </p:sp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8A01476D-9CCA-44A5-AC4D-C631571C396A}"/>
              </a:ext>
            </a:extLst>
          </p:cNvPr>
          <p:cNvSpPr/>
          <p:nvPr/>
        </p:nvSpPr>
        <p:spPr>
          <a:xfrm>
            <a:off x="1371600" y="1295400"/>
            <a:ext cx="45720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SA"/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840457D9-DF8F-4435-9FC9-DB13EC595339}"/>
              </a:ext>
            </a:extLst>
          </p:cNvPr>
          <p:cNvCxnSpPr/>
          <p:nvPr/>
        </p:nvCxnSpPr>
        <p:spPr>
          <a:xfrm flipV="1">
            <a:off x="457200" y="25146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1" name="مربع نص 18">
            <a:extLst>
              <a:ext uri="{FF2B5EF4-FFF2-40B4-BE49-F238E27FC236}">
                <a16:creationId xmlns:a16="http://schemas.microsoft.com/office/drawing/2014/main" id="{236BCAD6-0207-4DEB-84ED-1BE85F38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709863"/>
            <a:ext cx="1323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Macrophage</a:t>
            </a:r>
            <a:endParaRPr lang="ar-SA" altLang="en-US" sz="1600">
              <a:latin typeface="Arial" panose="020B0604020202020204" pitchFamily="34" charset="0"/>
            </a:endParaRPr>
          </a:p>
        </p:txBody>
      </p: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452D50A0-2BA8-4F4C-90E2-078A5FC99B99}"/>
              </a:ext>
            </a:extLst>
          </p:cNvPr>
          <p:cNvCxnSpPr/>
          <p:nvPr/>
        </p:nvCxnSpPr>
        <p:spPr>
          <a:xfrm>
            <a:off x="990600" y="1295400"/>
            <a:ext cx="304800" cy="42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3" name="مربع نص 20">
            <a:extLst>
              <a:ext uri="{FF2B5EF4-FFF2-40B4-BE49-F238E27FC236}">
                <a16:creationId xmlns:a16="http://schemas.microsoft.com/office/drawing/2014/main" id="{34B95BC3-4F14-4E58-B269-8F53AE74D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66800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M. Leprae </a:t>
            </a:r>
            <a:endParaRPr lang="ar-SA" altLang="en-US" sz="1400">
              <a:latin typeface="Arial" panose="020B0604020202020204" pitchFamily="34" charset="0"/>
            </a:endParaRPr>
          </a:p>
        </p:txBody>
      </p: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AD05461C-F618-4EE1-A7B5-751F4D19DC40}"/>
              </a:ext>
            </a:extLst>
          </p:cNvPr>
          <p:cNvCxnSpPr/>
          <p:nvPr/>
        </p:nvCxnSpPr>
        <p:spPr>
          <a:xfrm>
            <a:off x="2057400" y="19050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5" name="مربع نص 23">
            <a:extLst>
              <a:ext uri="{FF2B5EF4-FFF2-40B4-BE49-F238E27FC236}">
                <a16:creationId xmlns:a16="http://schemas.microsoft.com/office/drawing/2014/main" id="{254B8987-69F4-4A3A-86E9-1B7485DC3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81200"/>
            <a:ext cx="125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Phagocytosis</a:t>
            </a:r>
            <a:endParaRPr lang="ar-SA" altLang="en-US" sz="1400">
              <a:latin typeface="Arial" panose="020B0604020202020204" pitchFamily="34" charset="0"/>
            </a:endParaRPr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65F083CA-CAAB-422B-A26E-946369E34279}"/>
              </a:ext>
            </a:extLst>
          </p:cNvPr>
          <p:cNvSpPr/>
          <p:nvPr/>
        </p:nvSpPr>
        <p:spPr>
          <a:xfrm>
            <a:off x="3657600" y="1981200"/>
            <a:ext cx="304800" cy="22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SA"/>
          </a:p>
        </p:txBody>
      </p:sp>
      <p:cxnSp>
        <p:nvCxnSpPr>
          <p:cNvPr id="31" name="رابط كسهم مستقيم 30">
            <a:extLst>
              <a:ext uri="{FF2B5EF4-FFF2-40B4-BE49-F238E27FC236}">
                <a16:creationId xmlns:a16="http://schemas.microsoft.com/office/drawing/2014/main" id="{06DCD5B2-F65E-4376-8B3E-D399FC97D062}"/>
              </a:ext>
            </a:extLst>
          </p:cNvPr>
          <p:cNvCxnSpPr>
            <a:endCxn id="28" idx="3"/>
          </p:cNvCxnSpPr>
          <p:nvPr/>
        </p:nvCxnSpPr>
        <p:spPr>
          <a:xfrm flipV="1">
            <a:off x="3476625" y="2176463"/>
            <a:ext cx="225425" cy="490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8" name="مربع نص 31">
            <a:extLst>
              <a:ext uri="{FF2B5EF4-FFF2-40B4-BE49-F238E27FC236}">
                <a16:creationId xmlns:a16="http://schemas.microsoft.com/office/drawing/2014/main" id="{D4FD4482-6E94-488F-AAF1-3D1268D79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667000"/>
            <a:ext cx="1009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Lyosome</a:t>
            </a:r>
            <a:endParaRPr lang="ar-SA" altLang="en-US" sz="1600">
              <a:latin typeface="Arial" panose="020B0604020202020204" pitchFamily="34" charset="0"/>
            </a:endParaRP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72821F7C-ABDD-4BCA-9E64-D3AE6341C25B}"/>
              </a:ext>
            </a:extLst>
          </p:cNvPr>
          <p:cNvSpPr/>
          <p:nvPr/>
        </p:nvSpPr>
        <p:spPr>
          <a:xfrm>
            <a:off x="6019800" y="1371600"/>
            <a:ext cx="1447800" cy="990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SA"/>
          </a:p>
        </p:txBody>
      </p:sp>
      <p:sp>
        <p:nvSpPr>
          <p:cNvPr id="35" name="مستطيل مستدير الزوايا 34">
            <a:extLst>
              <a:ext uri="{FF2B5EF4-FFF2-40B4-BE49-F238E27FC236}">
                <a16:creationId xmlns:a16="http://schemas.microsoft.com/office/drawing/2014/main" id="{3E6AB5D4-8626-4F6D-A5B8-6C801057E911}"/>
              </a:ext>
            </a:extLst>
          </p:cNvPr>
          <p:cNvSpPr/>
          <p:nvPr/>
        </p:nvSpPr>
        <p:spPr>
          <a:xfrm>
            <a:off x="6553200" y="1524000"/>
            <a:ext cx="45720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SA"/>
          </a:p>
        </p:txBody>
      </p: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F62EE805-880B-47F6-B759-D9FD52359B62}"/>
              </a:ext>
            </a:extLst>
          </p:cNvPr>
          <p:cNvCxnSpPr/>
          <p:nvPr/>
        </p:nvCxnSpPr>
        <p:spPr>
          <a:xfrm>
            <a:off x="4800600" y="19050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5A33BA6D-4272-4B5B-AC1D-5DE0850FCB79}"/>
              </a:ext>
            </a:extLst>
          </p:cNvPr>
          <p:cNvSpPr/>
          <p:nvPr/>
        </p:nvSpPr>
        <p:spPr>
          <a:xfrm>
            <a:off x="6629400" y="2057400"/>
            <a:ext cx="304800" cy="22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SA"/>
          </a:p>
        </p:txBody>
      </p:sp>
      <p:sp>
        <p:nvSpPr>
          <p:cNvPr id="33813" name="مربع نص 40">
            <a:extLst>
              <a:ext uri="{FF2B5EF4-FFF2-40B4-BE49-F238E27FC236}">
                <a16:creationId xmlns:a16="http://schemas.microsoft.com/office/drawing/2014/main" id="{C170D7D4-50D2-4D22-AC75-9E39F232D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600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X</a:t>
            </a:r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33814" name="مربع نص 41">
            <a:extLst>
              <a:ext uri="{FF2B5EF4-FFF2-40B4-BE49-F238E27FC236}">
                <a16:creationId xmlns:a16="http://schemas.microsoft.com/office/drawing/2014/main" id="{9091ACCE-F212-47A6-A4C4-48F4EBE34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981200"/>
            <a:ext cx="1050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No fusion</a:t>
            </a:r>
            <a:endParaRPr lang="ar-SA" altLang="en-US" sz="1600">
              <a:latin typeface="Arial" panose="020B0604020202020204" pitchFamily="34" charset="0"/>
            </a:endParaRPr>
          </a:p>
        </p:txBody>
      </p:sp>
      <p:cxnSp>
        <p:nvCxnSpPr>
          <p:cNvPr id="43" name="رابط كسهم مستقيم 42">
            <a:extLst>
              <a:ext uri="{FF2B5EF4-FFF2-40B4-BE49-F238E27FC236}">
                <a16:creationId xmlns:a16="http://schemas.microsoft.com/office/drawing/2014/main" id="{8080D923-BD9D-46DE-B444-398B31CDD5B8}"/>
              </a:ext>
            </a:extLst>
          </p:cNvPr>
          <p:cNvCxnSpPr/>
          <p:nvPr/>
        </p:nvCxnSpPr>
        <p:spPr>
          <a:xfrm flipH="1">
            <a:off x="5867400" y="37338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00228E75-3388-469F-A2B0-C0F8B6A0F8E6}"/>
              </a:ext>
            </a:extLst>
          </p:cNvPr>
          <p:cNvCxnSpPr/>
          <p:nvPr/>
        </p:nvCxnSpPr>
        <p:spPr>
          <a:xfrm>
            <a:off x="6781800" y="24384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7" name="مربع نص 52">
            <a:extLst>
              <a:ext uri="{FF2B5EF4-FFF2-40B4-BE49-F238E27FC236}">
                <a16:creationId xmlns:a16="http://schemas.microsoft.com/office/drawing/2014/main" id="{E251BEDF-AE25-4A77-8E93-F94791D12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338" y="2667000"/>
            <a:ext cx="663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IL-12</a:t>
            </a:r>
            <a:endParaRPr lang="ar-SA" altLang="en-US" sz="1600" b="1">
              <a:latin typeface="Arial" panose="020B0604020202020204" pitchFamily="34" charset="0"/>
            </a:endParaRPr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57B4C1D0-573B-4D26-9397-1E0AB79DA3ED}"/>
              </a:ext>
            </a:extLst>
          </p:cNvPr>
          <p:cNvSpPr/>
          <p:nvPr/>
        </p:nvSpPr>
        <p:spPr>
          <a:xfrm>
            <a:off x="6019800" y="3200400"/>
            <a:ext cx="1524000" cy="685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T-Helper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56" name="رابط كسهم مستقيم 55">
            <a:extLst>
              <a:ext uri="{FF2B5EF4-FFF2-40B4-BE49-F238E27FC236}">
                <a16:creationId xmlns:a16="http://schemas.microsoft.com/office/drawing/2014/main" id="{8F290081-777A-4D20-AF69-CC31E85CC53C}"/>
              </a:ext>
            </a:extLst>
          </p:cNvPr>
          <p:cNvCxnSpPr/>
          <p:nvPr/>
        </p:nvCxnSpPr>
        <p:spPr>
          <a:xfrm>
            <a:off x="7467600" y="3733800"/>
            <a:ext cx="152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7D5969AC-C5DC-4410-BB63-C0D8F5F7744A}"/>
              </a:ext>
            </a:extLst>
          </p:cNvPr>
          <p:cNvSpPr/>
          <p:nvPr/>
        </p:nvSpPr>
        <p:spPr>
          <a:xfrm>
            <a:off x="5257800" y="4114800"/>
            <a:ext cx="990600" cy="4572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E16EAF06-ED70-4DCE-9224-E50B1348B8D3}"/>
              </a:ext>
            </a:extLst>
          </p:cNvPr>
          <p:cNvSpPr/>
          <p:nvPr/>
        </p:nvSpPr>
        <p:spPr>
          <a:xfrm>
            <a:off x="7315200" y="4114800"/>
            <a:ext cx="914400" cy="457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2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3822" name="مربع نص 64">
            <a:extLst>
              <a:ext uri="{FF2B5EF4-FFF2-40B4-BE49-F238E27FC236}">
                <a16:creationId xmlns:a16="http://schemas.microsoft.com/office/drawing/2014/main" id="{B3C12BCE-F7FA-4D23-9D65-CF4E4F2F6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581400"/>
            <a:ext cx="99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IL-2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IFN-gamma</a:t>
            </a:r>
            <a:endParaRPr lang="ar-SA" altLang="en-US" sz="1200">
              <a:latin typeface="Arial" panose="020B0604020202020204" pitchFamily="34" charset="0"/>
            </a:endParaRPr>
          </a:p>
        </p:txBody>
      </p:sp>
      <p:sp>
        <p:nvSpPr>
          <p:cNvPr id="33823" name="مربع نص 68">
            <a:extLst>
              <a:ext uri="{FF2B5EF4-FFF2-40B4-BE49-F238E27FC236}">
                <a16:creationId xmlns:a16="http://schemas.microsoft.com/office/drawing/2014/main" id="{055B4C8F-30A0-41DB-9398-D16C0B6CD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733800"/>
            <a:ext cx="113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IL-4, 5, 10, 13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SA" altLang="en-US" sz="1200">
              <a:latin typeface="Arial" panose="020B0604020202020204" pitchFamily="34" charset="0"/>
            </a:endParaRPr>
          </a:p>
        </p:txBody>
      </p:sp>
      <p:sp>
        <p:nvSpPr>
          <p:cNvPr id="70" name="شكل بيضاوي 69">
            <a:extLst>
              <a:ext uri="{FF2B5EF4-FFF2-40B4-BE49-F238E27FC236}">
                <a16:creationId xmlns:a16="http://schemas.microsoft.com/office/drawing/2014/main" id="{EAF81DBB-2F9E-4D87-A298-30B0531F559A}"/>
              </a:ext>
            </a:extLst>
          </p:cNvPr>
          <p:cNvSpPr/>
          <p:nvPr/>
        </p:nvSpPr>
        <p:spPr>
          <a:xfrm>
            <a:off x="7239000" y="4953000"/>
            <a:ext cx="1143000" cy="457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B cells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71" name="رابط كسهم مستقيم 70">
            <a:extLst>
              <a:ext uri="{FF2B5EF4-FFF2-40B4-BE49-F238E27FC236}">
                <a16:creationId xmlns:a16="http://schemas.microsoft.com/office/drawing/2014/main" id="{5D536023-BBCC-4660-8609-A3E1F47F312D}"/>
              </a:ext>
            </a:extLst>
          </p:cNvPr>
          <p:cNvCxnSpPr/>
          <p:nvPr/>
        </p:nvCxnSpPr>
        <p:spPr>
          <a:xfrm>
            <a:off x="7772400" y="4648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شكل بيضاوي 78">
            <a:extLst>
              <a:ext uri="{FF2B5EF4-FFF2-40B4-BE49-F238E27FC236}">
                <a16:creationId xmlns:a16="http://schemas.microsoft.com/office/drawing/2014/main" id="{F00D20CF-7B81-4D7A-AAA2-28D5D45A0576}"/>
              </a:ext>
            </a:extLst>
          </p:cNvPr>
          <p:cNvSpPr/>
          <p:nvPr/>
        </p:nvSpPr>
        <p:spPr>
          <a:xfrm>
            <a:off x="5105400" y="4953000"/>
            <a:ext cx="1143000" cy="4572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Tc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80" name="رابط كسهم مستقيم 79">
            <a:extLst>
              <a:ext uri="{FF2B5EF4-FFF2-40B4-BE49-F238E27FC236}">
                <a16:creationId xmlns:a16="http://schemas.microsoft.com/office/drawing/2014/main" id="{90BCBD7B-1FF9-4388-A69C-854891368172}"/>
              </a:ext>
            </a:extLst>
          </p:cNvPr>
          <p:cNvCxnSpPr/>
          <p:nvPr/>
        </p:nvCxnSpPr>
        <p:spPr>
          <a:xfrm>
            <a:off x="5715000" y="4648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رابط كسهم مستقيم 86">
            <a:extLst>
              <a:ext uri="{FF2B5EF4-FFF2-40B4-BE49-F238E27FC236}">
                <a16:creationId xmlns:a16="http://schemas.microsoft.com/office/drawing/2014/main" id="{A87C81EC-9146-4846-B2BC-8B6F11BEA8AE}"/>
              </a:ext>
            </a:extLst>
          </p:cNvPr>
          <p:cNvCxnSpPr/>
          <p:nvPr/>
        </p:nvCxnSpPr>
        <p:spPr>
          <a:xfrm>
            <a:off x="7772400" y="5410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9" name="مربع نص 87">
            <a:extLst>
              <a:ext uri="{FF2B5EF4-FFF2-40B4-BE49-F238E27FC236}">
                <a16:creationId xmlns:a16="http://schemas.microsoft.com/office/drawing/2014/main" id="{7CAF54E2-0886-449E-9F6E-F1799A3F2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638800"/>
            <a:ext cx="900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Antibodies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SA" altLang="en-US" sz="1200">
              <a:latin typeface="Arial" panose="020B0604020202020204" pitchFamily="34" charset="0"/>
            </a:endParaRPr>
          </a:p>
        </p:txBody>
      </p:sp>
      <p:sp>
        <p:nvSpPr>
          <p:cNvPr id="33830" name="مربع نص 88">
            <a:extLst>
              <a:ext uri="{FF2B5EF4-FFF2-40B4-BE49-F238E27FC236}">
                <a16:creationId xmlns:a16="http://schemas.microsoft.com/office/drawing/2014/main" id="{57DAC0F7-AD15-49B6-A934-E1E28AB8B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75" y="5754688"/>
            <a:ext cx="168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Destroy infected cells 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with bacteria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ar-SA" altLang="en-US" sz="1200">
              <a:latin typeface="Arial" panose="020B0604020202020204" pitchFamily="34" charset="0"/>
            </a:endParaRPr>
          </a:p>
        </p:txBody>
      </p:sp>
      <p:cxnSp>
        <p:nvCxnSpPr>
          <p:cNvPr id="90" name="رابط كسهم مستقيم 89">
            <a:extLst>
              <a:ext uri="{FF2B5EF4-FFF2-40B4-BE49-F238E27FC236}">
                <a16:creationId xmlns:a16="http://schemas.microsoft.com/office/drawing/2014/main" id="{8CA17946-2D35-438B-A32D-9DD677A66F57}"/>
              </a:ext>
            </a:extLst>
          </p:cNvPr>
          <p:cNvCxnSpPr/>
          <p:nvPr/>
        </p:nvCxnSpPr>
        <p:spPr>
          <a:xfrm>
            <a:off x="5715000" y="5410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32" name="مربع نص 90">
            <a:extLst>
              <a:ext uri="{FF2B5EF4-FFF2-40B4-BE49-F238E27FC236}">
                <a16:creationId xmlns:a16="http://schemas.microsoft.com/office/drawing/2014/main" id="{D299FD60-A740-4479-8783-A07D9DE87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31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Lepromatous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SA" altLang="en-US" sz="1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5096" name="AutoShape 5" descr="Free Lion Clipart - Clipart Suggest">
            <a:extLst>
              <a:ext uri="{FF2B5EF4-FFF2-40B4-BE49-F238E27FC236}">
                <a16:creationId xmlns:a16="http://schemas.microsoft.com/office/drawing/2014/main" id="{55B26542-A14D-472E-BA57-D3FF9165F8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SA" altLang="en-US" sz="1800">
              <a:latin typeface="Arial" panose="020B0604020202020204" pitchFamily="34" charset="0"/>
            </a:endParaRPr>
          </a:p>
        </p:txBody>
      </p:sp>
      <p:pic>
        <p:nvPicPr>
          <p:cNvPr id="33834" name="Picture 6">
            <a:extLst>
              <a:ext uri="{FF2B5EF4-FFF2-40B4-BE49-F238E27FC236}">
                <a16:creationId xmlns:a16="http://schemas.microsoft.com/office/drawing/2014/main" id="{E0AD5A3E-337B-4B48-9A75-AB58C36C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5943600"/>
            <a:ext cx="9096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7" name="رابط كسهم مستقيم 96">
            <a:extLst>
              <a:ext uri="{FF2B5EF4-FFF2-40B4-BE49-F238E27FC236}">
                <a16:creationId xmlns:a16="http://schemas.microsoft.com/office/drawing/2014/main" id="{72D41EE3-8067-4A6B-BA6B-29D2C6141D2F}"/>
              </a:ext>
            </a:extLst>
          </p:cNvPr>
          <p:cNvCxnSpPr/>
          <p:nvPr/>
        </p:nvCxnSpPr>
        <p:spPr>
          <a:xfrm>
            <a:off x="7772400" y="5943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36" name="مستطيل 97">
            <a:extLst>
              <a:ext uri="{FF2B5EF4-FFF2-40B4-BE49-F238E27FC236}">
                <a16:creationId xmlns:a16="http://schemas.microsoft.com/office/drawing/2014/main" id="{8038125B-CD2C-4421-89ED-95A6951B5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6324600"/>
            <a:ext cx="1358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</a:rPr>
              <a:t>Tuberculoid </a:t>
            </a:r>
            <a:endParaRPr lang="ar-SA" altLang="en-US" sz="18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cxnSp>
        <p:nvCxnSpPr>
          <p:cNvPr id="99" name="رابط كسهم مستقيم 98">
            <a:extLst>
              <a:ext uri="{FF2B5EF4-FFF2-40B4-BE49-F238E27FC236}">
                <a16:creationId xmlns:a16="http://schemas.microsoft.com/office/drawing/2014/main" id="{FB1E963E-F60B-4E98-853B-7ABB68BE9475}"/>
              </a:ext>
            </a:extLst>
          </p:cNvPr>
          <p:cNvCxnSpPr/>
          <p:nvPr/>
        </p:nvCxnSpPr>
        <p:spPr>
          <a:xfrm flipH="1">
            <a:off x="4876800" y="60960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7" grpId="0" animBg="1"/>
      <p:bldP spid="8" grpId="0" animBg="1"/>
      <p:bldP spid="16" grpId="0" animBg="1"/>
      <p:bldP spid="17" grpId="0" animBg="1"/>
      <p:bldP spid="33801" grpId="0"/>
      <p:bldP spid="33803" grpId="0"/>
      <p:bldP spid="33805" grpId="0"/>
      <p:bldP spid="28" grpId="0" animBg="1"/>
      <p:bldP spid="33808" grpId="0"/>
      <p:bldP spid="34" grpId="0" animBg="1"/>
      <p:bldP spid="35" grpId="0" animBg="1"/>
      <p:bldP spid="38" grpId="0" animBg="1"/>
      <p:bldP spid="33813" grpId="0"/>
      <p:bldP spid="33814" grpId="0"/>
      <p:bldP spid="33817" grpId="0"/>
      <p:bldP spid="54" grpId="0" animBg="1"/>
      <p:bldP spid="59" grpId="0" animBg="1"/>
      <p:bldP spid="60" grpId="0" animBg="1"/>
      <p:bldP spid="33822" grpId="0"/>
      <p:bldP spid="33823" grpId="0"/>
      <p:bldP spid="70" grpId="0" animBg="1"/>
      <p:bldP spid="79" grpId="0" animBg="1"/>
      <p:bldP spid="33829" grpId="0"/>
      <p:bldP spid="33830" grpId="0"/>
      <p:bldP spid="33832" grpId="0"/>
      <p:bldP spid="338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>
            <a:extLst>
              <a:ext uri="{FF2B5EF4-FFF2-40B4-BE49-F238E27FC236}">
                <a16:creationId xmlns:a16="http://schemas.microsoft.com/office/drawing/2014/main" id="{9E025669-09BF-44EC-BCD1-0A564F6AD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134938"/>
            <a:ext cx="5181600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 eaLnBrk="1" hangingPunct="1">
              <a:defRPr/>
            </a:pPr>
            <a:r>
              <a:rPr lang="cs-CZ" sz="4400" dirty="0">
                <a:latin typeface="+mj-lt"/>
                <a:ea typeface="+mj-ea"/>
                <a:cs typeface="Arial" charset="0"/>
              </a:rPr>
              <a:t> p</a:t>
            </a:r>
            <a:r>
              <a:rPr lang="en-GB" sz="4400" dirty="0">
                <a:latin typeface="+mj-lt"/>
                <a:ea typeface="+mj-ea"/>
                <a:cs typeface="Arial" charset="0"/>
              </a:rPr>
              <a:t>athogenesis </a:t>
            </a:r>
            <a:endParaRPr lang="en-CA" sz="4400" dirty="0">
              <a:latin typeface="+mj-lt"/>
              <a:ea typeface="+mj-ea"/>
              <a:cs typeface="Arial" charset="0"/>
            </a:endParaRPr>
          </a:p>
        </p:txBody>
      </p:sp>
      <p:pic>
        <p:nvPicPr>
          <p:cNvPr id="87042" name="Picture 2" descr="http://www.nejm.org/na101/home/literatum/publisher/mms/journals/content/nejm/2011/nejm_2011.364.issue-17/nejmicm1011992/production/images/large/nejmicm1011992_f1.jpeg">
            <a:extLst>
              <a:ext uri="{FF2B5EF4-FFF2-40B4-BE49-F238E27FC236}">
                <a16:creationId xmlns:a16="http://schemas.microsoft.com/office/drawing/2014/main" id="{753B03A0-A87F-4323-8B21-6F0661825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11250"/>
            <a:ext cx="367665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http://upload.wikimedia.org/wikipedia/commons/thumb/2/26/Leprosy.jpg/190px-Leprosy.jpg">
            <a:hlinkClick r:id="rId3" tooltip="Leprosy.jpg"/>
            <a:extLst>
              <a:ext uri="{FF2B5EF4-FFF2-40B4-BE49-F238E27FC236}">
                <a16:creationId xmlns:a16="http://schemas.microsoft.com/office/drawing/2014/main" id="{C25479B4-0050-4ABF-AE34-7C1C31BA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31242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B2E43E93-542B-4B52-813C-3E7979391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3927475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Tuberculoid form</a:t>
            </a:r>
          </a:p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. </a:t>
            </a: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D10EC84-A136-4EE5-BFE8-2022E291E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6353175"/>
            <a:ext cx="3890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 Lepromatous form (Leonine face)</a:t>
            </a:r>
            <a:endParaRPr lang="ar-SA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rtl="0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7BBC5C-949A-47CB-81CA-8D697116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971800"/>
            <a:ext cx="191928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A8ADE-494D-46EF-9038-B7222B732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8" y="798513"/>
            <a:ext cx="8229600" cy="5562600"/>
          </a:xfrm>
        </p:spPr>
        <p:txBody>
          <a:bodyPr/>
          <a:lstStyle/>
          <a:p>
            <a:pPr marL="0" indent="0" algn="just" rtl="0"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Tuberculoid leprosy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defRPr/>
            </a:pPr>
            <a:r>
              <a:rPr lang="en-US" altLang="en-US" sz="2400" dirty="0"/>
              <a:t>Skin lesions typically develop in areas of nerve damage.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defRPr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skin ulcers occur by</a:t>
            </a:r>
          </a:p>
          <a:p>
            <a:pPr lvl="1" algn="just" rtl="0">
              <a:defRPr/>
            </a:pPr>
            <a:r>
              <a:rPr lang="en-US" sz="18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action of Mycobacterium leprae on the peripheral nerves, with changes in the sensory, autonomic and motor fibers (neuropathic ulcers).</a:t>
            </a:r>
          </a:p>
          <a:p>
            <a:pPr lvl="1" algn="just" rtl="0">
              <a:defRPr/>
            </a:pP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invasion of bacilli in the vascular endothelium, causing vasculitis, cutaneous necrosis and ulcer.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lesions may have raised and erythematous border with a dry scaly appearance in the center with complete anesthesia.</a:t>
            </a:r>
          </a:p>
          <a:p>
            <a:pPr algn="just" rtl="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skin lesions are commonly found on the face, limbs, buttocks, or elsewhere but are not found in the axilla, perineum, or scalp.</a:t>
            </a:r>
          </a:p>
          <a:p>
            <a:pPr algn="just" rtl="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Neuritis leads to patches of anesthesia in the skin.</a:t>
            </a:r>
          </a:p>
          <a:p>
            <a:pPr algn="just" rtl="0">
              <a:defRPr/>
            </a:pPr>
            <a:endParaRPr lang="en-US" sz="2400" dirty="0"/>
          </a:p>
          <a:p>
            <a:pPr algn="just" rtl="0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026">
            <a:extLst>
              <a:ext uri="{FF2B5EF4-FFF2-40B4-BE49-F238E27FC236}">
                <a16:creationId xmlns:a16="http://schemas.microsoft.com/office/drawing/2014/main" id="{F6B7D548-02D2-4D9B-83D1-04F10A00D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0"/>
            <a:ext cx="5181600" cy="676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 eaLnBrk="1" hangingPunct="1">
              <a:defRPr/>
            </a:pPr>
            <a:r>
              <a:rPr lang="cs-CZ" sz="4400" dirty="0">
                <a:latin typeface="+mj-lt"/>
                <a:ea typeface="+mj-ea"/>
                <a:cs typeface="Arial" charset="0"/>
              </a:rPr>
              <a:t> p</a:t>
            </a:r>
            <a:r>
              <a:rPr lang="en-GB" sz="4400" dirty="0">
                <a:latin typeface="+mj-lt"/>
                <a:ea typeface="+mj-ea"/>
                <a:cs typeface="Arial" charset="0"/>
              </a:rPr>
              <a:t>athogenesis </a:t>
            </a:r>
            <a:endParaRPr lang="en-CA" sz="4400" dirty="0"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FD1D551B-FE64-42D3-ACDF-F929F612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-76200"/>
            <a:ext cx="8640762" cy="939800"/>
          </a:xfrm>
        </p:spPr>
        <p:txBody>
          <a:bodyPr/>
          <a:lstStyle/>
          <a:p>
            <a:pPr eaLnBrk="1" hangingPunct="1"/>
            <a:r>
              <a:rPr lang="en-GB" altLang="en-US" sz="3200" b="1">
                <a:solidFill>
                  <a:srgbClr val="FF0000"/>
                </a:solidFill>
              </a:rPr>
              <a:t>Group B </a:t>
            </a:r>
            <a:r>
              <a:rPr lang="en-GB" altLang="en-US" sz="3200" b="1" i="1">
                <a:solidFill>
                  <a:srgbClr val="FF0000"/>
                </a:solidFill>
              </a:rPr>
              <a:t>streptococcus (Streptococcus Agalactiae </a:t>
            </a:r>
            <a:r>
              <a:rPr lang="en-GB" altLang="en-US" sz="3200" b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9955D9CB-EA1A-4562-94B6-1CC96B952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43938" cy="5429250"/>
          </a:xfrm>
        </p:spPr>
        <p:txBody>
          <a:bodyPr/>
          <a:lstStyle/>
          <a:p>
            <a:pPr algn="l" rtl="0" eaLnBrk="1" hangingPunct="1">
              <a:buFont typeface="Arial" panose="020B0604020202020204" pitchFamily="34" charset="0"/>
              <a:buNone/>
            </a:pPr>
            <a:r>
              <a:rPr lang="en-US" altLang="en-US" sz="2800" b="1"/>
              <a:t>Characteristics:</a:t>
            </a:r>
          </a:p>
          <a:p>
            <a:pPr algn="l" rtl="0" eaLnBrk="1" hangingPunct="1"/>
            <a:r>
              <a:rPr lang="en-US" altLang="en-US" sz="2400"/>
              <a:t>Facultative anaerobic encapsulated gram-positive coccus </a:t>
            </a:r>
          </a:p>
          <a:p>
            <a:pPr algn="l" rtl="0" eaLnBrk="1" hangingPunct="1"/>
            <a:r>
              <a:rPr lang="en-US" altLang="en-US" sz="2400"/>
              <a:t>Produces a narrow zone of </a:t>
            </a:r>
            <a:r>
              <a:rPr lang="en-US" altLang="en-US" sz="2400">
                <a:sym typeface="Symbol" panose="05050102010706020507" pitchFamily="18" charset="2"/>
              </a:rPr>
              <a:t></a:t>
            </a:r>
            <a:r>
              <a:rPr lang="en-US" altLang="en-US" sz="2400"/>
              <a:t>-hemolysis on blood agar </a:t>
            </a:r>
          </a:p>
          <a:p>
            <a:pPr algn="l" rtl="0" eaLnBrk="1" hangingPunct="1"/>
            <a:r>
              <a:rPr lang="en-US" altLang="en-US" sz="2400"/>
              <a:t>Most strains are bacitracin resistant  / hydrolyze hippurate</a:t>
            </a:r>
          </a:p>
          <a:p>
            <a:pPr algn="l" rtl="0" eaLnBrk="1" hangingPunct="1"/>
            <a:r>
              <a:rPr lang="en-US" altLang="en-US" sz="2400"/>
              <a:t>9 Serotypes: type 3 is commonly associated with neonatal sepsis</a:t>
            </a:r>
          </a:p>
          <a:p>
            <a:pPr algn="l" rtl="0" eaLnBrk="1" hangingPunct="1"/>
            <a:r>
              <a:rPr lang="en-US" altLang="en-US" sz="2400"/>
              <a:t>Normal flora of throat, colon, urethra and, and in 10-40% of women vagina.</a:t>
            </a:r>
          </a:p>
          <a:p>
            <a:pPr algn="l" rtl="0" eaLnBrk="1" hangingPunct="1"/>
            <a:r>
              <a:rPr lang="en-GB" altLang="en-US" sz="2400"/>
              <a:t>Major virulence factors:</a:t>
            </a:r>
          </a:p>
          <a:p>
            <a:pPr lvl="1" algn="l" rtl="0" eaLnBrk="1" hangingPunct="1"/>
            <a:r>
              <a:rPr lang="en-GB" altLang="en-US" sz="2000"/>
              <a:t>Haemolysin (including CAMP factor)</a:t>
            </a:r>
          </a:p>
          <a:p>
            <a:pPr lvl="1" algn="l" rtl="0" eaLnBrk="1" hangingPunct="1"/>
            <a:r>
              <a:rPr lang="en-GB" altLang="en-US" sz="2000"/>
              <a:t>Polysaccharide  capsule</a:t>
            </a:r>
          </a:p>
          <a:p>
            <a:pPr lvl="1" algn="l" rtl="0" eaLnBrk="1" hangingPunct="1"/>
            <a:r>
              <a:rPr lang="en-GB" altLang="en-US" sz="2000"/>
              <a:t>Peptidase and hyaluronidase enzymes</a:t>
            </a:r>
          </a:p>
          <a:p>
            <a:pPr algn="l" rtl="0" eaLnBrk="1" hangingPunct="1"/>
            <a:endParaRPr lang="en-US" altLang="en-US" sz="2400"/>
          </a:p>
          <a:p>
            <a:pPr algn="l" rtl="0" eaLnBrk="1" hangingPunct="1"/>
            <a:endParaRPr lang="en-US" altLang="en-US" sz="2400"/>
          </a:p>
          <a:p>
            <a:pPr algn="l" rtl="0" eaLnBrk="1" hangingPunct="1">
              <a:buFont typeface="Arial" panose="020B0604020202020204" pitchFamily="34" charset="0"/>
              <a:buNone/>
            </a:pPr>
            <a:endParaRPr lang="en-GB" altLang="en-US" sz="2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C89C-918F-4249-ADCA-162BDB4CD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55638"/>
            <a:ext cx="8470900" cy="4525962"/>
          </a:xfrm>
        </p:spPr>
        <p:txBody>
          <a:bodyPr/>
          <a:lstStyle/>
          <a:p>
            <a:pPr marL="0" indent="0" algn="just" rtl="0"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Tuberculoid leprosy</a:t>
            </a:r>
          </a:p>
          <a:p>
            <a:pPr algn="just" rtl="0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organisms grow and cause thickening in nerve sheaths.</a:t>
            </a:r>
          </a:p>
          <a:p>
            <a:pPr algn="just" rtl="0">
              <a:defRPr/>
            </a:pPr>
            <a:r>
              <a:rPr lang="en-US" sz="2800" dirty="0"/>
              <a:t>These thickened nerves can be felt through the skin, a characteristic of leprosy.</a:t>
            </a:r>
          </a:p>
          <a:p>
            <a:pPr algn="just" rtl="0">
              <a:defRPr/>
            </a:pPr>
            <a:r>
              <a:rPr lang="en-US" sz="2800" dirty="0"/>
              <a:t>Damage of the nerve can result in wrist drop or foot drop.</a:t>
            </a:r>
          </a:p>
          <a:p>
            <a:pPr algn="just" rtl="0">
              <a:defRPr/>
            </a:pPr>
            <a:r>
              <a:rPr lang="en-US" sz="2800" dirty="0"/>
              <a:t>There are few bacteria in the lesions also called as paucibacillary.</a:t>
            </a:r>
          </a:p>
          <a:p>
            <a:pPr algn="just" rtl="0">
              <a:defRPr/>
            </a:pPr>
            <a:r>
              <a:rPr lang="en-US" sz="2800" dirty="0"/>
              <a:t>The patient mounts a strong cell-mediated immune response and develops delayed hypersensitivity, which can be shown by a skin test with lepromin, a tuberculin-like extract of lepromatous tissue.</a:t>
            </a:r>
          </a:p>
          <a:p>
            <a:pPr algn="just" rtl="0">
              <a:defRPr/>
            </a:pPr>
            <a:endParaRPr lang="en-US" sz="2400" dirty="0"/>
          </a:p>
        </p:txBody>
      </p:sp>
      <p:sp>
        <p:nvSpPr>
          <p:cNvPr id="5" name="Rectangle 1026">
            <a:extLst>
              <a:ext uri="{FF2B5EF4-FFF2-40B4-BE49-F238E27FC236}">
                <a16:creationId xmlns:a16="http://schemas.microsoft.com/office/drawing/2014/main" id="{15DB43A1-4B8B-4A50-9F53-54C63198B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0"/>
            <a:ext cx="5181600" cy="676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 eaLnBrk="1" hangingPunct="1">
              <a:defRPr/>
            </a:pPr>
            <a:r>
              <a:rPr lang="cs-CZ" sz="4400" dirty="0">
                <a:latin typeface="+mj-lt"/>
                <a:ea typeface="+mj-ea"/>
                <a:cs typeface="Arial" charset="0"/>
              </a:rPr>
              <a:t> p</a:t>
            </a:r>
            <a:r>
              <a:rPr lang="en-GB" sz="4400" dirty="0">
                <a:latin typeface="+mj-lt"/>
                <a:ea typeface="+mj-ea"/>
                <a:cs typeface="Arial" charset="0"/>
              </a:rPr>
              <a:t>athogenesis </a:t>
            </a:r>
            <a:endParaRPr lang="en-CA" sz="4400" dirty="0"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19ACE502-0CF1-49D4-9F1E-A7A0FF34E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305800" cy="2057400"/>
          </a:xfrm>
        </p:spPr>
        <p:txBody>
          <a:bodyPr/>
          <a:lstStyle/>
          <a:p>
            <a:pPr algn="just" rtl="0"/>
            <a:r>
              <a:rPr lang="en-US" altLang="en-US" sz="2300"/>
              <a:t>The infected individuals to exhibit large flattened patches with raised and elevated red edges on their skin. These patches have dry, pale, hairless centers, accompanied by a loss of sensation on the skin. The loss of sensation may develop as a result of invasion of the peripheral sensory nerves.</a:t>
            </a:r>
          </a:p>
          <a:p>
            <a:pPr algn="just" rtl="0"/>
            <a:endParaRPr lang="en-US" altLang="en-US" sz="2300"/>
          </a:p>
        </p:txBody>
      </p:sp>
      <p:pic>
        <p:nvPicPr>
          <p:cNvPr id="51204" name="Picture 2">
            <a:extLst>
              <a:ext uri="{FF2B5EF4-FFF2-40B4-BE49-F238E27FC236}">
                <a16:creationId xmlns:a16="http://schemas.microsoft.com/office/drawing/2014/main" id="{E5675343-6547-4B4D-9030-50590997B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33528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DB1674-9453-4918-A223-17DB720C2AA5}"/>
              </a:ext>
            </a:extLst>
          </p:cNvPr>
          <p:cNvSpPr/>
          <p:nvPr/>
        </p:nvSpPr>
        <p:spPr>
          <a:xfrm>
            <a:off x="304800" y="5334000"/>
            <a:ext cx="40386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2000" dirty="0">
                <a:latin typeface="+mn-lt"/>
              </a:rPr>
              <a:t>A well-defined, hypopigmented, anesthetic macule with anhidrosis and a raised granular margin (arrowhead).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FCF5EF05-0E25-4749-8FC5-326176D11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4279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 Tuberculoid leprosy</a:t>
            </a:r>
          </a:p>
        </p:txBody>
      </p:sp>
      <p:sp>
        <p:nvSpPr>
          <p:cNvPr id="8" name="Rectangle 1026">
            <a:extLst>
              <a:ext uri="{FF2B5EF4-FFF2-40B4-BE49-F238E27FC236}">
                <a16:creationId xmlns:a16="http://schemas.microsoft.com/office/drawing/2014/main" id="{E26208DE-9C66-4953-8E12-92651EFD4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0"/>
            <a:ext cx="51816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 eaLnBrk="1" hangingPunct="1">
              <a:defRPr/>
            </a:pPr>
            <a:r>
              <a:rPr lang="cs-CZ" sz="4400" dirty="0">
                <a:latin typeface="+mj-lt"/>
                <a:ea typeface="+mj-ea"/>
                <a:cs typeface="Arial" charset="0"/>
              </a:rPr>
              <a:t> p</a:t>
            </a:r>
            <a:r>
              <a:rPr lang="en-GB" sz="4400" dirty="0">
                <a:latin typeface="+mj-lt"/>
                <a:ea typeface="+mj-ea"/>
                <a:cs typeface="Arial" charset="0"/>
              </a:rPr>
              <a:t>athogenesis </a:t>
            </a:r>
            <a:endParaRPr lang="en-CA" sz="4400" dirty="0">
              <a:latin typeface="+mj-lt"/>
              <a:ea typeface="+mj-ea"/>
              <a:cs typeface="Arial" charset="0"/>
            </a:endParaRPr>
          </a:p>
        </p:txBody>
      </p:sp>
      <p:pic>
        <p:nvPicPr>
          <p:cNvPr id="9" name="Picture 2" descr="http://www.nejm.org/na101/home/literatum/publisher/mms/journals/content/nejm/2011/nejm_2011.364.issue-17/nejmicm1011992/production/images/large/nejmicm1011992_f1.jpeg">
            <a:extLst>
              <a:ext uri="{FF2B5EF4-FFF2-40B4-BE49-F238E27FC236}">
                <a16:creationId xmlns:a16="http://schemas.microsoft.com/office/drawing/2014/main" id="{B6DD6D26-A084-4650-8C98-DA546D661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18C3D581-0F13-4CA9-9AAA-B199CC7DA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334000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exhibit large flattened patches with raised and elevated red edges on their skin. These patches have dry, pale, hairless centers, accompanied by a loss of sensation on the skin. </a:t>
            </a:r>
            <a:endParaRPr lang="ar-SA" altLang="en-US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120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صر نائب للمحتوى 2">
            <a:extLst>
              <a:ext uri="{FF2B5EF4-FFF2-40B4-BE49-F238E27FC236}">
                <a16:creationId xmlns:a16="http://schemas.microsoft.com/office/drawing/2014/main" id="{AA0F5283-7FF0-481F-9B98-C1BBF63EB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257800"/>
          </a:xfrm>
        </p:spPr>
        <p:txBody>
          <a:bodyPr/>
          <a:lstStyle/>
          <a:p>
            <a:pPr algn="just" rtl="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 Lepromatous form </a:t>
            </a:r>
          </a:p>
          <a:p>
            <a:pPr algn="just" rtl="0"/>
            <a:r>
              <a:rPr lang="en-US" altLang="en-US" sz="2400"/>
              <a:t>This form of the microbe proliferates within the macrophages at the site of entry. </a:t>
            </a:r>
          </a:p>
          <a:p>
            <a:pPr algn="just" rtl="0"/>
            <a:r>
              <a:rPr lang="en-US" altLang="en-US" sz="2400"/>
              <a:t>Bacilli are numerous in the skin (as many as 109/g), where they are often found in large clumps , and in peripheral nerves, where they initially invade Schwann cells, resulting in foamy degenerative myelination and axonal degeneration</a:t>
            </a:r>
          </a:p>
          <a:p>
            <a:pPr algn="just" rtl="0"/>
            <a:r>
              <a:rPr lang="en-US" altLang="en-US" sz="2400"/>
              <a:t>patients present with symmetrically distributed skin nodules ,raised plaques, or diffuse dermal infiltration, which results in lion  face appearance.</a:t>
            </a:r>
          </a:p>
          <a:p>
            <a:pPr algn="just" rtl="0"/>
            <a:r>
              <a:rPr lang="en-US" altLang="en-US" sz="2400"/>
              <a:t>Extensive penetration of this microbe may lead to severe body damage; for example the loss of bones, fingers, and toes.</a:t>
            </a:r>
          </a:p>
          <a:p>
            <a:pPr algn="just" rtl="0"/>
            <a:endParaRPr lang="ar-SA" altLang="en-US" sz="2400"/>
          </a:p>
          <a:p>
            <a:pPr algn="just" rtl="0">
              <a:buFont typeface="Arial" panose="020B0604020202020204" pitchFamily="34" charset="0"/>
              <a:buNone/>
            </a:pPr>
            <a:endParaRPr lang="en-US" altLang="en-US" sz="2400" b="1"/>
          </a:p>
          <a:p>
            <a:pPr algn="just" rtl="0"/>
            <a:endParaRPr lang="en-US" altLang="en-US" sz="2400"/>
          </a:p>
        </p:txBody>
      </p:sp>
      <p:sp>
        <p:nvSpPr>
          <p:cNvPr id="5" name="Rectangle 1026">
            <a:extLst>
              <a:ext uri="{FF2B5EF4-FFF2-40B4-BE49-F238E27FC236}">
                <a16:creationId xmlns:a16="http://schemas.microsoft.com/office/drawing/2014/main" id="{B3862ADF-7D67-4540-B8F7-DB9863F43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0"/>
            <a:ext cx="5181600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 eaLnBrk="1" hangingPunct="1">
              <a:defRPr/>
            </a:pPr>
            <a:r>
              <a:rPr lang="cs-CZ" sz="4400" dirty="0">
                <a:latin typeface="+mj-lt"/>
                <a:ea typeface="+mj-ea"/>
                <a:cs typeface="Arial" charset="0"/>
              </a:rPr>
              <a:t> p</a:t>
            </a:r>
            <a:r>
              <a:rPr lang="en-GB" sz="4400" dirty="0">
                <a:latin typeface="+mj-lt"/>
                <a:ea typeface="+mj-ea"/>
                <a:cs typeface="Arial" charset="0"/>
              </a:rPr>
              <a:t>athogenesis </a:t>
            </a:r>
            <a:endParaRPr lang="en-CA" sz="4400" dirty="0"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>
            <a:extLst>
              <a:ext uri="{FF2B5EF4-FFF2-40B4-BE49-F238E27FC236}">
                <a16:creationId xmlns:a16="http://schemas.microsoft.com/office/drawing/2014/main" id="{4560B327-FB38-4B4C-85DE-7D78C3BBF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0"/>
            <a:ext cx="5181600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 eaLnBrk="1" hangingPunct="1">
              <a:defRPr/>
            </a:pPr>
            <a:r>
              <a:rPr lang="cs-CZ" sz="4400" dirty="0">
                <a:latin typeface="+mj-lt"/>
                <a:ea typeface="+mj-ea"/>
                <a:cs typeface="Arial" charset="0"/>
              </a:rPr>
              <a:t> p</a:t>
            </a:r>
            <a:r>
              <a:rPr lang="en-GB" sz="4400" dirty="0">
                <a:latin typeface="+mj-lt"/>
                <a:ea typeface="+mj-ea"/>
                <a:cs typeface="Arial" charset="0"/>
              </a:rPr>
              <a:t>athogenesis </a:t>
            </a:r>
            <a:endParaRPr lang="en-CA" sz="4400" dirty="0">
              <a:latin typeface="+mj-lt"/>
              <a:ea typeface="+mj-ea"/>
              <a:cs typeface="Arial" charset="0"/>
            </a:endParaRPr>
          </a:p>
        </p:txBody>
      </p:sp>
      <p:pic>
        <p:nvPicPr>
          <p:cNvPr id="7" name="Picture 7" descr="http://upload.wikimedia.org/wikipedia/commons/thumb/2/26/Leprosy.jpg/190px-Leprosy.jpg">
            <a:hlinkClick r:id="rId2" tooltip="Leprosy.jpg"/>
            <a:extLst>
              <a:ext uri="{FF2B5EF4-FFF2-40B4-BE49-F238E27FC236}">
                <a16:creationId xmlns:a16="http://schemas.microsoft.com/office/drawing/2014/main" id="{B49AF7BD-9881-43BE-827B-D105A44C6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24384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>
            <a:extLst>
              <a:ext uri="{FF2B5EF4-FFF2-40B4-BE49-F238E27FC236}">
                <a16:creationId xmlns:a16="http://schemas.microsoft.com/office/drawing/2014/main" id="{BCF8ECCF-A3AA-4271-986D-1918690E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35052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64DE95-E8E8-45BB-800E-A6B632162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419600"/>
            <a:ext cx="228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 Lepromatous form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10F13DA-8478-4052-9FAA-130C1C70A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183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Loss of fingers</a:t>
            </a:r>
            <a:endParaRPr lang="ar-SA" altLang="en-US" sz="1800" b="1">
              <a:latin typeface="Arial" panose="020B0604020202020204" pitchFamily="34" charset="0"/>
            </a:endParaRPr>
          </a:p>
        </p:txBody>
      </p:sp>
      <p:sp>
        <p:nvSpPr>
          <p:cNvPr id="52231" name="AutoShape 9" descr="Can Leprosy Cause Dupuytren`s Contracture? | Pacific Family Health Journal">
            <a:extLst>
              <a:ext uri="{FF2B5EF4-FFF2-40B4-BE49-F238E27FC236}">
                <a16:creationId xmlns:a16="http://schemas.microsoft.com/office/drawing/2014/main" id="{6B0DA0F2-70A4-42AC-A2F5-73BEDBC5B7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en-US" sz="1800">
              <a:latin typeface="Arial" panose="020B0604020202020204" pitchFamily="34" charset="0"/>
            </a:endParaRPr>
          </a:p>
        </p:txBody>
      </p:sp>
      <p:pic>
        <p:nvPicPr>
          <p:cNvPr id="38922" name="Picture 10">
            <a:extLst>
              <a:ext uri="{FF2B5EF4-FFF2-40B4-BE49-F238E27FC236}">
                <a16:creationId xmlns:a16="http://schemas.microsoft.com/office/drawing/2014/main" id="{C6E63A43-BCE5-4783-A56C-C12A97DC8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31242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F648E71A-D55E-4B5C-8FB8-F3E198FAD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276600"/>
            <a:ext cx="119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deformity </a:t>
            </a:r>
            <a:endParaRPr lang="ar-SA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6C141-B72C-4D13-91E3-DDA82D8A3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563562"/>
          </a:xfrm>
        </p:spPr>
        <p:txBody>
          <a:bodyPr/>
          <a:lstStyle/>
          <a:p>
            <a:r>
              <a:rPr lang="en-US" altLang="en-US" sz="4800" b="1">
                <a:solidFill>
                  <a:srgbClr val="FF0000"/>
                </a:solidFill>
              </a:rPr>
              <a:t>Case definition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5CB1D-4476-474B-9880-CCFFB7B49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marL="0" indent="0" algn="just" rtl="0">
              <a:buFont typeface="Arial" panose="020B0604020202020204" pitchFamily="34" charset="0"/>
              <a:buNone/>
              <a:defRPr/>
            </a:pPr>
            <a:r>
              <a:rPr lang="en-US" b="1" dirty="0"/>
              <a:t>(WHO operational definition):</a:t>
            </a:r>
          </a:p>
          <a:p>
            <a:pPr algn="just" rtl="0">
              <a:defRPr/>
            </a:pPr>
            <a:r>
              <a:rPr lang="en-US" dirty="0"/>
              <a:t>Is a person having one or more of the following</a:t>
            </a:r>
          </a:p>
          <a:p>
            <a:pPr algn="just" rtl="0">
              <a:defRPr/>
            </a:pPr>
            <a:r>
              <a:rPr lang="en-US" dirty="0"/>
              <a:t>Hypopigmented or reddish skin lesion(s) with definite loss of sensation</a:t>
            </a:r>
          </a:p>
          <a:p>
            <a:pPr algn="just" rtl="0">
              <a:defRPr/>
            </a:pPr>
            <a:r>
              <a:rPr lang="en-US" dirty="0"/>
              <a:t>Involvement of the peripheral nerves (definite thickening with loss of sensation)</a:t>
            </a:r>
          </a:p>
          <a:p>
            <a:pPr algn="just" rtl="0">
              <a:defRPr/>
            </a:pPr>
            <a:r>
              <a:rPr lang="en-US" dirty="0"/>
              <a:t>Skin smear positive for acid-fast bacilli.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024544C6-B200-4DE1-9D0F-C381817B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0"/>
            <a:ext cx="5105400" cy="6858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Diagnosis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6F017AA4-9870-4270-900B-7EF2F9722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3535363"/>
          </a:xfrm>
        </p:spPr>
        <p:txBody>
          <a:bodyPr/>
          <a:lstStyle/>
          <a:p>
            <a:pPr algn="l" rtl="0"/>
            <a:r>
              <a:rPr lang="en-US" altLang="en-US"/>
              <a:t>Diagnosis of leprosy is most commonly based on the clinical sign and symptoms. </a:t>
            </a:r>
          </a:p>
          <a:p>
            <a:pPr algn="l" rtl="0"/>
            <a:r>
              <a:rPr lang="en-US" altLang="en-US"/>
              <a:t>In an endemic country or area, an individual should be regarded as having leprosy if shows ONE of the following cardinal signs :</a:t>
            </a:r>
          </a:p>
          <a:p>
            <a:pPr lvl="1" algn="l" rtl="0"/>
            <a:r>
              <a:rPr lang="en-US" altLang="en-US"/>
              <a:t>skin lesion consistent with leprosy and with definite sensory loss, with or without thickened nerves</a:t>
            </a:r>
          </a:p>
          <a:p>
            <a:pPr lvl="1" algn="l" rtl="0"/>
            <a:r>
              <a:rPr lang="en-US" altLang="en-US"/>
              <a:t>Positive skin smears.</a:t>
            </a:r>
          </a:p>
          <a:p>
            <a:pPr lvl="1" algn="l" rtl="0"/>
            <a:r>
              <a:rPr lang="en-US" altLang="en-US"/>
              <a:t>Lepromin positive test.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A91CF-FDF3-4858-97B8-AD426356A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525963"/>
          </a:xfrm>
        </p:spPr>
        <p:txBody>
          <a:bodyPr/>
          <a:lstStyle/>
          <a:p>
            <a:pPr marL="0" indent="0" algn="just" rtl="0">
              <a:buFont typeface="Arial" panose="020B0604020202020204" pitchFamily="34" charset="0"/>
              <a:buNone/>
              <a:defRPr/>
            </a:pPr>
            <a:r>
              <a:rPr lang="en-US" b="1" u="sng" dirty="0">
                <a:solidFill>
                  <a:srgbClr val="002060"/>
                </a:solidFill>
              </a:rPr>
              <a:t>Lepromin test:</a:t>
            </a:r>
          </a:p>
          <a:p>
            <a:pPr marL="0" indent="0" algn="just" rtl="0">
              <a:buFont typeface="Arial" panose="020B0604020202020204" pitchFamily="34" charset="0"/>
              <a:buNone/>
              <a:defRPr/>
            </a:pPr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Method:</a:t>
            </a:r>
          </a:p>
          <a:p>
            <a:pPr algn="just" rtl="0">
              <a:defRPr/>
            </a:pPr>
            <a:r>
              <a:rPr lang="en-US" dirty="0"/>
              <a:t>Injection of a standardized extract of the inactivated bacilli intradermally in the forearm.</a:t>
            </a:r>
          </a:p>
          <a:p>
            <a:pPr algn="just" rtl="0">
              <a:defRPr/>
            </a:pPr>
            <a:r>
              <a:rPr lang="en-US" b="1" dirty="0"/>
              <a:t>Positive reaction: </a:t>
            </a:r>
            <a:r>
              <a:rPr lang="en-US" dirty="0"/>
              <a:t>10 mm or more induration after 48 </a:t>
            </a:r>
            <a:r>
              <a:rPr lang="en-US" dirty="0" err="1"/>
              <a:t>hrs</a:t>
            </a:r>
            <a:r>
              <a:rPr lang="en-US" dirty="0"/>
              <a:t>/ or 5 mm or more nodule after 21 days.</a:t>
            </a:r>
          </a:p>
          <a:p>
            <a:pPr algn="just" rtl="0">
              <a:defRPr/>
            </a:pPr>
            <a:r>
              <a:rPr lang="en-US" dirty="0"/>
              <a:t>Negative In lepromatous leprosy because of humoral immunity not cell mediated.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0BD05F-ECDA-4B59-AB23-811228572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0"/>
            <a:ext cx="5105400" cy="6858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Diagnosis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3E20521-027A-4D9E-8BF2-006CC847F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139113" cy="1143000"/>
          </a:xfrm>
        </p:spPr>
        <p:txBody>
          <a:bodyPr anchor="t"/>
          <a:lstStyle/>
          <a:p>
            <a:pPr rtl="0" eaLnBrk="1" hangingPunct="1">
              <a:defRPr/>
            </a:pPr>
            <a:r>
              <a:rPr lang="cs-CZ" altLang="en-US" sz="4800" b="1" dirty="0">
                <a:solidFill>
                  <a:schemeClr val="accent1">
                    <a:lumMod val="75000"/>
                  </a:schemeClr>
                </a:solidFill>
              </a:rPr>
              <a:t>Treatment 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0AB90C1-7D38-4F66-AAA3-C2F6C198F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8458200" cy="5095875"/>
          </a:xfrm>
        </p:spPr>
        <p:txBody>
          <a:bodyPr/>
          <a:lstStyle/>
          <a:p>
            <a:pPr algn="just" rtl="0" eaLnBrk="1" hangingPunct="1">
              <a:lnSpc>
                <a:spcPct val="80000"/>
              </a:lnSpc>
            </a:pPr>
            <a:r>
              <a:rPr lang="cs-CZ" altLang="en-US" sz="2400"/>
              <a:t>Infection caused by </a:t>
            </a:r>
            <a:r>
              <a:rPr lang="cs-CZ" altLang="en-US" sz="2400" i="1"/>
              <a:t>M. leprae</a:t>
            </a:r>
            <a:r>
              <a:rPr lang="cs-CZ" altLang="en-US" sz="2400"/>
              <a:t> is characterized by persistence of the microorganism in the tissues for years, necessitates very prolonged treatment to prevent relapse.</a:t>
            </a:r>
            <a:endParaRPr lang="en-US" altLang="en-US" sz="2400"/>
          </a:p>
          <a:p>
            <a:pPr algn="just" rtl="0" eaLnBrk="1" hangingPunct="1">
              <a:lnSpc>
                <a:spcPct val="80000"/>
              </a:lnSpc>
            </a:pPr>
            <a:endParaRPr lang="en-US" altLang="en-US" sz="2400"/>
          </a:p>
          <a:p>
            <a:pPr algn="just" rtl="0" eaLnBrk="1" hangingPunct="1">
              <a:lnSpc>
                <a:spcPct val="80000"/>
              </a:lnSpc>
            </a:pPr>
            <a:r>
              <a:rPr lang="cs-CZ" altLang="en-US" sz="2400"/>
              <a:t>For many years </a:t>
            </a:r>
            <a:r>
              <a:rPr lang="cs-CZ" altLang="en-US" sz="2400" b="1">
                <a:solidFill>
                  <a:srgbClr val="FF0000"/>
                </a:solidFill>
              </a:rPr>
              <a:t>dapsone</a:t>
            </a:r>
            <a:r>
              <a:rPr lang="cs-CZ" altLang="en-US" sz="2400"/>
              <a:t>, a sulphone derivative has been used. This drug has the advantage that it is given orally and it is cheap and effective. </a:t>
            </a:r>
            <a:endParaRPr lang="en-US" altLang="en-US" sz="2400"/>
          </a:p>
          <a:p>
            <a:pPr algn="just" rtl="0" eaLnBrk="1" hangingPunct="1">
              <a:lnSpc>
                <a:spcPct val="80000"/>
              </a:lnSpc>
            </a:pPr>
            <a:endParaRPr lang="en-US" altLang="en-US" sz="2400"/>
          </a:p>
          <a:p>
            <a:pPr algn="just" rtl="0" eaLnBrk="1" hangingPunct="1">
              <a:lnSpc>
                <a:spcPct val="80000"/>
              </a:lnSpc>
            </a:pPr>
            <a:r>
              <a:rPr lang="cs-CZ" altLang="en-US" sz="2400"/>
              <a:t>However, widespread use as monotherapy has resulted in the emergence of </a:t>
            </a:r>
            <a:r>
              <a:rPr lang="cs-CZ" altLang="en-US" sz="2400" b="1">
                <a:solidFill>
                  <a:srgbClr val="FF0000"/>
                </a:solidFill>
              </a:rPr>
              <a:t>resistance</a:t>
            </a:r>
            <a:r>
              <a:rPr lang="cs-CZ" altLang="en-US" sz="2400"/>
              <a:t> and multidrug regimens are therefore preferable. </a:t>
            </a:r>
            <a:r>
              <a:rPr lang="cs-CZ" altLang="en-US" sz="2400" b="1">
                <a:solidFill>
                  <a:srgbClr val="FF0000"/>
                </a:solidFill>
              </a:rPr>
              <a:t>Rifampicin</a:t>
            </a:r>
            <a:r>
              <a:rPr lang="cs-CZ" altLang="en-US" sz="2400"/>
              <a:t> can be combined with dapsone. Alternatively clofazime is active against dapsone-resistant </a:t>
            </a:r>
            <a:r>
              <a:rPr lang="cs-CZ" altLang="en-US" sz="2400" i="1"/>
              <a:t>M. leprae</a:t>
            </a:r>
            <a:r>
              <a:rPr lang="cs-CZ" altLang="en-US" sz="2400"/>
              <a:t>, but it is expensive.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عنصر نائب للمحتوى 2">
            <a:extLst>
              <a:ext uri="{FF2B5EF4-FFF2-40B4-BE49-F238E27FC236}">
                <a16:creationId xmlns:a16="http://schemas.microsoft.com/office/drawing/2014/main" id="{0509A7FE-6157-43E8-8BF7-89B4AFC86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altLang="en-US"/>
          </a:p>
        </p:txBody>
      </p:sp>
      <p:pic>
        <p:nvPicPr>
          <p:cNvPr id="59396" name="Picture 2">
            <a:extLst>
              <a:ext uri="{FF2B5EF4-FFF2-40B4-BE49-F238E27FC236}">
                <a16:creationId xmlns:a16="http://schemas.microsoft.com/office/drawing/2014/main" id="{79D32B64-1A65-4300-807D-A9BC81308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838"/>
            <a:ext cx="9144000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151162-5CE6-49EF-B108-F63A9EFD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Case presentation</a:t>
            </a:r>
            <a:b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12ACBDF2-8ACB-4A32-9078-FDE180B32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Case presentation</a:t>
            </a:r>
            <a:br>
              <a:rPr lang="en-US" altLang="en-US" b="1"/>
            </a:br>
            <a:endParaRPr lang="en-US" altLang="en-US"/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B1545C70-E0C1-4DB1-8BD8-6725CC2B0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pPr algn="just" rtl="0"/>
            <a:r>
              <a:rPr lang="en-US" altLang="en-US" sz="2800"/>
              <a:t>A 20-year-old man reported a large single, hypopigmented, well defined anaesthetic lesion on his left thigh extending to his knee which had been present for 2 years.</a:t>
            </a:r>
          </a:p>
          <a:p>
            <a:pPr algn="just" rtl="0"/>
            <a:r>
              <a:rPr lang="en-US" altLang="en-US" sz="2800"/>
              <a:t> There was no other nerve involvement. </a:t>
            </a:r>
          </a:p>
          <a:p>
            <a:pPr algn="just" rtl="0"/>
            <a:r>
              <a:rPr lang="en-US" altLang="en-US" sz="2800"/>
              <a:t>Clinical diagnosis was tuberculoid leprosy</a:t>
            </a:r>
          </a:p>
          <a:p>
            <a:pPr algn="just" rtl="0"/>
            <a:r>
              <a:rPr lang="en-US" altLang="en-US" sz="2800"/>
              <a:t>Six months of multidrug treatment was advised immediately.</a:t>
            </a:r>
          </a:p>
          <a:p>
            <a:pPr algn="just"/>
            <a:endParaRPr lang="en-US" altLang="en-US" sz="480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7F57E-63BD-47FC-9F1B-47543F007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908050"/>
            <a:ext cx="8229600" cy="59499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/>
              <a:t>Clinically: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/>
              <a:t>1. Non pregnancy associated: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/>
              <a:t>      Pneumonia, UTIs, meningitis, infective </a:t>
            </a:r>
            <a:r>
              <a:rPr lang="en-GB" sz="2800" dirty="0" err="1"/>
              <a:t>endocarditis</a:t>
            </a:r>
            <a:r>
              <a:rPr lang="en-GB" sz="2800" dirty="0"/>
              <a:t> and soft tissue infection (multisystem involvement)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/>
              <a:t>2. Sepsis and septic shock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/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/>
              <a:t>usually in unhealthy people e.g chronic illnesses,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/>
              <a:t>immunocompromised and elderly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GB" sz="2400" dirty="0"/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dirty="0"/>
          </a:p>
        </p:txBody>
      </p:sp>
      <p:sp>
        <p:nvSpPr>
          <p:cNvPr id="22531" name="Title 1">
            <a:extLst>
              <a:ext uri="{FF2B5EF4-FFF2-40B4-BE49-F238E27FC236}">
                <a16:creationId xmlns:a16="http://schemas.microsoft.com/office/drawing/2014/main" id="{4708D6D3-62F0-409D-8BD3-78C750AF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-76200"/>
            <a:ext cx="8640762" cy="939800"/>
          </a:xfrm>
        </p:spPr>
        <p:txBody>
          <a:bodyPr/>
          <a:lstStyle/>
          <a:p>
            <a:pPr eaLnBrk="1" hangingPunct="1"/>
            <a:r>
              <a:rPr lang="en-GB" altLang="en-US" sz="3200" b="1">
                <a:solidFill>
                  <a:srgbClr val="FF0000"/>
                </a:solidFill>
              </a:rPr>
              <a:t>Group B </a:t>
            </a:r>
            <a:r>
              <a:rPr lang="en-GB" altLang="en-US" sz="3200" b="1" i="1">
                <a:solidFill>
                  <a:srgbClr val="FF0000"/>
                </a:solidFill>
              </a:rPr>
              <a:t>streptococcus (Streptococcus Agalactiae </a:t>
            </a:r>
            <a:r>
              <a:rPr lang="en-GB" altLang="en-US" sz="3200" b="1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D480D-E417-4B3C-8DA9-DFA2FBA1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143000"/>
            <a:ext cx="8229600" cy="5429250"/>
          </a:xfrm>
        </p:spPr>
        <p:txBody>
          <a:bodyPr rtlCol="0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/>
              <a:t>Clinically: </a:t>
            </a:r>
          </a:p>
          <a:p>
            <a:pPr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/>
              <a:t>2. Pregnancy associated:</a:t>
            </a:r>
          </a:p>
          <a:p>
            <a:pPr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dirty="0"/>
              <a:t>MOT (mode of transmission):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/>
              <a:t>Vertical (Ascending from vagina to placenta)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/>
              <a:t>During delivery and birth canal passage of the baby (intrapartum)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GB" sz="2400" dirty="0"/>
          </a:p>
          <a:p>
            <a:pPr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/>
              <a:t>Clinically: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/>
              <a:t>Chorioamnionitis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/>
              <a:t>Abortion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/>
              <a:t>Neonatal sepsis: early and late sepsis</a:t>
            </a:r>
          </a:p>
          <a:p>
            <a:pPr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dirty="0"/>
          </a:p>
        </p:txBody>
      </p:sp>
      <p:sp>
        <p:nvSpPr>
          <p:cNvPr id="24579" name="Title 1">
            <a:extLst>
              <a:ext uri="{FF2B5EF4-FFF2-40B4-BE49-F238E27FC236}">
                <a16:creationId xmlns:a16="http://schemas.microsoft.com/office/drawing/2014/main" id="{D63937A0-5CCF-4618-93BE-7635A244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-76200"/>
            <a:ext cx="8640762" cy="939800"/>
          </a:xfrm>
        </p:spPr>
        <p:txBody>
          <a:bodyPr/>
          <a:lstStyle/>
          <a:p>
            <a:pPr eaLnBrk="1" hangingPunct="1"/>
            <a:r>
              <a:rPr lang="en-GB" altLang="en-US" sz="3200" b="1">
                <a:solidFill>
                  <a:srgbClr val="FF0000"/>
                </a:solidFill>
              </a:rPr>
              <a:t>Group B </a:t>
            </a:r>
            <a:r>
              <a:rPr lang="en-GB" altLang="en-US" sz="3200" b="1" i="1">
                <a:solidFill>
                  <a:srgbClr val="FF0000"/>
                </a:solidFill>
              </a:rPr>
              <a:t>streptococcus (Streptococcus Agalactiae </a:t>
            </a:r>
            <a:r>
              <a:rPr lang="en-GB" altLang="en-US" sz="3200" b="1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3058EF5-5FB7-490A-BB4D-B5A1F07B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57225"/>
            <a:ext cx="4953000" cy="561975"/>
          </a:xfrm>
        </p:spPr>
        <p:txBody>
          <a:bodyPr/>
          <a:lstStyle/>
          <a:p>
            <a:pPr algn="l" eaLnBrk="1" hangingPunct="1"/>
            <a:r>
              <a:rPr lang="en-GB" altLang="en-US" sz="2800"/>
              <a:t>Clinical picture / neonatal sepsis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CCA71-A59E-4D67-B8D3-92772D32E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286250"/>
          </a:xfrm>
        </p:spPr>
        <p:txBody>
          <a:bodyPr/>
          <a:lstStyle/>
          <a:p>
            <a:pPr algn="l" rtl="0" eaLnBrk="1" hangingPunct="1">
              <a:buFont typeface="Arial" panose="020B0604020202020204" pitchFamily="34" charset="0"/>
              <a:buNone/>
            </a:pPr>
            <a:r>
              <a:rPr lang="en-GB" altLang="en-US" sz="2800" b="1" u="sng">
                <a:solidFill>
                  <a:srgbClr val="FF0000"/>
                </a:solidFill>
              </a:rPr>
              <a:t>Early sepsis:</a:t>
            </a:r>
          </a:p>
          <a:p>
            <a:pPr algn="l" rtl="0" eaLnBrk="1" hangingPunct="1"/>
            <a:r>
              <a:rPr lang="en-GB" altLang="en-US" sz="2800"/>
              <a:t>Risk factors</a:t>
            </a:r>
          </a:p>
          <a:p>
            <a:pPr marL="857250" lvl="1" indent="-457200" algn="l" rtl="0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400"/>
              <a:t>Group B streptococcus genitally colonized mother</a:t>
            </a:r>
          </a:p>
          <a:p>
            <a:pPr marL="857250" lvl="1" indent="-457200" algn="l" rtl="0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400"/>
              <a:t>prematurity </a:t>
            </a:r>
          </a:p>
          <a:p>
            <a:pPr marL="857250" lvl="1" indent="-457200" algn="l" rtl="0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400"/>
              <a:t>Prolonged rupture of membrane (PROM)</a:t>
            </a:r>
          </a:p>
          <a:p>
            <a:pPr marL="857250" lvl="1" indent="-457200" algn="l" rtl="0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400"/>
              <a:t>Prolonged labour </a:t>
            </a:r>
          </a:p>
          <a:p>
            <a:pPr marL="857250" lvl="1" indent="-457200" algn="l" rtl="0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400"/>
              <a:t>Maternal Chorioamnionitis, leukocytosis and fever </a:t>
            </a:r>
          </a:p>
          <a:p>
            <a:pPr marL="857250" lvl="1" indent="-457200" algn="l" rtl="0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400"/>
              <a:t>Previous delivery with GBS disease</a:t>
            </a:r>
          </a:p>
          <a:p>
            <a:pPr algn="l" rtl="0" eaLnBrk="1" hangingPunct="1"/>
            <a:r>
              <a:rPr lang="en-GB" altLang="en-US" sz="2200" b="1"/>
              <a:t>Source of bacteria: </a:t>
            </a:r>
            <a:r>
              <a:rPr lang="en-GB" altLang="en-US" sz="2200"/>
              <a:t>Ascending or during delivery</a:t>
            </a:r>
          </a:p>
          <a:p>
            <a:pPr algn="l" rtl="0" eaLnBrk="1" hangingPunct="1"/>
            <a:r>
              <a:rPr lang="en-GB" altLang="en-US" sz="2200"/>
              <a:t>Occurs in the first week of life, though most present within the first 48 hrs.</a:t>
            </a:r>
          </a:p>
          <a:p>
            <a:pPr algn="l" rtl="0" eaLnBrk="1" hangingPunct="1"/>
            <a:r>
              <a:rPr lang="en-GB" altLang="en-US" sz="2200"/>
              <a:t>Nonspecific signs (lethargy, cyanosis, apnoea and respiratory distress).</a:t>
            </a:r>
          </a:p>
          <a:p>
            <a:pPr algn="l" rtl="0" eaLnBrk="1" hangingPunct="1"/>
            <a:r>
              <a:rPr lang="en-GB" altLang="en-US" sz="2200"/>
              <a:t>Meningitis, pneumonia and septic shock are common.</a:t>
            </a:r>
            <a:endParaRPr lang="en-GB" altLang="en-US" sz="2000"/>
          </a:p>
          <a:p>
            <a:pPr algn="l" rtl="0" eaLnBrk="1" hangingPunct="1">
              <a:buFont typeface="Arial" panose="020B0604020202020204" pitchFamily="34" charset="0"/>
              <a:buNone/>
            </a:pPr>
            <a:r>
              <a:rPr lang="en-GB" altLang="en-US" sz="2000"/>
              <a:t> </a:t>
            </a:r>
          </a:p>
          <a:p>
            <a:pPr algn="l" rtl="0" eaLnBrk="1" hangingPunct="1">
              <a:buFont typeface="Arial" panose="020B0604020202020204" pitchFamily="34" charset="0"/>
              <a:buNone/>
            </a:pPr>
            <a:endParaRPr lang="en-GB" altLang="en-US" sz="2400"/>
          </a:p>
          <a:p>
            <a:pPr algn="l" rtl="0" eaLnBrk="1" hangingPunct="1">
              <a:buFont typeface="Arial" panose="020B0604020202020204" pitchFamily="34" charset="0"/>
              <a:buNone/>
            </a:pPr>
            <a:endParaRPr lang="en-GB" altLang="en-US" sz="24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1C8DEA-E52B-47FA-93F6-0E05DE8D378A}"/>
              </a:ext>
            </a:extLst>
          </p:cNvPr>
          <p:cNvSpPr txBox="1">
            <a:spLocks/>
          </p:cNvSpPr>
          <p:nvPr/>
        </p:nvSpPr>
        <p:spPr bwMode="auto">
          <a:xfrm>
            <a:off x="179388" y="-76200"/>
            <a:ext cx="86407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1" hangingPunct="1">
              <a:defRPr/>
            </a:pPr>
            <a:r>
              <a:rPr lang="en-GB" sz="3200" b="1" dirty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Group B </a:t>
            </a:r>
            <a:r>
              <a:rPr lang="en-GB" sz="3200" b="1" i="1" dirty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streptococcus (Streptococcus </a:t>
            </a:r>
            <a:r>
              <a:rPr lang="en-GB" sz="3200" b="1" i="1" dirty="0" err="1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Agalactiae</a:t>
            </a:r>
            <a:r>
              <a:rPr lang="en-GB" sz="3200" b="1" i="1" dirty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05E19-C1ED-4A8C-939A-80E27CC41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126038"/>
          </a:xfrm>
        </p:spPr>
        <p:txBody>
          <a:bodyPr/>
          <a:lstStyle/>
          <a:p>
            <a:pPr algn="l" rtl="0" eaLnBrk="1" hangingPunct="1">
              <a:buFont typeface="Arial" panose="020B0604020202020204" pitchFamily="34" charset="0"/>
              <a:buNone/>
            </a:pPr>
            <a:r>
              <a:rPr lang="en-GB" altLang="en-US" sz="2800" b="1" u="sng">
                <a:solidFill>
                  <a:srgbClr val="FF0000"/>
                </a:solidFill>
              </a:rPr>
              <a:t>Late sepsis:</a:t>
            </a:r>
          </a:p>
          <a:p>
            <a:pPr algn="l" rtl="0" eaLnBrk="1" hangingPunct="1"/>
            <a:r>
              <a:rPr lang="en-GB" altLang="en-US" sz="2400"/>
              <a:t>Absent history of complicated delivery</a:t>
            </a:r>
          </a:p>
          <a:p>
            <a:pPr algn="l" rtl="0" eaLnBrk="1" hangingPunct="1"/>
            <a:r>
              <a:rPr lang="en-GB" altLang="en-US" sz="2400"/>
              <a:t>Usually hospital acquired (medical staff, visitors and mother)</a:t>
            </a:r>
          </a:p>
          <a:p>
            <a:pPr algn="l" rtl="0" eaLnBrk="1" hangingPunct="1"/>
            <a:r>
              <a:rPr lang="en-GB" altLang="en-US" sz="2400"/>
              <a:t>1 week – 3months?</a:t>
            </a:r>
          </a:p>
          <a:p>
            <a:pPr algn="l" rtl="0" eaLnBrk="1" hangingPunct="1"/>
            <a:endParaRPr lang="en-GB" altLang="en-US" sz="2800"/>
          </a:p>
          <a:p>
            <a:pPr algn="l" rtl="0" eaLnBrk="1" hangingPunct="1">
              <a:buFont typeface="Arial" panose="020B0604020202020204" pitchFamily="34" charset="0"/>
              <a:buNone/>
            </a:pPr>
            <a:r>
              <a:rPr lang="en-GB" altLang="en-US" sz="2800"/>
              <a:t>Clinically:</a:t>
            </a:r>
            <a:endParaRPr lang="en-GB" altLang="en-US" sz="2400"/>
          </a:p>
          <a:p>
            <a:pPr algn="l" rtl="0" eaLnBrk="1" hangingPunct="1"/>
            <a:r>
              <a:rPr lang="en-GB" altLang="en-US" sz="2400"/>
              <a:t>Purulent meningitis is more common than in early</a:t>
            </a:r>
          </a:p>
          <a:p>
            <a:pPr algn="l" rtl="0" eaLnBrk="1" hangingPunct="1"/>
            <a:r>
              <a:rPr lang="en-GB" altLang="en-US" sz="2400"/>
              <a:t>Other systems may also be involved leading to:</a:t>
            </a:r>
          </a:p>
          <a:p>
            <a:pPr marL="857250" lvl="1" indent="-457200" algn="l" rtl="0" eaLnBrk="1" hangingPunct="1">
              <a:buFont typeface="Calibri" panose="020F0502020204030204" pitchFamily="34" charset="0"/>
              <a:buAutoNum type="arabicPeriod"/>
            </a:pPr>
            <a:r>
              <a:rPr lang="en-GB" altLang="en-US" sz="2000"/>
              <a:t>Pneumonia, arthritis, endocarditis, osteomylitis, sinusitis and</a:t>
            </a:r>
          </a:p>
          <a:p>
            <a:pPr marL="857250" lvl="1" indent="-457200" algn="l" rtl="0" eaLnBrk="1" hangingPunct="1">
              <a:buFont typeface="Calibri" panose="020F0502020204030204" pitchFamily="34" charset="0"/>
              <a:buAutoNum type="arabicPeriod"/>
            </a:pPr>
            <a:r>
              <a:rPr lang="en-GB" altLang="en-US" sz="2000"/>
              <a:t>septic shock and multiorgans failure</a:t>
            </a:r>
          </a:p>
          <a:p>
            <a:pPr algn="l" rtl="0" eaLnBrk="1" hangingPunct="1">
              <a:buFont typeface="Arial" panose="020B0604020202020204" pitchFamily="34" charset="0"/>
              <a:buNone/>
            </a:pPr>
            <a:endParaRPr lang="en-GB" altLang="en-US" sz="2400"/>
          </a:p>
          <a:p>
            <a:pPr algn="l" rtl="0" eaLnBrk="1" hangingPunct="1">
              <a:buFont typeface="Arial" panose="020B0604020202020204" pitchFamily="34" charset="0"/>
              <a:buNone/>
            </a:pPr>
            <a:endParaRPr lang="en-GB" altLang="en-US" sz="2400"/>
          </a:p>
        </p:txBody>
      </p:sp>
      <p:sp>
        <p:nvSpPr>
          <p:cNvPr id="28675" name="Title 1">
            <a:extLst>
              <a:ext uri="{FF2B5EF4-FFF2-40B4-BE49-F238E27FC236}">
                <a16:creationId xmlns:a16="http://schemas.microsoft.com/office/drawing/2014/main" id="{487F721F-D5D1-4F23-A7ED-F5284B355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57225"/>
            <a:ext cx="4953000" cy="561975"/>
          </a:xfrm>
        </p:spPr>
        <p:txBody>
          <a:bodyPr/>
          <a:lstStyle/>
          <a:p>
            <a:pPr algn="l" eaLnBrk="1" hangingPunct="1"/>
            <a:r>
              <a:rPr lang="en-GB" altLang="en-US" sz="2800"/>
              <a:t>Clinical picture / neonatal sepsis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AC2904-CA98-43A3-901C-DF07BFD05F8E}"/>
              </a:ext>
            </a:extLst>
          </p:cNvPr>
          <p:cNvSpPr txBox="1">
            <a:spLocks/>
          </p:cNvSpPr>
          <p:nvPr/>
        </p:nvSpPr>
        <p:spPr bwMode="auto">
          <a:xfrm>
            <a:off x="179388" y="-76200"/>
            <a:ext cx="86407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1" hangingPunct="1">
              <a:defRPr/>
            </a:pPr>
            <a:r>
              <a:rPr lang="en-GB" sz="3200" b="1" dirty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Group B </a:t>
            </a:r>
            <a:r>
              <a:rPr lang="en-GB" sz="3200" b="1" i="1" dirty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streptococcus (Streptococcus </a:t>
            </a:r>
            <a:r>
              <a:rPr lang="en-GB" sz="3200" b="1" i="1" dirty="0" err="1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Agalactiae</a:t>
            </a:r>
            <a:r>
              <a:rPr lang="en-GB" sz="3200" b="1" i="1" dirty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53FD3CD-6FD9-41D2-BD3F-8883FD177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4343400" cy="561975"/>
          </a:xfrm>
        </p:spPr>
        <p:txBody>
          <a:bodyPr/>
          <a:lstStyle/>
          <a:p>
            <a:pPr eaLnBrk="1" hangingPunct="1"/>
            <a:r>
              <a:rPr lang="en-GB" altLang="en-US" sz="2800"/>
              <a:t>Neonatal sepsis / Diagnosis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BFED02EE-2978-4360-9603-D95420081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676400"/>
            <a:ext cx="8229600" cy="2971800"/>
          </a:xfrm>
        </p:spPr>
        <p:txBody>
          <a:bodyPr/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en-GB" altLang="en-US" sz="2800"/>
              <a:t>Diagnosis:</a:t>
            </a:r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en-GB" altLang="en-US" sz="2600"/>
              <a:t>1. Clinically</a:t>
            </a:r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en-GB" altLang="en-US" sz="2600"/>
              <a:t>2. Septic work up:</a:t>
            </a:r>
          </a:p>
          <a:p>
            <a:pPr lvl="1" algn="l" rtl="0" eaLnBrk="1" hangingPunct="1"/>
            <a:r>
              <a:rPr lang="en-US" altLang="en-US" sz="2400"/>
              <a:t>Full Blood Count (</a:t>
            </a:r>
            <a:r>
              <a:rPr lang="en-US" altLang="en-US" sz="2400" b="1"/>
              <a:t>FBC</a:t>
            </a:r>
            <a:r>
              <a:rPr lang="en-US" altLang="en-US" sz="2400"/>
              <a:t>)</a:t>
            </a:r>
            <a:r>
              <a:rPr lang="en-GB" altLang="en-US" sz="2200"/>
              <a:t>,  liver function test (LFT), C-reactive protein and CXR</a:t>
            </a:r>
          </a:p>
          <a:p>
            <a:pPr lvl="1" algn="l" rtl="0" eaLnBrk="1" hangingPunct="1"/>
            <a:r>
              <a:rPr lang="en-GB" altLang="en-US" sz="2200"/>
              <a:t>Blood, CSF, appropriate swabs: Culture and stain (CSF protein, cell count and glucose)</a:t>
            </a:r>
          </a:p>
          <a:p>
            <a:pPr algn="l" eaLnBrk="1" hangingPunct="1"/>
            <a:endParaRPr lang="en-GB" altLang="en-US" sz="2400"/>
          </a:p>
          <a:p>
            <a:pPr algn="l" eaLnBrk="1" hangingPunct="1"/>
            <a:endParaRPr lang="en-GB" altLang="en-US" sz="24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26FBF7-7FC0-40DF-BD80-15EAA4CC4E83}"/>
              </a:ext>
            </a:extLst>
          </p:cNvPr>
          <p:cNvSpPr txBox="1">
            <a:spLocks/>
          </p:cNvSpPr>
          <p:nvPr/>
        </p:nvSpPr>
        <p:spPr bwMode="auto">
          <a:xfrm>
            <a:off x="179388" y="-76200"/>
            <a:ext cx="86407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1" hangingPunct="1">
              <a:defRPr/>
            </a:pPr>
            <a:r>
              <a:rPr lang="en-GB" sz="3200" b="1" dirty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Group B </a:t>
            </a:r>
            <a:r>
              <a:rPr lang="en-GB" sz="3200" b="1" i="1" dirty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streptococcus (Streptococcus </a:t>
            </a:r>
            <a:r>
              <a:rPr lang="en-GB" sz="3200" b="1" i="1" dirty="0" err="1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Agalactiae</a:t>
            </a:r>
            <a:r>
              <a:rPr lang="en-GB" sz="3200" b="1" i="1" dirty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B7F75136-5EC4-468E-AC34-3705DAF1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6613"/>
            <a:ext cx="8229600" cy="561975"/>
          </a:xfrm>
        </p:spPr>
        <p:txBody>
          <a:bodyPr/>
          <a:lstStyle/>
          <a:p>
            <a:pPr algn="l" eaLnBrk="1" hangingPunct="1"/>
            <a:r>
              <a:rPr lang="en-GB" altLang="en-US" sz="3600"/>
              <a:t>Neonatal sepsis / treatment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168574DB-0CB7-4494-A71D-CF5265705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1600200"/>
            <a:ext cx="8229600" cy="4648200"/>
          </a:xfrm>
        </p:spPr>
        <p:txBody>
          <a:bodyPr/>
          <a:lstStyle/>
          <a:p>
            <a:pPr marL="0" indent="0" algn="just" rtl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800" dirty="0"/>
              <a:t>Treatment:</a:t>
            </a:r>
          </a:p>
          <a:p>
            <a:pPr algn="just" rtl="0" eaLnBrk="1" hangingPunct="1">
              <a:defRPr/>
            </a:pPr>
            <a:r>
              <a:rPr lang="en-GB" altLang="en-US" sz="2400" dirty="0"/>
              <a:t>If the mother had a risky delivery then give IV intrapartum antibiotics </a:t>
            </a:r>
            <a:r>
              <a:rPr lang="en-GB" altLang="en-US" sz="1800" dirty="0"/>
              <a:t>(</a:t>
            </a:r>
            <a:r>
              <a:rPr lang="en-US" sz="1800" dirty="0" err="1"/>
              <a:t>Intrapartum</a:t>
            </a:r>
            <a:r>
              <a:rPr lang="en-US" sz="1800" dirty="0"/>
              <a:t> antibiotic prophylaxis was defined as adequate when the initial dose of IAP was given at least four hours prior to birth).</a:t>
            </a:r>
            <a:r>
              <a:rPr lang="en-GB" altLang="en-US" sz="1800" dirty="0"/>
              <a:t> </a:t>
            </a:r>
            <a:endParaRPr lang="en-GB" altLang="en-US" sz="2400" dirty="0"/>
          </a:p>
          <a:p>
            <a:pPr algn="just" rtl="0" eaLnBrk="1" hangingPunct="1">
              <a:defRPr/>
            </a:pPr>
            <a:r>
              <a:rPr lang="en-GB" altLang="en-US" sz="2400" dirty="0"/>
              <a:t>Continue antibiotics for 12-24 hrs with the baby and stop if asymptomatic  and cultures negative</a:t>
            </a:r>
          </a:p>
          <a:p>
            <a:pPr algn="just" rtl="0" eaLnBrk="1" hangingPunct="1">
              <a:defRPr/>
            </a:pPr>
            <a:r>
              <a:rPr lang="en-GB" altLang="en-US" sz="2400" dirty="0"/>
              <a:t>If the baby is symptomatic / cultures positive, then 2-3 weeks of IV antibiotics and stop pending improvement</a:t>
            </a:r>
          </a:p>
          <a:p>
            <a:pPr algn="just" rtl="0" eaLnBrk="1" hangingPunct="1">
              <a:defRPr/>
            </a:pPr>
            <a:r>
              <a:rPr lang="en-GB" altLang="en-US" sz="2400" dirty="0"/>
              <a:t>Ampicillin + Gentamicin &gt; IV</a:t>
            </a:r>
          </a:p>
          <a:p>
            <a:pPr algn="just" rtl="0" eaLnBrk="1" hangingPunct="1">
              <a:defRPr/>
            </a:pPr>
            <a:r>
              <a:rPr lang="en-GB" altLang="en-US" sz="2400" dirty="0"/>
              <a:t>Cefotaxime, </a:t>
            </a:r>
            <a:r>
              <a:rPr lang="en-GB" altLang="en-US" sz="2400" dirty="0" err="1"/>
              <a:t>Ceftrixone</a:t>
            </a:r>
            <a:r>
              <a:rPr lang="en-GB" altLang="en-US" sz="2400" dirty="0"/>
              <a:t> or clindamycin are alternatives.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F847DF-57F4-4147-924B-84D7AB09E4D2}"/>
              </a:ext>
            </a:extLst>
          </p:cNvPr>
          <p:cNvSpPr txBox="1">
            <a:spLocks/>
          </p:cNvSpPr>
          <p:nvPr/>
        </p:nvSpPr>
        <p:spPr bwMode="auto">
          <a:xfrm>
            <a:off x="179388" y="-76200"/>
            <a:ext cx="86407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1" hangingPunct="1">
              <a:defRPr/>
            </a:pPr>
            <a:r>
              <a:rPr lang="en-GB" sz="3200" b="1" dirty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Group B </a:t>
            </a:r>
            <a:r>
              <a:rPr lang="en-GB" sz="3200" b="1" i="1" dirty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streptococcus (Streptococcus </a:t>
            </a:r>
            <a:r>
              <a:rPr lang="en-GB" sz="3200" b="1" i="1" dirty="0" err="1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Agalactiae</a:t>
            </a:r>
            <a:r>
              <a:rPr lang="en-GB" sz="3200" b="1" i="1" dirty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A985D-3828-40DF-92E5-447026128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063" y="928688"/>
            <a:ext cx="6248400" cy="189071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 </a:t>
            </a:r>
            <a:r>
              <a:rPr lang="en-US" sz="4800" b="1" dirty="0"/>
              <a:t>Group B </a:t>
            </a:r>
            <a:r>
              <a:rPr lang="en-US" sz="4800" b="1" i="1" dirty="0"/>
              <a:t>Streptococcus</a:t>
            </a:r>
            <a:br>
              <a:rPr lang="en-US" sz="5400" b="1" i="1" dirty="0">
                <a:solidFill>
                  <a:srgbClr val="FF0000"/>
                </a:solidFill>
              </a:rPr>
            </a:br>
            <a:r>
              <a:rPr lang="en-US" sz="5400" b="1" i="1" dirty="0">
                <a:solidFill>
                  <a:srgbClr val="FF0000"/>
                </a:solidFill>
              </a:rPr>
              <a:t>M. </a:t>
            </a:r>
            <a:r>
              <a:rPr lang="en-US" sz="5400" b="1" i="1" dirty="0" err="1">
                <a:solidFill>
                  <a:srgbClr val="FF0000"/>
                </a:solidFill>
              </a:rPr>
              <a:t>leprae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C880B-DC25-4FD7-A2B6-2DE2CCEEB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Dr. Mohammad abu Lubad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Mutah university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Faculty of Medicine  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IRD_PPT_dark">
  <a:themeElements>
    <a:clrScheme name="NCIR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747F81"/>
      </a:accent1>
      <a:accent2>
        <a:srgbClr val="532E60"/>
      </a:accent2>
      <a:accent3>
        <a:srgbClr val="662046"/>
      </a:accent3>
      <a:accent4>
        <a:srgbClr val="9A996E"/>
      </a:accent4>
      <a:accent5>
        <a:srgbClr val="E8CE79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5BD0D362FE4498F457B21D75D702E" ma:contentTypeVersion="4" ma:contentTypeDescription="Create a new document." ma:contentTypeScope="" ma:versionID="abbba0ae70455f6d4c9bd8e40f68085f">
  <xsd:schema xmlns:xsd="http://www.w3.org/2001/XMLSchema" xmlns:xs="http://www.w3.org/2001/XMLSchema" xmlns:p="http://schemas.microsoft.com/office/2006/metadata/properties" xmlns:ns2="1f03ce4d-2404-4236-8700-bd01b623a4ab" targetNamespace="http://schemas.microsoft.com/office/2006/metadata/properties" ma:root="true" ma:fieldsID="ac039211ef6c9fd60a12070104ec8f04" ns2:_="">
    <xsd:import namespace="1f03ce4d-2404-4236-8700-bd01b623a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16F7ED-4346-4AA8-BDAB-78060F79562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f03ce4d-2404-4236-8700-bd01b623a4ab"/>
  </ds:schemaRefs>
</ds:datastoreItem>
</file>

<file path=customXml/itemProps2.xml><?xml version="1.0" encoding="utf-8"?>
<ds:datastoreItem xmlns:ds="http://schemas.openxmlformats.org/officeDocument/2006/customXml" ds:itemID="{C13EBF7C-A6B0-42D2-9D92-9CCC373FAD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NCIRD_PPT_dark</Template>
  <TotalTime>7950</TotalTime>
  <Words>1616</Words>
  <Application>Microsoft Office PowerPoint</Application>
  <PresentationFormat>On-screen Show (4:3)</PresentationFormat>
  <Paragraphs>231</Paragraphs>
  <Slides>29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NCIRD_PPT_dark</vt:lpstr>
      <vt:lpstr>سمة Office</vt:lpstr>
      <vt:lpstr>NSII 2021-2022  Group B Streptococcus (galactiae) Mycobacterium Leprae  </vt:lpstr>
      <vt:lpstr>Group B streptococcus (Streptococcus Agalactiae )</vt:lpstr>
      <vt:lpstr>Group B streptococcus (Streptococcus Agalactiae )</vt:lpstr>
      <vt:lpstr>Group B streptococcus (Streptococcus Agalactiae )</vt:lpstr>
      <vt:lpstr>Clinical picture / neonatal sepsis</vt:lpstr>
      <vt:lpstr>Clinical picture / neonatal sepsis</vt:lpstr>
      <vt:lpstr>Neonatal sepsis / Diagnosis</vt:lpstr>
      <vt:lpstr>Neonatal sepsis / treatment</vt:lpstr>
      <vt:lpstr> Group B Streptococcus M. leprae</vt:lpstr>
      <vt:lpstr>Objectives</vt:lpstr>
      <vt:lpstr>What is leprosy</vt:lpstr>
      <vt:lpstr>Background  </vt:lpstr>
      <vt:lpstr>PowerPoint Presentation</vt:lpstr>
      <vt:lpstr>Epidemiology</vt:lpstr>
      <vt:lpstr>PowerPoint Presentation</vt:lpstr>
      <vt:lpstr>PowerPoint Presentation</vt:lpstr>
      <vt:lpstr>Pathophysiology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definition </vt:lpstr>
      <vt:lpstr>Diagnosis</vt:lpstr>
      <vt:lpstr>Diagnosis</vt:lpstr>
      <vt:lpstr>Treatment </vt:lpstr>
      <vt:lpstr>Case presentation </vt:lpstr>
      <vt:lpstr>Case presentation 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Early-onset GBS Disease Prevention for Clinician's - CDC's 2010 Prevention Guidelines</dc:title>
  <dc:subject>Group B Streptococcus</dc:subject>
  <dc:creator>CDC</dc:creator>
  <cp:keywords>GBS, Group B Strep</cp:keywords>
  <cp:lastModifiedBy>Sanabil Hassanat</cp:lastModifiedBy>
  <cp:revision>785</cp:revision>
  <dcterms:created xsi:type="dcterms:W3CDTF">2010-07-15T18:00:49Z</dcterms:created>
  <dcterms:modified xsi:type="dcterms:W3CDTF">2022-03-10T10:28:42Z</dcterms:modified>
</cp:coreProperties>
</file>