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  <p:sldMasterId id="2147483745" r:id="rId3"/>
    <p:sldMasterId id="2147483757" r:id="rId4"/>
    <p:sldMasterId id="2147483769" r:id="rId5"/>
    <p:sldMasterId id="2147483781" r:id="rId6"/>
  </p:sldMasterIdLst>
  <p:notesMasterIdLst>
    <p:notesMasterId r:id="rId52"/>
  </p:notesMasterIdLst>
  <p:sldIdLst>
    <p:sldId id="276" r:id="rId7"/>
    <p:sldId id="275" r:id="rId8"/>
    <p:sldId id="277" r:id="rId9"/>
    <p:sldId id="309" r:id="rId10"/>
    <p:sldId id="262" r:id="rId11"/>
    <p:sldId id="263" r:id="rId12"/>
    <p:sldId id="265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301" r:id="rId23"/>
    <p:sldId id="302" r:id="rId24"/>
    <p:sldId id="303" r:id="rId25"/>
    <p:sldId id="293" r:id="rId26"/>
    <p:sldId id="330" r:id="rId27"/>
    <p:sldId id="331" r:id="rId28"/>
    <p:sldId id="332" r:id="rId29"/>
    <p:sldId id="333" r:id="rId30"/>
    <p:sldId id="300" r:id="rId31"/>
    <p:sldId id="312" r:id="rId32"/>
    <p:sldId id="313" r:id="rId33"/>
    <p:sldId id="316" r:id="rId34"/>
    <p:sldId id="314" r:id="rId35"/>
    <p:sldId id="329" r:id="rId36"/>
    <p:sldId id="315" r:id="rId37"/>
    <p:sldId id="310" r:id="rId38"/>
    <p:sldId id="257" r:id="rId39"/>
    <p:sldId id="258" r:id="rId40"/>
    <p:sldId id="259" r:id="rId41"/>
    <p:sldId id="260" r:id="rId42"/>
    <p:sldId id="324" r:id="rId43"/>
    <p:sldId id="321" r:id="rId44"/>
    <p:sldId id="320" r:id="rId45"/>
    <p:sldId id="270" r:id="rId46"/>
    <p:sldId id="326" r:id="rId47"/>
    <p:sldId id="261" r:id="rId48"/>
    <p:sldId id="327" r:id="rId49"/>
    <p:sldId id="264" r:id="rId50"/>
    <p:sldId id="31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EBBB4-9A4C-4EAE-AE2F-CA4D6495F9D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50F92F-26C5-4E84-834E-3615EC202838}">
      <dgm:prSet phldrT="[Text]"/>
      <dgm:spPr/>
      <dgm:t>
        <a:bodyPr/>
        <a:lstStyle/>
        <a:p>
          <a:r>
            <a:rPr lang="en-US" dirty="0"/>
            <a:t>Acquired</a:t>
          </a:r>
        </a:p>
      </dgm:t>
    </dgm:pt>
    <dgm:pt modelId="{5CC1E327-C87B-44A8-AE16-129FC2AEACDE}" type="parTrans" cxnId="{F8BDC92D-C9D1-4D8B-B36F-9EDA60BE2E5D}">
      <dgm:prSet/>
      <dgm:spPr/>
      <dgm:t>
        <a:bodyPr/>
        <a:lstStyle/>
        <a:p>
          <a:endParaRPr lang="en-US"/>
        </a:p>
      </dgm:t>
    </dgm:pt>
    <dgm:pt modelId="{A47893B7-529D-429D-A0E6-4EE6117B3483}" type="sibTrans" cxnId="{F8BDC92D-C9D1-4D8B-B36F-9EDA60BE2E5D}">
      <dgm:prSet/>
      <dgm:spPr/>
      <dgm:t>
        <a:bodyPr/>
        <a:lstStyle/>
        <a:p>
          <a:endParaRPr lang="en-US"/>
        </a:p>
      </dgm:t>
    </dgm:pt>
    <dgm:pt modelId="{B3BA40E7-2BBC-4084-B3C7-E450E7ADF906}">
      <dgm:prSet phldrT="[Text]"/>
      <dgm:spPr/>
      <dgm:t>
        <a:bodyPr/>
        <a:lstStyle/>
        <a:p>
          <a:r>
            <a:rPr lang="en-US" dirty="0"/>
            <a:t>Congenital </a:t>
          </a:r>
        </a:p>
      </dgm:t>
    </dgm:pt>
    <dgm:pt modelId="{44650AF9-442E-43A8-A936-35D7189CDB7D}" type="parTrans" cxnId="{ACD437C0-0599-4DCE-B3BB-C9CE58F46070}">
      <dgm:prSet/>
      <dgm:spPr/>
      <dgm:t>
        <a:bodyPr/>
        <a:lstStyle/>
        <a:p>
          <a:endParaRPr lang="en-US"/>
        </a:p>
      </dgm:t>
    </dgm:pt>
    <dgm:pt modelId="{D3F7FDAE-066E-4D2F-BD38-A5B7AF36A7BC}" type="sibTrans" cxnId="{ACD437C0-0599-4DCE-B3BB-C9CE58F46070}">
      <dgm:prSet/>
      <dgm:spPr/>
      <dgm:t>
        <a:bodyPr/>
        <a:lstStyle/>
        <a:p>
          <a:endParaRPr lang="en-US"/>
        </a:p>
      </dgm:t>
    </dgm:pt>
    <dgm:pt modelId="{C3937FFD-3D0C-4962-9BD8-5B83AD9C8BB0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Adhesions</a:t>
          </a:r>
        </a:p>
      </dgm:t>
    </dgm:pt>
    <dgm:pt modelId="{F88D8792-3E18-452A-9224-CAF0D934A364}" type="parTrans" cxnId="{CA65AE22-0BF8-4F3D-BEC6-1DF362B45C73}">
      <dgm:prSet/>
      <dgm:spPr/>
      <dgm:t>
        <a:bodyPr/>
        <a:lstStyle/>
        <a:p>
          <a:endParaRPr lang="en-US"/>
        </a:p>
      </dgm:t>
    </dgm:pt>
    <dgm:pt modelId="{7593C934-0AE6-43B5-B2D4-997F9BBBA345}" type="sibTrans" cxnId="{CA65AE22-0BF8-4F3D-BEC6-1DF362B45C73}">
      <dgm:prSet/>
      <dgm:spPr/>
      <dgm:t>
        <a:bodyPr/>
        <a:lstStyle/>
        <a:p>
          <a:endParaRPr lang="en-US"/>
        </a:p>
      </dgm:t>
    </dgm:pt>
    <dgm:pt modelId="{2488883E-5E41-40AA-AF24-08C94E9473FE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Intussusceptions</a:t>
          </a:r>
        </a:p>
      </dgm:t>
    </dgm:pt>
    <dgm:pt modelId="{608B1717-2C01-4146-9BD2-0524E2249877}" type="parTrans" cxnId="{073A36E8-7FED-49AF-AADF-03DDC01E58AF}">
      <dgm:prSet/>
      <dgm:spPr/>
      <dgm:t>
        <a:bodyPr/>
        <a:lstStyle/>
        <a:p>
          <a:endParaRPr lang="en-US"/>
        </a:p>
      </dgm:t>
    </dgm:pt>
    <dgm:pt modelId="{93E119AD-E85E-49D3-B691-4A222BE6F8AE}" type="sibTrans" cxnId="{073A36E8-7FED-49AF-AADF-03DDC01E58AF}">
      <dgm:prSet/>
      <dgm:spPr/>
      <dgm:t>
        <a:bodyPr/>
        <a:lstStyle/>
        <a:p>
          <a:endParaRPr lang="en-US"/>
        </a:p>
      </dgm:t>
    </dgm:pt>
    <dgm:pt modelId="{CCCC20B9-0226-42CE-A538-70AD64C1A3CA}">
      <dgm:prSet/>
      <dgm:spPr/>
      <dgm:t>
        <a:bodyPr/>
        <a:lstStyle/>
        <a:p>
          <a:r>
            <a:rPr lang="en-US" dirty="0"/>
            <a:t>Strangulated hernia</a:t>
          </a:r>
        </a:p>
      </dgm:t>
    </dgm:pt>
    <dgm:pt modelId="{DB402C92-E85F-4472-9FF4-D0E3A895A19B}" type="parTrans" cxnId="{C21298F5-F504-45E8-A77F-23FF968F15EE}">
      <dgm:prSet/>
      <dgm:spPr/>
      <dgm:t>
        <a:bodyPr/>
        <a:lstStyle/>
        <a:p>
          <a:endParaRPr lang="en-US"/>
        </a:p>
      </dgm:t>
    </dgm:pt>
    <dgm:pt modelId="{EC434EC0-3C37-40AF-B2E1-8A9F3FC36D69}" type="sibTrans" cxnId="{C21298F5-F504-45E8-A77F-23FF968F15EE}">
      <dgm:prSet/>
      <dgm:spPr/>
      <dgm:t>
        <a:bodyPr/>
        <a:lstStyle/>
        <a:p>
          <a:endParaRPr lang="en-US"/>
        </a:p>
      </dgm:t>
    </dgm:pt>
    <dgm:pt modelId="{3AD87EFE-290D-44BA-9C7A-E9B8B434790F}">
      <dgm:prSet/>
      <dgm:spPr/>
      <dgm:t>
        <a:bodyPr/>
        <a:lstStyle/>
        <a:p>
          <a:r>
            <a:rPr lang="en-US"/>
            <a:t>Volvulus</a:t>
          </a:r>
          <a:endParaRPr lang="en-US" dirty="0"/>
        </a:p>
      </dgm:t>
    </dgm:pt>
    <dgm:pt modelId="{500DC9A3-E650-4E2F-B500-0C7211DBE6E2}" type="parTrans" cxnId="{E9617DF2-1A7E-4AA3-853D-4A2BDD34212E}">
      <dgm:prSet/>
      <dgm:spPr/>
      <dgm:t>
        <a:bodyPr/>
        <a:lstStyle/>
        <a:p>
          <a:endParaRPr lang="en-US"/>
        </a:p>
      </dgm:t>
    </dgm:pt>
    <dgm:pt modelId="{61914B6F-0DC0-4A4E-9E35-95547D16C002}" type="sibTrans" cxnId="{E9617DF2-1A7E-4AA3-853D-4A2BDD34212E}">
      <dgm:prSet/>
      <dgm:spPr/>
      <dgm:t>
        <a:bodyPr/>
        <a:lstStyle/>
        <a:p>
          <a:endParaRPr lang="en-US"/>
        </a:p>
      </dgm:t>
    </dgm:pt>
    <dgm:pt modelId="{5B3EE715-4FE1-4D91-8FBE-F77145D94AB0}">
      <dgm:prSet/>
      <dgm:spPr/>
      <dgm:t>
        <a:bodyPr/>
        <a:lstStyle/>
        <a:p>
          <a:r>
            <a:rPr lang="en-US" dirty="0"/>
            <a:t>Complicated </a:t>
          </a:r>
          <a:r>
            <a:rPr lang="en-US" dirty="0" err="1"/>
            <a:t>meckels</a:t>
          </a:r>
          <a:r>
            <a:rPr lang="en-US" dirty="0"/>
            <a:t> diverticulum</a:t>
          </a:r>
        </a:p>
      </dgm:t>
    </dgm:pt>
    <dgm:pt modelId="{5A0C280A-8AAE-4DFA-9B51-2435880DD65C}" type="parTrans" cxnId="{6FA4EB1C-7B66-434F-B806-A7B06550EA29}">
      <dgm:prSet/>
      <dgm:spPr/>
      <dgm:t>
        <a:bodyPr/>
        <a:lstStyle/>
        <a:p>
          <a:endParaRPr lang="en-US"/>
        </a:p>
      </dgm:t>
    </dgm:pt>
    <dgm:pt modelId="{1608638D-B1E3-429C-A552-5A479C74B057}" type="sibTrans" cxnId="{6FA4EB1C-7B66-434F-B806-A7B06550EA29}">
      <dgm:prSet/>
      <dgm:spPr/>
      <dgm:t>
        <a:bodyPr/>
        <a:lstStyle/>
        <a:p>
          <a:endParaRPr lang="en-US"/>
        </a:p>
      </dgm:t>
    </dgm:pt>
    <dgm:pt modelId="{C2F79969-86FB-4CF0-AF07-AF08F55041E9}" type="pres">
      <dgm:prSet presAssocID="{D83EBBB4-9A4C-4EAE-AE2F-CA4D6495F9D3}" presName="theList" presStyleCnt="0">
        <dgm:presLayoutVars>
          <dgm:dir/>
          <dgm:animLvl val="lvl"/>
          <dgm:resizeHandles val="exact"/>
        </dgm:presLayoutVars>
      </dgm:prSet>
      <dgm:spPr/>
    </dgm:pt>
    <dgm:pt modelId="{76DA6A61-D60D-4417-AFAD-A7C8E6FCE663}" type="pres">
      <dgm:prSet presAssocID="{D350F92F-26C5-4E84-834E-3615EC202838}" presName="compNode" presStyleCnt="0"/>
      <dgm:spPr/>
    </dgm:pt>
    <dgm:pt modelId="{9B0EFA9F-DBE5-4E9B-AE2F-A31BA403FF48}" type="pres">
      <dgm:prSet presAssocID="{D350F92F-26C5-4E84-834E-3615EC202838}" presName="aNode" presStyleLbl="bgShp" presStyleIdx="0" presStyleCnt="2"/>
      <dgm:spPr/>
    </dgm:pt>
    <dgm:pt modelId="{00A274D0-2D3E-433B-A833-55E62F243B01}" type="pres">
      <dgm:prSet presAssocID="{D350F92F-26C5-4E84-834E-3615EC202838}" presName="textNode" presStyleLbl="bgShp" presStyleIdx="0" presStyleCnt="2"/>
      <dgm:spPr/>
    </dgm:pt>
    <dgm:pt modelId="{021DF954-9F77-47D8-A22C-CEDBCF1A7047}" type="pres">
      <dgm:prSet presAssocID="{D350F92F-26C5-4E84-834E-3615EC202838}" presName="compChildNode" presStyleCnt="0"/>
      <dgm:spPr/>
    </dgm:pt>
    <dgm:pt modelId="{D710B8BA-7AD8-411B-9493-3627DD523369}" type="pres">
      <dgm:prSet presAssocID="{D350F92F-26C5-4E84-834E-3615EC202838}" presName="theInnerList" presStyleCnt="0"/>
      <dgm:spPr/>
    </dgm:pt>
    <dgm:pt modelId="{E5255BB9-DA17-41A3-B691-70C0FD8DC28C}" type="pres">
      <dgm:prSet presAssocID="{CCCC20B9-0226-42CE-A538-70AD64C1A3CA}" presName="childNode" presStyleLbl="node1" presStyleIdx="0" presStyleCnt="5" custLinFactY="180311" custLinFactNeighborX="-3231" custLinFactNeighborY="200000">
        <dgm:presLayoutVars>
          <dgm:bulletEnabled val="1"/>
        </dgm:presLayoutVars>
      </dgm:prSet>
      <dgm:spPr/>
    </dgm:pt>
    <dgm:pt modelId="{5B2045E6-F470-4153-AC9E-AD3433A08BCB}" type="pres">
      <dgm:prSet presAssocID="{CCCC20B9-0226-42CE-A538-70AD64C1A3CA}" presName="aSpace2" presStyleCnt="0"/>
      <dgm:spPr/>
    </dgm:pt>
    <dgm:pt modelId="{948A32C3-2979-4027-B1E1-4A69D28C2BD1}" type="pres">
      <dgm:prSet presAssocID="{C3937FFD-3D0C-4962-9BD8-5B83AD9C8BB0}" presName="childNode" presStyleLbl="node1" presStyleIdx="1" presStyleCnt="5" custLinFactNeighborX="-3231" custLinFactNeighborY="-64073">
        <dgm:presLayoutVars>
          <dgm:bulletEnabled val="1"/>
        </dgm:presLayoutVars>
      </dgm:prSet>
      <dgm:spPr/>
    </dgm:pt>
    <dgm:pt modelId="{F139EC86-9A02-4263-8D41-7A6BD98EE209}" type="pres">
      <dgm:prSet presAssocID="{C3937FFD-3D0C-4962-9BD8-5B83AD9C8BB0}" presName="aSpace2" presStyleCnt="0"/>
      <dgm:spPr/>
    </dgm:pt>
    <dgm:pt modelId="{7E0EB7E6-49CF-4EF3-A084-8C37599A1500}" type="pres">
      <dgm:prSet presAssocID="{2488883E-5E41-40AA-AF24-08C94E9473FE}" presName="childNode" presStyleLbl="node1" presStyleIdx="2" presStyleCnt="5" custScaleX="95409" custScaleY="112227" custLinFactY="-202234" custLinFactNeighborX="-3200" custLinFactNeighborY="-300000">
        <dgm:presLayoutVars>
          <dgm:bulletEnabled val="1"/>
        </dgm:presLayoutVars>
      </dgm:prSet>
      <dgm:spPr/>
    </dgm:pt>
    <dgm:pt modelId="{740D1087-C6BE-4A84-8724-91DE220244EA}" type="pres">
      <dgm:prSet presAssocID="{D350F92F-26C5-4E84-834E-3615EC202838}" presName="aSpace" presStyleCnt="0"/>
      <dgm:spPr/>
    </dgm:pt>
    <dgm:pt modelId="{6C09B89F-698F-4733-8912-EB0EFC8FA41A}" type="pres">
      <dgm:prSet presAssocID="{B3BA40E7-2BBC-4084-B3C7-E450E7ADF906}" presName="compNode" presStyleCnt="0"/>
      <dgm:spPr/>
    </dgm:pt>
    <dgm:pt modelId="{785F294C-5271-4CBA-A1E6-F8821E120163}" type="pres">
      <dgm:prSet presAssocID="{B3BA40E7-2BBC-4084-B3C7-E450E7ADF906}" presName="aNode" presStyleLbl="bgShp" presStyleIdx="1" presStyleCnt="2"/>
      <dgm:spPr/>
    </dgm:pt>
    <dgm:pt modelId="{1052DA18-45B8-43EF-A49C-A347C0865CFA}" type="pres">
      <dgm:prSet presAssocID="{B3BA40E7-2BBC-4084-B3C7-E450E7ADF906}" presName="textNode" presStyleLbl="bgShp" presStyleIdx="1" presStyleCnt="2"/>
      <dgm:spPr/>
    </dgm:pt>
    <dgm:pt modelId="{A7EEE26B-81F0-4EA4-846D-E884CCA77B0A}" type="pres">
      <dgm:prSet presAssocID="{B3BA40E7-2BBC-4084-B3C7-E450E7ADF906}" presName="compChildNode" presStyleCnt="0"/>
      <dgm:spPr/>
    </dgm:pt>
    <dgm:pt modelId="{3D210A61-7EE7-4E10-9B22-52B7FA528041}" type="pres">
      <dgm:prSet presAssocID="{B3BA40E7-2BBC-4084-B3C7-E450E7ADF906}" presName="theInnerList" presStyleCnt="0"/>
      <dgm:spPr/>
    </dgm:pt>
    <dgm:pt modelId="{AF438D47-10E6-4F37-8A9A-6CACBC9D65CF}" type="pres">
      <dgm:prSet presAssocID="{3AD87EFE-290D-44BA-9C7A-E9B8B434790F}" presName="childNode" presStyleLbl="node1" presStyleIdx="3" presStyleCnt="5" custLinFactY="89544" custLinFactNeighborX="1977" custLinFactNeighborY="100000">
        <dgm:presLayoutVars>
          <dgm:bulletEnabled val="1"/>
        </dgm:presLayoutVars>
      </dgm:prSet>
      <dgm:spPr/>
    </dgm:pt>
    <dgm:pt modelId="{CBB10545-2FFA-4D46-8332-DB541FBAD810}" type="pres">
      <dgm:prSet presAssocID="{3AD87EFE-290D-44BA-9C7A-E9B8B434790F}" presName="aSpace2" presStyleCnt="0"/>
      <dgm:spPr/>
    </dgm:pt>
    <dgm:pt modelId="{A1FCBE1B-58BE-4024-8BD8-3F088294F27E}" type="pres">
      <dgm:prSet presAssocID="{5B3EE715-4FE1-4D91-8FBE-F77145D94AB0}" presName="childNode" presStyleLbl="node1" presStyleIdx="4" presStyleCnt="5" custLinFactY="-100000" custLinFactNeighborX="1977" custLinFactNeighborY="-172491">
        <dgm:presLayoutVars>
          <dgm:bulletEnabled val="1"/>
        </dgm:presLayoutVars>
      </dgm:prSet>
      <dgm:spPr/>
    </dgm:pt>
  </dgm:ptLst>
  <dgm:cxnLst>
    <dgm:cxn modelId="{1B1F7615-1411-4E9A-A3C5-B796E2585EF8}" type="presOf" srcId="{B3BA40E7-2BBC-4084-B3C7-E450E7ADF906}" destId="{1052DA18-45B8-43EF-A49C-A347C0865CFA}" srcOrd="1" destOrd="0" presId="urn:microsoft.com/office/officeart/2005/8/layout/lProcess2"/>
    <dgm:cxn modelId="{263AE015-45AD-4739-ABB5-14DE1DD6701A}" type="presOf" srcId="{5B3EE715-4FE1-4D91-8FBE-F77145D94AB0}" destId="{A1FCBE1B-58BE-4024-8BD8-3F088294F27E}" srcOrd="0" destOrd="0" presId="urn:microsoft.com/office/officeart/2005/8/layout/lProcess2"/>
    <dgm:cxn modelId="{6FA4EB1C-7B66-434F-B806-A7B06550EA29}" srcId="{B3BA40E7-2BBC-4084-B3C7-E450E7ADF906}" destId="{5B3EE715-4FE1-4D91-8FBE-F77145D94AB0}" srcOrd="1" destOrd="0" parTransId="{5A0C280A-8AAE-4DFA-9B51-2435880DD65C}" sibTransId="{1608638D-B1E3-429C-A552-5A479C74B057}"/>
    <dgm:cxn modelId="{CA65AE22-0BF8-4F3D-BEC6-1DF362B45C73}" srcId="{D350F92F-26C5-4E84-834E-3615EC202838}" destId="{C3937FFD-3D0C-4962-9BD8-5B83AD9C8BB0}" srcOrd="1" destOrd="0" parTransId="{F88D8792-3E18-452A-9224-CAF0D934A364}" sibTransId="{7593C934-0AE6-43B5-B2D4-997F9BBBA345}"/>
    <dgm:cxn modelId="{DF551224-B2C9-4E5A-864F-BA65800C2999}" type="presOf" srcId="{B3BA40E7-2BBC-4084-B3C7-E450E7ADF906}" destId="{785F294C-5271-4CBA-A1E6-F8821E120163}" srcOrd="0" destOrd="0" presId="urn:microsoft.com/office/officeart/2005/8/layout/lProcess2"/>
    <dgm:cxn modelId="{F8BDC92D-C9D1-4D8B-B36F-9EDA60BE2E5D}" srcId="{D83EBBB4-9A4C-4EAE-AE2F-CA4D6495F9D3}" destId="{D350F92F-26C5-4E84-834E-3615EC202838}" srcOrd="0" destOrd="0" parTransId="{5CC1E327-C87B-44A8-AE16-129FC2AEACDE}" sibTransId="{A47893B7-529D-429D-A0E6-4EE6117B3483}"/>
    <dgm:cxn modelId="{4F120951-697C-4446-8009-5AA1F2D2D2A9}" type="presOf" srcId="{3AD87EFE-290D-44BA-9C7A-E9B8B434790F}" destId="{AF438D47-10E6-4F37-8A9A-6CACBC9D65CF}" srcOrd="0" destOrd="0" presId="urn:microsoft.com/office/officeart/2005/8/layout/lProcess2"/>
    <dgm:cxn modelId="{D217607F-B248-439B-928F-7C0B507FF019}" type="presOf" srcId="{2488883E-5E41-40AA-AF24-08C94E9473FE}" destId="{7E0EB7E6-49CF-4EF3-A084-8C37599A1500}" srcOrd="0" destOrd="0" presId="urn:microsoft.com/office/officeart/2005/8/layout/lProcess2"/>
    <dgm:cxn modelId="{BAF7E680-A058-482E-BCA2-89E320F35F26}" type="presOf" srcId="{C3937FFD-3D0C-4962-9BD8-5B83AD9C8BB0}" destId="{948A32C3-2979-4027-B1E1-4A69D28C2BD1}" srcOrd="0" destOrd="0" presId="urn:microsoft.com/office/officeart/2005/8/layout/lProcess2"/>
    <dgm:cxn modelId="{BA89BF93-DD5F-4211-B304-F6FCD792900E}" type="presOf" srcId="{D350F92F-26C5-4E84-834E-3615EC202838}" destId="{00A274D0-2D3E-433B-A833-55E62F243B01}" srcOrd="1" destOrd="0" presId="urn:microsoft.com/office/officeart/2005/8/layout/lProcess2"/>
    <dgm:cxn modelId="{ED759096-7E18-4B94-B848-7F598D3D8E93}" type="presOf" srcId="{CCCC20B9-0226-42CE-A538-70AD64C1A3CA}" destId="{E5255BB9-DA17-41A3-B691-70C0FD8DC28C}" srcOrd="0" destOrd="0" presId="urn:microsoft.com/office/officeart/2005/8/layout/lProcess2"/>
    <dgm:cxn modelId="{81E443BB-705C-49F0-8C1D-5172D0156057}" type="presOf" srcId="{D83EBBB4-9A4C-4EAE-AE2F-CA4D6495F9D3}" destId="{C2F79969-86FB-4CF0-AF07-AF08F55041E9}" srcOrd="0" destOrd="0" presId="urn:microsoft.com/office/officeart/2005/8/layout/lProcess2"/>
    <dgm:cxn modelId="{7BEB1DBC-765A-4F7E-8001-CD2F93E1611E}" type="presOf" srcId="{D350F92F-26C5-4E84-834E-3615EC202838}" destId="{9B0EFA9F-DBE5-4E9B-AE2F-A31BA403FF48}" srcOrd="0" destOrd="0" presId="urn:microsoft.com/office/officeart/2005/8/layout/lProcess2"/>
    <dgm:cxn modelId="{ACD437C0-0599-4DCE-B3BB-C9CE58F46070}" srcId="{D83EBBB4-9A4C-4EAE-AE2F-CA4D6495F9D3}" destId="{B3BA40E7-2BBC-4084-B3C7-E450E7ADF906}" srcOrd="1" destOrd="0" parTransId="{44650AF9-442E-43A8-A936-35D7189CDB7D}" sibTransId="{D3F7FDAE-066E-4D2F-BD38-A5B7AF36A7BC}"/>
    <dgm:cxn modelId="{073A36E8-7FED-49AF-AADF-03DDC01E58AF}" srcId="{D350F92F-26C5-4E84-834E-3615EC202838}" destId="{2488883E-5E41-40AA-AF24-08C94E9473FE}" srcOrd="2" destOrd="0" parTransId="{608B1717-2C01-4146-9BD2-0524E2249877}" sibTransId="{93E119AD-E85E-49D3-B691-4A222BE6F8AE}"/>
    <dgm:cxn modelId="{E9617DF2-1A7E-4AA3-853D-4A2BDD34212E}" srcId="{B3BA40E7-2BBC-4084-B3C7-E450E7ADF906}" destId="{3AD87EFE-290D-44BA-9C7A-E9B8B434790F}" srcOrd="0" destOrd="0" parTransId="{500DC9A3-E650-4E2F-B500-0C7211DBE6E2}" sibTransId="{61914B6F-0DC0-4A4E-9E35-95547D16C002}"/>
    <dgm:cxn modelId="{C21298F5-F504-45E8-A77F-23FF968F15EE}" srcId="{D350F92F-26C5-4E84-834E-3615EC202838}" destId="{CCCC20B9-0226-42CE-A538-70AD64C1A3CA}" srcOrd="0" destOrd="0" parTransId="{DB402C92-E85F-4472-9FF4-D0E3A895A19B}" sibTransId="{EC434EC0-3C37-40AF-B2E1-8A9F3FC36D69}"/>
    <dgm:cxn modelId="{49FDF802-EEEB-4339-B538-A1712BE7D80E}" type="presParOf" srcId="{C2F79969-86FB-4CF0-AF07-AF08F55041E9}" destId="{76DA6A61-D60D-4417-AFAD-A7C8E6FCE663}" srcOrd="0" destOrd="0" presId="urn:microsoft.com/office/officeart/2005/8/layout/lProcess2"/>
    <dgm:cxn modelId="{65A37F13-D4B7-416D-8B78-CE9F4BD6081C}" type="presParOf" srcId="{76DA6A61-D60D-4417-AFAD-A7C8E6FCE663}" destId="{9B0EFA9F-DBE5-4E9B-AE2F-A31BA403FF48}" srcOrd="0" destOrd="0" presId="urn:microsoft.com/office/officeart/2005/8/layout/lProcess2"/>
    <dgm:cxn modelId="{9A3716AC-4343-4984-9F92-E44AB0A94605}" type="presParOf" srcId="{76DA6A61-D60D-4417-AFAD-A7C8E6FCE663}" destId="{00A274D0-2D3E-433B-A833-55E62F243B01}" srcOrd="1" destOrd="0" presId="urn:microsoft.com/office/officeart/2005/8/layout/lProcess2"/>
    <dgm:cxn modelId="{48246E4F-F838-41ED-8EE3-FBC53C42AE98}" type="presParOf" srcId="{76DA6A61-D60D-4417-AFAD-A7C8E6FCE663}" destId="{021DF954-9F77-47D8-A22C-CEDBCF1A7047}" srcOrd="2" destOrd="0" presId="urn:microsoft.com/office/officeart/2005/8/layout/lProcess2"/>
    <dgm:cxn modelId="{BAE41691-85E7-4129-830D-0986425E6ECF}" type="presParOf" srcId="{021DF954-9F77-47D8-A22C-CEDBCF1A7047}" destId="{D710B8BA-7AD8-411B-9493-3627DD523369}" srcOrd="0" destOrd="0" presId="urn:microsoft.com/office/officeart/2005/8/layout/lProcess2"/>
    <dgm:cxn modelId="{B0055089-620D-425B-A7D3-8E5C8A60850E}" type="presParOf" srcId="{D710B8BA-7AD8-411B-9493-3627DD523369}" destId="{E5255BB9-DA17-41A3-B691-70C0FD8DC28C}" srcOrd="0" destOrd="0" presId="urn:microsoft.com/office/officeart/2005/8/layout/lProcess2"/>
    <dgm:cxn modelId="{07F4CE21-BA97-4F3E-AE0A-42F09B81BBF3}" type="presParOf" srcId="{D710B8BA-7AD8-411B-9493-3627DD523369}" destId="{5B2045E6-F470-4153-AC9E-AD3433A08BCB}" srcOrd="1" destOrd="0" presId="urn:microsoft.com/office/officeart/2005/8/layout/lProcess2"/>
    <dgm:cxn modelId="{9493D53B-B4A8-4209-AC72-69A503DB3A28}" type="presParOf" srcId="{D710B8BA-7AD8-411B-9493-3627DD523369}" destId="{948A32C3-2979-4027-B1E1-4A69D28C2BD1}" srcOrd="2" destOrd="0" presId="urn:microsoft.com/office/officeart/2005/8/layout/lProcess2"/>
    <dgm:cxn modelId="{A30E22D3-EF7B-4B0F-8DAF-EA2201B74117}" type="presParOf" srcId="{D710B8BA-7AD8-411B-9493-3627DD523369}" destId="{F139EC86-9A02-4263-8D41-7A6BD98EE209}" srcOrd="3" destOrd="0" presId="urn:microsoft.com/office/officeart/2005/8/layout/lProcess2"/>
    <dgm:cxn modelId="{C69AC930-3F6C-4C82-9B68-E4C3190C8729}" type="presParOf" srcId="{D710B8BA-7AD8-411B-9493-3627DD523369}" destId="{7E0EB7E6-49CF-4EF3-A084-8C37599A1500}" srcOrd="4" destOrd="0" presId="urn:microsoft.com/office/officeart/2005/8/layout/lProcess2"/>
    <dgm:cxn modelId="{CC35EBE1-7A28-4E51-A06E-1A523C3A349D}" type="presParOf" srcId="{C2F79969-86FB-4CF0-AF07-AF08F55041E9}" destId="{740D1087-C6BE-4A84-8724-91DE220244EA}" srcOrd="1" destOrd="0" presId="urn:microsoft.com/office/officeart/2005/8/layout/lProcess2"/>
    <dgm:cxn modelId="{76C59FE0-8388-4D8E-8747-D817B9215092}" type="presParOf" srcId="{C2F79969-86FB-4CF0-AF07-AF08F55041E9}" destId="{6C09B89F-698F-4733-8912-EB0EFC8FA41A}" srcOrd="2" destOrd="0" presId="urn:microsoft.com/office/officeart/2005/8/layout/lProcess2"/>
    <dgm:cxn modelId="{535DC080-1269-4865-B492-B6C1AD6549DB}" type="presParOf" srcId="{6C09B89F-698F-4733-8912-EB0EFC8FA41A}" destId="{785F294C-5271-4CBA-A1E6-F8821E120163}" srcOrd="0" destOrd="0" presId="urn:microsoft.com/office/officeart/2005/8/layout/lProcess2"/>
    <dgm:cxn modelId="{0C0044B5-9E38-48DA-902D-615B1AFED979}" type="presParOf" srcId="{6C09B89F-698F-4733-8912-EB0EFC8FA41A}" destId="{1052DA18-45B8-43EF-A49C-A347C0865CFA}" srcOrd="1" destOrd="0" presId="urn:microsoft.com/office/officeart/2005/8/layout/lProcess2"/>
    <dgm:cxn modelId="{A18BB7C9-387C-4DC2-85A5-368FA4B5637C}" type="presParOf" srcId="{6C09B89F-698F-4733-8912-EB0EFC8FA41A}" destId="{A7EEE26B-81F0-4EA4-846D-E884CCA77B0A}" srcOrd="2" destOrd="0" presId="urn:microsoft.com/office/officeart/2005/8/layout/lProcess2"/>
    <dgm:cxn modelId="{982D9010-748A-43D1-A9D7-5BD38803121F}" type="presParOf" srcId="{A7EEE26B-81F0-4EA4-846D-E884CCA77B0A}" destId="{3D210A61-7EE7-4E10-9B22-52B7FA528041}" srcOrd="0" destOrd="0" presId="urn:microsoft.com/office/officeart/2005/8/layout/lProcess2"/>
    <dgm:cxn modelId="{AFFF0565-FDA1-48A0-AFB6-B8A1F779C5CE}" type="presParOf" srcId="{3D210A61-7EE7-4E10-9B22-52B7FA528041}" destId="{AF438D47-10E6-4F37-8A9A-6CACBC9D65CF}" srcOrd="0" destOrd="0" presId="urn:microsoft.com/office/officeart/2005/8/layout/lProcess2"/>
    <dgm:cxn modelId="{57E20D93-811E-4348-86CF-774BA246871B}" type="presParOf" srcId="{3D210A61-7EE7-4E10-9B22-52B7FA528041}" destId="{CBB10545-2FFA-4D46-8332-DB541FBAD810}" srcOrd="1" destOrd="0" presId="urn:microsoft.com/office/officeart/2005/8/layout/lProcess2"/>
    <dgm:cxn modelId="{8E187A89-DB71-417B-93D3-398DB6E43E28}" type="presParOf" srcId="{3D210A61-7EE7-4E10-9B22-52B7FA528041}" destId="{A1FCBE1B-58BE-4024-8BD8-3F088294F27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EFA9F-DBE5-4E9B-AE2F-A31BA403FF48}">
      <dsp:nvSpPr>
        <dsp:cNvPr id="0" name=""/>
        <dsp:cNvSpPr/>
      </dsp:nvSpPr>
      <dsp:spPr>
        <a:xfrm>
          <a:off x="2249" y="0"/>
          <a:ext cx="2163791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Acquired</a:t>
          </a:r>
        </a:p>
      </dsp:txBody>
      <dsp:txXfrm>
        <a:off x="2249" y="0"/>
        <a:ext cx="2163791" cy="1371600"/>
      </dsp:txXfrm>
    </dsp:sp>
    <dsp:sp modelId="{E5255BB9-DA17-41A3-B691-70C0FD8DC28C}">
      <dsp:nvSpPr>
        <dsp:cNvPr id="0" name=""/>
        <dsp:cNvSpPr/>
      </dsp:nvSpPr>
      <dsp:spPr>
        <a:xfrm>
          <a:off x="162698" y="3200396"/>
          <a:ext cx="1731033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Strangulated hernia</a:t>
          </a:r>
        </a:p>
      </dsp:txBody>
      <dsp:txXfrm>
        <a:off x="188071" y="3225769"/>
        <a:ext cx="1680287" cy="815545"/>
      </dsp:txXfrm>
    </dsp:sp>
    <dsp:sp modelId="{948A32C3-2979-4027-B1E1-4A69D28C2BD1}">
      <dsp:nvSpPr>
        <dsp:cNvPr id="0" name=""/>
        <dsp:cNvSpPr/>
      </dsp:nvSpPr>
      <dsp:spPr>
        <a:xfrm>
          <a:off x="162698" y="2285999"/>
          <a:ext cx="1731033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 dirty="0">
              <a:solidFill>
                <a:schemeClr val="bg1"/>
              </a:solidFill>
            </a:rPr>
            <a:t>Adhesions</a:t>
          </a:r>
        </a:p>
      </dsp:txBody>
      <dsp:txXfrm>
        <a:off x="188071" y="2311372"/>
        <a:ext cx="1680287" cy="815545"/>
      </dsp:txXfrm>
    </dsp:sp>
    <dsp:sp modelId="{7E0EB7E6-49CF-4EF3-A084-8C37599A1500}">
      <dsp:nvSpPr>
        <dsp:cNvPr id="0" name=""/>
        <dsp:cNvSpPr/>
      </dsp:nvSpPr>
      <dsp:spPr>
        <a:xfrm>
          <a:off x="202971" y="1219198"/>
          <a:ext cx="1651561" cy="972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 dirty="0">
              <a:solidFill>
                <a:schemeClr val="bg1"/>
              </a:solidFill>
            </a:rPr>
            <a:t>Intussusceptions</a:t>
          </a:r>
        </a:p>
      </dsp:txBody>
      <dsp:txXfrm>
        <a:off x="231446" y="1247673"/>
        <a:ext cx="1594611" cy="915262"/>
      </dsp:txXfrm>
    </dsp:sp>
    <dsp:sp modelId="{785F294C-5271-4CBA-A1E6-F8821E120163}">
      <dsp:nvSpPr>
        <dsp:cNvPr id="0" name=""/>
        <dsp:cNvSpPr/>
      </dsp:nvSpPr>
      <dsp:spPr>
        <a:xfrm>
          <a:off x="2328325" y="0"/>
          <a:ext cx="2163791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Congenital </a:t>
          </a:r>
        </a:p>
      </dsp:txBody>
      <dsp:txXfrm>
        <a:off x="2328325" y="0"/>
        <a:ext cx="2163791" cy="1371600"/>
      </dsp:txXfrm>
    </dsp:sp>
    <dsp:sp modelId="{AF438D47-10E6-4F37-8A9A-6CACBC9D65CF}">
      <dsp:nvSpPr>
        <dsp:cNvPr id="0" name=""/>
        <dsp:cNvSpPr/>
      </dsp:nvSpPr>
      <dsp:spPr>
        <a:xfrm>
          <a:off x="2578926" y="2819401"/>
          <a:ext cx="1731033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Volvulus</a:t>
          </a:r>
          <a:endParaRPr lang="en-US" sz="1500" kern="1200" dirty="0"/>
        </a:p>
      </dsp:txBody>
      <dsp:txXfrm>
        <a:off x="2619301" y="2859776"/>
        <a:ext cx="1650283" cy="1297770"/>
      </dsp:txXfrm>
    </dsp:sp>
    <dsp:sp modelId="{A1FCBE1B-58BE-4024-8BD8-3F088294F27E}">
      <dsp:nvSpPr>
        <dsp:cNvPr id="0" name=""/>
        <dsp:cNvSpPr/>
      </dsp:nvSpPr>
      <dsp:spPr>
        <a:xfrm>
          <a:off x="2578926" y="1219200"/>
          <a:ext cx="1731033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Complicated </a:t>
          </a:r>
          <a:r>
            <a:rPr lang="en-US" sz="1500" kern="1200" dirty="0" err="1"/>
            <a:t>meckels</a:t>
          </a:r>
          <a:r>
            <a:rPr lang="en-US" sz="1500" kern="1200" dirty="0"/>
            <a:t> diverticulum</a:t>
          </a:r>
        </a:p>
      </dsp:txBody>
      <dsp:txXfrm>
        <a:off x="2619301" y="1259575"/>
        <a:ext cx="1650283" cy="1297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B52F-004C-4C3A-A53B-4E3FCE5B818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FB610-1305-4AE3-96BE-0F90E9B6B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5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 2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4F3860-3BC8-4B5B-915D-1FF1D58D502B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D32F7328-B479-4857-B555-89A3004790EA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91C7B362-9C66-4E81-BF56-A033EA1288B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66A8FDC2-D5D3-4ECB-BEB5-47662A617743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B590FD3-CC25-408A-9F97-D7E293DA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4E42EB4-DABB-4367-805E-0A417180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EF18EAF-09B7-4053-9043-A3658AC22CB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63868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ntr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08CC8C23-21F2-49DF-B809-B66FAAF53CAE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75A3F6F-350B-4FB0-827A-E18A692A679A}"/>
              </a:ext>
            </a:extLst>
          </p:cNvPr>
          <p:cNvGrpSpPr/>
          <p:nvPr userDrawn="1"/>
        </p:nvGrpSpPr>
        <p:grpSpPr>
          <a:xfrm>
            <a:off x="5277679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9D31691A-91C4-4D10-8458-307F963A88F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8915DEA5-A8D2-4BDD-B324-C2BA1803ACEF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5277678" y="136525"/>
            <a:ext cx="5676383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3"/>
            <a:ext cx="508565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FBCB0C-2A6C-402F-BE7D-2876E6523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588CD7-BAF9-4688-BBD9-3C7CB857FD8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9544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25C617BC-12F9-4B80-825B-1846FDF73E4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CB337F2-8580-4EEE-8357-9ED60EF8A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72089322-E468-4083-89FC-2A94D87D2D6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8629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A69552FD-6A6B-425D-8EE5-312C0C47BB44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1DACA9C-AF56-446D-8E02-FEDB19D45B48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226DECB6-97BA-4D4A-8D2C-EB665D90BE81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5A91CFFA-ED92-4FFA-90E9-D24BF555EDF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8C463886-8452-4ED9-83CD-69DACE3B976D}"/>
              </a:ext>
            </a:extLst>
          </p:cNvPr>
          <p:cNvSpPr/>
          <p:nvPr userDrawn="1"/>
        </p:nvSpPr>
        <p:spPr>
          <a:xfrm>
            <a:off x="9158289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6824377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6824377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8955235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8955235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05A23627-AA3B-41DA-A58F-7DBCBF525751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C6466D76-E709-44E3-B329-340B6C610B32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3B5D074-34FC-4A0B-9195-745E415DC90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515625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0">
            <a:extLst>
              <a:ext uri="{FF2B5EF4-FFF2-40B4-BE49-F238E27FC236}">
                <a16:creationId xmlns:a16="http://schemas.microsoft.com/office/drawing/2014/main" id="{64949B2B-D5D6-4B3C-A52B-01892E721325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96F2E0FF-B4E9-4BD1-A42B-92847EC4E115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D03FD1BE-C34D-4CAA-8CB3-20BEA9B41E72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C69A6042-CEA7-4157-A14E-A2B5F4FE199E}"/>
              </a:ext>
            </a:extLst>
          </p:cNvPr>
          <p:cNvSpPr/>
          <p:nvPr userDrawn="1"/>
        </p:nvSpPr>
        <p:spPr>
          <a:xfrm rot="5400000">
            <a:off x="7151688" y="2919413"/>
            <a:ext cx="3292475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ACB0DB3-8666-401A-A1BA-402C17219952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85977CC-EC4D-4372-8B66-1A05A3E4E1D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43EB91AF-797D-4819-81C3-D85DDB39B8B1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7">
            <a:extLst>
              <a:ext uri="{FF2B5EF4-FFF2-40B4-BE49-F238E27FC236}">
                <a16:creationId xmlns:a16="http://schemas.microsoft.com/office/drawing/2014/main" id="{57A8BC7F-11D3-4B6C-AA28-7D6D02C7F894}"/>
              </a:ext>
            </a:extLst>
          </p:cNvPr>
          <p:cNvSpPr/>
          <p:nvPr userDrawn="1"/>
        </p:nvSpPr>
        <p:spPr>
          <a:xfrm rot="5400000">
            <a:off x="7151688" y="-373063"/>
            <a:ext cx="3292475" cy="431165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45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0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087D89A-5080-47E6-8A41-7CA8C34F666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ADB683AF-5956-4269-ABF8-3A8C5DC22CD1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24570D9-FE54-4D06-8C0E-3CD9604C6D8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2948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0">
            <a:extLst>
              <a:ext uri="{FF2B5EF4-FFF2-40B4-BE49-F238E27FC236}">
                <a16:creationId xmlns:a16="http://schemas.microsoft.com/office/drawing/2014/main" id="{814936F8-E9A4-4B37-85E7-39B990C5901B}"/>
              </a:ext>
            </a:extLst>
          </p:cNvPr>
          <p:cNvSpPr/>
          <p:nvPr userDrawn="1"/>
        </p:nvSpPr>
        <p:spPr>
          <a:xfrm>
            <a:off x="1728789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3C8FB47-C7DF-4A0F-A3CA-BBB742A0AAD2}"/>
              </a:ext>
            </a:extLst>
          </p:cNvPr>
          <p:cNvSpPr/>
          <p:nvPr userDrawn="1"/>
        </p:nvSpPr>
        <p:spPr>
          <a:xfrm>
            <a:off x="3860801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FEBF69B3-1DD8-40F6-8DCC-97CEFC55C49C}"/>
              </a:ext>
            </a:extLst>
          </p:cNvPr>
          <p:cNvSpPr/>
          <p:nvPr userDrawn="1"/>
        </p:nvSpPr>
        <p:spPr>
          <a:xfrm>
            <a:off x="1728789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AFE542AC-FABD-45C2-9B82-FD14417C2D42}"/>
              </a:ext>
            </a:extLst>
          </p:cNvPr>
          <p:cNvSpPr/>
          <p:nvPr userDrawn="1"/>
        </p:nvSpPr>
        <p:spPr>
          <a:xfrm>
            <a:off x="3859214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337DCF6-812A-4D54-9917-ECC5B5241B9A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289B7797-1833-4238-B856-F65407B27D14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B3558ED2-E38D-4DD7-BF00-B0DF0CD882B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AFC63D3A-7B96-4BC9-A45B-7B71A249A5A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Picture Placeholder 15"/>
          <p:cNvSpPr>
            <a:spLocks noGrp="1"/>
          </p:cNvSpPr>
          <p:nvPr>
            <p:ph type="pic" sz="quarter" idx="5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52681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52681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52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365767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365767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Picture Placeholder 15"/>
          <p:cNvSpPr>
            <a:spLocks noGrp="1"/>
          </p:cNvSpPr>
          <p:nvPr>
            <p:ph type="pic" sz="quarter" idx="53"/>
          </p:nvPr>
        </p:nvSpPr>
        <p:spPr>
          <a:xfrm>
            <a:off x="2025435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46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54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47"/>
          </p:nvPr>
        </p:nvSpPr>
        <p:spPr>
          <a:xfrm>
            <a:off x="365767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48"/>
          </p:nvPr>
        </p:nvSpPr>
        <p:spPr>
          <a:xfrm>
            <a:off x="365767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1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DF4A71AC-0564-4DBC-9B0E-80A897AD52C8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75165B2-454C-413D-A8B8-A878CD48D364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AD0D8083-33DE-4FC7-852B-D4493A8A1F9D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7691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2CE3DA3E-EE75-47EF-96DE-D663B10B4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2"/>
            <a:ext cx="107061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392EBE7D-1122-4E03-8C91-750DE5DEDBA7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913F2C4C-89FE-45DC-95CB-DD4187EA69F6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65CF966D-9125-439C-9DDB-5A2C25391EB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28237D8-BB36-4007-8F94-FAC09A143023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1" y="1767595"/>
            <a:ext cx="3863221" cy="2595353"/>
          </a:xfrm>
        </p:spPr>
        <p:txBody>
          <a:bodyPr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215FFA-2B76-490B-91DE-DAF47B076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7C92BB-AA60-4CF0-946B-72B2C4559B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271C296-999E-4035-85F3-66DC31E1ADC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102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>
            <a:extLst>
              <a:ext uri="{FF2B5EF4-FFF2-40B4-BE49-F238E27FC236}">
                <a16:creationId xmlns:a16="http://schemas.microsoft.com/office/drawing/2014/main" id="{C6F51E07-5D5E-4EBE-8453-524E16CE4AC2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1CCFAA4-F64A-4DA3-A01D-02D28008BB3F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6EBE778-C6A9-4E6E-8F0D-A11EEE8E947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654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5654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46962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962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68271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8271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C785C12-9A84-46D8-9280-E63F162C2874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162755FC-BD27-41D9-8258-F08AE8D3BA6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52A6AC0-CE70-4440-AC96-8FEABFB5B89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38197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4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6211" y="2143124"/>
            <a:ext cx="3069500" cy="997168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1969" y="3314507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53361" y="2143124"/>
            <a:ext cx="3069500" cy="1008000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753361" y="3314701"/>
            <a:ext cx="3069500" cy="3051192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66CA45-4CA7-4C2C-978C-322641FB54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A416FB-971A-409E-8AB7-768A96B804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A2FB692-2466-4AAF-8C90-DEA3121346E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4944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431801" y="1593152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1200023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15832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4123559" y="1864921"/>
            <a:ext cx="3804523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4620011" y="2205688"/>
            <a:ext cx="2811619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03582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7454997" y="2207063"/>
            <a:ext cx="3120239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802511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9A3996-F569-43C1-815D-151CF64677A2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116952-1E12-45D6-A0C8-F5424252C73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4C96255-D22E-461C-8692-94EF1CFAC45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4077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EB6611B1-BC51-4CE4-A4EB-898DE8FCBB1B}"/>
              </a:ext>
            </a:extLst>
          </p:cNvPr>
          <p:cNvCxnSpPr/>
          <p:nvPr userDrawn="1"/>
        </p:nvCxnSpPr>
        <p:spPr>
          <a:xfrm>
            <a:off x="5503863" y="1406527"/>
            <a:ext cx="0" cy="44926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543C21-A581-46F9-95E7-5AC1B74DF5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1800" y="3652838"/>
            <a:ext cx="10144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13617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13617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595235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5EE7B06-B8B6-4D0F-9023-5C2530830A2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30D45A8-9235-4A8A-BC7D-9973230596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F888FE5F-B450-4897-8803-E13F262661B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48733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15FCAE9B-14CA-44C5-B11C-65E5B00E4742}"/>
              </a:ext>
            </a:extLst>
          </p:cNvPr>
          <p:cNvSpPr/>
          <p:nvPr userDrawn="1"/>
        </p:nvSpPr>
        <p:spPr>
          <a:xfrm flipH="1">
            <a:off x="3570288" y="1946277"/>
            <a:ext cx="254000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Freeform: Shape 14">
            <a:extLst>
              <a:ext uri="{FF2B5EF4-FFF2-40B4-BE49-F238E27FC236}">
                <a16:creationId xmlns:a16="http://schemas.microsoft.com/office/drawing/2014/main" id="{BBA6026E-6E03-42A3-8AED-E1F871F45C1F}"/>
              </a:ext>
            </a:extLst>
          </p:cNvPr>
          <p:cNvSpPr/>
          <p:nvPr userDrawn="1"/>
        </p:nvSpPr>
        <p:spPr>
          <a:xfrm flipH="1">
            <a:off x="7181851" y="1946277"/>
            <a:ext cx="255588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20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320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40438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0438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7655604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7655604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2A96FF0-6EF8-4D20-A150-7A216B8798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1132C8F-F605-4458-8971-68138AC88A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6C14FF2-4B8A-44B1-9984-2204189D617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83255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09F005-7083-4D4B-9596-7E6F8ED4D099}"/>
              </a:ext>
            </a:extLst>
          </p:cNvPr>
          <p:cNvCxnSpPr>
            <a:cxnSpLocks/>
          </p:cNvCxnSpPr>
          <p:nvPr userDrawn="1"/>
        </p:nvCxnSpPr>
        <p:spPr>
          <a:xfrm>
            <a:off x="431802" y="3867150"/>
            <a:ext cx="1029017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3"/>
          </p:nvPr>
        </p:nvSpPr>
        <p:spPr>
          <a:xfrm>
            <a:off x="27918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318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90381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1375834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184785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84560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231986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279188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326390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42"/>
          </p:nvPr>
        </p:nvSpPr>
        <p:spPr>
          <a:xfrm>
            <a:off x="467995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43"/>
          </p:nvPr>
        </p:nvSpPr>
        <p:spPr>
          <a:xfrm>
            <a:off x="373591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44"/>
          </p:nvPr>
        </p:nvSpPr>
        <p:spPr>
          <a:xfrm>
            <a:off x="420793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45"/>
          </p:nvPr>
        </p:nvSpPr>
        <p:spPr>
          <a:xfrm>
            <a:off x="515197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46"/>
          </p:nvPr>
        </p:nvSpPr>
        <p:spPr>
          <a:xfrm>
            <a:off x="562398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47"/>
          </p:nvPr>
        </p:nvSpPr>
        <p:spPr>
          <a:xfrm>
            <a:off x="60960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48"/>
          </p:nvPr>
        </p:nvSpPr>
        <p:spPr>
          <a:xfrm>
            <a:off x="656801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49"/>
          </p:nvPr>
        </p:nvSpPr>
        <p:spPr>
          <a:xfrm>
            <a:off x="704003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751204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798406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52"/>
          </p:nvPr>
        </p:nvSpPr>
        <p:spPr>
          <a:xfrm>
            <a:off x="845608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53"/>
          </p:nvPr>
        </p:nvSpPr>
        <p:spPr>
          <a:xfrm>
            <a:off x="892809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034414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55"/>
          </p:nvPr>
        </p:nvSpPr>
        <p:spPr>
          <a:xfrm>
            <a:off x="9400116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56"/>
          </p:nvPr>
        </p:nvSpPr>
        <p:spPr>
          <a:xfrm>
            <a:off x="987213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4606681" y="2190752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36"/>
          <p:cNvSpPr>
            <a:spLocks noGrp="1"/>
          </p:cNvSpPr>
          <p:nvPr>
            <p:ph type="body" sz="quarter" idx="60"/>
          </p:nvPr>
        </p:nvSpPr>
        <p:spPr>
          <a:xfrm>
            <a:off x="4658410" y="2505005"/>
            <a:ext cx="1690417" cy="224670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02F2610F-ABDD-428B-B41F-C45C02605CF0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8EF05B30-953E-4F73-9C6A-78C6187B6EB4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5CDC5BB-985D-4AF4-AB0D-0131F338198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54544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802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1801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31801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431801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088298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088298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088298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088298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7744795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744796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7744796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7744796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B8142FB-73B8-4CAB-A78E-842BF7976B1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63B20DB-DF88-46FC-B5DA-48B7881BE43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3C78657-BED5-4F7B-8118-E3B64058FF3C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25514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1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6740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1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9"/>
          </p:nvPr>
        </p:nvSpPr>
        <p:spPr>
          <a:xfrm>
            <a:off x="5434955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5442861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1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900249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10"/>
          <p:cNvSpPr>
            <a:spLocks noGrp="1"/>
          </p:cNvSpPr>
          <p:nvPr>
            <p:ph type="body" sz="quarter" idx="52"/>
          </p:nvPr>
        </p:nvSpPr>
        <p:spPr>
          <a:xfrm>
            <a:off x="9002499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Picture Placeholder 15"/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1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3"/>
          </p:nvPr>
        </p:nvSpPr>
        <p:spPr>
          <a:xfrm>
            <a:off x="186740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5" name="Picture Placeholder 15"/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1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434955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59"/>
          </p:nvPr>
        </p:nvSpPr>
        <p:spPr>
          <a:xfrm>
            <a:off x="5442861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6" name="Picture Placeholder 15"/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1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900249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Text Placeholder 10"/>
          <p:cNvSpPr>
            <a:spLocks noGrp="1"/>
          </p:cNvSpPr>
          <p:nvPr>
            <p:ph type="body" sz="quarter" idx="61"/>
          </p:nvPr>
        </p:nvSpPr>
        <p:spPr>
          <a:xfrm>
            <a:off x="9002499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2F3C286-2892-452F-9660-7296F19D7598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AD6D096-3DE0-4C21-B045-87A659BBB63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A15924D-61D1-4AA7-B751-63B71480EE9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48911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709372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DC99B-9051-44C3-B0EB-FDEBC176C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39BFBD-4E1E-4614-9D0C-6BF5061A0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3402914D-B2F6-4A2C-A798-529242E94A1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757986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83617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335235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61532C-067B-45BC-BDA1-B6A5D0CECF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ED5207-501B-4550-94AC-CECA34CF38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C9C46BE-DFC1-414A-B31E-55A8BC7E599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253953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49080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4961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667235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925C5C-5F7F-4C0E-87CA-663FD7C566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CB7892-A6FE-45D5-9896-8E5987BFAC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8D7CE9E-9122-44A5-9BCD-0C6C13398CF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85730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9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5715237" y="1581663"/>
            <a:ext cx="4786225" cy="4608000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235" y="1152001"/>
            <a:ext cx="4860000" cy="359999"/>
          </a:xfrm>
        </p:spPr>
        <p:txBody>
          <a:bodyPr rtlCol="0">
            <a:noAutofit/>
          </a:bodyPr>
          <a:lstStyle>
            <a:lvl1pPr marL="0" indent="0">
              <a:buNone/>
              <a:defRPr lang="en-US" sz="1800" b="1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3A4BE9-F18C-4B2B-B719-C031FD9AA0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3D628-134A-4C05-B9A6-733C2DEA6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48A3DB-EB9F-4F6D-B64E-F9DFBFD4992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005905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082603" cy="54038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8192FE-A7C4-420B-A8A5-C44C393305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C8D378-EB55-4041-9E93-E8614EC7E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84245782-BDD7-43F4-9DE5-10D071C1E345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38942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457201"/>
            <a:ext cx="5063748" cy="5403850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4D69C6-D369-4053-B60B-77EBF92E6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448666-7424-4619-A37C-14C80982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0C6F1E8-CC74-4433-837D-4D2B30C8DAD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058222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B6CFA7-05EB-44AC-AED1-8C9F56F4F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C94C4-E7C0-4277-932B-31FD50DAB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9EDCAE8-0E67-4FF8-9FA6-3F860E0E103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490109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BB98B5-BAAF-4A27-A2B2-94255EE9EAC7}"/>
              </a:ext>
            </a:extLst>
          </p:cNvPr>
          <p:cNvSpPr/>
          <p:nvPr userDrawn="1"/>
        </p:nvSpPr>
        <p:spPr>
          <a:xfrm>
            <a:off x="144465" y="136525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93F1CA-A75E-406A-9D84-67029418E541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CCD536-18ED-4C9E-A8CF-E5E1F06448CF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E4ABE371-EA53-47A1-9B92-0C5BE3BA0B39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DE55F672-2641-4A28-9A18-F05BC8358B88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909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المقطع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486F060-5809-4DA6-AE14-EFFCCA98565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A31DB54-B8C8-450D-92BF-5E7C7313A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C277090-B331-4042-B88E-35008C99196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362438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1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76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8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23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77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5240EFB-3817-4EA0-8BB5-95FC08DAEA09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0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70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4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92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36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6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04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35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5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14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6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88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6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30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29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1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0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59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04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6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9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761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93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15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59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45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0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5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2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73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17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49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4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02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39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0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36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93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9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50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9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B56C-EE4B-4FC9-9F36-03EBE511F57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10/3/2024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6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1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36376D-7B2A-4C33-A1B1-827AC2B84FB6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solidFill>
            <a:srgbClr val="FFC000"/>
          </a:solidFill>
        </p:spPr>
        <p:txBody>
          <a:bodyPr>
            <a:normAutofit/>
          </a:bodyPr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lang="en-US" sz="54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j-cs"/>
              </a:rPr>
              <a:t>Abdominal  emergency in Children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C55E3C3-580A-408E-9554-AB51D8CB2A8C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251012" y="2552687"/>
            <a:ext cx="6510086" cy="3150428"/>
          </a:xfrm>
        </p:spPr>
        <p:txBody>
          <a:bodyPr>
            <a:normAutofit/>
          </a:bodyPr>
          <a:lstStyle/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Supervised by </a:t>
            </a:r>
            <a:r>
              <a:rPr lang="en-US" b="1" dirty="0">
                <a:cs typeface="+mn-cs"/>
              </a:rPr>
              <a:t>: Dr. Abdullah </a:t>
            </a:r>
            <a:r>
              <a:rPr lang="en-US" b="1" dirty="0" err="1">
                <a:cs typeface="+mn-cs"/>
              </a:rPr>
              <a:t>ALRawi</a:t>
            </a:r>
            <a:endParaRPr lang="en-US" b="1" dirty="0">
              <a:cs typeface="+mn-cs"/>
            </a:endParaRPr>
          </a:p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Presented by </a:t>
            </a:r>
            <a:r>
              <a:rPr lang="en-US" b="1" dirty="0">
                <a:cs typeface="+mn-cs"/>
              </a:rPr>
              <a:t>: </a:t>
            </a:r>
            <a:r>
              <a:rPr lang="en-US" b="1" dirty="0" err="1"/>
              <a:t>Aenaa</a:t>
            </a:r>
            <a:r>
              <a:rPr lang="en-US" b="1" dirty="0"/>
              <a:t> </a:t>
            </a:r>
            <a:r>
              <a:rPr lang="en-US" b="1" dirty="0" err="1"/>
              <a:t>Mhadeen</a:t>
            </a:r>
            <a:endParaRPr lang="en-US" b="1" dirty="0"/>
          </a:p>
          <a:p>
            <a:pPr marL="0" indent="0" algn="ctr" rtl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cs typeface="+mn-cs"/>
              </a:rPr>
              <a:t>         Malak </a:t>
            </a:r>
            <a:r>
              <a:rPr lang="en-US" b="1" dirty="0" err="1">
                <a:cs typeface="+mn-cs"/>
              </a:rPr>
              <a:t>sarayreh</a:t>
            </a:r>
            <a:endParaRPr lang="en-US" b="1" dirty="0">
              <a:cs typeface="+mn-cs"/>
            </a:endParaRPr>
          </a:p>
          <a:p>
            <a:pPr marL="0" indent="0" algn="ctr" rtl="0" eaLnBrk="1" fontAlgn="auto" hangingPunct="1">
              <a:spcAft>
                <a:spcPts val="0"/>
              </a:spcAft>
              <a:buNone/>
              <a:defRPr/>
            </a:pPr>
            <a:r>
              <a:rPr lang="en-US" b="1" dirty="0"/>
              <a:t>              Farah </a:t>
            </a:r>
            <a:r>
              <a:rPr lang="en-US" b="1" dirty="0" err="1"/>
              <a:t>Rawashdeh</a:t>
            </a:r>
            <a:endParaRPr lang="en-US" b="1" dirty="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75116-530F-276A-0885-FB35B028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51" y="1864657"/>
            <a:ext cx="4169149" cy="41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356" y="618542"/>
            <a:ext cx="6410325" cy="44922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3600" spc="30" dirty="0">
                <a:solidFill>
                  <a:prstClr val="black"/>
                </a:solidFill>
                <a:latin typeface="Cambria"/>
                <a:cs typeface="Cambria"/>
              </a:rPr>
              <a:t>Presentation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Distressing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colicky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pain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lasting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for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-19" dirty="0">
                <a:solidFill>
                  <a:prstClr val="black"/>
                </a:solidFill>
                <a:latin typeface="Cambria"/>
                <a:cs typeface="Cambria"/>
              </a:rPr>
              <a:t>2-3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 err="1">
                <a:solidFill>
                  <a:prstClr val="black"/>
                </a:solidFill>
                <a:latin typeface="Cambria"/>
                <a:cs typeface="Cambria"/>
              </a:rPr>
              <a:t>min</a:t>
            </a:r>
            <a:r>
              <a:rPr lang="en-US" sz="2000" spc="49" dirty="0" err="1">
                <a:solidFill>
                  <a:prstClr val="black"/>
                </a:solidFill>
                <a:latin typeface="Cambria"/>
                <a:cs typeface="Cambria"/>
              </a:rPr>
              <a:t>,</a:t>
            </a:r>
            <a:r>
              <a:rPr lang="en-US" sz="2000" dirty="0" err="1"/>
              <a:t>vomiting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Pass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redcurrant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jelly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stool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(bloody-mucoid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stool)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2000" spc="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sausage-like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any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where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around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umbilicus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Rectal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examination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reveal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blood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feeling</a:t>
            </a:r>
            <a:r>
              <a:rPr sz="20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apex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  <a:buFont typeface="Cambria"/>
              <a:buAutoNum type="arabicPeriod"/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Diagnosis: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Plain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X-ray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(signs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small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soft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tissue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opacity)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(meniscus,</a:t>
            </a:r>
            <a:r>
              <a:rPr sz="20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coiled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spring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claw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-4" dirty="0">
                <a:solidFill>
                  <a:prstClr val="black"/>
                </a:solidFill>
                <a:latin typeface="Cambria"/>
                <a:cs typeface="Cambria"/>
              </a:rPr>
              <a:t>U/S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(a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kidney-like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target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3837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923" y="228600"/>
            <a:ext cx="5937755" cy="1188720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2" y="1752601"/>
            <a:ext cx="4571999" cy="398742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en-US" sz="3200" b="1" dirty="0"/>
              <a:t>.plain X-Ray </a:t>
            </a:r>
          </a:p>
          <a:p>
            <a:pPr algn="l" rtl="0"/>
            <a:r>
              <a:rPr lang="en-US" sz="3200" b="1" dirty="0"/>
              <a:t>Abdominal x-rays show signs of 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Small bowel obstruction(air fluid level and bowel dilation)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Soft tissue opacity. </a:t>
            </a:r>
          </a:p>
          <a:p>
            <a:pPr algn="l" rtl="0">
              <a:buNone/>
            </a:pPr>
            <a:r>
              <a:rPr lang="en-US" sz="3200" dirty="0"/>
              <a:t>       </a:t>
            </a:r>
            <a:r>
              <a:rPr lang="en-US" sz="3200" b="1" dirty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41315"/>
            <a:ext cx="4114799" cy="44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1" y="35859"/>
            <a:ext cx="5937755" cy="1188720"/>
          </a:xfrm>
        </p:spPr>
        <p:txBody>
          <a:bodyPr/>
          <a:lstStyle/>
          <a:p>
            <a:r>
              <a:rPr lang="en-US" sz="2400" b="1" dirty="0">
                <a:solidFill>
                  <a:srgbClr val="00B0F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955" y="1524001"/>
            <a:ext cx="6934200" cy="1091829"/>
          </a:xfrm>
        </p:spPr>
        <p:txBody>
          <a:bodyPr/>
          <a:lstStyle/>
          <a:p>
            <a:pPr algn="l" rtl="0"/>
            <a:r>
              <a:rPr lang="en-US" sz="3200" b="1" dirty="0"/>
              <a:t>2- contrast </a:t>
            </a:r>
            <a:r>
              <a:rPr lang="en-US" sz="3200" b="1"/>
              <a:t>barium enema :</a:t>
            </a:r>
            <a:endParaRPr lang="en-US" sz="3200" dirty="0"/>
          </a:p>
        </p:txBody>
      </p:sp>
      <p:pic>
        <p:nvPicPr>
          <p:cNvPr id="5" name="Picture 4" descr="73059274_508119353301892_42960692772339712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818133"/>
            <a:ext cx="4677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56" y="2818133"/>
            <a:ext cx="3434845" cy="2945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0621" y="5763638"/>
            <a:ext cx="3483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Coiled spring sign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8" y="5763637"/>
            <a:ext cx="465268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670" y="345188"/>
            <a:ext cx="5937755" cy="118872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diagnosis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21" y="1687286"/>
            <a:ext cx="5937755" cy="3758828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/>
              <a:t>3-ultrasoud:</a:t>
            </a:r>
          </a:p>
          <a:p>
            <a:pPr algn="l" rtl="0"/>
            <a:r>
              <a:rPr lang="en-US" sz="3200" dirty="0" err="1"/>
              <a:t>Saggital</a:t>
            </a:r>
            <a:r>
              <a:rPr lang="en-US" sz="3200" dirty="0"/>
              <a:t> scan :kidney like mass </a:t>
            </a:r>
          </a:p>
          <a:p>
            <a:pPr algn="l" rtl="0"/>
            <a:r>
              <a:rPr lang="en-US" sz="3200" dirty="0"/>
              <a:t>Transverse scan : target sign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3362" y="3922463"/>
            <a:ext cx="3124200" cy="27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15909" r="6639" b="2062"/>
          <a:stretch/>
        </p:blipFill>
        <p:spPr>
          <a:xfrm>
            <a:off x="8327573" y="939548"/>
            <a:ext cx="3429989" cy="27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5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823" y="470628"/>
            <a:ext cx="7366635" cy="601831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lang="en-US" sz="3200" b="1" spc="26" dirty="0" err="1">
                <a:solidFill>
                  <a:prstClr val="black"/>
                </a:solidFill>
                <a:latin typeface="Cambria"/>
                <a:cs typeface="Cambria"/>
              </a:rPr>
              <a:t>managment</a:t>
            </a:r>
            <a:r>
              <a:rPr sz="1650" spc="26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lang="en-US" sz="1650" spc="26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9049">
              <a:spcBef>
                <a:spcPts val="210"/>
              </a:spcBef>
              <a:buClr>
                <a:srgbClr val="9E3611"/>
              </a:buClr>
              <a:buSzPct val="84090"/>
              <a:tabLst>
                <a:tab pos="146685" algn="l"/>
              </a:tabLst>
            </a:pPr>
            <a:r>
              <a:rPr lang="en-US" sz="1600" dirty="0"/>
              <a:t>IV access, rehydration, Insertion of a nasogastric tube and intestinal decompression are recommended before reduction is attempted.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600" b="1" spc="34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r>
              <a:rPr sz="1600" b="1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b="1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b="1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hydrostatic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pneumatic</a:t>
            </a:r>
            <a:r>
              <a:rPr sz="16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96"/>
              </a:spcBef>
            </a:pP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Reduction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monitored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by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fluoroscopy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89"/>
              </a:spcBef>
            </a:pP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Using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air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controlled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pressure</a:t>
            </a:r>
            <a:endParaRPr lang="en-US" sz="1600" spc="30" dirty="0">
              <a:solidFill>
                <a:prstClr val="black"/>
              </a:solidFill>
              <a:latin typeface="Cambria"/>
              <a:cs typeface="Cambria"/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Successful reduction can be accepted only if.: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Free reflux of barium or air into the small bowel.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 Resolution of the symptoms and signs.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 Disappearance of the abdominal mass by clinical examination and by ultrasound evaluation.</a:t>
            </a:r>
          </a:p>
          <a:p>
            <a:pPr marL="420529">
              <a:spcBef>
                <a:spcPts val="289"/>
              </a:spcBef>
            </a:pP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r>
              <a:rPr sz="1600" spc="41" dirty="0">
                <a:solidFill>
                  <a:srgbClr val="FF0000"/>
                </a:solidFill>
                <a:latin typeface="Cambria"/>
                <a:cs typeface="Cambria"/>
              </a:rPr>
              <a:t>Contraindication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with;</a:t>
            </a:r>
            <a:r>
              <a:rPr sz="160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0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perforation,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peritonitis,</a:t>
            </a:r>
            <a:r>
              <a:rPr sz="1600" spc="-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presence</a:t>
            </a:r>
            <a:r>
              <a:rPr sz="16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shock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or </a:t>
            </a:r>
            <a:r>
              <a:rPr sz="16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known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6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point.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 startAt="2"/>
              <a:tabLst>
                <a:tab pos="473393" algn="l"/>
                <a:tab pos="473869" algn="l"/>
              </a:tabLst>
            </a:pPr>
            <a:r>
              <a:rPr sz="1600" b="1" spc="60" dirty="0">
                <a:solidFill>
                  <a:prstClr val="black"/>
                </a:solidFill>
                <a:latin typeface="Cambria"/>
                <a:cs typeface="Cambria"/>
              </a:rPr>
              <a:t>Surgical</a:t>
            </a:r>
            <a:r>
              <a:rPr sz="1600" b="1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b="1" spc="23" dirty="0">
                <a:solidFill>
                  <a:prstClr val="black"/>
                </a:solidFill>
                <a:latin typeface="Cambria"/>
                <a:cs typeface="Cambria"/>
              </a:rPr>
              <a:t>operation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  <a:spcBef>
                <a:spcPts val="296"/>
              </a:spcBef>
            </a:pP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Indications;</a:t>
            </a:r>
            <a:r>
              <a:rPr sz="160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non-operative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contraindication,</a:t>
            </a:r>
            <a:r>
              <a:rPr sz="1600" spc="-9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unsuccessful</a:t>
            </a:r>
            <a:r>
              <a:rPr sz="16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reduction,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point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suspected,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recurrence</a:t>
            </a:r>
            <a:r>
              <a:rPr sz="1600" spc="10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3" dirty="0">
                <a:solidFill>
                  <a:prstClr val="black"/>
                </a:solidFill>
                <a:latin typeface="Cambria"/>
                <a:cs typeface="Cambria"/>
              </a:rPr>
              <a:t>after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lang="en-US" sz="1600" dirty="0"/>
              <a:t>Age &gt; 6 years , Duration of symptoms &gt; 24 hours.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221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black">
          <a:xfrm>
            <a:off x="2895601" y="1371600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Resection and anastomosis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312420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Non-viability of the segment.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Irreducible intussusception.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 Presence of a pathological lead point.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2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457200"/>
            <a:ext cx="6172200" cy="284530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70% of intussusception can be reduced non-operatively. 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black">
          <a:xfrm>
            <a:off x="2904565" y="3505200"/>
            <a:ext cx="6172200" cy="28453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Recurrent intussusception occurs in up to 10 % of cases after non-</a:t>
            </a:r>
            <a:r>
              <a:rPr lang="en-US" sz="2800" b="1" dirty="0" err="1">
                <a:solidFill>
                  <a:srgbClr val="FF0000"/>
                </a:solidFill>
              </a:rPr>
              <a:t>oper</a:t>
            </a:r>
            <a:r>
              <a:rPr lang="en-US" sz="2800" b="1" dirty="0">
                <a:solidFill>
                  <a:srgbClr val="FF0000"/>
                </a:solidFill>
              </a:rPr>
              <a:t> reduction.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07497" y="1715886"/>
            <a:ext cx="7324249" cy="466922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41" dirty="0">
                <a:solidFill>
                  <a:schemeClr val="accent1"/>
                </a:solidFill>
                <a:latin typeface="Cambria"/>
                <a:cs typeface="Cambria"/>
              </a:rPr>
              <a:t>Definition</a:t>
            </a: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11"/>
              </a:spcBef>
            </a:pPr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hypertrophy of the muscular layers of the pylorus, which cause a functional gastric outlet obstruction, The </a:t>
            </a:r>
            <a:r>
              <a:rPr lang="en-US" dirty="0" err="1">
                <a:solidFill>
                  <a:prstClr val="black"/>
                </a:solidFill>
                <a:latin typeface="Cambria"/>
                <a:cs typeface="Cambria"/>
              </a:rPr>
              <a:t>antral</a:t>
            </a:r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 region is elongated and thickened to as much as twice its normal size.</a:t>
            </a:r>
          </a:p>
          <a:p>
            <a:pPr>
              <a:spcBef>
                <a:spcPts val="11"/>
              </a:spcBef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101" dirty="0">
                <a:solidFill>
                  <a:schemeClr val="accent1"/>
                </a:solidFill>
                <a:latin typeface="Cambria"/>
                <a:cs typeface="Cambria"/>
              </a:rPr>
              <a:t>Causes</a:t>
            </a:r>
            <a:r>
              <a:rPr sz="2000" spc="10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unknown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30" dirty="0">
                <a:solidFill>
                  <a:schemeClr val="accent1"/>
                </a:solidFill>
                <a:latin typeface="Cambria"/>
                <a:cs typeface="Cambria"/>
              </a:rPr>
              <a:t>Presentation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lang="en-US" sz="1500" spc="6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Projectile</a:t>
            </a:r>
            <a:r>
              <a:rPr lang="en-US"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non-bilious</a:t>
            </a:r>
            <a:r>
              <a:rPr lang="en-US" sz="15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1500" spc="38" dirty="0">
                <a:solidFill>
                  <a:prstClr val="black"/>
                </a:solidFill>
                <a:latin typeface="Cambria"/>
                <a:cs typeface="Cambria"/>
              </a:rPr>
              <a:t>vomiting.</a:t>
            </a:r>
            <a:endParaRPr lang="en-US"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Hunger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pain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(that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appear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as </a:t>
            </a:r>
            <a:r>
              <a:rPr sz="1500" spc="105" dirty="0">
                <a:solidFill>
                  <a:prstClr val="black"/>
                </a:solidFill>
                <a:latin typeface="Cambria"/>
                <a:cs typeface="Cambria"/>
              </a:rPr>
              <a:t>Crying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Restlessness)</a:t>
            </a: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Dehydration.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Metabolic alterations (</a:t>
            </a:r>
            <a:r>
              <a:rPr lang="en-US" sz="1500" dirty="0" err="1">
                <a:solidFill>
                  <a:prstClr val="black"/>
                </a:solidFill>
                <a:latin typeface="Cambria"/>
                <a:cs typeface="Cambria"/>
              </a:rPr>
              <a:t>hypochloremic</a:t>
            </a: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 hypokalemic metabolic alkalosis).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1" dirty="0">
                <a:solidFill>
                  <a:prstClr val="black"/>
                </a:solidFill>
                <a:latin typeface="Cambria"/>
                <a:cs typeface="Cambria"/>
              </a:rPr>
              <a:t>Failure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thrive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Loss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weight</a:t>
            </a:r>
            <a:r>
              <a:rPr lang="en-US" sz="1500" spc="4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Visible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peristaltic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waves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(Lt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 err="1">
                <a:solidFill>
                  <a:prstClr val="black"/>
                </a:solidFill>
                <a:latin typeface="Cambria"/>
                <a:cs typeface="Cambria"/>
              </a:rPr>
              <a:t>Rt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)</a:t>
            </a:r>
            <a:r>
              <a:rPr lang="en-US" sz="1500" spc="-34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1500" spc="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1500" spc="-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“olive-like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mass”</a:t>
            </a:r>
            <a:r>
              <a:rPr sz="150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epigastrium</a:t>
            </a:r>
            <a:r>
              <a:rPr lang="en-US" sz="1500" spc="53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Hypertrophic pyloric stenosis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9" y="395785"/>
            <a:ext cx="2975107" cy="28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80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601" y="914401"/>
            <a:ext cx="5755005" cy="56310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71" dirty="0">
                <a:solidFill>
                  <a:schemeClr val="accent1"/>
                </a:solidFill>
                <a:latin typeface="Cambria"/>
                <a:cs typeface="Cambria"/>
              </a:rPr>
              <a:t>Diagnosis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>
                <a:solidFill>
                  <a:srgbClr val="FF0000"/>
                </a:solidFill>
                <a:latin typeface="Cambria"/>
                <a:cs typeface="Cambria"/>
              </a:rPr>
              <a:t>U/S</a:t>
            </a:r>
            <a:r>
              <a:rPr lang="en-US" sz="2000" spc="6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(canal</a:t>
            </a:r>
            <a:r>
              <a:rPr lang="en-US"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56" dirty="0">
                <a:solidFill>
                  <a:prstClr val="black"/>
                </a:solidFill>
                <a:latin typeface="Cambria"/>
                <a:cs typeface="Cambria"/>
              </a:rPr>
              <a:t>length </a:t>
            </a:r>
            <a:r>
              <a:rPr lang="en-US" sz="2000" spc="165" dirty="0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lang="en-US"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1" dirty="0">
                <a:solidFill>
                  <a:prstClr val="black"/>
                </a:solidFill>
                <a:latin typeface="Cambria"/>
                <a:cs typeface="Cambria"/>
              </a:rPr>
              <a:t>16mm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23" dirty="0">
                <a:solidFill>
                  <a:prstClr val="black"/>
                </a:solidFill>
                <a:latin typeface="Cambria"/>
                <a:cs typeface="Cambria"/>
              </a:rPr>
              <a:t>wall</a:t>
            </a:r>
            <a:r>
              <a:rPr lang="en-US"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thickness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65" dirty="0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lang="en-US"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1" dirty="0">
                <a:solidFill>
                  <a:prstClr val="black"/>
                </a:solidFill>
                <a:latin typeface="Cambria"/>
                <a:cs typeface="Cambria"/>
              </a:rPr>
              <a:t>4mm).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71" dirty="0">
                <a:solidFill>
                  <a:srgbClr val="FF0000"/>
                </a:solidFill>
                <a:latin typeface="Cambria"/>
                <a:cs typeface="Cambria"/>
              </a:rPr>
              <a:t>Feeding</a:t>
            </a:r>
            <a:r>
              <a:rPr sz="2000" spc="38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Cambria"/>
                <a:cs typeface="Cambria"/>
              </a:rPr>
              <a:t>test</a:t>
            </a:r>
            <a:r>
              <a:rPr sz="2000" spc="38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(palpable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during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feeding)</a:t>
            </a:r>
            <a:r>
              <a:rPr lang="en-US" sz="2000" spc="7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9" dirty="0">
                <a:solidFill>
                  <a:srgbClr val="FF0000"/>
                </a:solidFill>
                <a:latin typeface="Cambria"/>
                <a:cs typeface="Cambria"/>
              </a:rPr>
              <a:t>Barium</a:t>
            </a:r>
            <a:r>
              <a:rPr sz="2000" spc="56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srgbClr val="FF0000"/>
                </a:solidFill>
                <a:latin typeface="Cambria"/>
                <a:cs typeface="Cambria"/>
              </a:rPr>
              <a:t>meal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(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shoulder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sign,</a:t>
            </a:r>
            <a:r>
              <a:rPr sz="2000" spc="-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“double </a:t>
            </a:r>
            <a:r>
              <a:rPr lang="en-US" sz="2000" spc="53" dirty="0" err="1">
                <a:solidFill>
                  <a:prstClr val="black"/>
                </a:solidFill>
                <a:latin typeface="Cambria"/>
                <a:cs typeface="Cambria"/>
              </a:rPr>
              <a:t>track”sign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).</a:t>
            </a: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 err="1">
                <a:solidFill>
                  <a:srgbClr val="FF0000"/>
                </a:solidFill>
                <a:latin typeface="Cambria"/>
                <a:cs typeface="Cambria"/>
              </a:rPr>
              <a:t>Xr</a:t>
            </a:r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 (caterpillar sign).</a:t>
            </a:r>
          </a:p>
          <a:p>
            <a:pPr marL="914400" lvl="1" indent="-457200">
              <a:spcBef>
                <a:spcPts val="26"/>
              </a:spcBef>
              <a:buClr>
                <a:srgbClr val="9E3611"/>
              </a:buClr>
              <a:buFont typeface="+mj-lt"/>
              <a:buAutoNum type="arabicPeriod"/>
            </a:pP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</a:pPr>
            <a:r>
              <a:rPr sz="20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13" dirty="0" err="1">
                <a:solidFill>
                  <a:schemeClr val="accent1"/>
                </a:solidFill>
                <a:latin typeface="Cambria"/>
                <a:cs typeface="Cambria"/>
              </a:rPr>
              <a:t>DDx</a:t>
            </a:r>
            <a:endParaRPr sz="2000" dirty="0">
              <a:solidFill>
                <a:schemeClr val="accent1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Overfeeding.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Gastric-outlet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05" dirty="0">
                <a:solidFill>
                  <a:prstClr val="black"/>
                </a:solidFill>
                <a:latin typeface="Cambria"/>
                <a:cs typeface="Cambria"/>
              </a:rPr>
              <a:t>GERD</a:t>
            </a:r>
            <a:r>
              <a:rPr lang="en-US" sz="2000" spc="10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Intracranial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condition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(Cerebral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birth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injuries,</a:t>
            </a:r>
            <a:r>
              <a:rPr sz="2000" spc="-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Meningitis)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spc="45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Septicemia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(Infection)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 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spc="26" dirty="0" err="1">
                <a:solidFill>
                  <a:prstClr val="black"/>
                </a:solidFill>
                <a:latin typeface="Cambria"/>
                <a:cs typeface="Cambria"/>
              </a:rPr>
              <a:t>Malrotation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(</a:t>
            </a:r>
            <a:r>
              <a:rPr lang="en-US" sz="2000" spc="26" dirty="0" err="1">
                <a:solidFill>
                  <a:prstClr val="black"/>
                </a:solidFill>
                <a:latin typeface="Cambria"/>
                <a:cs typeface="Cambria"/>
              </a:rPr>
              <a:t>anular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 pancreas) 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54" y="0"/>
            <a:ext cx="4691846" cy="622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44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149" y="1219200"/>
            <a:ext cx="6342561" cy="31072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Treatment: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Fluid</a:t>
            </a:r>
            <a:r>
              <a:rPr sz="28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 electrolytes</a:t>
            </a: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lang="en-US" sz="28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Dehydration</a:t>
            </a: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60" dirty="0">
                <a:solidFill>
                  <a:prstClr val="black"/>
                </a:solidFill>
                <a:latin typeface="Cambria"/>
                <a:cs typeface="Cambria"/>
              </a:rPr>
              <a:t>Surgery</a:t>
            </a:r>
            <a:r>
              <a:rPr sz="28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28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0" dirty="0">
                <a:solidFill>
                  <a:prstClr val="black"/>
                </a:solidFill>
                <a:latin typeface="Cambria"/>
                <a:cs typeface="Cambria"/>
              </a:rPr>
              <a:t>Pyloromyotomy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15" dirty="0">
                <a:solidFill>
                  <a:prstClr val="black"/>
                </a:solidFill>
                <a:latin typeface="Cambria"/>
                <a:cs typeface="Cambria"/>
              </a:rPr>
              <a:t>(Ramstedt’s</a:t>
            </a:r>
            <a:r>
              <a:rPr sz="28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operation)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81" y="2532018"/>
            <a:ext cx="3412845" cy="24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1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عنوان 33">
            <a:extLst>
              <a:ext uri="{FF2B5EF4-FFF2-40B4-BE49-F238E27FC236}">
                <a16:creationId xmlns:a16="http://schemas.microsoft.com/office/drawing/2014/main" id="{FB8C6F45-3D4A-488F-BE48-A548B268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130" y="338240"/>
            <a:ext cx="7608094" cy="323850"/>
          </a:xfrm>
        </p:spPr>
        <p:txBody>
          <a:bodyPr rtlCol="0">
            <a:normAutofit fontScale="90000"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  <a:cs typeface="+mj-cs"/>
              </a:rPr>
              <a:t>Abdominal  Pain  in Children </a:t>
            </a:r>
            <a:endParaRPr lang="ar-JO" dirty="0">
              <a:solidFill>
                <a:schemeClr val="tx2">
                  <a:satMod val="130000"/>
                </a:schemeClr>
              </a:solidFill>
              <a:cs typeface="+mj-cs"/>
            </a:endParaRPr>
          </a:p>
        </p:txBody>
      </p:sp>
      <p:sp>
        <p:nvSpPr>
          <p:cNvPr id="35843" name="عنصر نائب للمحتوى 34">
            <a:extLst>
              <a:ext uri="{FF2B5EF4-FFF2-40B4-BE49-F238E27FC236}">
                <a16:creationId xmlns:a16="http://schemas.microsoft.com/office/drawing/2014/main" id="{25F94188-3FA6-4F96-AD65-C67DA8AB5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69" y="1139396"/>
            <a:ext cx="11702722" cy="5043690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most common presentation of abdominal emergency is </a:t>
            </a:r>
            <a:r>
              <a:rPr lang="en-US" b="1" dirty="0">
                <a:solidFill>
                  <a:srgbClr val="FF0000"/>
                </a:solidFill>
              </a:rPr>
              <a:t>Pain </a:t>
            </a:r>
            <a:endParaRPr lang="en-US" dirty="0">
              <a:solidFill>
                <a:srgbClr val="404040"/>
              </a:solidFill>
            </a:endParaRPr>
          </a:p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Types of the abdominal pain may be  (visceral) or (somatic). </a:t>
            </a:r>
          </a:p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In general Pain can be caused by : spasm , distension, peritoneal inflammation, irritation , ischemia or malignant infiltration .</a:t>
            </a:r>
          </a:p>
          <a:p>
            <a:pPr rtl="0" eaLnBrk="1" hangingPunct="1">
              <a:defRPr/>
            </a:pPr>
            <a:r>
              <a:rPr lang="en-US" dirty="0"/>
              <a:t>Newly born children express pain by screaming or crying attacks , However older Children express pain by  speech or body language . </a:t>
            </a:r>
          </a:p>
          <a:p>
            <a:pPr rtl="0" eaLnBrk="1" hangingPunct="1">
              <a:defRPr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043" y="3976641"/>
            <a:ext cx="10515600" cy="6168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The cardinal symptoms </a:t>
            </a:r>
            <a:r>
              <a:rPr lang="en-US"/>
              <a:t>in abdominal emergency are : pain (lasting 3-4 h) ,vomiting(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persistent vomiting </a:t>
            </a:r>
            <a:r>
              <a:rPr lang="en-US"/>
              <a:t>should raise the possibility of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bowel obstruction</a:t>
            </a:r>
            <a:r>
              <a:rPr lang="en-US"/>
              <a:t>) and diarrhea (may suggest pelvic lesion if last 24 hr 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9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281150" y="1049183"/>
            <a:ext cx="3384324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/>
              </a:rPr>
              <a:t>Meckle's</a:t>
            </a:r>
            <a:r>
              <a:rPr lang="en-US" sz="2800" dirty="0">
                <a:solidFill>
                  <a:srgbClr val="FF0000"/>
                </a:solidFill>
                <a:latin typeface="Times New Roman"/>
              </a:rPr>
              <a:t> diverticulum</a:t>
            </a:r>
          </a:p>
          <a:p>
            <a:pPr algn="r" rtl="1">
              <a:defRPr/>
            </a:pPr>
            <a:r>
              <a:rPr lang="en-US" sz="280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algn="r" rtl="1">
              <a:defRPr/>
            </a:pPr>
            <a:endParaRPr lang="ar-JO" sz="2800" dirty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t="50647" r="24754" b="17672"/>
          <a:stretch/>
        </p:blipFill>
        <p:spPr bwMode="auto">
          <a:xfrm>
            <a:off x="1002777" y="1754088"/>
            <a:ext cx="7863883" cy="404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39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736" y="-95534"/>
            <a:ext cx="13071283" cy="695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7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12190413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37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700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39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708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55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9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0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D94845-566A-416E-0A4E-C23C434B616F}"/>
              </a:ext>
            </a:extLst>
          </p:cNvPr>
          <p:cNvSpPr txBox="1"/>
          <p:nvPr/>
        </p:nvSpPr>
        <p:spPr>
          <a:xfrm>
            <a:off x="618940" y="298708"/>
            <a:ext cx="516759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Malrotation</a:t>
            </a:r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Epidemiology</a:t>
            </a:r>
          </a:p>
          <a:p>
            <a:r>
              <a:rPr lang="en-US" sz="2000" dirty="0"/>
              <a:t> Incidence: symptomatic malrotation (midgut volvulus) in 1:6000 live births in the United States.</a:t>
            </a:r>
          </a:p>
          <a:p>
            <a:r>
              <a:rPr lang="en-US" sz="2000" dirty="0"/>
              <a:t> Age: neonates and infants.</a:t>
            </a:r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Pathophysiology</a:t>
            </a:r>
          </a:p>
          <a:p>
            <a:r>
              <a:rPr lang="en-US" sz="2000" dirty="0"/>
              <a:t>Normal intestinal rotation: the midgut starts to elongate in utero (4th week) → herniation of the midgut out of the umbilicus (6th week) → 90° counter-clockwise rotation of the midgut → reentry of the midgut into the abdominal cavity(10th week) → 180° rotation inside the abdominal cavity (a total of 270°) → fixation of the duodenojejunal flexure and cecum to the posterior abdominal wall .</a:t>
            </a:r>
          </a:p>
          <a:p>
            <a:r>
              <a:rPr lang="en-US" sz="2000" b="1" dirty="0"/>
              <a:t>Intestinal malrotation</a:t>
            </a:r>
            <a:r>
              <a:rPr lang="en-US" sz="2000" dirty="0"/>
              <a:t>: arrest in the normal rotation of the gut in utero, resulting in an abnormal orientation of the bowel and mesentery within the abdominal cavity.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429A6-C902-0BE5-F504-86004AA1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058" y="298708"/>
            <a:ext cx="2615357" cy="2256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A7D97-CE31-C173-E2C4-A24F38C9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61513"/>
            <a:ext cx="2856751" cy="1893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4A371-38BE-009E-3231-592342AC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307" y="3025962"/>
            <a:ext cx="2967816" cy="2030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BCCA4-EFC9-0386-EF87-439A3485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856" y="3179109"/>
            <a:ext cx="2767971" cy="26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1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E0505A-E2F0-594A-2D87-B3F9B73CDE65}"/>
              </a:ext>
            </a:extLst>
          </p:cNvPr>
          <p:cNvSpPr txBox="1"/>
          <p:nvPr/>
        </p:nvSpPr>
        <p:spPr>
          <a:xfrm>
            <a:off x="849405" y="1295668"/>
            <a:ext cx="87226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Midgut volvulus</a:t>
            </a:r>
            <a:r>
              <a:rPr lang="en-US" sz="2000" dirty="0"/>
              <a:t>: torsion of a </a:t>
            </a:r>
            <a:r>
              <a:rPr lang="en-US" sz="2000" dirty="0" err="1"/>
              <a:t>malrotated</a:t>
            </a:r>
            <a:r>
              <a:rPr lang="en-US" sz="2000" dirty="0"/>
              <a:t> midgut causing mechanical bowel obstruction, mostly in neonates and infants.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Torsion of bowel on its 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Closed-loop mechanical bowel obstruction </a:t>
            </a:r>
            <a:r>
              <a:rPr lang="en-US" sz="2000" dirty="0"/>
              <a:t>→ accumulation of gas and feces within the loop → increased intraluminal pressure → impaired capillary perfusion of bowel → bowel strangulation, ischemia, and gangrene.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Torsion of the mesenteric vascular pedicle </a:t>
            </a:r>
            <a:r>
              <a:rPr lang="en-US" sz="2000" dirty="0"/>
              <a:t>→ occlusion/thrombosis of mesenteric vessels → bowel strangulation, ischemia, and gangrene.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Risk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 Intestinal bands/adhesions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Intestinal malrotation</a:t>
            </a:r>
            <a:r>
              <a:rPr lang="en-US" sz="2000" dirty="0"/>
              <a:t>: abnormal rotation of the bowel with abnormal fixation of mesentery to the posterior abdominal wall.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Megacolon</a:t>
            </a:r>
            <a:r>
              <a:rPr lang="en-US" sz="2000" dirty="0"/>
              <a:t> (Hirschsprung disease, Chagas disease).</a:t>
            </a:r>
          </a:p>
        </p:txBody>
      </p:sp>
    </p:spTree>
    <p:extLst>
      <p:ext uri="{BB962C8B-B14F-4D97-AF65-F5344CB8AC3E}">
        <p14:creationId xmlns:p14="http://schemas.microsoft.com/office/powerpoint/2010/main" val="18878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1AF4C-DD8C-A1AE-9E14-3E770DCD7B0D}"/>
              </a:ext>
            </a:extLst>
          </p:cNvPr>
          <p:cNvSpPr txBox="1"/>
          <p:nvPr/>
        </p:nvSpPr>
        <p:spPr>
          <a:xfrm>
            <a:off x="491319" y="333791"/>
            <a:ext cx="9576606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Clinical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Malrotation</a:t>
            </a:r>
            <a:r>
              <a:rPr lang="en-US" sz="2000" dirty="0"/>
              <a:t>: mostly asymptomatic.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Recurrent episodes of abdominal pain and vomiting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Failure to gain weight.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prstClr val="black"/>
                </a:solidFill>
              </a:rPr>
              <a:t>Malabsorption</a:t>
            </a: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:</a:t>
            </a:r>
            <a:r>
              <a:rPr lang="en-US" sz="2000" b="1" dirty="0" err="1">
                <a:solidFill>
                  <a:srgbClr val="FF0000"/>
                </a:solidFill>
              </a:rPr>
              <a:t>Midgut</a:t>
            </a:r>
            <a:r>
              <a:rPr lang="en-US" sz="2000" b="1" dirty="0">
                <a:solidFill>
                  <a:srgbClr val="FF0000"/>
                </a:solidFill>
              </a:rPr>
              <a:t> volvulus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Bilious vomiting with abdominal distension in a neonate/infant.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Signs of bowel ischemia hematochezia, hematemesis, hypotension, and tachycardia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Features of duodenal obstruction: bilious vomiting without abdominal distension.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Abdominal examination</a:t>
            </a:r>
            <a:r>
              <a:rPr lang="en-US" sz="2000" dirty="0"/>
              <a:t> is unreliable in neonates/infants because:</a:t>
            </a:r>
          </a:p>
          <a:p>
            <a:pPr algn="l"/>
            <a:r>
              <a:rPr lang="en-US" sz="2000" dirty="0"/>
              <a:t>abdominal tenderness/rebound tenderness is difficult to assess in this population.</a:t>
            </a:r>
          </a:p>
          <a:p>
            <a:pPr algn="l"/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Commonly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associated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anomalies</a:t>
            </a:r>
            <a:r>
              <a:rPr lang="en-US" sz="2000" dirty="0"/>
              <a:t>: congenital diaphragmatic hernia (~ 100%), congenital heart defects (up to 90%), omphalocele (up to 45%).</a:t>
            </a:r>
          </a:p>
        </p:txBody>
      </p:sp>
    </p:spTree>
    <p:extLst>
      <p:ext uri="{BB962C8B-B14F-4D97-AF65-F5344CB8AC3E}">
        <p14:creationId xmlns:p14="http://schemas.microsoft.com/office/powerpoint/2010/main" val="216694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DE0B93-9965-5095-5211-981BFE790855}"/>
              </a:ext>
            </a:extLst>
          </p:cNvPr>
          <p:cNvSpPr txBox="1"/>
          <p:nvPr/>
        </p:nvSpPr>
        <p:spPr>
          <a:xfrm>
            <a:off x="823632" y="313204"/>
            <a:ext cx="60343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Abdominal X-ray</a:t>
            </a:r>
            <a:r>
              <a:rPr lang="en-US" sz="2000" dirty="0"/>
              <a:t> – Reveals any intestinal obstruction.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Barium swallow</a:t>
            </a:r>
            <a:r>
              <a:rPr lang="en-US" sz="2000" dirty="0"/>
              <a:t> upper GI test</a:t>
            </a:r>
            <a:r>
              <a:rPr lang="en-US" sz="2000" b="1" dirty="0"/>
              <a:t> </a:t>
            </a:r>
            <a:r>
              <a:rPr lang="en-US" sz="2000" dirty="0"/>
              <a:t>– Examines the </a:t>
            </a:r>
            <a:r>
              <a:rPr lang="en-US" sz="2000" dirty="0">
                <a:solidFill>
                  <a:srgbClr val="FFC000"/>
                </a:solidFill>
              </a:rPr>
              <a:t>small intestine </a:t>
            </a:r>
            <a:r>
              <a:rPr lang="en-US" sz="2000" dirty="0"/>
              <a:t>for abnormalities and to check the position of the jejunum. A chalky fluid called barium is swallowed or placed into the stomach through a small nasogastric tube. The barium coats the inside of the stomach and intestine so that they will show up on X-rays.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Barium enema </a:t>
            </a:r>
            <a:r>
              <a:rPr lang="en-US" sz="2000" dirty="0"/>
              <a:t>– Examines the </a:t>
            </a:r>
            <a:r>
              <a:rPr lang="en-US" sz="2000" dirty="0">
                <a:solidFill>
                  <a:srgbClr val="FFC000"/>
                </a:solidFill>
              </a:rPr>
              <a:t>large intestine</a:t>
            </a:r>
            <a:r>
              <a:rPr lang="en-US" sz="2000" dirty="0"/>
              <a:t>, and uses the same radiographic contrast agent as mentioned above. Barium is given into the rectum as an enema. X-rays can show that the large intestine is not in normal position.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Abdominal ultrasound </a:t>
            </a:r>
            <a:r>
              <a:rPr lang="en-US" sz="2000" dirty="0"/>
              <a:t>–Ultrasounds can help doctors evaluate the </a:t>
            </a:r>
            <a:r>
              <a:rPr lang="en-US" sz="2000" dirty="0">
                <a:solidFill>
                  <a:srgbClr val="FFC000"/>
                </a:solidFill>
              </a:rPr>
              <a:t>function </a:t>
            </a:r>
            <a:r>
              <a:rPr lang="en-US" sz="2000" dirty="0"/>
              <a:t>of the intestine and monitor the </a:t>
            </a:r>
            <a:r>
              <a:rPr lang="en-US" sz="2000" dirty="0">
                <a:solidFill>
                  <a:srgbClr val="FFC000"/>
                </a:solidFill>
              </a:rPr>
              <a:t>blood flow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Laboratory studies</a:t>
            </a:r>
            <a:r>
              <a:rPr lang="en-US" sz="2000" dirty="0"/>
              <a:t>: complete blood count, electrolyte levels, arterial blood gas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06AB2-7448-6193-C8FD-A04E36E9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1314450"/>
            <a:ext cx="3454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80043" y="117566"/>
            <a:ext cx="8534400" cy="1063752"/>
          </a:xfrm>
        </p:spPr>
        <p:txBody>
          <a:bodyPr>
            <a:normAutofit/>
          </a:bodyPr>
          <a:lstStyle/>
          <a:p>
            <a:r>
              <a:rPr lang="en-US" dirty="0"/>
              <a:t>abdominal pain in children</a:t>
            </a:r>
            <a:endParaRPr lang="ar-JO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973584"/>
              </p:ext>
            </p:extLst>
          </p:nvPr>
        </p:nvGraphicFramePr>
        <p:xfrm>
          <a:off x="767917" y="2168434"/>
          <a:ext cx="449436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B762A5-379D-4B48-40E3-2BBFB191D069}"/>
              </a:ext>
            </a:extLst>
          </p:cNvPr>
          <p:cNvSpPr/>
          <p:nvPr/>
        </p:nvSpPr>
        <p:spPr>
          <a:xfrm>
            <a:off x="1757082" y="1336766"/>
            <a:ext cx="2169459" cy="690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Obstructive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4B5FB7-786F-D4BC-9BF3-55719590E32F}"/>
              </a:ext>
            </a:extLst>
          </p:cNvPr>
          <p:cNvSpPr/>
          <p:nvPr/>
        </p:nvSpPr>
        <p:spPr>
          <a:xfrm>
            <a:off x="7503459" y="1336766"/>
            <a:ext cx="2169459" cy="690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Obstructive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DEFD81-FA70-8FA7-092E-676599F52457}"/>
              </a:ext>
            </a:extLst>
          </p:cNvPr>
          <p:cNvGrpSpPr/>
          <p:nvPr/>
        </p:nvGrpSpPr>
        <p:grpSpPr>
          <a:xfrm>
            <a:off x="6735328" y="2286000"/>
            <a:ext cx="2163791" cy="4572000"/>
            <a:chOff x="2249" y="0"/>
            <a:chExt cx="2163791" cy="4572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5CC89BB-02E5-270F-40DD-66B8C2F23EFB}"/>
                </a:ext>
              </a:extLst>
            </p:cNvPr>
            <p:cNvSpPr/>
            <p:nvPr/>
          </p:nvSpPr>
          <p:spPr>
            <a:xfrm>
              <a:off x="2249" y="0"/>
              <a:ext cx="2163791" cy="45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FFB0EBE-FCC7-7DBC-CB95-713618FF599A}"/>
                </a:ext>
              </a:extLst>
            </p:cNvPr>
            <p:cNvSpPr txBox="1"/>
            <p:nvPr/>
          </p:nvSpPr>
          <p:spPr>
            <a:xfrm>
              <a:off x="2249" y="0"/>
              <a:ext cx="2163791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Systemic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C5DF1-F713-00EA-3891-B698C87B8776}"/>
              </a:ext>
            </a:extLst>
          </p:cNvPr>
          <p:cNvGrpSpPr/>
          <p:nvPr/>
        </p:nvGrpSpPr>
        <p:grpSpPr>
          <a:xfrm>
            <a:off x="9595069" y="2286000"/>
            <a:ext cx="2163791" cy="4572000"/>
            <a:chOff x="2249" y="0"/>
            <a:chExt cx="2163791" cy="4572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62801-7BCD-026B-A940-F214D13673F9}"/>
                </a:ext>
              </a:extLst>
            </p:cNvPr>
            <p:cNvSpPr/>
            <p:nvPr/>
          </p:nvSpPr>
          <p:spPr>
            <a:xfrm>
              <a:off x="2249" y="0"/>
              <a:ext cx="2163791" cy="45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B0D7DB8A-7410-67D4-98BD-E5C833E51647}"/>
                </a:ext>
              </a:extLst>
            </p:cNvPr>
            <p:cNvSpPr txBox="1"/>
            <p:nvPr/>
          </p:nvSpPr>
          <p:spPr>
            <a:xfrm>
              <a:off x="2249" y="0"/>
              <a:ext cx="2163791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Infectious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3252-D99D-4846-382E-BCA151720B0D}"/>
              </a:ext>
            </a:extLst>
          </p:cNvPr>
          <p:cNvGrpSpPr/>
          <p:nvPr/>
        </p:nvGrpSpPr>
        <p:grpSpPr>
          <a:xfrm>
            <a:off x="6951706" y="3307581"/>
            <a:ext cx="1752831" cy="540722"/>
            <a:chOff x="162698" y="2285999"/>
            <a:chExt cx="1752831" cy="86629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BDFF597-214D-2A21-6DED-4B40B0941FF0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885C3A7E-A811-E8E7-08C6-B9062C2D40A5}"/>
                </a:ext>
              </a:extLst>
            </p:cNvPr>
            <p:cNvSpPr txBox="1"/>
            <p:nvPr/>
          </p:nvSpPr>
          <p:spPr>
            <a:xfrm>
              <a:off x="235242" y="2285999"/>
              <a:ext cx="1680287" cy="815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EB30E4-6AC8-572E-61DD-EEFE0BA04616}"/>
              </a:ext>
            </a:extLst>
          </p:cNvPr>
          <p:cNvGrpSpPr/>
          <p:nvPr/>
        </p:nvGrpSpPr>
        <p:grpSpPr>
          <a:xfrm>
            <a:off x="6991432" y="3999767"/>
            <a:ext cx="1731033" cy="540722"/>
            <a:chOff x="162698" y="2285999"/>
            <a:chExt cx="1731033" cy="8662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6688654-F3EA-607C-4130-4306A260919E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F5707B4F-4CF9-9D12-116B-78B0B5B0DE1E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41A96C-BCA3-59F3-AFAC-656292C7B2A4}"/>
              </a:ext>
            </a:extLst>
          </p:cNvPr>
          <p:cNvGrpSpPr/>
          <p:nvPr/>
        </p:nvGrpSpPr>
        <p:grpSpPr>
          <a:xfrm>
            <a:off x="7016805" y="4750898"/>
            <a:ext cx="1731033" cy="540722"/>
            <a:chOff x="162698" y="2285999"/>
            <a:chExt cx="1731033" cy="8662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BB4D183-C3A5-3411-D6A3-75B42AA45E73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79CD4131-219F-8487-9212-1F54A67CEEB6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E71A5C-AA95-1598-656D-BD5548B8BB04}"/>
              </a:ext>
            </a:extLst>
          </p:cNvPr>
          <p:cNvGrpSpPr/>
          <p:nvPr/>
        </p:nvGrpSpPr>
        <p:grpSpPr>
          <a:xfrm>
            <a:off x="6998877" y="5544264"/>
            <a:ext cx="1731033" cy="540722"/>
            <a:chOff x="162698" y="2285999"/>
            <a:chExt cx="1731033" cy="8662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9C4BE9A-4A73-393B-A9CC-2A884409A6EE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804C5045-9CE7-8980-7FFC-570E75120BEA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0B5ED0-300C-A32C-4BE9-AF688F6D2AD4}"/>
              </a:ext>
            </a:extLst>
          </p:cNvPr>
          <p:cNvGrpSpPr/>
          <p:nvPr/>
        </p:nvGrpSpPr>
        <p:grpSpPr>
          <a:xfrm>
            <a:off x="6992469" y="6201132"/>
            <a:ext cx="1731033" cy="540722"/>
            <a:chOff x="162698" y="2285999"/>
            <a:chExt cx="1731033" cy="86629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643A342-1A3E-F80B-5BC4-AB7177C5495D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67F398FF-EF0B-A948-AB52-4136725D743D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748F06AB-8CB6-312F-0289-715C83290708}"/>
              </a:ext>
            </a:extLst>
          </p:cNvPr>
          <p:cNvSpPr txBox="1"/>
          <p:nvPr/>
        </p:nvSpPr>
        <p:spPr>
          <a:xfrm>
            <a:off x="8996677" y="3593779"/>
            <a:ext cx="1680287" cy="509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28575" rIns="38100" bIns="2857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b="1" u="sng" kern="1200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9A8B67-7B01-8A68-7114-E1ABE6370D94}"/>
              </a:ext>
            </a:extLst>
          </p:cNvPr>
          <p:cNvGrpSpPr/>
          <p:nvPr/>
        </p:nvGrpSpPr>
        <p:grpSpPr>
          <a:xfrm>
            <a:off x="9746908" y="4055406"/>
            <a:ext cx="1937092" cy="672358"/>
            <a:chOff x="162698" y="2285999"/>
            <a:chExt cx="1731033" cy="86629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3CB964A-0413-A8EE-BFB2-C4DD1B0F015F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: Rounded Corners 4">
              <a:extLst>
                <a:ext uri="{FF2B5EF4-FFF2-40B4-BE49-F238E27FC236}">
                  <a16:creationId xmlns:a16="http://schemas.microsoft.com/office/drawing/2014/main" id="{CC60A717-F239-6B0D-8DF1-2C27DB8876FB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DD4641-13F7-CF16-448F-5D72F14DBB40}"/>
              </a:ext>
            </a:extLst>
          </p:cNvPr>
          <p:cNvGrpSpPr/>
          <p:nvPr/>
        </p:nvGrpSpPr>
        <p:grpSpPr>
          <a:xfrm>
            <a:off x="9867562" y="5078640"/>
            <a:ext cx="1731033" cy="1122491"/>
            <a:chOff x="162698" y="2285999"/>
            <a:chExt cx="1731033" cy="106207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052B0C-617F-C1C3-357E-FE7661D14A20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617D5B18-3F1E-6902-A0EF-396AE15A3EB2}"/>
                </a:ext>
              </a:extLst>
            </p:cNvPr>
            <p:cNvSpPr txBox="1"/>
            <p:nvPr/>
          </p:nvSpPr>
          <p:spPr>
            <a:xfrm>
              <a:off x="188070" y="2532532"/>
              <a:ext cx="1680287" cy="815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8E9A1E2-0E4C-D5A0-C82F-010D9B39B490}"/>
              </a:ext>
            </a:extLst>
          </p:cNvPr>
          <p:cNvSpPr txBox="1"/>
          <p:nvPr/>
        </p:nvSpPr>
        <p:spPr>
          <a:xfrm>
            <a:off x="9756997" y="41411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Acute appendicitis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E2AA04-D8FA-A606-79A7-193B109B6217}"/>
              </a:ext>
            </a:extLst>
          </p:cNvPr>
          <p:cNvSpPr txBox="1"/>
          <p:nvPr/>
        </p:nvSpPr>
        <p:spPr>
          <a:xfrm>
            <a:off x="9188347" y="5192062"/>
            <a:ext cx="314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Mesentric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lymphadenitis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0DD8E5-73B7-C831-F96F-A78689471801}"/>
              </a:ext>
            </a:extLst>
          </p:cNvPr>
          <p:cNvSpPr txBox="1"/>
          <p:nvPr/>
        </p:nvSpPr>
        <p:spPr>
          <a:xfrm>
            <a:off x="7234382" y="3393275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Septicemia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3F863-4869-715B-1720-5A8BBBB21B4E}"/>
              </a:ext>
            </a:extLst>
          </p:cNvPr>
          <p:cNvSpPr txBox="1"/>
          <p:nvPr/>
        </p:nvSpPr>
        <p:spPr>
          <a:xfrm>
            <a:off x="7503459" y="4032470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67D1F9-E998-53E2-0D8F-A2EB3673665B}"/>
              </a:ext>
            </a:extLst>
          </p:cNvPr>
          <p:cNvSpPr txBox="1"/>
          <p:nvPr/>
        </p:nvSpPr>
        <p:spPr>
          <a:xfrm>
            <a:off x="7024250" y="4872812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Sickle cells crises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A6FFB4-3439-09A3-6D1F-13C4945B9F14}"/>
              </a:ext>
            </a:extLst>
          </p:cNvPr>
          <p:cNvSpPr txBox="1"/>
          <p:nvPr/>
        </p:nvSpPr>
        <p:spPr>
          <a:xfrm>
            <a:off x="7234382" y="5619363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Uremia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E99DB8-15A9-6783-3058-7478C46F723C}"/>
              </a:ext>
            </a:extLst>
          </p:cNvPr>
          <p:cNvSpPr txBox="1"/>
          <p:nvPr/>
        </p:nvSpPr>
        <p:spPr>
          <a:xfrm>
            <a:off x="7042178" y="6211636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Heart failure </a:t>
            </a:r>
          </a:p>
        </p:txBody>
      </p:sp>
    </p:spTree>
    <p:extLst>
      <p:ext uri="{BB962C8B-B14F-4D97-AF65-F5344CB8AC3E}">
        <p14:creationId xmlns:p14="http://schemas.microsoft.com/office/powerpoint/2010/main" val="1804632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0E7DF-2890-12C1-C3EF-2555E5AF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8" y="1089212"/>
            <a:ext cx="426720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EAB79-80BB-2066-572C-E2D1D319583A}"/>
              </a:ext>
            </a:extLst>
          </p:cNvPr>
          <p:cNvSpPr txBox="1"/>
          <p:nvPr/>
        </p:nvSpPr>
        <p:spPr>
          <a:xfrm>
            <a:off x="5423647" y="32228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midgut volvulus, the small intestine </a:t>
            </a:r>
          </a:p>
          <a:p>
            <a:r>
              <a:rPr lang="en-US" dirty="0"/>
              <a:t>assumes a </a:t>
            </a:r>
            <a:r>
              <a:rPr lang="en-US" dirty="0">
                <a:solidFill>
                  <a:srgbClr val="FF0000"/>
                </a:solidFill>
              </a:rPr>
              <a:t>corkscrew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513637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8D446E-A44A-8E28-16C5-7159D60463B1}"/>
              </a:ext>
            </a:extLst>
          </p:cNvPr>
          <p:cNvSpPr txBox="1"/>
          <p:nvPr/>
        </p:nvSpPr>
        <p:spPr>
          <a:xfrm>
            <a:off x="762000" y="887789"/>
            <a:ext cx="60769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Treatment</a:t>
            </a:r>
          </a:p>
          <a:p>
            <a:r>
              <a:rPr lang="en-US" sz="2000" b="1" dirty="0"/>
              <a:t>Midgut volvulus with/without peritonitis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resuscitation: NPO; nasogastric tube insertion; IV fluids; correction of electrolyte imbalance; broad spectrum IV antibiotics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Emergency surgery (</a:t>
            </a:r>
            <a:r>
              <a:rPr lang="en-US" sz="2000" dirty="0">
                <a:solidFill>
                  <a:srgbClr val="FF0000"/>
                </a:solidFill>
              </a:rPr>
              <a:t>Ladd procedure</a:t>
            </a:r>
            <a:r>
              <a:rPr lang="en-US" sz="2000" dirty="0"/>
              <a:t>) The volvulus is reduced/untwisted and the Ladd bands removed.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Gangrenous/necrotic bowel, if present, is resected and either anastomosed or created into a stoma.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Appendix is removed </a:t>
            </a:r>
            <a:r>
              <a:rPr lang="en-US" sz="2000" dirty="0"/>
              <a:t>(to prevent future diagnostic/operative difficulties)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Development of postoperative adhesions decreases the chance of recurrent volvulus.</a:t>
            </a:r>
          </a:p>
          <a:p>
            <a:r>
              <a:rPr lang="en-US" sz="2000" b="1" dirty="0"/>
              <a:t>Incidentally detected/asymptomatic intestinal malrotation: </a:t>
            </a:r>
            <a:r>
              <a:rPr lang="en-US" sz="2000" dirty="0"/>
              <a:t>elective surgery (Ladd procedure</a:t>
            </a:r>
            <a:r>
              <a:rPr lang="en-US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64F5C3-93C2-6BDF-CE0D-3191CA03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249" y="1113085"/>
            <a:ext cx="41614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2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Non Obstructive cause</a:t>
            </a:r>
          </a:p>
        </p:txBody>
      </p:sp>
    </p:spTree>
    <p:extLst>
      <p:ext uri="{BB962C8B-B14F-4D97-AF65-F5344CB8AC3E}">
        <p14:creationId xmlns:p14="http://schemas.microsoft.com/office/powerpoint/2010/main" val="62550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APPENDICITIS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046" y="1001486"/>
            <a:ext cx="10779034" cy="5320937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2400" dirty="0"/>
              <a:t>-Acute appendicitis is the </a:t>
            </a:r>
            <a:r>
              <a:rPr lang="en-US" sz="2400" dirty="0">
                <a:solidFill>
                  <a:srgbClr val="FF0000"/>
                </a:solidFill>
              </a:rPr>
              <a:t>most common surgical emergency </a:t>
            </a:r>
            <a:r>
              <a:rPr lang="en-US" sz="2400" dirty="0"/>
              <a:t>in children . </a:t>
            </a:r>
          </a:p>
          <a:p>
            <a:pPr marL="45720" indent="0">
              <a:buNone/>
            </a:pPr>
            <a:r>
              <a:rPr lang="en-US" sz="2400" dirty="0"/>
              <a:t>-Peak incidence between 10-12 years</a:t>
            </a:r>
          </a:p>
          <a:p>
            <a:pPr marL="45720" indent="0" algn="l">
              <a:buNone/>
            </a:pPr>
            <a:r>
              <a:rPr lang="en-US" sz="2400" b="1" dirty="0">
                <a:solidFill>
                  <a:srgbClr val="0070C0"/>
                </a:solidFill>
              </a:rPr>
              <a:t>ETIOLOGY </a:t>
            </a:r>
            <a:endParaRPr lang="en-US" sz="2400" dirty="0">
              <a:solidFill>
                <a:srgbClr val="0070C0"/>
              </a:solidFill>
            </a:endParaRPr>
          </a:p>
          <a:p>
            <a:pPr marL="45720" indent="0" algn="l">
              <a:buNone/>
            </a:pPr>
            <a:r>
              <a:rPr lang="en-US" sz="2400" b="1" dirty="0">
                <a:solidFill>
                  <a:srgbClr val="0070C0"/>
                </a:solidFill>
              </a:rPr>
              <a:t>1-Obstruction</a:t>
            </a:r>
            <a:r>
              <a:rPr lang="en-US" sz="2400" dirty="0"/>
              <a:t> of the lumen is the dominant causal factor in acute appendicitis.</a:t>
            </a:r>
          </a:p>
          <a:p>
            <a:pPr marL="4572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Fecaliths</a:t>
            </a:r>
            <a:r>
              <a:rPr lang="en-US" sz="2400" dirty="0"/>
              <a:t> are the usual cause of </a:t>
            </a:r>
            <a:r>
              <a:rPr lang="en-US" sz="2400" dirty="0" err="1"/>
              <a:t>appendical</a:t>
            </a:r>
            <a:r>
              <a:rPr lang="en-US" sz="2400" dirty="0"/>
              <a:t> obstruction. (</a:t>
            </a:r>
            <a:r>
              <a:rPr lang="en-US" sz="2400" dirty="0" err="1"/>
              <a:t>appendicolith</a:t>
            </a:r>
            <a:r>
              <a:rPr lang="en-US" sz="2400" dirty="0"/>
              <a:t>)</a:t>
            </a:r>
          </a:p>
          <a:p>
            <a:pPr marL="45720" indent="0">
              <a:buNone/>
            </a:pPr>
            <a:r>
              <a:rPr lang="en-US" sz="2400" dirty="0"/>
              <a:t> Less-common causes are – Lymphoid hyperplasia (viral infection) , tumors, fruit seeds, and intestinal parasites.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2-Non obstructed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by direct spread of micro-organisms to the</a:t>
            </a:r>
            <a:r>
              <a:rPr lang="ar-JO" sz="2400" dirty="0"/>
              <a:t> </a:t>
            </a:r>
            <a:r>
              <a:rPr lang="en-US" sz="2400" dirty="0"/>
              <a:t>lumen or hematogenous spread ( pneumonia and tonsillitis)</a:t>
            </a:r>
            <a:endParaRPr lang="ar-JO" sz="2400" dirty="0"/>
          </a:p>
        </p:txBody>
      </p:sp>
    </p:spTree>
    <p:extLst>
      <p:ext uri="{BB962C8B-B14F-4D97-AF65-F5344CB8AC3E}">
        <p14:creationId xmlns:p14="http://schemas.microsoft.com/office/powerpoint/2010/main" val="107150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3" y="95159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23" y="1245326"/>
            <a:ext cx="11031583" cy="5699759"/>
          </a:xfrm>
        </p:spPr>
        <p:txBody>
          <a:bodyPr>
            <a:normAutofit/>
          </a:bodyPr>
          <a:lstStyle/>
          <a:p>
            <a:r>
              <a:rPr lang="en-US" dirty="0"/>
              <a:t>Tradition holds -&gt;that once the appendix becomes obstructed, </a:t>
            </a:r>
          </a:p>
          <a:p>
            <a:r>
              <a:rPr lang="en-US" dirty="0"/>
              <a:t>bacteria trapped within the appendicular lumen begin to multiply, and the appendix becomes distended. </a:t>
            </a:r>
          </a:p>
          <a:p>
            <a:r>
              <a:rPr lang="en-US" dirty="0"/>
              <a:t>The increased intraluminal pressure obstructs venous drainage, and the appendix becomes congested and ischemic.</a:t>
            </a:r>
          </a:p>
          <a:p>
            <a:r>
              <a:rPr lang="en-US" dirty="0"/>
              <a:t> The combination of bacterial infection and ischemia produce inflammation, which progresses to necrosis and gangrene. </a:t>
            </a:r>
          </a:p>
          <a:p>
            <a:r>
              <a:rPr lang="en-US" dirty="0"/>
              <a:t>When the appendix becomes gangrenous, it may perforate. </a:t>
            </a:r>
          </a:p>
          <a:p>
            <a:r>
              <a:rPr lang="en-US" dirty="0"/>
              <a:t>The progression from obstruction to perforation usually takes place over 72 hours.</a:t>
            </a:r>
          </a:p>
        </p:txBody>
      </p:sp>
    </p:spTree>
    <p:extLst>
      <p:ext uri="{BB962C8B-B14F-4D97-AF65-F5344CB8AC3E}">
        <p14:creationId xmlns:p14="http://schemas.microsoft.com/office/powerpoint/2010/main" val="2190251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1038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Clinically: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classic history 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Anorexia</a:t>
            </a:r>
          </a:p>
          <a:p>
            <a:r>
              <a:rPr lang="en-US" dirty="0"/>
              <a:t>vague </a:t>
            </a:r>
            <a:r>
              <a:rPr lang="en-US" dirty="0">
                <a:solidFill>
                  <a:srgbClr val="FF0000"/>
                </a:solidFill>
              </a:rPr>
              <a:t>periumbilical pain</a:t>
            </a:r>
            <a:r>
              <a:rPr lang="en-US" dirty="0"/>
              <a:t>, followed by migration of pain to the right lower quadrant (</a:t>
            </a:r>
            <a:r>
              <a:rPr lang="en-US" dirty="0">
                <a:solidFill>
                  <a:srgbClr val="FF0000"/>
                </a:solidFill>
              </a:rPr>
              <a:t>RLQ</a:t>
            </a:r>
            <a:r>
              <a:rPr lang="en-US" dirty="0"/>
              <a:t>) </a:t>
            </a:r>
          </a:p>
          <a:p>
            <a:r>
              <a:rPr lang="en-US" dirty="0">
                <a:solidFill>
                  <a:srgbClr val="FF0000"/>
                </a:solidFill>
              </a:rPr>
              <a:t>fever </a:t>
            </a:r>
          </a:p>
          <a:p>
            <a:r>
              <a:rPr lang="en-US" dirty="0">
                <a:solidFill>
                  <a:srgbClr val="FF0000"/>
                </a:solidFill>
              </a:rPr>
              <a:t>vomiting</a:t>
            </a:r>
            <a:r>
              <a:rPr lang="en-US" dirty="0"/>
              <a:t>, is observed in fewer than 60% of patients.</a:t>
            </a:r>
          </a:p>
          <a:p>
            <a:r>
              <a:rPr lang="en-US" dirty="0"/>
              <a:t> ** All patients with appendicitis have abdominal pain, and many have anorexia; absence of both of these findings should place the diagnosis of appendicitis in question. </a:t>
            </a:r>
          </a:p>
          <a:p>
            <a:r>
              <a:rPr lang="en-US" dirty="0"/>
              <a:t>In patients with an appendix in a </a:t>
            </a:r>
            <a:r>
              <a:rPr lang="en-US" dirty="0">
                <a:solidFill>
                  <a:srgbClr val="7030A0"/>
                </a:solidFill>
              </a:rPr>
              <a:t>pelvic </a:t>
            </a:r>
            <a:r>
              <a:rPr lang="en-US" dirty="0"/>
              <a:t>location, inflammation of the appendix occasionally results in an </a:t>
            </a:r>
            <a:r>
              <a:rPr lang="en-US" dirty="0" err="1"/>
              <a:t>irritative</a:t>
            </a:r>
            <a:r>
              <a:rPr lang="en-US" dirty="0"/>
              <a:t> stimulation of the rectum. These patients </a:t>
            </a:r>
            <a:r>
              <a:rPr lang="en-US" dirty="0">
                <a:solidFill>
                  <a:srgbClr val="7030A0"/>
                </a:solidFill>
              </a:rPr>
              <a:t>often report diarrhea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41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2" y="-3048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588"/>
            <a:ext cx="8723813" cy="38821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physical examination findings </a:t>
            </a:r>
            <a:r>
              <a:rPr lang="en-US" sz="2000" dirty="0"/>
              <a:t>in children may vary depending on age.</a:t>
            </a:r>
          </a:p>
          <a:p>
            <a:r>
              <a:rPr lang="en-US" sz="2000" dirty="0"/>
              <a:t> ❖Typically, </a:t>
            </a:r>
            <a:r>
              <a:rPr lang="en-US" sz="2000" dirty="0">
                <a:solidFill>
                  <a:srgbClr val="FF0000"/>
                </a:solidFill>
              </a:rPr>
              <a:t>maximal tenderness </a:t>
            </a:r>
            <a:r>
              <a:rPr lang="en-US" sz="2000" dirty="0">
                <a:solidFill>
                  <a:srgbClr val="00B0F0"/>
                </a:solidFill>
              </a:rPr>
              <a:t>can be found at the McBurney point(1.5-2 inches from ASIS) </a:t>
            </a:r>
            <a:r>
              <a:rPr lang="en-US" sz="2000" dirty="0"/>
              <a:t>in the RLQ. Also guarding and tenderness</a:t>
            </a:r>
          </a:p>
          <a:p>
            <a:r>
              <a:rPr lang="en-US" sz="2000" dirty="0"/>
              <a:t> A mass may be palpable in the RLQ if the appendix is perforated.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35BDD-13EA-E039-6FE1-DDDC048E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7" t="50000" r="719" b="6928"/>
          <a:stretch/>
        </p:blipFill>
        <p:spPr>
          <a:xfrm>
            <a:off x="5270093" y="2991541"/>
            <a:ext cx="6464707" cy="29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8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69BFD-5D94-FF7A-45AE-EB1CA363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6" t="37830" r="10165"/>
          <a:stretch/>
        </p:blipFill>
        <p:spPr>
          <a:xfrm>
            <a:off x="3299011" y="3908612"/>
            <a:ext cx="6096001" cy="1671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DAA91-08C8-4CE2-5A9C-77B3970C3C51}"/>
              </a:ext>
            </a:extLst>
          </p:cNvPr>
          <p:cNvSpPr txBox="1"/>
          <p:nvPr/>
        </p:nvSpPr>
        <p:spPr>
          <a:xfrm>
            <a:off x="546847" y="618179"/>
            <a:ext cx="79696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obturator sign </a:t>
            </a:r>
            <a:r>
              <a:rPr lang="en-US" sz="2800" dirty="0"/>
              <a:t>by internally rotating the flexed right thigh. </a:t>
            </a:r>
          </a:p>
          <a:p>
            <a:r>
              <a:rPr lang="en-US" sz="2800" dirty="0"/>
              <a:t>A positive response suggests an inflammatory mass overlying the obturator space (pelvic appendicitis). </a:t>
            </a:r>
          </a:p>
        </p:txBody>
      </p:sp>
    </p:spTree>
    <p:extLst>
      <p:ext uri="{BB962C8B-B14F-4D97-AF65-F5344CB8AC3E}">
        <p14:creationId xmlns:p14="http://schemas.microsoft.com/office/powerpoint/2010/main" val="100689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69A7-02AC-BFBE-C5F2-58DE8B852CA3}"/>
              </a:ext>
            </a:extLst>
          </p:cNvPr>
          <p:cNvSpPr txBox="1"/>
          <p:nvPr/>
        </p:nvSpPr>
        <p:spPr>
          <a:xfrm>
            <a:off x="708212" y="1985247"/>
            <a:ext cx="45002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</a:t>
            </a:r>
            <a:r>
              <a:rPr lang="en-US" sz="2400" dirty="0" err="1">
                <a:solidFill>
                  <a:srgbClr val="FF0000"/>
                </a:solidFill>
              </a:rPr>
              <a:t>Rovsing</a:t>
            </a:r>
            <a:r>
              <a:rPr lang="en-US" sz="2400" dirty="0">
                <a:solidFill>
                  <a:srgbClr val="FF0000"/>
                </a:solidFill>
              </a:rPr>
              <a:t> sign </a:t>
            </a:r>
            <a:r>
              <a:rPr lang="en-US" sz="2400" dirty="0"/>
              <a:t>(pain in the RLQ in response to left-sided palpation or percussion) strongly suggests peritoneal irritation.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F60A6B-8EA2-7B5D-B062-7F67CFCF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34" y="1473925"/>
            <a:ext cx="5518514" cy="272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935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E9DAA-A5FF-6F45-B3C2-8CE77FA0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30" t="43376" r="26679"/>
          <a:stretch/>
        </p:blipFill>
        <p:spPr>
          <a:xfrm>
            <a:off x="7270377" y="2364659"/>
            <a:ext cx="4025154" cy="2128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112ED-EEE1-DD9F-1981-8AC361D17A6C}"/>
              </a:ext>
            </a:extLst>
          </p:cNvPr>
          <p:cNvSpPr txBox="1"/>
          <p:nvPr/>
        </p:nvSpPr>
        <p:spPr>
          <a:xfrm>
            <a:off x="519953" y="2030978"/>
            <a:ext cx="4930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psoas sign</a:t>
            </a:r>
            <a:r>
              <a:rPr lang="en-US" sz="2400" dirty="0"/>
              <a:t>, place the child on the left side and hyperextend the right leg at the hip. A positive response suggests an inflammatory mass overlying the psoas muscle (retrocecal appendicitis). </a:t>
            </a:r>
          </a:p>
        </p:txBody>
      </p:sp>
    </p:spTree>
    <p:extLst>
      <p:ext uri="{BB962C8B-B14F-4D97-AF65-F5344CB8AC3E}">
        <p14:creationId xmlns:p14="http://schemas.microsoft.com/office/powerpoint/2010/main" val="362214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Obstructive cause</a:t>
            </a:r>
          </a:p>
        </p:txBody>
      </p:sp>
    </p:spTree>
    <p:extLst>
      <p:ext uri="{BB962C8B-B14F-4D97-AF65-F5344CB8AC3E}">
        <p14:creationId xmlns:p14="http://schemas.microsoft.com/office/powerpoint/2010/main" val="1143330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2" y="406128"/>
            <a:ext cx="8471262" cy="43513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DX</a:t>
            </a:r>
            <a:r>
              <a:rPr lang="en-US" sz="2000" dirty="0"/>
              <a:t> :</a:t>
            </a: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Laboratory findings :</a:t>
            </a:r>
            <a:r>
              <a:rPr lang="en-US" sz="2000" dirty="0"/>
              <a:t>neutrophil leukocytosis , urinalysis.</a:t>
            </a:r>
          </a:p>
          <a:p>
            <a:r>
              <a:rPr lang="en-US" sz="2000" dirty="0">
                <a:solidFill>
                  <a:srgbClr val="FFC000"/>
                </a:solidFill>
              </a:rPr>
              <a:t>Abdominal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RAY:</a:t>
            </a:r>
            <a:r>
              <a:rPr lang="en-US" sz="2000" dirty="0"/>
              <a:t> may show abnormal </a:t>
            </a:r>
            <a:r>
              <a:rPr lang="en-US" sz="2000" dirty="0">
                <a:solidFill>
                  <a:srgbClr val="FF0000"/>
                </a:solidFill>
              </a:rPr>
              <a:t>bowel dilatation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FF0000"/>
                </a:solidFill>
              </a:rPr>
              <a:t>fecalith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calcification</a:t>
            </a:r>
            <a:r>
              <a:rPr lang="en-US" sz="2000" dirty="0"/>
              <a:t>.</a:t>
            </a: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US </a:t>
            </a:r>
            <a:r>
              <a:rPr lang="en-US" sz="2000" dirty="0"/>
              <a:t>- A positive finding is a </a:t>
            </a:r>
            <a:r>
              <a:rPr lang="en-US" sz="2000" u="sng" dirty="0">
                <a:solidFill>
                  <a:srgbClr val="FF0000"/>
                </a:solidFill>
              </a:rPr>
              <a:t>non-compressible tubular structure 6 mm or wider </a:t>
            </a:r>
            <a:r>
              <a:rPr lang="en-US" sz="2000" dirty="0"/>
              <a:t>in the RLQ , Additional supportive findings include </a:t>
            </a:r>
            <a:r>
              <a:rPr lang="en-US" sz="2000" dirty="0">
                <a:solidFill>
                  <a:srgbClr val="FF0000"/>
                </a:solidFill>
              </a:rPr>
              <a:t>an free peritoneal fluid</a:t>
            </a:r>
            <a:r>
              <a:rPr lang="en-US" sz="2000" dirty="0"/>
              <a:t>, mesenteric thickening, </a:t>
            </a:r>
            <a:r>
              <a:rPr lang="en-US" sz="2000" dirty="0" err="1"/>
              <a:t>appedicular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mass or abscess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appendicular </a:t>
            </a:r>
            <a:r>
              <a:rPr lang="en-US" sz="2000" dirty="0" err="1">
                <a:solidFill>
                  <a:srgbClr val="FF0000"/>
                </a:solidFill>
              </a:rPr>
              <a:t>fecolith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3" y="3545985"/>
            <a:ext cx="5195879" cy="318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23" y="3545985"/>
            <a:ext cx="4756195" cy="318762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25" y="1089426"/>
            <a:ext cx="2927688" cy="18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15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806BA-5EC7-F36D-38AF-42952D423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4" y="754516"/>
            <a:ext cx="11291463" cy="51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1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5" y="510988"/>
            <a:ext cx="10509069" cy="92809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15" y="1536271"/>
            <a:ext cx="10515600" cy="3164387"/>
          </a:xfrm>
        </p:spPr>
        <p:txBody>
          <a:bodyPr>
            <a:noAutofit/>
          </a:bodyPr>
          <a:lstStyle/>
          <a:p>
            <a:r>
              <a:rPr lang="en-US" sz="2400" dirty="0"/>
              <a:t>The definitive treatment for appendicitis is </a:t>
            </a:r>
            <a:r>
              <a:rPr lang="en-US" sz="2400" dirty="0">
                <a:solidFill>
                  <a:srgbClr val="FF0000"/>
                </a:solidFill>
              </a:rPr>
              <a:t>appendectomy </a:t>
            </a:r>
            <a:r>
              <a:rPr lang="en-US" sz="2400" dirty="0"/>
              <a:t>(open or </a:t>
            </a:r>
            <a:r>
              <a:rPr lang="en-US" sz="2400" dirty="0" err="1"/>
              <a:t>laproscopy</a:t>
            </a:r>
            <a:r>
              <a:rPr lang="en-US" sz="2400" dirty="0"/>
              <a:t>) .</a:t>
            </a:r>
          </a:p>
          <a:p>
            <a:r>
              <a:rPr lang="en-US" sz="2400" dirty="0"/>
              <a:t>Ensure </a:t>
            </a:r>
            <a:r>
              <a:rPr lang="en-US" sz="2400" dirty="0">
                <a:solidFill>
                  <a:srgbClr val="FF0000"/>
                </a:solidFill>
              </a:rPr>
              <a:t>adequate hydration </a:t>
            </a:r>
            <a:r>
              <a:rPr lang="en-US" sz="2400" dirty="0"/>
              <a:t>for patients who present with suspected appendicitis.</a:t>
            </a:r>
          </a:p>
          <a:p>
            <a:r>
              <a:rPr lang="en-US" sz="2400" dirty="0"/>
              <a:t>Iv antibiotics should be started once the diagnosis is confirmed.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Antibiotic therapy </a:t>
            </a:r>
            <a:r>
              <a:rPr lang="en-US" sz="2400" dirty="0"/>
              <a:t>should be directed against gram-negative and anaerobic organisms such as E-coli and Bacteroides species.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Perforation or abscess </a:t>
            </a:r>
            <a:r>
              <a:rPr lang="en-US" sz="2400" dirty="0"/>
              <a:t>, the approach is conservative (</a:t>
            </a:r>
            <a:r>
              <a:rPr lang="en-US" sz="2400" dirty="0" err="1"/>
              <a:t>nonoperative</a:t>
            </a:r>
            <a:r>
              <a:rPr lang="en-US" sz="2400" dirty="0"/>
              <a:t>) management, with </a:t>
            </a:r>
            <a:r>
              <a:rPr lang="en-US" sz="2400" dirty="0">
                <a:solidFill>
                  <a:srgbClr val="FF0000"/>
                </a:solidFill>
              </a:rPr>
              <a:t>percutaneous drainage </a:t>
            </a:r>
            <a:r>
              <a:rPr lang="en-US" sz="2400" dirty="0"/>
              <a:t>if possible and surgery after 8-12 weeks (</a:t>
            </a:r>
            <a:r>
              <a:rPr lang="en-US" sz="2400" dirty="0" err="1"/>
              <a:t>ie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interval appendectomy</a:t>
            </a:r>
            <a:r>
              <a:rPr lang="en-US" sz="2400" dirty="0"/>
              <a:t>).</a:t>
            </a:r>
          </a:p>
          <a:p>
            <a:r>
              <a:rPr lang="en-US" sz="2400" dirty="0"/>
              <a:t> ✓ Antibiotic therapy for ruptured appendicitis is continued for a minimum of 7-10 days</a:t>
            </a:r>
          </a:p>
        </p:txBody>
      </p:sp>
    </p:spTree>
    <p:extLst>
      <p:ext uri="{BB962C8B-B14F-4D97-AF65-F5344CB8AC3E}">
        <p14:creationId xmlns:p14="http://schemas.microsoft.com/office/powerpoint/2010/main" val="3452329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6F325-7453-E9F0-BB5A-4DE385F2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77" y="48988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Differential diagnosis*</a:t>
            </a:r>
          </a:p>
          <a:p>
            <a:r>
              <a:rPr lang="en-US" dirty="0"/>
              <a:t>mesenteric lymph adenitis.</a:t>
            </a:r>
          </a:p>
          <a:p>
            <a:r>
              <a:rPr lang="en-US" dirty="0"/>
              <a:t>Primary peritonitis.</a:t>
            </a:r>
          </a:p>
          <a:p>
            <a:r>
              <a:rPr lang="en-US" dirty="0"/>
              <a:t>Meckel's diverticulitis. </a:t>
            </a:r>
          </a:p>
          <a:p>
            <a:r>
              <a:rPr lang="en-US" dirty="0"/>
              <a:t>Ruptured ovarian cyst in female.</a:t>
            </a:r>
          </a:p>
          <a:p>
            <a:r>
              <a:rPr lang="en-US" dirty="0"/>
              <a:t> Torsion of an ovarian cyst or ovary in female. </a:t>
            </a:r>
          </a:p>
          <a:p>
            <a:r>
              <a:rPr lang="en-US" dirty="0"/>
              <a:t>Torsion of the </a:t>
            </a:r>
            <a:r>
              <a:rPr lang="en-US" dirty="0" err="1"/>
              <a:t>omentum</a:t>
            </a:r>
            <a:r>
              <a:rPr lang="en-US" dirty="0"/>
              <a:t>.</a:t>
            </a:r>
          </a:p>
          <a:p>
            <a:r>
              <a:rPr lang="en-US" dirty="0"/>
              <a:t> Suppurating deep iliac lymph nodes</a:t>
            </a:r>
          </a:p>
        </p:txBody>
      </p:sp>
    </p:spTree>
    <p:extLst>
      <p:ext uri="{BB962C8B-B14F-4D97-AF65-F5344CB8AC3E}">
        <p14:creationId xmlns:p14="http://schemas.microsoft.com/office/powerpoint/2010/main" val="254872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36" y="-2373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ACUTE MESENTERIC ADENITIS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36" y="767892"/>
            <a:ext cx="11075124" cy="59958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Mesenteric lymphadenitis refers to </a:t>
            </a:r>
            <a:r>
              <a:rPr lang="en-US" b="1" dirty="0">
                <a:solidFill>
                  <a:srgbClr val="FF0000"/>
                </a:solidFill>
              </a:rPr>
              <a:t>nonspecific self-limiting </a:t>
            </a:r>
            <a:r>
              <a:rPr lang="en-US" dirty="0"/>
              <a:t>inflammation of the mesenteric lymph nodes .</a:t>
            </a:r>
          </a:p>
          <a:p>
            <a:r>
              <a:rPr lang="en-US" dirty="0"/>
              <a:t>This process may be acute or chronic, depending on the causative agent, and it causes a clinical presentation that is often difficult to differentiate from acute appendicitis particularly in children.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Clinical presentations include the following</a:t>
            </a:r>
            <a:r>
              <a:rPr lang="en-US" sz="2600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/>
              <a:t> Abdominal pain - Often right lower quadrant (RLQ) but may be more diffuse</a:t>
            </a:r>
          </a:p>
          <a:p>
            <a:r>
              <a:rPr lang="en-US" dirty="0"/>
              <a:t>  Fever </a:t>
            </a:r>
          </a:p>
          <a:p>
            <a:r>
              <a:rPr lang="en-US" dirty="0"/>
              <a:t> Diarrhea</a:t>
            </a:r>
          </a:p>
          <a:p>
            <a:r>
              <a:rPr lang="en-US" dirty="0"/>
              <a:t>  Malaise</a:t>
            </a:r>
          </a:p>
          <a:p>
            <a:r>
              <a:rPr lang="en-US" dirty="0"/>
              <a:t>  Anorexia</a:t>
            </a:r>
          </a:p>
          <a:p>
            <a:r>
              <a:rPr lang="en-US" dirty="0"/>
              <a:t>  Concomitant or antecedent upper respiratory tract infection </a:t>
            </a:r>
          </a:p>
          <a:p>
            <a:r>
              <a:rPr lang="en-US" dirty="0"/>
              <a:t> Nausea and vomiting (which generally precedes abdominal pain, as compared to the sequence in appendicitis)</a:t>
            </a:r>
            <a:endParaRPr lang="en-US" sz="3500" dirty="0"/>
          </a:p>
          <a:p>
            <a:r>
              <a:rPr lang="en-US" sz="3500" dirty="0">
                <a:solidFill>
                  <a:srgbClr val="92D050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No set of physical findings is pathognomonic </a:t>
            </a:r>
            <a:r>
              <a:rPr lang="en-US" dirty="0"/>
              <a:t>, but the following may be found in affected patients:</a:t>
            </a:r>
          </a:p>
          <a:p>
            <a:r>
              <a:rPr lang="en-US" dirty="0"/>
              <a:t>  Fever (38-38.5°C)</a:t>
            </a:r>
          </a:p>
          <a:p>
            <a:r>
              <a:rPr lang="en-US" dirty="0"/>
              <a:t>  Right lower quadrant (RLQ) tenderness - Mild, with or without rebound tenderness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Voluntary guarding rather than abdominal rigidity</a:t>
            </a:r>
          </a:p>
          <a:p>
            <a:r>
              <a:rPr lang="en-US" dirty="0"/>
              <a:t>Patients with mild, uncomplicated presentations </a:t>
            </a:r>
            <a:r>
              <a:rPr lang="en-US" dirty="0">
                <a:solidFill>
                  <a:srgbClr val="FF0000"/>
                </a:solidFill>
              </a:rPr>
              <a:t>do not require antibiotics, and supportive care generally suffices</a:t>
            </a:r>
          </a:p>
        </p:txBody>
      </p:sp>
    </p:spTree>
    <p:extLst>
      <p:ext uri="{BB962C8B-B14F-4D97-AF65-F5344CB8AC3E}">
        <p14:creationId xmlns:p14="http://schemas.microsoft.com/office/powerpoint/2010/main" val="1012897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4989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083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Obstructed Inguinal Hernia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5983" y="1533934"/>
            <a:ext cx="10515600" cy="4351338"/>
          </a:xfrm>
        </p:spPr>
        <p:txBody>
          <a:bodyPr>
            <a:normAutofit fontScale="87500" lnSpcReduction="20000"/>
          </a:bodyPr>
          <a:lstStyle/>
          <a:p>
            <a:r>
              <a:rPr lang="en-US" dirty="0"/>
              <a:t>A loop of small bowel becomes trapped in the </a:t>
            </a:r>
            <a:r>
              <a:rPr lang="en-US" dirty="0" err="1"/>
              <a:t>hernial</a:t>
            </a:r>
            <a:r>
              <a:rPr lang="en-US" dirty="0"/>
              <a:t> sac.  </a:t>
            </a:r>
          </a:p>
          <a:p>
            <a:r>
              <a:rPr lang="en-US" dirty="0"/>
              <a:t>The obstruction in the sac is almost always at the level of the external ring</a:t>
            </a:r>
          </a:p>
          <a:p>
            <a:r>
              <a:rPr lang="en-US" dirty="0"/>
              <a:t>Obstructed hernias are usually seen in infant under six months of age. </a:t>
            </a:r>
          </a:p>
          <a:p>
            <a:endParaRPr lang="en-US" dirty="0"/>
          </a:p>
          <a:p>
            <a:r>
              <a:rPr lang="en-US" u="sng" dirty="0">
                <a:solidFill>
                  <a:srgbClr val="00B0F0"/>
                </a:solidFill>
              </a:rPr>
              <a:t>Clinically: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The infant cries intensely.</a:t>
            </a:r>
          </a:p>
          <a:p>
            <a:r>
              <a:rPr lang="en-US" dirty="0"/>
              <a:t>No impulse on crying.</a:t>
            </a:r>
          </a:p>
          <a:p>
            <a:r>
              <a:rPr lang="en-US" dirty="0"/>
              <a:t>Swelling and bulge in the groin.              </a:t>
            </a:r>
          </a:p>
          <a:p>
            <a:r>
              <a:rPr lang="en-US" dirty="0"/>
              <a:t>Hernia is tense, extremely tender, irreducible.</a:t>
            </a:r>
          </a:p>
          <a:p>
            <a:r>
              <a:rPr lang="en-US" dirty="0"/>
              <a:t>Progressing to generalize abdominal pain, vomiting and abdominal distension. </a:t>
            </a:r>
          </a:p>
          <a:p>
            <a:r>
              <a:rPr lang="en-US" dirty="0"/>
              <a:t>Intestinal obstruction established later. </a:t>
            </a:r>
          </a:p>
        </p:txBody>
      </p:sp>
    </p:spTree>
    <p:extLst>
      <p:ext uri="{BB962C8B-B14F-4D97-AF65-F5344CB8AC3E}">
        <p14:creationId xmlns:p14="http://schemas.microsoft.com/office/powerpoint/2010/main" val="242890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490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Strangulated Inguinal Hernia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502" y="1201783"/>
            <a:ext cx="9995263" cy="4025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(Fever , Sudden pain that quickly intensifies , A hernia bulge that turns red, purple or dark)</a:t>
            </a:r>
          </a:p>
          <a:p>
            <a:r>
              <a:rPr lang="en-US" sz="2400" u="sng" dirty="0">
                <a:solidFill>
                  <a:srgbClr val="00B0F0"/>
                </a:solidFill>
              </a:rPr>
              <a:t>Effects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/>
              <a:t>The testicular vessels can be severely compressed by tense hernia. 15% of baby develop some degree of atrophy. </a:t>
            </a:r>
          </a:p>
          <a:p>
            <a:r>
              <a:rPr lang="en-US" sz="2400" dirty="0"/>
              <a:t>bowel obstruction and strangulation, progress to gangrene</a:t>
            </a:r>
            <a:r>
              <a:rPr lang="en-US" sz="2400" dirty="0">
                <a:sym typeface="+mn-ea"/>
              </a:rPr>
              <a:t> and perforation.</a:t>
            </a:r>
            <a:endParaRPr lang="en-US" sz="2400" dirty="0"/>
          </a:p>
          <a:p>
            <a:r>
              <a:rPr lang="en-US" sz="2400" dirty="0"/>
              <a:t>In girls the ovary can be trapped and strangulate.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37" y="4068795"/>
            <a:ext cx="3605348" cy="2704641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12" y="4208410"/>
            <a:ext cx="4152899" cy="2565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171" y="4465112"/>
            <a:ext cx="3126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incarcerated </a:t>
            </a:r>
            <a:r>
              <a:rPr lang="en-US" dirty="0"/>
              <a:t>means a hernia has become acutely irreducible (it becomes painful, tender)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strangulated</a:t>
            </a:r>
            <a:r>
              <a:rPr lang="en-US" dirty="0"/>
              <a:t> implies there is also impairment of the blood supply to the hernia contents. </a:t>
            </a:r>
          </a:p>
        </p:txBody>
      </p:sp>
    </p:spTree>
    <p:extLst>
      <p:ext uri="{BB962C8B-B14F-4D97-AF65-F5344CB8AC3E}">
        <p14:creationId xmlns:p14="http://schemas.microsoft.com/office/powerpoint/2010/main" val="367654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931"/>
            <a:ext cx="7800703" cy="89761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Incarcerated &amp; strangulated Inguinal Hernia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8933" y="654424"/>
            <a:ext cx="7353491" cy="55809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Management :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Reduction of the obstructed hernia by " Taxis“</a:t>
            </a:r>
          </a:p>
          <a:p>
            <a:pPr>
              <a:lnSpc>
                <a:spcPct val="100000"/>
              </a:lnSpc>
            </a:pPr>
            <a:r>
              <a:rPr lang="en-US" sz="1800" b="1" u="sng" dirty="0">
                <a:solidFill>
                  <a:srgbClr val="0070C0"/>
                </a:solidFill>
              </a:rPr>
              <a:t>(Manual reduction('TAXIS’))</a:t>
            </a:r>
            <a:r>
              <a:rPr lang="en-US" sz="1800" dirty="0"/>
              <a:t> this requires giving the child analgesia or to distract the child with a bottle of feed. </a:t>
            </a:r>
            <a:endParaRPr lang="en-US" sz="1800" b="1" u="sng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/>
              <a:t>&gt;&gt;&gt;surrounding the external inguinal ring with the fingers of one hand loosely, while gently pushing the fundus of the hernia inside with the fingers of the other hand. Reduction </a:t>
            </a:r>
            <a:r>
              <a:rPr lang="en-US" sz="1600" dirty="0" err="1"/>
              <a:t>en</a:t>
            </a:r>
            <a:r>
              <a:rPr lang="en-US" sz="1600" dirty="0"/>
              <a:t> mass should be avoid</a:t>
            </a:r>
            <a:endParaRPr lang="en-US" sz="1500" b="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Successful reduction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Operation should be performed in 48 hours, to allow </a:t>
            </a:r>
            <a:r>
              <a:rPr lang="en-US" sz="1800" b="0" dirty="0" err="1"/>
              <a:t>oedema</a:t>
            </a:r>
            <a:r>
              <a:rPr lang="en-US" sz="1800" b="0" dirty="0"/>
              <a:t> of the sac to subside.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Unsuccessful reduction or strangulated hernia.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Immediate operation 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Operation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</a:t>
            </a:r>
            <a:r>
              <a:rPr lang="en-US" sz="1800" b="0" dirty="0" err="1"/>
              <a:t>Herniotomy</a:t>
            </a:r>
            <a:endParaRPr lang="en-US" sz="18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384" y="110434"/>
            <a:ext cx="4532675" cy="4361243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83604" y="3990947"/>
            <a:ext cx="2859757" cy="27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1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644" y="1223706"/>
            <a:ext cx="3082033" cy="3910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2787" y="1957484"/>
            <a:ext cx="7041833" cy="39100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Definition: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Invagination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11" dirty="0">
                <a:solidFill>
                  <a:prstClr val="black"/>
                </a:solidFill>
                <a:latin typeface="Cambria"/>
                <a:cs typeface="Cambria"/>
              </a:rPr>
              <a:t>into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an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adjacent</a:t>
            </a:r>
            <a:r>
              <a:rPr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r>
              <a:rPr spc="79" dirty="0">
                <a:solidFill>
                  <a:prstClr val="black"/>
                </a:solidFill>
                <a:latin typeface="Cambria"/>
                <a:cs typeface="Cambria"/>
              </a:rPr>
              <a:t>segment.</a:t>
            </a:r>
            <a:endParaRPr lang="en-US" spc="79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26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*80-90</a:t>
            </a:r>
            <a:r>
              <a:rPr lang="en-US" dirty="0"/>
              <a:t>% of intussusceptions occur in children between 3 months and 2 years of age</a:t>
            </a:r>
          </a:p>
          <a:p>
            <a:pPr>
              <a:spcBef>
                <a:spcPts val="26"/>
              </a:spcBef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lnSpc>
                <a:spcPts val="1883"/>
              </a:lnSpc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79" dirty="0">
                <a:solidFill>
                  <a:prstClr val="black"/>
                </a:solidFill>
                <a:latin typeface="Cambria"/>
                <a:cs typeface="Cambria"/>
              </a:rPr>
              <a:t>Compression</a:t>
            </a:r>
            <a:r>
              <a:rPr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mesenteric</a:t>
            </a:r>
            <a:r>
              <a:rPr spc="-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vessels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83" dirty="0">
                <a:solidFill>
                  <a:prstClr val="black"/>
                </a:solidFill>
                <a:latin typeface="Cambria"/>
                <a:cs typeface="Cambria"/>
              </a:rPr>
              <a:t>cause</a:t>
            </a:r>
            <a:r>
              <a:rPr spc="1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strangulation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19" dirty="0">
                <a:solidFill>
                  <a:prstClr val="black"/>
                </a:solidFill>
                <a:latin typeface="Cambria"/>
                <a:cs typeface="Cambria"/>
              </a:rPr>
              <a:t>it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68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>
              <a:lnSpc>
                <a:spcPts val="1883"/>
              </a:lnSpc>
            </a:pP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progress</a:t>
            </a:r>
            <a:r>
              <a:rPr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8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94" dirty="0">
                <a:solidFill>
                  <a:prstClr val="black"/>
                </a:solidFill>
                <a:latin typeface="Cambria"/>
                <a:cs typeface="Cambria"/>
              </a:rPr>
              <a:t>gangrene</a:t>
            </a:r>
            <a:r>
              <a:rPr spc="-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9" dirty="0">
                <a:solidFill>
                  <a:prstClr val="black"/>
                </a:solidFill>
                <a:latin typeface="Cambria"/>
                <a:cs typeface="Cambria"/>
              </a:rPr>
              <a:t>perforation.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64" dirty="0">
                <a:solidFill>
                  <a:prstClr val="black"/>
                </a:solidFill>
                <a:latin typeface="Cambria"/>
                <a:cs typeface="Cambria"/>
              </a:rPr>
              <a:t>All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intussusception</a:t>
            </a:r>
            <a:r>
              <a:rPr spc="-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consist</a:t>
            </a:r>
            <a:r>
              <a:rPr spc="1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of: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116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Inner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intussusceptum;</a:t>
            </a:r>
            <a:r>
              <a:rPr spc="-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27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Outer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intussusceptiens;</a:t>
            </a:r>
            <a:r>
              <a:rPr spc="-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78" y="2450442"/>
            <a:ext cx="3667644" cy="22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1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686" y="1066801"/>
            <a:ext cx="7115651" cy="36458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3600" spc="101" dirty="0">
                <a:solidFill>
                  <a:prstClr val="black"/>
                </a:solidFill>
                <a:latin typeface="Cambria"/>
                <a:cs typeface="Cambria"/>
              </a:rPr>
              <a:t>Causes</a:t>
            </a:r>
            <a:r>
              <a:rPr sz="1650" spc="10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Primary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5" dirty="0">
                <a:solidFill>
                  <a:prstClr val="black"/>
                </a:solidFill>
                <a:latin typeface="Cambria"/>
                <a:cs typeface="Cambria"/>
              </a:rPr>
              <a:t>(unknown);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401003" lvl="2" indent="-300038">
              <a:lnSpc>
                <a:spcPts val="1454"/>
              </a:lnSpc>
              <a:spcBef>
                <a:spcPts val="484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theory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(i.e,</a:t>
            </a:r>
            <a:r>
              <a:rPr sz="2000" spc="-1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change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bowel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flora,</a:t>
            </a:r>
            <a:r>
              <a:rPr sz="200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20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edematous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patches).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3810" lvl="2" indent="-300038">
              <a:lnSpc>
                <a:spcPts val="1454"/>
              </a:lnSpc>
              <a:spcBef>
                <a:spcPts val="45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Viral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theory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(i.e,</a:t>
            </a:r>
            <a:r>
              <a:rPr sz="200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edematous,</a:t>
            </a:r>
            <a:r>
              <a:rPr sz="200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hyperplastic </a:t>
            </a:r>
            <a:r>
              <a:rPr sz="20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patches).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2">
              <a:spcBef>
                <a:spcPts val="30"/>
              </a:spcBef>
              <a:buClr>
                <a:srgbClr val="9E3611"/>
              </a:buClr>
              <a:buFont typeface="Cambria"/>
              <a:buAutoNum type="romanUcPeriod"/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Secondary;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96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Meckel’s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diverticulum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or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Mucosal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polyps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9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Enteric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duplication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Submucosal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Underlying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1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malignancy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(as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lymphoma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)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872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2488</Words>
  <Application>Microsoft Office PowerPoint</Application>
  <PresentationFormat>Widescreen</PresentationFormat>
  <Paragraphs>281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Arial</vt:lpstr>
      <vt:lpstr>Calibri</vt:lpstr>
      <vt:lpstr>Calibri Light</vt:lpstr>
      <vt:lpstr>Cambria</vt:lpstr>
      <vt:lpstr>Gill Sans MT</vt:lpstr>
      <vt:lpstr>Times New Roman</vt:lpstr>
      <vt:lpstr>Wingdings</vt:lpstr>
      <vt:lpstr>Office Theme</vt:lpstr>
      <vt:lpstr>Parcel</vt:lpstr>
      <vt:lpstr>2_Office Theme</vt:lpstr>
      <vt:lpstr>3_Office Theme</vt:lpstr>
      <vt:lpstr>1_Office Theme</vt:lpstr>
      <vt:lpstr>4_Office Theme</vt:lpstr>
      <vt:lpstr>Abdominal  emergency in Children </vt:lpstr>
      <vt:lpstr>Abdominal  Pain  in Children </vt:lpstr>
      <vt:lpstr>abdominal pain in children</vt:lpstr>
      <vt:lpstr>PowerPoint Presentation</vt:lpstr>
      <vt:lpstr>Obstructed Inguinal Hernia</vt:lpstr>
      <vt:lpstr>Strangulated Inguinal Hernia </vt:lpstr>
      <vt:lpstr>Incarcerated &amp; strangulated Inguinal Hernia</vt:lpstr>
      <vt:lpstr>PowerPoint Presentation</vt:lpstr>
      <vt:lpstr>PowerPoint Presentation</vt:lpstr>
      <vt:lpstr>PowerPoint Presentation</vt:lpstr>
      <vt:lpstr>diagnosis</vt:lpstr>
      <vt:lpstr>diagnosis</vt:lpstr>
      <vt:lpstr>diagnosis</vt:lpstr>
      <vt:lpstr>PowerPoint Presentation</vt:lpstr>
      <vt:lpstr>PowerPoint Presentation</vt:lpstr>
      <vt:lpstr>70% of intussusception can be reduced non-operatively. </vt:lpstr>
      <vt:lpstr>Hypertrophic pyloric stenosis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APPENDICITIS</vt:lpstr>
      <vt:lpstr>Pathogenesis:</vt:lpstr>
      <vt:lpstr>Clinically:</vt:lpstr>
      <vt:lpstr>Physical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Management</vt:lpstr>
      <vt:lpstr>PowerPoint Presentation</vt:lpstr>
      <vt:lpstr>ACUTE MESENTERIC ADENITIS 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public</cp:lastModifiedBy>
  <cp:revision>54</cp:revision>
  <dcterms:created xsi:type="dcterms:W3CDTF">2023-10-27T14:55:13Z</dcterms:created>
  <dcterms:modified xsi:type="dcterms:W3CDTF">2024-10-03T02:41:18Z</dcterms:modified>
</cp:coreProperties>
</file>