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258" r:id="rId2"/>
    <p:sldId id="259" r:id="rId3"/>
    <p:sldId id="302" r:id="rId4"/>
    <p:sldId id="303" r:id="rId5"/>
    <p:sldId id="296" r:id="rId6"/>
    <p:sldId id="297" r:id="rId7"/>
    <p:sldId id="298" r:id="rId8"/>
    <p:sldId id="299" r:id="rId9"/>
    <p:sldId id="300" r:id="rId10"/>
    <p:sldId id="301" r:id="rId11"/>
    <p:sldId id="304" r:id="rId12"/>
    <p:sldId id="305" r:id="rId13"/>
    <p:sldId id="306" r:id="rId14"/>
    <p:sldId id="261" r:id="rId15"/>
    <p:sldId id="308" r:id="rId16"/>
    <p:sldId id="309" r:id="rId17"/>
    <p:sldId id="310" r:id="rId18"/>
    <p:sldId id="311" r:id="rId19"/>
    <p:sldId id="312" r:id="rId20"/>
    <p:sldId id="313" r:id="rId21"/>
    <p:sldId id="314" r:id="rId22"/>
    <p:sldId id="315" r:id="rId23"/>
    <p:sldId id="342" r:id="rId24"/>
    <p:sldId id="317" r:id="rId25"/>
    <p:sldId id="318" r:id="rId26"/>
    <p:sldId id="321" r:id="rId27"/>
    <p:sldId id="322" r:id="rId28"/>
    <p:sldId id="323" r:id="rId29"/>
    <p:sldId id="324" r:id="rId30"/>
    <p:sldId id="325" r:id="rId31"/>
    <p:sldId id="326" r:id="rId32"/>
    <p:sldId id="328" r:id="rId33"/>
    <p:sldId id="329" r:id="rId34"/>
    <p:sldId id="330" r:id="rId35"/>
    <p:sldId id="331" r:id="rId36"/>
    <p:sldId id="332" r:id="rId37"/>
    <p:sldId id="335" r:id="rId38"/>
    <p:sldId id="338" r:id="rId39"/>
    <p:sldId id="339" r:id="rId40"/>
    <p:sldId id="341"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183"/>
    <a:srgbClr val="FFFFFF"/>
    <a:srgbClr val="A4BAB4"/>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88" d="100"/>
          <a:sy n="88" d="100"/>
        </p:scale>
        <p:origin x="552" y="62"/>
      </p:cViewPr>
      <p:guideLst>
        <p:guide orient="horz" pos="2119"/>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panose="020B0503020204020204" charset="-122"/>
              <a:ea typeface="Microsoft YaHei"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Arial Black" panose="020B0A04020102020204" charset="0"/>
                <a:ea typeface="Arial Black" panose="020B0A04020102020204" charset="0"/>
              </a:rPr>
              <a:t>2024/9/26</a:t>
            </a:fld>
            <a:endParaRPr lang="zh-CN" altLang="en-US">
              <a:latin typeface="Arial Black" panose="020B0A04020102020204" charset="0"/>
              <a:ea typeface="Arial Black" panose="020B0A04020102020204"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panose="020B0503020204020204" charset="-122"/>
              <a:ea typeface="Microsoft YaHei"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Arial Black" panose="020B0A04020102020204" charset="0"/>
                <a:ea typeface="Arial Black" panose="020B0A04020102020204" charset="0"/>
              </a:rPr>
              <a:t>‹#›</a:t>
            </a:fld>
            <a:endParaRPr lang="zh-CN" altLang="en-US">
              <a:latin typeface="Arial Black" panose="020B0A04020102020204" charset="0"/>
              <a:ea typeface="Arial Black" panose="020B0A0402010202020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Black" panose="020B0A04020102020204" charset="0"/>
                <a:ea typeface="Arial Black" panose="020B0A0402010202020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Black" panose="020B0A04020102020204" charset="0"/>
                <a:ea typeface="Arial Black" panose="020B0A04020102020204" charset="0"/>
              </a:defRPr>
            </a:lvl1pPr>
          </a:lstStyle>
          <a:p>
            <a:fld id="{1AC49D05-6128-4D0D-A32A-06A5E73B386C}" type="datetimeFigureOut">
              <a:rPr lang="zh-CN" altLang="en-US" smtClean="0"/>
              <a:t>2024/9/26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Black" panose="020B0A04020102020204" charset="0"/>
                <a:ea typeface="Arial Black" panose="020B0A0402010202020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Black" panose="020B0A04020102020204" charset="0"/>
                <a:ea typeface="Arial Black" panose="020B0A04020102020204" charset="0"/>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Arial Black" panose="020B0A04020102020204" charset="0"/>
        <a:ea typeface="Arial Black" panose="020B0A04020102020204" charset="0"/>
        <a:cs typeface="+mn-cs"/>
      </a:defRPr>
    </a:lvl1pPr>
    <a:lvl2pPr marL="457200" algn="l" defTabSz="914400" rtl="0" eaLnBrk="1" latinLnBrk="0" hangingPunct="1">
      <a:defRPr sz="1200" kern="1200">
        <a:solidFill>
          <a:schemeClr val="tx1"/>
        </a:solidFill>
        <a:latin typeface="Arial Black" panose="020B0A04020102020204" charset="0"/>
        <a:ea typeface="Arial Black" panose="020B0A04020102020204" charset="0"/>
        <a:cs typeface="+mn-cs"/>
      </a:defRPr>
    </a:lvl2pPr>
    <a:lvl3pPr marL="914400" algn="l" defTabSz="914400" rtl="0" eaLnBrk="1" latinLnBrk="0" hangingPunct="1">
      <a:defRPr sz="1200" kern="1200">
        <a:solidFill>
          <a:schemeClr val="tx1"/>
        </a:solidFill>
        <a:latin typeface="Arial Black" panose="020B0A04020102020204" charset="0"/>
        <a:ea typeface="Arial Black" panose="020B0A04020102020204" charset="0"/>
        <a:cs typeface="+mn-cs"/>
      </a:defRPr>
    </a:lvl3pPr>
    <a:lvl4pPr marL="1371600" algn="l" defTabSz="914400" rtl="0" eaLnBrk="1" latinLnBrk="0" hangingPunct="1">
      <a:defRPr sz="1200" kern="1200">
        <a:solidFill>
          <a:schemeClr val="tx1"/>
        </a:solidFill>
        <a:latin typeface="Arial Black" panose="020B0A04020102020204" charset="0"/>
        <a:ea typeface="Arial Black" panose="020B0A04020102020204" charset="0"/>
        <a:cs typeface="+mn-cs"/>
      </a:defRPr>
    </a:lvl4pPr>
    <a:lvl5pPr marL="1828800" algn="l" defTabSz="914400" rtl="0" eaLnBrk="1" latinLnBrk="0" hangingPunct="1">
      <a:defRPr sz="1200" kern="1200">
        <a:solidFill>
          <a:schemeClr val="tx1"/>
        </a:solidFill>
        <a:latin typeface="Arial Black" panose="020B0A04020102020204" charset="0"/>
        <a:ea typeface="Arial Black" panose="020B0A0402010202020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8" name="组合 7"/>
          <p:cNvGrpSpPr/>
          <p:nvPr userDrawn="1"/>
        </p:nvGrpSpPr>
        <p:grpSpPr>
          <a:xfrm>
            <a:off x="-5080" y="-17145"/>
            <a:ext cx="5830570" cy="5168265"/>
            <a:chOff x="-8" y="-27"/>
            <a:chExt cx="6882" cy="6100"/>
          </a:xfrm>
        </p:grpSpPr>
        <p:pic>
          <p:nvPicPr>
            <p:cNvPr id="6" name="图片 5" descr="5"/>
            <p:cNvPicPr>
              <a:picLocks noChangeAspect="1"/>
            </p:cNvPicPr>
            <p:nvPr/>
          </p:nvPicPr>
          <p:blipFill>
            <a:blip r:embed="rId2"/>
            <a:srcRect/>
            <a:stretch>
              <a:fillRect/>
            </a:stretch>
          </p:blipFill>
          <p:spPr>
            <a:xfrm>
              <a:off x="-8" y="-27"/>
              <a:ext cx="5920" cy="6100"/>
            </a:xfrm>
            <a:prstGeom prst="rect">
              <a:avLst/>
            </a:prstGeom>
          </p:spPr>
        </p:pic>
        <p:pic>
          <p:nvPicPr>
            <p:cNvPr id="7" name="图片 6" descr="4"/>
            <p:cNvPicPr>
              <a:picLocks noChangeAspect="1"/>
            </p:cNvPicPr>
            <p:nvPr/>
          </p:nvPicPr>
          <p:blipFill>
            <a:blip r:embed="rId3"/>
            <a:srcRect/>
            <a:stretch>
              <a:fillRect/>
            </a:stretch>
          </p:blipFill>
          <p:spPr>
            <a:xfrm>
              <a:off x="-8" y="-27"/>
              <a:ext cx="6882" cy="4459"/>
            </a:xfrm>
            <a:prstGeom prst="rect">
              <a:avLst/>
            </a:prstGeom>
          </p:spPr>
        </p:pic>
      </p:grpSp>
      <p:pic>
        <p:nvPicPr>
          <p:cNvPr id="16" name="图片 15" descr="9"/>
          <p:cNvPicPr>
            <a:picLocks noChangeAspect="1"/>
          </p:cNvPicPr>
          <p:nvPr userDrawn="1"/>
        </p:nvPicPr>
        <p:blipFill>
          <a:blip r:embed="rId4"/>
          <a:srcRect/>
          <a:stretch>
            <a:fillRect/>
          </a:stretch>
        </p:blipFill>
        <p:spPr>
          <a:xfrm>
            <a:off x="2021205" y="591185"/>
            <a:ext cx="1028700" cy="1243330"/>
          </a:xfrm>
          <a:prstGeom prst="rect">
            <a:avLst/>
          </a:prstGeom>
        </p:spPr>
      </p:pic>
      <p:pic>
        <p:nvPicPr>
          <p:cNvPr id="19" name="图片 18" descr="12"/>
          <p:cNvPicPr>
            <a:picLocks noChangeAspect="1"/>
          </p:cNvPicPr>
          <p:nvPr userDrawn="1"/>
        </p:nvPicPr>
        <p:blipFill>
          <a:blip r:embed="rId5"/>
          <a:srcRect/>
          <a:stretch>
            <a:fillRect/>
          </a:stretch>
        </p:blipFill>
        <p:spPr>
          <a:xfrm>
            <a:off x="-5080" y="3321050"/>
            <a:ext cx="1041400" cy="990600"/>
          </a:xfrm>
          <a:prstGeom prst="rect">
            <a:avLst/>
          </a:prstGeom>
        </p:spPr>
      </p:pic>
      <p:grpSp>
        <p:nvGrpSpPr>
          <p:cNvPr id="5" name="组合 4"/>
          <p:cNvGrpSpPr/>
          <p:nvPr userDrawn="1"/>
        </p:nvGrpSpPr>
        <p:grpSpPr>
          <a:xfrm>
            <a:off x="6986270" y="2559050"/>
            <a:ext cx="5210810" cy="4315460"/>
            <a:chOff x="11002" y="4030"/>
            <a:chExt cx="8206" cy="6796"/>
          </a:xfrm>
        </p:grpSpPr>
        <p:grpSp>
          <p:nvGrpSpPr>
            <p:cNvPr id="11" name="组合 10"/>
            <p:cNvGrpSpPr/>
            <p:nvPr/>
          </p:nvGrpSpPr>
          <p:grpSpPr>
            <a:xfrm>
              <a:off x="11002" y="4030"/>
              <a:ext cx="8207" cy="6797"/>
              <a:chOff x="3120" y="7540"/>
              <a:chExt cx="6520" cy="5400"/>
            </a:xfrm>
          </p:grpSpPr>
          <p:pic>
            <p:nvPicPr>
              <p:cNvPr id="9" name="图片 8" descr="6"/>
              <p:cNvPicPr>
                <a:picLocks noChangeAspect="1"/>
              </p:cNvPicPr>
              <p:nvPr/>
            </p:nvPicPr>
            <p:blipFill>
              <a:blip r:embed="rId6"/>
              <a:srcRect/>
              <a:stretch>
                <a:fillRect/>
              </a:stretch>
            </p:blipFill>
            <p:spPr>
              <a:xfrm>
                <a:off x="3120" y="7540"/>
                <a:ext cx="6520" cy="5400"/>
              </a:xfrm>
              <a:prstGeom prst="rect">
                <a:avLst/>
              </a:prstGeom>
            </p:spPr>
          </p:pic>
          <p:pic>
            <p:nvPicPr>
              <p:cNvPr id="10" name="图片 9" descr="7"/>
              <p:cNvPicPr>
                <a:picLocks noChangeAspect="1"/>
              </p:cNvPicPr>
              <p:nvPr/>
            </p:nvPicPr>
            <p:blipFill>
              <a:blip r:embed="rId7"/>
              <a:srcRect/>
              <a:stretch>
                <a:fillRect/>
              </a:stretch>
            </p:blipFill>
            <p:spPr>
              <a:xfrm>
                <a:off x="5280" y="9880"/>
                <a:ext cx="4360" cy="3060"/>
              </a:xfrm>
              <a:prstGeom prst="rect">
                <a:avLst/>
              </a:prstGeom>
            </p:spPr>
          </p:pic>
        </p:grpSp>
        <p:pic>
          <p:nvPicPr>
            <p:cNvPr id="14" name="图片 13" descr="10"/>
            <p:cNvPicPr>
              <a:picLocks noChangeAspect="1"/>
            </p:cNvPicPr>
            <p:nvPr/>
          </p:nvPicPr>
          <p:blipFill>
            <a:blip r:embed="rId8"/>
            <a:srcRect/>
            <a:stretch>
              <a:fillRect/>
            </a:stretch>
          </p:blipFill>
          <p:spPr>
            <a:xfrm>
              <a:off x="14692" y="8859"/>
              <a:ext cx="1600" cy="1640"/>
            </a:xfrm>
            <a:prstGeom prst="rect">
              <a:avLst/>
            </a:prstGeom>
          </p:spPr>
        </p:pic>
        <p:pic>
          <p:nvPicPr>
            <p:cNvPr id="2" name="图片 1" descr="12"/>
            <p:cNvPicPr>
              <a:picLocks noChangeAspect="1"/>
            </p:cNvPicPr>
            <p:nvPr/>
          </p:nvPicPr>
          <p:blipFill>
            <a:blip r:embed="rId5"/>
            <a:srcRect/>
            <a:stretch>
              <a:fillRect/>
            </a:stretch>
          </p:blipFill>
          <p:spPr>
            <a:xfrm>
              <a:off x="17132" y="6394"/>
              <a:ext cx="1640" cy="1560"/>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2024/9/26</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2024/9/26</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5" name="组合 4"/>
          <p:cNvGrpSpPr/>
          <p:nvPr userDrawn="1"/>
        </p:nvGrpSpPr>
        <p:grpSpPr>
          <a:xfrm>
            <a:off x="-5080" y="-17145"/>
            <a:ext cx="1659890" cy="1471295"/>
            <a:chOff x="-8" y="-27"/>
            <a:chExt cx="4602" cy="4078"/>
          </a:xfrm>
        </p:grpSpPr>
        <p:grpSp>
          <p:nvGrpSpPr>
            <p:cNvPr id="8" name="组合 7"/>
            <p:cNvGrpSpPr/>
            <p:nvPr/>
          </p:nvGrpSpPr>
          <p:grpSpPr>
            <a:xfrm>
              <a:off x="-8" y="-27"/>
              <a:ext cx="4602" cy="4079"/>
              <a:chOff x="-8" y="-27"/>
              <a:chExt cx="6882" cy="6100"/>
            </a:xfrm>
          </p:grpSpPr>
          <p:pic>
            <p:nvPicPr>
              <p:cNvPr id="6" name="图片 5" descr="5"/>
              <p:cNvPicPr>
                <a:picLocks noChangeAspect="1"/>
              </p:cNvPicPr>
              <p:nvPr/>
            </p:nvPicPr>
            <p:blipFill>
              <a:blip r:embed="rId2"/>
              <a:srcRect/>
              <a:stretch>
                <a:fillRect/>
              </a:stretch>
            </p:blipFill>
            <p:spPr>
              <a:xfrm>
                <a:off x="-8" y="-27"/>
                <a:ext cx="5920" cy="6100"/>
              </a:xfrm>
              <a:prstGeom prst="rect">
                <a:avLst/>
              </a:prstGeom>
            </p:spPr>
          </p:pic>
          <p:pic>
            <p:nvPicPr>
              <p:cNvPr id="7" name="图片 6" descr="4"/>
              <p:cNvPicPr>
                <a:picLocks noChangeAspect="1"/>
              </p:cNvPicPr>
              <p:nvPr/>
            </p:nvPicPr>
            <p:blipFill>
              <a:blip r:embed="rId3"/>
              <a:srcRect/>
              <a:stretch>
                <a:fillRect/>
              </a:stretch>
            </p:blipFill>
            <p:spPr>
              <a:xfrm>
                <a:off x="-8" y="-27"/>
                <a:ext cx="6882" cy="4459"/>
              </a:xfrm>
              <a:prstGeom prst="rect">
                <a:avLst/>
              </a:prstGeom>
            </p:spPr>
          </p:pic>
        </p:grpSp>
        <p:pic>
          <p:nvPicPr>
            <p:cNvPr id="16" name="图片 15" descr="9"/>
            <p:cNvPicPr>
              <a:picLocks noChangeAspect="1"/>
            </p:cNvPicPr>
            <p:nvPr/>
          </p:nvPicPr>
          <p:blipFill>
            <a:blip r:embed="rId4"/>
            <a:srcRect/>
            <a:stretch>
              <a:fillRect/>
            </a:stretch>
          </p:blipFill>
          <p:spPr>
            <a:xfrm>
              <a:off x="1878" y="397"/>
              <a:ext cx="831" cy="1004"/>
            </a:xfrm>
            <a:prstGeom prst="rect">
              <a:avLst/>
            </a:prstGeom>
          </p:spPr>
        </p:pic>
        <p:pic>
          <p:nvPicPr>
            <p:cNvPr id="19" name="图片 18" descr="12"/>
            <p:cNvPicPr>
              <a:picLocks noChangeAspect="1"/>
            </p:cNvPicPr>
            <p:nvPr/>
          </p:nvPicPr>
          <p:blipFill>
            <a:blip r:embed="rId5"/>
            <a:srcRect/>
            <a:stretch>
              <a:fillRect/>
            </a:stretch>
          </p:blipFill>
          <p:spPr>
            <a:xfrm>
              <a:off x="234" y="2064"/>
              <a:ext cx="841" cy="800"/>
            </a:xfrm>
            <a:prstGeom prst="rect">
              <a:avLst/>
            </a:prstGeom>
          </p:spPr>
        </p:pic>
      </p:grpSp>
      <p:grpSp>
        <p:nvGrpSpPr>
          <p:cNvPr id="12" name="组合 11"/>
          <p:cNvGrpSpPr/>
          <p:nvPr userDrawn="1"/>
        </p:nvGrpSpPr>
        <p:grpSpPr>
          <a:xfrm>
            <a:off x="10368915" y="5360035"/>
            <a:ext cx="1828800" cy="1514475"/>
            <a:chOff x="14591" y="7002"/>
            <a:chExt cx="4618" cy="3824"/>
          </a:xfrm>
        </p:grpSpPr>
        <p:grpSp>
          <p:nvGrpSpPr>
            <p:cNvPr id="11" name="组合 10"/>
            <p:cNvGrpSpPr/>
            <p:nvPr/>
          </p:nvGrpSpPr>
          <p:grpSpPr>
            <a:xfrm>
              <a:off x="14591" y="7002"/>
              <a:ext cx="4618" cy="3825"/>
              <a:chOff x="3120" y="7540"/>
              <a:chExt cx="6520" cy="5400"/>
            </a:xfrm>
          </p:grpSpPr>
          <p:pic>
            <p:nvPicPr>
              <p:cNvPr id="9" name="图片 8" descr="6"/>
              <p:cNvPicPr>
                <a:picLocks noChangeAspect="1"/>
              </p:cNvPicPr>
              <p:nvPr/>
            </p:nvPicPr>
            <p:blipFill>
              <a:blip r:embed="rId6"/>
              <a:srcRect/>
              <a:stretch>
                <a:fillRect/>
              </a:stretch>
            </p:blipFill>
            <p:spPr>
              <a:xfrm>
                <a:off x="3120" y="7540"/>
                <a:ext cx="6520" cy="5400"/>
              </a:xfrm>
              <a:prstGeom prst="rect">
                <a:avLst/>
              </a:prstGeom>
            </p:spPr>
          </p:pic>
          <p:pic>
            <p:nvPicPr>
              <p:cNvPr id="10" name="图片 9" descr="7"/>
              <p:cNvPicPr>
                <a:picLocks noChangeAspect="1"/>
              </p:cNvPicPr>
              <p:nvPr/>
            </p:nvPicPr>
            <p:blipFill>
              <a:blip r:embed="rId7"/>
              <a:srcRect/>
              <a:stretch>
                <a:fillRect/>
              </a:stretch>
            </p:blipFill>
            <p:spPr>
              <a:xfrm>
                <a:off x="5280" y="9880"/>
                <a:ext cx="4360" cy="3060"/>
              </a:xfrm>
              <a:prstGeom prst="rect">
                <a:avLst/>
              </a:prstGeom>
            </p:spPr>
          </p:pic>
        </p:grpSp>
        <p:pic>
          <p:nvPicPr>
            <p:cNvPr id="14" name="图片 13" descr="10"/>
            <p:cNvPicPr>
              <a:picLocks noChangeAspect="1"/>
            </p:cNvPicPr>
            <p:nvPr/>
          </p:nvPicPr>
          <p:blipFill>
            <a:blip r:embed="rId8"/>
            <a:srcRect/>
            <a:stretch>
              <a:fillRect/>
            </a:stretch>
          </p:blipFill>
          <p:spPr>
            <a:xfrm>
              <a:off x="16292" y="9773"/>
              <a:ext cx="820" cy="840"/>
            </a:xfrm>
            <a:prstGeom prst="rect">
              <a:avLst/>
            </a:prstGeom>
          </p:spPr>
        </p:pic>
        <p:pic>
          <p:nvPicPr>
            <p:cNvPr id="4" name="图片 3" descr="12"/>
            <p:cNvPicPr>
              <a:picLocks noChangeAspect="1"/>
            </p:cNvPicPr>
            <p:nvPr/>
          </p:nvPicPr>
          <p:blipFill>
            <a:blip r:embed="rId5"/>
            <a:srcRect/>
            <a:stretch>
              <a:fillRect/>
            </a:stretch>
          </p:blipFill>
          <p:spPr>
            <a:xfrm>
              <a:off x="18212" y="8112"/>
              <a:ext cx="841" cy="80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5" name="组合 4"/>
          <p:cNvGrpSpPr/>
          <p:nvPr userDrawn="1"/>
        </p:nvGrpSpPr>
        <p:grpSpPr>
          <a:xfrm>
            <a:off x="-5080" y="-17145"/>
            <a:ext cx="4105910" cy="3638550"/>
            <a:chOff x="-8" y="-27"/>
            <a:chExt cx="4602" cy="4078"/>
          </a:xfrm>
        </p:grpSpPr>
        <p:grpSp>
          <p:nvGrpSpPr>
            <p:cNvPr id="8" name="组合 7"/>
            <p:cNvGrpSpPr/>
            <p:nvPr/>
          </p:nvGrpSpPr>
          <p:grpSpPr>
            <a:xfrm>
              <a:off x="-8" y="-27"/>
              <a:ext cx="4602" cy="4079"/>
              <a:chOff x="-8" y="-27"/>
              <a:chExt cx="6882" cy="6100"/>
            </a:xfrm>
          </p:grpSpPr>
          <p:pic>
            <p:nvPicPr>
              <p:cNvPr id="6" name="图片 5" descr="5"/>
              <p:cNvPicPr>
                <a:picLocks noChangeAspect="1"/>
              </p:cNvPicPr>
              <p:nvPr/>
            </p:nvPicPr>
            <p:blipFill>
              <a:blip r:embed="rId2"/>
              <a:srcRect/>
              <a:stretch>
                <a:fillRect/>
              </a:stretch>
            </p:blipFill>
            <p:spPr>
              <a:xfrm>
                <a:off x="-8" y="-27"/>
                <a:ext cx="5920" cy="6100"/>
              </a:xfrm>
              <a:prstGeom prst="rect">
                <a:avLst/>
              </a:prstGeom>
            </p:spPr>
          </p:pic>
          <p:pic>
            <p:nvPicPr>
              <p:cNvPr id="7" name="图片 6" descr="4"/>
              <p:cNvPicPr>
                <a:picLocks noChangeAspect="1"/>
              </p:cNvPicPr>
              <p:nvPr/>
            </p:nvPicPr>
            <p:blipFill>
              <a:blip r:embed="rId3"/>
              <a:srcRect/>
              <a:stretch>
                <a:fillRect/>
              </a:stretch>
            </p:blipFill>
            <p:spPr>
              <a:xfrm>
                <a:off x="-8" y="-27"/>
                <a:ext cx="6882" cy="4459"/>
              </a:xfrm>
              <a:prstGeom prst="rect">
                <a:avLst/>
              </a:prstGeom>
            </p:spPr>
          </p:pic>
        </p:grpSp>
        <p:pic>
          <p:nvPicPr>
            <p:cNvPr id="16" name="图片 15" descr="9"/>
            <p:cNvPicPr>
              <a:picLocks noChangeAspect="1"/>
            </p:cNvPicPr>
            <p:nvPr/>
          </p:nvPicPr>
          <p:blipFill>
            <a:blip r:embed="rId4"/>
            <a:srcRect/>
            <a:stretch>
              <a:fillRect/>
            </a:stretch>
          </p:blipFill>
          <p:spPr>
            <a:xfrm>
              <a:off x="1878" y="397"/>
              <a:ext cx="831" cy="1004"/>
            </a:xfrm>
            <a:prstGeom prst="rect">
              <a:avLst/>
            </a:prstGeom>
          </p:spPr>
        </p:pic>
        <p:pic>
          <p:nvPicPr>
            <p:cNvPr id="19" name="图片 18" descr="12"/>
            <p:cNvPicPr>
              <a:picLocks noChangeAspect="1"/>
            </p:cNvPicPr>
            <p:nvPr/>
          </p:nvPicPr>
          <p:blipFill>
            <a:blip r:embed="rId5"/>
            <a:srcRect/>
            <a:stretch>
              <a:fillRect/>
            </a:stretch>
          </p:blipFill>
          <p:spPr>
            <a:xfrm>
              <a:off x="234" y="2064"/>
              <a:ext cx="841" cy="800"/>
            </a:xfrm>
            <a:prstGeom prst="rect">
              <a:avLst/>
            </a:prstGeom>
          </p:spPr>
        </p:pic>
      </p:grpSp>
      <p:grpSp>
        <p:nvGrpSpPr>
          <p:cNvPr id="12" name="组合 11"/>
          <p:cNvGrpSpPr/>
          <p:nvPr userDrawn="1"/>
        </p:nvGrpSpPr>
        <p:grpSpPr>
          <a:xfrm>
            <a:off x="8197850" y="3562350"/>
            <a:ext cx="3999865" cy="3312160"/>
            <a:chOff x="14591" y="7002"/>
            <a:chExt cx="4618" cy="3824"/>
          </a:xfrm>
        </p:grpSpPr>
        <p:grpSp>
          <p:nvGrpSpPr>
            <p:cNvPr id="11" name="组合 10"/>
            <p:cNvGrpSpPr/>
            <p:nvPr/>
          </p:nvGrpSpPr>
          <p:grpSpPr>
            <a:xfrm>
              <a:off x="14591" y="7002"/>
              <a:ext cx="4618" cy="3825"/>
              <a:chOff x="3120" y="7540"/>
              <a:chExt cx="6520" cy="5400"/>
            </a:xfrm>
          </p:grpSpPr>
          <p:pic>
            <p:nvPicPr>
              <p:cNvPr id="9" name="图片 8" descr="6"/>
              <p:cNvPicPr>
                <a:picLocks noChangeAspect="1"/>
              </p:cNvPicPr>
              <p:nvPr/>
            </p:nvPicPr>
            <p:blipFill>
              <a:blip r:embed="rId6"/>
              <a:srcRect/>
              <a:stretch>
                <a:fillRect/>
              </a:stretch>
            </p:blipFill>
            <p:spPr>
              <a:xfrm>
                <a:off x="3120" y="7540"/>
                <a:ext cx="6520" cy="5400"/>
              </a:xfrm>
              <a:prstGeom prst="rect">
                <a:avLst/>
              </a:prstGeom>
            </p:spPr>
          </p:pic>
          <p:pic>
            <p:nvPicPr>
              <p:cNvPr id="10" name="图片 9" descr="7"/>
              <p:cNvPicPr>
                <a:picLocks noChangeAspect="1"/>
              </p:cNvPicPr>
              <p:nvPr/>
            </p:nvPicPr>
            <p:blipFill>
              <a:blip r:embed="rId7"/>
              <a:srcRect/>
              <a:stretch>
                <a:fillRect/>
              </a:stretch>
            </p:blipFill>
            <p:spPr>
              <a:xfrm>
                <a:off x="5280" y="9880"/>
                <a:ext cx="4360" cy="3060"/>
              </a:xfrm>
              <a:prstGeom prst="rect">
                <a:avLst/>
              </a:prstGeom>
            </p:spPr>
          </p:pic>
        </p:grpSp>
        <p:pic>
          <p:nvPicPr>
            <p:cNvPr id="14" name="图片 13" descr="10"/>
            <p:cNvPicPr>
              <a:picLocks noChangeAspect="1"/>
            </p:cNvPicPr>
            <p:nvPr/>
          </p:nvPicPr>
          <p:blipFill>
            <a:blip r:embed="rId8"/>
            <a:srcRect/>
            <a:stretch>
              <a:fillRect/>
            </a:stretch>
          </p:blipFill>
          <p:spPr>
            <a:xfrm>
              <a:off x="16292" y="9773"/>
              <a:ext cx="820" cy="840"/>
            </a:xfrm>
            <a:prstGeom prst="rect">
              <a:avLst/>
            </a:prstGeom>
          </p:spPr>
        </p:pic>
        <p:pic>
          <p:nvPicPr>
            <p:cNvPr id="4" name="图片 3" descr="12"/>
            <p:cNvPicPr>
              <a:picLocks noChangeAspect="1"/>
            </p:cNvPicPr>
            <p:nvPr/>
          </p:nvPicPr>
          <p:blipFill>
            <a:blip r:embed="rId5"/>
            <a:srcRect/>
            <a:stretch>
              <a:fillRect/>
            </a:stretch>
          </p:blipFill>
          <p:spPr>
            <a:xfrm>
              <a:off x="18212" y="8112"/>
              <a:ext cx="841" cy="80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742" y="6349833"/>
            <a:ext cx="2700000" cy="316800"/>
          </a:xfrm>
        </p:spPr>
        <p:txBody>
          <a:bodyPr/>
          <a:lstStyle/>
          <a:p>
            <a:fld id="{760FBDFE-C587-4B4C-A407-44438C67B59E}" type="datetimeFigureOut">
              <a:rPr lang="zh-CN" altLang="en-US" smtClean="0"/>
              <a:t>2024/9/26</a:t>
            </a:fld>
            <a:endParaRPr lang="zh-CN" altLang="en-US"/>
          </a:p>
        </p:txBody>
      </p:sp>
      <p:sp>
        <p:nvSpPr>
          <p:cNvPr id="8" name="页脚占位符 7"/>
          <p:cNvSpPr>
            <a:spLocks noGrp="1"/>
          </p:cNvSpPr>
          <p:nvPr>
            <p:ph type="ftr" sz="quarter" idx="11"/>
            <p:custDataLst>
              <p:tags r:id="rId7"/>
            </p:custDataLst>
          </p:nvPr>
        </p:nvSpPr>
        <p:spPr>
          <a:xfrm>
            <a:off x="4116000" y="6349833"/>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t>2024/9/26</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2024/9/26</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p:spPr>
        <p:txBody>
          <a:bodyPr/>
          <a:lstStyle/>
          <a:p>
            <a:fld id="{9EFD9D74-47D9-4702-A33C-335B63B48DBF}" type="datetimeFigureOut">
              <a:rPr lang="zh-CN" altLang="en-US" smtClean="0"/>
              <a:t>2024/9/26</a:t>
            </a:fld>
            <a:endParaRPr lang="zh-CN" altLang="en-US" dirty="0"/>
          </a:p>
        </p:txBody>
      </p:sp>
      <p:sp>
        <p:nvSpPr>
          <p:cNvPr id="6" name="页脚占位符 5"/>
          <p:cNvSpPr>
            <a:spLocks noGrp="1"/>
          </p:cNvSpPr>
          <p:nvPr>
            <p:ph type="ftr" sz="quarter" idx="11"/>
            <p:custDataLst>
              <p:tags r:id="rId4"/>
            </p:custDataLst>
          </p:nvPr>
        </p:nvSpPr>
        <p:spPr>
          <a:xfrm>
            <a:off x="4116000" y="6349833"/>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610600" y="6349833"/>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69882" y="432000"/>
            <a:ext cx="10852237" cy="6480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t>2024/9/26</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Black" panose="020B0A0402010202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5" name="图片 14" descr="8"/>
          <p:cNvPicPr>
            <a:picLocks noChangeAspect="1"/>
          </p:cNvPicPr>
          <p:nvPr/>
        </p:nvPicPr>
        <p:blipFill>
          <a:blip r:embed="rId4"/>
          <a:srcRect/>
          <a:stretch>
            <a:fillRect/>
          </a:stretch>
        </p:blipFill>
        <p:spPr>
          <a:xfrm>
            <a:off x="10345420" y="640715"/>
            <a:ext cx="1181100" cy="1193800"/>
          </a:xfrm>
          <a:prstGeom prst="rect">
            <a:avLst/>
          </a:prstGeom>
        </p:spPr>
      </p:pic>
      <p:pic>
        <p:nvPicPr>
          <p:cNvPr id="17" name="图片 16" descr="13"/>
          <p:cNvPicPr>
            <a:picLocks noChangeAspect="1"/>
          </p:cNvPicPr>
          <p:nvPr/>
        </p:nvPicPr>
        <p:blipFill>
          <a:blip r:embed="rId5"/>
          <a:srcRect/>
          <a:stretch>
            <a:fillRect/>
          </a:stretch>
        </p:blipFill>
        <p:spPr>
          <a:xfrm>
            <a:off x="8718550" y="1662430"/>
            <a:ext cx="1168400" cy="1548765"/>
          </a:xfrm>
          <a:prstGeom prst="rect">
            <a:avLst/>
          </a:prstGeom>
        </p:spPr>
      </p:pic>
      <p:pic>
        <p:nvPicPr>
          <p:cNvPr id="18" name="图片 17" descr="11"/>
          <p:cNvPicPr>
            <a:picLocks noChangeAspect="1"/>
          </p:cNvPicPr>
          <p:nvPr/>
        </p:nvPicPr>
        <p:blipFill>
          <a:blip r:embed="rId6"/>
          <a:srcRect/>
          <a:stretch>
            <a:fillRect/>
          </a:stretch>
        </p:blipFill>
        <p:spPr>
          <a:xfrm>
            <a:off x="8503920" y="-7620"/>
            <a:ext cx="1841500" cy="1028700"/>
          </a:xfrm>
          <a:prstGeom prst="rect">
            <a:avLst/>
          </a:prstGeom>
        </p:spPr>
      </p:pic>
      <p:pic>
        <p:nvPicPr>
          <p:cNvPr id="20" name="图片 19" descr="14"/>
          <p:cNvPicPr>
            <a:picLocks noChangeAspect="1"/>
          </p:cNvPicPr>
          <p:nvPr/>
        </p:nvPicPr>
        <p:blipFill>
          <a:blip r:embed="rId7"/>
          <a:srcRect/>
          <a:stretch>
            <a:fillRect/>
          </a:stretch>
        </p:blipFill>
        <p:spPr>
          <a:xfrm>
            <a:off x="682625" y="5151120"/>
            <a:ext cx="1467485" cy="1588135"/>
          </a:xfrm>
          <a:prstGeom prst="rect">
            <a:avLst/>
          </a:prstGeom>
        </p:spPr>
      </p:pic>
      <p:sp>
        <p:nvSpPr>
          <p:cNvPr id="33" name="矩形 32"/>
          <p:cNvSpPr/>
          <p:nvPr/>
        </p:nvSpPr>
        <p:spPr>
          <a:xfrm rot="16200000">
            <a:off x="6156960" y="1222375"/>
            <a:ext cx="459740" cy="6409690"/>
          </a:xfrm>
          <a:prstGeom prst="rect">
            <a:avLst/>
          </a:prstGeom>
          <a:effectLst>
            <a:outerShdw blurRad="50800" dist="50800" dir="5400000" sx="1000" sy="1000" algn="ctr" rotWithShape="0">
              <a:srgbClr val="000000"/>
            </a:outerShdw>
          </a:effectLst>
        </p:spPr>
        <p:txBody>
          <a:bodyPr vert="eaVert" wrap="square">
            <a:spAutoFit/>
          </a:bodyPr>
          <a:lstStyle/>
          <a:p>
            <a:pPr algn="l">
              <a:lnSpc>
                <a:spcPct val="150000"/>
              </a:lnSpc>
            </a:pPr>
            <a:r>
              <a:rPr lang="en-US" altLang="zh-CN" sz="1200" i="0">
                <a:solidFill>
                  <a:srgbClr val="3D7183"/>
                </a:solidFill>
                <a:effectLst/>
                <a:latin typeface="Arial" panose="020B0604020202020204" pitchFamily="34" charset="0"/>
                <a:ea typeface="Arial" panose="020B0604020202020204" pitchFamily="34" charset="0"/>
              </a:rPr>
              <a:t> </a:t>
            </a:r>
          </a:p>
        </p:txBody>
      </p:sp>
      <p:grpSp>
        <p:nvGrpSpPr>
          <p:cNvPr id="27" name="组合 26"/>
          <p:cNvGrpSpPr/>
          <p:nvPr/>
        </p:nvGrpSpPr>
        <p:grpSpPr>
          <a:xfrm>
            <a:off x="9452610" y="1883410"/>
            <a:ext cx="376555" cy="377190"/>
            <a:chOff x="8750" y="796"/>
            <a:chExt cx="593" cy="594"/>
          </a:xfrm>
        </p:grpSpPr>
        <p:sp>
          <p:nvSpPr>
            <p:cNvPr id="25" name="椭圆 24"/>
            <p:cNvSpPr/>
            <p:nvPr/>
          </p:nvSpPr>
          <p:spPr>
            <a:xfrm>
              <a:off x="8750" y="1250"/>
              <a:ext cx="140" cy="140"/>
            </a:xfrm>
            <a:prstGeom prst="ellipse">
              <a:avLst/>
            </a:prstGeom>
            <a:noFill/>
            <a:ln w="0">
              <a:solidFill>
                <a:srgbClr val="3D7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a:stCxn id="25" idx="7"/>
            </p:cNvCxnSpPr>
            <p:nvPr/>
          </p:nvCxnSpPr>
          <p:spPr>
            <a:xfrm flipV="1">
              <a:off x="8869" y="796"/>
              <a:ext cx="474" cy="475"/>
            </a:xfrm>
            <a:prstGeom prst="line">
              <a:avLst/>
            </a:prstGeom>
            <a:ln w="0">
              <a:solidFill>
                <a:srgbClr val="3D7183"/>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2391410" y="3364230"/>
            <a:ext cx="376555" cy="377190"/>
            <a:chOff x="8750" y="796"/>
            <a:chExt cx="593" cy="594"/>
          </a:xfrm>
        </p:grpSpPr>
        <p:sp>
          <p:nvSpPr>
            <p:cNvPr id="30" name="椭圆 29"/>
            <p:cNvSpPr/>
            <p:nvPr/>
          </p:nvSpPr>
          <p:spPr>
            <a:xfrm>
              <a:off x="8750" y="1250"/>
              <a:ext cx="140" cy="140"/>
            </a:xfrm>
            <a:prstGeom prst="ellipse">
              <a:avLst/>
            </a:prstGeom>
            <a:noFill/>
            <a:ln w="0">
              <a:solidFill>
                <a:srgbClr val="3D7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30" idx="7"/>
            </p:cNvCxnSpPr>
            <p:nvPr/>
          </p:nvCxnSpPr>
          <p:spPr>
            <a:xfrm flipV="1">
              <a:off x="8869" y="796"/>
              <a:ext cx="474" cy="475"/>
            </a:xfrm>
            <a:prstGeom prst="line">
              <a:avLst/>
            </a:prstGeom>
            <a:ln w="0">
              <a:solidFill>
                <a:srgbClr val="3D7183"/>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flipV="1">
            <a:off x="9541510" y="2260600"/>
            <a:ext cx="432435" cy="431800"/>
          </a:xfrm>
          <a:prstGeom prst="line">
            <a:avLst/>
          </a:prstGeom>
          <a:ln>
            <a:solidFill>
              <a:srgbClr val="3D718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2391410" y="3781425"/>
            <a:ext cx="432435" cy="431800"/>
          </a:xfrm>
          <a:prstGeom prst="line">
            <a:avLst/>
          </a:prstGeom>
          <a:ln>
            <a:solidFill>
              <a:srgbClr val="3D7183"/>
            </a:solidFill>
          </a:ln>
        </p:spPr>
        <p:style>
          <a:lnRef idx="1">
            <a:schemeClr val="accent1"/>
          </a:lnRef>
          <a:fillRef idx="0">
            <a:schemeClr val="accent1"/>
          </a:fillRef>
          <a:effectRef idx="0">
            <a:schemeClr val="accent1"/>
          </a:effectRef>
          <a:fontRef idx="minor">
            <a:schemeClr val="tx1"/>
          </a:fontRef>
        </p:style>
      </p:cxnSp>
      <p:sp>
        <p:nvSpPr>
          <p:cNvPr id="3" name="Text Box 2"/>
          <p:cNvSpPr txBox="1"/>
          <p:nvPr/>
        </p:nvSpPr>
        <p:spPr>
          <a:xfrm>
            <a:off x="4249420" y="876935"/>
            <a:ext cx="6096000" cy="1198880"/>
          </a:xfrm>
          <a:prstGeom prst="rect">
            <a:avLst/>
          </a:prstGeom>
          <a:noFill/>
        </p:spPr>
        <p:txBody>
          <a:bodyPr wrap="square" rtlCol="0" anchor="t">
            <a:spAutoFit/>
          </a:bodyPr>
          <a:lstStyle/>
          <a:p>
            <a:r>
              <a:rPr lang="en-GB" alt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GI stoma</a:t>
            </a:r>
          </a:p>
        </p:txBody>
      </p:sp>
      <p:sp>
        <p:nvSpPr>
          <p:cNvPr id="5" name="Text Box 4"/>
          <p:cNvSpPr txBox="1"/>
          <p:nvPr/>
        </p:nvSpPr>
        <p:spPr>
          <a:xfrm>
            <a:off x="2622550" y="-17856835"/>
            <a:ext cx="6096000" cy="4643120"/>
          </a:xfrm>
          <a:prstGeom prst="rect">
            <a:avLst/>
          </a:prstGeom>
          <a:noFill/>
        </p:spPr>
        <p:txBody>
          <a:bodyPr wrap="square" rtlCol="0" anchor="t">
            <a:noAutofit/>
          </a:bodyPr>
          <a:lstStyle/>
          <a:p>
            <a:pPr algn="l"/>
            <a:r>
              <a:rPr lang="en-GB" altLang="ar-JO"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Supervised by :</a:t>
            </a:r>
            <a:endParaRPr lang="en-GB" altLang="ar-JO"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l"/>
            <a:r>
              <a:rPr lang="en-GB" altLang="ar-JO"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Dr.Mahmoud Awaisheh </a:t>
            </a:r>
            <a:endParaRPr lang="en-GB" altLang="ar-JO"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l"/>
            <a:r>
              <a:rPr lang="en-GB" altLang="ar-JO"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presented by : </a:t>
            </a:r>
            <a:endParaRPr lang="en-GB" altLang="ar-JO"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l"/>
            <a:r>
              <a:rPr lang="en-GB" altLang="ar-JO"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 Israa Tarawneh</a:t>
            </a:r>
            <a:endParaRPr lang="en-GB" altLang="ar-JO"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l"/>
            <a:r>
              <a:rPr lang="en-GB" altLang="ar-JO"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 Rama Moha</a:t>
            </a:r>
            <a:r>
              <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mmad </a:t>
            </a:r>
            <a:endPar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l"/>
            <a:r>
              <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 Huda AL-Majali </a:t>
            </a:r>
          </a:p>
        </p:txBody>
      </p:sp>
      <p:sp>
        <p:nvSpPr>
          <p:cNvPr id="7" name="Text Box 6"/>
          <p:cNvSpPr txBox="1"/>
          <p:nvPr/>
        </p:nvSpPr>
        <p:spPr>
          <a:xfrm>
            <a:off x="2466975" y="2692400"/>
            <a:ext cx="8905240" cy="4399915"/>
          </a:xfrm>
          <a:prstGeom prst="rect">
            <a:avLst/>
          </a:prstGeom>
          <a:noFill/>
        </p:spPr>
        <p:txBody>
          <a:bodyPr wrap="square" rtlCol="0">
            <a:spAutoFit/>
          </a:bodyPr>
          <a:lstStyle/>
          <a:p>
            <a:pPr algn="l"/>
            <a:r>
              <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Supervised by :Dr.Mahmoud Awaisheh </a:t>
            </a:r>
            <a:endPar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l"/>
            <a:r>
              <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presented by : </a:t>
            </a:r>
            <a:endPar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l"/>
            <a:r>
              <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 Israa Tarawneh</a:t>
            </a:r>
            <a:endPar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l"/>
            <a:r>
              <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 Rama </a:t>
            </a:r>
            <a:r>
              <a:rPr lang="en-GB" altLang="ar-JO"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Hreseh</a:t>
            </a:r>
            <a:r>
              <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 </a:t>
            </a:r>
            <a:endPar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l"/>
            <a:r>
              <a:rPr lang="en-GB" alt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mn-ea"/>
              </a:rPr>
              <a:t>- Huda AL-Majali </a:t>
            </a:r>
          </a:p>
          <a:p>
            <a:endParaRPr lang="en-US" sz="40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a:xfrm>
            <a:off x="904875" y="419100"/>
            <a:ext cx="9745345" cy="1188720"/>
          </a:xfrm>
        </p:spPr>
        <p:txBody>
          <a:bodyPr>
            <a:noAutofit/>
          </a:bodyPr>
          <a:lstStyle/>
          <a:p>
            <a:r>
              <a:rPr lang="en-US" sz="4000" b="0" i="0" dirty="0">
                <a:solidFill>
                  <a:srgbClr val="FF0000"/>
                </a:solidFill>
                <a:effectLst/>
                <a:latin typeface="Helvetica" pitchFamily="2" charset="0"/>
              </a:rPr>
              <a:t>POST-OPERATIVE NURSING CARE</a:t>
            </a:r>
          </a:p>
        </p:txBody>
      </p:sp>
      <p:sp>
        <p:nvSpPr>
          <p:cNvPr id="1048604" name="Content Placeholder 4"/>
          <p:cNvSpPr>
            <a:spLocks noGrp="1"/>
          </p:cNvSpPr>
          <p:nvPr>
            <p:ph idx="1"/>
          </p:nvPr>
        </p:nvSpPr>
        <p:spPr>
          <a:xfrm>
            <a:off x="129540" y="1791335"/>
            <a:ext cx="9763760" cy="3101975"/>
          </a:xfrm>
        </p:spPr>
        <p:txBody>
          <a:bodyPr/>
          <a:lstStyle/>
          <a:p>
            <a:r>
              <a:rPr lang="en-US" b="0" i="0" dirty="0">
                <a:effectLst/>
                <a:latin typeface="Helvetica" pitchFamily="2" charset="0"/>
              </a:rPr>
              <a:t>Skin Care: Access skin for sign of irritation or breakdown; apply skin barrier paste.</a:t>
            </a:r>
            <a:endParaRPr lang="en-US" dirty="0">
              <a:effectLst/>
              <a:latin typeface="Helvetica" pitchFamily="2" charset="0"/>
            </a:endParaRPr>
          </a:p>
        </p:txBody>
      </p:sp>
      <p:sp>
        <p:nvSpPr>
          <p:cNvPr id="1048605" name="TextBox 6"/>
          <p:cNvSpPr txBox="1"/>
          <p:nvPr/>
        </p:nvSpPr>
        <p:spPr>
          <a:xfrm>
            <a:off x="129540" y="2665730"/>
            <a:ext cx="10022205" cy="1476375"/>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Helvetica" pitchFamily="2" charset="0"/>
              </a:rPr>
              <a:t>Control of Odor: control odor by a clean odor free, well-fitting appliance; regular change of bag, cleaning</a:t>
            </a:r>
            <a:endParaRPr lang="en-US" dirty="0">
              <a:latin typeface="Helvetica" pitchFamily="2" charset="0"/>
            </a:endParaRPr>
          </a:p>
          <a:p>
            <a:endParaRPr lang="en-US" dirty="0">
              <a:effectLst/>
              <a:latin typeface="Helvetica" pitchFamily="2" charset="0"/>
            </a:endParaRPr>
          </a:p>
          <a:p>
            <a:pPr marL="285750" indent="-285750">
              <a:buFont typeface="Arial" panose="020B0604020202020204" pitchFamily="34" charset="0"/>
              <a:buChar char="•"/>
            </a:pPr>
            <a:r>
              <a:rPr lang="en-US" b="0" i="0" dirty="0">
                <a:effectLst/>
                <a:latin typeface="Helvetica" pitchFamily="2" charset="0"/>
              </a:rPr>
              <a:t>Applying an </a:t>
            </a:r>
            <a:r>
              <a:rPr lang="en-US" b="0" i="0" dirty="0" err="1">
                <a:effectLst/>
                <a:latin typeface="Helvetica" pitchFamily="2" charset="0"/>
              </a:rPr>
              <a:t>ostomy</a:t>
            </a:r>
            <a:r>
              <a:rPr lang="en-US" b="0" i="0" dirty="0">
                <a:effectLst/>
                <a:latin typeface="Helvetica" pitchFamily="2" charset="0"/>
              </a:rPr>
              <a:t> appliance: The stoma must be measured so that the right size appliance can be chosen. The pouch attaches over the stoma and is fastened unto the faceplate.</a:t>
            </a:r>
            <a:endParaRPr lang="en-US" dirty="0">
              <a:effectLst/>
              <a:latin typeface="Helvetica" pitchFamily="2" charset="0"/>
            </a:endParaRPr>
          </a:p>
        </p:txBody>
      </p:sp>
      <p:sp>
        <p:nvSpPr>
          <p:cNvPr id="1048606" name="Content Placeholder 2"/>
          <p:cNvSpPr txBox="1"/>
          <p:nvPr/>
        </p:nvSpPr>
        <p:spPr>
          <a:xfrm>
            <a:off x="128905" y="4693285"/>
            <a:ext cx="9850755" cy="310197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latin typeface="Helvetica" pitchFamily="2" charset="0"/>
              </a:rPr>
              <a:t>Medications: Some medications or nutritional supplements may change the color, odor, or consistency of stool just like before surgery. Patient education and post-medication observation are therefore necessary.</a:t>
            </a:r>
          </a:p>
          <a:p>
            <a:endParaRPr lang="x-non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a:xfrm>
            <a:off x="2152650" y="365126"/>
            <a:ext cx="7886700" cy="1325563"/>
          </a:xfrm>
        </p:spPr>
        <p:txBody>
          <a:bodyPr/>
          <a:lstStyle/>
          <a:p>
            <a:r>
              <a:rPr lang="en-GB" alt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a:t>
            </a:r>
            <a:r>
              <a:rPr lang="en-US" sz="40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Ileostomy</a:t>
            </a:r>
            <a:r>
              <a:rPr lang="en-US" dirty="0"/>
              <a:t> </a:t>
            </a:r>
          </a:p>
        </p:txBody>
      </p:sp>
      <p:sp>
        <p:nvSpPr>
          <p:cNvPr id="1048612" name="Content Placeholder 2"/>
          <p:cNvSpPr>
            <a:spLocks noGrp="1"/>
          </p:cNvSpPr>
          <p:nvPr>
            <p:ph idx="1"/>
          </p:nvPr>
        </p:nvSpPr>
        <p:spPr>
          <a:xfrm>
            <a:off x="125095" y="1825625"/>
            <a:ext cx="11957685" cy="4660900"/>
          </a:xfrm>
        </p:spPr>
        <p:txBody>
          <a:bodyPr/>
          <a:lstStyle/>
          <a:p>
            <a:r>
              <a:rPr lang="en-US" sz="2000" dirty="0"/>
              <a:t>Definition: is an spouted artificial opening (usually in RIF) made in the any part of the mid or distal small intestine to divert feces and flatus out- side the abdomen (fluid Output: continuous) where they can be collected in an external appliance. </a:t>
            </a:r>
          </a:p>
          <a:p>
            <a:endParaRPr lang="en-US" sz="2000" dirty="0"/>
          </a:p>
          <a:p>
            <a:r>
              <a:rPr lang="en-US" sz="2000" dirty="0"/>
              <a:t>The best site is usually through the lateral edge of the rectus sheath, above and medial to the bony prominence </a:t>
            </a:r>
          </a:p>
          <a:p>
            <a:endParaRPr lang="en-US" sz="2000" dirty="0"/>
          </a:p>
          <a:p>
            <a:r>
              <a:rPr lang="en-US" sz="2000" dirty="0"/>
              <a:t>Ileostomies are positioned spouted to the skin (no (no flush, 2-3 cm) because the enzymes present in small bowel contents are more alkali and, therefore more irritating to the skin.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a:xfrm>
            <a:off x="2152650" y="365126"/>
            <a:ext cx="7886700" cy="1325563"/>
          </a:xfrm>
        </p:spPr>
        <p:txBody>
          <a:bodyPr/>
          <a:lstStyle/>
          <a:p>
            <a:r>
              <a:rPr lang="en-US" sz="4000" dirty="0">
                <a:solidFill>
                  <a:srgbClr val="FF0000"/>
                </a:solidFill>
              </a:rPr>
              <a:t>Types</a:t>
            </a:r>
            <a:br>
              <a:rPr lang="en-US" dirty="0"/>
            </a:br>
            <a:endParaRPr lang="en-US" dirty="0"/>
          </a:p>
        </p:txBody>
      </p:sp>
      <p:sp>
        <p:nvSpPr>
          <p:cNvPr id="1048614" name="Content Placeholder 2"/>
          <p:cNvSpPr>
            <a:spLocks noGrp="1"/>
          </p:cNvSpPr>
          <p:nvPr>
            <p:ph idx="1"/>
          </p:nvPr>
        </p:nvSpPr>
        <p:spPr>
          <a:xfrm>
            <a:off x="0" y="1825625"/>
            <a:ext cx="12005310" cy="4258945"/>
          </a:xfrm>
        </p:spPr>
        <p:txBody>
          <a:bodyPr/>
          <a:lstStyle/>
          <a:p>
            <a:r>
              <a:rPr lang="en-US" sz="2000" dirty="0"/>
              <a:t>A. Loop ileostomy (Temporary): </a:t>
            </a:r>
          </a:p>
          <a:p>
            <a:pPr marL="0" indent="0">
              <a:buNone/>
            </a:pPr>
            <a:r>
              <a:rPr lang="en-US" sz="2000" dirty="0"/>
              <a:t>o often used for non-functioning low rectal anastomosis or an </a:t>
            </a:r>
            <a:r>
              <a:rPr lang="en-US" sz="2000" dirty="0" err="1"/>
              <a:t>ileal</a:t>
            </a:r>
            <a:r>
              <a:rPr lang="en-US" sz="2000" dirty="0"/>
              <a:t> pouch</a:t>
            </a:r>
          </a:p>
          <a:p>
            <a:pPr marL="0" indent="0">
              <a:buNone/>
            </a:pPr>
            <a:r>
              <a:rPr lang="en-US" sz="2000" dirty="0"/>
              <a:t>o A knuckle of ileum is pulled out through a skin trephine in the right iliac fossa.</a:t>
            </a:r>
          </a:p>
          <a:p>
            <a:pPr marL="0" indent="0">
              <a:buNone/>
            </a:pPr>
            <a:r>
              <a:rPr lang="en-US" sz="2000" dirty="0"/>
              <a:t>o in these cases, the stoma will have two openings, although they'll be close together and you may not be able to see both.</a:t>
            </a:r>
          </a:p>
          <a:p>
            <a:pPr marL="0" indent="0">
              <a:buNone/>
            </a:pPr>
            <a:r>
              <a:rPr lang="en-US" sz="2000" dirty="0"/>
              <a:t>o The advantages of a loop ileostomy over a loop colostomy are the ease with which the bowel can be brought to the surface and the absence of </a:t>
            </a:r>
            <a:r>
              <a:rPr lang="en-US" sz="2000" dirty="0" err="1"/>
              <a:t>odour</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Content Placeholder 2"/>
          <p:cNvSpPr>
            <a:spLocks noGrp="1"/>
          </p:cNvSpPr>
          <p:nvPr>
            <p:ph idx="1"/>
          </p:nvPr>
        </p:nvSpPr>
        <p:spPr>
          <a:xfrm>
            <a:off x="155575" y="1253490"/>
            <a:ext cx="11833860" cy="4351655"/>
          </a:xfrm>
        </p:spPr>
        <p:txBody>
          <a:bodyPr/>
          <a:lstStyle/>
          <a:p>
            <a:r>
              <a:rPr lang="en-US" sz="2000" dirty="0"/>
              <a:t>B. End ileostomy (Can be permanent or temporary, but most likely permanent):</a:t>
            </a:r>
          </a:p>
          <a:p>
            <a:r>
              <a:rPr lang="en-US" sz="2000" dirty="0"/>
              <a:t>sometimes required after total </a:t>
            </a:r>
            <a:r>
              <a:rPr lang="en-US" sz="2000" dirty="0" err="1"/>
              <a:t>proctocolectomy</a:t>
            </a:r>
            <a:r>
              <a:rPr lang="en-US" sz="2000" dirty="0"/>
              <a:t> or in patients with obstruction or After a subtotal colectomy without anastomosis when it may later be reversed</a:t>
            </a:r>
          </a:p>
          <a:p>
            <a:r>
              <a:rPr lang="en-US" sz="2000" dirty="0"/>
              <a:t>The ileum is normally brought through the rectus abdominis muscle. </a:t>
            </a:r>
          </a:p>
          <a:p>
            <a:endParaRPr lang="en-US" sz="2000" dirty="0"/>
          </a:p>
          <a:p>
            <a:r>
              <a:rPr lang="en-US" sz="2000" dirty="0"/>
              <a:t>While ileostomy output can amount to 4 or 5 liters: per day, losses of 1-2 liters are more common. </a:t>
            </a:r>
          </a:p>
          <a:p>
            <a:r>
              <a:rPr lang="en-US" sz="2000" dirty="0"/>
              <a:t>consistent ileostomy output in excess of 1.5 liters Is usually associated with dehydration and sodium depletion in the absence of intravenous therapy.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8"/>
          <p:cNvPicPr>
            <a:picLocks noChangeAspect="1"/>
          </p:cNvPicPr>
          <p:nvPr/>
        </p:nvPicPr>
        <p:blipFill>
          <a:blip r:embed="rId3"/>
          <a:srcRect/>
          <a:stretch>
            <a:fillRect/>
          </a:stretch>
        </p:blipFill>
        <p:spPr>
          <a:xfrm>
            <a:off x="11214100" y="2005965"/>
            <a:ext cx="848360" cy="857885"/>
          </a:xfrm>
          <a:prstGeom prst="rect">
            <a:avLst/>
          </a:prstGeom>
        </p:spPr>
      </p:pic>
      <p:pic>
        <p:nvPicPr>
          <p:cNvPr id="2" name="图片 1" descr="13"/>
          <p:cNvPicPr>
            <a:picLocks noChangeAspect="1"/>
          </p:cNvPicPr>
          <p:nvPr/>
        </p:nvPicPr>
        <p:blipFill>
          <a:blip r:embed="rId4"/>
          <a:srcRect/>
          <a:stretch>
            <a:fillRect/>
          </a:stretch>
        </p:blipFill>
        <p:spPr>
          <a:xfrm>
            <a:off x="3261995" y="5323840"/>
            <a:ext cx="838835" cy="1111885"/>
          </a:xfrm>
          <a:prstGeom prst="rect">
            <a:avLst/>
          </a:prstGeom>
        </p:spPr>
      </p:pic>
      <p:pic>
        <p:nvPicPr>
          <p:cNvPr id="3" name="图片 2" descr="11"/>
          <p:cNvPicPr>
            <a:picLocks noChangeAspect="1"/>
          </p:cNvPicPr>
          <p:nvPr/>
        </p:nvPicPr>
        <p:blipFill>
          <a:blip r:embed="rId5"/>
          <a:srcRect/>
          <a:stretch>
            <a:fillRect/>
          </a:stretch>
        </p:blipFill>
        <p:spPr>
          <a:xfrm>
            <a:off x="8511540" y="-17145"/>
            <a:ext cx="1833880" cy="1024255"/>
          </a:xfrm>
          <a:prstGeom prst="rect">
            <a:avLst/>
          </a:prstGeom>
        </p:spPr>
      </p:pic>
      <p:pic>
        <p:nvPicPr>
          <p:cNvPr id="20" name="图片 19" descr="14"/>
          <p:cNvPicPr>
            <a:picLocks noChangeAspect="1"/>
          </p:cNvPicPr>
          <p:nvPr/>
        </p:nvPicPr>
        <p:blipFill>
          <a:blip r:embed="rId6"/>
          <a:srcRect/>
          <a:stretch>
            <a:fillRect/>
          </a:stretch>
        </p:blipFill>
        <p:spPr>
          <a:xfrm>
            <a:off x="817245" y="4679950"/>
            <a:ext cx="1467485" cy="1588135"/>
          </a:xfrm>
          <a:prstGeom prst="rect">
            <a:avLst/>
          </a:prstGeom>
        </p:spPr>
      </p:pic>
      <p:sp>
        <p:nvSpPr>
          <p:cNvPr id="4" name="Text Box 3"/>
          <p:cNvSpPr txBox="1"/>
          <p:nvPr/>
        </p:nvSpPr>
        <p:spPr>
          <a:xfrm>
            <a:off x="4100830" y="799306"/>
            <a:ext cx="6096000" cy="768350"/>
          </a:xfrm>
          <a:prstGeom prst="rect">
            <a:avLst/>
          </a:prstGeom>
          <a:noFill/>
        </p:spPr>
        <p:txBody>
          <a:bodyPr wrap="square" rtlCol="0" anchor="t">
            <a:spAutoFit/>
          </a:bodyPr>
          <a:lstStyle/>
          <a:p>
            <a:r>
              <a:rPr lang="en-GB"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sym typeface="+mn-ea"/>
              </a:rPr>
              <a:t>(2) </a:t>
            </a: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sym typeface="+mn-ea"/>
              </a:rPr>
              <a:t>Colostomy</a:t>
            </a:r>
          </a:p>
        </p:txBody>
      </p:sp>
      <p:sp>
        <p:nvSpPr>
          <p:cNvPr id="1048624" name="عنصر نائب للمحتوى 2"/>
          <p:cNvSpPr>
            <a:spLocks noGrp="1"/>
          </p:cNvSpPr>
          <p:nvPr/>
        </p:nvSpPr>
        <p:spPr>
          <a:xfrm>
            <a:off x="1177290" y="2128203"/>
            <a:ext cx="10460990" cy="2743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500" dirty="0"/>
              <a:t>Definition: is a planned opening made in the colon to divert feces and flatus outside the abdomen </a:t>
            </a:r>
            <a:r>
              <a:rPr lang="en-US" sz="2500" dirty="0">
                <a:solidFill>
                  <a:schemeClr val="accent1">
                    <a:lumMod val="75000"/>
                  </a:schemeClr>
                </a:solidFill>
              </a:rPr>
              <a:t>(solid or semisolid Output: episodic, not continuous, Bad odor) </a:t>
            </a:r>
            <a:r>
              <a:rPr lang="en-US" sz="2500" dirty="0"/>
              <a:t>where they can be collected in an external appliance.</a:t>
            </a:r>
            <a:endParaRPr lang="ar-JO" sz="2500" b="1" dirty="0"/>
          </a:p>
        </p:txBody>
      </p:sp>
      <p:pic>
        <p:nvPicPr>
          <p:cNvPr id="2097154" name="Picture 4"/>
          <p:cNvPicPr>
            <a:picLocks noGrp="1" noChangeAspect="1" noChangeArrowheads="1"/>
          </p:cNvPicPr>
          <p:nvPr/>
        </p:nvPicPr>
        <p:blipFill>
          <a:blip r:embed="rId7" cstate="print"/>
          <a:stretch>
            <a:fillRect/>
          </a:stretch>
        </p:blipFill>
        <p:spPr bwMode="auto">
          <a:xfrm>
            <a:off x="4499927" y="3563462"/>
            <a:ext cx="3815715" cy="3068320"/>
          </a:xfrm>
          <a:prstGeom prst="rect">
            <a:avLst/>
          </a:prstGeom>
          <a:noFill/>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عنوان 1"/>
          <p:cNvSpPr>
            <a:spLocks noGrp="1"/>
          </p:cNvSpPr>
          <p:nvPr>
            <p:ph type="title"/>
          </p:nvPr>
        </p:nvSpPr>
        <p:spPr>
          <a:xfrm>
            <a:off x="2152650" y="365126"/>
            <a:ext cx="7886700" cy="1325563"/>
          </a:xfrm>
        </p:spPr>
        <p:txBody>
          <a:bodyPr>
            <a:normAutofit/>
          </a:bodyPr>
          <a:lstStyle/>
          <a:p>
            <a:r>
              <a:rPr lang="en-US" b="1" dirty="0">
                <a:solidFill>
                  <a:schemeClr val="accent1">
                    <a:lumMod val="75000"/>
                  </a:schemeClr>
                </a:solidFill>
              </a:rPr>
              <a:t>1 - According to anatomical location colostomies are :</a:t>
            </a:r>
            <a:endParaRPr lang="ar-JO" dirty="0">
              <a:solidFill>
                <a:schemeClr val="accent1">
                  <a:lumMod val="75000"/>
                </a:schemeClr>
              </a:solidFill>
            </a:endParaRPr>
          </a:p>
        </p:txBody>
      </p:sp>
      <p:sp>
        <p:nvSpPr>
          <p:cNvPr id="1048628" name="عنصر نائب للمحتوى 2"/>
          <p:cNvSpPr>
            <a:spLocks noGrp="1"/>
          </p:cNvSpPr>
          <p:nvPr>
            <p:ph idx="1"/>
          </p:nvPr>
        </p:nvSpPr>
        <p:spPr>
          <a:xfrm>
            <a:off x="815975" y="1958340"/>
            <a:ext cx="11050270" cy="3603625"/>
          </a:xfrm>
        </p:spPr>
        <p:txBody>
          <a:bodyPr/>
          <a:lstStyle/>
          <a:p>
            <a:pPr>
              <a:buNone/>
            </a:pPr>
            <a:r>
              <a:rPr lang="en-US" sz="2400" dirty="0">
                <a:latin typeface="Arial Rounded MT Bold" pitchFamily="34" charset="0"/>
              </a:rPr>
              <a:t>1- end sigmoid colostomy : left iliac fossa </a:t>
            </a:r>
          </a:p>
          <a:p>
            <a:pPr>
              <a:buNone/>
            </a:pPr>
            <a:r>
              <a:rPr lang="en-US" sz="2400" dirty="0">
                <a:latin typeface="Arial Rounded MT Bold" pitchFamily="34" charset="0"/>
              </a:rPr>
              <a:t>2- end descending colostomy : left iliac fossa </a:t>
            </a:r>
          </a:p>
          <a:p>
            <a:pPr>
              <a:buNone/>
            </a:pPr>
            <a:r>
              <a:rPr lang="en-US" sz="2400" dirty="0">
                <a:latin typeface="Arial Rounded MT Bold" pitchFamily="34" charset="0"/>
              </a:rPr>
              <a:t>3 – transverse colostomy : above and right to umbilicus</a:t>
            </a:r>
          </a:p>
          <a:p>
            <a:pPr>
              <a:buNone/>
            </a:pPr>
            <a:r>
              <a:rPr lang="en-US" sz="2400" dirty="0">
                <a:latin typeface="Arial Rounded MT Bold" pitchFamily="34" charset="0"/>
              </a:rPr>
              <a:t>4 – caecostomy : right iliac fossa  </a:t>
            </a:r>
          </a:p>
          <a:p>
            <a:endParaRPr lang="ar-JO" dirty="0">
              <a:latin typeface="Arial Rounded MT Bold" pitchFamily="34" charset="0"/>
            </a:endParaRPr>
          </a:p>
          <a:p>
            <a:endParaRPr lang="ar-JO" dirty="0">
              <a:latin typeface="Arial Rounded MT Bold"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عنوان 1"/>
          <p:cNvSpPr>
            <a:spLocks noGrp="1"/>
          </p:cNvSpPr>
          <p:nvPr>
            <p:ph type="title"/>
          </p:nvPr>
        </p:nvSpPr>
        <p:spPr>
          <a:xfrm>
            <a:off x="2952115" y="318770"/>
            <a:ext cx="7515860" cy="1188720"/>
          </a:xfrm>
        </p:spPr>
        <p:txBody>
          <a:bodyPr>
            <a:normAutofit/>
          </a:bodyPr>
          <a:lstStyle/>
          <a:p>
            <a:r>
              <a:rPr lang="en-US" sz="3600" b="1" dirty="0">
                <a:solidFill>
                  <a:schemeClr val="accent1">
                    <a:lumMod val="75000"/>
                  </a:schemeClr>
                </a:solidFill>
              </a:rPr>
              <a:t>2 – according to duration  : </a:t>
            </a:r>
            <a:endParaRPr lang="ar-JO" sz="3600" dirty="0">
              <a:solidFill>
                <a:schemeClr val="accent1">
                  <a:lumMod val="75000"/>
                </a:schemeClr>
              </a:solidFill>
            </a:endParaRPr>
          </a:p>
        </p:txBody>
      </p:sp>
      <p:sp>
        <p:nvSpPr>
          <p:cNvPr id="1048630" name="عنصر نائب للمحتوى 2"/>
          <p:cNvSpPr>
            <a:spLocks noGrp="1"/>
          </p:cNvSpPr>
          <p:nvPr>
            <p:ph idx="1"/>
          </p:nvPr>
        </p:nvSpPr>
        <p:spPr>
          <a:xfrm>
            <a:off x="0" y="1371600"/>
            <a:ext cx="12192000" cy="4812030"/>
          </a:xfrm>
        </p:spPr>
        <p:txBody>
          <a:bodyPr>
            <a:noAutofit/>
          </a:bodyPr>
          <a:lstStyle/>
          <a:p>
            <a:pPr>
              <a:buNone/>
            </a:pPr>
            <a:r>
              <a:rPr lang="en-US" sz="1900" b="1" dirty="0">
                <a:latin typeface="Arial Rounded MT Bold" pitchFamily="34" charset="0"/>
              </a:rPr>
              <a:t>    </a:t>
            </a:r>
            <a:r>
              <a:rPr lang="en-US" sz="1900" b="1" u="sng" dirty="0">
                <a:solidFill>
                  <a:schemeClr val="accent1">
                    <a:lumMod val="75000"/>
                  </a:schemeClr>
                </a:solidFill>
                <a:latin typeface="Arial Rounded MT Bold" pitchFamily="34" charset="0"/>
              </a:rPr>
              <a:t>Temporary colostomy:</a:t>
            </a:r>
            <a:r>
              <a:rPr lang="en-US" sz="1900" b="1" dirty="0">
                <a:latin typeface="Arial Rounded MT Bold" pitchFamily="34" charset="0"/>
              </a:rPr>
              <a:t> </a:t>
            </a:r>
          </a:p>
          <a:p>
            <a:r>
              <a:rPr lang="en-US" sz="1900" dirty="0">
                <a:latin typeface="Arial Rounded MT Bold" pitchFamily="34" charset="0"/>
              </a:rPr>
              <a:t>May be required to give a portion of the bowel a chance to rest and heal. When healing has occurred, the colostomy can be reversed and normal bowel function restored.</a:t>
            </a:r>
            <a:endParaRPr lang="en-US" sz="1900" b="1" dirty="0">
              <a:latin typeface="Arial Rounded MT Bold" pitchFamily="34" charset="0"/>
            </a:endParaRPr>
          </a:p>
          <a:p>
            <a:pPr>
              <a:buNone/>
            </a:pPr>
            <a:br>
              <a:rPr lang="en-US" sz="1900" b="1" dirty="0">
                <a:latin typeface="Arial Rounded MT Bold" pitchFamily="34" charset="0"/>
              </a:rPr>
            </a:br>
            <a:r>
              <a:rPr lang="ar-JO" sz="1900" b="1" dirty="0">
                <a:latin typeface="Arial Rounded MT Bold" pitchFamily="34" charset="0"/>
              </a:rPr>
              <a:t> </a:t>
            </a:r>
            <a:r>
              <a:rPr lang="en-US" sz="1900" b="1" u="sng" dirty="0">
                <a:solidFill>
                  <a:schemeClr val="accent1">
                    <a:lumMod val="75000"/>
                  </a:schemeClr>
                </a:solidFill>
                <a:latin typeface="Arial Rounded MT Bold" pitchFamily="34" charset="0"/>
              </a:rPr>
              <a:t>Permanent colostomy:</a:t>
            </a:r>
            <a:r>
              <a:rPr lang="en-US" sz="1900" b="1" dirty="0">
                <a:latin typeface="Arial Rounded MT Bold" pitchFamily="34" charset="0"/>
              </a:rPr>
              <a:t> </a:t>
            </a:r>
          </a:p>
          <a:p>
            <a:r>
              <a:rPr lang="en-US" sz="1900" dirty="0">
                <a:latin typeface="Arial Rounded MT Bold" pitchFamily="34" charset="0"/>
              </a:rPr>
              <a:t>May be required when a disease affects the end part of the colon or rectum .</a:t>
            </a:r>
          </a:p>
          <a:p>
            <a:r>
              <a:rPr lang="en-US" sz="1900" dirty="0">
                <a:latin typeface="Arial Rounded MT Bold" pitchFamily="34" charset="0"/>
              </a:rPr>
              <a:t>patients  with  distal  rectal  cancers  who  require  </a:t>
            </a:r>
            <a:r>
              <a:rPr lang="en-US" sz="1900" dirty="0" err="1">
                <a:latin typeface="Arial Rounded MT Bold" pitchFamily="34" charset="0"/>
              </a:rPr>
              <a:t>anabdomino</a:t>
            </a:r>
            <a:r>
              <a:rPr lang="en-US" sz="1900" dirty="0">
                <a:latin typeface="Arial Rounded MT Bold" pitchFamily="34" charset="0"/>
              </a:rPr>
              <a:t>-perineal resection.</a:t>
            </a:r>
          </a:p>
          <a:p>
            <a:r>
              <a:rPr lang="en-US" sz="1900" dirty="0">
                <a:latin typeface="Arial Rounded MT Bold" pitchFamily="34" charset="0"/>
              </a:rPr>
              <a:t>Severe  “inflammatory  bowel  disease”  with  involvement  of  the sphincter mechanisms</a:t>
            </a:r>
          </a:p>
          <a:p>
            <a:r>
              <a:rPr lang="en-US" sz="1900" dirty="0">
                <a:latin typeface="Arial Rounded MT Bold" pitchFamily="34" charset="0"/>
              </a:rPr>
              <a:t> Weak  sphincter  muscles  and/or  fecal  incontinence  that’s  not responding to other treatments.</a:t>
            </a:r>
            <a:endParaRPr lang="ar-JO" sz="1900" dirty="0">
              <a:latin typeface="Arial Rounded MT Bold" pitchFamily="34" charset="0"/>
            </a:endParaRPr>
          </a:p>
          <a:p>
            <a:endParaRPr lang="ar-JO" sz="1700" b="1" dirty="0">
              <a:latin typeface="Arial Rounded MT Bold"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
          <p:cNvSpPr>
            <a:spLocks noGrp="1"/>
          </p:cNvSpPr>
          <p:nvPr>
            <p:ph type="title"/>
          </p:nvPr>
        </p:nvSpPr>
        <p:spPr>
          <a:xfrm>
            <a:off x="2898850" y="608966"/>
            <a:ext cx="7886700" cy="1325563"/>
          </a:xfrm>
        </p:spPr>
        <p:txBody>
          <a:bodyPr/>
          <a:lstStyle/>
          <a:p>
            <a:r>
              <a:rPr lang="en-US" sz="3600" dirty="0">
                <a:solidFill>
                  <a:schemeClr val="accent1">
                    <a:lumMod val="75000"/>
                  </a:schemeClr>
                </a:solidFill>
              </a:rPr>
              <a:t>1) Loop colostomy</a:t>
            </a:r>
            <a:r>
              <a:rPr lang="en-US" dirty="0">
                <a:solidFill>
                  <a:schemeClr val="accent1">
                    <a:lumMod val="75000"/>
                  </a:schemeClr>
                </a:solidFill>
              </a:rPr>
              <a:t> </a:t>
            </a:r>
          </a:p>
        </p:txBody>
      </p:sp>
      <p:sp>
        <p:nvSpPr>
          <p:cNvPr id="1048632" name="Content Placeholder 2"/>
          <p:cNvSpPr>
            <a:spLocks noGrp="1"/>
          </p:cNvSpPr>
          <p:nvPr>
            <p:ph idx="1"/>
          </p:nvPr>
        </p:nvSpPr>
        <p:spPr>
          <a:xfrm>
            <a:off x="-635" y="1825625"/>
            <a:ext cx="9342120" cy="4351655"/>
          </a:xfrm>
        </p:spPr>
        <p:txBody>
          <a:bodyPr>
            <a:noAutofit/>
          </a:bodyPr>
          <a:lstStyle/>
          <a:p>
            <a:r>
              <a:rPr lang="en-US" sz="1700" dirty="0"/>
              <a:t>is made by: bringing a </a:t>
            </a:r>
            <a:r>
              <a:rPr lang="en-US" sz="1700" b="1" dirty="0"/>
              <a:t>mobilized loop </a:t>
            </a:r>
            <a:r>
              <a:rPr lang="en-US" sz="1700" dirty="0"/>
              <a:t>of colon to the surface, where it is held in place by a plastic bridge passed through a mesenteric window created just at the junction with the colon. </a:t>
            </a:r>
          </a:p>
          <a:p>
            <a:r>
              <a:rPr lang="en-US" sz="1700" dirty="0"/>
              <a:t>Once the abdomen has been closed, the colostomy is opened, and the edges of the colonic incision are sutured to the adjacent skin margin. </a:t>
            </a:r>
          </a:p>
          <a:p>
            <a:r>
              <a:rPr lang="en-US" sz="1700" dirty="0"/>
              <a:t>When firm adhesion of the colostomy to the abdominal wall has taken place, the bridge can be removed. </a:t>
            </a:r>
          </a:p>
          <a:p>
            <a:r>
              <a:rPr lang="en-US" sz="1700" dirty="0"/>
              <a:t>Most commonly used as </a:t>
            </a:r>
            <a:r>
              <a:rPr lang="en-US" sz="1700" b="1" dirty="0"/>
              <a:t>temporary colostomy</a:t>
            </a:r>
            <a:r>
              <a:rPr lang="en-US" sz="1700" dirty="0"/>
              <a:t> done on </a:t>
            </a:r>
            <a:r>
              <a:rPr lang="en-US" sz="1700" b="1" dirty="0"/>
              <a:t>transverse colon</a:t>
            </a:r>
            <a:r>
              <a:rPr lang="en-US" sz="1700" dirty="0"/>
              <a:t> in emergencies </a:t>
            </a:r>
          </a:p>
          <a:p>
            <a:r>
              <a:rPr lang="en-US" sz="1700" dirty="0"/>
              <a:t>Following healing of the distal lesion for which the temporary stoma was constructed, the colostomy can be closed. </a:t>
            </a:r>
          </a:p>
          <a:p>
            <a:endParaRPr lang="en-US" sz="1500" dirty="0"/>
          </a:p>
        </p:txBody>
      </p:sp>
      <p:pic>
        <p:nvPicPr>
          <p:cNvPr id="2097155" name="صورة 2"/>
          <p:cNvPicPr>
            <a:picLocks noChangeAspect="1"/>
          </p:cNvPicPr>
          <p:nvPr/>
        </p:nvPicPr>
        <p:blipFill>
          <a:blip r:embed="rId2" cstate="print"/>
          <a:stretch>
            <a:fillRect/>
          </a:stretch>
        </p:blipFill>
        <p:spPr>
          <a:xfrm>
            <a:off x="9509759" y="2116546"/>
            <a:ext cx="2551581" cy="3228051"/>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34695" y="1340122"/>
            <a:ext cx="10722610" cy="2862322"/>
          </a:xfrm>
          <a:prstGeom prst="rect">
            <a:avLst/>
          </a:prstGeom>
          <a:noFill/>
        </p:spPr>
        <p:txBody>
          <a:bodyPr wrap="square" rtlCol="0" anchor="t">
            <a:spAutoFit/>
          </a:bodyPr>
          <a:lstStyle/>
          <a:p>
            <a:pPr marL="457200" indent="-457200">
              <a:buFontTx/>
              <a:buChar char="-"/>
            </a:pPr>
            <a:r>
              <a:rPr lang="en-US" dirty="0">
                <a:sym typeface="+mn-ea"/>
              </a:rPr>
              <a:t>Advantages: Easy reversal </a:t>
            </a:r>
          </a:p>
          <a:p>
            <a:endParaRPr lang="en-US" dirty="0"/>
          </a:p>
          <a:p>
            <a:pPr marL="457200" indent="-457200">
              <a:buFontTx/>
              <a:buChar char="-"/>
            </a:pPr>
            <a:r>
              <a:rPr lang="en-US" dirty="0">
                <a:sym typeface="+mn-ea"/>
              </a:rPr>
              <a:t>Disadvantages: </a:t>
            </a:r>
          </a:p>
          <a:p>
            <a:pPr marL="457200" indent="-457200">
              <a:buFontTx/>
              <a:buChar char="-"/>
            </a:pPr>
            <a:endParaRPr lang="en-US" dirty="0"/>
          </a:p>
          <a:p>
            <a:pPr marL="0" indent="0">
              <a:buNone/>
            </a:pPr>
            <a:r>
              <a:rPr lang="en-US" dirty="0">
                <a:sym typeface="+mn-ea"/>
              </a:rPr>
              <a:t>1. Larger abdominal wall defect, and stoma opening</a:t>
            </a:r>
            <a:endParaRPr lang="en-US" dirty="0"/>
          </a:p>
          <a:p>
            <a:pPr marL="0" indent="0">
              <a:buNone/>
            </a:pPr>
            <a:r>
              <a:rPr lang="en-US" dirty="0">
                <a:sym typeface="+mn-ea"/>
              </a:rPr>
              <a:t>2. More prone to develop </a:t>
            </a:r>
            <a:r>
              <a:rPr lang="en-US" dirty="0" err="1">
                <a:sym typeface="+mn-ea"/>
              </a:rPr>
              <a:t>parastomal</a:t>
            </a:r>
            <a:r>
              <a:rPr lang="en-US" dirty="0">
                <a:sym typeface="+mn-ea"/>
              </a:rPr>
              <a:t> hernias, prolapse and </a:t>
            </a:r>
            <a:r>
              <a:rPr lang="en-US" dirty="0" err="1">
                <a:sym typeface="+mn-ea"/>
              </a:rPr>
              <a:t>peristomal</a:t>
            </a:r>
            <a:r>
              <a:rPr lang="en-US" dirty="0">
                <a:sym typeface="+mn-ea"/>
              </a:rPr>
              <a:t> sepsis.</a:t>
            </a:r>
            <a:endParaRPr lang="en-US" dirty="0"/>
          </a:p>
          <a:p>
            <a:endParaRPr lang="en-US" dirty="0"/>
          </a:p>
          <a:p>
            <a:r>
              <a:rPr lang="en-US" dirty="0">
                <a:sym typeface="+mn-ea"/>
              </a:rPr>
              <a:t>It is now less commonly employed, as it is difficult to manage and potentially disrupts the marginal arterial supply to the anastomosis.</a:t>
            </a:r>
            <a:endParaRPr lang="en-US" dirty="0"/>
          </a:p>
          <a:p>
            <a:r>
              <a:rPr lang="en-US" dirty="0">
                <a:sym typeface="+mn-ea"/>
              </a:rPr>
              <a:t> (A loop ileostomy is now more commonly used)</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3218" r="17522"/>
          <a:stretch/>
        </p:blipFill>
        <p:spPr>
          <a:xfrm>
            <a:off x="1777635" y="4430011"/>
            <a:ext cx="5041145" cy="209270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66964"/>
          <a:stretch/>
        </p:blipFill>
        <p:spPr>
          <a:xfrm>
            <a:off x="7643388" y="4438719"/>
            <a:ext cx="2380178" cy="239065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a:spLocks noGrp="1"/>
          </p:cNvSpPr>
          <p:nvPr>
            <p:ph type="title"/>
          </p:nvPr>
        </p:nvSpPr>
        <p:spPr>
          <a:xfrm>
            <a:off x="3380559" y="683872"/>
            <a:ext cx="7886700" cy="1325563"/>
          </a:xfrm>
        </p:spPr>
        <p:txBody>
          <a:bodyPr/>
          <a:lstStyle/>
          <a:p>
            <a:r>
              <a:rPr lang="en-US" sz="3600" dirty="0">
                <a:solidFill>
                  <a:schemeClr val="accent1">
                    <a:lumMod val="75000"/>
                  </a:schemeClr>
                </a:solidFill>
              </a:rPr>
              <a:t>2. End colostomy </a:t>
            </a:r>
          </a:p>
        </p:txBody>
      </p:sp>
      <p:sp>
        <p:nvSpPr>
          <p:cNvPr id="1048636" name="Content Placeholder 2"/>
          <p:cNvSpPr>
            <a:spLocks noGrp="1"/>
          </p:cNvSpPr>
          <p:nvPr>
            <p:ph idx="1"/>
          </p:nvPr>
        </p:nvSpPr>
        <p:spPr>
          <a:xfrm>
            <a:off x="457654" y="1346654"/>
            <a:ext cx="7075260" cy="4351655"/>
          </a:xfrm>
        </p:spPr>
        <p:txBody>
          <a:bodyPr/>
          <a:lstStyle/>
          <a:p>
            <a:pPr marL="0" indent="0">
              <a:buNone/>
            </a:pPr>
            <a:endParaRPr lang="en-US" sz="2000" dirty="0"/>
          </a:p>
          <a:p>
            <a:r>
              <a:rPr lang="en-US" sz="2000" dirty="0"/>
              <a:t>This is formed after an </a:t>
            </a:r>
            <a:r>
              <a:rPr lang="en-US" sz="2000" b="1" dirty="0"/>
              <a:t>abdominoperineal excision</a:t>
            </a:r>
            <a:r>
              <a:rPr lang="en-US" sz="2000" dirty="0"/>
              <a:t> of the rectum or as </a:t>
            </a:r>
            <a:r>
              <a:rPr lang="en-US" sz="2000" b="1" dirty="0"/>
              <a:t>part of a Hartmann’s procedure</a:t>
            </a:r>
          </a:p>
          <a:p>
            <a:r>
              <a:rPr lang="en-US" sz="2000" dirty="0"/>
              <a:t>The proximal end of transected colon brought to the skin for stool drainage.</a:t>
            </a:r>
          </a:p>
          <a:p>
            <a:r>
              <a:rPr lang="en-US" sz="2000" b="1" dirty="0"/>
              <a:t>Single opening (permanent usually)</a:t>
            </a:r>
          </a:p>
          <a:p>
            <a:r>
              <a:rPr lang="en-US" sz="2000" dirty="0"/>
              <a:t>The site usually in the left iliac fossa.</a:t>
            </a:r>
          </a:p>
          <a:p>
            <a:r>
              <a:rPr lang="en-US" sz="2000" dirty="0"/>
              <a:t>Smaller and easier to manage. </a:t>
            </a:r>
          </a:p>
          <a:p>
            <a:r>
              <a:rPr lang="en-US" sz="2000" dirty="0"/>
              <a:t>Lower incidence of </a:t>
            </a:r>
            <a:r>
              <a:rPr lang="en-US" sz="2000" dirty="0" err="1"/>
              <a:t>parastomal</a:t>
            </a:r>
            <a:r>
              <a:rPr lang="en-US" sz="2000" dirty="0"/>
              <a:t> hernia formation </a:t>
            </a:r>
            <a:r>
              <a:rPr lang="en-US" sz="2000" dirty="0" err="1"/>
              <a:t>andprolapse</a:t>
            </a:r>
            <a:r>
              <a:rPr lang="en-US" sz="2000" dirty="0"/>
              <a:t>. </a:t>
            </a:r>
          </a:p>
          <a:p>
            <a:endParaRPr lang="en-US" sz="2000" dirty="0"/>
          </a:p>
        </p:txBody>
      </p:sp>
      <p:pic>
        <p:nvPicPr>
          <p:cNvPr id="2097156" name="Picture 3"/>
          <p:cNvPicPr>
            <a:picLocks noChangeAspect="1"/>
          </p:cNvPicPr>
          <p:nvPr/>
        </p:nvPicPr>
        <p:blipFill>
          <a:blip r:embed="rId2"/>
          <a:stretch>
            <a:fillRect/>
          </a:stretch>
        </p:blipFill>
        <p:spPr>
          <a:xfrm>
            <a:off x="8511358" y="1416594"/>
            <a:ext cx="3177904" cy="305025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7926"/>
          <a:stretch/>
        </p:blipFill>
        <p:spPr>
          <a:xfrm>
            <a:off x="7255327" y="4466844"/>
            <a:ext cx="4731787" cy="18033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8"/>
          <p:cNvPicPr>
            <a:picLocks noChangeAspect="1"/>
          </p:cNvPicPr>
          <p:nvPr/>
        </p:nvPicPr>
        <p:blipFill>
          <a:blip r:embed="rId3"/>
          <a:srcRect/>
          <a:stretch>
            <a:fillRect/>
          </a:stretch>
        </p:blipFill>
        <p:spPr>
          <a:xfrm>
            <a:off x="11203940" y="548005"/>
            <a:ext cx="754380" cy="762635"/>
          </a:xfrm>
          <a:prstGeom prst="rect">
            <a:avLst/>
          </a:prstGeom>
        </p:spPr>
      </p:pic>
      <p:pic>
        <p:nvPicPr>
          <p:cNvPr id="17" name="图片 16" descr="13"/>
          <p:cNvPicPr>
            <a:picLocks noChangeAspect="1"/>
          </p:cNvPicPr>
          <p:nvPr/>
        </p:nvPicPr>
        <p:blipFill>
          <a:blip r:embed="rId4"/>
          <a:srcRect/>
          <a:stretch>
            <a:fillRect/>
          </a:stretch>
        </p:blipFill>
        <p:spPr>
          <a:xfrm>
            <a:off x="10866120" y="3120390"/>
            <a:ext cx="838835" cy="1111885"/>
          </a:xfrm>
          <a:prstGeom prst="rect">
            <a:avLst/>
          </a:prstGeom>
        </p:spPr>
      </p:pic>
      <p:pic>
        <p:nvPicPr>
          <p:cNvPr id="18" name="图片 17" descr="11"/>
          <p:cNvPicPr>
            <a:picLocks noChangeAspect="1"/>
          </p:cNvPicPr>
          <p:nvPr/>
        </p:nvPicPr>
        <p:blipFill>
          <a:blip r:embed="rId5"/>
          <a:srcRect/>
          <a:stretch>
            <a:fillRect/>
          </a:stretch>
        </p:blipFill>
        <p:spPr>
          <a:xfrm>
            <a:off x="9062720" y="-7620"/>
            <a:ext cx="1282700" cy="716280"/>
          </a:xfrm>
          <a:prstGeom prst="rect">
            <a:avLst/>
          </a:prstGeom>
        </p:spPr>
      </p:pic>
      <p:pic>
        <p:nvPicPr>
          <p:cNvPr id="20" name="图片 19" descr="14"/>
          <p:cNvPicPr>
            <a:picLocks noChangeAspect="1"/>
          </p:cNvPicPr>
          <p:nvPr/>
        </p:nvPicPr>
        <p:blipFill>
          <a:blip r:embed="rId6"/>
          <a:srcRect/>
          <a:stretch>
            <a:fillRect/>
          </a:stretch>
        </p:blipFill>
        <p:spPr>
          <a:xfrm>
            <a:off x="682625" y="5151120"/>
            <a:ext cx="1467485" cy="1588135"/>
          </a:xfrm>
          <a:prstGeom prst="rect">
            <a:avLst/>
          </a:prstGeom>
        </p:spPr>
      </p:pic>
      <p:pic>
        <p:nvPicPr>
          <p:cNvPr id="14" name="图片 13" descr="10"/>
          <p:cNvPicPr>
            <a:picLocks noChangeAspect="1"/>
          </p:cNvPicPr>
          <p:nvPr/>
        </p:nvPicPr>
        <p:blipFill>
          <a:blip r:embed="rId7"/>
          <a:srcRect/>
          <a:stretch>
            <a:fillRect/>
          </a:stretch>
        </p:blipFill>
        <p:spPr>
          <a:xfrm>
            <a:off x="10345420" y="6205855"/>
            <a:ext cx="520700" cy="533400"/>
          </a:xfrm>
          <a:prstGeom prst="rect">
            <a:avLst/>
          </a:prstGeom>
        </p:spPr>
      </p:pic>
      <p:pic>
        <p:nvPicPr>
          <p:cNvPr id="16" name="图片 15" descr="9"/>
          <p:cNvPicPr>
            <a:picLocks noChangeAspect="1"/>
          </p:cNvPicPr>
          <p:nvPr/>
        </p:nvPicPr>
        <p:blipFill>
          <a:blip r:embed="rId8"/>
          <a:srcRect/>
          <a:stretch>
            <a:fillRect/>
          </a:stretch>
        </p:blipFill>
        <p:spPr>
          <a:xfrm>
            <a:off x="1192530" y="252095"/>
            <a:ext cx="527685" cy="637540"/>
          </a:xfrm>
          <a:prstGeom prst="rect">
            <a:avLst/>
          </a:prstGeom>
        </p:spPr>
      </p:pic>
      <p:pic>
        <p:nvPicPr>
          <p:cNvPr id="19" name="图片 18" descr="12"/>
          <p:cNvPicPr>
            <a:picLocks noChangeAspect="1"/>
          </p:cNvPicPr>
          <p:nvPr/>
        </p:nvPicPr>
        <p:blipFill>
          <a:blip r:embed="rId9"/>
          <a:srcRect/>
          <a:stretch>
            <a:fillRect/>
          </a:stretch>
        </p:blipFill>
        <p:spPr>
          <a:xfrm>
            <a:off x="148590" y="1310640"/>
            <a:ext cx="534035" cy="508000"/>
          </a:xfrm>
          <a:prstGeom prst="rect">
            <a:avLst/>
          </a:prstGeom>
        </p:spPr>
      </p:pic>
      <p:pic>
        <p:nvPicPr>
          <p:cNvPr id="2" name="图片 1" descr="12"/>
          <p:cNvPicPr>
            <a:picLocks noChangeAspect="1"/>
          </p:cNvPicPr>
          <p:nvPr/>
        </p:nvPicPr>
        <p:blipFill>
          <a:blip r:embed="rId9"/>
          <a:srcRect/>
          <a:stretch>
            <a:fillRect/>
          </a:stretch>
        </p:blipFill>
        <p:spPr>
          <a:xfrm>
            <a:off x="11564620" y="5151120"/>
            <a:ext cx="534035" cy="508000"/>
          </a:xfrm>
          <a:prstGeom prst="rect">
            <a:avLst/>
          </a:prstGeom>
        </p:spPr>
      </p:pic>
      <p:sp>
        <p:nvSpPr>
          <p:cNvPr id="51" name="文本框 50"/>
          <p:cNvSpPr txBox="1"/>
          <p:nvPr/>
        </p:nvSpPr>
        <p:spPr>
          <a:xfrm>
            <a:off x="3463925" y="1149985"/>
            <a:ext cx="4676775" cy="829945"/>
          </a:xfrm>
          <a:prstGeom prst="rect">
            <a:avLst/>
          </a:prstGeom>
          <a:noFill/>
        </p:spPr>
        <p:txBody>
          <a:bodyPr wrap="square" rtlCol="0">
            <a:spAutoFit/>
          </a:bodyPr>
          <a:lstStyle/>
          <a:p>
            <a:pPr algn="dist"/>
            <a:r>
              <a:rPr lang="en-GB" altLang="en-US" sz="4800" b="1" dirty="0">
                <a:solidFill>
                  <a:srgbClr val="3D7183"/>
                </a:solidFill>
                <a:latin typeface="Arial" panose="020B0604020202020204" pitchFamily="34" charset="0"/>
                <a:ea typeface="Arial" panose="020B0604020202020204" pitchFamily="34" charset="0"/>
              </a:rPr>
              <a:t>surgical stoma</a:t>
            </a:r>
            <a:r>
              <a:rPr lang="en-GB" altLang="en-US" sz="4000" b="1" dirty="0">
                <a:solidFill>
                  <a:srgbClr val="3D7183"/>
                </a:solidFill>
                <a:latin typeface="Arial" panose="020B0604020202020204" pitchFamily="34" charset="0"/>
                <a:ea typeface="Arial" panose="020B0604020202020204" pitchFamily="34" charset="0"/>
              </a:rPr>
              <a:t> </a:t>
            </a:r>
          </a:p>
        </p:txBody>
      </p:sp>
      <p:sp>
        <p:nvSpPr>
          <p:cNvPr id="6" name="Text Box 5"/>
          <p:cNvSpPr txBox="1"/>
          <p:nvPr/>
        </p:nvSpPr>
        <p:spPr>
          <a:xfrm>
            <a:off x="995680" y="2552700"/>
            <a:ext cx="10568940" cy="2974340"/>
          </a:xfrm>
          <a:prstGeom prst="rect">
            <a:avLst/>
          </a:prstGeom>
          <a:noFill/>
        </p:spPr>
        <p:txBody>
          <a:bodyPr wrap="square" rtlCol="0" anchor="t">
            <a:noAutofit/>
          </a:bodyPr>
          <a:lstStyle/>
          <a:p>
            <a:r>
              <a:rPr lang="en-GB" altLang="en-US" sz="2800" dirty="0">
                <a:sym typeface="+mn-ea"/>
              </a:rPr>
              <a:t>- </a:t>
            </a:r>
            <a:r>
              <a:rPr lang="en-US" sz="2800" dirty="0">
                <a:sym typeface="+mn-ea"/>
              </a:rPr>
              <a:t>A surgical opening (from the body surface) into a hollow viscus </a:t>
            </a:r>
            <a:endParaRPr lang="en-US" sz="2800" dirty="0"/>
          </a:p>
          <a:p>
            <a:endParaRPr lang="en-US" sz="2800" dirty="0"/>
          </a:p>
          <a:p>
            <a:r>
              <a:rPr lang="en-GB" altLang="en-US" sz="2800" dirty="0">
                <a:sym typeface="+mn-ea"/>
              </a:rPr>
              <a:t>- </a:t>
            </a:r>
            <a:r>
              <a:rPr lang="en-US" sz="2800" dirty="0">
                <a:sym typeface="+mn-ea"/>
              </a:rPr>
              <a:t>stoma is an artificial opening made in the colon or small Intestine to divert feces and flatus out- side the abdomen where they can be collected in an external appliance. (Colostomy &amp; ileostomy)</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عنوان 1"/>
          <p:cNvSpPr>
            <a:spLocks noGrp="1"/>
          </p:cNvSpPr>
          <p:nvPr>
            <p:ph type="title"/>
          </p:nvPr>
        </p:nvSpPr>
        <p:spPr>
          <a:xfrm>
            <a:off x="1311003" y="842645"/>
            <a:ext cx="5937755" cy="1188720"/>
          </a:xfrm>
        </p:spPr>
        <p:txBody>
          <a:bodyPr>
            <a:normAutofit/>
          </a:bodyPr>
          <a:lstStyle/>
          <a:p>
            <a:r>
              <a:rPr lang="en-US" i="0" dirty="0">
                <a:solidFill>
                  <a:srgbClr val="000000"/>
                </a:solidFill>
                <a:effectLst/>
                <a:latin typeface="Linux Libertine"/>
              </a:rPr>
              <a:t>Hartmann's operation</a:t>
            </a:r>
          </a:p>
        </p:txBody>
      </p:sp>
      <p:sp>
        <p:nvSpPr>
          <p:cNvPr id="1048638" name="عنصر نائب للمحتوى 2"/>
          <p:cNvSpPr>
            <a:spLocks noGrp="1"/>
          </p:cNvSpPr>
          <p:nvPr>
            <p:ph idx="1"/>
          </p:nvPr>
        </p:nvSpPr>
        <p:spPr>
          <a:xfrm>
            <a:off x="305526" y="1739628"/>
            <a:ext cx="7183845" cy="4922429"/>
          </a:xfrm>
        </p:spPr>
        <p:txBody>
          <a:bodyPr>
            <a:noAutofit/>
          </a:bodyPr>
          <a:lstStyle/>
          <a:p>
            <a:r>
              <a:rPr lang="en-US" sz="2000" dirty="0"/>
              <a:t>The surgical resection of the </a:t>
            </a:r>
            <a:r>
              <a:rPr lang="en-US" sz="2000" dirty="0" err="1"/>
              <a:t>rectosigmoid</a:t>
            </a:r>
            <a:r>
              <a:rPr lang="en-US" sz="2000" dirty="0"/>
              <a:t> colon followed by creation of an end colostomy with closure of the rectal stump. Usually an emergent temporary procedure to treat bowel perforation, infection (e.g., diverticulitis), or obstruction if primary anastomosis is deemed unsafe.</a:t>
            </a:r>
          </a:p>
          <a:p>
            <a:r>
              <a:rPr lang="en-US" sz="2000" dirty="0"/>
              <a:t>Then surgical re-anastomosis with restoration on intestinal continuity (~6 months following initial operation)</a:t>
            </a:r>
          </a:p>
          <a:p>
            <a:r>
              <a:rPr lang="en-US" sz="2000" dirty="0"/>
              <a:t> Can be permanent when carried out as a palliative measure for colon cancer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9371" y="2153285"/>
            <a:ext cx="4594994" cy="350728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a:xfrm>
            <a:off x="2231027" y="652509"/>
            <a:ext cx="7886700" cy="1325563"/>
          </a:xfrm>
        </p:spPr>
        <p:txBody>
          <a:bodyPr/>
          <a:lstStyle/>
          <a:p>
            <a:r>
              <a:rPr lang="en-US" sz="3600" dirty="0">
                <a:solidFill>
                  <a:schemeClr val="accent1">
                    <a:lumMod val="75000"/>
                  </a:schemeClr>
                </a:solidFill>
              </a:rPr>
              <a:t>3) double-barreled colostomy</a:t>
            </a:r>
          </a:p>
        </p:txBody>
      </p:sp>
      <p:sp>
        <p:nvSpPr>
          <p:cNvPr id="1048640" name="Content Placeholder 2"/>
          <p:cNvSpPr>
            <a:spLocks noGrp="1"/>
          </p:cNvSpPr>
          <p:nvPr>
            <p:ph idx="1"/>
          </p:nvPr>
        </p:nvSpPr>
        <p:spPr>
          <a:xfrm>
            <a:off x="676094" y="1747065"/>
            <a:ext cx="7105015" cy="4351655"/>
          </a:xfrm>
        </p:spPr>
        <p:txBody>
          <a:bodyPr/>
          <a:lstStyle/>
          <a:p>
            <a:r>
              <a:rPr lang="en-US" sz="2000" dirty="0"/>
              <a:t>Has two ends are brought out into the abdomen as 2 separate stoma:</a:t>
            </a:r>
          </a:p>
          <a:p>
            <a:pPr marL="0" indent="0">
              <a:buNone/>
            </a:pPr>
            <a:r>
              <a:rPr lang="en-US" sz="2000" dirty="0"/>
              <a:t>     1 - (proximal end) functional stoma: which is still connected to the gastrointestinal tract and will therefore drain stool. </a:t>
            </a:r>
          </a:p>
          <a:p>
            <a:pPr marL="0" indent="0">
              <a:buNone/>
            </a:pPr>
            <a:r>
              <a:rPr lang="en-US" sz="2000" dirty="0"/>
              <a:t>     2 -(distal end) : non- functioning (mucus fistula); connected to the rectum</a:t>
            </a:r>
          </a:p>
          <a:p>
            <a:endParaRPr lang="en-US" sz="2000" dirty="0"/>
          </a:p>
          <a:p>
            <a:r>
              <a:rPr lang="en-US" sz="2000" dirty="0"/>
              <a:t>Used in temporary diversion – when resection of section of colon has occurred but the patient is too ill to undergo a safe </a:t>
            </a:r>
            <a:r>
              <a:rPr lang="en-US" sz="2000" dirty="0" err="1"/>
              <a:t>reanastomosis</a:t>
            </a:r>
            <a:endParaRPr lang="en-US" sz="2000" dirty="0"/>
          </a:p>
          <a:p>
            <a:endParaRPr lang="en-US" sz="2000" dirty="0"/>
          </a:p>
          <a:p>
            <a:endParaRPr lang="en-US" sz="2000" dirty="0"/>
          </a:p>
          <a:p>
            <a:endParaRPr lang="en-US" sz="2000" dirty="0"/>
          </a:p>
        </p:txBody>
      </p:sp>
      <p:pic>
        <p:nvPicPr>
          <p:cNvPr id="2097157" name="صورة 2"/>
          <p:cNvPicPr>
            <a:picLocks noChangeAspect="1"/>
          </p:cNvPicPr>
          <p:nvPr/>
        </p:nvPicPr>
        <p:blipFill>
          <a:blip r:embed="rId2" cstate="print"/>
          <a:srcRect/>
          <a:stretch>
            <a:fillRect/>
          </a:stretch>
        </p:blipFill>
        <p:spPr bwMode="auto">
          <a:xfrm>
            <a:off x="8371840" y="2209800"/>
            <a:ext cx="3124200" cy="34261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a:xfrm>
            <a:off x="2170067" y="765721"/>
            <a:ext cx="7886700" cy="1325563"/>
          </a:xfrm>
        </p:spPr>
        <p:txBody>
          <a:bodyPr/>
          <a:lstStyle/>
          <a:p>
            <a:r>
              <a:rPr lang="en-US" dirty="0">
                <a:solidFill>
                  <a:schemeClr val="accent1">
                    <a:lumMod val="75000"/>
                  </a:schemeClr>
                </a:solidFill>
              </a:rPr>
              <a:t>Stoma bags and appliances:</a:t>
            </a:r>
          </a:p>
        </p:txBody>
      </p:sp>
      <p:sp>
        <p:nvSpPr>
          <p:cNvPr id="1048642" name="Content Placeholder 2"/>
          <p:cNvSpPr>
            <a:spLocks noGrp="1"/>
          </p:cNvSpPr>
          <p:nvPr>
            <p:ph idx="1"/>
          </p:nvPr>
        </p:nvSpPr>
        <p:spPr>
          <a:xfrm>
            <a:off x="976630" y="1825625"/>
            <a:ext cx="10084435" cy="4351655"/>
          </a:xfrm>
        </p:spPr>
        <p:txBody>
          <a:bodyPr/>
          <a:lstStyle/>
          <a:p>
            <a:r>
              <a:rPr lang="en-US" sz="2000" dirty="0"/>
              <a:t>stoma output is collected in disposable adhesive bags. </a:t>
            </a:r>
          </a:p>
          <a:p>
            <a:r>
              <a:rPr lang="en-US" sz="2000" dirty="0" err="1"/>
              <a:t>lleostomy</a:t>
            </a:r>
            <a:r>
              <a:rPr lang="en-US" sz="2000" dirty="0"/>
              <a:t> appliances tend to be drainable bags, which are left in place for 48 hours, </a:t>
            </a:r>
          </a:p>
          <a:p>
            <a:r>
              <a:rPr lang="en-US" sz="2000" dirty="0"/>
              <a:t>while colostomy appliances are simply changed two or three times each day. </a:t>
            </a:r>
          </a:p>
          <a:p>
            <a:r>
              <a:rPr lang="en-US" sz="2000" dirty="0"/>
              <a:t>A wide range of such bags is currently available. Many now incorporate an adhesive backing, which can be left in place for several days.</a:t>
            </a:r>
            <a:r>
              <a:rPr lang="en-US"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07" y="506186"/>
            <a:ext cx="11489624" cy="6025242"/>
          </a:xfrm>
          <a:prstGeom prst="rect">
            <a:avLst/>
          </a:prstGeom>
        </p:spPr>
      </p:pic>
    </p:spTree>
    <p:extLst>
      <p:ext uri="{BB962C8B-B14F-4D97-AF65-F5344CB8AC3E}">
        <p14:creationId xmlns:p14="http://schemas.microsoft.com/office/powerpoint/2010/main" val="237276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815590" y="473075"/>
            <a:ext cx="6096000" cy="1198880"/>
          </a:xfrm>
          <a:prstGeom prst="rect">
            <a:avLst/>
          </a:prstGeom>
          <a:noFill/>
        </p:spPr>
        <p:txBody>
          <a:bodyPr wrap="square" rtlCol="0" anchor="t">
            <a:spAutoFit/>
          </a:bodyPr>
          <a:lstStyle/>
          <a:p>
            <a:r>
              <a:rPr lang="en-US" sz="7200" dirty="0">
                <a:solidFill>
                  <a:srgbClr val="FF0000"/>
                </a:solidFill>
                <a:sym typeface="+mn-ea"/>
              </a:rPr>
              <a:t>Complications</a:t>
            </a:r>
          </a:p>
        </p:txBody>
      </p:sp>
      <p:sp>
        <p:nvSpPr>
          <p:cNvPr id="3" name="Text Box 2"/>
          <p:cNvSpPr txBox="1"/>
          <p:nvPr/>
        </p:nvSpPr>
        <p:spPr>
          <a:xfrm>
            <a:off x="679450" y="2552065"/>
            <a:ext cx="10941685" cy="3424555"/>
          </a:xfrm>
          <a:prstGeom prst="rect">
            <a:avLst/>
          </a:prstGeom>
          <a:noFill/>
        </p:spPr>
        <p:txBody>
          <a:bodyPr wrap="square" rtlCol="0" anchor="t">
            <a:noAutofit/>
          </a:bodyPr>
          <a:lstStyle/>
          <a:p>
            <a:r>
              <a:rPr lang="en-US" sz="2800" b="1" dirty="0">
                <a:solidFill>
                  <a:srgbClr val="FF0000"/>
                </a:solidFill>
                <a:sym typeface="+mn-ea"/>
              </a:rPr>
              <a:t>I. Intraoperative—</a:t>
            </a:r>
            <a:r>
              <a:rPr lang="en-US" sz="2800" dirty="0">
                <a:sym typeface="+mn-ea"/>
              </a:rPr>
              <a:t>occurring immediately in the operative room. </a:t>
            </a:r>
            <a:endParaRPr lang="en-US" sz="2800" dirty="0"/>
          </a:p>
          <a:p>
            <a:endParaRPr lang="en-US" sz="2800" dirty="0"/>
          </a:p>
          <a:p>
            <a:r>
              <a:rPr lang="en-US" sz="2800" b="1" dirty="0">
                <a:solidFill>
                  <a:srgbClr val="FF0000"/>
                </a:solidFill>
                <a:sym typeface="+mn-ea"/>
              </a:rPr>
              <a:t>II. Early—</a:t>
            </a:r>
            <a:r>
              <a:rPr lang="en-US" sz="2800" dirty="0">
                <a:sym typeface="+mn-ea"/>
              </a:rPr>
              <a:t>occur 1–30 days after surgery. </a:t>
            </a:r>
            <a:endParaRPr lang="en-US" sz="2800" dirty="0"/>
          </a:p>
          <a:p>
            <a:endParaRPr lang="en-US" sz="2800" dirty="0"/>
          </a:p>
          <a:p>
            <a:r>
              <a:rPr lang="en-US" sz="2800" b="1" dirty="0">
                <a:solidFill>
                  <a:srgbClr val="FF0000"/>
                </a:solidFill>
                <a:sym typeface="+mn-ea"/>
              </a:rPr>
              <a:t>III. Late—</a:t>
            </a:r>
            <a:r>
              <a:rPr lang="en-US" sz="2800" dirty="0">
                <a:sym typeface="+mn-ea"/>
              </a:rPr>
              <a:t>occur after more than 1 month of surgery.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809750" y="179705"/>
            <a:ext cx="6096000" cy="583565"/>
          </a:xfrm>
          <a:prstGeom prst="rect">
            <a:avLst/>
          </a:prstGeom>
          <a:noFill/>
        </p:spPr>
        <p:txBody>
          <a:bodyPr wrap="square" rtlCol="0" anchor="t">
            <a:spAutoFit/>
          </a:bodyPr>
          <a:lstStyle/>
          <a:p>
            <a:r>
              <a:rPr lang="en-GB" altLang="en-US" sz="3200" dirty="0">
                <a:solidFill>
                  <a:schemeClr val="accent5">
                    <a:lumMod val="75000"/>
                  </a:schemeClr>
                </a:solidFill>
                <a:sym typeface="+mn-ea"/>
              </a:rPr>
              <a:t>(1) </a:t>
            </a:r>
            <a:r>
              <a:rPr lang="en-US" sz="3200" dirty="0">
                <a:solidFill>
                  <a:schemeClr val="accent5">
                    <a:lumMod val="75000"/>
                  </a:schemeClr>
                </a:solidFill>
                <a:sym typeface="+mn-ea"/>
              </a:rPr>
              <a:t>Peristomal dermatitis</a:t>
            </a:r>
          </a:p>
        </p:txBody>
      </p:sp>
      <p:sp>
        <p:nvSpPr>
          <p:cNvPr id="3" name="Text Box 2"/>
          <p:cNvSpPr txBox="1"/>
          <p:nvPr/>
        </p:nvSpPr>
        <p:spPr>
          <a:xfrm>
            <a:off x="635" y="763270"/>
            <a:ext cx="12192635" cy="953135"/>
          </a:xfrm>
          <a:prstGeom prst="rect">
            <a:avLst/>
          </a:prstGeom>
          <a:noFill/>
        </p:spPr>
        <p:txBody>
          <a:bodyPr wrap="square" rtlCol="0" anchor="t">
            <a:spAutoFit/>
          </a:bodyPr>
          <a:lstStyle/>
          <a:p>
            <a:r>
              <a:rPr lang="en-GB" altLang="en-US" sz="2800" dirty="0">
                <a:sym typeface="+mn-ea"/>
              </a:rPr>
              <a:t>- </a:t>
            </a:r>
            <a:r>
              <a:rPr lang="en-US" sz="2800" dirty="0">
                <a:sym typeface="+mn-ea"/>
              </a:rPr>
              <a:t>It is the most common stoma complication. It is characterized by skin irritation around the stoma.</a:t>
            </a:r>
          </a:p>
        </p:txBody>
      </p:sp>
      <p:sp>
        <p:nvSpPr>
          <p:cNvPr id="4" name="Text Box 3"/>
          <p:cNvSpPr txBox="1"/>
          <p:nvPr/>
        </p:nvSpPr>
        <p:spPr>
          <a:xfrm>
            <a:off x="0" y="1716405"/>
            <a:ext cx="6096000" cy="645160"/>
          </a:xfrm>
          <a:prstGeom prst="rect">
            <a:avLst/>
          </a:prstGeom>
          <a:noFill/>
        </p:spPr>
        <p:txBody>
          <a:bodyPr wrap="square" rtlCol="0" anchor="t">
            <a:spAutoFit/>
          </a:bodyPr>
          <a:lstStyle/>
          <a:p>
            <a:r>
              <a:rPr lang="en-US" sz="3600" dirty="0">
                <a:solidFill>
                  <a:schemeClr val="accent5">
                    <a:lumMod val="50000"/>
                  </a:schemeClr>
                </a:solidFill>
                <a:sym typeface="+mn-ea"/>
              </a:rPr>
              <a:t>(causes)</a:t>
            </a:r>
          </a:p>
        </p:txBody>
      </p:sp>
      <p:sp>
        <p:nvSpPr>
          <p:cNvPr id="5" name="Text Box 4"/>
          <p:cNvSpPr txBox="1"/>
          <p:nvPr/>
        </p:nvSpPr>
        <p:spPr>
          <a:xfrm>
            <a:off x="635" y="2361565"/>
            <a:ext cx="5970270" cy="3743960"/>
          </a:xfrm>
          <a:prstGeom prst="rect">
            <a:avLst/>
          </a:prstGeom>
          <a:noFill/>
        </p:spPr>
        <p:txBody>
          <a:bodyPr wrap="square" rtlCol="0" anchor="t">
            <a:noAutofit/>
          </a:bodyPr>
          <a:lstStyle/>
          <a:p>
            <a:pPr marL="0" indent="0">
              <a:buNone/>
            </a:pPr>
            <a:r>
              <a:rPr lang="en-US" sz="2000" dirty="0">
                <a:sym typeface="+mn-ea"/>
              </a:rPr>
              <a:t>1- </a:t>
            </a:r>
            <a:r>
              <a:rPr lang="en-US" sz="2000" b="1" dirty="0">
                <a:solidFill>
                  <a:srgbClr val="FF0000"/>
                </a:solidFill>
                <a:sym typeface="+mn-ea"/>
              </a:rPr>
              <a:t>Irritation</a:t>
            </a:r>
            <a:r>
              <a:rPr lang="en-US" sz="2000" dirty="0">
                <a:sym typeface="+mn-ea"/>
              </a:rPr>
              <a:t>.</a:t>
            </a:r>
            <a:endParaRPr lang="en-US" sz="2000" dirty="0"/>
          </a:p>
          <a:p>
            <a:pPr marL="0" indent="0">
              <a:buNone/>
            </a:pPr>
            <a:r>
              <a:rPr lang="en-US" sz="2000" dirty="0">
                <a:sym typeface="+mn-ea"/>
              </a:rPr>
              <a:t>2- </a:t>
            </a:r>
            <a:r>
              <a:rPr lang="en-US" sz="2000" b="1" dirty="0">
                <a:solidFill>
                  <a:srgbClr val="FF0000"/>
                </a:solidFill>
                <a:sym typeface="+mn-ea"/>
              </a:rPr>
              <a:t>Contact with the products used in  colostomy.</a:t>
            </a:r>
            <a:endParaRPr lang="en-US" sz="2000" b="1" dirty="0">
              <a:solidFill>
                <a:srgbClr val="FF0000"/>
              </a:solidFill>
            </a:endParaRPr>
          </a:p>
          <a:p>
            <a:pPr marL="0" indent="0">
              <a:buNone/>
            </a:pPr>
            <a:r>
              <a:rPr lang="en-US" sz="2000" dirty="0">
                <a:sym typeface="+mn-ea"/>
              </a:rPr>
              <a:t>3- </a:t>
            </a:r>
            <a:r>
              <a:rPr lang="en-US" sz="2000" b="1" dirty="0">
                <a:solidFill>
                  <a:srgbClr val="FF0000"/>
                </a:solidFill>
                <a:sym typeface="+mn-ea"/>
              </a:rPr>
              <a:t>Contact allergy.</a:t>
            </a:r>
          </a:p>
          <a:p>
            <a:pPr marL="0" indent="0">
              <a:buNone/>
            </a:pPr>
            <a:r>
              <a:rPr lang="en-US" sz="2000" dirty="0">
                <a:sym typeface="+mn-ea"/>
              </a:rPr>
              <a:t>4- </a:t>
            </a:r>
            <a:r>
              <a:rPr lang="en-US" sz="2000" b="1" dirty="0">
                <a:solidFill>
                  <a:srgbClr val="FF0000"/>
                </a:solidFill>
                <a:sym typeface="+mn-ea"/>
              </a:rPr>
              <a:t>Mechanical trauma.</a:t>
            </a:r>
            <a:endParaRPr lang="en-US" sz="2000" dirty="0"/>
          </a:p>
          <a:p>
            <a:pPr marL="0" indent="0">
              <a:buNone/>
            </a:pPr>
            <a:r>
              <a:rPr lang="en-US" sz="2000" dirty="0">
                <a:sym typeface="+mn-ea"/>
              </a:rPr>
              <a:t>5- </a:t>
            </a:r>
            <a:r>
              <a:rPr lang="en-US" sz="2000" b="1" dirty="0">
                <a:solidFill>
                  <a:srgbClr val="FF0000"/>
                </a:solidFill>
                <a:sym typeface="+mn-ea"/>
              </a:rPr>
              <a:t>Bacterial or fungal skin infection.</a:t>
            </a:r>
            <a:r>
              <a:rPr lang="en-US" sz="2000" dirty="0">
                <a:sym typeface="+mn-ea"/>
              </a:rPr>
              <a:t> </a:t>
            </a:r>
          </a:p>
        </p:txBody>
      </p:sp>
      <p:sp>
        <p:nvSpPr>
          <p:cNvPr id="1048653" name="Content Placeholder 2"/>
          <p:cNvSpPr>
            <a:spLocks noGrp="1"/>
          </p:cNvSpPr>
          <p:nvPr/>
        </p:nvSpPr>
        <p:spPr>
          <a:xfrm>
            <a:off x="6339205" y="2165350"/>
            <a:ext cx="5937885" cy="26530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The most common symptoms are </a:t>
            </a:r>
            <a:r>
              <a:rPr lang="en-US" b="1" dirty="0">
                <a:solidFill>
                  <a:srgbClr val="FF0000"/>
                </a:solidFill>
              </a:rPr>
              <a:t>itching</a:t>
            </a:r>
            <a:r>
              <a:rPr lang="en-US" dirty="0"/>
              <a:t>, </a:t>
            </a:r>
            <a:r>
              <a:rPr lang="en-US" b="1" dirty="0">
                <a:solidFill>
                  <a:srgbClr val="FF0000"/>
                </a:solidFill>
              </a:rPr>
              <a:t>burning sensation</a:t>
            </a:r>
            <a:r>
              <a:rPr lang="en-US" dirty="0"/>
              <a:t>, and </a:t>
            </a:r>
            <a:r>
              <a:rPr lang="en-US" b="1" dirty="0">
                <a:solidFill>
                  <a:srgbClr val="FF0000"/>
                </a:solidFill>
              </a:rPr>
              <a:t>pain.</a:t>
            </a:r>
          </a:p>
        </p:txBody>
      </p:sp>
      <p:pic>
        <p:nvPicPr>
          <p:cNvPr id="2097159" name="Picture 3"/>
          <p:cNvPicPr>
            <a:picLocks noChangeAspect="1"/>
          </p:cNvPicPr>
          <p:nvPr/>
        </p:nvPicPr>
        <p:blipFill>
          <a:blip r:embed="rId2" cstate="print"/>
          <a:stretch>
            <a:fillRect/>
          </a:stretch>
        </p:blipFill>
        <p:spPr>
          <a:xfrm>
            <a:off x="6341745" y="3540035"/>
            <a:ext cx="5744065" cy="3317900"/>
          </a:xfrm>
          <a:prstGeom prst="rect">
            <a:avLst/>
          </a:prstGeom>
        </p:spPr>
      </p:pic>
      <p:sp>
        <p:nvSpPr>
          <p:cNvPr id="6" name="Text Box 5"/>
          <p:cNvSpPr txBox="1"/>
          <p:nvPr/>
        </p:nvSpPr>
        <p:spPr>
          <a:xfrm>
            <a:off x="0" y="3905885"/>
            <a:ext cx="6096000" cy="645160"/>
          </a:xfrm>
          <a:prstGeom prst="rect">
            <a:avLst/>
          </a:prstGeom>
          <a:noFill/>
        </p:spPr>
        <p:txBody>
          <a:bodyPr wrap="square" rtlCol="0" anchor="t">
            <a:spAutoFit/>
          </a:bodyPr>
          <a:lstStyle/>
          <a:p>
            <a:r>
              <a:rPr lang="en-US" sz="3600" dirty="0">
                <a:solidFill>
                  <a:schemeClr val="accent5">
                    <a:lumMod val="50000"/>
                  </a:schemeClr>
                </a:solidFill>
                <a:sym typeface="+mn-ea"/>
              </a:rPr>
              <a:t> (management)</a:t>
            </a:r>
          </a:p>
        </p:txBody>
      </p:sp>
      <p:sp>
        <p:nvSpPr>
          <p:cNvPr id="7" name="Text Box 6"/>
          <p:cNvSpPr txBox="1"/>
          <p:nvPr/>
        </p:nvSpPr>
        <p:spPr>
          <a:xfrm>
            <a:off x="1270" y="4551045"/>
            <a:ext cx="6436360" cy="2306955"/>
          </a:xfrm>
          <a:prstGeom prst="rect">
            <a:avLst/>
          </a:prstGeom>
          <a:noFill/>
        </p:spPr>
        <p:txBody>
          <a:bodyPr wrap="square" rtlCol="0" anchor="t">
            <a:spAutoFit/>
          </a:bodyPr>
          <a:lstStyle/>
          <a:p>
            <a:r>
              <a:rPr lang="en-GB" altLang="en-US" sz="2400" dirty="0">
                <a:sym typeface="+mn-ea"/>
              </a:rPr>
              <a:t>- </a:t>
            </a:r>
            <a:r>
              <a:rPr lang="en-US" sz="2400" dirty="0">
                <a:sym typeface="+mn-ea"/>
              </a:rPr>
              <a:t>The use of </a:t>
            </a:r>
            <a:r>
              <a:rPr lang="en-US" sz="2400" b="1" dirty="0">
                <a:solidFill>
                  <a:srgbClr val="FF0000"/>
                </a:solidFill>
                <a:sym typeface="+mn-ea"/>
              </a:rPr>
              <a:t>azoles</a:t>
            </a:r>
            <a:r>
              <a:rPr lang="en-US" sz="2400" dirty="0">
                <a:sym typeface="+mn-ea"/>
              </a:rPr>
              <a:t> is the best first-line treatment. </a:t>
            </a:r>
            <a:endParaRPr lang="en-US" sz="2400" dirty="0"/>
          </a:p>
          <a:p>
            <a:r>
              <a:rPr lang="en-US" sz="2400" dirty="0">
                <a:sym typeface="+mn-ea"/>
              </a:rPr>
              <a:t> </a:t>
            </a:r>
            <a:r>
              <a:rPr lang="en-GB" altLang="en-US" sz="2400" dirty="0">
                <a:sym typeface="+mn-ea"/>
              </a:rPr>
              <a:t>- </a:t>
            </a:r>
            <a:r>
              <a:rPr lang="en-US" sz="2400" dirty="0">
                <a:sym typeface="+mn-ea"/>
              </a:rPr>
              <a:t>If antifungal treatment does not clear the problem, it is likely to be bacterial and an </a:t>
            </a:r>
            <a:r>
              <a:rPr lang="en-US" sz="2400" b="1" dirty="0">
                <a:solidFill>
                  <a:srgbClr val="FF0000"/>
                </a:solidFill>
                <a:sym typeface="+mn-ea"/>
              </a:rPr>
              <a:t>antibacterial powder</a:t>
            </a:r>
            <a:r>
              <a:rPr lang="en-US" sz="2400" dirty="0">
                <a:sym typeface="+mn-ea"/>
              </a:rPr>
              <a:t> is indicated such as </a:t>
            </a:r>
            <a:r>
              <a:rPr lang="en-US" sz="2400" dirty="0" err="1">
                <a:sym typeface="+mn-ea"/>
              </a:rPr>
              <a:t>sucralfate</a:t>
            </a:r>
            <a:r>
              <a:rPr lang="en-US" sz="2400" dirty="0">
                <a:sym typeface="+mn-ea"/>
              </a:rPr>
              <a:t> powder.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
          <p:cNvSpPr>
            <a:spLocks noGrp="1"/>
          </p:cNvSpPr>
          <p:nvPr>
            <p:ph type="title"/>
          </p:nvPr>
        </p:nvSpPr>
        <p:spPr>
          <a:xfrm>
            <a:off x="1441450" y="0"/>
            <a:ext cx="5937755" cy="1188720"/>
          </a:xfrm>
        </p:spPr>
        <p:txBody>
          <a:bodyPr/>
          <a:lstStyle/>
          <a:p>
            <a:r>
              <a:rPr lang="en-GB" altLang="en-US" sz="3600" b="0" dirty="0">
                <a:solidFill>
                  <a:schemeClr val="accent5">
                    <a:lumMod val="75000"/>
                  </a:schemeClr>
                </a:solidFill>
              </a:rPr>
              <a:t>(2)</a:t>
            </a:r>
            <a:r>
              <a:rPr lang="en-US" sz="3600" b="0" dirty="0">
                <a:solidFill>
                  <a:schemeClr val="accent5">
                    <a:lumMod val="75000"/>
                  </a:schemeClr>
                </a:solidFill>
              </a:rPr>
              <a:t>Necrosis/Ischemi</a:t>
            </a:r>
            <a:r>
              <a:rPr lang="en-US" sz="3600" dirty="0">
                <a:solidFill>
                  <a:schemeClr val="accent5">
                    <a:lumMod val="75000"/>
                  </a:schemeClr>
                </a:solidFill>
              </a:rPr>
              <a:t>a</a:t>
            </a:r>
            <a:r>
              <a:rPr lang="en-US" dirty="0"/>
              <a:t> </a:t>
            </a:r>
          </a:p>
        </p:txBody>
      </p:sp>
      <p:sp>
        <p:nvSpPr>
          <p:cNvPr id="1048657" name="Content Placeholder 2"/>
          <p:cNvSpPr>
            <a:spLocks noGrp="1"/>
          </p:cNvSpPr>
          <p:nvPr>
            <p:ph idx="1"/>
          </p:nvPr>
        </p:nvSpPr>
        <p:spPr>
          <a:xfrm>
            <a:off x="-1270" y="759460"/>
            <a:ext cx="12193270" cy="3101975"/>
          </a:xfrm>
        </p:spPr>
        <p:txBody>
          <a:bodyPr>
            <a:noAutofit/>
          </a:bodyPr>
          <a:lstStyle/>
          <a:p>
            <a:r>
              <a:rPr lang="en-US" sz="2400" dirty="0"/>
              <a:t>Necrosis may occur when the </a:t>
            </a:r>
            <a:r>
              <a:rPr lang="en-US" sz="2400" b="1" dirty="0">
                <a:solidFill>
                  <a:srgbClr val="FF0000"/>
                </a:solidFill>
              </a:rPr>
              <a:t>blood flow </a:t>
            </a:r>
            <a:r>
              <a:rPr lang="en-US" sz="2400" dirty="0"/>
              <a:t>to or from the stoma </a:t>
            </a:r>
            <a:r>
              <a:rPr lang="en-US" sz="2400" b="1" dirty="0">
                <a:solidFill>
                  <a:srgbClr val="FF0000"/>
                </a:solidFill>
              </a:rPr>
              <a:t>is impaired or interrupted</a:t>
            </a:r>
            <a:r>
              <a:rPr lang="en-US" sz="2400" dirty="0"/>
              <a:t>, resulting in severe tissue ischemia with </a:t>
            </a:r>
            <a:r>
              <a:rPr lang="en-US" sz="2400" b="1" dirty="0">
                <a:solidFill>
                  <a:srgbClr val="FF0000"/>
                </a:solidFill>
              </a:rPr>
              <a:t>impairment of stoma </a:t>
            </a:r>
            <a:r>
              <a:rPr lang="en-US" sz="2400" dirty="0"/>
              <a:t>viability or </a:t>
            </a:r>
            <a:r>
              <a:rPr lang="en-US" sz="2400" b="1" dirty="0">
                <a:solidFill>
                  <a:srgbClr val="FF0000"/>
                </a:solidFill>
              </a:rPr>
              <a:t>tissue death.</a:t>
            </a:r>
          </a:p>
          <a:p>
            <a:r>
              <a:rPr lang="en-US" sz="2400" dirty="0"/>
              <a:t>Initially the mucosa turns pale evolving to a purple, brown, and black color. The consistency becomes soft or hard and dry with loss of the characteristic brightness of a normal mucosa.</a:t>
            </a:r>
          </a:p>
        </p:txBody>
      </p:sp>
      <p:sp>
        <p:nvSpPr>
          <p:cNvPr id="2" name="Text Box 1"/>
          <p:cNvSpPr txBox="1"/>
          <p:nvPr/>
        </p:nvSpPr>
        <p:spPr>
          <a:xfrm>
            <a:off x="153035" y="3987800"/>
            <a:ext cx="6096000" cy="583565"/>
          </a:xfrm>
          <a:prstGeom prst="rect">
            <a:avLst/>
          </a:prstGeom>
          <a:noFill/>
        </p:spPr>
        <p:txBody>
          <a:bodyPr wrap="square" rtlCol="0" anchor="t">
            <a:spAutoFit/>
          </a:bodyPr>
          <a:lstStyle/>
          <a:p>
            <a:r>
              <a:rPr lang="en-US" sz="3200" dirty="0">
                <a:solidFill>
                  <a:schemeClr val="accent5">
                    <a:lumMod val="75000"/>
                  </a:schemeClr>
                </a:solidFill>
                <a:sym typeface="+mn-ea"/>
              </a:rPr>
              <a:t>(causes)</a:t>
            </a:r>
          </a:p>
        </p:txBody>
      </p:sp>
      <p:sp>
        <p:nvSpPr>
          <p:cNvPr id="3" name="Text Box 2"/>
          <p:cNvSpPr txBox="1"/>
          <p:nvPr/>
        </p:nvSpPr>
        <p:spPr>
          <a:xfrm>
            <a:off x="620395" y="4831080"/>
            <a:ext cx="6854825" cy="1662430"/>
          </a:xfrm>
          <a:prstGeom prst="rect">
            <a:avLst/>
          </a:prstGeom>
          <a:noFill/>
        </p:spPr>
        <p:txBody>
          <a:bodyPr wrap="square" rtlCol="0" anchor="t">
            <a:noAutofit/>
          </a:bodyPr>
          <a:lstStyle/>
          <a:p>
            <a:r>
              <a:rPr lang="en-GB" altLang="en-US" sz="2400" b="1" dirty="0">
                <a:solidFill>
                  <a:srgbClr val="FF0000"/>
                </a:solidFill>
                <a:sym typeface="+mn-ea"/>
              </a:rPr>
              <a:t>- </a:t>
            </a:r>
            <a:r>
              <a:rPr lang="en-US" sz="2400" b="1" dirty="0">
                <a:solidFill>
                  <a:srgbClr val="FF0000"/>
                </a:solidFill>
                <a:sym typeface="+mn-ea"/>
              </a:rPr>
              <a:t>tension or stripping </a:t>
            </a:r>
            <a:r>
              <a:rPr lang="en-US" sz="2400" dirty="0">
                <a:sym typeface="+mn-ea"/>
              </a:rPr>
              <a:t>.</a:t>
            </a:r>
            <a:endParaRPr lang="en-US" sz="2400" dirty="0"/>
          </a:p>
          <a:p>
            <a:r>
              <a:rPr lang="en-GB" altLang="en-US" sz="2400" dirty="0">
                <a:sym typeface="+mn-ea"/>
              </a:rPr>
              <a:t>- </a:t>
            </a:r>
            <a:r>
              <a:rPr lang="en-US" sz="2400" dirty="0">
                <a:sym typeface="+mn-ea"/>
              </a:rPr>
              <a:t>Sutures too </a:t>
            </a:r>
            <a:r>
              <a:rPr lang="en-US" sz="2400" b="1" dirty="0">
                <a:solidFill>
                  <a:srgbClr val="FF0000"/>
                </a:solidFill>
                <a:sym typeface="+mn-ea"/>
              </a:rPr>
              <a:t>narrowly spaced</a:t>
            </a:r>
            <a:r>
              <a:rPr lang="en-US" sz="2400" dirty="0">
                <a:sym typeface="+mn-ea"/>
              </a:rPr>
              <a:t>, or </a:t>
            </a:r>
            <a:r>
              <a:rPr lang="en-US" sz="2400" b="1" dirty="0">
                <a:solidFill>
                  <a:srgbClr val="FF0000"/>
                </a:solidFill>
                <a:sym typeface="+mn-ea"/>
              </a:rPr>
              <a:t>constricting </a:t>
            </a:r>
            <a:r>
              <a:rPr lang="en-US" sz="2400" dirty="0">
                <a:sym typeface="+mn-ea"/>
              </a:rPr>
              <a:t>sutures.</a:t>
            </a:r>
            <a:endParaRPr lang="en-US" sz="2400" dirty="0"/>
          </a:p>
          <a:p>
            <a:r>
              <a:rPr lang="en-GB" altLang="en-US" sz="2400" b="1" dirty="0">
                <a:solidFill>
                  <a:srgbClr val="FF0000"/>
                </a:solidFill>
                <a:sym typeface="+mn-ea"/>
              </a:rPr>
              <a:t>-</a:t>
            </a:r>
            <a:r>
              <a:rPr lang="en-US" sz="2400" b="1" dirty="0">
                <a:solidFill>
                  <a:srgbClr val="FF0000"/>
                </a:solidFill>
                <a:sym typeface="+mn-ea"/>
              </a:rPr>
              <a:t>embolization.</a:t>
            </a:r>
            <a:endParaRPr lang="en-US" sz="2400" b="1" dirty="0">
              <a:solidFill>
                <a:srgbClr val="FF0000"/>
              </a:solidFill>
            </a:endParaRPr>
          </a:p>
          <a:p>
            <a:r>
              <a:rPr lang="en-GB" altLang="en-US" sz="2400" b="1" dirty="0">
                <a:solidFill>
                  <a:srgbClr val="FF0000"/>
                </a:solidFill>
                <a:sym typeface="+mn-ea"/>
              </a:rPr>
              <a:t>- </a:t>
            </a:r>
            <a:r>
              <a:rPr lang="en-US" sz="2400" b="1" dirty="0">
                <a:solidFill>
                  <a:srgbClr val="FF0000"/>
                </a:solidFill>
                <a:sym typeface="+mn-ea"/>
              </a:rPr>
              <a:t>Abdominal structure anomalies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577340" y="133350"/>
            <a:ext cx="6096000" cy="583565"/>
          </a:xfrm>
          <a:prstGeom prst="rect">
            <a:avLst/>
          </a:prstGeom>
          <a:noFill/>
        </p:spPr>
        <p:txBody>
          <a:bodyPr wrap="square" rtlCol="0" anchor="t">
            <a:spAutoFit/>
          </a:bodyPr>
          <a:lstStyle/>
          <a:p>
            <a:r>
              <a:rPr lang="en-US" sz="3200" dirty="0">
                <a:solidFill>
                  <a:schemeClr val="accent5">
                    <a:lumMod val="75000"/>
                  </a:schemeClr>
                </a:solidFill>
                <a:sym typeface="+mn-ea"/>
              </a:rPr>
              <a:t>(management)</a:t>
            </a:r>
          </a:p>
        </p:txBody>
      </p:sp>
      <p:sp>
        <p:nvSpPr>
          <p:cNvPr id="3" name="Text Box 2"/>
          <p:cNvSpPr txBox="1"/>
          <p:nvPr/>
        </p:nvSpPr>
        <p:spPr>
          <a:xfrm>
            <a:off x="0" y="928370"/>
            <a:ext cx="12192000" cy="829945"/>
          </a:xfrm>
          <a:prstGeom prst="rect">
            <a:avLst/>
          </a:prstGeom>
          <a:noFill/>
        </p:spPr>
        <p:txBody>
          <a:bodyPr wrap="square" rtlCol="0" anchor="t">
            <a:spAutoFit/>
          </a:bodyPr>
          <a:lstStyle/>
          <a:p>
            <a:r>
              <a:rPr lang="en-GB" altLang="en-US" sz="2400" dirty="0">
                <a:sym typeface="+mn-ea"/>
              </a:rPr>
              <a:t>- </a:t>
            </a:r>
            <a:r>
              <a:rPr lang="en-US" sz="2400" dirty="0">
                <a:sym typeface="+mn-ea"/>
              </a:rPr>
              <a:t>In cases of </a:t>
            </a:r>
            <a:r>
              <a:rPr lang="en-US" sz="2400" b="1" dirty="0">
                <a:solidFill>
                  <a:srgbClr val="FF0000"/>
                </a:solidFill>
                <a:sym typeface="+mn-ea"/>
              </a:rPr>
              <a:t>superficial or partial  </a:t>
            </a:r>
            <a:r>
              <a:rPr lang="en-US" sz="2400" dirty="0">
                <a:sym typeface="+mn-ea"/>
              </a:rPr>
              <a:t>mucosal necrosis </a:t>
            </a:r>
            <a:r>
              <a:rPr lang="en-US" sz="2400" b="1" dirty="0">
                <a:solidFill>
                  <a:srgbClr val="FF0000"/>
                </a:solidFill>
                <a:sym typeface="+mn-ea"/>
              </a:rPr>
              <a:t>observation</a:t>
            </a:r>
            <a:r>
              <a:rPr lang="en-US" sz="2400" dirty="0">
                <a:sym typeface="+mn-ea"/>
              </a:rPr>
              <a:t> is the best approach.</a:t>
            </a:r>
            <a:endParaRPr lang="en-US" sz="2400" dirty="0"/>
          </a:p>
          <a:p>
            <a:r>
              <a:rPr lang="en-GB" altLang="en-US" sz="2400" dirty="0">
                <a:sym typeface="+mn-ea"/>
              </a:rPr>
              <a:t>-</a:t>
            </a:r>
            <a:r>
              <a:rPr lang="en-US" sz="2400" dirty="0">
                <a:sym typeface="+mn-ea"/>
              </a:rPr>
              <a:t> In cases of </a:t>
            </a:r>
            <a:r>
              <a:rPr lang="en-US" sz="2400" b="1" dirty="0">
                <a:solidFill>
                  <a:srgbClr val="FF0000"/>
                </a:solidFill>
                <a:sym typeface="+mn-ea"/>
              </a:rPr>
              <a:t>deep mucosal necrosis</a:t>
            </a:r>
            <a:r>
              <a:rPr lang="en-US" sz="2400" dirty="0">
                <a:sym typeface="+mn-ea"/>
              </a:rPr>
              <a:t>, a </a:t>
            </a:r>
            <a:r>
              <a:rPr lang="en-US" sz="2400" b="1" dirty="0">
                <a:solidFill>
                  <a:srgbClr val="FF0000"/>
                </a:solidFill>
                <a:sym typeface="+mn-ea"/>
              </a:rPr>
              <a:t>surgical intervention</a:t>
            </a:r>
            <a:r>
              <a:rPr lang="en-US" sz="2400" dirty="0">
                <a:sym typeface="+mn-ea"/>
              </a:rPr>
              <a:t> is indicated.</a:t>
            </a:r>
          </a:p>
        </p:txBody>
      </p:sp>
      <p:pic>
        <p:nvPicPr>
          <p:cNvPr id="2097160" name="Content Placeholder 3"/>
          <p:cNvPicPr>
            <a:picLocks noGrp="1" noChangeAspect="1"/>
          </p:cNvPicPr>
          <p:nvPr/>
        </p:nvPicPr>
        <p:blipFill>
          <a:blip r:embed="rId2" cstate="print"/>
          <a:stretch>
            <a:fillRect/>
          </a:stretch>
        </p:blipFill>
        <p:spPr>
          <a:xfrm>
            <a:off x="2244090" y="3197860"/>
            <a:ext cx="7379335" cy="3023235"/>
          </a:xfrm>
          <a:prstGeom prst="rect">
            <a:avLst/>
          </a:prstGeom>
        </p:spPr>
      </p:pic>
      <p:sp>
        <p:nvSpPr>
          <p:cNvPr id="1048663" name="TextBox 6"/>
          <p:cNvSpPr txBox="1"/>
          <p:nvPr/>
        </p:nvSpPr>
        <p:spPr>
          <a:xfrm>
            <a:off x="1420495" y="2411095"/>
            <a:ext cx="3512185" cy="555625"/>
          </a:xfrm>
          <a:prstGeom prst="rect">
            <a:avLst/>
          </a:prstGeom>
          <a:noFill/>
        </p:spPr>
        <p:txBody>
          <a:bodyPr wrap="square" rtlCol="0">
            <a:noAutofit/>
          </a:bodyPr>
          <a:lstStyle/>
          <a:p>
            <a:r>
              <a:rPr lang="en-US" b="1" dirty="0">
                <a:solidFill>
                  <a:srgbClr val="FF0000"/>
                </a:solidFill>
              </a:rPr>
              <a:t>Partial necrosis </a:t>
            </a:r>
          </a:p>
        </p:txBody>
      </p:sp>
      <p:sp>
        <p:nvSpPr>
          <p:cNvPr id="1048664" name="TextBox 7"/>
          <p:cNvSpPr txBox="1"/>
          <p:nvPr/>
        </p:nvSpPr>
        <p:spPr>
          <a:xfrm>
            <a:off x="4697095" y="2411095"/>
            <a:ext cx="3775710" cy="555625"/>
          </a:xfrm>
          <a:prstGeom prst="rect">
            <a:avLst/>
          </a:prstGeom>
          <a:noFill/>
        </p:spPr>
        <p:txBody>
          <a:bodyPr wrap="square" rtlCol="0">
            <a:noAutofit/>
          </a:bodyPr>
          <a:lstStyle/>
          <a:p>
            <a:r>
              <a:rPr lang="en-US" b="1" dirty="0">
                <a:solidFill>
                  <a:srgbClr val="FF0000"/>
                </a:solidFill>
              </a:rPr>
              <a:t>Extensive necrosis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
          <p:cNvSpPr>
            <a:spLocks noGrp="1"/>
          </p:cNvSpPr>
          <p:nvPr>
            <p:ph type="title"/>
          </p:nvPr>
        </p:nvSpPr>
        <p:spPr>
          <a:xfrm>
            <a:off x="1688465" y="0"/>
            <a:ext cx="7886700" cy="598805"/>
          </a:xfrm>
        </p:spPr>
        <p:txBody>
          <a:bodyPr/>
          <a:lstStyle/>
          <a:p>
            <a:r>
              <a:rPr lang="en-GB" altLang="en-US" sz="3600" b="0" dirty="0">
                <a:solidFill>
                  <a:schemeClr val="accent5">
                    <a:lumMod val="75000"/>
                  </a:schemeClr>
                </a:solidFill>
              </a:rPr>
              <a:t>(3)</a:t>
            </a:r>
            <a:r>
              <a:rPr lang="en-US" sz="3600" b="0" dirty="0">
                <a:solidFill>
                  <a:schemeClr val="accent5">
                    <a:lumMod val="75000"/>
                  </a:schemeClr>
                </a:solidFill>
              </a:rPr>
              <a:t>Retraction</a:t>
            </a:r>
            <a:r>
              <a:rPr lang="en-US" b="0" dirty="0"/>
              <a:t> </a:t>
            </a:r>
          </a:p>
        </p:txBody>
      </p:sp>
      <p:sp>
        <p:nvSpPr>
          <p:cNvPr id="1048666" name="Content Placeholder 2"/>
          <p:cNvSpPr>
            <a:spLocks noGrp="1"/>
          </p:cNvSpPr>
          <p:nvPr>
            <p:ph idx="1"/>
          </p:nvPr>
        </p:nvSpPr>
        <p:spPr>
          <a:xfrm>
            <a:off x="-635" y="766445"/>
            <a:ext cx="12068810" cy="3101975"/>
          </a:xfrm>
        </p:spPr>
        <p:txBody>
          <a:bodyPr>
            <a:noAutofit/>
          </a:bodyPr>
          <a:lstStyle/>
          <a:p>
            <a:r>
              <a:rPr lang="en-US" sz="2400" dirty="0"/>
              <a:t>A retraction of the stoma occurs when the stoma lays flat to the skin or below the skin surface level.</a:t>
            </a:r>
          </a:p>
          <a:p>
            <a:r>
              <a:rPr lang="en-US" sz="2400" dirty="0"/>
              <a:t> Can be </a:t>
            </a:r>
            <a:r>
              <a:rPr lang="en-US" sz="2400" b="1" dirty="0">
                <a:solidFill>
                  <a:srgbClr val="FF0000"/>
                </a:solidFill>
              </a:rPr>
              <a:t>partial</a:t>
            </a:r>
            <a:r>
              <a:rPr lang="en-US" sz="2400" dirty="0"/>
              <a:t>  or </a:t>
            </a:r>
            <a:r>
              <a:rPr lang="en-US" sz="2400" b="1" dirty="0">
                <a:solidFill>
                  <a:srgbClr val="FF0000"/>
                </a:solidFill>
              </a:rPr>
              <a:t>complete</a:t>
            </a:r>
            <a:r>
              <a:rPr lang="en-US" sz="2400" dirty="0"/>
              <a:t>.</a:t>
            </a:r>
          </a:p>
          <a:p>
            <a:r>
              <a:rPr lang="en-US" sz="2400" dirty="0"/>
              <a:t>can occur </a:t>
            </a:r>
            <a:r>
              <a:rPr lang="en-US" sz="2400" b="1" dirty="0">
                <a:solidFill>
                  <a:srgbClr val="FF0000"/>
                </a:solidFill>
              </a:rPr>
              <a:t>early</a:t>
            </a:r>
            <a:r>
              <a:rPr lang="en-US" sz="2400" dirty="0">
                <a:solidFill>
                  <a:srgbClr val="FF0000"/>
                </a:solidFill>
              </a:rPr>
              <a:t> </a:t>
            </a:r>
            <a:r>
              <a:rPr lang="en-US" sz="2400" dirty="0"/>
              <a:t>or </a:t>
            </a:r>
            <a:r>
              <a:rPr lang="en-US" sz="2400" b="1" dirty="0">
                <a:solidFill>
                  <a:srgbClr val="FF0000"/>
                </a:solidFill>
              </a:rPr>
              <a:t>late.</a:t>
            </a:r>
          </a:p>
        </p:txBody>
      </p:sp>
      <p:sp>
        <p:nvSpPr>
          <p:cNvPr id="3" name="Text Box 2"/>
          <p:cNvSpPr txBox="1"/>
          <p:nvPr/>
        </p:nvSpPr>
        <p:spPr>
          <a:xfrm>
            <a:off x="154940" y="3137535"/>
            <a:ext cx="6096000" cy="583565"/>
          </a:xfrm>
          <a:prstGeom prst="rect">
            <a:avLst/>
          </a:prstGeom>
          <a:noFill/>
        </p:spPr>
        <p:txBody>
          <a:bodyPr wrap="square" rtlCol="0" anchor="t">
            <a:spAutoFit/>
          </a:bodyPr>
          <a:lstStyle/>
          <a:p>
            <a:r>
              <a:rPr lang="en-US" sz="3200" dirty="0">
                <a:solidFill>
                  <a:schemeClr val="accent5">
                    <a:lumMod val="75000"/>
                  </a:schemeClr>
                </a:solidFill>
                <a:sym typeface="+mn-ea"/>
              </a:rPr>
              <a:t>(causes)</a:t>
            </a:r>
          </a:p>
        </p:txBody>
      </p:sp>
      <p:sp>
        <p:nvSpPr>
          <p:cNvPr id="2" name="Text Box 1"/>
          <p:cNvSpPr txBox="1"/>
          <p:nvPr/>
        </p:nvSpPr>
        <p:spPr>
          <a:xfrm>
            <a:off x="154940" y="3957955"/>
            <a:ext cx="11913235" cy="2491740"/>
          </a:xfrm>
          <a:prstGeom prst="rect">
            <a:avLst/>
          </a:prstGeom>
          <a:noFill/>
        </p:spPr>
        <p:txBody>
          <a:bodyPr wrap="square" rtlCol="0" anchor="t">
            <a:spAutoFit/>
          </a:bodyPr>
          <a:lstStyle/>
          <a:p>
            <a:r>
              <a:rPr lang="en-GB" altLang="en-US" sz="2000" dirty="0">
                <a:sym typeface="+mn-ea"/>
              </a:rPr>
              <a:t>-</a:t>
            </a:r>
            <a:r>
              <a:rPr lang="en-GB" altLang="en-US" dirty="0">
                <a:sym typeface="+mn-ea"/>
              </a:rPr>
              <a:t> </a:t>
            </a:r>
            <a:r>
              <a:rPr lang="en-US" sz="2600" dirty="0">
                <a:sym typeface="+mn-ea"/>
              </a:rPr>
              <a:t>Exteriorization of intestinal loop under </a:t>
            </a:r>
            <a:r>
              <a:rPr lang="en-US" sz="2600" b="1" dirty="0">
                <a:solidFill>
                  <a:srgbClr val="FF0000"/>
                </a:solidFill>
                <a:sym typeface="+mn-ea"/>
              </a:rPr>
              <a:t>tension</a:t>
            </a:r>
            <a:r>
              <a:rPr lang="en-US" sz="2600" dirty="0">
                <a:sym typeface="+mn-ea"/>
              </a:rPr>
              <a:t>, </a:t>
            </a:r>
            <a:r>
              <a:rPr lang="en-US" sz="2600" b="1" dirty="0">
                <a:solidFill>
                  <a:srgbClr val="FF0000"/>
                </a:solidFill>
                <a:sym typeface="+mn-ea"/>
              </a:rPr>
              <a:t>insufficient stomal length</a:t>
            </a:r>
            <a:r>
              <a:rPr lang="en-US" sz="2600" dirty="0">
                <a:sym typeface="+mn-ea"/>
              </a:rPr>
              <a:t>, </a:t>
            </a:r>
            <a:r>
              <a:rPr lang="en-US" sz="2600" b="1" dirty="0">
                <a:solidFill>
                  <a:srgbClr val="FF0000"/>
                </a:solidFill>
                <a:sym typeface="+mn-ea"/>
              </a:rPr>
              <a:t>poor fixation of the loop to the abdominal wall</a:t>
            </a:r>
            <a:r>
              <a:rPr lang="en-US" sz="2600" dirty="0">
                <a:sym typeface="+mn-ea"/>
              </a:rPr>
              <a:t>, or </a:t>
            </a:r>
            <a:r>
              <a:rPr lang="en-US" sz="2600" b="1" dirty="0">
                <a:solidFill>
                  <a:srgbClr val="FF0000"/>
                </a:solidFill>
                <a:sym typeface="+mn-ea"/>
              </a:rPr>
              <a:t>lack of stoma</a:t>
            </a:r>
            <a:r>
              <a:rPr lang="en-GB" altLang="en-US" sz="2600" b="1" dirty="0">
                <a:solidFill>
                  <a:srgbClr val="FF0000"/>
                </a:solidFill>
                <a:sym typeface="+mn-ea"/>
              </a:rPr>
              <a:t> </a:t>
            </a:r>
            <a:r>
              <a:rPr lang="en-US" sz="2600" b="1" dirty="0">
                <a:solidFill>
                  <a:srgbClr val="FF0000"/>
                </a:solidFill>
                <a:sym typeface="+mn-ea"/>
              </a:rPr>
              <a:t>support</a:t>
            </a:r>
            <a:r>
              <a:rPr lang="en-US" sz="2600" dirty="0">
                <a:sym typeface="+mn-ea"/>
              </a:rPr>
              <a:t>.</a:t>
            </a:r>
            <a:endParaRPr lang="en-US" sz="2600" dirty="0"/>
          </a:p>
          <a:p>
            <a:r>
              <a:rPr lang="en-GB" altLang="en-US" sz="2600" dirty="0">
                <a:sym typeface="+mn-ea"/>
              </a:rPr>
              <a:t>- </a:t>
            </a:r>
            <a:r>
              <a:rPr lang="en-US" sz="2600" dirty="0">
                <a:sym typeface="+mn-ea"/>
              </a:rPr>
              <a:t>Secondary to </a:t>
            </a:r>
            <a:r>
              <a:rPr lang="en-US" sz="2600" b="1" dirty="0">
                <a:solidFill>
                  <a:srgbClr val="FF0000"/>
                </a:solidFill>
                <a:sym typeface="+mn-ea"/>
              </a:rPr>
              <a:t>abdominal structure anomalies.</a:t>
            </a:r>
            <a:endParaRPr lang="en-US" sz="2600" b="1" dirty="0">
              <a:solidFill>
                <a:srgbClr val="FF0000"/>
              </a:solidFill>
            </a:endParaRPr>
          </a:p>
          <a:p>
            <a:r>
              <a:rPr lang="en-GB" altLang="en-US" sz="2600" dirty="0">
                <a:sym typeface="+mn-ea"/>
              </a:rPr>
              <a:t>- </a:t>
            </a:r>
            <a:r>
              <a:rPr lang="en-US" sz="2600" dirty="0">
                <a:sym typeface="+mn-ea"/>
              </a:rPr>
              <a:t>The </a:t>
            </a:r>
            <a:r>
              <a:rPr lang="en-US" sz="2600" b="1" dirty="0">
                <a:solidFill>
                  <a:srgbClr val="FF0000"/>
                </a:solidFill>
                <a:sym typeface="+mn-ea"/>
              </a:rPr>
              <a:t>premature removal </a:t>
            </a:r>
            <a:r>
              <a:rPr lang="en-US" sz="2600" dirty="0">
                <a:sym typeface="+mn-ea"/>
              </a:rPr>
              <a:t>of the loop device to support the intestine outside the abdominal wall.</a:t>
            </a:r>
            <a:endParaRPr lang="en-US" sz="2600" dirty="0"/>
          </a:p>
          <a:p>
            <a:r>
              <a:rPr lang="en-GB" altLang="en-US" sz="2600" b="1" dirty="0">
                <a:solidFill>
                  <a:srgbClr val="FF0000"/>
                </a:solidFill>
                <a:sym typeface="+mn-ea"/>
              </a:rPr>
              <a:t>- </a:t>
            </a:r>
            <a:r>
              <a:rPr lang="en-US" sz="2600" b="1" dirty="0">
                <a:solidFill>
                  <a:srgbClr val="FF0000"/>
                </a:solidFill>
                <a:sym typeface="+mn-ea"/>
              </a:rPr>
              <a:t>later scar formation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577340" y="226060"/>
            <a:ext cx="6096000" cy="583565"/>
          </a:xfrm>
          <a:prstGeom prst="rect">
            <a:avLst/>
          </a:prstGeom>
          <a:noFill/>
        </p:spPr>
        <p:txBody>
          <a:bodyPr wrap="square" rtlCol="0" anchor="t">
            <a:spAutoFit/>
          </a:bodyPr>
          <a:lstStyle/>
          <a:p>
            <a:r>
              <a:rPr lang="en-US" sz="3200" dirty="0">
                <a:solidFill>
                  <a:schemeClr val="accent5">
                    <a:lumMod val="75000"/>
                  </a:schemeClr>
                </a:solidFill>
                <a:sym typeface="+mn-ea"/>
              </a:rPr>
              <a:t>(consequences)</a:t>
            </a:r>
          </a:p>
        </p:txBody>
      </p:sp>
      <p:sp>
        <p:nvSpPr>
          <p:cNvPr id="3" name="Text Box 2"/>
          <p:cNvSpPr txBox="1"/>
          <p:nvPr/>
        </p:nvSpPr>
        <p:spPr>
          <a:xfrm>
            <a:off x="0" y="1033780"/>
            <a:ext cx="12192000" cy="1198880"/>
          </a:xfrm>
          <a:prstGeom prst="rect">
            <a:avLst/>
          </a:prstGeom>
          <a:noFill/>
        </p:spPr>
        <p:txBody>
          <a:bodyPr wrap="square" rtlCol="0" anchor="t">
            <a:spAutoFit/>
          </a:bodyPr>
          <a:lstStyle/>
          <a:p>
            <a:r>
              <a:rPr lang="en-GB" altLang="en-US" sz="2400" dirty="0">
                <a:sym typeface="+mn-ea"/>
              </a:rPr>
              <a:t>- </a:t>
            </a:r>
            <a:r>
              <a:rPr lang="en-US" sz="2400" dirty="0">
                <a:sym typeface="+mn-ea"/>
              </a:rPr>
              <a:t>Patients with retracted stomas present with </a:t>
            </a:r>
            <a:r>
              <a:rPr lang="en-US" sz="2400" b="1" dirty="0">
                <a:solidFill>
                  <a:srgbClr val="FF0000"/>
                </a:solidFill>
                <a:sym typeface="+mn-ea"/>
              </a:rPr>
              <a:t>effluent undermining the pouching system</a:t>
            </a:r>
            <a:r>
              <a:rPr lang="en-US" sz="2400" dirty="0">
                <a:sym typeface="+mn-ea"/>
              </a:rPr>
              <a:t>, </a:t>
            </a:r>
            <a:r>
              <a:rPr lang="en-US" sz="2400" b="1" dirty="0">
                <a:solidFill>
                  <a:srgbClr val="FF0000"/>
                </a:solidFill>
                <a:sym typeface="+mn-ea"/>
              </a:rPr>
              <a:t>persistent leakage</a:t>
            </a:r>
            <a:r>
              <a:rPr lang="en-US" sz="2400" dirty="0">
                <a:sym typeface="+mn-ea"/>
              </a:rPr>
              <a:t>, </a:t>
            </a:r>
            <a:r>
              <a:rPr lang="en-US" sz="2400" b="1" dirty="0">
                <a:solidFill>
                  <a:srgbClr val="FF0000"/>
                </a:solidFill>
                <a:sym typeface="+mn-ea"/>
              </a:rPr>
              <a:t>shortened pouch wear time</a:t>
            </a:r>
            <a:r>
              <a:rPr lang="en-US" sz="2400" dirty="0">
                <a:sym typeface="+mn-ea"/>
              </a:rPr>
              <a:t>, and resultant </a:t>
            </a:r>
            <a:r>
              <a:rPr lang="en-US" sz="2400" b="1" dirty="0">
                <a:solidFill>
                  <a:srgbClr val="FF0000"/>
                </a:solidFill>
                <a:sym typeface="+mn-ea"/>
              </a:rPr>
              <a:t>peristomal irritant dermatitis.</a:t>
            </a:r>
          </a:p>
        </p:txBody>
      </p:sp>
      <p:pic>
        <p:nvPicPr>
          <p:cNvPr id="2097161" name="Picture 3"/>
          <p:cNvPicPr>
            <a:picLocks noGrp="1" noChangeAspect="1"/>
          </p:cNvPicPr>
          <p:nvPr>
            <p:ph sz="quarter" idx="13"/>
          </p:nvPr>
        </p:nvPicPr>
        <p:blipFill>
          <a:blip r:embed="rId2"/>
          <a:stretch>
            <a:fillRect/>
          </a:stretch>
        </p:blipFill>
        <p:spPr>
          <a:xfrm>
            <a:off x="8235315" y="2672080"/>
            <a:ext cx="3578225" cy="2395220"/>
          </a:xfrm>
          <a:prstGeom prst="rect">
            <a:avLst/>
          </a:prstGeom>
        </p:spPr>
      </p:pic>
      <p:sp>
        <p:nvSpPr>
          <p:cNvPr id="4" name="Text Box 3"/>
          <p:cNvSpPr txBox="1"/>
          <p:nvPr/>
        </p:nvSpPr>
        <p:spPr>
          <a:xfrm>
            <a:off x="354330" y="2579370"/>
            <a:ext cx="6096000" cy="645160"/>
          </a:xfrm>
          <a:prstGeom prst="rect">
            <a:avLst/>
          </a:prstGeom>
          <a:noFill/>
        </p:spPr>
        <p:txBody>
          <a:bodyPr wrap="square" rtlCol="0" anchor="t">
            <a:spAutoFit/>
          </a:bodyPr>
          <a:lstStyle/>
          <a:p>
            <a:r>
              <a:rPr lang="en-US" sz="3600" dirty="0">
                <a:solidFill>
                  <a:schemeClr val="accent5">
                    <a:lumMod val="75000"/>
                  </a:schemeClr>
                </a:solidFill>
                <a:sym typeface="+mn-ea"/>
              </a:rPr>
              <a:t>(management)</a:t>
            </a:r>
          </a:p>
        </p:txBody>
      </p:sp>
      <p:sp>
        <p:nvSpPr>
          <p:cNvPr id="5" name="Text Box 4"/>
          <p:cNvSpPr txBox="1"/>
          <p:nvPr/>
        </p:nvSpPr>
        <p:spPr>
          <a:xfrm>
            <a:off x="231140" y="3381375"/>
            <a:ext cx="7442835" cy="2173605"/>
          </a:xfrm>
          <a:prstGeom prst="rect">
            <a:avLst/>
          </a:prstGeom>
          <a:noFill/>
        </p:spPr>
        <p:txBody>
          <a:bodyPr wrap="square" rtlCol="0" anchor="t">
            <a:noAutofit/>
          </a:bodyPr>
          <a:lstStyle/>
          <a:p>
            <a:r>
              <a:rPr lang="en-GB" altLang="en-US" sz="2400" b="1" dirty="0">
                <a:solidFill>
                  <a:srgbClr val="FF0000"/>
                </a:solidFill>
                <a:sym typeface="+mn-ea"/>
              </a:rPr>
              <a:t>- </a:t>
            </a:r>
            <a:r>
              <a:rPr lang="en-US" sz="2400" b="1" dirty="0">
                <a:solidFill>
                  <a:srgbClr val="FF0000"/>
                </a:solidFill>
                <a:sym typeface="+mn-ea"/>
              </a:rPr>
              <a:t>Conservative treatment </a:t>
            </a:r>
            <a:r>
              <a:rPr lang="en-US" sz="2400" dirty="0">
                <a:sym typeface="+mn-ea"/>
              </a:rPr>
              <a:t>with </a:t>
            </a:r>
            <a:r>
              <a:rPr lang="en-US" sz="2400" b="1" dirty="0">
                <a:solidFill>
                  <a:srgbClr val="FF0000"/>
                </a:solidFill>
                <a:sym typeface="+mn-ea"/>
              </a:rPr>
              <a:t>convex devices </a:t>
            </a:r>
            <a:r>
              <a:rPr lang="en-US" sz="2400" dirty="0">
                <a:sym typeface="+mn-ea"/>
              </a:rPr>
              <a:t>attached to the belt and </a:t>
            </a:r>
            <a:r>
              <a:rPr lang="en-US" sz="2400" b="1" dirty="0">
                <a:solidFill>
                  <a:srgbClr val="FF0000"/>
                </a:solidFill>
                <a:sym typeface="+mn-ea"/>
              </a:rPr>
              <a:t>protective skin pastes</a:t>
            </a:r>
            <a:r>
              <a:rPr lang="en-US" sz="2400" dirty="0">
                <a:sym typeface="+mn-ea"/>
              </a:rPr>
              <a:t>.</a:t>
            </a:r>
            <a:endParaRPr lang="en-US" sz="2400" b="1" dirty="0">
              <a:solidFill>
                <a:srgbClr val="FF0000"/>
              </a:solidFill>
            </a:endParaRPr>
          </a:p>
          <a:p>
            <a:r>
              <a:rPr lang="en-GB" altLang="en-US" sz="2400" b="1" dirty="0">
                <a:solidFill>
                  <a:srgbClr val="FF0000"/>
                </a:solidFill>
                <a:sym typeface="+mn-ea"/>
              </a:rPr>
              <a:t>- </a:t>
            </a:r>
            <a:r>
              <a:rPr lang="en-US" sz="2400" b="1" dirty="0">
                <a:solidFill>
                  <a:srgbClr val="FF0000"/>
                </a:solidFill>
                <a:sym typeface="+mn-ea"/>
              </a:rPr>
              <a:t>Surgical intervention (stoma revision).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a:xfrm>
            <a:off x="2152650" y="365126"/>
            <a:ext cx="7886700" cy="1325563"/>
          </a:xfrm>
        </p:spPr>
        <p:txBody>
          <a:bodyPr/>
          <a:lstStyle/>
          <a:p>
            <a:r>
              <a:rPr lang="en-US" sz="4000" dirty="0">
                <a:solidFill>
                  <a:srgbClr val="FF0000"/>
                </a:solidFill>
              </a:rPr>
              <a:t>Types </a:t>
            </a:r>
          </a:p>
        </p:txBody>
      </p:sp>
      <p:sp>
        <p:nvSpPr>
          <p:cNvPr id="1048608" name="Content Placeholder 2"/>
          <p:cNvSpPr>
            <a:spLocks noGrp="1"/>
          </p:cNvSpPr>
          <p:nvPr>
            <p:ph idx="1"/>
          </p:nvPr>
        </p:nvSpPr>
        <p:spPr>
          <a:xfrm>
            <a:off x="185420" y="1280795"/>
            <a:ext cx="8073390" cy="4727575"/>
          </a:xfrm>
        </p:spPr>
        <p:txBody>
          <a:bodyPr>
            <a:noAutofit/>
          </a:bodyPr>
          <a:lstStyle/>
          <a:p>
            <a:r>
              <a:rPr lang="en-US" sz="2000" dirty="0"/>
              <a:t>According to the</a:t>
            </a:r>
            <a:r>
              <a:rPr lang="en-US" sz="2000" dirty="0">
                <a:solidFill>
                  <a:srgbClr val="FF0000"/>
                </a:solidFill>
              </a:rPr>
              <a:t> length of time to be used</a:t>
            </a:r>
            <a:r>
              <a:rPr lang="en-US" sz="2000" dirty="0"/>
              <a:t>: </a:t>
            </a:r>
          </a:p>
          <a:p>
            <a:pPr marL="0" indent="0">
              <a:buNone/>
            </a:pPr>
            <a:r>
              <a:rPr lang="en-US" sz="2000" dirty="0"/>
              <a:t>1- Temporary stoma </a:t>
            </a:r>
          </a:p>
          <a:p>
            <a:pPr marL="0" indent="0">
              <a:buNone/>
            </a:pPr>
            <a:r>
              <a:rPr lang="en-US" sz="2000" dirty="0"/>
              <a:t>2- Permanent</a:t>
            </a:r>
          </a:p>
          <a:p>
            <a:pPr marL="0" indent="0">
              <a:buNone/>
            </a:pPr>
            <a:endParaRPr lang="en-US" sz="2000" dirty="0"/>
          </a:p>
          <a:p>
            <a:pPr marL="0" indent="0">
              <a:buNone/>
            </a:pPr>
            <a:r>
              <a:rPr lang="en-US" sz="2000" dirty="0"/>
              <a:t>According to </a:t>
            </a:r>
            <a:r>
              <a:rPr lang="en-US" sz="2000" dirty="0">
                <a:solidFill>
                  <a:srgbClr val="FF0000"/>
                </a:solidFill>
              </a:rPr>
              <a:t>the method of construction</a:t>
            </a:r>
            <a:r>
              <a:rPr lang="en-US" sz="2000" dirty="0"/>
              <a:t>:</a:t>
            </a:r>
          </a:p>
          <a:p>
            <a:pPr marL="0" indent="0">
              <a:buNone/>
            </a:pPr>
            <a:r>
              <a:rPr lang="en-US" sz="2000" dirty="0"/>
              <a:t>1- End stoma: single </a:t>
            </a:r>
          </a:p>
          <a:p>
            <a:pPr marL="0" indent="0">
              <a:buNone/>
            </a:pPr>
            <a:r>
              <a:rPr lang="en-US" sz="2000" dirty="0"/>
              <a:t>2- loop stoma: two openings connected to the same mucosa (not skin)</a:t>
            </a:r>
          </a:p>
          <a:p>
            <a:pPr marL="0" indent="0">
              <a:buNone/>
            </a:pPr>
            <a:r>
              <a:rPr lang="en-US" sz="2000" dirty="0"/>
              <a:t>3- Double barrel </a:t>
            </a:r>
          </a:p>
        </p:txBody>
      </p:sp>
      <p:sp>
        <p:nvSpPr>
          <p:cNvPr id="2" name="Text Box 1"/>
          <p:cNvSpPr txBox="1"/>
          <p:nvPr/>
        </p:nvSpPr>
        <p:spPr>
          <a:xfrm>
            <a:off x="7226300" y="1884680"/>
            <a:ext cx="4965700" cy="3519805"/>
          </a:xfrm>
          <a:prstGeom prst="rect">
            <a:avLst/>
          </a:prstGeom>
          <a:noFill/>
        </p:spPr>
        <p:txBody>
          <a:bodyPr wrap="square" rtlCol="0" anchor="t">
            <a:noAutofit/>
          </a:bodyPr>
          <a:lstStyle/>
          <a:p>
            <a:r>
              <a:rPr lang="en-US" sz="2000" dirty="0">
                <a:sym typeface="+mn-ea"/>
              </a:rPr>
              <a:t>According to the</a:t>
            </a:r>
            <a:r>
              <a:rPr lang="en-US" sz="2000" dirty="0">
                <a:solidFill>
                  <a:srgbClr val="FF0000"/>
                </a:solidFill>
                <a:sym typeface="+mn-ea"/>
              </a:rPr>
              <a:t> origin</a:t>
            </a:r>
            <a:r>
              <a:rPr lang="en-US" sz="2000" dirty="0">
                <a:sym typeface="+mn-ea"/>
              </a:rPr>
              <a:t>:</a:t>
            </a:r>
            <a:endParaRPr lang="en-US" sz="2000" dirty="0"/>
          </a:p>
          <a:p>
            <a:pPr marL="0" indent="0">
              <a:buNone/>
            </a:pPr>
            <a:r>
              <a:rPr lang="en-US" sz="2000" dirty="0">
                <a:sym typeface="+mn-ea"/>
              </a:rPr>
              <a:t> 1- Colostomy </a:t>
            </a:r>
            <a:endParaRPr lang="en-US" sz="2000" dirty="0"/>
          </a:p>
          <a:p>
            <a:pPr marL="0" indent="0">
              <a:buNone/>
            </a:pPr>
            <a:r>
              <a:rPr lang="en-US" sz="2000" dirty="0">
                <a:sym typeface="+mn-ea"/>
              </a:rPr>
              <a:t>2- Ileostomy </a:t>
            </a:r>
            <a:endParaRPr lang="en-US" sz="2000" dirty="0"/>
          </a:p>
          <a:p>
            <a:pPr marL="0" indent="0">
              <a:buNone/>
            </a:pPr>
            <a:r>
              <a:rPr lang="en-US" sz="2000" dirty="0">
                <a:sym typeface="+mn-ea"/>
              </a:rPr>
              <a:t>3- Gastrostomy </a:t>
            </a:r>
            <a:endParaRPr lang="en-US" sz="2000" dirty="0"/>
          </a:p>
          <a:p>
            <a:pPr marL="0" indent="0">
              <a:buNone/>
            </a:pPr>
            <a:r>
              <a:rPr lang="en-US" sz="2000" dirty="0">
                <a:sym typeface="+mn-ea"/>
              </a:rPr>
              <a:t>4- </a:t>
            </a:r>
            <a:r>
              <a:rPr lang="en-US" sz="2000" dirty="0" err="1">
                <a:sym typeface="+mn-ea"/>
              </a:rPr>
              <a:t>Jejuostomy</a:t>
            </a:r>
            <a:endParaRPr lang="en-US" sz="2000" dirty="0"/>
          </a:p>
          <a:p>
            <a:pPr marL="0" indent="0">
              <a:buNone/>
            </a:pPr>
            <a:r>
              <a:rPr lang="en-US" sz="2000" dirty="0">
                <a:sym typeface="+mn-ea"/>
              </a:rPr>
              <a:t>5- Esophagostomy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
          <p:cNvSpPr>
            <a:spLocks noGrp="1"/>
          </p:cNvSpPr>
          <p:nvPr>
            <p:ph type="title"/>
          </p:nvPr>
        </p:nvSpPr>
        <p:spPr>
          <a:xfrm>
            <a:off x="2045335" y="0"/>
            <a:ext cx="5937755" cy="1188720"/>
          </a:xfrm>
        </p:spPr>
        <p:txBody>
          <a:bodyPr/>
          <a:lstStyle/>
          <a:p>
            <a:r>
              <a:rPr lang="en-GB" altLang="en-US" sz="3600" b="0" dirty="0">
                <a:solidFill>
                  <a:schemeClr val="accent5">
                    <a:lumMod val="75000"/>
                  </a:schemeClr>
                </a:solidFill>
              </a:rPr>
              <a:t>(4) </a:t>
            </a:r>
            <a:r>
              <a:rPr lang="en-US" sz="3600" b="0" dirty="0">
                <a:solidFill>
                  <a:schemeClr val="accent5">
                    <a:lumMod val="75000"/>
                  </a:schemeClr>
                </a:solidFill>
              </a:rPr>
              <a:t>Prolapse</a:t>
            </a:r>
            <a:r>
              <a:rPr lang="en-US" sz="3600" dirty="0">
                <a:solidFill>
                  <a:schemeClr val="accent5">
                    <a:lumMod val="75000"/>
                  </a:schemeClr>
                </a:solidFill>
              </a:rPr>
              <a:t> </a:t>
            </a:r>
          </a:p>
        </p:txBody>
      </p:sp>
      <p:sp>
        <p:nvSpPr>
          <p:cNvPr id="1048674" name="Content Placeholder 2"/>
          <p:cNvSpPr>
            <a:spLocks noGrp="1"/>
          </p:cNvSpPr>
          <p:nvPr>
            <p:ph idx="1"/>
          </p:nvPr>
        </p:nvSpPr>
        <p:spPr>
          <a:xfrm>
            <a:off x="0" y="831215"/>
            <a:ext cx="12192000" cy="3101975"/>
          </a:xfrm>
        </p:spPr>
        <p:txBody>
          <a:bodyPr>
            <a:noAutofit/>
          </a:bodyPr>
          <a:lstStyle/>
          <a:p>
            <a:r>
              <a:rPr lang="en-US" sz="2000" dirty="0"/>
              <a:t>Is the </a:t>
            </a:r>
            <a:r>
              <a:rPr lang="en-US" sz="2000" b="1" dirty="0">
                <a:solidFill>
                  <a:srgbClr val="FF0000"/>
                </a:solidFill>
              </a:rPr>
              <a:t>telescoping</a:t>
            </a:r>
            <a:r>
              <a:rPr lang="en-US" sz="2000" dirty="0"/>
              <a:t>  of the bowel out through the stoma.</a:t>
            </a:r>
          </a:p>
          <a:p>
            <a:r>
              <a:rPr lang="en-US" sz="2000" dirty="0"/>
              <a:t>Prolapse can be </a:t>
            </a:r>
            <a:r>
              <a:rPr lang="en-US" sz="2000" b="1" dirty="0">
                <a:solidFill>
                  <a:srgbClr val="FF0000"/>
                </a:solidFill>
              </a:rPr>
              <a:t>partial</a:t>
            </a:r>
            <a:r>
              <a:rPr lang="en-US" sz="2000" dirty="0"/>
              <a:t> or </a:t>
            </a:r>
            <a:r>
              <a:rPr lang="en-US" sz="2000" b="1" dirty="0">
                <a:solidFill>
                  <a:srgbClr val="FF0000"/>
                </a:solidFill>
              </a:rPr>
              <a:t>complete</a:t>
            </a:r>
            <a:r>
              <a:rPr lang="en-US" sz="2000" dirty="0"/>
              <a:t>, and either the </a:t>
            </a:r>
            <a:r>
              <a:rPr lang="en-US" sz="2000" b="1" dirty="0">
                <a:solidFill>
                  <a:srgbClr val="FF0000"/>
                </a:solidFill>
              </a:rPr>
              <a:t>distal</a:t>
            </a:r>
            <a:r>
              <a:rPr lang="en-US" sz="2000" dirty="0"/>
              <a:t> or the </a:t>
            </a:r>
            <a:r>
              <a:rPr lang="en-US" sz="2000" b="1" dirty="0">
                <a:solidFill>
                  <a:srgbClr val="FF0000"/>
                </a:solidFill>
              </a:rPr>
              <a:t>proximal</a:t>
            </a:r>
            <a:r>
              <a:rPr lang="en-US" sz="2000" dirty="0"/>
              <a:t> segment of the loop ostomy may prolapse. </a:t>
            </a:r>
          </a:p>
          <a:p>
            <a:r>
              <a:rPr lang="en-US" sz="2000" dirty="0"/>
              <a:t>Can be classified as </a:t>
            </a:r>
            <a:r>
              <a:rPr lang="en-US" sz="2000" b="1" dirty="0">
                <a:solidFill>
                  <a:srgbClr val="FF0000"/>
                </a:solidFill>
              </a:rPr>
              <a:t>sliding</a:t>
            </a:r>
            <a:r>
              <a:rPr lang="en-US" sz="2000" dirty="0"/>
              <a:t>  or </a:t>
            </a:r>
            <a:r>
              <a:rPr lang="en-US" sz="2000" b="1" dirty="0">
                <a:solidFill>
                  <a:srgbClr val="FF0000"/>
                </a:solidFill>
              </a:rPr>
              <a:t>fixed.</a:t>
            </a:r>
            <a:endParaRPr lang="en-US" sz="2000" dirty="0"/>
          </a:p>
        </p:txBody>
      </p:sp>
      <p:sp>
        <p:nvSpPr>
          <p:cNvPr id="3" name="Text Box 2"/>
          <p:cNvSpPr txBox="1"/>
          <p:nvPr/>
        </p:nvSpPr>
        <p:spPr>
          <a:xfrm>
            <a:off x="90805" y="2845435"/>
            <a:ext cx="6096000" cy="583565"/>
          </a:xfrm>
          <a:prstGeom prst="rect">
            <a:avLst/>
          </a:prstGeom>
          <a:noFill/>
        </p:spPr>
        <p:txBody>
          <a:bodyPr wrap="square" rtlCol="0" anchor="t">
            <a:spAutoFit/>
          </a:bodyPr>
          <a:lstStyle/>
          <a:p>
            <a:r>
              <a:rPr lang="en-US" sz="3200" dirty="0">
                <a:solidFill>
                  <a:schemeClr val="accent5">
                    <a:lumMod val="75000"/>
                  </a:schemeClr>
                </a:solidFill>
                <a:sym typeface="+mn-ea"/>
              </a:rPr>
              <a:t>(causes)</a:t>
            </a:r>
          </a:p>
        </p:txBody>
      </p:sp>
      <p:sp>
        <p:nvSpPr>
          <p:cNvPr id="2" name="Text Box 1"/>
          <p:cNvSpPr txBox="1"/>
          <p:nvPr/>
        </p:nvSpPr>
        <p:spPr>
          <a:xfrm>
            <a:off x="511810" y="3933190"/>
            <a:ext cx="9005570" cy="2306955"/>
          </a:xfrm>
          <a:prstGeom prst="rect">
            <a:avLst/>
          </a:prstGeom>
          <a:noFill/>
        </p:spPr>
        <p:txBody>
          <a:bodyPr wrap="square" rtlCol="0" anchor="t">
            <a:spAutoFit/>
          </a:bodyPr>
          <a:lstStyle/>
          <a:p>
            <a:r>
              <a:rPr lang="en-GB" altLang="en-US" sz="2400" b="1" dirty="0">
                <a:solidFill>
                  <a:srgbClr val="FF0000"/>
                </a:solidFill>
                <a:sym typeface="+mn-ea"/>
              </a:rPr>
              <a:t>- </a:t>
            </a:r>
            <a:r>
              <a:rPr lang="en-US" sz="2400" b="1" dirty="0">
                <a:solidFill>
                  <a:srgbClr val="FF0000"/>
                </a:solidFill>
                <a:sym typeface="+mn-ea"/>
              </a:rPr>
              <a:t>Weak abdominal wall </a:t>
            </a:r>
            <a:endParaRPr lang="en-US" sz="2400" dirty="0"/>
          </a:p>
          <a:p>
            <a:r>
              <a:rPr lang="en-GB" altLang="en-US" sz="2400" dirty="0">
                <a:sym typeface="+mn-ea"/>
              </a:rPr>
              <a:t>- </a:t>
            </a:r>
            <a:r>
              <a:rPr lang="en-US" sz="2400" dirty="0">
                <a:sym typeface="+mn-ea"/>
              </a:rPr>
              <a:t>Creation of excessively </a:t>
            </a:r>
            <a:r>
              <a:rPr lang="en-US" sz="2400" b="1" dirty="0">
                <a:solidFill>
                  <a:srgbClr val="FF0000"/>
                </a:solidFill>
                <a:sym typeface="+mn-ea"/>
              </a:rPr>
              <a:t>large opening </a:t>
            </a:r>
            <a:r>
              <a:rPr lang="en-US" sz="2400" dirty="0">
                <a:sym typeface="+mn-ea"/>
              </a:rPr>
              <a:t>in the abdominal wall.</a:t>
            </a:r>
            <a:endParaRPr lang="en-US" sz="2400" dirty="0"/>
          </a:p>
          <a:p>
            <a:r>
              <a:rPr lang="en-GB" altLang="en-US" sz="2400" dirty="0">
                <a:sym typeface="+mn-ea"/>
              </a:rPr>
              <a:t>- </a:t>
            </a:r>
            <a:r>
              <a:rPr lang="en-US" sz="2400" dirty="0">
                <a:sym typeface="+mn-ea"/>
              </a:rPr>
              <a:t>Positioning the stoma </a:t>
            </a:r>
            <a:r>
              <a:rPr lang="en-US" sz="2400" b="1" dirty="0">
                <a:solidFill>
                  <a:srgbClr val="FF0000"/>
                </a:solidFill>
                <a:sym typeface="+mn-ea"/>
              </a:rPr>
              <a:t>out of the rectus abdominal muscle.</a:t>
            </a:r>
            <a:endParaRPr lang="en-US" sz="2400" b="1" dirty="0">
              <a:solidFill>
                <a:srgbClr val="FF0000"/>
              </a:solidFill>
            </a:endParaRPr>
          </a:p>
          <a:p>
            <a:r>
              <a:rPr lang="en-GB" altLang="en-US" sz="2400" dirty="0">
                <a:sym typeface="+mn-ea"/>
              </a:rPr>
              <a:t>-</a:t>
            </a:r>
            <a:r>
              <a:rPr lang="en-US" sz="2400" dirty="0">
                <a:sym typeface="+mn-ea"/>
              </a:rPr>
              <a:t>Postoperative </a:t>
            </a:r>
            <a:r>
              <a:rPr lang="en-US" sz="2400" b="1" dirty="0">
                <a:solidFill>
                  <a:srgbClr val="FF0000"/>
                </a:solidFill>
                <a:sym typeface="+mn-ea"/>
              </a:rPr>
              <a:t>increase of the abdominal pressure.</a:t>
            </a:r>
            <a:endParaRPr lang="en-US" sz="2400" dirty="0"/>
          </a:p>
          <a:p>
            <a:r>
              <a:rPr lang="en-GB" altLang="en-US" sz="2400" b="1" dirty="0">
                <a:solidFill>
                  <a:srgbClr val="FF0000"/>
                </a:solidFill>
                <a:sym typeface="+mn-ea"/>
              </a:rPr>
              <a:t>-</a:t>
            </a:r>
            <a:r>
              <a:rPr lang="en-US" sz="2400" b="1" dirty="0">
                <a:solidFill>
                  <a:srgbClr val="FF0000"/>
                </a:solidFill>
                <a:sym typeface="+mn-ea"/>
              </a:rPr>
              <a:t>Bowel edema.</a:t>
            </a:r>
            <a:endParaRPr lang="en-US" sz="2400" b="1" dirty="0">
              <a:solidFill>
                <a:srgbClr val="FF0000"/>
              </a:solidFill>
            </a:endParaRPr>
          </a:p>
          <a:p>
            <a:r>
              <a:rPr lang="en-GB" altLang="en-US" sz="2400" b="1" dirty="0">
                <a:solidFill>
                  <a:srgbClr val="FF0000"/>
                </a:solidFill>
                <a:sym typeface="+mn-ea"/>
              </a:rPr>
              <a:t>- </a:t>
            </a:r>
            <a:r>
              <a:rPr lang="en-US" sz="2400" b="1" dirty="0">
                <a:solidFill>
                  <a:srgbClr val="FF0000"/>
                </a:solidFill>
                <a:sym typeface="+mn-ea"/>
              </a:rPr>
              <a:t>Inadequate fixation.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
          <p:cNvSpPr>
            <a:spLocks noGrp="1"/>
          </p:cNvSpPr>
          <p:nvPr>
            <p:ph type="title"/>
          </p:nvPr>
        </p:nvSpPr>
        <p:spPr>
          <a:xfrm>
            <a:off x="1456055" y="101600"/>
            <a:ext cx="7886700" cy="970280"/>
          </a:xfrm>
        </p:spPr>
        <p:txBody>
          <a:bodyPr>
            <a:normAutofit/>
          </a:bodyPr>
          <a:lstStyle/>
          <a:p>
            <a:r>
              <a:rPr lang="en-US" sz="3200" b="0" dirty="0">
                <a:solidFill>
                  <a:schemeClr val="accent5">
                    <a:lumMod val="75000"/>
                  </a:schemeClr>
                </a:solidFill>
              </a:rPr>
              <a:t> (clinical manifestation)</a:t>
            </a:r>
          </a:p>
        </p:txBody>
      </p:sp>
      <p:sp>
        <p:nvSpPr>
          <p:cNvPr id="1048678" name="Content Placeholder 2"/>
          <p:cNvSpPr>
            <a:spLocks noGrp="1"/>
          </p:cNvSpPr>
          <p:nvPr>
            <p:ph idx="1"/>
          </p:nvPr>
        </p:nvSpPr>
        <p:spPr>
          <a:xfrm>
            <a:off x="0" y="795655"/>
            <a:ext cx="12190730" cy="3101975"/>
          </a:xfrm>
        </p:spPr>
        <p:txBody>
          <a:bodyPr>
            <a:noAutofit/>
          </a:bodyPr>
          <a:lstStyle/>
          <a:p>
            <a:r>
              <a:rPr lang="en-US" sz="2000" dirty="0"/>
              <a:t>Makes the stoma </a:t>
            </a:r>
            <a:r>
              <a:rPr lang="en-US" sz="2000" b="1" dirty="0">
                <a:solidFill>
                  <a:srgbClr val="FF0000"/>
                </a:solidFill>
              </a:rPr>
              <a:t>longer</a:t>
            </a:r>
            <a:r>
              <a:rPr lang="en-US" sz="2000" b="1" dirty="0"/>
              <a:t> </a:t>
            </a:r>
            <a:r>
              <a:rPr lang="en-US" sz="2000" b="1" dirty="0">
                <a:solidFill>
                  <a:srgbClr val="FF0000"/>
                </a:solidFill>
              </a:rPr>
              <a:t>and more susceptible to abrasion or infection</a:t>
            </a:r>
            <a:r>
              <a:rPr lang="en-US" sz="2000" dirty="0"/>
              <a:t>.</a:t>
            </a:r>
          </a:p>
          <a:p>
            <a:r>
              <a:rPr lang="en-US" sz="2000" dirty="0"/>
              <a:t>Makes the patient’s ability to </a:t>
            </a:r>
            <a:r>
              <a:rPr lang="en-US" sz="2000" b="1" dirty="0">
                <a:solidFill>
                  <a:srgbClr val="FF0000"/>
                </a:solidFill>
              </a:rPr>
              <a:t>conceal the stoma beneath clothing difficult.</a:t>
            </a:r>
          </a:p>
          <a:p>
            <a:r>
              <a:rPr lang="en-US" sz="2000" dirty="0"/>
              <a:t>Makes the stoma </a:t>
            </a:r>
            <a:r>
              <a:rPr lang="en-US" sz="2000" b="1" dirty="0">
                <a:solidFill>
                  <a:srgbClr val="FF0000"/>
                </a:solidFill>
              </a:rPr>
              <a:t>more susceptible to bleeding </a:t>
            </a:r>
            <a:r>
              <a:rPr lang="en-US" sz="2000" dirty="0"/>
              <a:t>and </a:t>
            </a:r>
            <a:r>
              <a:rPr lang="en-US" sz="2000" b="1" dirty="0">
                <a:solidFill>
                  <a:srgbClr val="FF0000"/>
                </a:solidFill>
              </a:rPr>
              <a:t>more prone to trauma.</a:t>
            </a:r>
          </a:p>
          <a:p>
            <a:r>
              <a:rPr lang="en-US" sz="2000" dirty="0"/>
              <a:t> A prolapsed stoma could also become </a:t>
            </a:r>
            <a:r>
              <a:rPr lang="en-US" sz="2000" b="1" dirty="0">
                <a:solidFill>
                  <a:srgbClr val="FF0000"/>
                </a:solidFill>
              </a:rPr>
              <a:t>obstructed.</a:t>
            </a:r>
            <a:endParaRPr lang="en-US" sz="2000" dirty="0"/>
          </a:p>
          <a:p>
            <a:endParaRPr lang="en-US" sz="2000" dirty="0"/>
          </a:p>
        </p:txBody>
      </p:sp>
      <p:sp>
        <p:nvSpPr>
          <p:cNvPr id="3" name="Text Box 2"/>
          <p:cNvSpPr txBox="1"/>
          <p:nvPr/>
        </p:nvSpPr>
        <p:spPr>
          <a:xfrm>
            <a:off x="540385" y="2966085"/>
            <a:ext cx="6096000" cy="583565"/>
          </a:xfrm>
          <a:prstGeom prst="rect">
            <a:avLst/>
          </a:prstGeom>
          <a:noFill/>
        </p:spPr>
        <p:txBody>
          <a:bodyPr wrap="square" rtlCol="0" anchor="t">
            <a:spAutoFit/>
          </a:bodyPr>
          <a:lstStyle/>
          <a:p>
            <a:r>
              <a:rPr lang="en-US" sz="3200" dirty="0">
                <a:solidFill>
                  <a:schemeClr val="accent5">
                    <a:lumMod val="75000"/>
                  </a:schemeClr>
                </a:solidFill>
                <a:sym typeface="+mn-ea"/>
              </a:rPr>
              <a:t> (management)</a:t>
            </a:r>
          </a:p>
        </p:txBody>
      </p:sp>
      <p:sp>
        <p:nvSpPr>
          <p:cNvPr id="2" name="Text Box 1"/>
          <p:cNvSpPr txBox="1"/>
          <p:nvPr/>
        </p:nvSpPr>
        <p:spPr>
          <a:xfrm>
            <a:off x="214630" y="3665855"/>
            <a:ext cx="11436985" cy="829945"/>
          </a:xfrm>
          <a:prstGeom prst="rect">
            <a:avLst/>
          </a:prstGeom>
          <a:noFill/>
        </p:spPr>
        <p:txBody>
          <a:bodyPr wrap="square" rtlCol="0" anchor="t">
            <a:spAutoFit/>
          </a:bodyPr>
          <a:lstStyle/>
          <a:p>
            <a:r>
              <a:rPr lang="en-GB" altLang="en-US" sz="2400" b="1" dirty="0">
                <a:solidFill>
                  <a:srgbClr val="FF0000"/>
                </a:solidFill>
                <a:sym typeface="+mn-ea"/>
              </a:rPr>
              <a:t>- </a:t>
            </a:r>
            <a:r>
              <a:rPr lang="en-US" sz="2400" b="1" dirty="0">
                <a:solidFill>
                  <a:srgbClr val="FF0000"/>
                </a:solidFill>
                <a:sym typeface="+mn-ea"/>
              </a:rPr>
              <a:t>Conservative management.</a:t>
            </a:r>
            <a:r>
              <a:rPr lang="en-GB" altLang="en-US" sz="2400" b="1" dirty="0">
                <a:solidFill>
                  <a:srgbClr val="FF0000"/>
                </a:solidFill>
                <a:sym typeface="+mn-ea"/>
              </a:rPr>
              <a:t>       </a:t>
            </a:r>
          </a:p>
          <a:p>
            <a:r>
              <a:rPr lang="en-GB" altLang="en-US" sz="2400" b="1" dirty="0">
                <a:solidFill>
                  <a:srgbClr val="FF0000"/>
                </a:solidFill>
                <a:sym typeface="+mn-ea"/>
              </a:rPr>
              <a:t>-</a:t>
            </a:r>
            <a:r>
              <a:rPr lang="en-US" sz="2400" b="1" dirty="0">
                <a:solidFill>
                  <a:srgbClr val="FF0000"/>
                </a:solidFill>
                <a:sym typeface="+mn-ea"/>
              </a:rPr>
              <a:t>Surgical correction </a:t>
            </a:r>
            <a:r>
              <a:rPr lang="en-US" sz="2400" dirty="0">
                <a:sym typeface="+mn-ea"/>
              </a:rPr>
              <a:t>of prolapse.</a:t>
            </a:r>
          </a:p>
        </p:txBody>
      </p:sp>
      <p:pic>
        <p:nvPicPr>
          <p:cNvPr id="2097162" name="Content Placeholder 3"/>
          <p:cNvPicPr>
            <a:picLocks noGrp="1" noChangeAspect="1"/>
          </p:cNvPicPr>
          <p:nvPr/>
        </p:nvPicPr>
        <p:blipFill>
          <a:blip r:embed="rId2" cstate="print"/>
          <a:stretch>
            <a:fillRect/>
          </a:stretch>
        </p:blipFill>
        <p:spPr>
          <a:xfrm>
            <a:off x="5419090" y="3665220"/>
            <a:ext cx="2971800" cy="2986405"/>
          </a:xfrm>
          <a:prstGeom prst="rect">
            <a:avLst/>
          </a:prstGeom>
        </p:spPr>
      </p:pic>
      <p:pic>
        <p:nvPicPr>
          <p:cNvPr id="2097163" name="Picture 4"/>
          <p:cNvPicPr>
            <a:picLocks noChangeAspect="1"/>
          </p:cNvPicPr>
          <p:nvPr/>
        </p:nvPicPr>
        <p:blipFill>
          <a:blip r:embed="rId3" cstate="print"/>
          <a:stretch>
            <a:fillRect/>
          </a:stretch>
        </p:blipFill>
        <p:spPr>
          <a:xfrm>
            <a:off x="8501380" y="3897630"/>
            <a:ext cx="3690620" cy="271907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
          <p:cNvSpPr>
            <a:spLocks noGrp="1"/>
          </p:cNvSpPr>
          <p:nvPr>
            <p:ph type="title"/>
          </p:nvPr>
        </p:nvSpPr>
        <p:spPr>
          <a:xfrm>
            <a:off x="1765300" y="0"/>
            <a:ext cx="5937755" cy="1188720"/>
          </a:xfrm>
        </p:spPr>
        <p:txBody>
          <a:bodyPr>
            <a:normAutofit/>
          </a:bodyPr>
          <a:lstStyle/>
          <a:p>
            <a:r>
              <a:rPr lang="en-GB" altLang="en-US" b="0" dirty="0">
                <a:solidFill>
                  <a:schemeClr val="accent5">
                    <a:lumMod val="75000"/>
                  </a:schemeClr>
                </a:solidFill>
              </a:rPr>
              <a:t>(5) </a:t>
            </a:r>
            <a:r>
              <a:rPr lang="en-US" b="0" dirty="0">
                <a:solidFill>
                  <a:schemeClr val="accent5">
                    <a:lumMod val="75000"/>
                  </a:schemeClr>
                </a:solidFill>
              </a:rPr>
              <a:t>Parastomal hernia (PSH)</a:t>
            </a:r>
          </a:p>
        </p:txBody>
      </p:sp>
      <p:sp>
        <p:nvSpPr>
          <p:cNvPr id="1048683" name="Content Placeholder 2"/>
          <p:cNvSpPr>
            <a:spLocks noGrp="1"/>
          </p:cNvSpPr>
          <p:nvPr>
            <p:ph idx="1"/>
          </p:nvPr>
        </p:nvSpPr>
        <p:spPr>
          <a:xfrm>
            <a:off x="635" y="650875"/>
            <a:ext cx="12191365" cy="4495800"/>
          </a:xfrm>
        </p:spPr>
        <p:txBody>
          <a:bodyPr>
            <a:normAutofit/>
          </a:bodyPr>
          <a:lstStyle/>
          <a:p>
            <a:r>
              <a:rPr lang="en-US" sz="2000" dirty="0"/>
              <a:t> A </a:t>
            </a:r>
            <a:r>
              <a:rPr lang="en-US" sz="2000" b="1" dirty="0">
                <a:solidFill>
                  <a:srgbClr val="FF0000"/>
                </a:solidFill>
              </a:rPr>
              <a:t>protrusion</a:t>
            </a:r>
            <a:r>
              <a:rPr lang="en-US" sz="2000" dirty="0"/>
              <a:t> of the bowel or loops of intestine through the fascial opening into the </a:t>
            </a:r>
            <a:r>
              <a:rPr lang="en-US" sz="2000" b="1" dirty="0">
                <a:solidFill>
                  <a:srgbClr val="FF0000"/>
                </a:solidFill>
              </a:rPr>
              <a:t>subcutaneous tissue around the stoma</a:t>
            </a:r>
            <a:r>
              <a:rPr lang="en-US" sz="2000" dirty="0"/>
              <a:t>.</a:t>
            </a:r>
          </a:p>
          <a:p>
            <a:r>
              <a:rPr lang="en-US" sz="2000" dirty="0"/>
              <a:t>may be </a:t>
            </a:r>
            <a:r>
              <a:rPr lang="en-US" sz="2000" b="1" dirty="0">
                <a:solidFill>
                  <a:srgbClr val="FF0000"/>
                </a:solidFill>
              </a:rPr>
              <a:t>partial </a:t>
            </a:r>
            <a:r>
              <a:rPr lang="en-US" sz="2000" dirty="0"/>
              <a:t>or </a:t>
            </a:r>
            <a:r>
              <a:rPr lang="en-US" sz="2000" b="1" dirty="0">
                <a:solidFill>
                  <a:srgbClr val="FF0000"/>
                </a:solidFill>
              </a:rPr>
              <a:t>circumferential.</a:t>
            </a:r>
          </a:p>
          <a:p>
            <a:r>
              <a:rPr lang="en-US" sz="2000" dirty="0"/>
              <a:t>The hernia change in position.</a:t>
            </a:r>
          </a:p>
          <a:p>
            <a:r>
              <a:rPr lang="en-US" sz="2000" dirty="0"/>
              <a:t>Occurs </a:t>
            </a:r>
            <a:r>
              <a:rPr lang="en-US" sz="2000" b="1" dirty="0">
                <a:solidFill>
                  <a:srgbClr val="FF0000"/>
                </a:solidFill>
              </a:rPr>
              <a:t>months to years</a:t>
            </a:r>
            <a:r>
              <a:rPr lang="en-US" sz="2000" dirty="0"/>
              <a:t> after surgery because of </a:t>
            </a:r>
            <a:r>
              <a:rPr lang="en-US" sz="2000" b="1" dirty="0">
                <a:solidFill>
                  <a:srgbClr val="FF0000"/>
                </a:solidFill>
              </a:rPr>
              <a:t>surgical technical error </a:t>
            </a:r>
            <a:r>
              <a:rPr lang="en-US" sz="2000" dirty="0"/>
              <a:t>or following </a:t>
            </a:r>
            <a:r>
              <a:rPr lang="en-US" sz="2000" b="1" dirty="0">
                <a:solidFill>
                  <a:srgbClr val="FF0000"/>
                </a:solidFill>
              </a:rPr>
              <a:t>gradual enlargement of the fascial defect.</a:t>
            </a:r>
          </a:p>
        </p:txBody>
      </p:sp>
      <p:sp>
        <p:nvSpPr>
          <p:cNvPr id="3" name="Text Box 2"/>
          <p:cNvSpPr txBox="1"/>
          <p:nvPr/>
        </p:nvSpPr>
        <p:spPr>
          <a:xfrm>
            <a:off x="245745" y="3709670"/>
            <a:ext cx="6096000" cy="583565"/>
          </a:xfrm>
          <a:prstGeom prst="rect">
            <a:avLst/>
          </a:prstGeom>
          <a:noFill/>
        </p:spPr>
        <p:txBody>
          <a:bodyPr wrap="square" rtlCol="0" anchor="t">
            <a:spAutoFit/>
          </a:bodyPr>
          <a:lstStyle/>
          <a:p>
            <a:r>
              <a:rPr lang="en-US" sz="3200" dirty="0">
                <a:solidFill>
                  <a:schemeClr val="accent5">
                    <a:lumMod val="75000"/>
                  </a:schemeClr>
                </a:solidFill>
                <a:sym typeface="+mn-ea"/>
              </a:rPr>
              <a:t>(risk factors)</a:t>
            </a:r>
          </a:p>
        </p:txBody>
      </p:sp>
      <p:sp>
        <p:nvSpPr>
          <p:cNvPr id="2" name="Text Box 1"/>
          <p:cNvSpPr txBox="1"/>
          <p:nvPr/>
        </p:nvSpPr>
        <p:spPr>
          <a:xfrm>
            <a:off x="895350" y="4468495"/>
            <a:ext cx="6096000" cy="1938020"/>
          </a:xfrm>
          <a:prstGeom prst="rect">
            <a:avLst/>
          </a:prstGeom>
          <a:noFill/>
        </p:spPr>
        <p:txBody>
          <a:bodyPr wrap="square" rtlCol="0" anchor="t">
            <a:spAutoFit/>
          </a:bodyPr>
          <a:lstStyle/>
          <a:p>
            <a:r>
              <a:rPr lang="en-GB" altLang="en-US" sz="2400" dirty="0">
                <a:sym typeface="+mn-ea"/>
              </a:rPr>
              <a:t>- </a:t>
            </a:r>
            <a:r>
              <a:rPr lang="en-US" sz="2400" dirty="0">
                <a:sym typeface="+mn-ea"/>
              </a:rPr>
              <a:t>Intra-abdominal pressure.</a:t>
            </a:r>
            <a:endParaRPr lang="en-US" sz="2400" dirty="0"/>
          </a:p>
          <a:p>
            <a:r>
              <a:rPr lang="en-GB" altLang="en-US" sz="2400" dirty="0">
                <a:sym typeface="+mn-ea"/>
              </a:rPr>
              <a:t>-</a:t>
            </a:r>
            <a:r>
              <a:rPr lang="en-US" sz="2400" dirty="0">
                <a:sym typeface="+mn-ea"/>
              </a:rPr>
              <a:t>Advanced age.</a:t>
            </a:r>
            <a:endParaRPr lang="en-US" sz="2400" dirty="0"/>
          </a:p>
          <a:p>
            <a:r>
              <a:rPr lang="en-GB" altLang="en-US" sz="2400" dirty="0">
                <a:sym typeface="+mn-ea"/>
              </a:rPr>
              <a:t>-</a:t>
            </a:r>
            <a:r>
              <a:rPr lang="en-US" sz="2400" dirty="0">
                <a:sym typeface="+mn-ea"/>
              </a:rPr>
              <a:t>Obesity.</a:t>
            </a:r>
            <a:endParaRPr lang="en-US" sz="2400" dirty="0"/>
          </a:p>
          <a:p>
            <a:r>
              <a:rPr lang="en-GB" altLang="en-US" sz="2400" dirty="0">
                <a:sym typeface="+mn-ea"/>
              </a:rPr>
              <a:t>-</a:t>
            </a:r>
            <a:r>
              <a:rPr lang="en-US" sz="2400" dirty="0">
                <a:sym typeface="+mn-ea"/>
              </a:rPr>
              <a:t>Chronic cough.</a:t>
            </a:r>
            <a:endParaRPr lang="en-US" sz="2400" dirty="0"/>
          </a:p>
          <a:p>
            <a:r>
              <a:rPr lang="en-GB" altLang="en-US" sz="2400" dirty="0">
                <a:sym typeface="+mn-ea"/>
              </a:rPr>
              <a:t>- </a:t>
            </a:r>
            <a:r>
              <a:rPr lang="en-US" sz="2400" dirty="0">
                <a:sym typeface="+mn-ea"/>
              </a:rPr>
              <a:t>Long-term use of corticosteroids.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344930" y="102870"/>
            <a:ext cx="6096000" cy="583565"/>
          </a:xfrm>
          <a:prstGeom prst="rect">
            <a:avLst/>
          </a:prstGeom>
          <a:noFill/>
        </p:spPr>
        <p:txBody>
          <a:bodyPr wrap="square" rtlCol="0" anchor="t">
            <a:spAutoFit/>
          </a:bodyPr>
          <a:lstStyle/>
          <a:p>
            <a:r>
              <a:rPr lang="en-US" sz="3200" dirty="0">
                <a:solidFill>
                  <a:schemeClr val="accent5">
                    <a:lumMod val="75000"/>
                  </a:schemeClr>
                </a:solidFill>
                <a:sym typeface="+mn-ea"/>
              </a:rPr>
              <a:t> (clinical manifestation)</a:t>
            </a:r>
          </a:p>
        </p:txBody>
      </p:sp>
      <p:sp>
        <p:nvSpPr>
          <p:cNvPr id="3" name="Text Box 2"/>
          <p:cNvSpPr txBox="1"/>
          <p:nvPr/>
        </p:nvSpPr>
        <p:spPr>
          <a:xfrm>
            <a:off x="92710" y="856615"/>
            <a:ext cx="12192635" cy="1198880"/>
          </a:xfrm>
          <a:prstGeom prst="rect">
            <a:avLst/>
          </a:prstGeom>
          <a:noFill/>
        </p:spPr>
        <p:txBody>
          <a:bodyPr wrap="square" rtlCol="0" anchor="t">
            <a:spAutoFit/>
          </a:bodyPr>
          <a:lstStyle/>
          <a:p>
            <a:r>
              <a:rPr lang="en-GB" altLang="en-US" sz="2400" dirty="0">
                <a:sym typeface="+mn-ea"/>
              </a:rPr>
              <a:t>- </a:t>
            </a:r>
            <a:r>
              <a:rPr lang="en-US" sz="2400" dirty="0">
                <a:sym typeface="+mn-ea"/>
              </a:rPr>
              <a:t>Most patients are </a:t>
            </a:r>
            <a:r>
              <a:rPr lang="en-US" sz="2400" b="1" dirty="0">
                <a:solidFill>
                  <a:srgbClr val="FF0000"/>
                </a:solidFill>
                <a:sym typeface="+mn-ea"/>
              </a:rPr>
              <a:t>asymptomatic.</a:t>
            </a:r>
            <a:endParaRPr lang="en-US" sz="2400" b="1" dirty="0">
              <a:solidFill>
                <a:srgbClr val="FF0000"/>
              </a:solidFill>
            </a:endParaRPr>
          </a:p>
          <a:p>
            <a:r>
              <a:rPr lang="en-GB" altLang="en-US" sz="2400" dirty="0">
                <a:sym typeface="+mn-ea"/>
              </a:rPr>
              <a:t>- </a:t>
            </a:r>
            <a:r>
              <a:rPr lang="en-US" sz="2400" dirty="0">
                <a:sym typeface="+mn-ea"/>
              </a:rPr>
              <a:t>Symptoms include </a:t>
            </a:r>
            <a:r>
              <a:rPr lang="en-US" sz="2400" b="1" dirty="0">
                <a:solidFill>
                  <a:srgbClr val="FF0000"/>
                </a:solidFill>
                <a:sym typeface="+mn-ea"/>
              </a:rPr>
              <a:t>mild peristomal discomfort</a:t>
            </a:r>
            <a:r>
              <a:rPr lang="en-US" sz="2400" dirty="0">
                <a:sym typeface="+mn-ea"/>
              </a:rPr>
              <a:t>, </a:t>
            </a:r>
            <a:r>
              <a:rPr lang="en-US" sz="2400" b="1" dirty="0">
                <a:solidFill>
                  <a:srgbClr val="FF0000"/>
                </a:solidFill>
                <a:sym typeface="+mn-ea"/>
              </a:rPr>
              <a:t>stoma appliance issues </a:t>
            </a:r>
            <a:r>
              <a:rPr lang="en-US" sz="2400" dirty="0">
                <a:sym typeface="+mn-ea"/>
              </a:rPr>
              <a:t>with </a:t>
            </a:r>
            <a:r>
              <a:rPr lang="en-US" sz="2400" b="1" dirty="0">
                <a:solidFill>
                  <a:srgbClr val="FF0000"/>
                </a:solidFill>
                <a:sym typeface="+mn-ea"/>
              </a:rPr>
              <a:t>leaks and skin irritation </a:t>
            </a:r>
            <a:r>
              <a:rPr lang="en-US" sz="2400" dirty="0">
                <a:sym typeface="+mn-ea"/>
              </a:rPr>
              <a:t>, </a:t>
            </a:r>
            <a:r>
              <a:rPr lang="en-US" sz="2400" b="1" dirty="0">
                <a:solidFill>
                  <a:srgbClr val="FF0000"/>
                </a:solidFill>
                <a:sym typeface="+mn-ea"/>
              </a:rPr>
              <a:t>obstruction</a:t>
            </a:r>
            <a:r>
              <a:rPr lang="en-US" sz="2400" dirty="0">
                <a:sym typeface="+mn-ea"/>
              </a:rPr>
              <a:t>, and </a:t>
            </a:r>
            <a:r>
              <a:rPr lang="en-US" sz="2400" b="1" dirty="0">
                <a:solidFill>
                  <a:srgbClr val="FF0000"/>
                </a:solidFill>
                <a:sym typeface="+mn-ea"/>
              </a:rPr>
              <a:t>strangulation</a:t>
            </a:r>
            <a:r>
              <a:rPr lang="en-US" sz="2400" dirty="0">
                <a:sym typeface="+mn-ea"/>
              </a:rPr>
              <a:t>.</a:t>
            </a:r>
          </a:p>
        </p:txBody>
      </p:sp>
      <p:sp>
        <p:nvSpPr>
          <p:cNvPr id="4" name="Text Box 3"/>
          <p:cNvSpPr txBox="1"/>
          <p:nvPr/>
        </p:nvSpPr>
        <p:spPr>
          <a:xfrm>
            <a:off x="92710" y="2179955"/>
            <a:ext cx="6096000" cy="583565"/>
          </a:xfrm>
          <a:prstGeom prst="rect">
            <a:avLst/>
          </a:prstGeom>
          <a:noFill/>
        </p:spPr>
        <p:txBody>
          <a:bodyPr wrap="square" rtlCol="0" anchor="t">
            <a:spAutoFit/>
          </a:bodyPr>
          <a:lstStyle/>
          <a:p>
            <a:r>
              <a:rPr lang="en-US" sz="3200" dirty="0">
                <a:solidFill>
                  <a:schemeClr val="accent5">
                    <a:lumMod val="75000"/>
                  </a:schemeClr>
                </a:solidFill>
                <a:sym typeface="+mn-ea"/>
              </a:rPr>
              <a:t> (management)</a:t>
            </a:r>
          </a:p>
        </p:txBody>
      </p:sp>
      <p:sp>
        <p:nvSpPr>
          <p:cNvPr id="5" name="Text Box 4"/>
          <p:cNvSpPr txBox="1"/>
          <p:nvPr/>
        </p:nvSpPr>
        <p:spPr>
          <a:xfrm>
            <a:off x="635" y="2763520"/>
            <a:ext cx="11743690" cy="2245360"/>
          </a:xfrm>
          <a:prstGeom prst="rect">
            <a:avLst/>
          </a:prstGeom>
          <a:noFill/>
        </p:spPr>
        <p:txBody>
          <a:bodyPr wrap="square" rtlCol="0" anchor="t">
            <a:spAutoFit/>
          </a:bodyPr>
          <a:lstStyle/>
          <a:p>
            <a:pPr marL="342900" indent="-342900">
              <a:buFont typeface="Arial" panose="020B0604020202020204" pitchFamily="34" charset="0"/>
              <a:buChar char="•"/>
            </a:pPr>
            <a:r>
              <a:rPr lang="en-US" sz="2000" b="1" dirty="0">
                <a:solidFill>
                  <a:srgbClr val="FF0000"/>
                </a:solidFill>
                <a:sym typeface="+mn-ea"/>
              </a:rPr>
              <a:t>CT scan with oral contrast </a:t>
            </a:r>
            <a:r>
              <a:rPr lang="en-US" sz="2000" dirty="0">
                <a:sym typeface="+mn-ea"/>
              </a:rPr>
              <a:t>confirms the diagnosis.</a:t>
            </a:r>
            <a:endParaRPr lang="en-US" sz="2000" dirty="0"/>
          </a:p>
          <a:p>
            <a:pPr marL="342900" indent="-342900">
              <a:buFont typeface="Arial" panose="020B0604020202020204" pitchFamily="34" charset="0"/>
              <a:buChar char="•"/>
            </a:pPr>
            <a:r>
              <a:rPr lang="en-US" sz="2000" b="1" dirty="0">
                <a:solidFill>
                  <a:srgbClr val="FF0000"/>
                </a:solidFill>
                <a:sym typeface="+mn-ea"/>
              </a:rPr>
              <a:t>Asymptomatic</a:t>
            </a:r>
            <a:r>
              <a:rPr lang="en-US" sz="2000" dirty="0">
                <a:sym typeface="+mn-ea"/>
              </a:rPr>
              <a:t> patients can be treated </a:t>
            </a:r>
            <a:r>
              <a:rPr lang="en-US" sz="2000" b="1" dirty="0">
                <a:solidFill>
                  <a:srgbClr val="FF0000"/>
                </a:solidFill>
                <a:sym typeface="+mn-ea"/>
              </a:rPr>
              <a:t>conservatively</a:t>
            </a:r>
            <a:r>
              <a:rPr lang="en-US" sz="2000" dirty="0">
                <a:sym typeface="+mn-ea"/>
              </a:rPr>
              <a:t>.</a:t>
            </a:r>
            <a:endParaRPr lang="en-US" sz="2000" dirty="0"/>
          </a:p>
          <a:p>
            <a:pPr marL="342900" indent="-342900">
              <a:buFont typeface="Arial" panose="020B0604020202020204" pitchFamily="34" charset="0"/>
              <a:buChar char="•"/>
            </a:pPr>
            <a:r>
              <a:rPr lang="en-US" sz="2000" dirty="0">
                <a:sym typeface="+mn-ea"/>
              </a:rPr>
              <a:t>If signs of obstruction, incarceration, perforation, or recurrent pouching difficulties are present, the patient should be referred to a surgeon.</a:t>
            </a:r>
          </a:p>
          <a:p>
            <a:pPr marL="342900" indent="-342900">
              <a:buFont typeface="Arial" panose="020B0604020202020204" pitchFamily="34" charset="0"/>
              <a:buChar char="•"/>
            </a:pPr>
            <a:r>
              <a:rPr lang="en-US" sz="2000" dirty="0">
                <a:sym typeface="+mn-ea"/>
              </a:rPr>
              <a:t>Surgery repair of parastomal hernia can be done by </a:t>
            </a:r>
            <a:r>
              <a:rPr lang="en-US" sz="2000" b="1" dirty="0">
                <a:solidFill>
                  <a:srgbClr val="FF0000"/>
                </a:solidFill>
                <a:sym typeface="+mn-ea"/>
              </a:rPr>
              <a:t>fascial repair</a:t>
            </a:r>
            <a:r>
              <a:rPr lang="en-US" sz="2000" dirty="0">
                <a:sym typeface="+mn-ea"/>
              </a:rPr>
              <a:t>, </a:t>
            </a:r>
            <a:r>
              <a:rPr lang="en-US" sz="2000" b="1" dirty="0">
                <a:solidFill>
                  <a:srgbClr val="FF0000"/>
                </a:solidFill>
                <a:sym typeface="+mn-ea"/>
              </a:rPr>
              <a:t>prosthetic mesh</a:t>
            </a:r>
            <a:r>
              <a:rPr lang="en-US" sz="2000" dirty="0">
                <a:sym typeface="+mn-ea"/>
              </a:rPr>
              <a:t>, or </a:t>
            </a:r>
            <a:r>
              <a:rPr lang="en-US" sz="2000" b="1" dirty="0">
                <a:solidFill>
                  <a:srgbClr val="FF0000"/>
                </a:solidFill>
                <a:sym typeface="+mn-ea"/>
              </a:rPr>
              <a:t>stoma relocation</a:t>
            </a:r>
            <a:r>
              <a:rPr lang="en-US" sz="2000" dirty="0">
                <a:sym typeface="+mn-ea"/>
              </a:rPr>
              <a:t>.</a:t>
            </a:r>
            <a:endParaRPr lang="en-US" sz="2000" dirty="0"/>
          </a:p>
          <a:p>
            <a:pPr marL="342900" indent="-342900">
              <a:buFont typeface="Arial" panose="020B0604020202020204" pitchFamily="34" charset="0"/>
              <a:buChar char="•"/>
            </a:pPr>
            <a:endParaRPr lang="en-US" sz="2000" dirty="0">
              <a:sym typeface="+mn-ea"/>
            </a:endParaRPr>
          </a:p>
        </p:txBody>
      </p:sp>
      <p:pic>
        <p:nvPicPr>
          <p:cNvPr id="2097164" name="Picture 3"/>
          <p:cNvPicPr>
            <a:picLocks noGrp="1" noChangeAspect="1"/>
          </p:cNvPicPr>
          <p:nvPr>
            <p:ph sz="quarter" idx="13"/>
          </p:nvPr>
        </p:nvPicPr>
        <p:blipFill>
          <a:blip r:embed="rId2"/>
          <a:stretch>
            <a:fillRect/>
          </a:stretch>
        </p:blipFill>
        <p:spPr>
          <a:xfrm>
            <a:off x="5123180" y="4505960"/>
            <a:ext cx="4905375" cy="23431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
          <p:cNvSpPr>
            <a:spLocks noGrp="1"/>
          </p:cNvSpPr>
          <p:nvPr>
            <p:ph type="title"/>
          </p:nvPr>
        </p:nvSpPr>
        <p:spPr>
          <a:xfrm>
            <a:off x="1812290" y="1"/>
            <a:ext cx="7886700" cy="1325563"/>
          </a:xfrm>
        </p:spPr>
        <p:txBody>
          <a:bodyPr/>
          <a:lstStyle/>
          <a:p>
            <a:r>
              <a:rPr lang="en-GB" altLang="en-US" sz="3600" b="0" dirty="0">
                <a:solidFill>
                  <a:schemeClr val="accent5">
                    <a:lumMod val="75000"/>
                  </a:schemeClr>
                </a:solidFill>
              </a:rPr>
              <a:t>(6) </a:t>
            </a:r>
            <a:r>
              <a:rPr lang="en-US" sz="3600" b="0" dirty="0">
                <a:solidFill>
                  <a:schemeClr val="accent5">
                    <a:lumMod val="75000"/>
                  </a:schemeClr>
                </a:solidFill>
              </a:rPr>
              <a:t>stenosis</a:t>
            </a:r>
          </a:p>
        </p:txBody>
      </p:sp>
      <p:sp>
        <p:nvSpPr>
          <p:cNvPr id="1048693" name="Content Placeholder 2"/>
          <p:cNvSpPr>
            <a:spLocks noGrp="1"/>
          </p:cNvSpPr>
          <p:nvPr>
            <p:ph idx="1"/>
          </p:nvPr>
        </p:nvSpPr>
        <p:spPr>
          <a:xfrm>
            <a:off x="0" y="772795"/>
            <a:ext cx="12192000" cy="4351655"/>
          </a:xfrm>
        </p:spPr>
        <p:txBody>
          <a:bodyPr>
            <a:normAutofit/>
          </a:bodyPr>
          <a:lstStyle/>
          <a:p>
            <a:r>
              <a:rPr lang="en-US" sz="2400" dirty="0"/>
              <a:t>Is a </a:t>
            </a:r>
            <a:r>
              <a:rPr lang="en-US" sz="2400" b="1" dirty="0">
                <a:solidFill>
                  <a:srgbClr val="FF0000"/>
                </a:solidFill>
              </a:rPr>
              <a:t>stricture</a:t>
            </a:r>
            <a:r>
              <a:rPr lang="en-US" sz="2400" dirty="0"/>
              <a:t> or </a:t>
            </a:r>
            <a:r>
              <a:rPr lang="en-US" sz="2400" b="1" dirty="0">
                <a:solidFill>
                  <a:srgbClr val="FF0000"/>
                </a:solidFill>
              </a:rPr>
              <a:t>retraction</a:t>
            </a:r>
            <a:r>
              <a:rPr lang="en-US" sz="2400" dirty="0"/>
              <a:t> of the </a:t>
            </a:r>
            <a:r>
              <a:rPr lang="en-US" sz="2400" dirty="0" err="1"/>
              <a:t>stomal</a:t>
            </a:r>
            <a:r>
              <a:rPr lang="en-US" sz="2400" dirty="0"/>
              <a:t> opening.</a:t>
            </a:r>
          </a:p>
          <a:p>
            <a:r>
              <a:rPr lang="en-US" sz="2400" dirty="0"/>
              <a:t>The symptoms include </a:t>
            </a:r>
            <a:r>
              <a:rPr lang="en-US" sz="2400" b="1" dirty="0">
                <a:solidFill>
                  <a:srgbClr val="FF0000"/>
                </a:solidFill>
              </a:rPr>
              <a:t>abdominal excess of gases</a:t>
            </a:r>
            <a:r>
              <a:rPr lang="en-US" sz="2400" dirty="0"/>
              <a:t>, frequent </a:t>
            </a:r>
            <a:r>
              <a:rPr lang="en-US" sz="2400" b="1" dirty="0">
                <a:solidFill>
                  <a:srgbClr val="FF0000"/>
                </a:solidFill>
              </a:rPr>
              <a:t>cramps</a:t>
            </a:r>
            <a:r>
              <a:rPr lang="en-US" sz="2400" dirty="0"/>
              <a:t> and </a:t>
            </a:r>
            <a:r>
              <a:rPr lang="en-US" sz="2400" b="1" dirty="0">
                <a:solidFill>
                  <a:srgbClr val="FF0000"/>
                </a:solidFill>
              </a:rPr>
              <a:t>diarrhea</a:t>
            </a:r>
            <a:r>
              <a:rPr lang="en-US" sz="2400" dirty="0"/>
              <a:t>, as well as </a:t>
            </a:r>
            <a:r>
              <a:rPr lang="en-US" sz="2400" b="1" dirty="0">
                <a:solidFill>
                  <a:srgbClr val="FF0000"/>
                </a:solidFill>
              </a:rPr>
              <a:t>thin feces</a:t>
            </a:r>
            <a:r>
              <a:rPr lang="en-US" sz="2400" dirty="0"/>
              <a:t>.</a:t>
            </a:r>
          </a:p>
          <a:p>
            <a:pPr marL="0" indent="0">
              <a:buNone/>
            </a:pPr>
            <a:endParaRPr lang="en-US" sz="2400" dirty="0">
              <a:solidFill>
                <a:schemeClr val="accent5">
                  <a:lumMod val="75000"/>
                </a:schemeClr>
              </a:solidFill>
              <a:sym typeface="+mn-ea"/>
            </a:endParaRPr>
          </a:p>
          <a:p>
            <a:endParaRPr lang="en-US" sz="2400" dirty="0"/>
          </a:p>
        </p:txBody>
      </p:sp>
      <p:sp>
        <p:nvSpPr>
          <p:cNvPr id="5" name="Text Box 4"/>
          <p:cNvSpPr txBox="1"/>
          <p:nvPr/>
        </p:nvSpPr>
        <p:spPr>
          <a:xfrm>
            <a:off x="137795" y="2553335"/>
            <a:ext cx="6096000" cy="583565"/>
          </a:xfrm>
          <a:prstGeom prst="rect">
            <a:avLst/>
          </a:prstGeom>
          <a:noFill/>
        </p:spPr>
        <p:txBody>
          <a:bodyPr wrap="square" rtlCol="0" anchor="t">
            <a:spAutoFit/>
          </a:bodyPr>
          <a:lstStyle/>
          <a:p>
            <a:r>
              <a:rPr lang="en-US" sz="3200" dirty="0">
                <a:solidFill>
                  <a:schemeClr val="accent5">
                    <a:lumMod val="75000"/>
                  </a:schemeClr>
                </a:solidFill>
                <a:sym typeface="+mn-ea"/>
              </a:rPr>
              <a:t>(causes)</a:t>
            </a:r>
          </a:p>
        </p:txBody>
      </p:sp>
      <p:sp>
        <p:nvSpPr>
          <p:cNvPr id="2" name="Text Box 1"/>
          <p:cNvSpPr txBox="1"/>
          <p:nvPr/>
        </p:nvSpPr>
        <p:spPr>
          <a:xfrm>
            <a:off x="137795" y="3136900"/>
            <a:ext cx="10909935" cy="2040255"/>
          </a:xfrm>
          <a:prstGeom prst="rect">
            <a:avLst/>
          </a:prstGeom>
          <a:noFill/>
        </p:spPr>
        <p:txBody>
          <a:bodyPr wrap="square" rtlCol="0" anchor="t">
            <a:noAutofit/>
          </a:bodyPr>
          <a:lstStyle/>
          <a:p>
            <a:r>
              <a:rPr lang="en-GB" altLang="en-US" b="1" dirty="0">
                <a:solidFill>
                  <a:srgbClr val="FF0000"/>
                </a:solidFill>
                <a:sym typeface="+mn-ea"/>
              </a:rPr>
              <a:t>- </a:t>
            </a:r>
            <a:r>
              <a:rPr lang="en-US" b="1" dirty="0">
                <a:solidFill>
                  <a:srgbClr val="FF0000"/>
                </a:solidFill>
                <a:sym typeface="+mn-ea"/>
              </a:rPr>
              <a:t>Inadequate excision </a:t>
            </a:r>
            <a:r>
              <a:rPr lang="en-US" dirty="0">
                <a:sym typeface="+mn-ea"/>
              </a:rPr>
              <a:t>of the skin during construction of a stoma or poor stoma site.</a:t>
            </a:r>
            <a:endParaRPr lang="en-US" dirty="0"/>
          </a:p>
          <a:p>
            <a:r>
              <a:rPr lang="en-GB" altLang="en-US" dirty="0">
                <a:sym typeface="+mn-ea"/>
              </a:rPr>
              <a:t>-</a:t>
            </a:r>
            <a:r>
              <a:rPr lang="en-US" dirty="0">
                <a:sym typeface="+mn-ea"/>
              </a:rPr>
              <a:t>Stomal </a:t>
            </a:r>
            <a:r>
              <a:rPr lang="en-US" b="1" dirty="0">
                <a:solidFill>
                  <a:srgbClr val="FF0000"/>
                </a:solidFill>
                <a:sym typeface="+mn-ea"/>
              </a:rPr>
              <a:t>ischemia</a:t>
            </a:r>
            <a:r>
              <a:rPr lang="en-US" dirty="0">
                <a:sym typeface="+mn-ea"/>
              </a:rPr>
              <a:t>, </a:t>
            </a:r>
            <a:r>
              <a:rPr lang="en-US" b="1" dirty="0">
                <a:solidFill>
                  <a:srgbClr val="FF0000"/>
                </a:solidFill>
                <a:sym typeface="+mn-ea"/>
              </a:rPr>
              <a:t>necrosis</a:t>
            </a:r>
            <a:r>
              <a:rPr lang="en-US" dirty="0">
                <a:sym typeface="+mn-ea"/>
              </a:rPr>
              <a:t>, or </a:t>
            </a:r>
            <a:r>
              <a:rPr lang="en-US" b="1" dirty="0">
                <a:solidFill>
                  <a:srgbClr val="FF0000"/>
                </a:solidFill>
                <a:sym typeface="+mn-ea"/>
              </a:rPr>
              <a:t>retraction</a:t>
            </a:r>
            <a:r>
              <a:rPr lang="en-US" dirty="0">
                <a:sym typeface="+mn-ea"/>
              </a:rPr>
              <a:t>.</a:t>
            </a:r>
            <a:endParaRPr lang="en-US" dirty="0"/>
          </a:p>
          <a:p>
            <a:r>
              <a:rPr lang="en-GB" altLang="en-US" dirty="0">
                <a:sym typeface="+mn-ea"/>
              </a:rPr>
              <a:t>-</a:t>
            </a:r>
            <a:r>
              <a:rPr lang="en-US" dirty="0">
                <a:sym typeface="+mn-ea"/>
              </a:rPr>
              <a:t>Recurrent disease.</a:t>
            </a:r>
            <a:endParaRPr lang="en-US" dirty="0"/>
          </a:p>
          <a:p>
            <a:r>
              <a:rPr lang="en-GB" altLang="en-US" dirty="0">
                <a:sym typeface="+mn-ea"/>
              </a:rPr>
              <a:t>-</a:t>
            </a:r>
            <a:r>
              <a:rPr lang="en-US" dirty="0">
                <a:sym typeface="+mn-ea"/>
              </a:rPr>
              <a:t>Recurrent episodes of </a:t>
            </a:r>
            <a:r>
              <a:rPr lang="en-US" b="1" dirty="0">
                <a:solidFill>
                  <a:srgbClr val="FF0000"/>
                </a:solidFill>
                <a:sym typeface="+mn-ea"/>
              </a:rPr>
              <a:t>skin irritation.</a:t>
            </a:r>
            <a:endParaRPr lang="en-US" b="1" dirty="0">
              <a:solidFill>
                <a:srgbClr val="FF0000"/>
              </a:solidFill>
            </a:endParaRPr>
          </a:p>
          <a:p>
            <a:r>
              <a:rPr lang="en-GB" altLang="en-US" b="1" dirty="0">
                <a:solidFill>
                  <a:srgbClr val="FF0000"/>
                </a:solidFill>
                <a:sym typeface="+mn-ea"/>
              </a:rPr>
              <a:t>- </a:t>
            </a:r>
            <a:r>
              <a:rPr lang="en-US" b="1" dirty="0">
                <a:solidFill>
                  <a:srgbClr val="FF0000"/>
                </a:solidFill>
                <a:sym typeface="+mn-ea"/>
              </a:rPr>
              <a:t>Weight gain.</a:t>
            </a:r>
            <a:endParaRPr lang="en-US" b="1" dirty="0">
              <a:solidFill>
                <a:srgbClr val="FF0000"/>
              </a:solidFill>
            </a:endParaRPr>
          </a:p>
          <a:p>
            <a:r>
              <a:rPr lang="en-GB" altLang="en-US" b="1" dirty="0">
                <a:solidFill>
                  <a:srgbClr val="FF0000"/>
                </a:solidFill>
                <a:sym typeface="+mn-ea"/>
              </a:rPr>
              <a:t>- </a:t>
            </a:r>
            <a:r>
              <a:rPr lang="en-US" b="1" dirty="0">
                <a:solidFill>
                  <a:srgbClr val="FF0000"/>
                </a:solidFill>
                <a:sym typeface="+mn-ea"/>
              </a:rPr>
              <a:t>Radiotherapy.</a:t>
            </a:r>
          </a:p>
        </p:txBody>
      </p:sp>
      <p:sp>
        <p:nvSpPr>
          <p:cNvPr id="4" name="Text Box 3"/>
          <p:cNvSpPr txBox="1"/>
          <p:nvPr/>
        </p:nvSpPr>
        <p:spPr>
          <a:xfrm>
            <a:off x="137795" y="5186045"/>
            <a:ext cx="6096000" cy="583565"/>
          </a:xfrm>
          <a:prstGeom prst="rect">
            <a:avLst/>
          </a:prstGeom>
          <a:noFill/>
        </p:spPr>
        <p:txBody>
          <a:bodyPr wrap="square" rtlCol="0" anchor="t">
            <a:spAutoFit/>
          </a:bodyPr>
          <a:lstStyle/>
          <a:p>
            <a:r>
              <a:rPr lang="en-US" sz="3200" dirty="0">
                <a:solidFill>
                  <a:schemeClr val="accent5">
                    <a:lumMod val="75000"/>
                  </a:schemeClr>
                </a:solidFill>
                <a:sym typeface="+mn-ea"/>
              </a:rPr>
              <a:t> (management)</a:t>
            </a:r>
          </a:p>
        </p:txBody>
      </p:sp>
      <p:sp>
        <p:nvSpPr>
          <p:cNvPr id="3" name="Text Box 2"/>
          <p:cNvSpPr txBox="1"/>
          <p:nvPr/>
        </p:nvSpPr>
        <p:spPr>
          <a:xfrm>
            <a:off x="137795" y="5831205"/>
            <a:ext cx="5399405" cy="861060"/>
          </a:xfrm>
          <a:prstGeom prst="rect">
            <a:avLst/>
          </a:prstGeom>
          <a:noFill/>
        </p:spPr>
        <p:txBody>
          <a:bodyPr wrap="square" rtlCol="0" anchor="t">
            <a:noAutofit/>
          </a:bodyPr>
          <a:lstStyle/>
          <a:p>
            <a:r>
              <a:rPr lang="en-US" dirty="0">
                <a:sym typeface="+mn-ea"/>
              </a:rPr>
              <a:t>The best option for the treatment of this complication is </a:t>
            </a:r>
            <a:r>
              <a:rPr lang="en-US" b="1" dirty="0">
                <a:solidFill>
                  <a:srgbClr val="FF0000"/>
                </a:solidFill>
                <a:sym typeface="+mn-ea"/>
              </a:rPr>
              <a:t>surgery.</a:t>
            </a:r>
          </a:p>
        </p:txBody>
      </p:sp>
      <p:pic>
        <p:nvPicPr>
          <p:cNvPr id="2097165" name="Picture 3"/>
          <p:cNvPicPr>
            <a:picLocks noChangeAspect="1"/>
          </p:cNvPicPr>
          <p:nvPr/>
        </p:nvPicPr>
        <p:blipFill>
          <a:blip r:embed="rId2"/>
          <a:stretch>
            <a:fillRect/>
          </a:stretch>
        </p:blipFill>
        <p:spPr>
          <a:xfrm>
            <a:off x="6188710" y="3913259"/>
            <a:ext cx="6013595" cy="228586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592"/>
          <p:cNvSpPr>
            <a:spLocks noGrp="1"/>
          </p:cNvSpPr>
          <p:nvPr>
            <p:ph type="title"/>
          </p:nvPr>
        </p:nvSpPr>
        <p:spPr>
          <a:xfrm>
            <a:off x="1935480" y="1"/>
            <a:ext cx="7886700" cy="1325563"/>
          </a:xfrm>
        </p:spPr>
        <p:txBody>
          <a:bodyPr/>
          <a:lstStyle/>
          <a:p>
            <a:r>
              <a:rPr lang="en-GB" altLang="en-US" sz="44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 </a:t>
            </a:r>
            <a:r>
              <a:rPr lang="en-US" sz="44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Gastrostomy</a:t>
            </a:r>
          </a:p>
        </p:txBody>
      </p:sp>
      <p:sp>
        <p:nvSpPr>
          <p:cNvPr id="1048594" name="Content Placeholder 1048593"/>
          <p:cNvSpPr>
            <a:spLocks noGrp="1"/>
          </p:cNvSpPr>
          <p:nvPr>
            <p:ph idx="1"/>
          </p:nvPr>
        </p:nvSpPr>
        <p:spPr>
          <a:xfrm>
            <a:off x="0" y="1325880"/>
            <a:ext cx="12192000" cy="4351655"/>
          </a:xfrm>
        </p:spPr>
        <p:txBody>
          <a:bodyPr/>
          <a:lstStyle/>
          <a:p>
            <a:r>
              <a:rPr lang="en-US" sz="2000">
                <a:solidFill>
                  <a:srgbClr val="FF0000"/>
                </a:solidFill>
              </a:rPr>
              <a:t>Definition</a:t>
            </a:r>
            <a:r>
              <a:rPr lang="en-US" sz="2000"/>
              <a:t>: An opening in the stomach made surgically, usually connecting the stomach to the outside of the abdomen so that a feeding tube or gut decompression tube can be passed into the stomach.</a:t>
            </a:r>
          </a:p>
          <a:p>
            <a:pPr marL="0" indent="0">
              <a:buNone/>
            </a:pPr>
            <a:r>
              <a:rPr lang="en-US" sz="2000">
                <a:solidFill>
                  <a:srgbClr val="FF0000"/>
                </a:solidFill>
                <a:sym typeface="+mn-ea"/>
              </a:rPr>
              <a:t>Indications:</a:t>
            </a:r>
            <a:endParaRPr lang="en-US" sz="2000">
              <a:solidFill>
                <a:srgbClr val="FF0000"/>
              </a:solidFill>
            </a:endParaRPr>
          </a:p>
          <a:p>
            <a:r>
              <a:rPr lang="en-US" sz="2000">
                <a:sym typeface="+mn-ea"/>
              </a:rPr>
              <a:t>Neurological swallowing disorders e.g cerebral palsy, multiple sclerosis etc</a:t>
            </a:r>
            <a:endParaRPr lang="en-US" sz="2000"/>
          </a:p>
          <a:p>
            <a:r>
              <a:rPr lang="en-US" sz="2000">
                <a:sym typeface="+mn-ea"/>
              </a:rPr>
              <a:t>Esophageal stricture or atresia</a:t>
            </a:r>
            <a:endParaRPr lang="en-US" sz="2000"/>
          </a:p>
          <a:p>
            <a:r>
              <a:rPr lang="en-US" sz="2000">
                <a:sym typeface="+mn-ea"/>
              </a:rPr>
              <a:t>Esophageal cancer</a:t>
            </a:r>
            <a:endParaRPr lang="en-US" sz="2000"/>
          </a:p>
          <a:p>
            <a:r>
              <a:rPr lang="en-US" sz="2000">
                <a:sym typeface="+mn-ea"/>
              </a:rPr>
              <a:t>Gastric outlet or small bowel obstruction</a:t>
            </a:r>
            <a:endParaRPr lang="en-US" sz="2000"/>
          </a:p>
          <a:p>
            <a:r>
              <a:rPr lang="en-US" sz="2000">
                <a:sym typeface="+mn-ea"/>
              </a:rPr>
              <a:t>Major neck surgeries</a:t>
            </a:r>
            <a:endParaRPr lang="en-US" sz="2000"/>
          </a:p>
          <a:p>
            <a:r>
              <a:rPr lang="en-US" sz="2000">
                <a:sym typeface="+mn-ea"/>
              </a:rPr>
              <a:t>Any condition which requires prolonged tube feeding for &gt; 4weeks.</a:t>
            </a:r>
            <a:endParaRPr lang="en-US" sz="2000"/>
          </a:p>
          <a:p>
            <a:pPr marL="0" indent="0">
              <a:buNone/>
            </a:pPr>
            <a:endParaRPr lang="en-US"/>
          </a:p>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048595"/>
          <p:cNvSpPr>
            <a:spLocks noGrp="1"/>
          </p:cNvSpPr>
          <p:nvPr>
            <p:ph type="title"/>
          </p:nvPr>
        </p:nvSpPr>
        <p:spPr>
          <a:xfrm>
            <a:off x="1657350" y="117475"/>
            <a:ext cx="7886700" cy="970280"/>
          </a:xfrm>
        </p:spPr>
        <p:txBody>
          <a:bodyPr/>
          <a:lstStyle/>
          <a:p>
            <a:r>
              <a:rPr lang="en-US">
                <a:solidFill>
                  <a:srgbClr val="FF0000"/>
                </a:solidFill>
              </a:rPr>
              <a:t>Types</a:t>
            </a:r>
          </a:p>
        </p:txBody>
      </p:sp>
      <p:sp>
        <p:nvSpPr>
          <p:cNvPr id="1048597" name="Content Placeholder 1048596"/>
          <p:cNvSpPr>
            <a:spLocks noGrp="1"/>
          </p:cNvSpPr>
          <p:nvPr>
            <p:ph idx="1"/>
          </p:nvPr>
        </p:nvSpPr>
        <p:spPr>
          <a:xfrm>
            <a:off x="0" y="695325"/>
            <a:ext cx="12192000" cy="4351655"/>
          </a:xfrm>
        </p:spPr>
        <p:txBody>
          <a:bodyPr/>
          <a:lstStyle/>
          <a:p>
            <a:r>
              <a:rPr lang="en-US" sz="1800"/>
              <a:t>Open gastrostomy</a:t>
            </a:r>
          </a:p>
          <a:p>
            <a:r>
              <a:rPr lang="ar-EG" sz="1800"/>
              <a:t> Percutaneous endoscopic gastrostomy (PEG)</a:t>
            </a:r>
            <a:endParaRPr lang="en-US" sz="1800"/>
          </a:p>
          <a:p>
            <a:r>
              <a:rPr lang="en-US" sz="1800"/>
              <a:t>- The principle of a sutureless approximation of the stomach to the anterior abdominal wall has allowed the pull technique</a:t>
            </a:r>
          </a:p>
          <a:p>
            <a:r>
              <a:rPr lang="en-US" sz="1800"/>
              <a:t>Reduced morbidity and mortality compared to open.</a:t>
            </a:r>
          </a:p>
        </p:txBody>
      </p:sp>
      <p:sp>
        <p:nvSpPr>
          <p:cNvPr id="1048654" name="Title 1048653"/>
          <p:cNvSpPr>
            <a:spLocks noGrp="1"/>
          </p:cNvSpPr>
          <p:nvPr/>
        </p:nvSpPr>
        <p:spPr>
          <a:xfrm>
            <a:off x="867410" y="3091181"/>
            <a:ext cx="7886700" cy="1325563"/>
          </a:xfrm>
        </p:spPr>
        <p:txBody>
          <a:bodyPr/>
          <a:lst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a:lstStyle>
          <a:p>
            <a:r>
              <a:rPr lang="en-US">
                <a:solidFill>
                  <a:srgbClr val="FF0000"/>
                </a:solidFill>
              </a:rPr>
              <a:t>Complications</a:t>
            </a:r>
          </a:p>
        </p:txBody>
      </p:sp>
      <p:sp>
        <p:nvSpPr>
          <p:cNvPr id="1048655" name="Content Placeholder 1048654"/>
          <p:cNvSpPr>
            <a:spLocks noGrp="1"/>
          </p:cNvSpPr>
          <p:nvPr/>
        </p:nvSpPr>
        <p:spPr>
          <a:xfrm>
            <a:off x="1657350" y="3729355"/>
            <a:ext cx="7886700" cy="3128645"/>
          </a:xfr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 Infection</a:t>
            </a:r>
          </a:p>
          <a:p>
            <a:r>
              <a:rPr lang="en-US"/>
              <a:t>2) Trauma to other structures eg colon</a:t>
            </a:r>
          </a:p>
          <a:p>
            <a:r>
              <a:rPr lang="en-US"/>
              <a:t>3) Hemorrhage</a:t>
            </a:r>
          </a:p>
          <a:p>
            <a:r>
              <a:rPr lang="en-US"/>
              <a:t>4) Leakage</a:t>
            </a:r>
          </a:p>
          <a:p>
            <a:r>
              <a:rPr lang="en-US"/>
              <a:t>5) Blockage</a:t>
            </a:r>
          </a:p>
          <a:p>
            <a:r>
              <a:rPr lang="en-US"/>
              <a:t>6) Aspiration pneumonia</a:t>
            </a:r>
          </a:p>
          <a:p>
            <a:r>
              <a:rPr lang="en-US"/>
              <a:t>7) Displacement of tube</a:t>
            </a:r>
          </a:p>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048655"/>
          <p:cNvSpPr>
            <a:spLocks noGrp="1"/>
          </p:cNvSpPr>
          <p:nvPr>
            <p:ph type="title"/>
          </p:nvPr>
        </p:nvSpPr>
        <p:spPr>
          <a:xfrm>
            <a:off x="2152650" y="365126"/>
            <a:ext cx="7886700" cy="1325563"/>
          </a:xfrm>
        </p:spPr>
        <p:txBody>
          <a:bodyPr/>
          <a:lstStyle/>
          <a:p>
            <a:r>
              <a:rPr lang="en-GB" altLang="en-US" sz="4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 </a:t>
            </a:r>
            <a:r>
              <a:rPr lang="en-US" sz="4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Jejunostomy</a:t>
            </a:r>
          </a:p>
        </p:txBody>
      </p:sp>
      <p:sp>
        <p:nvSpPr>
          <p:cNvPr id="1048657" name="Content Placeholder 1048656"/>
          <p:cNvSpPr>
            <a:spLocks noGrp="1"/>
          </p:cNvSpPr>
          <p:nvPr>
            <p:ph idx="1"/>
          </p:nvPr>
        </p:nvSpPr>
        <p:spPr>
          <a:xfrm>
            <a:off x="125095" y="1361440"/>
            <a:ext cx="11972925" cy="4351655"/>
          </a:xfrm>
        </p:spPr>
        <p:txBody>
          <a:bodyPr>
            <a:noAutofit/>
          </a:bodyPr>
          <a:lstStyle/>
          <a:p>
            <a:r>
              <a:rPr lang="en-US" sz="1800">
                <a:solidFill>
                  <a:srgbClr val="FF0000"/>
                </a:solidFill>
              </a:rPr>
              <a:t>Definition:</a:t>
            </a:r>
            <a:r>
              <a:rPr lang="en-US" sz="1800"/>
              <a:t> jejunostomy tube (J-tube) is a soft, plastic tube placed through the skin of the abdomen </a:t>
            </a:r>
          </a:p>
          <a:p>
            <a:r>
              <a:rPr lang="en-US" sz="1800"/>
              <a:t>into the midsection of the small intestine. The tube delivers food and medicine until the person is </a:t>
            </a:r>
          </a:p>
          <a:p>
            <a:r>
              <a:rPr lang="en-US" sz="1800"/>
              <a:t>healthy enough to eat by mouth.</a:t>
            </a:r>
          </a:p>
          <a:p>
            <a:pPr marL="0" indent="0">
              <a:buNone/>
            </a:pPr>
            <a:r>
              <a:rPr lang="en-US" sz="1800">
                <a:solidFill>
                  <a:srgbClr val="FF0000"/>
                </a:solidFill>
              </a:rPr>
              <a:t>Indication:</a:t>
            </a:r>
          </a:p>
          <a:p>
            <a:r>
              <a:rPr lang="en-US" sz="1800"/>
              <a:t>Gastric outlet obstruction</a:t>
            </a:r>
          </a:p>
          <a:p>
            <a:r>
              <a:rPr lang="en-US" sz="1800"/>
              <a:t>Gastric enteral feeding is contraindicated</a:t>
            </a:r>
          </a:p>
          <a:p>
            <a:r>
              <a:rPr lang="en-US" sz="1800"/>
              <a:t>Central nervous system disorders</a:t>
            </a:r>
          </a:p>
          <a:p>
            <a:r>
              <a:rPr lang="en-US" sz="1800"/>
              <a:t>Chronically ill</a:t>
            </a:r>
          </a:p>
          <a:p>
            <a:endParaRPr lang="en-US"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048659"/>
          <p:cNvSpPr>
            <a:spLocks noGrp="1"/>
          </p:cNvSpPr>
          <p:nvPr>
            <p:ph type="title"/>
          </p:nvPr>
        </p:nvSpPr>
        <p:spPr>
          <a:xfrm>
            <a:off x="2152650" y="365125"/>
            <a:ext cx="7886700" cy="1001395"/>
          </a:xfrm>
        </p:spPr>
        <p:txBody>
          <a:bodyPr/>
          <a:lstStyle/>
          <a:p>
            <a:r>
              <a:rPr lang="en-US">
                <a:solidFill>
                  <a:srgbClr val="FF0000"/>
                </a:solidFill>
              </a:rPr>
              <a:t>Complications</a:t>
            </a:r>
          </a:p>
        </p:txBody>
      </p:sp>
      <p:sp>
        <p:nvSpPr>
          <p:cNvPr id="1048661" name="Content Placeholder 1048660"/>
          <p:cNvSpPr>
            <a:spLocks noGrp="1"/>
          </p:cNvSpPr>
          <p:nvPr>
            <p:ph idx="1"/>
          </p:nvPr>
        </p:nvSpPr>
        <p:spPr>
          <a:xfrm>
            <a:off x="419100" y="1072515"/>
            <a:ext cx="9620250" cy="4351655"/>
          </a:xfrm>
        </p:spPr>
        <p:txBody>
          <a:bodyPr>
            <a:noAutofit/>
          </a:bodyPr>
          <a:lstStyle/>
          <a:p>
            <a:r>
              <a:rPr lang="en-US" sz="2000"/>
              <a:t>Minor bleeding from the site</a:t>
            </a:r>
          </a:p>
          <a:p>
            <a:r>
              <a:rPr lang="en-US" sz="2000"/>
              <a:t> Local infection</a:t>
            </a:r>
          </a:p>
          <a:p>
            <a:r>
              <a:rPr lang="en-US" sz="2000"/>
              <a:t> Granulation tissue formation</a:t>
            </a:r>
          </a:p>
          <a:p>
            <a:r>
              <a:rPr lang="en-US" sz="2000"/>
              <a:t>Tube dislocation</a:t>
            </a:r>
          </a:p>
          <a:p>
            <a:r>
              <a:rPr lang="en-US" sz="2000"/>
              <a:t> Obstruction or migration of the tube</a:t>
            </a:r>
          </a:p>
          <a:p>
            <a:r>
              <a:rPr lang="en-US" sz="2000"/>
              <a:t> Intra-abdominal abscess </a:t>
            </a:r>
          </a:p>
          <a:p>
            <a:r>
              <a:rPr lang="en-US" sz="2000"/>
              <a:t>Enterocutaneous fistulas</a:t>
            </a:r>
          </a:p>
          <a:p>
            <a:r>
              <a:rPr lang="en-US" sz="2000"/>
              <a:t> leakage from the catheter</a:t>
            </a:r>
          </a:p>
          <a:p>
            <a:r>
              <a:rPr lang="en-US" sz="2000"/>
              <a:t>Perforation of the small intestine</a:t>
            </a:r>
          </a:p>
          <a:p>
            <a:r>
              <a:rPr lang="en-US" sz="2000"/>
              <a:t> Electrolyte disorders</a:t>
            </a:r>
          </a:p>
          <a:p>
            <a:r>
              <a:rPr lang="en-US" sz="2000"/>
              <a:t>Vitamin, mineral and trace element deficiencies</a:t>
            </a:r>
          </a:p>
          <a:p>
            <a:endParaRPr lang="en-US" sz="17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048661"/>
          <p:cNvSpPr>
            <a:spLocks noGrp="1"/>
          </p:cNvSpPr>
          <p:nvPr>
            <p:ph type="title"/>
          </p:nvPr>
        </p:nvSpPr>
        <p:spPr>
          <a:xfrm>
            <a:off x="2152650" y="365126"/>
            <a:ext cx="7886700" cy="1325563"/>
          </a:xfrm>
        </p:spPr>
        <p:txBody>
          <a:bodyPr/>
          <a:lstStyle/>
          <a:p>
            <a:r>
              <a:rPr lang="en-GB" altLang="en-US" sz="4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 </a:t>
            </a:r>
            <a:r>
              <a:rPr lang="en-US" sz="4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Esophagostomy</a:t>
            </a:r>
          </a:p>
        </p:txBody>
      </p:sp>
      <p:sp>
        <p:nvSpPr>
          <p:cNvPr id="1048663" name="Content Placeholder 1048662"/>
          <p:cNvSpPr>
            <a:spLocks noGrp="1"/>
          </p:cNvSpPr>
          <p:nvPr>
            <p:ph idx="1"/>
          </p:nvPr>
        </p:nvSpPr>
        <p:spPr>
          <a:xfrm>
            <a:off x="0" y="1376680"/>
            <a:ext cx="12192000" cy="5358130"/>
          </a:xfrm>
        </p:spPr>
        <p:txBody>
          <a:bodyPr>
            <a:noAutofit/>
          </a:bodyPr>
          <a:lstStyle/>
          <a:p>
            <a:pPr marL="0" indent="0">
              <a:buNone/>
            </a:pPr>
            <a:r>
              <a:rPr lang="en-US" sz="2000">
                <a:solidFill>
                  <a:srgbClr val="FF0000"/>
                </a:solidFill>
              </a:rPr>
              <a:t>Definition: </a:t>
            </a:r>
            <a:r>
              <a:rPr lang="en-US" sz="2000"/>
              <a:t>This procedure can be performed as a temporizing procedure for an esophageal </a:t>
            </a:r>
          </a:p>
          <a:p>
            <a:r>
              <a:rPr lang="en-US" sz="2000"/>
              <a:t>perforation when a primary repair cannot be performed.</a:t>
            </a:r>
          </a:p>
          <a:p>
            <a:r>
              <a:rPr lang="en-US" sz="2000"/>
              <a:t>Cannot use in excessive vomiting (contraindication)</a:t>
            </a:r>
          </a:p>
          <a:p>
            <a:pPr marL="0" indent="0">
              <a:buNone/>
            </a:pPr>
            <a:r>
              <a:rPr lang="en-US" sz="2000">
                <a:solidFill>
                  <a:srgbClr val="FF0000"/>
                </a:solidFill>
              </a:rPr>
              <a:t>Indications:</a:t>
            </a:r>
          </a:p>
          <a:p>
            <a:r>
              <a:rPr lang="en-US" sz="2000"/>
              <a:t>Esophageal perforation in patients too ill to tolerate thoracotomy</a:t>
            </a:r>
          </a:p>
          <a:p>
            <a:r>
              <a:rPr lang="en-US" sz="2000"/>
              <a:t> detection of esophageal perforation or suture line breakdown at a time too late to permit </a:t>
            </a:r>
          </a:p>
          <a:p>
            <a:r>
              <a:rPr lang="en-US" sz="2000"/>
              <a:t>primary repair.</a:t>
            </a:r>
          </a:p>
          <a:p>
            <a:r>
              <a:rPr lang="en-US" sz="2000"/>
              <a:t> benign or malignant obstruction of the esophagus associated with persistent pneumonitis.</a:t>
            </a:r>
          </a:p>
          <a:p>
            <a:endParaRPr lang="en-US" sz="2000"/>
          </a:p>
        </p:txBody>
      </p:sp>
      <p:sp>
        <p:nvSpPr>
          <p:cNvPr id="3" name="Text Box 2"/>
          <p:cNvSpPr txBox="1"/>
          <p:nvPr/>
        </p:nvSpPr>
        <p:spPr>
          <a:xfrm>
            <a:off x="10319385" y="4705985"/>
            <a:ext cx="4064000" cy="368300"/>
          </a:xfrm>
          <a:prstGeom prst="rect">
            <a:avLst/>
          </a:prstGeom>
          <a:noFill/>
        </p:spPr>
        <p:txBody>
          <a:bodyPr wrap="square" rtlCol="0">
            <a:sp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a:xfrm>
            <a:off x="2152650" y="148591"/>
            <a:ext cx="7886700" cy="1325563"/>
          </a:xfrm>
        </p:spPr>
        <p:txBody>
          <a:bodyPr/>
          <a:lstStyle/>
          <a:p>
            <a:r>
              <a:rPr lang="en-US" sz="4000" dirty="0">
                <a:solidFill>
                  <a:srgbClr val="FF0000"/>
                </a:solidFill>
              </a:rPr>
              <a:t>Indications for stoma:</a:t>
            </a:r>
          </a:p>
        </p:txBody>
      </p:sp>
      <p:sp>
        <p:nvSpPr>
          <p:cNvPr id="1048610" name="Content Placeholder 2"/>
          <p:cNvSpPr>
            <a:spLocks noGrp="1"/>
          </p:cNvSpPr>
          <p:nvPr>
            <p:ph idx="1"/>
          </p:nvPr>
        </p:nvSpPr>
        <p:spPr>
          <a:xfrm>
            <a:off x="0" y="1020445"/>
            <a:ext cx="12051030" cy="5836920"/>
          </a:xfrm>
        </p:spPr>
        <p:txBody>
          <a:bodyPr>
            <a:noAutofit/>
          </a:bodyPr>
          <a:lstStyle/>
          <a:p>
            <a:r>
              <a:rPr lang="en-US" sz="2000" dirty="0"/>
              <a:t> inflammatory bowel disease</a:t>
            </a:r>
          </a:p>
          <a:p>
            <a:r>
              <a:rPr lang="en-US" sz="2000" dirty="0"/>
              <a:t>ulcers</a:t>
            </a:r>
          </a:p>
          <a:p>
            <a:r>
              <a:rPr lang="en-US" sz="2000" dirty="0"/>
              <a:t>polyps</a:t>
            </a:r>
          </a:p>
          <a:p>
            <a:r>
              <a:rPr lang="en-US" sz="2000" dirty="0"/>
              <a:t>Cancers:  - </a:t>
            </a:r>
            <a:r>
              <a:rPr lang="en-US" sz="2000" dirty="0" err="1"/>
              <a:t>Coloncarcinoma</a:t>
            </a:r>
            <a:r>
              <a:rPr lang="en-GB" altLang="en-US" sz="2000" dirty="0" err="1"/>
              <a:t>         </a:t>
            </a:r>
            <a:r>
              <a:rPr lang="en-US" sz="2000" dirty="0"/>
              <a:t> -</a:t>
            </a:r>
            <a:r>
              <a:rPr lang="en-US" sz="2000" dirty="0" err="1"/>
              <a:t>Rectalcarcinoma</a:t>
            </a:r>
            <a:endParaRPr lang="en-US" sz="2000" dirty="0"/>
          </a:p>
          <a:p>
            <a:r>
              <a:rPr lang="en-US" sz="2000" dirty="0"/>
              <a:t>Disorders of bowel function — </a:t>
            </a:r>
            <a:r>
              <a:rPr lang="en-US" sz="2000" dirty="0" err="1"/>
              <a:t>Hurschprung’s</a:t>
            </a:r>
            <a:r>
              <a:rPr lang="en-US" sz="2000" dirty="0"/>
              <a:t> disease</a:t>
            </a:r>
          </a:p>
          <a:p>
            <a:r>
              <a:rPr lang="en-US" sz="2000" dirty="0"/>
              <a:t>Accidental injury</a:t>
            </a:r>
          </a:p>
          <a:p>
            <a:r>
              <a:rPr lang="en-US" sz="2000" dirty="0"/>
              <a:t>Congenital deformities of anus and rectum</a:t>
            </a:r>
          </a:p>
          <a:p>
            <a:r>
              <a:rPr lang="en-US" sz="2000" dirty="0"/>
              <a:t>Operative:</a:t>
            </a:r>
          </a:p>
          <a:p>
            <a:pPr marL="0" indent="0">
              <a:buNone/>
            </a:pPr>
            <a:r>
              <a:rPr lang="en-US" sz="2000" dirty="0"/>
              <a:t>      1.distal anastomosis</a:t>
            </a:r>
          </a:p>
          <a:p>
            <a:pPr marL="0" indent="0">
              <a:buNone/>
            </a:pPr>
            <a:r>
              <a:rPr lang="en-US" sz="2000" dirty="0"/>
              <a:t>      2.distal repair</a:t>
            </a:r>
          </a:p>
          <a:p>
            <a:pPr marL="0" indent="0">
              <a:buNone/>
            </a:pPr>
            <a:r>
              <a:rPr lang="en-US" sz="2000" dirty="0"/>
              <a:t>      3. Hartmann's operation</a:t>
            </a:r>
          </a:p>
          <a:p>
            <a:endParaRPr lang="en-US" sz="11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r>
              <a:rPr lang="en-US" sz="2400">
                <a:solidFill>
                  <a:srgbClr val="FF0000"/>
                </a:solidFill>
                <a:sym typeface="+mn-ea"/>
              </a:rPr>
              <a:t>Complications:</a:t>
            </a:r>
            <a:endParaRPr lang="en-US" sz="2400">
              <a:solidFill>
                <a:srgbClr val="FF0000"/>
              </a:solidFill>
            </a:endParaRPr>
          </a:p>
          <a:p>
            <a:r>
              <a:rPr lang="en-US" sz="2400">
                <a:sym typeface="+mn-ea"/>
              </a:rPr>
              <a:t>Vomiting</a:t>
            </a:r>
            <a:endParaRPr lang="en-US" sz="2400"/>
          </a:p>
          <a:p>
            <a:r>
              <a:rPr lang="en-US" sz="2400">
                <a:sym typeface="+mn-ea"/>
              </a:rPr>
              <a:t>Scratching at the tube and bandage</a:t>
            </a:r>
            <a:endParaRPr lang="en-US" sz="2400"/>
          </a:p>
          <a:p>
            <a:r>
              <a:rPr lang="en-US" sz="2400">
                <a:sym typeface="+mn-ea"/>
              </a:rPr>
              <a:t>Patient removal of the tube</a:t>
            </a:r>
            <a:endParaRPr lang="en-US" sz="2400"/>
          </a:p>
          <a:p>
            <a:r>
              <a:rPr lang="en-US" sz="2400">
                <a:sym typeface="+mn-ea"/>
              </a:rPr>
              <a:t>Inflammation</a:t>
            </a:r>
            <a:endParaRPr lang="en-US" sz="2400"/>
          </a:p>
          <a:p>
            <a:r>
              <a:rPr lang="en-US" sz="2400">
                <a:sym typeface="+mn-ea"/>
              </a:rPr>
              <a:t>Infection at the wound site and</a:t>
            </a:r>
            <a:endParaRPr lang="en-US" sz="2400"/>
          </a:p>
          <a:p>
            <a:r>
              <a:rPr lang="en-US" sz="2400">
                <a:sym typeface="+mn-ea"/>
              </a:rPr>
              <a:t>Mechanical issues</a:t>
            </a:r>
            <a:endParaRPr 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عنصر نائب للمحتوى 2"/>
          <p:cNvSpPr>
            <a:spLocks noGrp="1"/>
          </p:cNvSpPr>
          <p:nvPr>
            <p:ph idx="1"/>
          </p:nvPr>
        </p:nvSpPr>
        <p:spPr>
          <a:xfrm>
            <a:off x="313055" y="1216025"/>
            <a:ext cx="7913370" cy="5641340"/>
          </a:xfrm>
        </p:spPr>
        <p:txBody>
          <a:bodyPr>
            <a:normAutofit fontScale="35000" lnSpcReduction="20000"/>
          </a:bodyPr>
          <a:lstStyle/>
          <a:p>
            <a:pPr marL="274320" lvl="1">
              <a:buNone/>
            </a:pPr>
            <a:r>
              <a:rPr lang="en-US" sz="11430" b="1" dirty="0">
                <a:solidFill>
                  <a:srgbClr val="C00000"/>
                </a:solidFill>
                <a:latin typeface="Kristen ITC" panose="03050502040202030202" pitchFamily="66" charset="0"/>
              </a:rPr>
              <a:t>Normal stoma :</a:t>
            </a:r>
          </a:p>
          <a:p>
            <a:pPr marL="274320" lvl="1">
              <a:buNone/>
            </a:pPr>
            <a:endParaRPr lang="en-US" sz="2800" dirty="0">
              <a:solidFill>
                <a:srgbClr val="C00000"/>
              </a:solidFill>
              <a:latin typeface="Kristen ITC" panose="03050502040202030202" pitchFamily="66" charset="0"/>
            </a:endParaRPr>
          </a:p>
          <a:p>
            <a:pPr lvl="1">
              <a:lnSpc>
                <a:spcPct val="150000"/>
              </a:lnSpc>
              <a:buFont typeface="Wingdings" panose="05000000000000000000" pitchFamily="2" charset="2"/>
              <a:buChar char="Ø"/>
            </a:pPr>
            <a:r>
              <a:rPr lang="en-US" sz="6545" b="1" dirty="0"/>
              <a:t>Above the skin level </a:t>
            </a:r>
          </a:p>
          <a:p>
            <a:pPr lvl="1">
              <a:lnSpc>
                <a:spcPct val="150000"/>
              </a:lnSpc>
              <a:buFont typeface="Wingdings" panose="05000000000000000000" pitchFamily="2" charset="2"/>
              <a:buChar char="Ø"/>
            </a:pPr>
            <a:r>
              <a:rPr lang="en-US" sz="6545" b="1" dirty="0"/>
              <a:t> Red and moist </a:t>
            </a:r>
          </a:p>
          <a:p>
            <a:pPr lvl="1">
              <a:lnSpc>
                <a:spcPct val="150000"/>
              </a:lnSpc>
              <a:buFont typeface="Wingdings" panose="05000000000000000000" pitchFamily="2" charset="2"/>
              <a:buChar char="Ø"/>
            </a:pPr>
            <a:r>
              <a:rPr lang="en-US" sz="6545" b="1" dirty="0"/>
              <a:t> Normal surrounding skin</a:t>
            </a:r>
          </a:p>
          <a:p>
            <a:pPr lvl="1">
              <a:lnSpc>
                <a:spcPct val="150000"/>
              </a:lnSpc>
              <a:buFont typeface="Wingdings" panose="05000000000000000000" pitchFamily="2" charset="2"/>
              <a:buChar char="Ø"/>
            </a:pPr>
            <a:r>
              <a:rPr lang="en-US" sz="6545" b="1" dirty="0"/>
              <a:t> </a:t>
            </a:r>
            <a:r>
              <a:rPr lang="en-US" sz="6545" b="1" dirty="0">
                <a:cs typeface="Aharoni" pitchFamily="2" charset="-79"/>
              </a:rPr>
              <a:t>it has no nerve endings, so it is not painful to touch </a:t>
            </a:r>
            <a:r>
              <a:rPr lang="en-US" sz="6545" b="1" dirty="0">
                <a:latin typeface="Aharoni" pitchFamily="2" charset="-79"/>
                <a:cs typeface="Aharoni" pitchFamily="2" charset="-79"/>
              </a:rPr>
              <a:t>as no nerve endings,</a:t>
            </a:r>
          </a:p>
          <a:p>
            <a:pPr lvl="1">
              <a:lnSpc>
                <a:spcPct val="150000"/>
              </a:lnSpc>
              <a:buNone/>
            </a:pPr>
            <a:r>
              <a:rPr lang="en-US" sz="6545" b="1" dirty="0">
                <a:latin typeface="Aharoni" pitchFamily="2" charset="-79"/>
                <a:cs typeface="Aharoni" pitchFamily="2" charset="-79"/>
              </a:rPr>
              <a:t> so it is </a:t>
            </a:r>
            <a:r>
              <a:rPr lang="en-US" sz="6545" b="1" dirty="0">
                <a:solidFill>
                  <a:srgbClr val="FF0000"/>
                </a:solidFill>
                <a:latin typeface="Aharoni" pitchFamily="2" charset="-79"/>
                <a:cs typeface="Aharoni" pitchFamily="2" charset="-79"/>
              </a:rPr>
              <a:t>not painful</a:t>
            </a:r>
          </a:p>
          <a:p>
            <a:pPr lvl="1">
              <a:lnSpc>
                <a:spcPct val="150000"/>
              </a:lnSpc>
              <a:buNone/>
            </a:pPr>
            <a:r>
              <a:rPr lang="en-US" sz="6545" b="1" dirty="0">
                <a:solidFill>
                  <a:srgbClr val="FF0000"/>
                </a:solidFill>
                <a:latin typeface="Aharoni" pitchFamily="2" charset="-79"/>
                <a:cs typeface="Aharoni" pitchFamily="2" charset="-79"/>
              </a:rPr>
              <a:t> </a:t>
            </a:r>
            <a:r>
              <a:rPr lang="en-US" sz="6545" b="1" dirty="0">
                <a:latin typeface="Aharoni" pitchFamily="2" charset="-79"/>
                <a:cs typeface="Aharoni" pitchFamily="2" charset="-79"/>
              </a:rPr>
              <a:t>to touch.</a:t>
            </a:r>
          </a:p>
          <a:p>
            <a:pPr lvl="1">
              <a:lnSpc>
                <a:spcPct val="150000"/>
              </a:lnSpc>
              <a:buFont typeface="Wingdings" panose="05000000000000000000" pitchFamily="2" charset="2"/>
              <a:buChar char="Ø"/>
            </a:pPr>
            <a:endParaRPr lang="en-US" sz="2400" b="1" dirty="0"/>
          </a:p>
          <a:p>
            <a:pPr lvl="1"/>
            <a:endParaRPr lang="en-US" sz="2000" b="1" dirty="0"/>
          </a:p>
          <a:p>
            <a:endParaRPr lang="ar-JO" dirty="0"/>
          </a:p>
        </p:txBody>
      </p:sp>
      <p:pic>
        <p:nvPicPr>
          <p:cNvPr id="2097152" name="Picture 2" descr="ÙØªÙØ¬Ø© Ø¨Ø­Ø« Ø§ÙØµÙØ± Ø¹Ù âªnormal stomaâ¬â"/>
          <p:cNvPicPr>
            <a:picLocks noChangeAspect="1" noChangeArrowheads="1"/>
          </p:cNvPicPr>
          <p:nvPr/>
        </p:nvPicPr>
        <p:blipFill>
          <a:blip r:embed="rId2" cstate="print"/>
          <a:srcRect/>
          <a:stretch>
            <a:fillRect/>
          </a:stretch>
        </p:blipFill>
        <p:spPr bwMode="auto">
          <a:xfrm>
            <a:off x="8326755" y="1905000"/>
            <a:ext cx="2900723" cy="3733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عنوان 1"/>
          <p:cNvSpPr>
            <a:spLocks noGrp="1"/>
          </p:cNvSpPr>
          <p:nvPr>
            <p:ph type="title"/>
          </p:nvPr>
        </p:nvSpPr>
        <p:spPr>
          <a:xfrm>
            <a:off x="1645920" y="133351"/>
            <a:ext cx="7886700" cy="1325563"/>
          </a:xfrm>
        </p:spPr>
        <p:txBody>
          <a:bodyPr>
            <a:normAutofit/>
          </a:bodyPr>
          <a:lstStyle/>
          <a:p>
            <a:r>
              <a:rPr lang="en-US" sz="4000" b="1" dirty="0">
                <a:solidFill>
                  <a:srgbClr val="FF0000"/>
                </a:solidFill>
                <a:latin typeface="Arial Rounded MT Bold" pitchFamily="34" charset="0"/>
              </a:rPr>
              <a:t>Choosing a stoma site</a:t>
            </a:r>
            <a:endParaRPr lang="ar-JO" sz="4000" dirty="0"/>
          </a:p>
        </p:txBody>
      </p:sp>
      <p:sp>
        <p:nvSpPr>
          <p:cNvPr id="1048592" name="عنصر نائب للمحتوى 2"/>
          <p:cNvSpPr>
            <a:spLocks noGrp="1"/>
          </p:cNvSpPr>
          <p:nvPr>
            <p:ph idx="1"/>
          </p:nvPr>
        </p:nvSpPr>
        <p:spPr>
          <a:xfrm>
            <a:off x="120650" y="946150"/>
            <a:ext cx="12071350" cy="3968115"/>
          </a:xfrm>
        </p:spPr>
        <p:txBody>
          <a:bodyPr>
            <a:normAutofit/>
          </a:bodyPr>
          <a:lstStyle/>
          <a:p>
            <a:r>
              <a:rPr lang="en-US" sz="2000" b="1" dirty="0"/>
              <a:t>The </a:t>
            </a:r>
            <a:r>
              <a:rPr lang="en-US" sz="2000" b="1" dirty="0">
                <a:solidFill>
                  <a:srgbClr val="FF0000"/>
                </a:solidFill>
              </a:rPr>
              <a:t>optimum site</a:t>
            </a:r>
            <a:r>
              <a:rPr lang="en-US" sz="2000" b="1" dirty="0"/>
              <a:t> </a:t>
            </a:r>
            <a:r>
              <a:rPr lang="en-US" sz="2000" b="1" dirty="0">
                <a:solidFill>
                  <a:srgbClr val="FF0000"/>
                </a:solidFill>
              </a:rPr>
              <a:t>of stoma </a:t>
            </a:r>
            <a:r>
              <a:rPr lang="en-US" sz="2000" b="1" dirty="0"/>
              <a:t> will depend on the type of stoma, previous incisions, scars, the patient’s build, and clothing </a:t>
            </a:r>
            <a:r>
              <a:rPr lang="ar-JO" sz="2000" b="1" dirty="0"/>
              <a:t> </a:t>
            </a:r>
            <a:r>
              <a:rPr lang="en-US" sz="2000" b="1" dirty="0"/>
              <a:t> habits</a:t>
            </a:r>
            <a:endParaRPr lang="ar-JO" sz="2000" b="1" dirty="0"/>
          </a:p>
          <a:p>
            <a:r>
              <a:rPr lang="en-US" sz="2000" b="1" dirty="0"/>
              <a:t>The </a:t>
            </a:r>
            <a:r>
              <a:rPr lang="en-US" sz="2000" b="1" dirty="0">
                <a:solidFill>
                  <a:srgbClr val="FF0000"/>
                </a:solidFill>
              </a:rPr>
              <a:t>optimum stoma site </a:t>
            </a:r>
            <a:r>
              <a:rPr lang="en-US" sz="2000" b="1" dirty="0"/>
              <a:t>must be accessible, visible, and comfortable to the patient. </a:t>
            </a:r>
          </a:p>
          <a:p>
            <a:pPr>
              <a:buNone/>
            </a:pPr>
            <a:endParaRPr lang="en-US" b="1" dirty="0"/>
          </a:p>
          <a:p>
            <a:endParaRPr lang="ar-JO" dirty="0"/>
          </a:p>
        </p:txBody>
      </p:sp>
      <p:sp>
        <p:nvSpPr>
          <p:cNvPr id="1048593" name="عنوان 1"/>
          <p:cNvSpPr>
            <a:spLocks noGrp="1"/>
          </p:cNvSpPr>
          <p:nvPr/>
        </p:nvSpPr>
        <p:spPr>
          <a:xfrm>
            <a:off x="121285" y="2679700"/>
            <a:ext cx="11824970" cy="120269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rgbClr val="FF0000"/>
                </a:solidFill>
              </a:rPr>
              <a:t> </a:t>
            </a:r>
            <a:r>
              <a:rPr lang="en-US" sz="4000" b="1" dirty="0">
                <a:solidFill>
                  <a:srgbClr val="FF0000"/>
                </a:solidFill>
              </a:rPr>
              <a:t>A stoma site should have the following criteria:</a:t>
            </a:r>
            <a:br>
              <a:rPr lang="en-US" sz="4000" b="1" dirty="0">
                <a:solidFill>
                  <a:srgbClr val="FF0000"/>
                </a:solidFill>
              </a:rPr>
            </a:br>
            <a:endParaRPr lang="ar-JO" sz="4000" dirty="0"/>
          </a:p>
        </p:txBody>
      </p:sp>
      <p:sp>
        <p:nvSpPr>
          <p:cNvPr id="1048594" name="عنصر نائب للمحتوى 2"/>
          <p:cNvSpPr>
            <a:spLocks noGrp="1"/>
          </p:cNvSpPr>
          <p:nvPr/>
        </p:nvSpPr>
        <p:spPr>
          <a:xfrm>
            <a:off x="654050" y="4067810"/>
            <a:ext cx="9869805" cy="36036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It should be at least 5 cm away from the planned incision line  </a:t>
            </a:r>
            <a:r>
              <a:rPr lang="en-US" b="1" dirty="0">
                <a:solidFill>
                  <a:srgbClr val="FF0000"/>
                </a:solidFill>
              </a:rPr>
              <a:t>to reduce the risk of prolapse, hernia, and stoma retraction .</a:t>
            </a:r>
            <a:r>
              <a:rPr lang="en-US" b="1" dirty="0"/>
              <a:t> </a:t>
            </a:r>
          </a:p>
          <a:p>
            <a:pPr>
              <a:buNone/>
            </a:pPr>
            <a:endParaRPr lang="en-US" b="1" dirty="0"/>
          </a:p>
          <a:p>
            <a:r>
              <a:rPr lang="en-US" b="1" dirty="0"/>
              <a:t>The stoma site should be </a:t>
            </a:r>
            <a:r>
              <a:rPr lang="en-US" b="1" dirty="0">
                <a:solidFill>
                  <a:srgbClr val="FF0000"/>
                </a:solidFill>
              </a:rPr>
              <a:t>away from creases, scars, the umbilicus, and bony prominences . </a:t>
            </a:r>
            <a:endParaRPr lang="en-US" b="1" dirty="0"/>
          </a:p>
          <a:p>
            <a:pPr>
              <a:buNone/>
            </a:pPr>
            <a:endParaRPr lang="ar-J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عنوان 1"/>
          <p:cNvSpPr>
            <a:spLocks noGrp="1"/>
          </p:cNvSpPr>
          <p:nvPr>
            <p:ph type="title"/>
          </p:nvPr>
        </p:nvSpPr>
        <p:spPr>
          <a:xfrm>
            <a:off x="1548765" y="0"/>
            <a:ext cx="10287635" cy="1562735"/>
          </a:xfrm>
        </p:spPr>
        <p:txBody>
          <a:bodyPr>
            <a:noAutofit/>
          </a:bodyPr>
          <a:lstStyle/>
          <a:p>
            <a:r>
              <a:rPr lang="en-US" sz="3200" b="1" dirty="0">
                <a:solidFill>
                  <a:srgbClr val="FF0000"/>
                </a:solidFill>
              </a:rPr>
              <a:t>Examination of patient presenting with intestinal stoma </a:t>
            </a:r>
            <a:endParaRPr lang="ar-JO" sz="3200" dirty="0"/>
          </a:p>
        </p:txBody>
      </p:sp>
      <p:sp>
        <p:nvSpPr>
          <p:cNvPr id="1048596" name="عنصر نائب للمحتوى 2"/>
          <p:cNvSpPr>
            <a:spLocks noGrp="1"/>
          </p:cNvSpPr>
          <p:nvPr>
            <p:ph idx="1"/>
          </p:nvPr>
        </p:nvSpPr>
        <p:spPr>
          <a:xfrm>
            <a:off x="-23" y="1562457"/>
            <a:ext cx="6196405" cy="3603812"/>
          </a:xfrm>
        </p:spPr>
        <p:txBody>
          <a:bodyPr>
            <a:noAutofit/>
          </a:bodyPr>
          <a:lstStyle/>
          <a:p>
            <a:r>
              <a:rPr lang="en-US" sz="2000" b="1" u="sng" dirty="0">
                <a:solidFill>
                  <a:srgbClr val="FF0000"/>
                </a:solidFill>
              </a:rPr>
              <a:t>1 – Inspection :</a:t>
            </a:r>
          </a:p>
          <a:p>
            <a:pPr>
              <a:buNone/>
            </a:pPr>
            <a:endParaRPr lang="en-US" sz="2000" b="1" u="sng" dirty="0">
              <a:solidFill>
                <a:srgbClr val="FF0000"/>
              </a:solidFill>
            </a:endParaRPr>
          </a:p>
          <a:p>
            <a:r>
              <a:rPr lang="en-US" sz="1800" b="1" dirty="0"/>
              <a:t> site  : RIF , LIF </a:t>
            </a:r>
          </a:p>
          <a:p>
            <a:r>
              <a:rPr lang="en-US" sz="1800" b="1" dirty="0"/>
              <a:t>Number  of opening </a:t>
            </a:r>
          </a:p>
          <a:p>
            <a:r>
              <a:rPr lang="en-US" sz="1800" b="1" dirty="0"/>
              <a:t>Color : Red , black </a:t>
            </a:r>
          </a:p>
          <a:p>
            <a:r>
              <a:rPr lang="en-US" sz="1800" b="1" dirty="0"/>
              <a:t>Output  :  volume </a:t>
            </a:r>
            <a:r>
              <a:rPr lang="en-US" b="1" dirty="0"/>
              <a:t>+ consistency</a:t>
            </a:r>
            <a:endParaRPr lang="en-US" sz="1800" b="1" dirty="0"/>
          </a:p>
          <a:p>
            <a:r>
              <a:rPr lang="en-US" sz="1800" b="1" dirty="0"/>
              <a:t>Surrounding skin  : clean and dry </a:t>
            </a:r>
          </a:p>
          <a:p>
            <a:r>
              <a:rPr lang="en-US" sz="1800" b="1" dirty="0"/>
              <a:t>Spout  : present or not </a:t>
            </a:r>
          </a:p>
          <a:p>
            <a:r>
              <a:rPr lang="en-US" sz="1800" b="1" dirty="0"/>
              <a:t>Any evidence of complication  : hernia, prolapse ,,,</a:t>
            </a:r>
          </a:p>
          <a:p>
            <a:pPr>
              <a:buNone/>
            </a:pPr>
            <a:r>
              <a:rPr lang="en-US" sz="1800" b="1" dirty="0"/>
              <a:t>  </a:t>
            </a:r>
          </a:p>
          <a:p>
            <a:endParaRPr lang="ar-JO" sz="1800" dirty="0"/>
          </a:p>
        </p:txBody>
      </p:sp>
      <p:sp>
        <p:nvSpPr>
          <p:cNvPr id="1048597" name="عنصر نائب للمحتوى 2"/>
          <p:cNvSpPr>
            <a:spLocks noGrp="1"/>
          </p:cNvSpPr>
          <p:nvPr/>
        </p:nvSpPr>
        <p:spPr>
          <a:xfrm>
            <a:off x="5640070" y="1828800"/>
            <a:ext cx="6196330" cy="42068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u="sng" dirty="0">
                <a:solidFill>
                  <a:srgbClr val="FF0000"/>
                </a:solidFill>
              </a:rPr>
              <a:t>2 – palpation :</a:t>
            </a:r>
          </a:p>
          <a:p>
            <a:r>
              <a:rPr lang="en-US" b="1" dirty="0"/>
              <a:t>Feel around the stoma site for any tenderness </a:t>
            </a:r>
          </a:p>
          <a:p>
            <a:r>
              <a:rPr lang="en-US" b="1" dirty="0"/>
              <a:t>Ask patient to cough and feel for a cough impulse for any </a:t>
            </a:r>
            <a:r>
              <a:rPr lang="en-US" b="1" dirty="0" err="1"/>
              <a:t>parastomal</a:t>
            </a:r>
            <a:r>
              <a:rPr lang="en-US" b="1" dirty="0"/>
              <a:t> hernia</a:t>
            </a:r>
          </a:p>
          <a:p>
            <a:pPr>
              <a:buNone/>
            </a:pPr>
            <a:endParaRPr lang="en-US" b="1" dirty="0"/>
          </a:p>
          <a:p>
            <a:r>
              <a:rPr lang="en-US" sz="2800" b="1" u="sng" dirty="0">
                <a:solidFill>
                  <a:srgbClr val="FF0000"/>
                </a:solidFill>
              </a:rPr>
              <a:t>3 – Auscultation : </a:t>
            </a:r>
          </a:p>
          <a:p>
            <a:r>
              <a:rPr lang="en-US" b="1" dirty="0" err="1"/>
              <a:t>Auscultate</a:t>
            </a:r>
            <a:r>
              <a:rPr lang="en-US" b="1" dirty="0"/>
              <a:t> for bowel sound   </a:t>
            </a:r>
          </a:p>
          <a:p>
            <a:pPr>
              <a:buNone/>
            </a:pPr>
            <a:r>
              <a:rPr lang="en-US" b="1" dirty="0"/>
              <a:t>  </a:t>
            </a:r>
          </a:p>
          <a:p>
            <a:endParaRPr lang="ar-JO" dirty="0"/>
          </a:p>
          <a:p>
            <a:endParaRPr lang="ar-J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عنوان 1"/>
          <p:cNvSpPr>
            <a:spLocks noGrp="1"/>
          </p:cNvSpPr>
          <p:nvPr>
            <p:ph type="title"/>
          </p:nvPr>
        </p:nvSpPr>
        <p:spPr>
          <a:xfrm>
            <a:off x="2286000" y="838200"/>
            <a:ext cx="8048977" cy="1202485"/>
          </a:xfrm>
        </p:spPr>
        <p:txBody>
          <a:bodyPr>
            <a:normAutofit/>
          </a:bodyPr>
          <a:lstStyle/>
          <a:p>
            <a:r>
              <a:rPr lang="en-US" sz="3600" b="1" u="sng" dirty="0">
                <a:solidFill>
                  <a:srgbClr val="FF0000"/>
                </a:solidFill>
              </a:rPr>
              <a:t>Digital examination of stoma </a:t>
            </a:r>
            <a:endParaRPr lang="ar-JO" sz="3600" dirty="0"/>
          </a:p>
        </p:txBody>
      </p:sp>
      <p:sp>
        <p:nvSpPr>
          <p:cNvPr id="1048599" name="عنصر نائب للمحتوى 2"/>
          <p:cNvSpPr>
            <a:spLocks noGrp="1"/>
          </p:cNvSpPr>
          <p:nvPr>
            <p:ph idx="1"/>
          </p:nvPr>
        </p:nvSpPr>
        <p:spPr>
          <a:xfrm>
            <a:off x="1074420" y="2237105"/>
            <a:ext cx="10060940" cy="4138930"/>
          </a:xfrm>
        </p:spPr>
        <p:txBody>
          <a:bodyPr>
            <a:normAutofit/>
          </a:bodyPr>
          <a:lstStyle/>
          <a:p>
            <a:pPr algn="ctr">
              <a:buNone/>
            </a:pPr>
            <a:endParaRPr lang="en-US" sz="2400" b="1" dirty="0">
              <a:solidFill>
                <a:srgbClr val="002060"/>
              </a:solidFill>
              <a:latin typeface="Bahnschrift" panose="020B0502040204020203" pitchFamily="34" charset="0"/>
            </a:endParaRPr>
          </a:p>
          <a:p>
            <a:pPr algn="ctr"/>
            <a:r>
              <a:rPr lang="en-US" sz="2400" b="1" dirty="0">
                <a:solidFill>
                  <a:srgbClr val="002060"/>
                </a:solidFill>
                <a:latin typeface="Bahnschrift" panose="020B0502040204020203" pitchFamily="34" charset="0"/>
              </a:rPr>
              <a:t> It includes the insertion of a gloved lubricated index finger into the </a:t>
            </a:r>
            <a:r>
              <a:rPr lang="en-US" sz="2400" b="1" dirty="0">
                <a:solidFill>
                  <a:srgbClr val="FF0000"/>
                </a:solidFill>
                <a:latin typeface="Bahnschrift" panose="020B0502040204020203" pitchFamily="34" charset="0"/>
              </a:rPr>
              <a:t>stoma lumen.</a:t>
            </a:r>
          </a:p>
          <a:p>
            <a:pPr algn="ctr"/>
            <a:r>
              <a:rPr lang="en-US" sz="2400" b="1" dirty="0">
                <a:solidFill>
                  <a:srgbClr val="002060"/>
                </a:solidFill>
                <a:latin typeface="Bahnschrift" panose="020B0502040204020203" pitchFamily="34" charset="0"/>
              </a:rPr>
              <a:t>  At times, this may be all that is needed to </a:t>
            </a:r>
            <a:r>
              <a:rPr lang="en-US" sz="2400" b="1" dirty="0">
                <a:solidFill>
                  <a:srgbClr val="FF0000"/>
                </a:solidFill>
                <a:latin typeface="Bahnschrift" panose="020B0502040204020203" pitchFamily="34" charset="0"/>
              </a:rPr>
              <a:t>relieve an obstruction</a:t>
            </a:r>
            <a:r>
              <a:rPr lang="en-US" sz="2400" b="1" dirty="0">
                <a:solidFill>
                  <a:srgbClr val="002060"/>
                </a:solidFill>
                <a:latin typeface="Bahnschrift" panose="020B0502040204020203" pitchFamily="34" charset="0"/>
              </a:rPr>
              <a:t> due to adhesions or fibrosis. </a:t>
            </a:r>
          </a:p>
          <a:p>
            <a:pPr algn="ctr"/>
            <a:r>
              <a:rPr lang="en-US" sz="2400" b="1" dirty="0">
                <a:solidFill>
                  <a:srgbClr val="002060"/>
                </a:solidFill>
                <a:latin typeface="Bahnschrift" panose="020B0502040204020203" pitchFamily="34" charset="0"/>
              </a:rPr>
              <a:t> The removed gloved finger is then inspected for feces, blood or mucus</a:t>
            </a:r>
            <a:r>
              <a:rPr lang="en-US" sz="2400" b="1" dirty="0">
                <a:solidFill>
                  <a:srgbClr val="002060"/>
                </a:solidFill>
              </a:rPr>
              <a:t>.</a:t>
            </a:r>
            <a:endParaRPr lang="ar-JO" sz="2400" b="1" dirty="0">
              <a:solidFill>
                <a:srgbClr val="002060"/>
              </a:solidFill>
            </a:endParaRPr>
          </a:p>
          <a:p>
            <a:pPr algn="ctr"/>
            <a:endParaRPr lang="ar-JO" b="1" dirty="0"/>
          </a:p>
          <a:p>
            <a:endParaRPr lang="ar-J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a:xfrm>
            <a:off x="1654810" y="196215"/>
            <a:ext cx="9729470" cy="1188720"/>
          </a:xfrm>
        </p:spPr>
        <p:txBody>
          <a:bodyPr>
            <a:noAutofit/>
          </a:bodyPr>
          <a:lstStyle/>
          <a:p>
            <a:r>
              <a:rPr lang="en-US" sz="4000" b="0" i="0" dirty="0" err="1">
                <a:solidFill>
                  <a:srgbClr val="FF0000"/>
                </a:solidFill>
                <a:effectLst/>
                <a:latin typeface="Helvetica" pitchFamily="2" charset="0"/>
              </a:rPr>
              <a:t>Ostomies</a:t>
            </a:r>
            <a:r>
              <a:rPr lang="en-US" sz="4000" b="0" i="0" dirty="0">
                <a:solidFill>
                  <a:srgbClr val="FF0000"/>
                </a:solidFill>
                <a:effectLst/>
                <a:latin typeface="Helvetica" pitchFamily="2" charset="0"/>
              </a:rPr>
              <a:t> and preoperative stoma </a:t>
            </a:r>
            <a:r>
              <a:rPr lang="en-US" sz="4000" b="0" i="0" dirty="0" err="1">
                <a:solidFill>
                  <a:srgbClr val="FF0000"/>
                </a:solidFill>
                <a:effectLst/>
                <a:latin typeface="Helvetica" pitchFamily="2" charset="0"/>
              </a:rPr>
              <a:t>plannig</a:t>
            </a:r>
          </a:p>
        </p:txBody>
      </p:sp>
      <p:sp>
        <p:nvSpPr>
          <p:cNvPr id="1048601" name="Content Placeholder 2"/>
          <p:cNvSpPr>
            <a:spLocks noGrp="1"/>
          </p:cNvSpPr>
          <p:nvPr>
            <p:ph idx="1"/>
          </p:nvPr>
        </p:nvSpPr>
        <p:spPr>
          <a:xfrm>
            <a:off x="252730" y="1590675"/>
            <a:ext cx="10273030" cy="3101975"/>
          </a:xfrm>
        </p:spPr>
        <p:txBody>
          <a:bodyPr/>
          <a:lstStyle/>
          <a:p>
            <a:endParaRPr lang="en-US" sz="2000" dirty="0">
              <a:effectLst/>
              <a:latin typeface="Helvetica" pitchFamily="2" charset="0"/>
            </a:endParaRPr>
          </a:p>
          <a:p>
            <a:r>
              <a:rPr lang="en-US" sz="2000" b="0" i="0" dirty="0">
                <a:effectLst/>
                <a:latin typeface="Helvetica" pitchFamily="2" charset="0"/>
              </a:rPr>
              <a:t>PRE-OPERATIVE NURSING CARE</a:t>
            </a:r>
            <a:endParaRPr lang="en-US" sz="2000" dirty="0">
              <a:effectLst/>
              <a:latin typeface="Helvetica" pitchFamily="2" charset="0"/>
            </a:endParaRPr>
          </a:p>
          <a:p>
            <a:r>
              <a:rPr lang="en-US" sz="2000" b="0" i="0" dirty="0">
                <a:effectLst/>
                <a:latin typeface="Helvetica" pitchFamily="2" charset="0"/>
              </a:rPr>
              <a:t>Psychological preparation: Assure the patient that '</a:t>
            </a:r>
            <a:r>
              <a:rPr lang="en-US" sz="2000" b="0" i="0" dirty="0" err="1">
                <a:effectLst/>
                <a:latin typeface="Helvetica" pitchFamily="2" charset="0"/>
              </a:rPr>
              <a:t>Ostomy</a:t>
            </a:r>
            <a:r>
              <a:rPr lang="en-US" sz="2000" b="0" i="0" dirty="0">
                <a:effectLst/>
                <a:latin typeface="Helvetica" pitchFamily="2" charset="0"/>
              </a:rPr>
              <a:t>' can be cared for without it interfering with daily activities and social life</a:t>
            </a:r>
            <a:endParaRPr lang="en-US" sz="2000" dirty="0">
              <a:effectLst/>
              <a:latin typeface="Helvetica" pitchFamily="2" charset="0"/>
            </a:endParaRPr>
          </a:p>
          <a:p>
            <a:r>
              <a:rPr lang="en-US" sz="2000" b="0" i="0" dirty="0">
                <a:effectLst/>
                <a:latin typeface="Helvetica" pitchFamily="2" charset="0"/>
              </a:rPr>
              <a:t>Nutrition: A low residue diet is given for at least</a:t>
            </a:r>
            <a:r>
              <a:rPr lang="en-US" sz="2000" dirty="0">
                <a:latin typeface="Helvetica" pitchFamily="2" charset="0"/>
              </a:rPr>
              <a:t> </a:t>
            </a:r>
            <a:r>
              <a:rPr lang="en-US" sz="2000" b="0" i="0" dirty="0">
                <a:effectLst/>
                <a:latin typeface="Helvetica" pitchFamily="2" charset="0"/>
              </a:rPr>
              <a:t>1-2 days prior to the surgery.</a:t>
            </a:r>
            <a:endParaRPr lang="en-US" sz="2000" dirty="0">
              <a:effectLst/>
              <a:latin typeface="Helvetica" pitchFamily="2" charset="0"/>
            </a:endParaRPr>
          </a:p>
        </p:txBody>
      </p:sp>
      <p:sp>
        <p:nvSpPr>
          <p:cNvPr id="1048602" name="Content Placeholder 2"/>
          <p:cNvSpPr txBox="1"/>
          <p:nvPr/>
        </p:nvSpPr>
        <p:spPr>
          <a:xfrm>
            <a:off x="0" y="4692650"/>
            <a:ext cx="10298430" cy="17392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dirty="0">
                <a:latin typeface="Helvetica" pitchFamily="2" charset="0"/>
              </a:rPr>
              <a:t>Care of the Bowel: "Sterilization" of the bowel prior to surgery to reduce bacterial flora can be achieved through administration of poorly absorbed antibiotics such as neomycin </a:t>
            </a:r>
            <a:r>
              <a:rPr lang="en-US" sz="2000" dirty="0" err="1">
                <a:latin typeface="Helvetica" pitchFamily="2" charset="0"/>
              </a:rPr>
              <a:t>1grm</a:t>
            </a:r>
            <a:r>
              <a:rPr lang="en-US" sz="2000" dirty="0">
                <a:latin typeface="Helvetica" pitchFamily="2" charset="0"/>
              </a:rPr>
              <a:t> 4 hourly for 1-3 days;</a:t>
            </a:r>
          </a:p>
          <a:p>
            <a:r>
              <a:rPr lang="en-US" sz="2000" dirty="0">
                <a:latin typeface="Helvetica" pitchFamily="2" charset="0"/>
              </a:rPr>
              <a:t>Laxatives and enema may be done</a:t>
            </a:r>
          </a:p>
          <a:p>
            <a:endParaRPr lang="x-none" sz="20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Arial Black"/>
        <a:cs typeface=""/>
      </a:majorFont>
      <a:minorFont>
        <a:latin typeface="Arial"/>
        <a:ea typeface="Arial Blac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Black"/>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Black"/>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2704</Words>
  <Application>Microsoft Office PowerPoint</Application>
  <PresentationFormat>Widescreen</PresentationFormat>
  <Paragraphs>322</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主题​​</vt:lpstr>
      <vt:lpstr>PowerPoint Presentation</vt:lpstr>
      <vt:lpstr>PowerPoint Presentation</vt:lpstr>
      <vt:lpstr>Types </vt:lpstr>
      <vt:lpstr>Indications for stoma:</vt:lpstr>
      <vt:lpstr>PowerPoint Presentation</vt:lpstr>
      <vt:lpstr>Choosing a stoma site</vt:lpstr>
      <vt:lpstr>Examination of patient presenting with intestinal stoma </vt:lpstr>
      <vt:lpstr>Digital examination of stoma </vt:lpstr>
      <vt:lpstr>Ostomies and preoperative stoma plannig</vt:lpstr>
      <vt:lpstr>POST-OPERATIVE NURSING CARE</vt:lpstr>
      <vt:lpstr>(1) Ileostomy </vt:lpstr>
      <vt:lpstr>Types </vt:lpstr>
      <vt:lpstr>PowerPoint Presentation</vt:lpstr>
      <vt:lpstr>PowerPoint Presentation</vt:lpstr>
      <vt:lpstr>1 - According to anatomical location colostomies are :</vt:lpstr>
      <vt:lpstr>2 – according to duration  : </vt:lpstr>
      <vt:lpstr>1) Loop colostomy </vt:lpstr>
      <vt:lpstr>PowerPoint Presentation</vt:lpstr>
      <vt:lpstr>2. End colostomy </vt:lpstr>
      <vt:lpstr>Hartmann's operation</vt:lpstr>
      <vt:lpstr>3) double-barreled colostomy</vt:lpstr>
      <vt:lpstr>Stoma bags and appliances:</vt:lpstr>
      <vt:lpstr>PowerPoint Presentation</vt:lpstr>
      <vt:lpstr>PowerPoint Presentation</vt:lpstr>
      <vt:lpstr>PowerPoint Presentation</vt:lpstr>
      <vt:lpstr>(2)Necrosis/Ischemia </vt:lpstr>
      <vt:lpstr>PowerPoint Presentation</vt:lpstr>
      <vt:lpstr>(3)Retraction </vt:lpstr>
      <vt:lpstr>PowerPoint Presentation</vt:lpstr>
      <vt:lpstr>(4) Prolapse </vt:lpstr>
      <vt:lpstr> (clinical manifestation)</vt:lpstr>
      <vt:lpstr>(5) Parastomal hernia (PSH)</vt:lpstr>
      <vt:lpstr>PowerPoint Presentation</vt:lpstr>
      <vt:lpstr>(6) stenosis</vt:lpstr>
      <vt:lpstr>(3) Gastrostomy</vt:lpstr>
      <vt:lpstr>Types</vt:lpstr>
      <vt:lpstr>(4) Jejunostomy</vt:lpstr>
      <vt:lpstr>Complications</vt:lpstr>
      <vt:lpstr>(5) Esophagostomy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dc:creator>
  <cp:lastModifiedBy>Rama Haresa</cp:lastModifiedBy>
  <cp:revision>47</cp:revision>
  <dcterms:created xsi:type="dcterms:W3CDTF">2019-04-08T01:21:00Z</dcterms:created>
  <dcterms:modified xsi:type="dcterms:W3CDTF">2024-09-26T03:41:11Z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1033-12.2.0.13472</vt:lpwstr>
  </property>
  <property fmtid="{D5CDD505-2E9C-101B-9397-08002B2CF9AE}" pid="3" name="ICV">
    <vt:lpwstr>7C7093BBAF00494A8E495EA4AF8BDF3C_13</vt:lpwstr>
  </property>
</Properties>
</file>