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</p:sldMasterIdLst>
  <p:sldIdLst>
    <p:sldId id="257" r:id="rId2"/>
    <p:sldId id="259" r:id="rId3"/>
    <p:sldId id="260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70" r:id="rId12"/>
    <p:sldId id="268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9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3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90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7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02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9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7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7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5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7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1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7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8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6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2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3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p:txStyles>
    <p:titleStyle>
      <a:lvl1pPr algn="r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2E7C-9935-5B6B-DA63-30F9C9CD9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7796" y="1711402"/>
            <a:ext cx="11758613" cy="20701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Anti-Fungal Drugs</a:t>
            </a:r>
            <a:endParaRPr lang="ar-EG" altLang="en-US">
              <a:latin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1008DF1-AECC-4578-6B6D-D9A8791C1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838" y="2461635"/>
            <a:ext cx="7766936" cy="10968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ar-E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3633-79BD-6792-0796-0E7D02CFB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Itraconazole and fluconazole: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more specific to fungal than human cytochme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l" rtl="0" eaLnBrk="1" hangingPunct="1"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hepatotoxic.</a:t>
            </a:r>
          </a:p>
          <a:p>
            <a:pPr algn="l" rtl="0" eaLnBrk="1" hangingPunct="1"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adrenal suppression.</a:t>
            </a:r>
          </a:p>
          <a:p>
            <a:pPr algn="l" rtl="0" eaLnBrk="1" hangingPunct="1"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drug interactions.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effective.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Fluconazole :</a:t>
            </a: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of choice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esophageal and oropharyngeal candidiasis and cryptococcal meningitis .</a:t>
            </a: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amphotericin B in systemic candidiasis.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1F6AB46E-9469-D3F3-7F2B-E33F44DD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26B05A3-6BB4-4162-A040-4FC85B7F36C6}" type="slidenum">
              <a:rPr lang="en-US" altLang="en-US">
                <a:solidFill>
                  <a:srgbClr val="FFFFFF"/>
                </a:solidFill>
              </a:rPr>
              <a:pPr/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635AA-AD96-F5DB-23BF-2CC6204F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Griseofulvin 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Fungistatic</a:t>
            </a:r>
          </a:p>
          <a:p>
            <a:pPr marL="514350" indent="-514350" algn="l" rtl="0" eaLnBrk="1" hangingPunct="1">
              <a:buFont typeface="+mj-lt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Interfering with microtubular function        inhibition of mitosis.</a:t>
            </a:r>
          </a:p>
          <a:p>
            <a:pPr marL="514350" indent="-514350" algn="l" rtl="0" eaLnBrk="1" hangingPunct="1">
              <a:buFont typeface="+mj-lt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Inhibiting nucleic acid synthesis.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active topically so given orally in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dermatophyte infections.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largely replaced by terbinafine &amp; azoles.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effects:</a:t>
            </a:r>
          </a:p>
          <a:p>
            <a:pPr marL="514350" indent="-514350" algn="l" rtl="0" eaLnBrk="1" hangingPunct="1">
              <a:buFont typeface="+mj-lt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 &amp; vomiting.</a:t>
            </a:r>
          </a:p>
          <a:p>
            <a:pPr marL="514350" indent="-514350" algn="l" rtl="0" eaLnBrk="1" hangingPunct="1">
              <a:buFont typeface="+mj-lt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 &amp; mental confusion.</a:t>
            </a:r>
          </a:p>
          <a:p>
            <a:pPr marL="514350" indent="-514350" algn="l" rtl="0" eaLnBrk="1" hangingPunct="1">
              <a:buFont typeface="+mj-lt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Hepatotoxic.</a:t>
            </a:r>
          </a:p>
          <a:p>
            <a:pPr marL="514350" indent="-514350" algn="l" rtl="0" eaLnBrk="1" hangingPunct="1">
              <a:buFont typeface="+mj-lt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induce         decrease warfarin level. 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B98FAADE-38BC-DE7D-A563-4D6DF838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0023665-346C-4479-B7A7-6C4B85B099F0}" type="slidenum">
              <a:rPr lang="en-US" altLang="en-US">
                <a:solidFill>
                  <a:srgbClr val="FFFFFF"/>
                </a:solidFill>
              </a:rPr>
              <a:pPr/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D61585-C0D4-AB68-7273-ECD0CAF9AFBD}"/>
              </a:ext>
            </a:extLst>
          </p:cNvPr>
          <p:cNvCxnSpPr/>
          <p:nvPr/>
        </p:nvCxnSpPr>
        <p:spPr>
          <a:xfrm>
            <a:off x="6642100" y="1398588"/>
            <a:ext cx="4841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BA718D-43BC-33DF-9417-B669767CA969}"/>
              </a:ext>
            </a:extLst>
          </p:cNvPr>
          <p:cNvCxnSpPr/>
          <p:nvPr/>
        </p:nvCxnSpPr>
        <p:spPr>
          <a:xfrm>
            <a:off x="3427413" y="5856288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1AAF9-08A2-D495-EB8D-F1EC87184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Posaconazole: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buFont typeface="+mj-lt"/>
              <a:buAutoNum type="arabicPeriod" startAt="5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broadest-spectrum azole.</a:t>
            </a:r>
          </a:p>
          <a:p>
            <a:pPr marL="514350" indent="-514350" algn="l" rtl="0" eaLnBrk="1" hangingPunct="1">
              <a:buFont typeface="+mj-lt"/>
              <a:buAutoNum type="arabicPeriod" startAt="5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azole with activity against mucormycosis.</a:t>
            </a:r>
          </a:p>
          <a:p>
            <a:pPr marL="514350" indent="-514350" algn="l" rtl="0" eaLnBrk="1" hangingPunct="1">
              <a:buFont typeface="+mj-lt"/>
              <a:buAutoNum type="arabicPeriod" startAt="5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for prophylaxis of fungal infections during cancer chemotherapy.</a:t>
            </a:r>
          </a:p>
          <a:p>
            <a:pPr marL="514350" indent="-514350" algn="l" rtl="0" eaLnBrk="1" hangingPunct="1">
              <a:buFont typeface="+mj-lt"/>
              <a:buAutoNum type="arabicPeriod" startAt="5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 of CYP3A4           increasing the levels of cyclosporine and tacrolimus.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10A59285-77E3-E824-3310-24ACDF5E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AE40B55-C576-47FA-8B52-8C4CB3E292A7}" type="slidenum">
              <a:rPr lang="en-US" altLang="en-US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35B346-035A-C79F-A82D-F3E10F11B184}"/>
              </a:ext>
            </a:extLst>
          </p:cNvPr>
          <p:cNvSpPr/>
          <p:nvPr/>
        </p:nvSpPr>
        <p:spPr>
          <a:xfrm>
            <a:off x="766763" y="679450"/>
            <a:ext cx="10423525" cy="22987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Advantages of fluconazole over ketoconazole &amp; itraconazole: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Better absorption (not dependent on gastric acidity)      Not affected by the use of antacids or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blockers.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Reaches CSF      could be given in fungal meningitis.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Single dose         higher patient`s compliance.</a:t>
            </a:r>
            <a:endParaRPr lang="ar-EG" sz="28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F2AFDE1-1E60-DF6D-AEA2-906B32B764AD}"/>
              </a:ext>
            </a:extLst>
          </p:cNvPr>
          <p:cNvCxnSpPr/>
          <p:nvPr/>
        </p:nvCxnSpPr>
        <p:spPr>
          <a:xfrm>
            <a:off x="8726488" y="1438275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C55659-8675-23A9-5090-B8E8DCABF7FE}"/>
              </a:ext>
            </a:extLst>
          </p:cNvPr>
          <p:cNvCxnSpPr/>
          <p:nvPr/>
        </p:nvCxnSpPr>
        <p:spPr>
          <a:xfrm>
            <a:off x="3308350" y="2339975"/>
            <a:ext cx="4841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089366-1FC6-0CF6-7C8F-BD02856DF7FD}"/>
              </a:ext>
            </a:extLst>
          </p:cNvPr>
          <p:cNvCxnSpPr/>
          <p:nvPr/>
        </p:nvCxnSpPr>
        <p:spPr>
          <a:xfrm>
            <a:off x="3200400" y="2730500"/>
            <a:ext cx="4841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CC24C1-0552-7F1C-923A-847887C63ABC}"/>
              </a:ext>
            </a:extLst>
          </p:cNvPr>
          <p:cNvCxnSpPr/>
          <p:nvPr/>
        </p:nvCxnSpPr>
        <p:spPr>
          <a:xfrm>
            <a:off x="4316413" y="6280150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60F5D-5BE1-965C-81EC-A2AFFF065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Echinocandins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Caspofungin – Micafungin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 synthesis of a glucose polymer that is necessary for maintaining structure of fungal cell wall          loss of cell wall integrity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lysis &amp; death.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by IV route)</a:t>
            </a:r>
          </a:p>
          <a:p>
            <a:pPr marL="514350" indent="-514350" algn="l" rtl="0" eaLnBrk="1" hangingPunct="1">
              <a:buFont typeface="+mj-lt"/>
              <a:buAutoNum type="arabicParenR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Caspofungin: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candidiasis &amp; invasive aspergillosis refractory to amphotericin.</a:t>
            </a:r>
          </a:p>
          <a:p>
            <a:pPr marL="514350" indent="-514350" algn="l" rtl="0" eaLnBrk="1" hangingPunct="1">
              <a:buFont typeface="+mj-lt"/>
              <a:buAutoNum type="arabicParenR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Micafungin: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mucocutaneous candidiasis and prophylaxis of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infections in bone marrow transplant patients.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effects: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Infusion-related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Headache, fever &amp; flushing (histamine release).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7687D4BF-3DB7-E8A2-8783-A2054B41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E91640B-AA31-4B46-9BD9-4477F8A32C08}" type="slidenum">
              <a:rPr lang="en-US" altLang="en-US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07B595-5E5D-6E0B-3BA5-518E1DA0F59F}"/>
              </a:ext>
            </a:extLst>
          </p:cNvPr>
          <p:cNvCxnSpPr/>
          <p:nvPr/>
        </p:nvCxnSpPr>
        <p:spPr>
          <a:xfrm>
            <a:off x="6508750" y="1855788"/>
            <a:ext cx="4841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732EAB-D88A-1F05-184F-A59D826CB3BB}"/>
              </a:ext>
            </a:extLst>
          </p:cNvPr>
          <p:cNvCxnSpPr/>
          <p:nvPr/>
        </p:nvCxnSpPr>
        <p:spPr>
          <a:xfrm>
            <a:off x="10787063" y="1855788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B3475-9D07-14DB-BF45-14F38019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Terbinefine 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Fungicidal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squalence epoxidase enzyme which is essential for ergosterol synthesis of cell membrane.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over azoles:</a:t>
            </a: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Squalene epoxidase enzyme is not present in human (more selective toxicity).</a:t>
            </a: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inhibition of cytochrome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: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&amp; topical for dermatophytes ( more effective than griseofulvin).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(safe) : GIT and taste disturbances.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6606C08B-D31A-BE7C-348A-F67D16CA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7757C76-BDE1-4D0C-8578-2C053A561892}" type="slidenum">
              <a:rPr lang="en-US" altLang="en-US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4ABEF-D2BD-9CEB-65F2-6E9AA5DE2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Nystatin 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Binds to ergosterol of fungal cell membrane       formation of artificial pores       leakage of important cell components          cell death 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(too toxic for systemic use).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in: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Oropharyngeal and GIT candidiasis: given orally (not absorbed)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candidiasis: topical (not irritant &amp; rarely causes allergy).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Vaginal candidiasis : given both topically and orally as GIT candidiasis forms a source of reinfection of vagina.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F4FDBD5E-924F-D6F9-0B94-72C60225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AFAF43BD-8AFE-4C3F-AB80-F46DBBB1F9A2}" type="slidenum">
              <a:rPr lang="en-US" altLang="en-US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F2E722-734A-E662-42AF-511B8FF15D29}"/>
              </a:ext>
            </a:extLst>
          </p:cNvPr>
          <p:cNvCxnSpPr/>
          <p:nvPr/>
        </p:nvCxnSpPr>
        <p:spPr>
          <a:xfrm>
            <a:off x="7237413" y="1427163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565315-459C-F4A8-6592-05139F078F48}"/>
              </a:ext>
            </a:extLst>
          </p:cNvPr>
          <p:cNvCxnSpPr/>
          <p:nvPr/>
        </p:nvCxnSpPr>
        <p:spPr>
          <a:xfrm>
            <a:off x="1751013" y="1863725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FF7CEB-A425-CF8D-5BB2-DF365C9E6438}"/>
              </a:ext>
            </a:extLst>
          </p:cNvPr>
          <p:cNvCxnSpPr/>
          <p:nvPr/>
        </p:nvCxnSpPr>
        <p:spPr>
          <a:xfrm>
            <a:off x="7891463" y="1863725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296B-1FC6-E1F0-F112-0BDB6B6D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altLang="en-US" sz="2800" b="1" u="sng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Antifungal drugs: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I- 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Drugs for systemic (deep) fungal infections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Amphotercin B.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2- Flucytosine.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3- Caspofungin.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4- Azoles: ketoconazole – fluconazole – itraconazole.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II- 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Drugs for superficial infections :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Drugs given systemically 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azoles – griseofulvin – terbinafine.</a:t>
            </a: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 Drugs given topically 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azoles – nystatin – terbinafine.</a:t>
            </a:r>
          </a:p>
          <a:p>
            <a:pPr marL="0" indent="0" algn="ctr" rtl="0" eaLnBrk="1" hangingPunct="1">
              <a:buFont typeface="Wingdings 3" panose="05040102010807070707" pitchFamily="18" charset="2"/>
              <a:buNone/>
            </a:pPr>
            <a:endParaRPr lang="ar-EG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3170061E-0444-4EA9-F399-F5DD8FE5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D8814FF-E2AA-4C84-AE8B-7C229E81DEE9}" type="slidenum">
              <a:rPr lang="en-US" altLang="en-US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7A5F-245F-656D-1116-28EF12FA5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b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fungal infections are treated first with topical agents.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therapy is used in: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topical therapy.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or inaccessible areas.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infections.</a:t>
            </a:r>
          </a:p>
          <a:p>
            <a:pPr marL="514350" indent="-514350" algn="l" rtl="0" eaLnBrk="1" hangingPunct="1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immunity of patient.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ar-EG" sz="2800" b="1" dirty="0">
              <a:latin typeface="Times New Roman" panose="02020603050405020304" pitchFamily="18" charset="0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7012A034-5AF7-5CB2-6C54-4BB79A8D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A0F3130-FF56-49FA-A878-EF5770BB496D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5F732-D1DD-5BBD-06A6-0F441114B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</a:pPr>
            <a:r>
              <a:rPr lang="en-US" altLang="en-US" sz="2800" b="1" u="sng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mechanism of action,</a:t>
            </a:r>
            <a:r>
              <a:rPr lang="en-US" alt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antifungal drugs are classified</a:t>
            </a:r>
            <a:br>
              <a:rPr lang="en-US" altLang="en-US" sz="27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following:</a:t>
            </a:r>
            <a:endParaRPr lang="en-US" altLang="en-US" sz="2700" b="1" u="sng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EG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0FF85203-BF72-1BFA-06CB-86BD7455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369ABE2-CAF9-4ECF-BF85-0D7B1F704321}" type="slidenum">
              <a:rPr lang="en-US" altLang="en-US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2C1A55-47BD-D4EF-5EB5-12A1D60A5290}"/>
              </a:ext>
            </a:extLst>
          </p:cNvPr>
          <p:cNvSpPr/>
          <p:nvPr/>
        </p:nvSpPr>
        <p:spPr>
          <a:xfrm>
            <a:off x="685800" y="1063625"/>
            <a:ext cx="9829799" cy="54716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403" t="492" r="-24497" b="-39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BDEEB-6576-E81C-D649-03A511B20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Flucytosine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transformed to 5-flurouracil (5-FU)       inhibition of nucleic acid synthesis.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cells cannot transform flucytosine into 5-FU        selective toxicity.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given orally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amphotericin or azoles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Cryptococcal infections.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effects:</a:t>
            </a: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marrow depression (reversible).</a:t>
            </a: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loss.</a:t>
            </a: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Hepatotoxic.</a:t>
            </a:r>
            <a:endParaRPr lang="ar-EG" sz="2800" dirty="0">
              <a:latin typeface="Times New Roman" panose="02020603050405020304" pitchFamily="18" charset="0"/>
            </a:endParaRP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1222400C-08EE-B348-EE55-B3F8F2D3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36B8CC4-DB64-462C-BD88-25E634E5E06F}" type="slidenum">
              <a:rPr lang="en-US" altLang="en-US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E20AC2-D497-EB18-76F5-E6BF70950D2C}"/>
              </a:ext>
            </a:extLst>
          </p:cNvPr>
          <p:cNvCxnSpPr/>
          <p:nvPr/>
        </p:nvCxnSpPr>
        <p:spPr>
          <a:xfrm>
            <a:off x="6616700" y="1452563"/>
            <a:ext cx="482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793FB3-E562-DF4D-21E7-B3AB532A32AD}"/>
              </a:ext>
            </a:extLst>
          </p:cNvPr>
          <p:cNvCxnSpPr/>
          <p:nvPr/>
        </p:nvCxnSpPr>
        <p:spPr>
          <a:xfrm>
            <a:off x="8470900" y="2406650"/>
            <a:ext cx="4841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8F7D-C381-1655-51E4-01B235F6F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ctr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Amphotericin B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fungicidal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Binds to ergosterol of cell membrane       formation of artificial pores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leakage of important cell components       cell death.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selectively toxic to fungi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interact with ergosterol, a sterol unique to fungal cell membranes.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most important antifungal in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fungal infections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especially: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life-threatening (IV – not absorbed orally).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Meningitis (intrathecal- does not reach CSF after IV injection)</a:t>
            </a:r>
            <a:endParaRPr lang="ar-EG" sz="2800" dirty="0">
              <a:latin typeface="Times New Roman" panose="02020603050405020304" pitchFamily="18" charset="0"/>
            </a:endParaRP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B37C4DEE-BAEB-4176-863A-0C6470C2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A4D549F3-5810-44F9-9089-7665251EB19B}" type="slidenum">
              <a:rPr lang="en-US" altLang="en-US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1BD957-00EF-2CCA-3412-05F4537EF7A0}"/>
              </a:ext>
            </a:extLst>
          </p:cNvPr>
          <p:cNvCxnSpPr/>
          <p:nvPr/>
        </p:nvCxnSpPr>
        <p:spPr>
          <a:xfrm>
            <a:off x="6253163" y="1398588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7C6C63-A703-E49B-B42E-D0896601AEAC}"/>
              </a:ext>
            </a:extLst>
          </p:cNvPr>
          <p:cNvCxnSpPr/>
          <p:nvPr/>
        </p:nvCxnSpPr>
        <p:spPr>
          <a:xfrm>
            <a:off x="10814050" y="1411288"/>
            <a:ext cx="4841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8CA9EA-8A79-B26A-0CB6-E688DC3B8B31}"/>
              </a:ext>
            </a:extLst>
          </p:cNvPr>
          <p:cNvCxnSpPr/>
          <p:nvPr/>
        </p:nvCxnSpPr>
        <p:spPr>
          <a:xfrm>
            <a:off x="6319838" y="1841500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F780-3BB7-B6B8-D287-B03F681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:</a:t>
            </a:r>
          </a:p>
          <a:p>
            <a:pPr marL="514350" indent="-514350" algn="l" rtl="0" eaLnBrk="1" hangingPunct="1">
              <a:buFont typeface="+mj-lt"/>
              <a:buAutoNum type="alphaUcPeriod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Infusion Related: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Fever, rigors, hypotension&amp; shock. They can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avoided by: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infusion rate.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Pretreatment with antihistamines, antipyretics, meperidine or glucocorticoids.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buFont typeface="+mj-lt"/>
              <a:buAutoNum type="alphaUcPeriod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Dose-related nephrotoxicity.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can be decreased by: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Dose reduction (&amp; combine with flucytosine).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Use 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liposomal formulations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(less binding of the drug to renal cells)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buFont typeface="+mj-lt"/>
              <a:buAutoNum type="alphaUcPeriod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Convulsion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intrathecal injection).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0395F2DB-7A34-89D6-133A-6BC4018C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F367E5F-6FEB-4F03-A8CC-C71ADF7538E1}" type="slidenum">
              <a:rPr lang="en-US" altLang="en-US">
                <a:solidFill>
                  <a:srgbClr val="FFFFFF"/>
                </a:solidFill>
              </a:rPr>
              <a:pPr/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B35C-1E00-847F-35F1-6BB16628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combination of flucytosine with amphotericin B: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resistance to amphotericin B.</a:t>
            </a: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doses of amphotericin are used        less nephrotoxicity.</a:t>
            </a:r>
          </a:p>
          <a:p>
            <a:pPr marL="0" indent="0" algn="ctr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Azoles 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Ketoconazole – Fluconazole – Itraconazole.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orally.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fungicidal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ergosterol synthesis by inhibiting fungal cytochrome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leading to membrane dysfunction. 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Ketoconazole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broad spectrum antifungal.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for: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fungal infections (mild &amp;non-meningeal) as alternative to amphotericin.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infection.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Dermatophytes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resistant to grisofulvin &amp; terbinafine (oral and topical).</a:t>
            </a:r>
          </a:p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endParaRPr lang="ar-EG" sz="2800" dirty="0">
              <a:latin typeface="Times New Roman" panose="02020603050405020304" pitchFamily="18" charset="0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3C001141-74FF-3FB8-8772-68ACEB99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87135ED-0B1C-4228-8B89-8F3E47C2A24A}" type="slidenum">
              <a:rPr lang="en-US" altLang="en-US">
                <a:solidFill>
                  <a:srgbClr val="FFFFFF"/>
                </a:solidFill>
              </a:rPr>
              <a:pPr/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AC8FE1-0425-645E-330D-4A1A305D4622}"/>
              </a:ext>
            </a:extLst>
          </p:cNvPr>
          <p:cNvCxnSpPr/>
          <p:nvPr/>
        </p:nvCxnSpPr>
        <p:spPr>
          <a:xfrm>
            <a:off x="6616700" y="1452563"/>
            <a:ext cx="482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54C6-8962-E96B-682E-49B6EF77C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0"/>
            <a:ext cx="11169650" cy="6858000"/>
          </a:xfrm>
        </p:spPr>
        <p:txBody>
          <a:bodyPr/>
          <a:lstStyle/>
          <a:p>
            <a:pPr marL="0" indent="0" algn="l" rtl="0" eaLnBrk="1" hangingPunct="1"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combination with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Antacids or H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blockers       decrease gastric acidity      decrease 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Amphotericin B: ketoconazole       decrease amphotericin effect by decreasing ergosterol ( target for amphotericin).</a:t>
            </a:r>
          </a:p>
          <a:p>
            <a:pPr marL="0" indent="0" algn="l" rtl="0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 – vomiting – rash (common).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Hepatotoxic (serious).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steroid synthesis which is dependent on cytochrome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Corticosteroids       adrenal suppression (used in Cushing`s disease).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Testosterone        gynecomastia &amp; impotence (used in cancer prostate).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sex hormones       menstrual irregularities &amp; infertility.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 startAt="4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metabolism of drugs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interactions</a:t>
            </a:r>
          </a:p>
          <a:p>
            <a:pPr algn="l" rtl="0" eaLnBrk="1" hangingPunct="1">
              <a:lnSpc>
                <a:spcPct val="70000"/>
              </a:lnSpc>
              <a:buFont typeface="Wingdings" panose="05000000000000000000" pitchFamily="2" charset="2"/>
              <a:buChar char="v"/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Astermizole &amp;terfenadine (antihistamines)       arrhythmia.</a:t>
            </a:r>
          </a:p>
          <a:p>
            <a:pPr algn="l" rtl="0" eaLnBrk="1" hangingPunct="1">
              <a:lnSpc>
                <a:spcPct val="70000"/>
              </a:lnSpc>
              <a:buFont typeface="Wingdings" panose="05000000000000000000" pitchFamily="2" charset="2"/>
              <a:buChar char="v"/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Warfarin &amp; antiepileptics.</a:t>
            </a:r>
          </a:p>
          <a:p>
            <a:pPr algn="l" rtl="0" eaLnBrk="1" hangingPunct="1">
              <a:buFont typeface="Wingdings" panose="05000000000000000000" pitchFamily="2" charset="2"/>
              <a:buChar char="v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v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8BAE54A7-E9E1-6C4E-0503-899F741D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B8F2EE7-1665-43B4-A8C6-5FE430804A8A}" type="slidenum">
              <a:rPr lang="en-US" altLang="en-US">
                <a:solidFill>
                  <a:srgbClr val="FFFFFF"/>
                </a:solidFill>
              </a:rPr>
              <a:pPr/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06169F-FC97-7A78-EDB5-99737849375D}"/>
              </a:ext>
            </a:extLst>
          </p:cNvPr>
          <p:cNvCxnSpPr/>
          <p:nvPr/>
        </p:nvCxnSpPr>
        <p:spPr>
          <a:xfrm>
            <a:off x="4276725" y="820738"/>
            <a:ext cx="4841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AC13BF-3630-DDDA-F9FD-0165D695C51A}"/>
              </a:ext>
            </a:extLst>
          </p:cNvPr>
          <p:cNvCxnSpPr/>
          <p:nvPr/>
        </p:nvCxnSpPr>
        <p:spPr>
          <a:xfrm>
            <a:off x="7893050" y="820738"/>
            <a:ext cx="4841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A700E5-87F6-DC24-8F1D-07EB6F4B9D8F}"/>
              </a:ext>
            </a:extLst>
          </p:cNvPr>
          <p:cNvCxnSpPr/>
          <p:nvPr/>
        </p:nvCxnSpPr>
        <p:spPr>
          <a:xfrm>
            <a:off x="5164138" y="1627188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505FB9-EAB9-245A-CBF3-5C0B9C9FF6E2}"/>
              </a:ext>
            </a:extLst>
          </p:cNvPr>
          <p:cNvCxnSpPr/>
          <p:nvPr/>
        </p:nvCxnSpPr>
        <p:spPr>
          <a:xfrm>
            <a:off x="2890838" y="4505325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1B47D2-88A4-22B3-7A63-4E47FC2E153F}"/>
              </a:ext>
            </a:extLst>
          </p:cNvPr>
          <p:cNvCxnSpPr/>
          <p:nvPr/>
        </p:nvCxnSpPr>
        <p:spPr>
          <a:xfrm>
            <a:off x="2541588" y="5002213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46A4C3-0185-9636-E992-4313BB71DFC7}"/>
              </a:ext>
            </a:extLst>
          </p:cNvPr>
          <p:cNvCxnSpPr/>
          <p:nvPr/>
        </p:nvCxnSpPr>
        <p:spPr>
          <a:xfrm>
            <a:off x="3684588" y="5473700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8A6176-B5D6-E4A7-BCCF-B5B62BB342DD}"/>
              </a:ext>
            </a:extLst>
          </p:cNvPr>
          <p:cNvCxnSpPr/>
          <p:nvPr/>
        </p:nvCxnSpPr>
        <p:spPr>
          <a:xfrm>
            <a:off x="6010275" y="5970588"/>
            <a:ext cx="4841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4D153C-ACE3-AA38-28A2-86123868F80B}"/>
              </a:ext>
            </a:extLst>
          </p:cNvPr>
          <p:cNvCxnSpPr/>
          <p:nvPr/>
        </p:nvCxnSpPr>
        <p:spPr>
          <a:xfrm>
            <a:off x="6361113" y="6388100"/>
            <a:ext cx="484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6353</TotalTime>
  <Words>603</Words>
  <Application>Microsoft Office PowerPoint</Application>
  <PresentationFormat>شاشة عريضة</PresentationFormat>
  <Paragraphs>137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واجهة</vt:lpstr>
      <vt:lpstr>Anti-Fungal Drugs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of  Central Nervous system</dc:title>
  <dc:creator>Ahmad Hafeiz</dc:creator>
  <cp:lastModifiedBy>962797891825</cp:lastModifiedBy>
  <cp:revision>1507</cp:revision>
  <dcterms:created xsi:type="dcterms:W3CDTF">2017-09-22T06:59:40Z</dcterms:created>
  <dcterms:modified xsi:type="dcterms:W3CDTF">2022-12-20T06:45:27Z</dcterms:modified>
</cp:coreProperties>
</file>