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6"/>
  </p:notesMasterIdLst>
  <p:sldIdLst>
    <p:sldId id="554" r:id="rId2"/>
    <p:sldId id="562" r:id="rId3"/>
    <p:sldId id="563" r:id="rId4"/>
    <p:sldId id="564" r:id="rId5"/>
    <p:sldId id="565" r:id="rId6"/>
    <p:sldId id="555" r:id="rId7"/>
    <p:sldId id="556" r:id="rId8"/>
    <p:sldId id="584" r:id="rId9"/>
    <p:sldId id="585" r:id="rId10"/>
    <p:sldId id="586" r:id="rId11"/>
    <p:sldId id="587" r:id="rId12"/>
    <p:sldId id="588" r:id="rId13"/>
    <p:sldId id="459" r:id="rId14"/>
    <p:sldId id="557" r:id="rId15"/>
    <p:sldId id="461" r:id="rId16"/>
    <p:sldId id="464" r:id="rId17"/>
    <p:sldId id="466" r:id="rId18"/>
    <p:sldId id="467" r:id="rId19"/>
    <p:sldId id="582" r:id="rId20"/>
    <p:sldId id="580" r:id="rId21"/>
    <p:sldId id="581" r:id="rId22"/>
    <p:sldId id="468" r:id="rId23"/>
    <p:sldId id="470" r:id="rId24"/>
    <p:sldId id="471" r:id="rId25"/>
    <p:sldId id="575" r:id="rId26"/>
    <p:sldId id="576" r:id="rId27"/>
    <p:sldId id="577" r:id="rId28"/>
    <p:sldId id="578" r:id="rId29"/>
    <p:sldId id="583" r:id="rId30"/>
    <p:sldId id="579" r:id="rId31"/>
    <p:sldId id="472" r:id="rId32"/>
    <p:sldId id="572" r:id="rId33"/>
    <p:sldId id="573" r:id="rId34"/>
    <p:sldId id="574" r:id="rId35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06" autoAdjust="0"/>
    <p:restoredTop sz="86323" autoAdjust="0"/>
  </p:normalViewPr>
  <p:slideViewPr>
    <p:cSldViewPr>
      <p:cViewPr varScale="1">
        <p:scale>
          <a:sx n="63" d="100"/>
          <a:sy n="63" d="100"/>
        </p:scale>
        <p:origin x="-16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064B1D0-CEA0-49E1-8334-C81A9CA88885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9A121E4-AC3C-4352-8D9D-74193A2C725D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831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A2E4A1-2A5F-4B53-84AA-475272B5BDB9}" type="slidenum">
              <a:rPr lang="ar-SA" altLang="en-US">
                <a:solidFill>
                  <a:prstClr val="black"/>
                </a:solidFill>
                <a:latin typeface="Times" charset="0"/>
              </a:rPr>
              <a:pPr/>
              <a:t>12</a:t>
            </a:fld>
            <a:endParaRPr lang="en-US" alt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252546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B613265-0154-4A54-9F49-AFFCC4A93D4C}" type="slidenum">
              <a:rPr lang="ar-SA" altLang="en-US">
                <a:solidFill>
                  <a:prstClr val="black"/>
                </a:solidFill>
                <a:latin typeface="Times" charset="0"/>
              </a:rPr>
              <a:pPr/>
              <a:t>19</a:t>
            </a:fld>
            <a:endParaRPr lang="en-US" alt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180408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F31B0F-DA7F-4385-9893-37FCD7473DFD}" type="slidenum">
              <a:rPr lang="ar-EG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2853995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085FFE-EB89-4479-B38C-CD95F0F3384F}" type="slidenum">
              <a:rPr lang="ar-EG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105561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4B0858-A9C1-447E-88F6-B93E7B0A00F5}" type="slidenum">
              <a:rPr lang="ar-SA" altLang="en-US">
                <a:solidFill>
                  <a:prstClr val="black"/>
                </a:solidFill>
                <a:latin typeface="Times" charset="0"/>
              </a:rPr>
              <a:pPr/>
              <a:t>27</a:t>
            </a:fld>
            <a:endParaRPr lang="en-US" alt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3598306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6996E6B-7F71-44BD-8762-C23430AC97ED}" type="slidenum">
              <a:rPr lang="ar-SA" altLang="en-US">
                <a:solidFill>
                  <a:prstClr val="black"/>
                </a:solidFill>
                <a:latin typeface="Times" charset="0"/>
              </a:rPr>
              <a:pPr/>
              <a:t>29</a:t>
            </a:fld>
            <a:endParaRPr lang="en-US" alt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ar-EG" smtClean="0"/>
          </a:p>
        </p:txBody>
      </p:sp>
    </p:spTree>
    <p:extLst>
      <p:ext uri="{BB962C8B-B14F-4D97-AF65-F5344CB8AC3E}">
        <p14:creationId xmlns:p14="http://schemas.microsoft.com/office/powerpoint/2010/main" val="54366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6657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8962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261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3985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8135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487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194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0592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2009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555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783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706ED-968D-4BFC-88CA-91833CF83861}" type="datetimeFigureOut">
              <a:rPr lang="ar-EG" smtClean="0"/>
              <a:t>29/02/1400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7AE44-AE98-4FBC-B466-7D003777E121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8048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 Black" pitchFamily="34" charset="0"/>
                <a:ea typeface="+mn-ea"/>
                <a:cs typeface="+mn-cs"/>
              </a:rPr>
              <a:t>Collagen fiber</a:t>
            </a:r>
            <a:endParaRPr lang="ar-JO" sz="360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0" dirty="0" smtClean="0">
                <a:solidFill>
                  <a:prstClr val="black"/>
                </a:solidFill>
                <a:latin typeface="Arial Black" pitchFamily="34" charset="0"/>
              </a:rPr>
              <a:t>Collagen fiber H&amp;E </a:t>
            </a:r>
            <a:endParaRPr lang="ar-JO" sz="1300" dirty="0">
              <a:solidFill>
                <a:prstClr val="black"/>
              </a:solidFill>
            </a:endParaRP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400" b="0" dirty="0">
                <a:solidFill>
                  <a:prstClr val="black"/>
                </a:solidFill>
                <a:latin typeface="Arial Black" pitchFamily="34" charset="0"/>
                <a:ea typeface="+mj-ea"/>
                <a:cs typeface="+mj-cs"/>
              </a:rPr>
              <a:t>EM of Collagen fiber</a:t>
            </a:r>
            <a:endParaRPr lang="ar-JO" dirty="0"/>
          </a:p>
        </p:txBody>
      </p:sp>
      <p:pic>
        <p:nvPicPr>
          <p:cNvPr id="7" name="Picture 2" descr="C:\Users\Home\AppData\Local\Temp\Rar$DI00.728\collagen 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2708920"/>
            <a:ext cx="3960440" cy="3672408"/>
          </a:xfrm>
        </p:spPr>
      </p:pic>
      <p:pic>
        <p:nvPicPr>
          <p:cNvPr id="9" name="Picture 3" descr="03_19Figuredf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0" t="3688" r="15492" b="71109"/>
          <a:stretch>
            <a:fillRect/>
          </a:stretch>
        </p:blipFill>
        <p:spPr bwMode="auto">
          <a:xfrm>
            <a:off x="107504" y="2204864"/>
            <a:ext cx="4499992" cy="20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0675"/>
            <a:ext cx="4607496" cy="245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0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6287"/>
          </a:xfrm>
        </p:spPr>
        <p:txBody>
          <a:bodyPr anchor="t"/>
          <a:lstStyle/>
          <a:p>
            <a:pPr eaLnBrk="1" hangingPunct="1"/>
            <a:r>
              <a:rPr lang="en-US" b="1" dirty="0" smtClean="0">
                <a:latin typeface="Arial Black" pitchFamily="34" charset="0"/>
                <a:cs typeface="Times New Roman" pitchFamily="18" charset="0"/>
              </a:rPr>
              <a:t>EM: Adipocyte</a:t>
            </a:r>
          </a:p>
        </p:txBody>
      </p:sp>
      <p:pic>
        <p:nvPicPr>
          <p:cNvPr id="120835" name="Picture 3" descr="fibroblasts%20&amp;%20fibrocytes-micro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2978150"/>
            <a:ext cx="74771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 descr="fat 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65213"/>
            <a:ext cx="7656513" cy="574833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2"/>
                </a:solidFill>
              </a:rPr>
              <a:t>Multilocular Adipose Tissue</a:t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>(H&amp;E stain)</a:t>
            </a:r>
            <a:endParaRPr lang="ar-EG" smtClean="0"/>
          </a:p>
        </p:txBody>
      </p:sp>
      <p:pic>
        <p:nvPicPr>
          <p:cNvPr id="3277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24013"/>
            <a:ext cx="6943725" cy="5097462"/>
          </a:xfrm>
        </p:spPr>
      </p:pic>
      <p:sp>
        <p:nvSpPr>
          <p:cNvPr id="327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ar-EG" sz="1400" smtClean="0">
                <a:solidFill>
                  <a:prstClr val="black"/>
                </a:solidFill>
              </a:rPr>
              <a:t>2016</a:t>
            </a:r>
            <a:endParaRPr lang="en-US" sz="1400" smtClean="0">
              <a:solidFill>
                <a:prstClr val="black"/>
              </a:solidFill>
            </a:endParaRPr>
          </a:p>
        </p:txBody>
      </p:sp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smtClean="0">
                <a:solidFill>
                  <a:prstClr val="black"/>
                </a:solidFill>
              </a:rPr>
              <a:t>Prof.Dr.Salwa M.</a:t>
            </a:r>
          </a:p>
        </p:txBody>
      </p:sp>
      <p:sp>
        <p:nvSpPr>
          <p:cNvPr id="327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E24A2DE-D62E-4CB2-9DAB-A268EC0974B4}" type="slidenum">
              <a:rPr lang="ar-SA" sz="1400">
                <a:solidFill>
                  <a:prstClr val="black"/>
                </a:solidFill>
              </a:rPr>
              <a:pPr/>
              <a:t>11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55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94D6B8E-2757-460F-8028-13CB0544C1F2}" type="slidenum">
              <a:rPr lang="ar-SA" sz="1400">
                <a:solidFill>
                  <a:prstClr val="black"/>
                </a:solidFill>
              </a:rPr>
              <a:pPr/>
              <a:t>12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4000" b="1" smtClean="0"/>
              <a:t>AdiposeTissue</a:t>
            </a:r>
            <a:br>
              <a:rPr lang="en-US" sz="4000" b="1" smtClean="0"/>
            </a:br>
            <a:r>
              <a:rPr lang="en-US" sz="3600" b="1" smtClean="0"/>
              <a:t>(multilocular &amp; unilocular) H&amp;E stain</a:t>
            </a:r>
          </a:p>
        </p:txBody>
      </p:sp>
      <p:pic>
        <p:nvPicPr>
          <p:cNvPr id="33798" name="Picture 3" descr="bwfa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1200"/>
            <a:ext cx="82296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2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3563"/>
            <a:ext cx="8229600" cy="849312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b="1" dirty="0" smtClean="0">
                <a:latin typeface="Arial Black" pitchFamily="34" charset="0"/>
                <a:cs typeface="Times New Roman" pitchFamily="18" charset="0"/>
              </a:rPr>
              <a:t>Mast Cells (</a:t>
            </a:r>
            <a:r>
              <a:rPr lang="en-US" b="1" dirty="0" err="1" smtClean="0">
                <a:latin typeface="Arial Black" pitchFamily="34" charset="0"/>
                <a:cs typeface="Times New Roman" pitchFamily="18" charset="0"/>
              </a:rPr>
              <a:t>Touldine</a:t>
            </a:r>
            <a:r>
              <a:rPr lang="en-US" b="1" dirty="0" smtClean="0">
                <a:latin typeface="Arial Black" pitchFamily="34" charset="0"/>
                <a:cs typeface="Times New Roman" pitchFamily="18" charset="0"/>
              </a:rPr>
              <a:t> Blue)</a:t>
            </a: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3" r="36130"/>
          <a:stretch>
            <a:fillRect/>
          </a:stretch>
        </p:blipFill>
        <p:spPr bwMode="auto">
          <a:xfrm>
            <a:off x="4860032" y="1484784"/>
            <a:ext cx="383222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Home\AppData\Local\Temp\Rar$DI29.511\mast 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297445"/>
            <a:ext cx="4536504" cy="5386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 Black" pitchFamily="34" charset="0"/>
                <a:cs typeface="Times New Roman" pitchFamily="18" charset="0"/>
              </a:rPr>
              <a:t>Mast Cell</a:t>
            </a:r>
            <a:endParaRPr lang="en-US" dirty="0" smtClean="0">
              <a:latin typeface="Arial Black" pitchFamily="34" charset="0"/>
            </a:endParaRP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32848" cy="529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9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b="1" dirty="0" smtClean="0">
                <a:latin typeface="Arial Black" pitchFamily="34" charset="0"/>
                <a:cs typeface="Times New Roman" pitchFamily="18" charset="0"/>
              </a:rPr>
              <a:t>EM: Mast Cell</a:t>
            </a:r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13690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LM: Macrophage</a:t>
            </a:r>
          </a:p>
        </p:txBody>
      </p:sp>
      <p:pic>
        <p:nvPicPr>
          <p:cNvPr id="121859" name="Picture 2" descr="C:\Users\Home\AppData\Local\Temp\Rar$DI39.750\macrophag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12875"/>
            <a:ext cx="8253412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 anchor="t"/>
          <a:lstStyle/>
          <a:p>
            <a:pPr eaLnBrk="1" hangingPunct="1"/>
            <a:r>
              <a:rPr lang="en-US" b="1" dirty="0" smtClean="0">
                <a:latin typeface="Arial Black" pitchFamily="34" charset="0"/>
                <a:cs typeface="Times New Roman" pitchFamily="18" charset="0"/>
              </a:rPr>
              <a:t>LM: Plasma Cells</a:t>
            </a:r>
          </a:p>
        </p:txBody>
      </p:sp>
      <p:pic>
        <p:nvPicPr>
          <p:cNvPr id="124931" name="Picture 3" descr="connect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/>
          <a:stretch>
            <a:fillRect/>
          </a:stretch>
        </p:blipFill>
        <p:spPr bwMode="auto">
          <a:xfrm>
            <a:off x="1042988" y="1500188"/>
            <a:ext cx="74168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48" y="1014427"/>
            <a:ext cx="7548480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anchor="t"/>
          <a:lstStyle/>
          <a:p>
            <a:pPr eaLnBrk="1" hangingPunct="1"/>
            <a:r>
              <a:rPr lang="en-US" b="1" dirty="0" smtClean="0">
                <a:latin typeface="Arial Black" pitchFamily="34" charset="0"/>
                <a:cs typeface="Times New Roman" pitchFamily="18" charset="0"/>
              </a:rPr>
              <a:t>EM: Plasma Cell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" b="5518"/>
          <a:stretch>
            <a:fillRect/>
          </a:stretch>
        </p:blipFill>
        <p:spPr bwMode="auto">
          <a:xfrm>
            <a:off x="1476375" y="1412875"/>
            <a:ext cx="597535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" y="1194141"/>
            <a:ext cx="7669213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968715"/>
            <a:ext cx="8613775" cy="574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014F690-BC89-4280-8DA7-3378913ED41E}" type="slidenum">
              <a:rPr lang="ar-SA" sz="1400">
                <a:solidFill>
                  <a:prstClr val="black"/>
                </a:solidFill>
              </a:rPr>
              <a:pPr/>
              <a:t>19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800" b="1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en-US" sz="4800" b="1" dirty="0" smtClean="0">
                <a:latin typeface="Arial Black" pitchFamily="34" charset="0"/>
                <a:cs typeface="Times New Roman" pitchFamily="18" charset="0"/>
              </a:rPr>
            </a:br>
            <a:r>
              <a:rPr lang="en-US" sz="4800" b="1" dirty="0" err="1" smtClean="0">
                <a:solidFill>
                  <a:schemeClr val="accent2"/>
                </a:solidFill>
                <a:latin typeface="Arial Black" pitchFamily="34" charset="0"/>
                <a:cs typeface="Times New Roman" pitchFamily="18" charset="0"/>
              </a:rPr>
              <a:t>Mucoid</a:t>
            </a:r>
            <a:r>
              <a:rPr lang="en-US" sz="4800" b="1" dirty="0" smtClean="0">
                <a:solidFill>
                  <a:schemeClr val="accent2"/>
                </a:solidFill>
                <a:latin typeface="Arial Black" pitchFamily="34" charset="0"/>
                <a:cs typeface="Times New Roman" pitchFamily="18" charset="0"/>
              </a:rPr>
              <a:t> CT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4724400"/>
          </a:xfrm>
        </p:spPr>
        <p:txBody>
          <a:bodyPr/>
          <a:lstStyle/>
          <a:p>
            <a:pPr marL="0" indent="0" algn="l" rtl="0" eaLnBrk="1" hangingPunct="1">
              <a:buFontTx/>
              <a:buNone/>
              <a:defRPr/>
            </a:pPr>
            <a:r>
              <a:rPr lang="en-US" sz="2800" b="1" u="sng" dirty="0" smtClean="0"/>
              <a:t>Sites:</a:t>
            </a:r>
          </a:p>
          <a:p>
            <a:pPr algn="l" rtl="0" eaLnBrk="1" hangingPunct="1">
              <a:defRPr/>
            </a:pPr>
            <a:r>
              <a:rPr lang="en-US" sz="2800" dirty="0" smtClean="0"/>
              <a:t>Umbilical cord (Wharton's jelly).</a:t>
            </a:r>
            <a:endParaRPr lang="en-US" sz="2800" dirty="0" smtClean="0">
              <a:cs typeface="Times New Roman" panose="02020603050405020304" pitchFamily="18" charset="0"/>
            </a:endParaRPr>
          </a:p>
          <a:p>
            <a:pPr algn="l" rtl="0" eaLnBrk="1" hangingPunct="1">
              <a:defRPr/>
            </a:pPr>
            <a:r>
              <a:rPr lang="en-US" sz="2800" dirty="0" smtClean="0">
                <a:cs typeface="Times New Roman" panose="02020603050405020304" pitchFamily="18" charset="0"/>
              </a:rPr>
              <a:t>Pulp of growing teeth.</a:t>
            </a:r>
          </a:p>
          <a:p>
            <a:pPr algn="l" rtl="0" eaLnBrk="1" hangingPunct="1">
              <a:defRPr/>
            </a:pPr>
            <a:r>
              <a:rPr lang="en-US" sz="2800" dirty="0" smtClean="0">
                <a:cs typeface="Times New Roman" panose="02020603050405020304" pitchFamily="18" charset="0"/>
              </a:rPr>
              <a:t>Vitreous humor of the eye.</a:t>
            </a:r>
          </a:p>
          <a:p>
            <a:pPr algn="l" rtl="0" eaLnBrk="1" hangingPunct="1">
              <a:buFontTx/>
              <a:buNone/>
              <a:defRPr/>
            </a:pPr>
            <a:r>
              <a:rPr lang="en-US" sz="2800" b="1" u="sng" dirty="0" smtClean="0">
                <a:cs typeface="Times New Roman" panose="02020603050405020304" pitchFamily="18" charset="0"/>
              </a:rPr>
              <a:t>Structure:</a:t>
            </a:r>
          </a:p>
          <a:p>
            <a:pPr algn="l" rtl="0" eaLnBrk="1" hangingPunct="1">
              <a:defRPr/>
            </a:pPr>
            <a:r>
              <a:rPr lang="en-US" sz="2800" dirty="0" smtClean="0">
                <a:cs typeface="Times New Roman" panose="02020603050405020304" pitchFamily="18" charset="0"/>
              </a:rPr>
              <a:t>Jelly like matrix rich in </a:t>
            </a:r>
            <a:r>
              <a:rPr lang="en-US" sz="2800" dirty="0" err="1" smtClean="0">
                <a:cs typeface="Times New Roman" panose="02020603050405020304" pitchFamily="18" charset="0"/>
              </a:rPr>
              <a:t>mucin</a:t>
            </a:r>
            <a:r>
              <a:rPr lang="en-US" sz="2800" dirty="0" smtClean="0">
                <a:cs typeface="Times New Roman" panose="02020603050405020304" pitchFamily="18" charset="0"/>
              </a:rPr>
              <a:t>.</a:t>
            </a:r>
          </a:p>
          <a:p>
            <a:pPr algn="l" rtl="0" eaLnBrk="1" hangingPunct="1">
              <a:defRPr/>
            </a:pPr>
            <a:r>
              <a:rPr lang="en-US" sz="2800" dirty="0" smtClean="0">
                <a:cs typeface="Times New Roman" panose="02020603050405020304" pitchFamily="18" charset="0"/>
              </a:rPr>
              <a:t>Young fibroblasts, (UMCs).</a:t>
            </a:r>
          </a:p>
        </p:txBody>
      </p:sp>
      <p:pic>
        <p:nvPicPr>
          <p:cNvPr id="44039" name="Picture 4" descr="9"/>
          <p:cNvPicPr>
            <a:picLocks noChangeAspect="1" noChangeArrowheads="1"/>
          </p:cNvPicPr>
          <p:nvPr/>
        </p:nvPicPr>
        <p:blipFill>
          <a:blip r:embed="rId3">
            <a:lum bright="1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69548" r="48947" b="11401"/>
          <a:stretch>
            <a:fillRect/>
          </a:stretch>
        </p:blipFill>
        <p:spPr bwMode="auto">
          <a:xfrm>
            <a:off x="5292080" y="2852936"/>
            <a:ext cx="3623320" cy="36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 descr="umb041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8640" r="64799" b="57600"/>
          <a:stretch>
            <a:fillRect/>
          </a:stretch>
        </p:blipFill>
        <p:spPr bwMode="auto">
          <a:xfrm>
            <a:off x="5949632" y="332656"/>
            <a:ext cx="281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0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Elastic CT (H&amp;E)</a:t>
            </a:r>
            <a:endParaRPr lang="ar-EG" dirty="0"/>
          </a:p>
        </p:txBody>
      </p:sp>
      <p:pic>
        <p:nvPicPr>
          <p:cNvPr id="4" name="Picture 4" descr="elastic arter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1484784"/>
            <a:ext cx="8136904" cy="504055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08594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620000" cy="533400"/>
          </a:xfrm>
          <a:ln cap="flat" algn="ctr"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err="1" smtClean="0"/>
              <a:t>Mucoid</a:t>
            </a:r>
            <a:r>
              <a:rPr lang="en-US" sz="3600" b="1" dirty="0" smtClean="0"/>
              <a:t> C.T. </a:t>
            </a:r>
            <a:br>
              <a:rPr lang="en-US" sz="3600" b="1" dirty="0" smtClean="0"/>
            </a:br>
            <a:r>
              <a:rPr lang="en-US" sz="3600" b="1" dirty="0" err="1" smtClean="0"/>
              <a:t>Umblical</a:t>
            </a:r>
            <a:r>
              <a:rPr lang="en-US" sz="3600" b="1" dirty="0" smtClean="0"/>
              <a:t> cord </a:t>
            </a:r>
          </a:p>
        </p:txBody>
      </p:sp>
      <p:pic>
        <p:nvPicPr>
          <p:cNvPr id="148483" name="Picture 3" descr="Ct0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23988"/>
            <a:ext cx="8686800" cy="5029200"/>
          </a:xfrm>
        </p:spPr>
      </p:pic>
    </p:spTree>
    <p:extLst>
      <p:ext uri="{BB962C8B-B14F-4D97-AF65-F5344CB8AC3E}">
        <p14:creationId xmlns:p14="http://schemas.microsoft.com/office/powerpoint/2010/main" val="31895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14413"/>
            <a:ext cx="6696075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49312"/>
          </a:xfrm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/>
            <a:r>
              <a:rPr lang="en-US" b="1" smtClean="0"/>
              <a:t>Mucoid C.T.</a:t>
            </a:r>
          </a:p>
        </p:txBody>
      </p:sp>
    </p:spTree>
    <p:extLst>
      <p:ext uri="{BB962C8B-B14F-4D97-AF65-F5344CB8AC3E}">
        <p14:creationId xmlns:p14="http://schemas.microsoft.com/office/powerpoint/2010/main" val="10608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Loose Areolar CT</a:t>
            </a:r>
          </a:p>
        </p:txBody>
      </p:sp>
      <p:pic>
        <p:nvPicPr>
          <p:cNvPr id="132099" name="Picture 4" descr="25_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214438"/>
            <a:ext cx="8429625" cy="5627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Imag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7938"/>
            <a:ext cx="7992888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anchor="t"/>
          <a:lstStyle/>
          <a:p>
            <a:pPr eaLnBrk="1" hangingPunct="1"/>
            <a:r>
              <a:rPr lang="en-US" dirty="0" smtClean="0">
                <a:latin typeface="Arial Black" pitchFamily="34" charset="0"/>
                <a:cs typeface="Times New Roman" pitchFamily="18" charset="0"/>
              </a:rPr>
              <a:t>Loose Areolar 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Loose Areolar CT</a:t>
            </a: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1214438"/>
            <a:ext cx="8001000" cy="5578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Adipocytes H&amp;E </a:t>
            </a:r>
          </a:p>
        </p:txBody>
      </p:sp>
      <p:pic>
        <p:nvPicPr>
          <p:cNvPr id="119811" name="Content Placeholder 8" descr="2_adipose_cell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" y="1285875"/>
            <a:ext cx="7875588" cy="5454650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1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036496" cy="776287"/>
          </a:xfrm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b="1" dirty="0" smtClean="0">
                <a:latin typeface="Arial Black" pitchFamily="34" charset="0"/>
              </a:rPr>
              <a:t>Adipose C.T. (</a:t>
            </a:r>
            <a:r>
              <a:rPr lang="en-US" dirty="0" smtClean="0">
                <a:latin typeface="Arial Black" pitchFamily="34" charset="0"/>
              </a:rPr>
              <a:t>osmic acid stain</a:t>
            </a:r>
            <a:r>
              <a:rPr lang="en-US" b="1" dirty="0" smtClean="0">
                <a:latin typeface="Arial Black" pitchFamily="34" charset="0"/>
              </a:rPr>
              <a:t>)</a:t>
            </a:r>
          </a:p>
        </p:txBody>
      </p:sp>
      <p:pic>
        <p:nvPicPr>
          <p:cNvPr id="147459" name="Picture 4" descr="connect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7492"/>
          <a:stretch>
            <a:fillRect/>
          </a:stretch>
        </p:blipFill>
        <p:spPr bwMode="auto">
          <a:xfrm>
            <a:off x="898525" y="1171575"/>
            <a:ext cx="748982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3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ar-EG" sz="1400" smtClean="0">
                <a:solidFill>
                  <a:prstClr val="black"/>
                </a:solidFill>
              </a:rPr>
              <a:t>2016</a:t>
            </a:r>
            <a:endParaRPr lang="en-US" sz="1400" smtClean="0">
              <a:solidFill>
                <a:prstClr val="black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smtClean="0">
                <a:solidFill>
                  <a:prstClr val="black"/>
                </a:solidFill>
              </a:rPr>
              <a:t>Prof.Dr.Salwa M.</a:t>
            </a: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DDC69FA-F087-4224-8943-19AE12F03616}" type="slidenum">
              <a:rPr lang="ar-SA" sz="1400">
                <a:solidFill>
                  <a:prstClr val="black"/>
                </a:solidFill>
              </a:rPr>
              <a:pPr/>
              <a:t>27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4800" b="1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en-US" sz="4800" b="1" dirty="0" smtClean="0">
                <a:latin typeface="Arial Black" pitchFamily="34" charset="0"/>
                <a:cs typeface="Times New Roman" pitchFamily="18" charset="0"/>
              </a:rPr>
            </a:br>
            <a:r>
              <a:rPr lang="en-US" sz="4800" b="1" dirty="0" smtClean="0">
                <a:latin typeface="Arial Black" pitchFamily="34" charset="0"/>
                <a:cs typeface="Times New Roman" pitchFamily="18" charset="0"/>
              </a:rPr>
              <a:t>Reticular CT</a:t>
            </a:r>
            <a:br>
              <a:rPr lang="en-US" sz="4800" b="1" dirty="0" smtClean="0">
                <a:latin typeface="Arial Black" pitchFamily="34" charset="0"/>
                <a:cs typeface="Times New Roman" pitchFamily="18" charset="0"/>
              </a:rPr>
            </a:br>
            <a:endParaRPr lang="en-US" sz="4800" b="1" dirty="0" smtClean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4983163"/>
          </a:xfrm>
        </p:spPr>
        <p:txBody>
          <a:bodyPr/>
          <a:lstStyle/>
          <a:p>
            <a:pPr algn="l" rtl="0" eaLnBrk="1" hangingPunct="1"/>
            <a:r>
              <a:rPr lang="en-US" b="1" u="sng" dirty="0" smtClean="0"/>
              <a:t>Sites:</a:t>
            </a:r>
            <a:r>
              <a:rPr lang="en-US" dirty="0" smtClean="0"/>
              <a:t> </a:t>
            </a:r>
            <a:r>
              <a:rPr lang="en-US" dirty="0" smtClean="0"/>
              <a:t>liver ,Lymph node , Bone marrow</a:t>
            </a:r>
            <a:endParaRPr lang="en-US" dirty="0" smtClean="0"/>
          </a:p>
          <a:p>
            <a:pPr algn="l" rtl="0" eaLnBrk="1" hangingPunct="1"/>
            <a:r>
              <a:rPr lang="en-US" b="1" u="sng" dirty="0" smtClean="0"/>
              <a:t>Structure: </a:t>
            </a:r>
            <a:r>
              <a:rPr lang="en-US" dirty="0" smtClean="0"/>
              <a:t>Formed mainly of reticular fibers and fibroblasts (reticular cells).</a:t>
            </a:r>
          </a:p>
          <a:p>
            <a:pPr algn="l" rtl="0" eaLnBrk="1" hangingPunct="1"/>
            <a:r>
              <a:rPr lang="en-US" dirty="0" err="1" smtClean="0"/>
              <a:t>Stainsilver</a:t>
            </a:r>
            <a:r>
              <a:rPr lang="en-US" dirty="0" smtClean="0"/>
              <a:t> stain </a:t>
            </a:r>
            <a:endParaRPr lang="en-US" dirty="0" smtClean="0"/>
          </a:p>
          <a:p>
            <a:pPr eaLnBrk="1" hangingPunct="1"/>
            <a:r>
              <a:rPr lang="en-US" dirty="0" smtClean="0"/>
              <a:t>Functions…?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04" y="3276600"/>
            <a:ext cx="54102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5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Reticular CT (in liver)</a:t>
            </a:r>
            <a:br>
              <a:rPr lang="en-US" dirty="0" smtClean="0"/>
            </a:br>
            <a:r>
              <a:rPr lang="en-US" dirty="0" smtClean="0"/>
              <a:t>Silver stain</a:t>
            </a:r>
            <a:endParaRPr lang="en-US" dirty="0"/>
          </a:p>
        </p:txBody>
      </p:sp>
      <p:pic>
        <p:nvPicPr>
          <p:cNvPr id="145411" name="Content Placeholder 3" descr="Img003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5389" r="3346" b="3395"/>
          <a:stretch>
            <a:fillRect/>
          </a:stretch>
        </p:blipFill>
        <p:spPr>
          <a:xfrm>
            <a:off x="704850" y="1524000"/>
            <a:ext cx="7600950" cy="5219700"/>
          </a:xfrm>
          <a:ln w="38100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85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ar-EG" sz="1400" smtClean="0">
                <a:solidFill>
                  <a:prstClr val="black"/>
                </a:solidFill>
              </a:rPr>
              <a:t>2016</a:t>
            </a:r>
            <a:endParaRPr lang="en-US" sz="1400" smtClean="0">
              <a:solidFill>
                <a:prstClr val="black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smtClean="0">
                <a:solidFill>
                  <a:prstClr val="black"/>
                </a:solidFill>
              </a:rPr>
              <a:t>Prof.Dr.Salwa M.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7B793F-831F-4E40-9AA8-E0E16D1E99D1}" type="slidenum">
              <a:rPr lang="ar-SA" sz="1400">
                <a:solidFill>
                  <a:prstClr val="black"/>
                </a:solidFill>
              </a:rPr>
              <a:pPr/>
              <a:t>29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88640"/>
            <a:ext cx="7920880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 smtClean="0">
                <a:latin typeface="Arial Black" pitchFamily="34" charset="0"/>
                <a:cs typeface="Times New Roman" pitchFamily="18" charset="0"/>
              </a:rPr>
              <a:t>White fibrous CT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458200" cy="4876800"/>
          </a:xfrm>
        </p:spPr>
        <p:txBody>
          <a:bodyPr/>
          <a:lstStyle/>
          <a:p>
            <a:pPr algn="l" rtl="0" eaLnBrk="1" hangingPunct="1">
              <a:buFontTx/>
              <a:buNone/>
            </a:pPr>
            <a:r>
              <a:rPr lang="en-US" sz="3600" b="1" dirty="0" smtClean="0"/>
              <a:t>1-Regular :</a:t>
            </a:r>
            <a:r>
              <a:rPr lang="en-US" sz="3600" dirty="0" smtClean="0"/>
              <a:t> tendons , ligaments &amp; cornea (</a:t>
            </a:r>
            <a:r>
              <a:rPr lang="en-US" sz="3600" dirty="0" err="1" smtClean="0"/>
              <a:t>substantia</a:t>
            </a:r>
            <a:r>
              <a:rPr lang="en-US" sz="3600" dirty="0" smtClean="0"/>
              <a:t> </a:t>
            </a:r>
            <a:r>
              <a:rPr lang="en-US" sz="3600" dirty="0" err="1" smtClean="0"/>
              <a:t>propria</a:t>
            </a:r>
            <a:r>
              <a:rPr lang="en-US" sz="3600" dirty="0" smtClean="0"/>
              <a:t>).</a:t>
            </a:r>
          </a:p>
          <a:p>
            <a:pPr algn="l" rtl="0" eaLnBrk="1" hangingPunct="1">
              <a:buFontTx/>
              <a:buNone/>
            </a:pPr>
            <a:r>
              <a:rPr lang="en-US" sz="3600" b="1" dirty="0" smtClean="0"/>
              <a:t>2-Irregular :</a:t>
            </a:r>
            <a:r>
              <a:rPr lang="en-US" sz="3600" dirty="0" smtClean="0"/>
              <a:t> dermis of skin , capsules of organs ,</a:t>
            </a:r>
            <a:r>
              <a:rPr lang="en-US" sz="3600" dirty="0" err="1" smtClean="0"/>
              <a:t>periostium</a:t>
            </a:r>
            <a:r>
              <a:rPr lang="en-US" sz="3600" dirty="0" smtClean="0"/>
              <a:t> &amp; perichondrium.</a:t>
            </a:r>
          </a:p>
          <a:p>
            <a:pPr eaLnBrk="1" hangingPunct="1"/>
            <a:endParaRPr lang="en-US" sz="36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19100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8" name="Text Box 6"/>
          <p:cNvSpPr txBox="1">
            <a:spLocks noChangeArrowheads="1"/>
          </p:cNvSpPr>
          <p:nvPr/>
        </p:nvSpPr>
        <p:spPr bwMode="auto">
          <a:xfrm>
            <a:off x="1127125" y="4532313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>
                <a:solidFill>
                  <a:prstClr val="black"/>
                </a:solidFill>
              </a:rPr>
              <a:t>Irregular CT</a:t>
            </a:r>
          </a:p>
        </p:txBody>
      </p:sp>
      <p:pic>
        <p:nvPicPr>
          <p:cNvPr id="35849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5720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0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Elastic CT </a:t>
            </a:r>
            <a:r>
              <a:rPr lang="en-US" dirty="0" smtClean="0">
                <a:solidFill>
                  <a:prstClr val="black"/>
                </a:solidFill>
                <a:latin typeface="Arial Black" pitchFamily="34" charset="0"/>
              </a:rPr>
              <a:t>VVG</a:t>
            </a:r>
            <a:endParaRPr lang="ar-EG" dirty="0"/>
          </a:p>
        </p:txBody>
      </p:sp>
      <p:pic>
        <p:nvPicPr>
          <p:cNvPr id="4" name="Content Placeholder 4" descr="05811ho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839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White Fibrous CT(in tendon)</a:t>
            </a:r>
          </a:p>
        </p:txBody>
      </p:sp>
      <p:pic>
        <p:nvPicPr>
          <p:cNvPr id="144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/>
          <a:stretch>
            <a:fillRect/>
          </a:stretch>
        </p:blipFill>
        <p:spPr>
          <a:xfrm>
            <a:off x="685800" y="1219200"/>
            <a:ext cx="7691438" cy="5518150"/>
          </a:xfrm>
        </p:spPr>
      </p:pic>
    </p:spTree>
    <p:extLst>
      <p:ext uri="{BB962C8B-B14F-4D97-AF65-F5344CB8AC3E}">
        <p14:creationId xmlns:p14="http://schemas.microsoft.com/office/powerpoint/2010/main" val="24424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Elastic CT (H&amp;E)</a:t>
            </a:r>
          </a:p>
        </p:txBody>
      </p:sp>
      <p:pic>
        <p:nvPicPr>
          <p:cNvPr id="136195" name="Picture 2" descr="ela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t="17712" r="28157" b="16702"/>
          <a:stretch>
            <a:fillRect/>
          </a:stretch>
        </p:blipFill>
        <p:spPr bwMode="auto">
          <a:xfrm>
            <a:off x="755650" y="1127125"/>
            <a:ext cx="76327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Elastic CT (H&amp;E)</a:t>
            </a:r>
            <a:endParaRPr lang="ar-EG" dirty="0"/>
          </a:p>
        </p:txBody>
      </p:sp>
      <p:pic>
        <p:nvPicPr>
          <p:cNvPr id="4" name="Picture 4" descr="elastic artery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1484784"/>
            <a:ext cx="8136904" cy="5040559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713184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Elastic CT </a:t>
            </a:r>
            <a:r>
              <a:rPr lang="en-US" dirty="0" smtClean="0">
                <a:solidFill>
                  <a:prstClr val="black"/>
                </a:solidFill>
                <a:latin typeface="Arial Black" pitchFamily="34" charset="0"/>
              </a:rPr>
              <a:t>VVG</a:t>
            </a:r>
            <a:endParaRPr lang="ar-EG" dirty="0"/>
          </a:p>
        </p:txBody>
      </p:sp>
      <p:pic>
        <p:nvPicPr>
          <p:cNvPr id="4" name="Content Placeholder 4" descr="05811ho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897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631825"/>
          </a:xfrm>
          <a:ln cap="flat" algn="ctr"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rial Black" pitchFamily="34" charset="0"/>
              </a:rPr>
              <a:t>Elastic C.T. (</a:t>
            </a:r>
            <a:r>
              <a:rPr lang="en-US" b="1" dirty="0" err="1" smtClean="0">
                <a:latin typeface="Arial Black" pitchFamily="34" charset="0"/>
              </a:rPr>
              <a:t>orcein</a:t>
            </a:r>
            <a:r>
              <a:rPr lang="en-US" b="1" dirty="0" smtClean="0">
                <a:latin typeface="Arial Black" pitchFamily="34" charset="0"/>
              </a:rPr>
              <a:t> stain )</a:t>
            </a:r>
          </a:p>
        </p:txBody>
      </p:sp>
      <p:pic>
        <p:nvPicPr>
          <p:cNvPr id="138243" name="Picture 3" descr="Aorta%20Elasitc%20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7317"/>
          <a:stretch>
            <a:fillRect/>
          </a:stretch>
        </p:blipFill>
        <p:spPr bwMode="auto">
          <a:xfrm>
            <a:off x="684213" y="892175"/>
            <a:ext cx="7704137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5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631825"/>
          </a:xfrm>
          <a:ln cap="flat" algn="ctr"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rial Black" pitchFamily="34" charset="0"/>
              </a:rPr>
              <a:t>Elastic C.T. (</a:t>
            </a:r>
            <a:r>
              <a:rPr lang="en-US" b="1" dirty="0" err="1" smtClean="0">
                <a:latin typeface="Arial Black" pitchFamily="34" charset="0"/>
              </a:rPr>
              <a:t>orcein</a:t>
            </a:r>
            <a:r>
              <a:rPr lang="en-US" b="1" dirty="0" smtClean="0">
                <a:latin typeface="Arial Black" pitchFamily="34" charset="0"/>
              </a:rPr>
              <a:t> stain )</a:t>
            </a:r>
          </a:p>
        </p:txBody>
      </p:sp>
      <p:pic>
        <p:nvPicPr>
          <p:cNvPr id="138243" name="Picture 3" descr="Aorta%20Elasitc%20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7317"/>
          <a:stretch>
            <a:fillRect/>
          </a:stretch>
        </p:blipFill>
        <p:spPr bwMode="auto">
          <a:xfrm>
            <a:off x="684213" y="892175"/>
            <a:ext cx="7704137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80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Reticular CT</a:t>
            </a:r>
          </a:p>
        </p:txBody>
      </p:sp>
      <p:pic>
        <p:nvPicPr>
          <p:cNvPr id="3" name="Picture 3" descr=" reticular fibers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86338" y="1066800"/>
            <a:ext cx="4005262" cy="5715000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pic>
        <p:nvPicPr>
          <p:cNvPr id="4" name="Picture 2" descr="liv042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093788"/>
            <a:ext cx="4549775" cy="5688012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74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 Black" pitchFamily="34" charset="0"/>
              </a:rPr>
              <a:t>Fibroblast&amp;</a:t>
            </a:r>
            <a:r>
              <a:rPr lang="en-US" sz="3600" dirty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 Black" pitchFamily="34" charset="0"/>
              </a:rPr>
              <a:t>Fibrocyte</a:t>
            </a:r>
            <a:endParaRPr lang="ar-JO" sz="3600" dirty="0"/>
          </a:p>
        </p:txBody>
      </p:sp>
      <p:pic>
        <p:nvPicPr>
          <p:cNvPr id="5" name="Picture 2" descr="C:\Users\Home\AppData\Local\Temp\Rar$DI45.706\fibroblast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772816"/>
            <a:ext cx="4225230" cy="4392488"/>
          </a:xfrm>
        </p:spPr>
      </p:pic>
      <p:pic>
        <p:nvPicPr>
          <p:cNvPr id="6" name="Picture 2" descr="fibroblasts%20&amp;%20fibrocytes-micrograp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700808"/>
            <a:ext cx="4320480" cy="4536504"/>
          </a:xfrm>
        </p:spPr>
      </p:pic>
      <p:sp>
        <p:nvSpPr>
          <p:cNvPr id="7" name="مستطيل 6"/>
          <p:cNvSpPr/>
          <p:nvPr/>
        </p:nvSpPr>
        <p:spPr>
          <a:xfrm>
            <a:off x="4860032" y="4808944"/>
            <a:ext cx="1619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Smaller cells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with darker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 nuclei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279616" y="5162887"/>
            <a:ext cx="163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Larger cells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with paler </a:t>
            </a:r>
          </a:p>
          <a:p>
            <a:pPr lvl="0"/>
            <a:r>
              <a:rPr lang="en-GB" sz="2000" b="1" dirty="0">
                <a:solidFill>
                  <a:prstClr val="black"/>
                </a:solidFill>
                <a:latin typeface="Times New Roman" pitchFamily="18" charset="0"/>
              </a:rPr>
              <a:t>nuclei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56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EM: </a:t>
            </a:r>
            <a:r>
              <a:rPr lang="en-US" sz="3600" dirty="0">
                <a:solidFill>
                  <a:prstClr val="black"/>
                </a:solidFill>
                <a:latin typeface="Arial Black" pitchFamily="34" charset="0"/>
              </a:rPr>
              <a:t>Fibroblast&amp; </a:t>
            </a:r>
            <a:r>
              <a:rPr lang="en-US" sz="3600" dirty="0" err="1">
                <a:solidFill>
                  <a:prstClr val="black"/>
                </a:solidFill>
                <a:latin typeface="Arial Black" pitchFamily="34" charset="0"/>
              </a:rPr>
              <a:t>Fibrocyte</a:t>
            </a:r>
            <a:endParaRPr lang="ar-JO" dirty="0"/>
          </a:p>
        </p:txBody>
      </p:sp>
      <p:pic>
        <p:nvPicPr>
          <p:cNvPr id="5" name="Picture 4" descr="20801ho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8" t="3731" r="16148" b="6601"/>
          <a:stretch>
            <a:fillRect/>
          </a:stretch>
        </p:blipFill>
        <p:spPr bwMode="auto">
          <a:xfrm>
            <a:off x="179512" y="2204864"/>
            <a:ext cx="4182616" cy="405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fibrocyt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2856"/>
            <a:ext cx="43162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Adipocytes H&amp;E </a:t>
            </a:r>
          </a:p>
        </p:txBody>
      </p:sp>
      <p:pic>
        <p:nvPicPr>
          <p:cNvPr id="119811" name="Content Placeholder 8" descr="2_adipose_cell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" y="1285875"/>
            <a:ext cx="7875588" cy="5454650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6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Arial Black" pitchFamily="34" charset="0"/>
              </a:rPr>
              <a:t>Adipocytes </a:t>
            </a:r>
            <a:r>
              <a:rPr lang="en-US" dirty="0" smtClean="0">
                <a:solidFill>
                  <a:prstClr val="black"/>
                </a:solidFill>
                <a:latin typeface="Arial Black" pitchFamily="34" charset="0"/>
              </a:rPr>
              <a:t>osmic acid  </a:t>
            </a:r>
            <a:endParaRPr lang="ar-JO" dirty="0"/>
          </a:p>
        </p:txBody>
      </p:sp>
      <p:pic>
        <p:nvPicPr>
          <p:cNvPr id="4" name="Picture 2" descr="C:\Users\AL-YARMOUK\Desktop\Picture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8352927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00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249</Words>
  <Application>Microsoft Office PowerPoint</Application>
  <PresentationFormat>عرض على الشاشة (3:4)‏</PresentationFormat>
  <Paragraphs>73</Paragraphs>
  <Slides>34</Slides>
  <Notes>6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5" baseType="lpstr">
      <vt:lpstr>Office Theme</vt:lpstr>
      <vt:lpstr>Collagen fiber</vt:lpstr>
      <vt:lpstr>Elastic CT (H&amp;E)</vt:lpstr>
      <vt:lpstr>Elastic CT VVG</vt:lpstr>
      <vt:lpstr>Elastic C.T. (orcein stain )</vt:lpstr>
      <vt:lpstr>Reticular CT</vt:lpstr>
      <vt:lpstr>Fibroblast&amp; Fibrocyte</vt:lpstr>
      <vt:lpstr>EM: Fibroblast&amp; Fibrocyte</vt:lpstr>
      <vt:lpstr>Adipocytes H&amp;E </vt:lpstr>
      <vt:lpstr>Adipocytes osmic acid  </vt:lpstr>
      <vt:lpstr>EM: Adipocyte</vt:lpstr>
      <vt:lpstr>Multilocular Adipose Tissue (H&amp;E stain)</vt:lpstr>
      <vt:lpstr>AdiposeTissue (multilocular &amp; unilocular) H&amp;E stain</vt:lpstr>
      <vt:lpstr>Mast Cells (Touldine Blue)</vt:lpstr>
      <vt:lpstr>Mast Cell</vt:lpstr>
      <vt:lpstr>EM: Mast Cell</vt:lpstr>
      <vt:lpstr>LM: Macrophage</vt:lpstr>
      <vt:lpstr>LM: Plasma Cells</vt:lpstr>
      <vt:lpstr>EM: Plasma Cell</vt:lpstr>
      <vt:lpstr> Mucoid CT</vt:lpstr>
      <vt:lpstr>Mucoid C.T.  Umblical cord </vt:lpstr>
      <vt:lpstr>Mucoid C.T.</vt:lpstr>
      <vt:lpstr>Loose Areolar CT</vt:lpstr>
      <vt:lpstr>Loose Areolar CT</vt:lpstr>
      <vt:lpstr>Loose Areolar CT</vt:lpstr>
      <vt:lpstr>Adipocytes H&amp;E </vt:lpstr>
      <vt:lpstr>Adipose C.T. (osmic acid stain)</vt:lpstr>
      <vt:lpstr> Reticular CT </vt:lpstr>
      <vt:lpstr>Reticular CT (in liver) Silver stain</vt:lpstr>
      <vt:lpstr>White fibrous CT</vt:lpstr>
      <vt:lpstr>White Fibrous CT(in tendon)</vt:lpstr>
      <vt:lpstr>Elastic CT (H&amp;E)</vt:lpstr>
      <vt:lpstr>Elastic CT (H&amp;E)</vt:lpstr>
      <vt:lpstr>Elastic CT VVG</vt:lpstr>
      <vt:lpstr>Elastic C.T. (orcein stain 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AL-YARMOUK</dc:creator>
  <cp:lastModifiedBy>MCC</cp:lastModifiedBy>
  <cp:revision>76</cp:revision>
  <dcterms:created xsi:type="dcterms:W3CDTF">2015-02-15T20:59:46Z</dcterms:created>
  <dcterms:modified xsi:type="dcterms:W3CDTF">1980-01-17T09:44:29Z</dcterms:modified>
</cp:coreProperties>
</file>