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0.xml" ContentType="application/vnd.openxmlformats-officedocument.theme+xml"/>
  <Override PartName="/ppt/theme/theme4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6" r:id="rId2"/>
    <p:sldMasterId id="2147483701" r:id="rId3"/>
    <p:sldMasterId id="2147483679" r:id="rId4"/>
    <p:sldMasterId id="2147483687" r:id="rId5"/>
    <p:sldMasterId id="2147483689" r:id="rId6"/>
    <p:sldMasterId id="2147483691" r:id="rId7"/>
    <p:sldMasterId id="2147483693" r:id="rId8"/>
    <p:sldMasterId id="2147483695" r:id="rId9"/>
    <p:sldMasterId id="2147483697" r:id="rId10"/>
    <p:sldMasterId id="2147483699" r:id="rId11"/>
  </p:sldMasterIdLst>
  <p:notesMasterIdLst>
    <p:notesMasterId r:id="rId38"/>
  </p:notesMasterIdLst>
  <p:sldIdLst>
    <p:sldId id="331" r:id="rId12"/>
    <p:sldId id="259" r:id="rId13"/>
    <p:sldId id="261" r:id="rId14"/>
    <p:sldId id="260" r:id="rId15"/>
    <p:sldId id="264" r:id="rId16"/>
    <p:sldId id="266" r:id="rId17"/>
    <p:sldId id="352" r:id="rId18"/>
    <p:sldId id="353" r:id="rId19"/>
    <p:sldId id="355" r:id="rId20"/>
    <p:sldId id="356" r:id="rId21"/>
    <p:sldId id="278" r:id="rId22"/>
    <p:sldId id="279" r:id="rId23"/>
    <p:sldId id="280" r:id="rId24"/>
    <p:sldId id="281" r:id="rId25"/>
    <p:sldId id="282" r:id="rId26"/>
    <p:sldId id="341" r:id="rId27"/>
    <p:sldId id="357" r:id="rId28"/>
    <p:sldId id="360" r:id="rId29"/>
    <p:sldId id="362" r:id="rId30"/>
    <p:sldId id="284" r:id="rId31"/>
    <p:sldId id="285" r:id="rId32"/>
    <p:sldId id="342" r:id="rId33"/>
    <p:sldId id="287" r:id="rId34"/>
    <p:sldId id="343" r:id="rId35"/>
    <p:sldId id="349" r:id="rId36"/>
    <p:sldId id="36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E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79" autoAdjust="0"/>
  </p:normalViewPr>
  <p:slideViewPr>
    <p:cSldViewPr snapToObjects="1">
      <p:cViewPr varScale="1">
        <p:scale>
          <a:sx n="89" d="100"/>
          <a:sy n="89" d="100"/>
        </p:scale>
        <p:origin x="846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5" d="100"/>
        <a:sy n="95" d="100"/>
      </p:scale>
      <p:origin x="0" y="19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1361C3-2644-4836-9206-34B8C39A7548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235FB6-9A68-4592-87D5-C9AE75294E99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54835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ar-JO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1A6E0E-E503-40BF-A87E-E79F52B8809C}" type="slidenum">
              <a:rPr lang="en-US" altLang="ar-JO" sz="1200" smtClean="0">
                <a:latin typeface="Calibri" panose="020F0502020204030204" pitchFamily="34" charset="0"/>
              </a:rPr>
              <a:pPr/>
              <a:t>1</a:t>
            </a:fld>
            <a:endParaRPr lang="en-US" altLang="ar-JO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0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611A298-E35C-4D6F-A95B-00B8E752C50F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14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2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CD27DF8-3E53-406A-8621-A34A35470B83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15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3.57 g of O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are present.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(1.00 atm)(2.50 L) = n(0.08206)(273)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n = 0.112 mol O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× 32.00 g/mol = 3.57 g O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902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DE69BC7-B516-4B51-ABC7-898947E50312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20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i="1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= (MM)(P) / (R)(T)</a:t>
            </a:r>
          </a:p>
          <a:p>
            <a:pPr eaLnBrk="1" hangingPunct="1"/>
            <a:r>
              <a:rPr lang="en-US" altLang="ar-JO" i="1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= (19.00g/mol ×2)(1.00 atm) / (0.08206. . . )(273 K)</a:t>
            </a:r>
          </a:p>
          <a:p>
            <a:pPr eaLnBrk="1" hangingPunct="1"/>
            <a:r>
              <a:rPr lang="en-US" altLang="ar-JO" i="1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= 1.70 g/L</a:t>
            </a:r>
          </a:p>
        </p:txBody>
      </p:sp>
    </p:spTree>
    <p:extLst>
      <p:ext uri="{BB962C8B-B14F-4D97-AF65-F5344CB8AC3E}">
        <p14:creationId xmlns:p14="http://schemas.microsoft.com/office/powerpoint/2010/main" val="56669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7E4CB21F-0B24-4E0B-9C93-FA42E8119B1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21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804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C97A298-46DE-4173-9DA6-8F5907BEF20D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23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pressure is 2.25 atm.  There are two ways to solve the problem: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1) Find the new pressure of the gas on the left side after the valve is opened (P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=P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). The pressure becomes 1.50 atm.  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(2.00 atm)(9.00 L) = (P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)(9.00 L + 3.00 L)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= 1.50 atm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Find the new pressure of the gas on the right side after the valve is opened (P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=P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). The pressure becomes 0.75 atm. 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(3.00 atm)(3.00 L) = (P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)(9.00 L + 3.00 L)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= 0.75 atm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total pressure is therefore 1.50 + 0.75 = 2.25 atm.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2) Find the number of moles in each chamber separately (using PV = nRT), add the number of moles and volumes on each side, then use PV = nRT to solve for the new pressure.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1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5957D2C-7719-4F87-9347-848FC39BE7B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24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D45FB3A-691F-4AAB-9D04-A136DE835E5D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62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FCFE205-CC4B-4FED-AF56-260280E360A7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96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350215B-74A8-4520-B50F-6F2BF28A5B4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1 atm = 760 torr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51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7C95E41-5C3B-4D98-8BD1-0E997FC35B98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3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CCE1D2B-CB4D-48F1-B811-A7DCEE705023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number of moles of air is 3.27 mol.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(3.18 atm)(25.0 L) = n(0.08206)(23+273)</a:t>
            </a:r>
          </a:p>
        </p:txBody>
      </p:sp>
    </p:spTree>
    <p:extLst>
      <p:ext uri="{BB962C8B-B14F-4D97-AF65-F5344CB8AC3E}">
        <p14:creationId xmlns:p14="http://schemas.microsoft.com/office/powerpoint/2010/main" val="13636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2533679-6C33-421A-9456-7B8603F9E299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pressure is 114 atm.  Remember to convert kg of helium into moles of helium before using the ideal gas law.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(P)(304.0) = ([5.670×1000]/4.003)(0.0821)(25+273)</a:t>
            </a:r>
          </a:p>
        </p:txBody>
      </p:sp>
    </p:spTree>
    <p:extLst>
      <p:ext uri="{BB962C8B-B14F-4D97-AF65-F5344CB8AC3E}">
        <p14:creationId xmlns:p14="http://schemas.microsoft.com/office/powerpoint/2010/main" val="41112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DFE422F-D8BF-4303-A946-364E5841962E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 altLang="ar-JO" smtClean="0">
              <a:latin typeface="Times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The new temperature is 696°C.</a:t>
            </a:r>
          </a:p>
          <a:p>
            <a:pPr eaLnBrk="1" hangingPunct="1"/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(1.05 atm)(121 mL) / (27+273) = (1.40 atm)(293 mL) / (T</a:t>
            </a:r>
            <a:r>
              <a:rPr lang="en-US" altLang="ar-JO" baseline="-2500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+ 273)</a:t>
            </a:r>
          </a:p>
          <a:p>
            <a:pPr eaLnBrk="1" hangingPunct="1"/>
            <a:endParaRPr lang="en-US" altLang="ar-JO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7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1828800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ar-JO" sz="3000" smtClean="0">
                <a:solidFill>
                  <a:srgbClr val="FFFFFF"/>
                </a:solidFill>
              </a:rPr>
              <a:t>Chapter 5</a:t>
            </a: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3576638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ar-JO" sz="3000" i="1" smtClean="0">
                <a:solidFill>
                  <a:srgbClr val="FFFFFF"/>
                </a:solidFill>
              </a:rPr>
              <a:t>Gases</a:t>
            </a:r>
          </a:p>
        </p:txBody>
      </p:sp>
      <p:pic>
        <p:nvPicPr>
          <p:cNvPr id="4" name="Picture 14" descr="Chemistry 9e Cover l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1925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35965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4523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839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13" y="6618288"/>
            <a:ext cx="5867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0" y="6629400"/>
            <a:ext cx="2438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7E4670-5DDE-40BC-9EA8-FEBA7B222179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25671728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8166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784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999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13" y="6618288"/>
            <a:ext cx="5867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0" y="6629400"/>
            <a:ext cx="2438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0338D6-AAB2-46B2-87A3-CF0711DEED73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10930055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4218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2816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5782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0064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6797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7753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102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30" name="Picture 6" descr="screenshot_1968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Chapter 5</a:t>
            </a:r>
            <a:endParaRPr lang="en-US" sz="3000" i="1" dirty="0" smtClean="0">
              <a:latin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50" r:id="rId2"/>
    <p:sldLayoutId id="2147484162" r:id="rId3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10243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246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5.9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Characteristics of Several Real Gases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1126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1270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5.10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Chemistry in the Atmosphere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205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2054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410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5.1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Pressure</a:t>
            </a:r>
            <a:endParaRPr lang="en-US" sz="3000" i="1" dirty="0">
              <a:latin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307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3078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410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5.2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The Gas Laws of Boyle, Charles, and Avogadro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4099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4102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5.3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The Ideal Gas Law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5123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5126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5.4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Gas Stoichiometry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614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6150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 smtClean="0">
                <a:latin typeface="Calibri" pitchFamily="34" charset="0"/>
              </a:rPr>
              <a:t>Section 5.5</a:t>
            </a:r>
          </a:p>
          <a:p>
            <a:pPr eaLnBrk="1" hangingPunct="1">
              <a:defRPr/>
            </a:pPr>
            <a:r>
              <a:rPr lang="en-US" sz="3000" i="1" smtClean="0">
                <a:latin typeface="Calibri" pitchFamily="34" charset="0"/>
              </a:rPr>
              <a:t>Dalton</a:t>
            </a:r>
            <a:r>
              <a:rPr lang="en-US" altLang="en-US" sz="3000" i="1" smtClean="0">
                <a:latin typeface="Calibri" pitchFamily="34" charset="0"/>
              </a:rPr>
              <a:t>’</a:t>
            </a:r>
            <a:r>
              <a:rPr lang="en-US" sz="3000" i="1" smtClean="0">
                <a:latin typeface="Calibri" pitchFamily="34" charset="0"/>
              </a:rPr>
              <a:t>s Law of Partial Pressures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717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7174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5.6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The Kinetic Molecular Theory of Gases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819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8198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5.7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Effusion and Diffusion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grpSp>
        <p:nvGrpSpPr>
          <p:cNvPr id="9219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9222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5.8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Real Gases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63" r:id="rId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4300" y="1219200"/>
            <a:ext cx="8851900" cy="5486400"/>
          </a:xfrm>
          <a:blipFill rotWithShape="0">
            <a:blip r:embed="rId2"/>
            <a:stretch>
              <a:fillRect t="-889" b="-444"/>
            </a:stretch>
          </a:blipFill>
          <a:extLst/>
        </p:spPr>
        <p:txBody>
          <a:bodyPr/>
          <a:lstStyle/>
          <a:p>
            <a:r>
              <a:rPr lang="ar-JO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/>
          <a:lstStyle/>
          <a:p>
            <a:pPr marL="180975" indent="0" eaLnBrk="1" hangingPunct="1">
              <a:buFontTx/>
              <a:buNone/>
              <a:defRPr/>
            </a:pP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Car tire at 23 </a:t>
            </a:r>
            <a:r>
              <a:rPr lang="en-US" altLang="ar-JO" sz="26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6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with an internal volume of 25.0 L is filled with air to a total pressure of 3.18 atm. Determine the number of </a:t>
            </a:r>
            <a:r>
              <a:rPr lang="en-US" altLang="ar-JO" sz="26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moles </a:t>
            </a: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air in the tire.  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</a:t>
            </a: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PV/RT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= 23 + 273 = 296 K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(3.18atm)(25.0L)/(0.08206….)(296 K) 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=</a:t>
            </a: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</a:t>
            </a:r>
            <a:r>
              <a:rPr lang="en-US" altLang="ar-JO" sz="26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3.27 </a:t>
            </a:r>
            <a:r>
              <a:rPr lang="en-US" altLang="ar-JO" sz="2600" dirty="0" err="1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6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2A3295-90CC-4E6B-8871-6A1CDB30DF4A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51488"/>
          </a:xfrm>
        </p:spPr>
        <p:txBody>
          <a:bodyPr/>
          <a:lstStyle/>
          <a:p>
            <a:pPr marL="174625" indent="0" eaLnBrk="1" hangingPunct="1">
              <a:buFontTx/>
              <a:buNone/>
            </a:pP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pressure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a 304.0 L tank that contains 5.670 kg of helium at 25 </a:t>
            </a:r>
            <a:r>
              <a:rPr lang="en-US" altLang="ar-JO" sz="28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         </a:t>
            </a:r>
            <a:r>
              <a:rPr lang="en-US" altLang="ar-JO" sz="28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PV=</a:t>
            </a:r>
            <a:r>
              <a:rPr lang="en-US" altLang="ar-JO" sz="2800" dirty="0" err="1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nRT</a:t>
            </a:r>
            <a:endParaRPr lang="en-US" altLang="ar-JO" sz="2800" dirty="0" smtClean="0">
              <a:solidFill>
                <a:srgbClr val="7030A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= 25 + 273 = 298K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mass/atomic mass = 5.670x1000/4 = 1417.5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P =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nRT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/V    ;   R = 0.0821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L.atm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./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K.mol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=   . . . . . . .  = </a:t>
            </a:r>
            <a:r>
              <a:rPr lang="en-US" altLang="ar-JO" sz="28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114 </a:t>
            </a:r>
            <a:r>
              <a:rPr lang="en-US" altLang="ar-JO" sz="2800" dirty="0" err="1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8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BB1716-8EE9-4125-B8A9-4F0DE9D3CECD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1219200"/>
            <a:ext cx="9144000" cy="5627688"/>
          </a:xfrm>
          <a:blipFill rotWithShape="0">
            <a:blip r:embed="rId3"/>
            <a:stretch>
              <a:fillRect t="-975"/>
            </a:stretch>
          </a:blipFill>
          <a:extLst/>
        </p:spPr>
        <p:txBody>
          <a:bodyPr/>
          <a:lstStyle/>
          <a:p>
            <a:r>
              <a:rPr lang="ar-JO">
                <a:noFill/>
              </a:rPr>
              <a:t> 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B0F180-1AF7-4798-9F5C-DAF2913FCB16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8415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Standard Molar Volume of an Ideal Gas (SMV)</a:t>
            </a:r>
          </a:p>
        </p:txBody>
      </p:sp>
      <p:sp>
        <p:nvSpPr>
          <p:cNvPr id="228354" name="Rectangle 2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13288"/>
          </a:xfrm>
        </p:spPr>
        <p:txBody>
          <a:bodyPr/>
          <a:lstStyle/>
          <a:p>
            <a:pPr marL="263525" indent="-263525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SMV is the volume of </a:t>
            </a:r>
            <a:r>
              <a:rPr lang="en-US" altLang="ar-JO" sz="24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one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mole of a gas under STP</a:t>
            </a:r>
          </a:p>
          <a:p>
            <a:pPr marL="263525" indent="-263525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1 mole of an ideal gas at 0 </a:t>
            </a:r>
            <a:r>
              <a:rPr lang="en-US" altLang="ar-JO" sz="24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1 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the volume of the gas is 22.42 L. </a:t>
            </a:r>
          </a:p>
          <a:p>
            <a:pPr marL="533400" indent="-533400" eaLnBrk="1" hangingPunct="1">
              <a:defRPr/>
            </a:pP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defRPr/>
            </a:pP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defRPr/>
            </a:pP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63525" indent="-263525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STP =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Standard Temperature and Pressure</a:t>
            </a:r>
          </a:p>
          <a:p>
            <a:pPr marL="538163" lvl="1" indent="-274638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0°C and 1 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8163" lvl="1" indent="-274638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Therefore, the molar volume is 22.42 L at STP.</a:t>
            </a:r>
          </a:p>
          <a:p>
            <a:pPr marL="538163" lvl="1" indent="-274638" eaLnBrk="1" hangingPunct="1"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T,P,V,n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endParaRPr lang="en-US" altLang="ar-JO" sz="3600" dirty="0" smtClean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59FCBF-E7DA-4FDE-84DB-B569B75192AC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 flipV="1">
            <a:off x="4681538" y="4192588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 flipV="1">
            <a:off x="4686300" y="38100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 flipV="1">
            <a:off x="6743700" y="3810000"/>
            <a:ext cx="390525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graphicFrame>
        <p:nvGraphicFramePr>
          <p:cNvPr id="37899" name="Object 35"/>
          <p:cNvGraphicFramePr>
            <a:graphicFrameLocks noChangeAspect="1"/>
          </p:cNvGraphicFramePr>
          <p:nvPr/>
        </p:nvGraphicFramePr>
        <p:xfrm>
          <a:off x="381000" y="3667125"/>
          <a:ext cx="82296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4" imgW="8026400" imgH="749300" progId="Equation.BREE5">
                  <p:embed/>
                </p:oleObj>
              </mc:Choice>
              <mc:Fallback>
                <p:oleObj name="Equation" r:id="rId4" imgW="8026400" imgH="749300" progId="Equation.BREE5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67125"/>
                        <a:ext cx="82296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0" grpId="0" animBg="1"/>
      <p:bldP spid="228362" grpId="0" animBg="1"/>
      <p:bldP spid="2283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27688"/>
          </a:xfrm>
        </p:spPr>
        <p:txBody>
          <a:bodyPr/>
          <a:lstStyle/>
          <a:p>
            <a:pPr marL="174625" indent="0" eaLnBrk="1" hangingPunct="1">
              <a:buFontTx/>
              <a:buNone/>
            </a:pP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	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sample of oxygen gas has a volume of 2.50 L at STP.  How many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grams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O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present?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MM(O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32 g/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PV/RT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= 273 K   ;   P = 1 atm.    ;     R = 0.0821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L.atm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…. 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So, . . . . n = 0.112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= (MM)(n) = (32…..)(0.112…) = </a:t>
            </a:r>
            <a:r>
              <a:rPr lang="en-US" altLang="ar-JO" sz="28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3.57 g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</a:t>
            </a:r>
            <a:r>
              <a:rPr lang="en-US" altLang="ar-JO" sz="28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STP:  1 </a:t>
            </a:r>
            <a:r>
              <a:rPr lang="en-US" altLang="ar-JO" sz="2800" dirty="0" err="1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8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22.42 L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0FA407-09D4-447F-B895-50659D29F602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Molar Mass (MM) and Density (d) of a gas</a:t>
            </a:r>
            <a:endParaRPr lang="ar-JO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14300" y="1993900"/>
            <a:ext cx="8851900" cy="4864100"/>
          </a:xfrm>
        </p:spPr>
        <p:txBody>
          <a:bodyPr/>
          <a:lstStyle/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PV =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nRT</a:t>
            </a: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mass/MM     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Density (d) = mass/V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PV = (mass/MM)(RT)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Rearrange for the MM, so: 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MM = (d)(RT/P) 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Rearrange for the density, So:    </a:t>
            </a: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(MM)(P/RT)</a:t>
            </a:r>
          </a:p>
          <a:p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(P, T, d, MM)         (P V T n)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371600"/>
            <a:ext cx="8851900" cy="5334000"/>
          </a:xfrm>
        </p:spPr>
        <p:txBody>
          <a:bodyPr/>
          <a:lstStyle/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</a:t>
            </a:r>
            <a:r>
              <a:rPr lang="en-US" altLang="ar-JO" sz="24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density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F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at STP (in g/L)?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 = (MM)(P/RT) , STP ( 1 atm. </a:t>
            </a:r>
            <a:r>
              <a:rPr lang="en-US" altLang="ar-JO" sz="2400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and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273 K)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MM(F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39 g/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		         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 smtClean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d = 1.70 g/L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 = 0.0821 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L.atm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mol.K</a:t>
            </a: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95400"/>
            <a:ext cx="8851900" cy="5562600"/>
          </a:xfrm>
        </p:spPr>
        <p:txBody>
          <a:bodyPr/>
          <a:lstStyle/>
          <a:p>
            <a:pPr marL="457200" indent="-346075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What </a:t>
            </a:r>
            <a:r>
              <a:rPr lang="en-US" sz="2400" dirty="0"/>
              <a:t>is the volume of a mixture of </a:t>
            </a:r>
            <a:r>
              <a:rPr lang="en-US" sz="2400" dirty="0" smtClean="0"/>
              <a:t>5.00 </a:t>
            </a:r>
            <a:r>
              <a:rPr lang="en-US" sz="2400" dirty="0"/>
              <a:t>g of H</a:t>
            </a:r>
            <a:r>
              <a:rPr lang="en-US" sz="2400" baseline="-30000" dirty="0"/>
              <a:t>2</a:t>
            </a:r>
            <a:r>
              <a:rPr lang="en-US" sz="2400" dirty="0"/>
              <a:t> gas and </a:t>
            </a:r>
            <a:r>
              <a:rPr lang="en-US" sz="2400" dirty="0" smtClean="0"/>
              <a:t>5.00 </a:t>
            </a:r>
            <a:r>
              <a:rPr lang="en-US" sz="2400" dirty="0"/>
              <a:t>g of He gas </a:t>
            </a:r>
            <a:r>
              <a:rPr lang="en-US" sz="2400" dirty="0" smtClean="0"/>
              <a:t> at </a:t>
            </a:r>
            <a:r>
              <a:rPr lang="en-US" sz="2400" dirty="0"/>
              <a:t>STP?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/>
              <a:t>  </a:t>
            </a:r>
            <a:r>
              <a:rPr lang="en-US" sz="2400" dirty="0" smtClean="0"/>
              <a:t> V </a:t>
            </a:r>
            <a:r>
              <a:rPr lang="en-US" sz="2400" dirty="0"/>
              <a:t>= </a:t>
            </a:r>
            <a:r>
              <a:rPr lang="en-US" sz="2400" dirty="0" smtClean="0"/>
              <a:t>?        </a:t>
            </a:r>
            <a:r>
              <a:rPr lang="en-US" sz="2400" dirty="0"/>
              <a:t>PV = </a:t>
            </a:r>
            <a:r>
              <a:rPr lang="en-US" sz="2400" dirty="0" smtClean="0"/>
              <a:t>n</a:t>
            </a:r>
            <a:r>
              <a:rPr lang="en-US" sz="2400" baseline="-30000" dirty="0" smtClean="0"/>
              <a:t>t</a:t>
            </a:r>
            <a:r>
              <a:rPr lang="en-US" sz="2400" dirty="0" smtClean="0"/>
              <a:t>RT</a:t>
            </a:r>
            <a:endParaRPr lang="en-US" sz="2400" dirty="0"/>
          </a:p>
          <a:p>
            <a:pPr marL="519113" indent="-407988">
              <a:buNone/>
              <a:defRPr/>
            </a:pPr>
            <a:r>
              <a:rPr lang="en-US" sz="2400" dirty="0" smtClean="0"/>
              <a:t>(ii) What is the mass of nitrogen gas (</a:t>
            </a:r>
            <a:r>
              <a:rPr lang="en-US" sz="2400" dirty="0"/>
              <a:t>N</a:t>
            </a:r>
            <a:r>
              <a:rPr lang="en-US" sz="2400" baseline="-30000" dirty="0"/>
              <a:t>2</a:t>
            </a:r>
            <a:r>
              <a:rPr lang="en-US" sz="2400" dirty="0" smtClean="0"/>
              <a:t>) that occupies the same volume under the same conditions (STP)?   </a:t>
            </a:r>
          </a:p>
          <a:p>
            <a:pPr marL="111125" indent="0">
              <a:buFont typeface="Wingdings" panose="05000000000000000000" pitchFamily="2" charset="2"/>
              <a:buNone/>
              <a:defRPr/>
            </a:pPr>
            <a:r>
              <a:rPr lang="en-US" sz="2400" i="1" u="sng" dirty="0" smtClean="0"/>
              <a:t>Solution</a:t>
            </a:r>
            <a:r>
              <a:rPr lang="en-US" sz="2400" dirty="0" smtClean="0"/>
              <a:t>:     n = mass/MM</a:t>
            </a:r>
          </a:p>
          <a:p>
            <a:pPr marL="111125" indent="0">
              <a:buNone/>
              <a:defRPr/>
            </a:pP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n(H</a:t>
            </a:r>
            <a:r>
              <a:rPr lang="en-US" sz="2400" baseline="-30000" dirty="0" smtClean="0"/>
              <a:t>2</a:t>
            </a:r>
            <a:r>
              <a:rPr lang="en-US" sz="2400" dirty="0" smtClean="0"/>
              <a:t>) </a:t>
            </a:r>
            <a:r>
              <a:rPr lang="en-US" sz="2400" dirty="0" smtClean="0"/>
              <a:t>= 5.00/2 = 2.50 mol. </a:t>
            </a:r>
            <a:endParaRPr lang="en-US" sz="2400" dirty="0" smtClean="0"/>
          </a:p>
          <a:p>
            <a:pPr marL="111125" indent="0">
              <a:buNone/>
              <a:defRPr/>
            </a:pPr>
            <a:r>
              <a:rPr lang="en-US" sz="2400" dirty="0" smtClean="0"/>
              <a:t>     n(He) </a:t>
            </a:r>
            <a:r>
              <a:rPr lang="en-US" sz="2400" dirty="0" smtClean="0"/>
              <a:t>= 5.00/4 = 1.25 mol. </a:t>
            </a:r>
            <a:endParaRPr lang="en-US" sz="2400" dirty="0" smtClean="0"/>
          </a:p>
          <a:p>
            <a:pPr marL="111125" indent="0">
              <a:buNone/>
              <a:defRPr/>
            </a:pPr>
            <a:r>
              <a:rPr lang="en-US" sz="2400" dirty="0" smtClean="0"/>
              <a:t>     </a:t>
            </a:r>
            <a:r>
              <a:rPr lang="en-US" sz="2400" dirty="0" err="1" smtClean="0"/>
              <a:t>n</a:t>
            </a:r>
            <a:r>
              <a:rPr lang="en-US" sz="2400" baseline="-30000" dirty="0" err="1" smtClean="0"/>
              <a:t>t</a:t>
            </a:r>
            <a:r>
              <a:rPr lang="en-US" sz="2400" dirty="0" smtClean="0"/>
              <a:t> = ……. </a:t>
            </a:r>
            <a:r>
              <a:rPr lang="en-US" sz="2400" dirty="0" smtClean="0"/>
              <a:t>= 3.75 </a:t>
            </a:r>
            <a:r>
              <a:rPr lang="en-US" sz="2400" dirty="0"/>
              <a:t>mol.</a:t>
            </a:r>
          </a:p>
          <a:p>
            <a:pPr marL="111125" indent="0">
              <a:buNone/>
              <a:defRPr/>
            </a:pPr>
            <a:r>
              <a:rPr lang="en-US" sz="2400" dirty="0" smtClean="0"/>
              <a:t>     </a:t>
            </a:r>
            <a:r>
              <a:rPr lang="en-US" sz="2400" dirty="0" smtClean="0"/>
              <a:t>V = n</a:t>
            </a:r>
            <a:r>
              <a:rPr lang="en-US" sz="2400" baseline="-30000" dirty="0" smtClean="0"/>
              <a:t>t</a:t>
            </a:r>
            <a:r>
              <a:rPr lang="en-US" sz="2400" dirty="0" smtClean="0"/>
              <a:t>RT/P = </a:t>
            </a:r>
            <a:r>
              <a:rPr lang="en-US" sz="2400" dirty="0" smtClean="0"/>
              <a:t>…..= (3.75)(0.0821…)(273 K)/ 1 atm. … = 84.05 L </a:t>
            </a:r>
          </a:p>
          <a:p>
            <a:pPr marL="111125" indent="0">
              <a:buNone/>
              <a:defRPr/>
            </a:pPr>
            <a:r>
              <a:rPr lang="en-US" sz="2400" dirty="0" smtClean="0"/>
              <a:t>(</a:t>
            </a:r>
            <a:r>
              <a:rPr lang="en-US" sz="2400" dirty="0" smtClean="0"/>
              <a:t>ii) n (</a:t>
            </a:r>
            <a:r>
              <a:rPr lang="en-US" sz="2400" dirty="0"/>
              <a:t>N</a:t>
            </a:r>
            <a:r>
              <a:rPr lang="en-US" sz="2400" baseline="-30000" dirty="0"/>
              <a:t>2</a:t>
            </a:r>
            <a:r>
              <a:rPr lang="en-US" sz="2400" dirty="0" smtClean="0"/>
              <a:t>) = </a:t>
            </a:r>
            <a:r>
              <a:rPr lang="en-US" sz="2400" dirty="0" err="1" smtClean="0"/>
              <a:t>n</a:t>
            </a:r>
            <a:r>
              <a:rPr lang="en-US" sz="2400" baseline="-30000" dirty="0" err="1"/>
              <a:t>t</a:t>
            </a:r>
            <a:r>
              <a:rPr lang="en-US" sz="2400" dirty="0" smtClean="0"/>
              <a:t> = ……</a:t>
            </a:r>
          </a:p>
          <a:p>
            <a:pPr marL="111125" indent="0"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mass (</a:t>
            </a:r>
            <a:r>
              <a:rPr lang="en-US" sz="2400" dirty="0"/>
              <a:t>N</a:t>
            </a:r>
            <a:r>
              <a:rPr lang="en-US" sz="2400" baseline="-30000" dirty="0"/>
              <a:t>2</a:t>
            </a:r>
            <a:r>
              <a:rPr lang="en-US" sz="2400" dirty="0" smtClean="0"/>
              <a:t>) = (MM)(</a:t>
            </a:r>
            <a:r>
              <a:rPr lang="en-US" sz="2400" dirty="0" err="1"/>
              <a:t>n</a:t>
            </a:r>
            <a:r>
              <a:rPr lang="en-US" sz="2400" baseline="-30000" dirty="0" err="1"/>
              <a:t>t</a:t>
            </a:r>
            <a:r>
              <a:rPr lang="en-US" sz="2400" dirty="0" smtClean="0"/>
              <a:t>) = </a:t>
            </a:r>
            <a:r>
              <a:rPr lang="en-US" sz="2400" dirty="0" smtClean="0"/>
              <a:t>…= (3.75 mol.)(28…)= 105 g</a:t>
            </a:r>
            <a:endParaRPr lang="en-US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533400"/>
          </a:xfrm>
        </p:spPr>
        <p:txBody>
          <a:bodyPr/>
          <a:lstStyle/>
          <a:p>
            <a:r>
              <a:rPr lang="en-US" altLang="ar-JO" sz="32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Stoichiometry </a:t>
            </a:r>
            <a:endParaRPr lang="ar-JO" altLang="ar-JO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28800"/>
            <a:ext cx="8851900" cy="5029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Methane gas (CH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V = 2.80L, 25 </a:t>
            </a:r>
            <a:r>
              <a:rPr lang="en-US" altLang="ar-JO" sz="24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1.65 atm.  reacted with oxygen gas (O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35.0L, 31 </a:t>
            </a:r>
            <a:r>
              <a:rPr lang="en-US" altLang="ar-JO" sz="24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1.25 atm. To produce CO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water. what is the </a:t>
            </a:r>
            <a:r>
              <a:rPr lang="en-US" altLang="ar-JO" sz="24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CO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produced? What is the </a:t>
            </a:r>
            <a:r>
              <a:rPr lang="en-US" altLang="ar-JO" sz="24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CO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produced under 2.5 atm. and 125 </a:t>
            </a:r>
            <a:r>
              <a:rPr lang="en-US" altLang="ar-JO" sz="24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CH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 (g)  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   </a:t>
            </a:r>
            <a:r>
              <a:rPr lang="en-US" altLang="ar-JO" sz="24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 (g)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→    CO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2(g)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+  </a:t>
            </a:r>
            <a:r>
              <a:rPr lang="en-US" altLang="ar-JO" sz="24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(g)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n(mole):     0.189        1.75                 ?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n = PV/RT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n(CH</a:t>
            </a:r>
            <a:r>
              <a:rPr lang="en-US" altLang="ar-JO" sz="2400" baseline="-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(1.65 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)(2.8L)/(0.0821Latm/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mol.K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)(298K) = 0.189 mol.</a:t>
            </a:r>
          </a:p>
          <a:p>
            <a:pPr marL="0" indent="0"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n(O</a:t>
            </a:r>
            <a:r>
              <a:rPr lang="en-US" altLang="ar-JO" sz="2400" baseline="-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……..= 1.75 mol.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ar-JO" sz="2400" baseline="-25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r>
              <a:rPr lang="en-US" altLang="ar-JO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∴      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</a:t>
            </a:r>
            <a:r>
              <a:rPr lang="en-US" altLang="ar-JO" sz="2400" baseline="-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the limiting reactant.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</a:t>
            </a:r>
            <a:r>
              <a:rPr lang="en-US" altLang="ar-JO" sz="24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NOW: All calculations are based on the L.R.</a:t>
            </a: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gases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13288"/>
          </a:xfrm>
        </p:spPr>
        <p:txBody>
          <a:bodyPr/>
          <a:lstStyle/>
          <a:p>
            <a:pPr marL="363538" indent="-363538" eaLnBrk="1" hangingPunct="1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Uniformly fill any container and take its shape.</a:t>
            </a:r>
          </a:p>
          <a:p>
            <a:pPr marL="363538" indent="-363538" eaLnBrk="1" hangingPunct="1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Easily compressed.</a:t>
            </a:r>
          </a:p>
          <a:p>
            <a:pPr marL="363538" indent="-363538" eaLnBrk="1" hangingPunct="1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Mixes completely with any other gas.</a:t>
            </a:r>
          </a:p>
          <a:p>
            <a:pPr marL="363538" indent="-363538" eaLnBrk="1" hangingPunct="1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Exerts pressure on its surroundings.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60EAE6-A331-43F6-8D5D-8CC417CBE9D4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75288"/>
          </a:xfrm>
        </p:spPr>
        <p:txBody>
          <a:bodyPr/>
          <a:lstStyle/>
          <a:p>
            <a:pPr marL="284163" indent="0">
              <a:buNone/>
              <a:defRPr/>
            </a:pPr>
            <a:r>
              <a:rPr lang="en-US" sz="2800" dirty="0" smtClean="0"/>
              <a:t>Moles(</a:t>
            </a:r>
            <a:r>
              <a:rPr lang="en-US" sz="2800" dirty="0"/>
              <a:t>CO</a:t>
            </a:r>
            <a:r>
              <a:rPr lang="en-US" sz="2800" baseline="-30000" dirty="0"/>
              <a:t>2</a:t>
            </a:r>
            <a:r>
              <a:rPr lang="en-US" sz="2800" dirty="0" smtClean="0"/>
              <a:t>) = moles of CH</a:t>
            </a:r>
            <a:r>
              <a:rPr lang="en-US" sz="2800" baseline="-30000" dirty="0" smtClean="0"/>
              <a:t>4</a:t>
            </a:r>
            <a:r>
              <a:rPr lang="en-US" sz="2800" dirty="0"/>
              <a:t> </a:t>
            </a:r>
            <a:r>
              <a:rPr lang="en-US" sz="2800" dirty="0" smtClean="0"/>
              <a:t>(L.R) = </a:t>
            </a:r>
            <a:r>
              <a:rPr lang="en-US" sz="2800" dirty="0" smtClean="0"/>
              <a:t>0.189 mol.</a:t>
            </a:r>
          </a:p>
          <a:p>
            <a:pPr marL="234950" indent="0">
              <a:buNone/>
              <a:defRPr/>
            </a:pPr>
            <a:r>
              <a:rPr lang="en-US" sz="2800" dirty="0" smtClean="0"/>
              <a:t>Mass </a:t>
            </a:r>
            <a:r>
              <a:rPr lang="en-US" sz="2800" dirty="0"/>
              <a:t>of CO</a:t>
            </a:r>
            <a:r>
              <a:rPr lang="en-US" sz="2800" baseline="-30000" dirty="0"/>
              <a:t>2</a:t>
            </a:r>
            <a:r>
              <a:rPr lang="en-US" sz="2800" dirty="0"/>
              <a:t> produced </a:t>
            </a:r>
            <a:r>
              <a:rPr lang="en-US" sz="2800" dirty="0" smtClean="0"/>
              <a:t>= moles x MM</a:t>
            </a:r>
          </a:p>
          <a:p>
            <a:pPr marL="234950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= 0.189 mol. </a:t>
            </a:r>
            <a:r>
              <a:rPr lang="en-US" sz="2800" dirty="0"/>
              <a:t>x 44 </a:t>
            </a:r>
            <a:r>
              <a:rPr lang="en-US" sz="2800" dirty="0" smtClean="0"/>
              <a:t>g/mol. </a:t>
            </a:r>
            <a:r>
              <a:rPr lang="en-US" sz="2800" dirty="0"/>
              <a:t>= 8.3g</a:t>
            </a:r>
          </a:p>
          <a:p>
            <a:pPr marL="234950" indent="0">
              <a:buNone/>
              <a:defRPr/>
            </a:pPr>
            <a:r>
              <a:rPr lang="en-US" sz="2800" dirty="0"/>
              <a:t>PV = </a:t>
            </a:r>
            <a:r>
              <a:rPr lang="en-US" sz="2800" dirty="0" err="1"/>
              <a:t>nRT</a:t>
            </a:r>
            <a:endParaRPr lang="en-US" sz="2800" dirty="0"/>
          </a:p>
          <a:p>
            <a:pPr marL="234950" indent="0">
              <a:buNone/>
              <a:defRPr/>
            </a:pPr>
            <a:r>
              <a:rPr lang="en-US" sz="2800" dirty="0" smtClean="0"/>
              <a:t>V(</a:t>
            </a:r>
            <a:r>
              <a:rPr lang="en-US" sz="2800" dirty="0"/>
              <a:t>CO</a:t>
            </a:r>
            <a:r>
              <a:rPr lang="en-US" sz="2800" baseline="-30000" dirty="0"/>
              <a:t>2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  <a:r>
              <a:rPr lang="en-US" sz="2800" dirty="0" err="1"/>
              <a:t>nRT</a:t>
            </a:r>
            <a:r>
              <a:rPr lang="en-US" sz="2800" dirty="0"/>
              <a:t>/P</a:t>
            </a:r>
          </a:p>
          <a:p>
            <a:pPr marL="234950" indent="0">
              <a:buNone/>
              <a:defRPr/>
            </a:pPr>
            <a:r>
              <a:rPr lang="en-US" sz="2800" dirty="0"/>
              <a:t>    = (0.189)(0.0821…)(398 K)/2.5 </a:t>
            </a:r>
            <a:r>
              <a:rPr lang="en-US" sz="2800" dirty="0" err="1"/>
              <a:t>atm</a:t>
            </a:r>
            <a:r>
              <a:rPr lang="en-US" sz="2800" dirty="0"/>
              <a:t>  = 2.47 L</a:t>
            </a:r>
          </a:p>
          <a:p>
            <a:pPr marL="234950" indent="0">
              <a:buNone/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234950" indent="0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Exercise:</a:t>
            </a:r>
            <a:endParaRPr lang="en-US" sz="2800" dirty="0">
              <a:solidFill>
                <a:srgbClr val="FF0000"/>
              </a:solidFill>
            </a:endParaRPr>
          </a:p>
          <a:p>
            <a:pPr marL="234950" indent="0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What </a:t>
            </a:r>
            <a:r>
              <a:rPr lang="en-US" sz="2800" dirty="0">
                <a:solidFill>
                  <a:srgbClr val="FF0000"/>
                </a:solidFill>
              </a:rPr>
              <a:t>is the </a:t>
            </a:r>
            <a:r>
              <a:rPr lang="en-US" sz="2800" dirty="0" smtClean="0">
                <a:solidFill>
                  <a:srgbClr val="FF0000"/>
                </a:solidFill>
              </a:rPr>
              <a:t>volume of CO</a:t>
            </a:r>
            <a:r>
              <a:rPr lang="en-US" sz="2800" baseline="-30000" dirty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at STP? </a:t>
            </a:r>
            <a:endParaRPr lang="en-US" sz="2800" dirty="0"/>
          </a:p>
          <a:p>
            <a:pPr marL="174625" indent="0" eaLnBrk="1" hangingPunct="1">
              <a:buFontTx/>
              <a:buNone/>
              <a:defRPr/>
            </a:pP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330A02-65BC-4BA6-8621-3C2B3EC85C34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372600" cy="6019800"/>
          </a:xfrm>
        </p:spPr>
        <p:txBody>
          <a:bodyPr/>
          <a:lstStyle/>
          <a:p>
            <a:pPr marL="363538" indent="-273050" eaLnBrk="1" hangingPunct="1"/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a </a:t>
            </a:r>
            <a:r>
              <a:rPr lang="en-US" altLang="ar-JO" sz="24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mixture of gases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1, 2, 3, … in a container,</a:t>
            </a:r>
          </a:p>
          <a:p>
            <a:pPr marL="363538" indent="-273050" eaLnBrk="1" hangingPunct="1">
              <a:buFontTx/>
              <a:buNone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400" i="1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</a:t>
            </a:r>
            <a:r>
              <a:rPr lang="en-US" altLang="ar-JO" sz="2400" i="1" baseline="-250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</a:t>
            </a:r>
            <a:r>
              <a:rPr lang="en-US" altLang="ar-JO" sz="2400" i="1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=  P</a:t>
            </a:r>
            <a:r>
              <a:rPr lang="en-US" altLang="ar-JO" sz="2400" i="1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ar-JO" sz="2400" i="1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P</a:t>
            </a:r>
            <a:r>
              <a:rPr lang="en-US" altLang="ar-JO" sz="2400" i="1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i="1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P</a:t>
            </a:r>
            <a:r>
              <a:rPr lang="en-US" altLang="ar-JO" sz="2400" i="1" baseline="-25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US" altLang="ar-JO" sz="2400" i="1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. . . </a:t>
            </a:r>
            <a:endParaRPr lang="en-US" altLang="ar-JO" sz="2400" i="1" dirty="0" smtClean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63538" indent="-273050" eaLnBrk="1" hangingPunct="1">
              <a:buFontTx/>
              <a:buNone/>
            </a:pPr>
            <a:r>
              <a:rPr lang="en-US" altLang="ar-JO" sz="24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3.0 L      PV=</a:t>
            </a:r>
            <a:r>
              <a:rPr lang="en-US" altLang="ar-JO" sz="24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400" baseline="-320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US" altLang="ar-JO" sz="2400" dirty="0" err="1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RT</a:t>
            </a:r>
            <a:r>
              <a:rPr lang="en-US" altLang="ar-JO" sz="24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O2</a:t>
            </a:r>
            <a:endParaRPr lang="en-US" altLang="ar-JO" sz="2400" dirty="0" smtClean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63538" indent="-273050" eaLnBrk="1" hangingPunct="1"/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 of gas mixture is V, and contains H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N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He = 10.0L       </a:t>
            </a:r>
          </a:p>
          <a:p>
            <a:pPr marL="363538" indent="-273050" eaLnBrk="1" hangingPunct="1"/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P(mixture) = P(H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+ P (N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+ P (He)</a:t>
            </a:r>
          </a:p>
          <a:p>
            <a:pPr marL="363538" indent="-273050" eaLnBrk="1" hangingPunct="1"/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total pressure exerted is the sum of the pressures that each gas would exert if it were alone under the same conditions of volume, temperature and number of moles.</a:t>
            </a:r>
          </a:p>
          <a:p>
            <a:pPr marL="90488" indent="0" eaLnBrk="1" hangingPunct="1">
              <a:buNone/>
            </a:pPr>
            <a:r>
              <a:rPr lang="en-US" altLang="ar-JO" sz="2400" i="1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</a:p>
          <a:p>
            <a:pPr marL="90488" indent="0" eaLnBrk="1" hangingPunct="1">
              <a:buNone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gas mixture of 10 g of each of H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N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and He under 25 </a:t>
            </a:r>
            <a:r>
              <a:rPr lang="en-US" altLang="ar-JO" sz="24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has a volume of 15.0 L. </a:t>
            </a:r>
          </a:p>
          <a:p>
            <a:pPr marL="604838" indent="-514350" eaLnBrk="1" hangingPunct="1">
              <a:buAutoNum type="romanLcParenBoth"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pressure of the gas mixture? </a:t>
            </a:r>
          </a:p>
          <a:p>
            <a:pPr marL="604838" indent="-514350" eaLnBrk="1" hangingPunct="1">
              <a:buAutoNum type="romanLcParenBoth"/>
            </a:pP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partial pressure of (N</a:t>
            </a:r>
            <a:r>
              <a:rPr lang="en-US" altLang="ar-JO" sz="2400" baseline="-3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gas in the mixture?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B604B6-A467-4065-8F78-A038F0BF6481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9200"/>
                <a:ext cx="9448800" cy="5638800"/>
              </a:xfrm>
            </p:spPr>
            <p:txBody>
              <a:bodyPr/>
              <a:lstStyle/>
              <a:p>
                <a:pPr marL="90488" indent="0" eaLnBrk="1" hangingPunct="1">
                  <a:buNone/>
                </a:pP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ar-JO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rPr>
                      <m:t>𝑃</m:t>
                    </m:r>
                    <m:r>
                      <a:rPr lang="en-US" altLang="ar-JO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ar-JO" sz="2800" b="0" i="1" baseline="-3000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𝑅𝑇</m:t>
                        </m:r>
                      </m:num>
                      <m:den>
                        <m: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US" altLang="ar-JO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,    T = 298 K, V = 15.0 L, R= 0.0821 </a:t>
                </a:r>
                <a:r>
                  <a:rPr lang="en-US" altLang="ar-JO" sz="28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L.atm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./</a:t>
                </a:r>
                <a:r>
                  <a:rPr lang="en-US" altLang="ar-JO" sz="28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mol.K</a:t>
                </a:r>
                <a:endParaRPr lang="en-US" altLang="ar-JO" sz="2800" dirty="0" smtClean="0"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endParaRPr>
              </a:p>
              <a:p>
                <a:pPr marL="231775" indent="-231775" eaLnBrk="1" hangingPunct="1"/>
                <a:r>
                  <a:rPr lang="en-US" altLang="ar-JO" sz="28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</a:t>
                </a:r>
                <a:r>
                  <a:rPr lang="en-US" altLang="ar-JO" sz="2800" baseline="-300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t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= n(H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n(N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n(He)</a:t>
                </a:r>
              </a:p>
              <a:p>
                <a:pPr marL="231775" indent="-231775" eaLnBrk="1" hangingPunct="1"/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n(H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= mass/MM = 10.0g/2 … = 5.0 mol.</a:t>
                </a:r>
              </a:p>
              <a:p>
                <a:pPr marL="231775" indent="-231775" eaLnBrk="1" hangingPunct="1"/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n(N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=10.0g/28 … = 0.357 mol. ;   n(He) = 10.0/4.0 = 2.5 mol. </a:t>
                </a:r>
              </a:p>
              <a:p>
                <a:pPr marL="231775" indent="-231775" eaLnBrk="1" hangingPunct="1"/>
                <a:r>
                  <a:rPr lang="en-US" altLang="ar-JO" sz="28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</a:t>
                </a:r>
                <a:r>
                  <a:rPr lang="en-US" altLang="ar-JO" sz="2800" baseline="-300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t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= PV/RT = ….. =  n(H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n(N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n(He) = …. = 7.86 mol.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(</a:t>
                </a:r>
                <a:r>
                  <a:rPr lang="en-US" altLang="ar-JO" sz="2800" dirty="0" err="1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i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 P = n</a:t>
                </a:r>
                <a:r>
                  <a:rPr lang="en-US" altLang="ar-JO" sz="2800" baseline="-30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t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RT/V = (7.86 mole)(0.082 ….)(298 K)/15.0 L 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                       </a:t>
                </a:r>
                <a:r>
                  <a:rPr lang="en-US" altLang="ar-JO" sz="2800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= 12.82 atm. 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>
                    <a:solidFill>
                      <a:srgbClr val="00B05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(ii) P(N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= n(N</a:t>
                </a:r>
                <a:r>
                  <a:rPr lang="en-US" altLang="ar-JO" sz="2800" baseline="-32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)RT/V = (0.357 mol.)(0.082 ….)(298 K)/15.0 L 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ar-JO" sz="28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                                    =  </a:t>
                </a:r>
                <a:r>
                  <a:rPr lang="en-US" altLang="ar-JO" sz="2800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0.582 atm.   </a:t>
                </a:r>
              </a:p>
            </p:txBody>
          </p:sp>
        </mc:Choice>
        <mc:Fallback xmlns="">
          <p:sp>
            <p:nvSpPr>
              <p:cNvPr id="5120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200"/>
                <a:ext cx="9448800" cy="5638800"/>
              </a:xfrm>
              <a:blipFill rotWithShape="0">
                <a:blip r:embed="rId2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marL="263525" indent="0" eaLnBrk="1" hangingPunct="1">
              <a:buFontTx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Consider the following apparatus containing helium in both sides at 45 </a:t>
            </a:r>
            <a:r>
              <a:rPr lang="en-US" altLang="ar-JO" sz="2800" baseline="30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C.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Initially the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valve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closed.</a:t>
            </a:r>
          </a:p>
          <a:p>
            <a:pPr marL="538163" lvl="1" indent="-274638" eaLnBrk="1" hangingPunct="1"/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 the valve is opened, what is the pressure of the helium gas, if there is no change in temperature?     </a:t>
            </a:r>
            <a:endParaRPr lang="en-US" altLang="ar-JO" dirty="0" smtClean="0">
              <a:solidFill>
                <a:srgbClr val="0099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96F36A-5BFC-415B-B039-7239AF26127B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84413" y="3687419"/>
            <a:ext cx="5105400" cy="1901825"/>
            <a:chOff x="960" y="2690"/>
            <a:chExt cx="3216" cy="1198"/>
          </a:xfrm>
        </p:grpSpPr>
        <p:pic>
          <p:nvPicPr>
            <p:cNvPr id="522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90"/>
              <a:ext cx="3216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3427" y="3110"/>
              <a:ext cx="7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3.00 atm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3.00 L</a:t>
              </a:r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1219" y="3024"/>
              <a:ext cx="7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2.00 atm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9.00 L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66200" cy="6172200"/>
          </a:xfrm>
        </p:spPr>
        <p:txBody>
          <a:bodyPr/>
          <a:lstStyle/>
          <a:p>
            <a:pPr marL="361950" indent="-271463"/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800" baseline="-25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left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PV/RT = (2)(9)/(0.0821…)(318K) = 0.689 mol.</a:t>
            </a:r>
          </a:p>
          <a:p>
            <a:pPr marL="361950" indent="-271463"/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800" baseline="-25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right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PV/RT = (3)(3)/(0.0821…)(318K) = 0.345 mol.</a:t>
            </a:r>
          </a:p>
          <a:p>
            <a:pPr marL="361950" indent="-271463"/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800" baseline="-25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0.689  +  0.345 = 1.034 mol.</a:t>
            </a:r>
          </a:p>
          <a:p>
            <a:pPr marL="361950" indent="-271463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New volume after mixing,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</a:t>
            </a:r>
            <a:r>
              <a:rPr lang="en-US" altLang="ar-JO" sz="2800" baseline="-25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 9  +  3 = 12 L</a:t>
            </a:r>
          </a:p>
          <a:p>
            <a:pPr marL="361950" indent="-271463"/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 (after opening the valve)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 n</a:t>
            </a: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RT/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</a:t>
            </a:r>
            <a:r>
              <a:rPr lang="en-US" altLang="ar-JO" sz="2800" baseline="-25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n-US" altLang="ar-JO" sz="2800" baseline="-25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61950" indent="-271463">
              <a:buFont typeface="Wingdings" panose="05000000000000000000" pitchFamily="2" charset="2"/>
              <a:buNone/>
            </a:pPr>
            <a:r>
              <a:rPr lang="en-US" altLang="ar-JO" sz="28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=  (1.034mol)(0.0821 …)(318 K)/12 L </a:t>
            </a:r>
          </a:p>
          <a:p>
            <a:pPr marL="361950" indent="-271463">
              <a:buFont typeface="Wingdings" panose="05000000000000000000" pitchFamily="2" charset="2"/>
              <a:buNone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= </a:t>
            </a:r>
            <a:r>
              <a:rPr lang="en-US" altLang="ar-JO" sz="2800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2.25 atm.</a:t>
            </a:r>
          </a:p>
          <a:p>
            <a:pPr marL="361950" indent="-271463">
              <a:buFont typeface="Wingdings" panose="05000000000000000000" pitchFamily="2" charset="2"/>
              <a:buNone/>
            </a:pPr>
            <a:endParaRPr lang="en-US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8839200" cy="3340100"/>
          </a:xfrm>
        </p:spPr>
        <p:txBody>
          <a:bodyPr/>
          <a:lstStyle/>
          <a:p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Consider the apparatus below. The left-hand side contains O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the right-hand side contains N</a:t>
            </a:r>
            <a:r>
              <a:rPr lang="en-US" altLang="ar-JO" sz="2400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T = 300 K. Calculate the partial pressures and the pressure of the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mixture </a:t>
            </a:r>
            <a:r>
              <a:rPr lang="en-US" altLang="ar-JO" sz="2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 the valve is opened?  </a:t>
            </a: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endParaRPr lang="ar-JO" altLang="ar-JO" sz="2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14300" y="3997333"/>
            <a:ext cx="8851900" cy="286066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PV/RT  </a:t>
            </a:r>
            <a:r>
              <a:rPr lang="en-US" altLang="ar-JO" sz="2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  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</a:t>
            </a:r>
            <a:r>
              <a:rPr lang="en-US" altLang="ar-JO" sz="2600" baseline="-300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</a:t>
            </a:r>
            <a:r>
              <a:rPr lang="en-US" altLang="ar-JO" sz="2600" dirty="0" err="1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600" baseline="-30000" dirty="0" err="1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</a:t>
            </a:r>
            <a:r>
              <a:rPr lang="en-US" altLang="ar-JO" sz="2600" dirty="0" err="1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RT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/V</a:t>
            </a:r>
          </a:p>
          <a:p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n(O</a:t>
            </a:r>
            <a:r>
              <a:rPr lang="en-US" altLang="ar-JO" sz="2600" baseline="-250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</a:t>
            </a:r>
            <a:r>
              <a:rPr lang="en-US" altLang="ar-JO" sz="20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left</a:t>
            </a: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. . . = 0.487 mol. ; n(N</a:t>
            </a:r>
            <a:r>
              <a:rPr lang="en-US" altLang="ar-JO" sz="2600" baseline="-250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</a:t>
            </a:r>
            <a:r>
              <a:rPr lang="en-US" altLang="ar-JO" sz="20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right</a:t>
            </a:r>
            <a:r>
              <a:rPr lang="en-US" altLang="ar-JO" sz="2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. . . = 0.304 mol.</a:t>
            </a:r>
          </a:p>
          <a:p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 mixing: V = 3.0 + 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8.0 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11.0 L</a:t>
            </a:r>
          </a:p>
          <a:p>
            <a:r>
              <a:rPr lang="en-US" altLang="ar-JO" sz="2600" u="sng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opening the valve: </a:t>
            </a:r>
          </a:p>
          <a:p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P(O</a:t>
            </a:r>
            <a:r>
              <a:rPr lang="en-US" altLang="ar-JO" sz="2600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 = . . . = 1.09 atm.   ;   P(N</a:t>
            </a:r>
            <a:r>
              <a:rPr lang="en-US" altLang="ar-JO" sz="2600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 = . . . = 0.681 atm. </a:t>
            </a:r>
          </a:p>
          <a:p>
            <a:r>
              <a:rPr lang="en-US" altLang="ar-JO" sz="2600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  =  1.09 + 0.681 = </a:t>
            </a:r>
            <a:r>
              <a:rPr lang="en-US" altLang="ar-JO" sz="2600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1.77 </a:t>
            </a:r>
            <a:r>
              <a:rPr lang="en-US" altLang="ar-JO" sz="2600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atm.</a:t>
            </a:r>
            <a:endParaRPr lang="ar-JO" altLang="ar-JO" sz="2600" dirty="0" smtClean="0">
              <a:solidFill>
                <a:srgbClr val="00B05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55300" name="Group 5"/>
          <p:cNvGrpSpPr>
            <a:grpSpLocks/>
          </p:cNvGrpSpPr>
          <p:nvPr/>
        </p:nvGrpSpPr>
        <p:grpSpPr bwMode="auto">
          <a:xfrm>
            <a:off x="1866900" y="2373313"/>
            <a:ext cx="4533900" cy="1624020"/>
            <a:chOff x="960" y="2690"/>
            <a:chExt cx="3216" cy="1198"/>
          </a:xfrm>
        </p:grpSpPr>
        <p:pic>
          <p:nvPicPr>
            <p:cNvPr id="55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90"/>
              <a:ext cx="3216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2" name="Text Box 7"/>
            <p:cNvSpPr txBox="1">
              <a:spLocks noChangeArrowheads="1"/>
            </p:cNvSpPr>
            <p:nvPr/>
          </p:nvSpPr>
          <p:spPr bwMode="auto">
            <a:xfrm>
              <a:off x="3428" y="3110"/>
              <a:ext cx="69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2.50 </a:t>
              </a:r>
              <a:r>
                <a:rPr lang="en-US" altLang="ar-JO" sz="200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atm</a:t>
              </a:r>
              <a:endParaRPr lang="en-US" altLang="ar-JO" sz="2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3.00 L</a:t>
              </a:r>
            </a:p>
          </p:txBody>
        </p:sp>
        <p:sp>
          <p:nvSpPr>
            <p:cNvPr id="55303" name="Text Box 8"/>
            <p:cNvSpPr txBox="1">
              <a:spLocks noChangeArrowheads="1"/>
            </p:cNvSpPr>
            <p:nvPr/>
          </p:nvSpPr>
          <p:spPr bwMode="auto">
            <a:xfrm>
              <a:off x="1219" y="3024"/>
              <a:ext cx="7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1.50 </a:t>
              </a:r>
              <a:r>
                <a:rPr lang="en-US" altLang="ar-JO" sz="200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atm</a:t>
              </a:r>
              <a:endParaRPr lang="en-US" altLang="ar-JO" sz="2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8.00 L</a:t>
              </a:r>
            </a:p>
          </p:txBody>
        </p:sp>
      </p:grp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19200"/>
            <a:ext cx="8851900" cy="5486400"/>
          </a:xfrm>
        </p:spPr>
        <p:txBody>
          <a:bodyPr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END OF CHAPTER 5</a:t>
            </a:r>
          </a:p>
          <a:p>
            <a:pPr algn="ctr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32342936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114300" y="1447800"/>
            <a:ext cx="8953500" cy="52578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US" altLang="ar-JO" sz="2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Measurement of Pressure:</a:t>
            </a:r>
          </a:p>
          <a:p>
            <a:pPr marL="263525" indent="-263525" eaLnBrk="1" hangingPunct="1">
              <a:defRPr/>
            </a:pPr>
            <a:endParaRPr lang="en-US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63525" indent="-263525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atmospheric pressures is measured by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barometer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marL="263525" indent="-263525" eaLnBrk="1" hangingPunct="1">
              <a:defRPr/>
            </a:pPr>
            <a:endParaRPr lang="en-US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63525" indent="-263525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pressure of a gas confined in a container is measured by </a:t>
            </a: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manometer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  (car tire, home gas cylinder, …)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96A9-406A-4CDE-839C-F9BE5223DF2C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28225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Pressure: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0" y="2667000"/>
            <a:ext cx="9144000" cy="4179888"/>
          </a:xfrm>
        </p:spPr>
        <p:txBody>
          <a:bodyPr/>
          <a:lstStyle/>
          <a:p>
            <a:pPr marL="363538" indent="-363538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 units = Newton/meter</a:t>
            </a:r>
            <a:r>
              <a:rPr lang="en-US" altLang="ar-JO" sz="2800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1 Pascal (Pa)</a:t>
            </a:r>
          </a:p>
          <a:p>
            <a:pPr marL="363538" indent="-363538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 standard atmosphere = 101.325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; (101,325 pa)</a:t>
            </a:r>
          </a:p>
          <a:p>
            <a:pPr marL="363538" indent="-363538" eaLnBrk="1" hangingPunct="1"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 standard atmosphere = 1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       = 1.01325 bar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       = 760 mm Hg = 760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torr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        = 14.7 </a:t>
            </a:r>
            <a:r>
              <a:rPr lang="en-US" altLang="ar-JO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Lb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/in</a:t>
            </a:r>
            <a:r>
              <a:rPr lang="en-US" altLang="ar-JO" sz="2800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; </a:t>
            </a:r>
            <a:r>
              <a:rPr lang="en-US" altLang="ar-JO" sz="20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(psi: pound per square inch) </a:t>
            </a:r>
            <a:r>
              <a:rPr lang="en-US" altLang="ar-JO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9ACCB2-F327-4916-A3EF-3DE5FBFE8038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0" y="28225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1512" name="Object 29"/>
          <p:cNvGraphicFramePr>
            <a:graphicFrameLocks noChangeAspect="1"/>
          </p:cNvGraphicFramePr>
          <p:nvPr/>
        </p:nvGraphicFramePr>
        <p:xfrm>
          <a:off x="2787650" y="1689100"/>
          <a:ext cx="2781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4" imgW="2781300" imgH="749300" progId="Equation.BREE5">
                  <p:embed/>
                </p:oleObj>
              </mc:Choice>
              <mc:Fallback>
                <p:oleObj name="Equation" r:id="rId4" imgW="2781300" imgH="749300" progId="Equation.BREE5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1689100"/>
                        <a:ext cx="27813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ar-JO" sz="2800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Pressure Conversions: </a:t>
            </a:r>
            <a:endParaRPr lang="en-US" altLang="ar-JO" sz="28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ar-JO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pressure of a gas is measured as 2.5 atm. Represent this pressure in both </a:t>
            </a:r>
            <a:r>
              <a:rPr lang="en-US" altLang="ar-JO" sz="28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torr</a:t>
            </a:r>
            <a:r>
              <a:rPr lang="en-US" altLang="ar-JO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</a:t>
            </a:r>
            <a:r>
              <a:rPr lang="en-US" altLang="ar-JO" sz="28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pascals</a:t>
            </a:r>
            <a:r>
              <a:rPr lang="en-US" altLang="ar-JO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2E0101-29C3-4E62-9A00-733574486F6C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8964" name="Object 48"/>
          <p:cNvGraphicFramePr>
            <a:graphicFrameLocks noChangeAspect="1"/>
          </p:cNvGraphicFramePr>
          <p:nvPr/>
        </p:nvGraphicFramePr>
        <p:xfrm>
          <a:off x="1966913" y="2840038"/>
          <a:ext cx="50577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Equation" r:id="rId4" imgW="5054600" imgH="787400" progId="Equation.BREE5">
                  <p:embed/>
                </p:oleObj>
              </mc:Choice>
              <mc:Fallback>
                <p:oleObj name="Equation" r:id="rId4" imgW="5054600" imgH="787400" progId="Equation.BREE5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2840038"/>
                        <a:ext cx="50577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5" name="Object 49"/>
          <p:cNvGraphicFramePr>
            <a:graphicFrameLocks noChangeAspect="1"/>
          </p:cNvGraphicFramePr>
          <p:nvPr/>
        </p:nvGraphicFramePr>
        <p:xfrm>
          <a:off x="1966913" y="3987800"/>
          <a:ext cx="54006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6" imgW="5397500" imgH="787400" progId="Equation.BREE5">
                  <p:embed/>
                </p:oleObj>
              </mc:Choice>
              <mc:Fallback>
                <p:oleObj name="Equation" r:id="rId6" imgW="5397500" imgH="787400" progId="Equation.BREE5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3987800"/>
                        <a:ext cx="54006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7" name="Line 7"/>
          <p:cNvSpPr>
            <a:spLocks noChangeShapeType="1"/>
          </p:cNvSpPr>
          <p:nvPr/>
        </p:nvSpPr>
        <p:spPr bwMode="auto">
          <a:xfrm flipV="1">
            <a:off x="4110038" y="3317875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 flipV="1">
            <a:off x="2667000" y="3071813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V="1">
            <a:off x="2668588" y="4189413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 flipV="1">
            <a:off x="4343400" y="4468813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 animBg="1"/>
      <p:bldP spid="168968" grpId="0" animBg="1"/>
      <p:bldP spid="168969" grpId="0" animBg="1"/>
      <p:bldP spid="1689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698500"/>
          </a:xfrm>
        </p:spPr>
        <p:txBody>
          <a:bodyPr/>
          <a:lstStyle/>
          <a:p>
            <a:pPr eaLnBrk="1" hangingPunct="1"/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Variables affecting the state of a gas: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13288"/>
          </a:xfrm>
        </p:spPr>
        <p:txBody>
          <a:bodyPr/>
          <a:lstStyle/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Temperature. </a:t>
            </a:r>
          </a:p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Pressure </a:t>
            </a:r>
          </a:p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 </a:t>
            </a:r>
          </a:p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Number of moles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</a:t>
            </a:r>
            <a:r>
              <a:rPr lang="en-US" altLang="ar-JO" sz="3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(T, P, V, n) 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846599-6145-45ED-8666-B3068C61A204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7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533400"/>
          </a:xfrm>
        </p:spPr>
        <p:txBody>
          <a:bodyPr/>
          <a:lstStyle/>
          <a:p>
            <a:r>
              <a:rPr lang="en-US" altLang="ar-JO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Ideal Gas Law</a:t>
            </a:r>
            <a:endParaRPr lang="ar-JO" altLang="ar-JO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9" name="Content Placeholder 18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1752600"/>
            <a:ext cx="9144000" cy="5105400"/>
          </a:xfrm>
          <a:blipFill rotWithShape="0">
            <a:blip r:embed="rId2"/>
            <a:stretch>
              <a:fillRect t="-956" b="-19474"/>
            </a:stretch>
          </a:blipFill>
          <a:extLst/>
        </p:spPr>
        <p:txBody>
          <a:bodyPr/>
          <a:lstStyle/>
          <a:p>
            <a:pPr marL="0" indent="0">
              <a:buNone/>
            </a:pPr>
            <a:r>
              <a:rPr lang="ar-JO" dirty="0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4300" y="1295400"/>
            <a:ext cx="8851900" cy="5410200"/>
          </a:xfrm>
          <a:blipFill rotWithShape="0">
            <a:blip r:embed="rId2"/>
            <a:stretch>
              <a:fillRect t="-902" r="-69"/>
            </a:stretch>
          </a:blipFill>
          <a:extLst/>
        </p:spPr>
        <p:txBody>
          <a:bodyPr/>
          <a:lstStyle/>
          <a:p>
            <a:r>
              <a:rPr lang="ar-JO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4300" y="1371600"/>
            <a:ext cx="9029700" cy="5334000"/>
          </a:xfrm>
          <a:blipFill rotWithShape="0">
            <a:blip r:embed="rId2"/>
            <a:stretch>
              <a:fillRect t="-1029" r="-1013"/>
            </a:stretch>
          </a:blipFill>
          <a:extLst/>
        </p:spPr>
        <p:txBody>
          <a:bodyPr/>
          <a:lstStyle/>
          <a:p>
            <a:pPr marL="0" indent="0">
              <a:buNone/>
            </a:pPr>
            <a:r>
              <a:rPr lang="ar-JO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55C0D4B8FEE43B5080066618953AF" ma:contentTypeVersion="2" ma:contentTypeDescription="Create a new document." ma:contentTypeScope="" ma:versionID="084636d10e3e29bb27441633c7df783d">
  <xsd:schema xmlns:xsd="http://www.w3.org/2001/XMLSchema" xmlns:xs="http://www.w3.org/2001/XMLSchema" xmlns:p="http://schemas.microsoft.com/office/2006/metadata/properties" xmlns:ns2="24238ff5-d13f-4380-ac4d-b1763bcdd3aa" targetNamespace="http://schemas.microsoft.com/office/2006/metadata/properties" ma:root="true" ma:fieldsID="661b2bc06d7c1f2a5236d790acb68262" ns2:_="">
    <xsd:import namespace="24238ff5-d13f-4380-ac4d-b1763bcd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38ff5-d13f-4380-ac4d-b1763bcdd3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D8438A-2EBD-4904-B4E6-EB6588F52A19}"/>
</file>

<file path=customXml/itemProps2.xml><?xml version="1.0" encoding="utf-8"?>
<ds:datastoreItem xmlns:ds="http://schemas.openxmlformats.org/officeDocument/2006/customXml" ds:itemID="{8549F1D9-30C7-476B-A766-3D336AC09FD5}"/>
</file>

<file path=customXml/itemProps3.xml><?xml version="1.0" encoding="utf-8"?>
<ds:datastoreItem xmlns:ds="http://schemas.openxmlformats.org/officeDocument/2006/customXml" ds:itemID="{290A548F-8992-4786-B9C0-01E3FA8B3221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2191</TotalTime>
  <Words>1551</Words>
  <Application>Microsoft Office PowerPoint</Application>
  <PresentationFormat>On-screen Show (4:3)</PresentationFormat>
  <Paragraphs>220</Paragraphs>
  <Slides>26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ＭＳ Ｐゴシック</vt:lpstr>
      <vt:lpstr>Arial</vt:lpstr>
      <vt:lpstr>Calibri</vt:lpstr>
      <vt:lpstr>Cambria Math</vt:lpstr>
      <vt:lpstr>Times</vt:lpstr>
      <vt:lpstr>Times New Roman</vt:lpstr>
      <vt:lpstr>Wingdings</vt:lpstr>
      <vt:lpstr>Default Theme</vt:lpstr>
      <vt:lpstr>1_Default Theme</vt:lpstr>
      <vt:lpstr>10_Default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8_Default Theme</vt:lpstr>
      <vt:lpstr>9_Default Theme</vt:lpstr>
      <vt:lpstr>Equation</vt:lpstr>
      <vt:lpstr>PowerPoint Presentation</vt:lpstr>
      <vt:lpstr>Properties of gases</vt:lpstr>
      <vt:lpstr>PowerPoint Presentation</vt:lpstr>
      <vt:lpstr>Pressure:</vt:lpstr>
      <vt:lpstr>PowerPoint Presentation</vt:lpstr>
      <vt:lpstr>Variables affecting the state of a gas:</vt:lpstr>
      <vt:lpstr>Ideal Gas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Molar Volume of an Ideal Gas (SMV)</vt:lpstr>
      <vt:lpstr>PowerPoint Presentation</vt:lpstr>
      <vt:lpstr>Molar Mass (MM) and Density (d) of a gas</vt:lpstr>
      <vt:lpstr>PowerPoint Presentation</vt:lpstr>
      <vt:lpstr>PowerPoint Presentation</vt:lpstr>
      <vt:lpstr>Gas Stoichiometry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 apparatus below. The left-hand side contains O2 and the right-hand side contains N2. T = 300 K. Calculate the partial pressures and the pressure of the gas mixture after the valve is opened?       </vt:lpstr>
      <vt:lpstr>PowerPoint Presentation</vt:lpstr>
    </vt:vector>
  </TitlesOfParts>
  <Company>LMP Media,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280</cp:revision>
  <dcterms:created xsi:type="dcterms:W3CDTF">2013-01-11T23:56:13Z</dcterms:created>
  <dcterms:modified xsi:type="dcterms:W3CDTF">2021-11-10T13:27:08Z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0x01010058B55C0D4B8FEE43B5080066618953AF</vt:lpwstr>
  </property>
</Properties>
</file>