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8" r:id="rId6"/>
    <p:sldId id="272" r:id="rId7"/>
    <p:sldId id="260" r:id="rId8"/>
    <p:sldId id="262" r:id="rId9"/>
    <p:sldId id="269" r:id="rId10"/>
    <p:sldId id="276" r:id="rId11"/>
    <p:sldId id="277" r:id="rId12"/>
    <p:sldId id="274" r:id="rId13"/>
    <p:sldId id="275" r:id="rId14"/>
    <p:sldId id="280" r:id="rId15"/>
    <p:sldId id="282" r:id="rId16"/>
    <p:sldId id="278" r:id="rId17"/>
    <p:sldId id="283" r:id="rId18"/>
    <p:sldId id="284" r:id="rId19"/>
    <p:sldId id="285" r:id="rId20"/>
    <p:sldId id="286" r:id="rId21"/>
    <p:sldId id="287" r:id="rId22"/>
    <p:sldId id="279" r:id="rId23"/>
    <p:sldId id="27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0704" autoAdjust="0"/>
  </p:normalViewPr>
  <p:slideViewPr>
    <p:cSldViewPr snapToGrid="0">
      <p:cViewPr>
        <p:scale>
          <a:sx n="48" d="100"/>
          <a:sy n="48" d="100"/>
        </p:scale>
        <p:origin x="2021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cer.gov/news-events/cancer-currents-blog/2018/liquid-biopsy-screening-test-endometrial-ovarian" TargetMode="External"/><Relationship Id="rId2" Type="http://schemas.openxmlformats.org/officeDocument/2006/relationships/hyperlink" Target="https://www.cancer.gov/Common/PopUps/popDefinition.aspx?id=CDR0000779095&amp;version=Patient&amp;language=en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cancer.gov/news-events/cancer-currents-blog/2020/cancerseek-blood-test-detect-early-cancer" TargetMode="External"/><Relationship Id="rId4" Type="http://schemas.openxmlformats.org/officeDocument/2006/relationships/hyperlink" Target="https://www.cancer.gov/Common/PopUps/popDefinition.aspx?id=CDR0000045978&amp;version=Patient&amp;language=e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4434840"/>
            <a:ext cx="4941771" cy="1122202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89"/>
            <a:ext cx="4941770" cy="89124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Rami </a:t>
            </a:r>
            <a:r>
              <a:rPr lang="en-US" dirty="0" err="1"/>
              <a:t>AlEmoush</a:t>
            </a:r>
            <a:endParaRPr lang="en-US" dirty="0"/>
          </a:p>
          <a:p>
            <a:r>
              <a:rPr lang="en-US" dirty="0" err="1"/>
              <a:t>Maen</a:t>
            </a:r>
            <a:r>
              <a:rPr lang="en-US" dirty="0"/>
              <a:t> </a:t>
            </a:r>
            <a:r>
              <a:rPr lang="en-US" dirty="0" err="1"/>
              <a:t>Alosily</a:t>
            </a:r>
            <a:endParaRPr lang="en-US" dirty="0"/>
          </a:p>
          <a:p>
            <a:r>
              <a:rPr lang="en-US" dirty="0"/>
              <a:t>Supervised by : Dr. Saad Al-Azzawi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PSA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r>
              <a:rPr lang="en-US" sz="1600" dirty="0"/>
              <a:t>Normal value : 4ng/ml &gt; </a:t>
            </a:r>
            <a:r>
              <a:rPr lang="en-US" sz="1500" dirty="0"/>
              <a:t>(</a:t>
            </a:r>
            <a:r>
              <a:rPr lang="en-US" sz="15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higher a man’s PSA level, the more likely it is that he has prostate cancer. )</a:t>
            </a:r>
            <a:endParaRPr lang="en-US" sz="1600" dirty="0"/>
          </a:p>
          <a:p>
            <a:r>
              <a:rPr lang="en-US" sz="1600" dirty="0"/>
              <a:t>Elevated in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Prostate cancer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prostatitis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68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CEA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It is produced by embryonic tissue of the gut, pancreas, and liver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It is a complex glycoprotein elaborated by many different neoplasms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2121"/>
                </a:solidFill>
                <a:latin typeface="Cambria" panose="02040503050406030204" pitchFamily="18" charset="0"/>
              </a:rPr>
              <a:t>It lacks both the sensitivity and specificity required for the detection of early cancers</a:t>
            </a:r>
            <a:endParaRPr lang="en-US" b="0" i="0" dirty="0">
              <a:solidFill>
                <a:srgbClr val="212121"/>
              </a:solidFill>
              <a:effectLst/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12121"/>
              </a:solidFill>
              <a:effectLst/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220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CEA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Normal value: 2.5 ng/ml &gt;</a:t>
            </a:r>
          </a:p>
          <a:p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Elevated in :</a:t>
            </a:r>
          </a:p>
          <a:p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 1. colorectal carcinoma</a:t>
            </a:r>
          </a:p>
          <a:p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 2. Pancreatic carcinoma</a:t>
            </a:r>
          </a:p>
          <a:p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 3. Gastric and breast carcinoma</a:t>
            </a:r>
          </a:p>
          <a:p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 4. noncancerous liver diseases (cirrhosis/hepatitis)</a:t>
            </a:r>
          </a:p>
          <a:p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 5. Ulcerative colitis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10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AFP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Lucida Grande"/>
              </a:rPr>
              <a:t>a protein that the liver makes when its cells are growing and dividing to make new cells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44444"/>
                </a:solidFill>
                <a:latin typeface="Lucida Grande"/>
              </a:rPr>
              <a:t>Usually high in unborn babies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177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AFP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Lucida Grande"/>
              </a:rPr>
              <a:t>Normal value : 8ng/ml 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44444"/>
                </a:solidFill>
                <a:latin typeface="Lucida Grande"/>
              </a:rPr>
              <a:t>Elevated in 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444444"/>
                </a:solidFill>
                <a:effectLst/>
                <a:latin typeface="Lucida Grande"/>
              </a:rPr>
              <a:t>Cancer of the liver, ovaries, or testicles</a:t>
            </a:r>
            <a:r>
              <a:rPr lang="en-US" dirty="0">
                <a:solidFill>
                  <a:srgbClr val="444444"/>
                </a:solidFill>
                <a:latin typeface="Lucida Grande"/>
              </a:rPr>
              <a:t>.</a:t>
            </a:r>
            <a:endParaRPr lang="en-US" b="0" i="0" dirty="0">
              <a:solidFill>
                <a:srgbClr val="444444"/>
              </a:solidFill>
              <a:effectLst/>
              <a:latin typeface="Lucida Grande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444444"/>
                </a:solidFill>
                <a:effectLst/>
                <a:latin typeface="Lucida Grande"/>
              </a:rPr>
              <a:t>Renal cel</a:t>
            </a:r>
            <a:r>
              <a:rPr lang="en-US" dirty="0">
                <a:solidFill>
                  <a:srgbClr val="444444"/>
                </a:solidFill>
                <a:latin typeface="Lucida Grande"/>
              </a:rPr>
              <a:t>l carcinoma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444444"/>
                </a:solidFill>
                <a:effectLst/>
                <a:latin typeface="Lucida Grande"/>
              </a:rPr>
              <a:t>Cirrhosis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444444"/>
                </a:solidFill>
                <a:latin typeface="Lucida Grande"/>
              </a:rPr>
              <a:t>Chronic acute hepatitis</a:t>
            </a:r>
            <a:endParaRPr lang="en-US" b="0" i="0" dirty="0">
              <a:solidFill>
                <a:srgbClr val="444444"/>
              </a:solidFill>
              <a:effectLst/>
              <a:latin typeface="Lucida Grand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889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>
                <a:solidFill>
                  <a:srgbClr val="212121"/>
                </a:solidFill>
                <a:latin typeface="Cambria" panose="02040503050406030204" pitchFamily="18" charset="0"/>
              </a:rPr>
              <a:t>CA-19-9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also known as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Sialyl</a:t>
            </a: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 Lewis-a, is a cell surface glycoprotein complex. </a:t>
            </a:r>
            <a:endParaRPr lang="en-US" dirty="0">
              <a:solidFill>
                <a:srgbClr val="21212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For pancreatic cancer </a:t>
            </a:r>
            <a:r>
              <a:rPr lang="en-US" dirty="0"/>
              <a:t>the reported sensitivity and specificity for the diagnosis of pancreatic cancer are 79% and 85%.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. It was first described using a mouse monoclonal antibody in a colorectal carcinoma cell line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12121"/>
              </a:solidFill>
              <a:effectLst/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096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53214"/>
          </a:xfrm>
        </p:spPr>
        <p:txBody>
          <a:bodyPr/>
          <a:lstStyle/>
          <a:p>
            <a:r>
              <a:rPr lang="en-US" dirty="0">
                <a:solidFill>
                  <a:srgbClr val="212121"/>
                </a:solidFill>
                <a:latin typeface="Cambria" panose="02040503050406030204" pitchFamily="18" charset="0"/>
              </a:rPr>
              <a:t>CA-19-9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80363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Normal value: </a:t>
            </a:r>
            <a:r>
              <a:rPr lang="en-US" dirty="0"/>
              <a:t>37 U/mL 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Elevated in 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Pancreatic cancer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Pancreatitits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Obstructive jaundice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Cholangitis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Other cancers such as ( cholangiocarcinoma/ colorectal 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79762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79762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79762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59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CA-125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antigenic tumor marker that is commonly expressed by the epithelial ovarian neoplasms and other tissues such as cells lining the endometrium, fallopian tubes, pleura, peritoneum, and pericardium.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one of the serological tests, which is carried out when suspecting ovarian neoplasm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specificity is particularly low in premenopausal women; thus, it is most useful in postmenopausal women.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65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CA-125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Normal value: 37 U/mL 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Elevated in: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Ovarian cancer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Endometriosis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PID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Pregnancy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Liver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19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Screening with markers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094032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Several </a:t>
            </a:r>
            <a:r>
              <a:rPr lang="en-US" b="0" i="0" u="none" strike="noStrike" dirty="0">
                <a:solidFill>
                  <a:srgbClr val="1B1B1B"/>
                </a:solidFill>
                <a:effectLst/>
                <a:latin typeface="Open Sans" panose="020B0604020202020204" pitchFamily="34" charset="0"/>
                <a:hlinkClick r:id="rId2"/>
              </a:rPr>
              <a:t>liquid biopsy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–based assays that test for multiple tumor markers to detect cancer early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PapSEEK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: ovarian and endometrial </a:t>
            </a:r>
            <a:r>
              <a:rPr lang="en-US" b="0" i="0" u="none" strike="noStrike" dirty="0">
                <a:solidFill>
                  <a:srgbClr val="007BBD"/>
                </a:solidFill>
                <a:effectLst/>
                <a:latin typeface="Open Sans" panose="020B0606030504020204" pitchFamily="34" charset="0"/>
                <a:hlinkClick r:id="rId3"/>
              </a:rPr>
              <a:t>cancer–related alterations in DNA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obtained from fluids collected during a routine </a:t>
            </a:r>
            <a:r>
              <a:rPr lang="en-US" b="0" i="0" u="none" strike="noStrike" dirty="0">
                <a:solidFill>
                  <a:srgbClr val="1B1B1B"/>
                </a:solidFill>
                <a:effectLst/>
                <a:latin typeface="Open Sans" panose="020B0606030504020204" pitchFamily="34" charset="0"/>
                <a:hlinkClick r:id="rId4"/>
              </a:rPr>
              <a:t>Pap test</a:t>
            </a:r>
            <a:endParaRPr lang="en-US" b="0" i="0" u="none" strike="noStrike" dirty="0">
              <a:solidFill>
                <a:srgbClr val="1B1B1B"/>
              </a:solidFill>
              <a:effectLst/>
              <a:latin typeface="Open Sans" panose="020B06060305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CancerSEEK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is a blood test that </a:t>
            </a:r>
            <a:r>
              <a:rPr lang="en-US" b="0" i="0" u="none" strike="noStrike" dirty="0">
                <a:solidFill>
                  <a:srgbClr val="007BBD"/>
                </a:solidFill>
                <a:effectLst/>
                <a:latin typeface="Open Sans" panose="020B0606030504020204" pitchFamily="34" charset="0"/>
                <a:hlinkClick r:id="rId5"/>
              </a:rPr>
              <a:t>detects DNA mutations and protein biomarkers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linked to multiple types of cancer</a:t>
            </a:r>
            <a:endParaRPr lang="en-US" b="0" i="0" dirty="0">
              <a:solidFill>
                <a:srgbClr val="1B1B1B"/>
              </a:solidFill>
              <a:effectLst/>
              <a:latin typeface="Open Sans" panose="020B06060305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UroSEEK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is a urine-based test that detects the most common alterations in 11 genes linked to bladder and upper tract urothelial cancers. </a:t>
            </a:r>
            <a:endParaRPr lang="en-US" b="0" i="0" dirty="0">
              <a:solidFill>
                <a:srgbClr val="000000"/>
              </a:solidFill>
              <a:effectLst/>
              <a:latin typeface="Open Sans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80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094032"/>
          </a:xfrm>
        </p:spPr>
        <p:txBody>
          <a:bodyPr>
            <a:normAutofit/>
          </a:bodyPr>
          <a:lstStyle/>
          <a:p>
            <a:r>
              <a:rPr lang="en-US" dirty="0"/>
              <a:t>A Tumor marker is a biochemical indicator for the presence of a tumor. In clinical usage, the term usually refers to a molecule that can be detected in plasma or other body fluids.</a:t>
            </a:r>
          </a:p>
          <a:p>
            <a:r>
              <a:rPr lang="en-US" dirty="0"/>
              <a:t>Although tumor markers can be elevated in the setting of cancer, some patients may not show marker elevation and, on the other hand, benign conditions can also cause false-positive elevation of these markers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7200" y="1615736"/>
            <a:ext cx="4179570" cy="1524735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/>
          <a:p>
            <a:r>
              <a:rPr lang="en-US" dirty="0"/>
              <a:t>Rami </a:t>
            </a:r>
            <a:r>
              <a:rPr lang="en-US" dirty="0" err="1"/>
              <a:t>AlEmoush</a:t>
            </a:r>
            <a:endParaRPr lang="en-US" dirty="0"/>
          </a:p>
          <a:p>
            <a:r>
              <a:rPr lang="en-US" dirty="0" err="1"/>
              <a:t>Maen</a:t>
            </a:r>
            <a:r>
              <a:rPr lang="en-US" dirty="0"/>
              <a:t> </a:t>
            </a:r>
            <a:r>
              <a:rPr lang="en-US" dirty="0" err="1"/>
              <a:t>Alosily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C7382-18E7-4821-8C61-461D6BBE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0FA1B-5022-47AB-A0AE-8F5C57979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87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Characters of an ideal tumor marker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094032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Produced specifically by either malignant or premalignant tissue that has a high predisposition of progressing to malignancy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Produced at high levels in all patients with a specific tumor type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Produced in an organ-specific manner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Measurable in an easily accessible body fluid during early malignancy or during a premalignant phase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1"/>
            <a:ext cx="3479800" cy="275038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4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40014-73D5-419B-8867-972BB18D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892177"/>
            <a:ext cx="8421688" cy="1325563"/>
          </a:xfrm>
        </p:spPr>
        <p:txBody>
          <a:bodyPr/>
          <a:lstStyle/>
          <a:p>
            <a:r>
              <a:rPr lang="en-US" dirty="0"/>
              <a:t>Categories of Tumor Markers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AD8B9-3719-4696-A80F-16A618C5D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3700" y="2776936"/>
            <a:ext cx="3924300" cy="823912"/>
          </a:xfrm>
        </p:spPr>
        <p:txBody>
          <a:bodyPr/>
          <a:lstStyle/>
          <a:p>
            <a:r>
              <a:rPr lang="en-US" dirty="0"/>
              <a:t>1.Tumor-derived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8731E-4977-402E-8BFD-895B4D054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Molecules produced by the neoplastic cells includes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Differentiation antigens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Oncofetal antigens(CEA/AFP)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Isoenzymes (PAP/NSE)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Hormones (HCG/ACTH)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Tissue-specific proteins (PSA)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CDEC5F-B8EE-4BC1-843F-13135E6E7A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10173" y="2776936"/>
            <a:ext cx="3943627" cy="823912"/>
          </a:xfrm>
        </p:spPr>
        <p:txBody>
          <a:bodyPr/>
          <a:lstStyle/>
          <a:p>
            <a:r>
              <a:rPr lang="en-US" dirty="0"/>
              <a:t>2. Tumor-associated ( host-response)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65871-FA95-449A-B8BC-90486DE53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Metabolic and immunologic products of normal tissues produced in response to the presence of the neoplastic tissue.</a:t>
            </a:r>
          </a:p>
          <a:p>
            <a:r>
              <a:rPr lang="en-US" dirty="0"/>
              <a:t>Tumor-associated markers have been used with tumor-derived markers to provide ad </a:t>
            </a:r>
            <a:r>
              <a:rPr lang="en-US" dirty="0" err="1"/>
              <a:t>ditional</a:t>
            </a:r>
            <a:r>
              <a:rPr lang="en-US" dirty="0"/>
              <a:t> information about certain cancers, to determine or confirm the extent of the disease or its prognosis. and to therefore aid in therapeutic management.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A46C4A-D036-4440-BB64-6754F4FF27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5F172A-5D5D-43CD-A187-DA0D303F4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96FFDC-ADE8-4009-A466-A8178725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8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E5F11-B7B9-4B80-8C6A-A8A7A7190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1350" y="2148840"/>
            <a:ext cx="4179570" cy="1715531"/>
          </a:xfrm>
        </p:spPr>
        <p:txBody>
          <a:bodyPr/>
          <a:lstStyle/>
          <a:p>
            <a:r>
              <a:rPr lang="en-US" dirty="0"/>
              <a:t>Uses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8AFAA9-633A-475C-B8ED-840A34F72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2502487"/>
          </a:xfrm>
        </p:spPr>
        <p:txBody>
          <a:bodyPr/>
          <a:lstStyle/>
          <a:p>
            <a:r>
              <a:rPr lang="en-US" dirty="0"/>
              <a:t>Tumor markers are used for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Screening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Determining diagnosis and prognosis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Assessing response to 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Detecting early or recurrent metastasis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8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E5FEE2D-79E5-4C1D-8BF7-EE619CA70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EXAMPLES OF TUMOR MARKERS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90E7E75-E57A-4FF0-A0E4-A4DBCF6EA89A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2578370623"/>
              </p:ext>
            </p:extLst>
          </p:nvPr>
        </p:nvGraphicFramePr>
        <p:xfrm>
          <a:off x="838200" y="2111375"/>
          <a:ext cx="10515600" cy="357097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26110455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4727934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6622829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3478817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96635212"/>
                    </a:ext>
                  </a:extLst>
                </a:gridCol>
              </a:tblGrid>
              <a:tr h="714194">
                <a:tc>
                  <a:txBody>
                    <a:bodyPr/>
                    <a:lstStyle/>
                    <a:p>
                      <a:pPr algn="ctr" rtl="0" fontAlgn="auto"/>
                      <a:endParaRPr lang="en-US" sz="16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600" b="1" i="0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600" b="1" i="0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6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600" b="0" i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1328149"/>
                  </a:ext>
                </a:extLst>
              </a:tr>
              <a:tr h="714194"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34841754"/>
                  </a:ext>
                </a:extLst>
              </a:tr>
              <a:tr h="714194"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29140390"/>
                  </a:ext>
                </a:extLst>
              </a:tr>
              <a:tr h="714194"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99990805"/>
                  </a:ext>
                </a:extLst>
              </a:tr>
              <a:tr h="714194"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8671141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F1AE66-47AA-4110-86B9-0626D495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A5A93F-DCAE-40B8-8E94-3239A1A6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91613-153A-4005-9F4D-2F185AE5F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894C3C-47C4-8D21-B2FC-2D2177B55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11375"/>
            <a:ext cx="10524245" cy="405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682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B-HCG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HCG is produced by </a:t>
            </a:r>
            <a:r>
              <a:rPr lang="en-US" dirty="0" err="1"/>
              <a:t>syncytiotrophoblasts</a:t>
            </a:r>
            <a:r>
              <a:rPr lang="en-US" dirty="0"/>
              <a:t> in the placenta during normal gestation and forms the basis for pregnancy tests for urine or serum samples.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Structurally composed of two peptides, the beta-subunit has a unique carboxyl terminal.</a:t>
            </a:r>
          </a:p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placental hormone HCG comes closest to being an ideal tumor marker.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to detect both gestational and germ-cell-derived choriocarcinoma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49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B-HCG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Normal value : 1ng/ml &gt; in non-pregnant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Elevated in 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Germ cell tumors of the testis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Trophoblastic tumors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Lymphoproliferative disorders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Melanoma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Some carcinomas of ( GIT/lung/breast/ovary)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44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PSA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69557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a protein produced by normal, as well as </a:t>
            </a:r>
            <a:r>
              <a:rPr lang="en-US" dirty="0">
                <a:solidFill>
                  <a:srgbClr val="1B1B1B"/>
                </a:solidFill>
                <a:latin typeface="Open Sans" panose="020B0606030504020204" pitchFamily="34" charset="0"/>
              </a:rPr>
              <a:t>malignant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cells of the prostate gland</a:t>
            </a:r>
            <a:endParaRPr lang="en-US" dirty="0"/>
          </a:p>
          <a:p>
            <a:r>
              <a:rPr lang="en-US" dirty="0"/>
              <a:t>Worldwide, prostate cancer is the fourth most frequent malignancy in males.</a:t>
            </a:r>
          </a:p>
          <a:p>
            <a:r>
              <a:rPr lang="en-US" dirty="0"/>
              <a:t>it was recommended that both PSA and DRE should be offered every year, starting at 50 years of age for screening.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Tumor Markers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60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C43685-694E-4579-B109-3C418D49DA6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96B61E-1B64-430F-934F-7D1B900280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{C1F6011C-44C2-423F-829E-AD5C670BC6B8}tf67328976_win32</Template>
  <TotalTime>2045</TotalTime>
  <Words>915</Words>
  <Application>Microsoft Office PowerPoint</Application>
  <PresentationFormat>Widescreen</PresentationFormat>
  <Paragraphs>167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</vt:lpstr>
      <vt:lpstr>Lucida Grande</vt:lpstr>
      <vt:lpstr>Open Sans</vt:lpstr>
      <vt:lpstr>Tenorite</vt:lpstr>
      <vt:lpstr>Times New Roman</vt:lpstr>
      <vt:lpstr>Wingdings</vt:lpstr>
      <vt:lpstr>Office Theme</vt:lpstr>
      <vt:lpstr>Tumor markers</vt:lpstr>
      <vt:lpstr>Definition</vt:lpstr>
      <vt:lpstr>Characters of an ideal tumor marker</vt:lpstr>
      <vt:lpstr>Categories of Tumor Markers</vt:lpstr>
      <vt:lpstr>Uses</vt:lpstr>
      <vt:lpstr>EXAMPLES OF TUMOR MARKERS</vt:lpstr>
      <vt:lpstr>B-HCG</vt:lpstr>
      <vt:lpstr>B-HCG</vt:lpstr>
      <vt:lpstr>PSA</vt:lpstr>
      <vt:lpstr>PSA</vt:lpstr>
      <vt:lpstr>CEA</vt:lpstr>
      <vt:lpstr>CEA</vt:lpstr>
      <vt:lpstr>AFP</vt:lpstr>
      <vt:lpstr>AFP</vt:lpstr>
      <vt:lpstr>CA-19-9</vt:lpstr>
      <vt:lpstr>CA-19-9</vt:lpstr>
      <vt:lpstr>CA-125</vt:lpstr>
      <vt:lpstr>CA-125</vt:lpstr>
      <vt:lpstr>Screening with markers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Tumor markers</dc:title>
  <dc:creator>RAMI KHALID AL-EMOUSH</dc:creator>
  <cp:lastModifiedBy>RAMI KHALID AL-EMOUSH</cp:lastModifiedBy>
  <cp:revision>1</cp:revision>
  <dcterms:created xsi:type="dcterms:W3CDTF">2022-12-16T15:53:30Z</dcterms:created>
  <dcterms:modified xsi:type="dcterms:W3CDTF">2022-12-18T01:58:59Z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