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9" r:id="rId4"/>
    <p:sldMasterId id="2147483723" r:id="rId5"/>
    <p:sldMasterId id="2147483735" r:id="rId6"/>
  </p:sldMasterIdLst>
  <p:notesMasterIdLst>
    <p:notesMasterId r:id="rId76"/>
  </p:notesMasterIdLst>
  <p:handoutMasterIdLst>
    <p:handoutMasterId r:id="rId77"/>
  </p:handoutMasterIdLst>
  <p:sldIdLst>
    <p:sldId id="256" r:id="rId7"/>
    <p:sldId id="264" r:id="rId8"/>
    <p:sldId id="259" r:id="rId9"/>
    <p:sldId id="270" r:id="rId10"/>
    <p:sldId id="269" r:id="rId11"/>
    <p:sldId id="267" r:id="rId12"/>
    <p:sldId id="265" r:id="rId13"/>
    <p:sldId id="268" r:id="rId14"/>
    <p:sldId id="272" r:id="rId15"/>
    <p:sldId id="274" r:id="rId16"/>
    <p:sldId id="273" r:id="rId17"/>
    <p:sldId id="277" r:id="rId18"/>
    <p:sldId id="276" r:id="rId19"/>
    <p:sldId id="280" r:id="rId20"/>
    <p:sldId id="271" r:id="rId21"/>
    <p:sldId id="279" r:id="rId22"/>
    <p:sldId id="260"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33" r:id="rId56"/>
    <p:sldId id="334" r:id="rId57"/>
    <p:sldId id="335" r:id="rId58"/>
    <p:sldId id="336" r:id="rId59"/>
    <p:sldId id="337" r:id="rId60"/>
    <p:sldId id="338" r:id="rId61"/>
    <p:sldId id="339" r:id="rId62"/>
    <p:sldId id="340" r:id="rId63"/>
    <p:sldId id="341" r:id="rId64"/>
    <p:sldId id="342" r:id="rId65"/>
    <p:sldId id="343" r:id="rId66"/>
    <p:sldId id="344" r:id="rId67"/>
    <p:sldId id="345" r:id="rId68"/>
    <p:sldId id="346" r:id="rId69"/>
    <p:sldId id="347" r:id="rId70"/>
    <p:sldId id="348" r:id="rId71"/>
    <p:sldId id="349" r:id="rId72"/>
    <p:sldId id="350" r:id="rId73"/>
    <p:sldId id="351" r:id="rId74"/>
    <p:sldId id="384"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05" autoAdjust="0"/>
  </p:normalViewPr>
  <p:slideViewPr>
    <p:cSldViewPr snapToGrid="0">
      <p:cViewPr varScale="1">
        <p:scale>
          <a:sx n="65" d="100"/>
          <a:sy n="65" d="100"/>
        </p:scale>
        <p:origin x="724" y="4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8.png"/><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8.png"/><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iconchunking_colorful2">
  <dgm:title val="iconchunking_colorful2"/>
  <dgm:desc val="iconchunking_colorful2"/>
  <dgm:catLst>
    <dgm:cat type="Other" pri="2"/>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bg1"/>
    </dgm:fillClrLst>
    <dgm:linClrLst meth="repeat">
      <a:schemeClr val="lt1">
        <a:alpha val="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pt>
    <dgm:pt modelId="{4AF52931-E4CA-4429-AACB-B8747CDB2409}">
      <dgm:prSet phldrT="[Text]"/>
      <dgm:spPr/>
      <dgm:t>
        <a:bodyPr/>
        <a:lstStyle/>
        <a:p>
          <a:pPr>
            <a:lnSpc>
              <a:spcPct val="100000"/>
            </a:lnSpc>
          </a:pPr>
          <a:r>
            <a:rPr lang="en-US" dirty="0" smtClean="0">
              <a:solidFill>
                <a:schemeClr val="tx1">
                  <a:lumMod val="75000"/>
                  <a:lumOff val="25000"/>
                </a:schemeClr>
              </a:solidFill>
            </a:rPr>
            <a:t>Introduction and Microbiology</a:t>
          </a:r>
          <a:r>
            <a:rPr lang="en-US" dirty="0" smtClean="0"/>
            <a:t>: </a:t>
          </a:r>
          <a:r>
            <a:rPr lang="en-US" b="1" dirty="0" err="1" smtClean="0">
              <a:solidFill>
                <a:schemeClr val="tx1">
                  <a:lumMod val="95000"/>
                  <a:lumOff val="5000"/>
                </a:schemeClr>
              </a:solidFill>
              <a:effectLst>
                <a:outerShdw blurRad="38100" dist="38100" dir="2700000" algn="tl">
                  <a:srgbClr val="000000">
                    <a:alpha val="43137"/>
                  </a:srgbClr>
                </a:outerShdw>
              </a:effectLst>
            </a:rPr>
            <a:t>Mohannad</a:t>
          </a:r>
          <a:endParaRPr lang="en-US" b="1" dirty="0">
            <a:solidFill>
              <a:schemeClr val="tx1">
                <a:lumMod val="95000"/>
                <a:lumOff val="5000"/>
              </a:schemeClr>
            </a:solidFill>
            <a:effectLst>
              <a:outerShdw blurRad="38100" dist="38100" dir="2700000" algn="tl">
                <a:srgbClr val="000000">
                  <a:alpha val="43137"/>
                </a:srgbClr>
              </a:outerShdw>
            </a:effectLst>
          </a:endParaRPr>
        </a:p>
      </dgm:t>
    </dgm:pt>
    <dgm:pt modelId="{67B2FC97-2FAE-4EFE-9DEE-E4216C657F35}" type="parTrans" cxnId="{F82329C8-C3B2-4E9B-9033-528488D72705}">
      <dgm:prSet/>
      <dgm:spPr/>
      <dgm:t>
        <a:bodyPr/>
        <a:lstStyle/>
        <a:p>
          <a:endParaRPr lang="en-US"/>
        </a:p>
      </dgm:t>
    </dgm:pt>
    <dgm:pt modelId="{D86AF01C-9CBC-41F8-9354-48CD82BDFDC9}" type="sibTrans" cxnId="{F82329C8-C3B2-4E9B-9033-528488D72705}">
      <dgm:prSet/>
      <dgm:spPr/>
      <dgm:t>
        <a:bodyPr/>
        <a:lstStyle/>
        <a:p>
          <a:endParaRPr lang="en-US"/>
        </a:p>
      </dgm:t>
    </dgm:pt>
    <dgm:pt modelId="{81BEB84D-9A77-49C6-9301-B3359FCAC75F}">
      <dgm:prSet phldrT="[Text]"/>
      <dgm:spPr/>
      <dgm:t>
        <a:bodyPr/>
        <a:lstStyle/>
        <a:p>
          <a:pPr>
            <a:lnSpc>
              <a:spcPct val="100000"/>
            </a:lnSpc>
          </a:pPr>
          <a:r>
            <a:rPr lang="en-US" dirty="0" smtClean="0">
              <a:solidFill>
                <a:srgbClr val="FF0000"/>
              </a:solidFill>
            </a:rPr>
            <a:t>Clinical picture and Investigation</a:t>
          </a:r>
          <a:r>
            <a:rPr lang="en-US" dirty="0" smtClean="0"/>
            <a:t>: </a:t>
          </a:r>
          <a:r>
            <a:rPr lang="en-US" b="1" dirty="0" err="1" smtClean="0">
              <a:solidFill>
                <a:srgbClr val="C00000"/>
              </a:solidFill>
              <a:effectLst>
                <a:outerShdw blurRad="38100" dist="38100" dir="2700000" algn="tl">
                  <a:srgbClr val="000000">
                    <a:alpha val="43137"/>
                  </a:srgbClr>
                </a:outerShdw>
              </a:effectLst>
            </a:rPr>
            <a:t>Balqees</a:t>
          </a:r>
          <a:endParaRPr lang="en-US" b="1" dirty="0">
            <a:solidFill>
              <a:srgbClr val="C00000"/>
            </a:solidFill>
            <a:effectLst>
              <a:outerShdw blurRad="38100" dist="38100" dir="2700000" algn="tl">
                <a:srgbClr val="000000">
                  <a:alpha val="43137"/>
                </a:srgbClr>
              </a:outerShdw>
            </a:effectLst>
          </a:endParaRPr>
        </a:p>
      </dgm:t>
    </dgm:pt>
    <dgm:pt modelId="{AE4D0D43-0332-4F79-8D35-BCD8C10758AE}" type="parTrans" cxnId="{420EF6C4-7321-43BE-A2FC-253606B1E06A}">
      <dgm:prSet/>
      <dgm:spPr/>
      <dgm:t>
        <a:bodyPr/>
        <a:lstStyle/>
        <a:p>
          <a:endParaRPr lang="en-US"/>
        </a:p>
      </dgm:t>
    </dgm:pt>
    <dgm:pt modelId="{5D260F18-25D2-4074-87F1-7E78DDA61C58}" type="sibTrans" cxnId="{420EF6C4-7321-43BE-A2FC-253606B1E06A}">
      <dgm:prSet/>
      <dgm:spPr/>
      <dgm:t>
        <a:bodyPr/>
        <a:lstStyle/>
        <a:p>
          <a:endParaRPr lang="en-US"/>
        </a:p>
      </dgm:t>
    </dgm:pt>
    <dgm:pt modelId="{BFF9359E-E9B1-4B73-BACC-2C7988765B16}">
      <dgm:prSet phldrT="[Text]"/>
      <dgm:spPr/>
      <dgm:t>
        <a:bodyPr/>
        <a:lstStyle/>
        <a:p>
          <a:pPr>
            <a:lnSpc>
              <a:spcPct val="100000"/>
            </a:lnSpc>
          </a:pPr>
          <a:r>
            <a:rPr lang="en-US" dirty="0" smtClean="0">
              <a:solidFill>
                <a:srgbClr val="002060"/>
              </a:solidFill>
            </a:rPr>
            <a:t>Cont. Investigation and Treatment</a:t>
          </a:r>
          <a:r>
            <a:rPr lang="en-US" dirty="0" smtClean="0"/>
            <a:t>: </a:t>
          </a:r>
          <a:r>
            <a:rPr lang="en-US" b="1" dirty="0" err="1" smtClean="0">
              <a:solidFill>
                <a:schemeClr val="tx2">
                  <a:lumMod val="50000"/>
                </a:schemeClr>
              </a:solidFill>
              <a:effectLst>
                <a:outerShdw blurRad="38100" dist="38100" dir="2700000" algn="tl">
                  <a:srgbClr val="000000">
                    <a:alpha val="43137"/>
                  </a:srgbClr>
                </a:outerShdw>
              </a:effectLst>
            </a:rPr>
            <a:t>Majed</a:t>
          </a:r>
          <a:r>
            <a:rPr lang="en-US" dirty="0" smtClean="0"/>
            <a:t> </a:t>
          </a:r>
          <a:endParaRPr lang="en-US" dirty="0"/>
        </a:p>
      </dgm:t>
    </dgm:pt>
    <dgm:pt modelId="{6E0A40FA-1B79-4089-8B9A-3BA22865FE4E}" type="parTrans" cxnId="{516EC545-1971-48B3-978C-4756FCDCCFD9}">
      <dgm:prSet/>
      <dgm:spPr/>
      <dgm:t>
        <a:bodyPr/>
        <a:lstStyle/>
        <a:p>
          <a:endParaRPr lang="en-US"/>
        </a:p>
      </dgm:t>
    </dgm:pt>
    <dgm:pt modelId="{1CEF1965-C516-4C44-BAE3-2FA3F5116930}" type="sibTrans" cxnId="{516EC545-1971-48B3-978C-4756FCDCCFD9}">
      <dgm:prSet/>
      <dgm:spPr/>
      <dgm:t>
        <a:bodyPr/>
        <a:lstStyle/>
        <a:p>
          <a:endParaRPr lang="en-US"/>
        </a:p>
      </dgm:t>
    </dgm:pt>
    <dgm:pt modelId="{6F4DA4D9-01DC-439B-8F27-AAA47846B277}" type="pres">
      <dgm:prSet presAssocID="{C7720856-93F0-4CC7-B7FD-2466914A11D4}" presName="root" presStyleCnt="0">
        <dgm:presLayoutVars>
          <dgm:dir/>
          <dgm:resizeHandles val="exact"/>
        </dgm:presLayoutVars>
      </dgm:prSet>
      <dgm:spPr/>
    </dgm:pt>
    <dgm:pt modelId="{7BD98E3C-315B-4C9C-8D58-D6DB162B58F8}" type="pres">
      <dgm:prSet presAssocID="{4AF52931-E4CA-4429-AACB-B8747CDB2409}" presName="compNode" presStyleCnt="0"/>
      <dgm:spPr/>
    </dgm:pt>
    <dgm:pt modelId="{DD5F79B1-3C2C-4604-AC16-19B868C74020}" type="pres">
      <dgm:prSet presAssocID="{4AF52931-E4CA-4429-AACB-B8747CDB2409}" presName="bgRect" presStyleLbl="bgShp" presStyleIdx="0" presStyleCnt="3"/>
      <dgm:spPr/>
    </dgm:pt>
    <dgm:pt modelId="{B949D2F1-162D-4D02-A732-D01345E22AA4}" type="pres">
      <dgm:prSet presAssocID="{4AF52931-E4CA-4429-AACB-B8747CDB24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Atom"/>
        </a:ext>
      </dgm:extLst>
    </dgm:pt>
    <dgm:pt modelId="{B131C359-49F1-4CB8-8E9B-1B1386A2778B}" type="pres">
      <dgm:prSet presAssocID="{4AF52931-E4CA-4429-AACB-B8747CDB2409}" presName="spaceRect" presStyleCnt="0"/>
      <dgm:spPr/>
    </dgm:pt>
    <dgm:pt modelId="{F8F5240A-0D85-485B-9D93-407D1FFAF913}" type="pres">
      <dgm:prSet presAssocID="{4AF52931-E4CA-4429-AACB-B8747CDB2409}" presName="parTx" presStyleLbl="revTx" presStyleIdx="0" presStyleCnt="3">
        <dgm:presLayoutVars>
          <dgm:chMax val="0"/>
          <dgm:chPref val="0"/>
        </dgm:presLayoutVars>
      </dgm:prSet>
      <dgm:spPr/>
      <dgm:t>
        <a:bodyPr/>
        <a:lstStyle/>
        <a:p>
          <a:endParaRPr lang="en-US"/>
        </a:p>
      </dgm:t>
    </dgm:pt>
    <dgm:pt modelId="{D8ABCEC2-390B-429B-9081-E082DA5D0427}" type="pres">
      <dgm:prSet presAssocID="{D86AF01C-9CBC-41F8-9354-48CD82BDFDC9}" presName="sibTrans" presStyleCnt="0"/>
      <dgm:spPr/>
    </dgm:pt>
    <dgm:pt modelId="{F2D54F12-8080-4E0C-BD80-92EA1630D084}" type="pres">
      <dgm:prSet presAssocID="{81BEB84D-9A77-49C6-9301-B3359FCAC75F}" presName="compNode" presStyleCnt="0"/>
      <dgm:spPr/>
    </dgm:pt>
    <dgm:pt modelId="{CBA0401E-7684-42C8-839E-D801768D883C}" type="pres">
      <dgm:prSet presAssocID="{81BEB84D-9A77-49C6-9301-B3359FCAC75F}" presName="bgRect" presStyleLbl="bgShp" presStyleIdx="1" presStyleCnt="3"/>
      <dgm:spPr/>
    </dgm:pt>
    <dgm:pt modelId="{EF3B2503-2995-401B-AD2A-8687192014FC}" type="pres">
      <dgm:prSet presAssocID="{81BEB84D-9A77-49C6-9301-B3359FCAC7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Test tubes"/>
        </a:ext>
      </dgm:extLst>
    </dgm:pt>
    <dgm:pt modelId="{69262E9A-AC8B-4E45-B562-DDB0B7EF679B}" type="pres">
      <dgm:prSet presAssocID="{81BEB84D-9A77-49C6-9301-B3359FCAC75F}" presName="spaceRect" presStyleCnt="0"/>
      <dgm:spPr/>
    </dgm:pt>
    <dgm:pt modelId="{686301C7-6BD3-4366-8AD9-2496B2EDF77C}" type="pres">
      <dgm:prSet presAssocID="{81BEB84D-9A77-49C6-9301-B3359FCAC75F}" presName="parTx" presStyleLbl="revTx" presStyleIdx="1" presStyleCnt="3">
        <dgm:presLayoutVars>
          <dgm:chMax val="0"/>
          <dgm:chPref val="0"/>
        </dgm:presLayoutVars>
      </dgm:prSet>
      <dgm:spPr/>
      <dgm:t>
        <a:bodyPr/>
        <a:lstStyle/>
        <a:p>
          <a:endParaRPr lang="en-US"/>
        </a:p>
      </dgm:t>
    </dgm:pt>
    <dgm:pt modelId="{6ED4671C-AA9A-4E39-8821-8479FB442A42}" type="pres">
      <dgm:prSet presAssocID="{5D260F18-25D2-4074-87F1-7E78DDA61C58}" presName="sibTrans" presStyleCnt="0"/>
      <dgm:spPr/>
    </dgm:pt>
    <dgm:pt modelId="{73B0EF57-FE6C-4349-B546-40C4671BE0AF}" type="pres">
      <dgm:prSet presAssocID="{BFF9359E-E9B1-4B73-BACC-2C7988765B16}" presName="compNode" presStyleCnt="0"/>
      <dgm:spPr/>
    </dgm:pt>
    <dgm:pt modelId="{5865A6BD-F99C-4927-AA71-14438D8BD5FD}" type="pres">
      <dgm:prSet presAssocID="{BFF9359E-E9B1-4B73-BACC-2C7988765B16}" presName="bgRect" presStyleLbl="bgShp" presStyleIdx="2" presStyleCnt="3"/>
      <dgm:spPr/>
    </dgm:pt>
    <dgm:pt modelId="{F7573F21-6CA6-4D82-A5B8-20E46E8BAE44}" type="pres">
      <dgm:prSet presAssocID="{BFF9359E-E9B1-4B73-BACC-2C7988765B1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Flask"/>
        </a:ext>
      </dgm:extLst>
    </dgm:pt>
    <dgm:pt modelId="{CFA2DEF1-3E86-45A4-93DF-3F3524CE8FA1}" type="pres">
      <dgm:prSet presAssocID="{BFF9359E-E9B1-4B73-BACC-2C7988765B16}" presName="spaceRect" presStyleCnt="0"/>
      <dgm:spPr/>
    </dgm:pt>
    <dgm:pt modelId="{3A277CF8-63F3-4E73-9A0E-6D37315945D9}" type="pres">
      <dgm:prSet presAssocID="{BFF9359E-E9B1-4B73-BACC-2C7988765B16}" presName="parTx" presStyleLbl="revTx" presStyleIdx="2" presStyleCnt="3">
        <dgm:presLayoutVars>
          <dgm:chMax val="0"/>
          <dgm:chPref val="0"/>
        </dgm:presLayoutVars>
      </dgm:prSet>
      <dgm:spPr/>
      <dgm:t>
        <a:bodyPr/>
        <a:lstStyle/>
        <a:p>
          <a:endParaRPr lang="en-US"/>
        </a:p>
      </dgm:t>
    </dgm:pt>
  </dgm:ptLst>
  <dgm:cxnLst>
    <dgm:cxn modelId="{420EF6C4-7321-43BE-A2FC-253606B1E06A}" srcId="{C7720856-93F0-4CC7-B7FD-2466914A11D4}" destId="{81BEB84D-9A77-49C6-9301-B3359FCAC75F}" srcOrd="1" destOrd="0" parTransId="{AE4D0D43-0332-4F79-8D35-BCD8C10758AE}" sibTransId="{5D260F18-25D2-4074-87F1-7E78DDA61C58}"/>
    <dgm:cxn modelId="{0FB2B426-F0E1-46AC-8877-C6BC9AFEAA79}" type="presOf" srcId="{81BEB84D-9A77-49C6-9301-B3359FCAC75F}" destId="{686301C7-6BD3-4366-8AD9-2496B2EDF77C}" srcOrd="0" destOrd="0" presId="urn:microsoft.com/office/officeart/2018/2/layout/IconVerticalSolidList"/>
    <dgm:cxn modelId="{E35E8428-56F2-46AB-9E50-4261F022E415}" type="presOf" srcId="{4AF52931-E4CA-4429-AACB-B8747CDB2409}" destId="{F8F5240A-0D85-485B-9D93-407D1FFAF913}" srcOrd="0" destOrd="0" presId="urn:microsoft.com/office/officeart/2018/2/layout/IconVerticalSolidList"/>
    <dgm:cxn modelId="{9AA0145A-3FA6-4E40-B6CD-6DB3507FF368}" type="presOf" srcId="{C7720856-93F0-4CC7-B7FD-2466914A11D4}" destId="{6F4DA4D9-01DC-439B-8F27-AAA47846B277}" srcOrd="0" destOrd="0" presId="urn:microsoft.com/office/officeart/2018/2/layout/IconVerticalSolidList"/>
    <dgm:cxn modelId="{157D760D-D278-416A-8A95-E1E5E1AC50DD}" type="presOf" srcId="{BFF9359E-E9B1-4B73-BACC-2C7988765B16}" destId="{3A277CF8-63F3-4E73-9A0E-6D37315945D9}" srcOrd="0" destOrd="0" presId="urn:microsoft.com/office/officeart/2018/2/layout/IconVerticalSolidList"/>
    <dgm:cxn modelId="{516EC545-1971-48B3-978C-4756FCDCCFD9}" srcId="{C7720856-93F0-4CC7-B7FD-2466914A11D4}" destId="{BFF9359E-E9B1-4B73-BACC-2C7988765B16}" srcOrd="2" destOrd="0" parTransId="{6E0A40FA-1B79-4089-8B9A-3BA22865FE4E}" sibTransId="{1CEF1965-C516-4C44-BAE3-2FA3F5116930}"/>
    <dgm:cxn modelId="{F82329C8-C3B2-4E9B-9033-528488D72705}" srcId="{C7720856-93F0-4CC7-B7FD-2466914A11D4}" destId="{4AF52931-E4CA-4429-AACB-B8747CDB2409}" srcOrd="0" destOrd="0" parTransId="{67B2FC97-2FAE-4EFE-9DEE-E4216C657F35}" sibTransId="{D86AF01C-9CBC-41F8-9354-48CD82BDFDC9}"/>
    <dgm:cxn modelId="{AFECB7CA-4E50-4F60-A6FB-C3816E8CAB87}" type="presParOf" srcId="{6F4DA4D9-01DC-439B-8F27-AAA47846B277}" destId="{7BD98E3C-315B-4C9C-8D58-D6DB162B58F8}" srcOrd="0" destOrd="0" presId="urn:microsoft.com/office/officeart/2018/2/layout/IconVerticalSolidList"/>
    <dgm:cxn modelId="{A2217810-9D1C-4BC7-BE87-D83BE419F7B1}" type="presParOf" srcId="{7BD98E3C-315B-4C9C-8D58-D6DB162B58F8}" destId="{DD5F79B1-3C2C-4604-AC16-19B868C74020}" srcOrd="0" destOrd="0" presId="urn:microsoft.com/office/officeart/2018/2/layout/IconVerticalSolidList"/>
    <dgm:cxn modelId="{30B94466-A785-41BF-BAD4-03A089615086}" type="presParOf" srcId="{7BD98E3C-315B-4C9C-8D58-D6DB162B58F8}" destId="{B949D2F1-162D-4D02-A732-D01345E22AA4}" srcOrd="1" destOrd="0" presId="urn:microsoft.com/office/officeart/2018/2/layout/IconVerticalSolidList"/>
    <dgm:cxn modelId="{FFB8D8B5-5828-46DD-BA77-13638195E4D6}" type="presParOf" srcId="{7BD98E3C-315B-4C9C-8D58-D6DB162B58F8}" destId="{B131C359-49F1-4CB8-8E9B-1B1386A2778B}" srcOrd="2" destOrd="0" presId="urn:microsoft.com/office/officeart/2018/2/layout/IconVerticalSolidList"/>
    <dgm:cxn modelId="{11227E96-FF77-4F39-8B07-07E8611C740D}" type="presParOf" srcId="{7BD98E3C-315B-4C9C-8D58-D6DB162B58F8}" destId="{F8F5240A-0D85-485B-9D93-407D1FFAF913}" srcOrd="3" destOrd="0" presId="urn:microsoft.com/office/officeart/2018/2/layout/IconVerticalSolidList"/>
    <dgm:cxn modelId="{FFC4B6D5-9F56-4405-843A-09B40CA888A3}" type="presParOf" srcId="{6F4DA4D9-01DC-439B-8F27-AAA47846B277}" destId="{D8ABCEC2-390B-429B-9081-E082DA5D0427}" srcOrd="1" destOrd="0" presId="urn:microsoft.com/office/officeart/2018/2/layout/IconVerticalSolidList"/>
    <dgm:cxn modelId="{16ACC83C-7034-4747-BC5D-1E635B3C6CE7}" type="presParOf" srcId="{6F4DA4D9-01DC-439B-8F27-AAA47846B277}" destId="{F2D54F12-8080-4E0C-BD80-92EA1630D084}" srcOrd="2" destOrd="0" presId="urn:microsoft.com/office/officeart/2018/2/layout/IconVerticalSolidList"/>
    <dgm:cxn modelId="{8B276A48-7CBD-4E21-9430-CF0A09D6C0BD}" type="presParOf" srcId="{F2D54F12-8080-4E0C-BD80-92EA1630D084}" destId="{CBA0401E-7684-42C8-839E-D801768D883C}" srcOrd="0" destOrd="0" presId="urn:microsoft.com/office/officeart/2018/2/layout/IconVerticalSolidList"/>
    <dgm:cxn modelId="{F08383BF-FD60-4A49-AD77-65D910EFB252}" type="presParOf" srcId="{F2D54F12-8080-4E0C-BD80-92EA1630D084}" destId="{EF3B2503-2995-401B-AD2A-8687192014FC}" srcOrd="1" destOrd="0" presId="urn:microsoft.com/office/officeart/2018/2/layout/IconVerticalSolidList"/>
    <dgm:cxn modelId="{9D8D1D89-E527-4484-AD56-92A94FED0B6C}" type="presParOf" srcId="{F2D54F12-8080-4E0C-BD80-92EA1630D084}" destId="{69262E9A-AC8B-4E45-B562-DDB0B7EF679B}" srcOrd="2" destOrd="0" presId="urn:microsoft.com/office/officeart/2018/2/layout/IconVerticalSolidList"/>
    <dgm:cxn modelId="{6BE50CC8-CADE-45A7-BC96-23D75538F39A}" type="presParOf" srcId="{F2D54F12-8080-4E0C-BD80-92EA1630D084}" destId="{686301C7-6BD3-4366-8AD9-2496B2EDF77C}" srcOrd="3" destOrd="0" presId="urn:microsoft.com/office/officeart/2018/2/layout/IconVerticalSolidList"/>
    <dgm:cxn modelId="{159D78D4-1170-4693-834B-E3B0A1E5AA76}" type="presParOf" srcId="{6F4DA4D9-01DC-439B-8F27-AAA47846B277}" destId="{6ED4671C-AA9A-4E39-8821-8479FB442A42}" srcOrd="3" destOrd="0" presId="urn:microsoft.com/office/officeart/2018/2/layout/IconVerticalSolidList"/>
    <dgm:cxn modelId="{0E014224-8D52-4573-89D1-F50AF2BE6748}" type="presParOf" srcId="{6F4DA4D9-01DC-439B-8F27-AAA47846B277}" destId="{73B0EF57-FE6C-4349-B546-40C4671BE0AF}" srcOrd="4" destOrd="0" presId="urn:microsoft.com/office/officeart/2018/2/layout/IconVerticalSolidList"/>
    <dgm:cxn modelId="{ACBC9EF5-3D90-4A12-AA98-CAAF2742426F}" type="presParOf" srcId="{73B0EF57-FE6C-4349-B546-40C4671BE0AF}" destId="{5865A6BD-F99C-4927-AA71-14438D8BD5FD}" srcOrd="0" destOrd="0" presId="urn:microsoft.com/office/officeart/2018/2/layout/IconVerticalSolidList"/>
    <dgm:cxn modelId="{528DEE1A-B9B3-44B7-9915-05F053EAB214}" type="presParOf" srcId="{73B0EF57-FE6C-4349-B546-40C4671BE0AF}" destId="{F7573F21-6CA6-4D82-A5B8-20E46E8BAE44}" srcOrd="1" destOrd="0" presId="urn:microsoft.com/office/officeart/2018/2/layout/IconVerticalSolidList"/>
    <dgm:cxn modelId="{BBB56E6E-28C7-4B11-9E9C-87BF204F01B2}" type="presParOf" srcId="{73B0EF57-FE6C-4349-B546-40C4671BE0AF}" destId="{CFA2DEF1-3E86-45A4-93DF-3F3524CE8FA1}" srcOrd="2" destOrd="0" presId="urn:microsoft.com/office/officeart/2018/2/layout/IconVerticalSolidList"/>
    <dgm:cxn modelId="{109CAEC4-7E84-44CD-AC12-5A4173227651}" type="presParOf" srcId="{73B0EF57-FE6C-4349-B546-40C4671BE0AF}" destId="{3A277CF8-63F3-4E73-9A0E-6D37315945D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20856-93F0-4CC7-B7FD-2466914A11D4}" type="doc">
      <dgm:prSet loTypeId="urn:microsoft.com/office/officeart/2005/8/layout/cycle2" loCatId="cycle" qsTypeId="urn:microsoft.com/office/officeart/2005/8/quickstyle/simple4" qsCatId="simple" csTypeId="urn:microsoft.com/office/officeart/2005/8/colors/iconchunking_colorful2" csCatId="other" phldr="1"/>
      <dgm:spPr/>
    </dgm:pt>
    <dgm:pt modelId="{4AF52931-E4CA-4429-AACB-B8747CDB2409}">
      <dgm:prSet phldrT="[Text]" custT="1"/>
      <dgm:spPr/>
      <dgm:t>
        <a:bodyPr/>
        <a:lstStyle/>
        <a:p>
          <a:pPr>
            <a:defRPr cap="all"/>
          </a:pPr>
          <a:r>
            <a:rPr lang="en-US" sz="1800" b="1" dirty="0" smtClean="0">
              <a:solidFill>
                <a:schemeClr val="tx1"/>
              </a:solidFill>
            </a:rPr>
            <a:t>EGGS</a:t>
          </a:r>
          <a:endParaRPr lang="en-US" sz="1800" b="1" dirty="0">
            <a:solidFill>
              <a:schemeClr val="tx1"/>
            </a:solidFill>
          </a:endParaRPr>
        </a:p>
      </dgm:t>
    </dgm:pt>
    <dgm:pt modelId="{67B2FC97-2FAE-4EFE-9DEE-E4216C657F35}" type="parTrans" cxnId="{F82329C8-C3B2-4E9B-9033-528488D72705}">
      <dgm:prSet/>
      <dgm:spPr/>
      <dgm:t>
        <a:bodyPr/>
        <a:lstStyle/>
        <a:p>
          <a:endParaRPr lang="en-US" sz="1800" b="1">
            <a:solidFill>
              <a:schemeClr val="tx1"/>
            </a:solidFill>
          </a:endParaRPr>
        </a:p>
      </dgm:t>
    </dgm:pt>
    <dgm:pt modelId="{D86AF01C-9CBC-41F8-9354-48CD82BDFDC9}" type="sibTrans" cxnId="{F82329C8-C3B2-4E9B-9033-528488D72705}">
      <dgm:prSet custT="1"/>
      <dgm:spPr/>
      <dgm:t>
        <a:bodyPr/>
        <a:lstStyle/>
        <a:p>
          <a:endParaRPr lang="en-US" sz="1000" b="1" dirty="0">
            <a:solidFill>
              <a:schemeClr val="tx1"/>
            </a:solidFill>
          </a:endParaRPr>
        </a:p>
      </dgm:t>
    </dgm:pt>
    <dgm:pt modelId="{81BEB84D-9A77-49C6-9301-B3359FCAC75F}">
      <dgm:prSet phldrT="[Text]" custT="1"/>
      <dgm:spPr/>
      <dgm:t>
        <a:bodyPr/>
        <a:lstStyle/>
        <a:p>
          <a:pPr>
            <a:defRPr cap="all"/>
          </a:pPr>
          <a:r>
            <a:rPr lang="en-US" sz="1600" b="1" dirty="0" smtClean="0">
              <a:solidFill>
                <a:srgbClr val="FFFF00"/>
              </a:solidFill>
            </a:rPr>
            <a:t>INTERMEDIATE HOST</a:t>
          </a:r>
          <a:endParaRPr lang="en-US" sz="1600" b="1" dirty="0">
            <a:solidFill>
              <a:srgbClr val="FFFF00"/>
            </a:solidFill>
          </a:endParaRPr>
        </a:p>
      </dgm:t>
    </dgm:pt>
    <dgm:pt modelId="{AE4D0D43-0332-4F79-8D35-BCD8C10758AE}" type="parTrans" cxnId="{420EF6C4-7321-43BE-A2FC-253606B1E06A}">
      <dgm:prSet/>
      <dgm:spPr/>
      <dgm:t>
        <a:bodyPr/>
        <a:lstStyle/>
        <a:p>
          <a:endParaRPr lang="en-US" sz="1800" b="1">
            <a:solidFill>
              <a:schemeClr val="tx1"/>
            </a:solidFill>
          </a:endParaRPr>
        </a:p>
      </dgm:t>
    </dgm:pt>
    <dgm:pt modelId="{5D260F18-25D2-4074-87F1-7E78DDA61C58}" type="sibTrans" cxnId="{420EF6C4-7321-43BE-A2FC-253606B1E06A}">
      <dgm:prSet custT="1"/>
      <dgm:spPr/>
      <dgm:t>
        <a:bodyPr/>
        <a:lstStyle/>
        <a:p>
          <a:endParaRPr lang="en-US" sz="1000" b="1" dirty="0">
            <a:solidFill>
              <a:schemeClr val="tx1"/>
            </a:solidFill>
          </a:endParaRPr>
        </a:p>
      </dgm:t>
    </dgm:pt>
    <dgm:pt modelId="{BFF9359E-E9B1-4B73-BACC-2C7988765B16}">
      <dgm:prSet phldrT="[Text]" custT="1"/>
      <dgm:spPr/>
      <dgm:t>
        <a:bodyPr/>
        <a:lstStyle/>
        <a:p>
          <a:pPr>
            <a:defRPr cap="all"/>
          </a:pPr>
          <a:r>
            <a:rPr lang="en-US" sz="2000" b="1" dirty="0" smtClean="0">
              <a:solidFill>
                <a:schemeClr val="accent5">
                  <a:lumMod val="50000"/>
                </a:schemeClr>
              </a:solidFill>
            </a:rPr>
            <a:t>DEFENTIVE</a:t>
          </a:r>
          <a:r>
            <a:rPr lang="en-US" sz="2000" b="1" baseline="0" dirty="0" smtClean="0">
              <a:solidFill>
                <a:schemeClr val="accent5">
                  <a:lumMod val="50000"/>
                </a:schemeClr>
              </a:solidFill>
            </a:rPr>
            <a:t> HOST</a:t>
          </a:r>
          <a:endParaRPr lang="en-US" sz="2000" b="1" dirty="0">
            <a:solidFill>
              <a:schemeClr val="accent5">
                <a:lumMod val="50000"/>
              </a:schemeClr>
            </a:solidFill>
          </a:endParaRPr>
        </a:p>
      </dgm:t>
    </dgm:pt>
    <dgm:pt modelId="{6E0A40FA-1B79-4089-8B9A-3BA22865FE4E}" type="parTrans" cxnId="{516EC545-1971-48B3-978C-4756FCDCCFD9}">
      <dgm:prSet/>
      <dgm:spPr/>
      <dgm:t>
        <a:bodyPr/>
        <a:lstStyle/>
        <a:p>
          <a:endParaRPr lang="en-US" sz="1800" b="1">
            <a:solidFill>
              <a:schemeClr val="tx1"/>
            </a:solidFill>
          </a:endParaRPr>
        </a:p>
      </dgm:t>
    </dgm:pt>
    <dgm:pt modelId="{1CEF1965-C516-4C44-BAE3-2FA3F5116930}" type="sibTrans" cxnId="{516EC545-1971-48B3-978C-4756FCDCCFD9}">
      <dgm:prSet custT="1"/>
      <dgm:spPr/>
      <dgm:t>
        <a:bodyPr/>
        <a:lstStyle/>
        <a:p>
          <a:endParaRPr lang="en-US" sz="1000" b="1" dirty="0">
            <a:solidFill>
              <a:schemeClr val="tx1"/>
            </a:solidFill>
          </a:endParaRPr>
        </a:p>
      </dgm:t>
    </dgm:pt>
    <dgm:pt modelId="{CFF0578C-D7F7-460F-9A5B-2648300DC722}" type="pres">
      <dgm:prSet presAssocID="{C7720856-93F0-4CC7-B7FD-2466914A11D4}" presName="cycle" presStyleCnt="0">
        <dgm:presLayoutVars>
          <dgm:dir/>
          <dgm:resizeHandles val="exact"/>
        </dgm:presLayoutVars>
      </dgm:prSet>
      <dgm:spPr/>
    </dgm:pt>
    <dgm:pt modelId="{8B117542-81F1-4B92-82EC-908599DD2023}" type="pres">
      <dgm:prSet presAssocID="{4AF52931-E4CA-4429-AACB-B8747CDB2409}" presName="node" presStyleLbl="node1" presStyleIdx="0" presStyleCnt="3">
        <dgm:presLayoutVars>
          <dgm:bulletEnabled val="1"/>
        </dgm:presLayoutVars>
      </dgm:prSet>
      <dgm:spPr/>
      <dgm:t>
        <a:bodyPr/>
        <a:lstStyle/>
        <a:p>
          <a:endParaRPr lang="en-US"/>
        </a:p>
      </dgm:t>
    </dgm:pt>
    <dgm:pt modelId="{67719278-2171-45C5-8BB2-FABF7B5A3B82}" type="pres">
      <dgm:prSet presAssocID="{D86AF01C-9CBC-41F8-9354-48CD82BDFDC9}" presName="sibTrans" presStyleLbl="sibTrans2D1" presStyleIdx="0" presStyleCnt="3"/>
      <dgm:spPr/>
      <dgm:t>
        <a:bodyPr/>
        <a:lstStyle/>
        <a:p>
          <a:endParaRPr lang="en-US"/>
        </a:p>
      </dgm:t>
    </dgm:pt>
    <dgm:pt modelId="{53536233-896B-4CD6-A80D-AA07A5344EF9}" type="pres">
      <dgm:prSet presAssocID="{D86AF01C-9CBC-41F8-9354-48CD82BDFDC9}" presName="connectorText" presStyleLbl="sibTrans2D1" presStyleIdx="0" presStyleCnt="3"/>
      <dgm:spPr/>
      <dgm:t>
        <a:bodyPr/>
        <a:lstStyle/>
        <a:p>
          <a:endParaRPr lang="en-US"/>
        </a:p>
      </dgm:t>
    </dgm:pt>
    <dgm:pt modelId="{12634DEF-EB28-4610-9B13-DE68830D508A}" type="pres">
      <dgm:prSet presAssocID="{81BEB84D-9A77-49C6-9301-B3359FCAC75F}" presName="node" presStyleLbl="node1" presStyleIdx="1" presStyleCnt="3">
        <dgm:presLayoutVars>
          <dgm:bulletEnabled val="1"/>
        </dgm:presLayoutVars>
      </dgm:prSet>
      <dgm:spPr/>
      <dgm:t>
        <a:bodyPr/>
        <a:lstStyle/>
        <a:p>
          <a:endParaRPr lang="en-US"/>
        </a:p>
      </dgm:t>
    </dgm:pt>
    <dgm:pt modelId="{451E4303-6F5A-46C2-8C5B-2FE1AE9ACF6C}" type="pres">
      <dgm:prSet presAssocID="{5D260F18-25D2-4074-87F1-7E78DDA61C58}" presName="sibTrans" presStyleLbl="sibTrans2D1" presStyleIdx="1" presStyleCnt="3"/>
      <dgm:spPr/>
      <dgm:t>
        <a:bodyPr/>
        <a:lstStyle/>
        <a:p>
          <a:endParaRPr lang="en-US"/>
        </a:p>
      </dgm:t>
    </dgm:pt>
    <dgm:pt modelId="{6D33CD08-0864-4178-A749-D36E082CFD38}" type="pres">
      <dgm:prSet presAssocID="{5D260F18-25D2-4074-87F1-7E78DDA61C58}" presName="connectorText" presStyleLbl="sibTrans2D1" presStyleIdx="1" presStyleCnt="3"/>
      <dgm:spPr/>
      <dgm:t>
        <a:bodyPr/>
        <a:lstStyle/>
        <a:p>
          <a:endParaRPr lang="en-US"/>
        </a:p>
      </dgm:t>
    </dgm:pt>
    <dgm:pt modelId="{50F60CD2-A400-4158-B8EA-358853D7B1C9}" type="pres">
      <dgm:prSet presAssocID="{BFF9359E-E9B1-4B73-BACC-2C7988765B16}" presName="node" presStyleLbl="node1" presStyleIdx="2" presStyleCnt="3">
        <dgm:presLayoutVars>
          <dgm:bulletEnabled val="1"/>
        </dgm:presLayoutVars>
      </dgm:prSet>
      <dgm:spPr/>
      <dgm:t>
        <a:bodyPr/>
        <a:lstStyle/>
        <a:p>
          <a:endParaRPr lang="en-US"/>
        </a:p>
      </dgm:t>
    </dgm:pt>
    <dgm:pt modelId="{D0B7038B-092B-4802-840E-2BFF28F2E64A}" type="pres">
      <dgm:prSet presAssocID="{1CEF1965-C516-4C44-BAE3-2FA3F5116930}" presName="sibTrans" presStyleLbl="sibTrans2D1" presStyleIdx="2" presStyleCnt="3"/>
      <dgm:spPr/>
      <dgm:t>
        <a:bodyPr/>
        <a:lstStyle/>
        <a:p>
          <a:endParaRPr lang="en-US"/>
        </a:p>
      </dgm:t>
    </dgm:pt>
    <dgm:pt modelId="{CE36E7EA-50B1-499B-83FF-3F87779BA0A2}" type="pres">
      <dgm:prSet presAssocID="{1CEF1965-C516-4C44-BAE3-2FA3F5116930}" presName="connectorText" presStyleLbl="sibTrans2D1" presStyleIdx="2" presStyleCnt="3"/>
      <dgm:spPr/>
      <dgm:t>
        <a:bodyPr/>
        <a:lstStyle/>
        <a:p>
          <a:endParaRPr lang="en-US"/>
        </a:p>
      </dgm:t>
    </dgm:pt>
  </dgm:ptLst>
  <dgm:cxnLst>
    <dgm:cxn modelId="{A1A031E7-A00E-44B1-A212-67C595705CD6}" type="presOf" srcId="{BFF9359E-E9B1-4B73-BACC-2C7988765B16}" destId="{50F60CD2-A400-4158-B8EA-358853D7B1C9}" srcOrd="0" destOrd="0" presId="urn:microsoft.com/office/officeart/2005/8/layout/cycle2"/>
    <dgm:cxn modelId="{FF3D82D2-C4A7-4774-8B1C-248DC3678276}" type="presOf" srcId="{C7720856-93F0-4CC7-B7FD-2466914A11D4}" destId="{CFF0578C-D7F7-460F-9A5B-2648300DC722}" srcOrd="0" destOrd="0" presId="urn:microsoft.com/office/officeart/2005/8/layout/cycle2"/>
    <dgm:cxn modelId="{420EF6C4-7321-43BE-A2FC-253606B1E06A}" srcId="{C7720856-93F0-4CC7-B7FD-2466914A11D4}" destId="{81BEB84D-9A77-49C6-9301-B3359FCAC75F}" srcOrd="1" destOrd="0" parTransId="{AE4D0D43-0332-4F79-8D35-BCD8C10758AE}" sibTransId="{5D260F18-25D2-4074-87F1-7E78DDA61C58}"/>
    <dgm:cxn modelId="{97371ABD-A918-4AEC-AD4C-70A9070B734E}" type="presOf" srcId="{4AF52931-E4CA-4429-AACB-B8747CDB2409}" destId="{8B117542-81F1-4B92-82EC-908599DD2023}" srcOrd="0" destOrd="0" presId="urn:microsoft.com/office/officeart/2005/8/layout/cycle2"/>
    <dgm:cxn modelId="{516EC545-1971-48B3-978C-4756FCDCCFD9}" srcId="{C7720856-93F0-4CC7-B7FD-2466914A11D4}" destId="{BFF9359E-E9B1-4B73-BACC-2C7988765B16}" srcOrd="2" destOrd="0" parTransId="{6E0A40FA-1B79-4089-8B9A-3BA22865FE4E}" sibTransId="{1CEF1965-C516-4C44-BAE3-2FA3F5116930}"/>
    <dgm:cxn modelId="{240427CE-5503-4507-9AAB-5AAB0CA5D52B}" type="presOf" srcId="{1CEF1965-C516-4C44-BAE3-2FA3F5116930}" destId="{D0B7038B-092B-4802-840E-2BFF28F2E64A}" srcOrd="0" destOrd="0" presId="urn:microsoft.com/office/officeart/2005/8/layout/cycle2"/>
    <dgm:cxn modelId="{56C92372-A108-498D-9874-AC1A6826DA72}" type="presOf" srcId="{D86AF01C-9CBC-41F8-9354-48CD82BDFDC9}" destId="{53536233-896B-4CD6-A80D-AA07A5344EF9}" srcOrd="1" destOrd="0" presId="urn:microsoft.com/office/officeart/2005/8/layout/cycle2"/>
    <dgm:cxn modelId="{EED47825-64DE-4FF4-BCE1-560F4408EBB4}" type="presOf" srcId="{5D260F18-25D2-4074-87F1-7E78DDA61C58}" destId="{6D33CD08-0864-4178-A749-D36E082CFD38}" srcOrd="1" destOrd="0" presId="urn:microsoft.com/office/officeart/2005/8/layout/cycle2"/>
    <dgm:cxn modelId="{6FF33332-DDAB-48AD-9B79-B062E942A55C}" type="presOf" srcId="{1CEF1965-C516-4C44-BAE3-2FA3F5116930}" destId="{CE36E7EA-50B1-499B-83FF-3F87779BA0A2}" srcOrd="1" destOrd="0" presId="urn:microsoft.com/office/officeart/2005/8/layout/cycle2"/>
    <dgm:cxn modelId="{7E86857E-526C-4D85-A2E5-3C8D05F48364}" type="presOf" srcId="{D86AF01C-9CBC-41F8-9354-48CD82BDFDC9}" destId="{67719278-2171-45C5-8BB2-FABF7B5A3B82}" srcOrd="0" destOrd="0" presId="urn:microsoft.com/office/officeart/2005/8/layout/cycle2"/>
    <dgm:cxn modelId="{CB0CD716-BE90-4C78-91C1-59C04F4FDB51}" type="presOf" srcId="{81BEB84D-9A77-49C6-9301-B3359FCAC75F}" destId="{12634DEF-EB28-4610-9B13-DE68830D508A}" srcOrd="0" destOrd="0" presId="urn:microsoft.com/office/officeart/2005/8/layout/cycle2"/>
    <dgm:cxn modelId="{F82329C8-C3B2-4E9B-9033-528488D72705}" srcId="{C7720856-93F0-4CC7-B7FD-2466914A11D4}" destId="{4AF52931-E4CA-4429-AACB-B8747CDB2409}" srcOrd="0" destOrd="0" parTransId="{67B2FC97-2FAE-4EFE-9DEE-E4216C657F35}" sibTransId="{D86AF01C-9CBC-41F8-9354-48CD82BDFDC9}"/>
    <dgm:cxn modelId="{A0728000-2279-4A19-A82D-A826DB9B36C1}" type="presOf" srcId="{5D260F18-25D2-4074-87F1-7E78DDA61C58}" destId="{451E4303-6F5A-46C2-8C5B-2FE1AE9ACF6C}" srcOrd="0" destOrd="0" presId="urn:microsoft.com/office/officeart/2005/8/layout/cycle2"/>
    <dgm:cxn modelId="{0E34F841-E9AD-4604-92E3-557E9A2E2DC8}" type="presParOf" srcId="{CFF0578C-D7F7-460F-9A5B-2648300DC722}" destId="{8B117542-81F1-4B92-82EC-908599DD2023}" srcOrd="0" destOrd="0" presId="urn:microsoft.com/office/officeart/2005/8/layout/cycle2"/>
    <dgm:cxn modelId="{E4519218-3D53-4F8D-8C4F-0C0DA02BAB8B}" type="presParOf" srcId="{CFF0578C-D7F7-460F-9A5B-2648300DC722}" destId="{67719278-2171-45C5-8BB2-FABF7B5A3B82}" srcOrd="1" destOrd="0" presId="urn:microsoft.com/office/officeart/2005/8/layout/cycle2"/>
    <dgm:cxn modelId="{3E9D4B5F-9CEF-4D23-88C4-5FF4FF3269E0}" type="presParOf" srcId="{67719278-2171-45C5-8BB2-FABF7B5A3B82}" destId="{53536233-896B-4CD6-A80D-AA07A5344EF9}" srcOrd="0" destOrd="0" presId="urn:microsoft.com/office/officeart/2005/8/layout/cycle2"/>
    <dgm:cxn modelId="{1241BBAC-69D4-456F-9605-0D846A59B72A}" type="presParOf" srcId="{CFF0578C-D7F7-460F-9A5B-2648300DC722}" destId="{12634DEF-EB28-4610-9B13-DE68830D508A}" srcOrd="2" destOrd="0" presId="urn:microsoft.com/office/officeart/2005/8/layout/cycle2"/>
    <dgm:cxn modelId="{5F1D60F0-8BA8-41A8-AC7C-92C1066D1DDD}" type="presParOf" srcId="{CFF0578C-D7F7-460F-9A5B-2648300DC722}" destId="{451E4303-6F5A-46C2-8C5B-2FE1AE9ACF6C}" srcOrd="3" destOrd="0" presId="urn:microsoft.com/office/officeart/2005/8/layout/cycle2"/>
    <dgm:cxn modelId="{8A3E6818-6B35-49E0-86C2-A442762263F6}" type="presParOf" srcId="{451E4303-6F5A-46C2-8C5B-2FE1AE9ACF6C}" destId="{6D33CD08-0864-4178-A749-D36E082CFD38}" srcOrd="0" destOrd="0" presId="urn:microsoft.com/office/officeart/2005/8/layout/cycle2"/>
    <dgm:cxn modelId="{C0E34703-C6B3-4A5D-9892-6A00CCA18C50}" type="presParOf" srcId="{CFF0578C-D7F7-460F-9A5B-2648300DC722}" destId="{50F60CD2-A400-4158-B8EA-358853D7B1C9}" srcOrd="4" destOrd="0" presId="urn:microsoft.com/office/officeart/2005/8/layout/cycle2"/>
    <dgm:cxn modelId="{02F47AFD-15BA-4F2E-B4D5-8FD507D16485}" type="presParOf" srcId="{CFF0578C-D7F7-460F-9A5B-2648300DC722}" destId="{D0B7038B-092B-4802-840E-2BFF28F2E64A}" srcOrd="5" destOrd="0" presId="urn:microsoft.com/office/officeart/2005/8/layout/cycle2"/>
    <dgm:cxn modelId="{1C2BD235-BEAA-4000-B1CB-8E2C34346DC4}" type="presParOf" srcId="{D0B7038B-092B-4802-840E-2BFF28F2E64A}" destId="{CE36E7EA-50B1-499B-83FF-3F87779BA0A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F79B1-3C2C-4604-AC16-19B868C74020}">
      <dsp:nvSpPr>
        <dsp:cNvPr id="0" name=""/>
        <dsp:cNvSpPr/>
      </dsp:nvSpPr>
      <dsp:spPr>
        <a:xfrm>
          <a:off x="0" y="581"/>
          <a:ext cx="4023301" cy="1361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9D2F1-162D-4D02-A732-D01345E22AA4}">
      <dsp:nvSpPr>
        <dsp:cNvPr id="0" name=""/>
        <dsp:cNvSpPr/>
      </dsp:nvSpPr>
      <dsp:spPr>
        <a:xfrm>
          <a:off x="411966" y="307003"/>
          <a:ext cx="749030" cy="7490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F5240A-0D85-485B-9D93-407D1FFAF913}">
      <dsp:nvSpPr>
        <dsp:cNvPr id="0" name=""/>
        <dsp:cNvSpPr/>
      </dsp:nvSpPr>
      <dsp:spPr>
        <a:xfrm>
          <a:off x="1572964" y="581"/>
          <a:ext cx="2450336" cy="136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32" tIns="144132" rIns="144132" bIns="144132" numCol="1" spcCol="1270" anchor="ctr" anchorCtr="0">
          <a:noAutofit/>
        </a:bodyPr>
        <a:lstStyle/>
        <a:p>
          <a:pPr lvl="0" algn="l" defTabSz="1022350">
            <a:lnSpc>
              <a:spcPct val="100000"/>
            </a:lnSpc>
            <a:spcBef>
              <a:spcPct val="0"/>
            </a:spcBef>
            <a:spcAft>
              <a:spcPct val="35000"/>
            </a:spcAft>
          </a:pPr>
          <a:r>
            <a:rPr lang="en-US" sz="2300" kern="1200" dirty="0" smtClean="0">
              <a:solidFill>
                <a:schemeClr val="tx1">
                  <a:lumMod val="75000"/>
                  <a:lumOff val="25000"/>
                </a:schemeClr>
              </a:solidFill>
            </a:rPr>
            <a:t>Introduction and Microbiology</a:t>
          </a:r>
          <a:r>
            <a:rPr lang="en-US" sz="2300" kern="1200" dirty="0" smtClean="0"/>
            <a:t>: </a:t>
          </a:r>
          <a:r>
            <a:rPr lang="en-US" sz="2300" b="1" kern="1200" dirty="0" err="1" smtClean="0">
              <a:solidFill>
                <a:schemeClr val="tx1">
                  <a:lumMod val="95000"/>
                  <a:lumOff val="5000"/>
                </a:schemeClr>
              </a:solidFill>
              <a:effectLst>
                <a:outerShdw blurRad="38100" dist="38100" dir="2700000" algn="tl">
                  <a:srgbClr val="000000">
                    <a:alpha val="43137"/>
                  </a:srgbClr>
                </a:outerShdw>
              </a:effectLst>
            </a:rPr>
            <a:t>Mohannad</a:t>
          </a:r>
          <a:endParaRPr lang="en-US" sz="2300" b="1" kern="1200" dirty="0">
            <a:solidFill>
              <a:schemeClr val="tx1">
                <a:lumMod val="95000"/>
                <a:lumOff val="5000"/>
              </a:schemeClr>
            </a:solidFill>
            <a:effectLst>
              <a:outerShdw blurRad="38100" dist="38100" dir="2700000" algn="tl">
                <a:srgbClr val="000000">
                  <a:alpha val="43137"/>
                </a:srgbClr>
              </a:outerShdw>
            </a:effectLst>
          </a:endParaRPr>
        </a:p>
      </dsp:txBody>
      <dsp:txXfrm>
        <a:off x="1572964" y="581"/>
        <a:ext cx="2450336" cy="1361874"/>
      </dsp:txXfrm>
    </dsp:sp>
    <dsp:sp modelId="{CBA0401E-7684-42C8-839E-D801768D883C}">
      <dsp:nvSpPr>
        <dsp:cNvPr id="0" name=""/>
        <dsp:cNvSpPr/>
      </dsp:nvSpPr>
      <dsp:spPr>
        <a:xfrm>
          <a:off x="0" y="1702924"/>
          <a:ext cx="4023301" cy="1361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B2503-2995-401B-AD2A-8687192014FC}">
      <dsp:nvSpPr>
        <dsp:cNvPr id="0" name=""/>
        <dsp:cNvSpPr/>
      </dsp:nvSpPr>
      <dsp:spPr>
        <a:xfrm>
          <a:off x="411966" y="2009346"/>
          <a:ext cx="749030" cy="7490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6301C7-6BD3-4366-8AD9-2496B2EDF77C}">
      <dsp:nvSpPr>
        <dsp:cNvPr id="0" name=""/>
        <dsp:cNvSpPr/>
      </dsp:nvSpPr>
      <dsp:spPr>
        <a:xfrm>
          <a:off x="1572964" y="1702924"/>
          <a:ext cx="2450336" cy="136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32" tIns="144132" rIns="144132" bIns="144132" numCol="1" spcCol="1270" anchor="ctr" anchorCtr="0">
          <a:noAutofit/>
        </a:bodyPr>
        <a:lstStyle/>
        <a:p>
          <a:pPr lvl="0" algn="l" defTabSz="1022350">
            <a:lnSpc>
              <a:spcPct val="100000"/>
            </a:lnSpc>
            <a:spcBef>
              <a:spcPct val="0"/>
            </a:spcBef>
            <a:spcAft>
              <a:spcPct val="35000"/>
            </a:spcAft>
          </a:pPr>
          <a:r>
            <a:rPr lang="en-US" sz="2300" kern="1200" dirty="0" smtClean="0">
              <a:solidFill>
                <a:srgbClr val="FF0000"/>
              </a:solidFill>
            </a:rPr>
            <a:t>Clinical picture and Investigation</a:t>
          </a:r>
          <a:r>
            <a:rPr lang="en-US" sz="2300" kern="1200" dirty="0" smtClean="0"/>
            <a:t>: </a:t>
          </a:r>
          <a:r>
            <a:rPr lang="en-US" sz="2300" b="1" kern="1200" dirty="0" err="1" smtClean="0">
              <a:solidFill>
                <a:srgbClr val="C00000"/>
              </a:solidFill>
              <a:effectLst>
                <a:outerShdw blurRad="38100" dist="38100" dir="2700000" algn="tl">
                  <a:srgbClr val="000000">
                    <a:alpha val="43137"/>
                  </a:srgbClr>
                </a:outerShdw>
              </a:effectLst>
            </a:rPr>
            <a:t>Balqees</a:t>
          </a:r>
          <a:endParaRPr lang="en-US" sz="2300" b="1" kern="1200" dirty="0">
            <a:solidFill>
              <a:srgbClr val="C00000"/>
            </a:solidFill>
            <a:effectLst>
              <a:outerShdw blurRad="38100" dist="38100" dir="2700000" algn="tl">
                <a:srgbClr val="000000">
                  <a:alpha val="43137"/>
                </a:srgbClr>
              </a:outerShdw>
            </a:effectLst>
          </a:endParaRPr>
        </a:p>
      </dsp:txBody>
      <dsp:txXfrm>
        <a:off x="1572964" y="1702924"/>
        <a:ext cx="2450336" cy="1361874"/>
      </dsp:txXfrm>
    </dsp:sp>
    <dsp:sp modelId="{5865A6BD-F99C-4927-AA71-14438D8BD5FD}">
      <dsp:nvSpPr>
        <dsp:cNvPr id="0" name=""/>
        <dsp:cNvSpPr/>
      </dsp:nvSpPr>
      <dsp:spPr>
        <a:xfrm>
          <a:off x="0" y="3405267"/>
          <a:ext cx="4023301" cy="1361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73F21-6CA6-4D82-A5B8-20E46E8BAE44}">
      <dsp:nvSpPr>
        <dsp:cNvPr id="0" name=""/>
        <dsp:cNvSpPr/>
      </dsp:nvSpPr>
      <dsp:spPr>
        <a:xfrm>
          <a:off x="411966" y="3711688"/>
          <a:ext cx="749030" cy="7490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277CF8-63F3-4E73-9A0E-6D37315945D9}">
      <dsp:nvSpPr>
        <dsp:cNvPr id="0" name=""/>
        <dsp:cNvSpPr/>
      </dsp:nvSpPr>
      <dsp:spPr>
        <a:xfrm>
          <a:off x="1572964" y="3405267"/>
          <a:ext cx="2450336" cy="1361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32" tIns="144132" rIns="144132" bIns="144132" numCol="1" spcCol="1270" anchor="ctr" anchorCtr="0">
          <a:noAutofit/>
        </a:bodyPr>
        <a:lstStyle/>
        <a:p>
          <a:pPr lvl="0" algn="l" defTabSz="1022350">
            <a:lnSpc>
              <a:spcPct val="100000"/>
            </a:lnSpc>
            <a:spcBef>
              <a:spcPct val="0"/>
            </a:spcBef>
            <a:spcAft>
              <a:spcPct val="35000"/>
            </a:spcAft>
          </a:pPr>
          <a:r>
            <a:rPr lang="en-US" sz="2300" kern="1200" dirty="0" smtClean="0">
              <a:solidFill>
                <a:srgbClr val="002060"/>
              </a:solidFill>
            </a:rPr>
            <a:t>Cont. Investigation and Treatment</a:t>
          </a:r>
          <a:r>
            <a:rPr lang="en-US" sz="2300" kern="1200" dirty="0" smtClean="0"/>
            <a:t>: </a:t>
          </a:r>
          <a:r>
            <a:rPr lang="en-US" sz="2300" b="1" kern="1200" dirty="0" err="1" smtClean="0">
              <a:solidFill>
                <a:schemeClr val="tx2">
                  <a:lumMod val="50000"/>
                </a:schemeClr>
              </a:solidFill>
              <a:effectLst>
                <a:outerShdw blurRad="38100" dist="38100" dir="2700000" algn="tl">
                  <a:srgbClr val="000000">
                    <a:alpha val="43137"/>
                  </a:srgbClr>
                </a:outerShdw>
              </a:effectLst>
            </a:rPr>
            <a:t>Majed</a:t>
          </a:r>
          <a:r>
            <a:rPr lang="en-US" sz="2300" kern="1200" dirty="0" smtClean="0"/>
            <a:t> </a:t>
          </a:r>
          <a:endParaRPr lang="en-US" sz="2300" kern="1200" dirty="0"/>
        </a:p>
      </dsp:txBody>
      <dsp:txXfrm>
        <a:off x="1572964" y="3405267"/>
        <a:ext cx="2450336" cy="1361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17542-81F1-4B92-82EC-908599DD2023}">
      <dsp:nvSpPr>
        <dsp:cNvPr id="0" name=""/>
        <dsp:cNvSpPr/>
      </dsp:nvSpPr>
      <dsp:spPr>
        <a:xfrm>
          <a:off x="2316866" y="353"/>
          <a:ext cx="2178819" cy="2178819"/>
        </a:xfrm>
        <a:prstGeom prst="ellips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defRPr cap="all"/>
          </a:pPr>
          <a:r>
            <a:rPr lang="en-US" sz="1800" b="1" kern="1200" dirty="0" smtClean="0">
              <a:solidFill>
                <a:schemeClr val="tx1"/>
              </a:solidFill>
            </a:rPr>
            <a:t>EGGS</a:t>
          </a:r>
          <a:endParaRPr lang="en-US" sz="1800" b="1" kern="1200" dirty="0">
            <a:solidFill>
              <a:schemeClr val="tx1"/>
            </a:solidFill>
          </a:endParaRPr>
        </a:p>
      </dsp:txBody>
      <dsp:txXfrm>
        <a:off x="2635947" y="319434"/>
        <a:ext cx="1540657" cy="1540657"/>
      </dsp:txXfrm>
    </dsp:sp>
    <dsp:sp modelId="{67719278-2171-45C5-8BB2-FABF7B5A3B82}">
      <dsp:nvSpPr>
        <dsp:cNvPr id="0" name=""/>
        <dsp:cNvSpPr/>
      </dsp:nvSpPr>
      <dsp:spPr>
        <a:xfrm rot="3600000">
          <a:off x="3926351" y="2125329"/>
          <a:ext cx="580173" cy="735351"/>
        </a:xfrm>
        <a:prstGeom prst="rightArrow">
          <a:avLst>
            <a:gd name="adj1" fmla="val 60000"/>
            <a:gd name="adj2" fmla="val 5000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dirty="0">
            <a:solidFill>
              <a:schemeClr val="tx1"/>
            </a:solidFill>
          </a:endParaRPr>
        </a:p>
      </dsp:txBody>
      <dsp:txXfrm>
        <a:off x="3969864" y="2197032"/>
        <a:ext cx="406121" cy="441211"/>
      </dsp:txXfrm>
    </dsp:sp>
    <dsp:sp modelId="{12634DEF-EB28-4610-9B13-DE68830D508A}">
      <dsp:nvSpPr>
        <dsp:cNvPr id="0" name=""/>
        <dsp:cNvSpPr/>
      </dsp:nvSpPr>
      <dsp:spPr>
        <a:xfrm>
          <a:off x="3953610" y="2835276"/>
          <a:ext cx="2178819" cy="2178819"/>
        </a:xfrm>
        <a:prstGeom prst="ellipse">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defRPr cap="all"/>
          </a:pPr>
          <a:r>
            <a:rPr lang="en-US" sz="1600" b="1" kern="1200" dirty="0" smtClean="0">
              <a:solidFill>
                <a:srgbClr val="FFFF00"/>
              </a:solidFill>
            </a:rPr>
            <a:t>INTERMEDIATE HOST</a:t>
          </a:r>
          <a:endParaRPr lang="en-US" sz="1600" b="1" kern="1200" dirty="0">
            <a:solidFill>
              <a:srgbClr val="FFFF00"/>
            </a:solidFill>
          </a:endParaRPr>
        </a:p>
      </dsp:txBody>
      <dsp:txXfrm>
        <a:off x="4272691" y="3154357"/>
        <a:ext cx="1540657" cy="1540657"/>
      </dsp:txXfrm>
    </dsp:sp>
    <dsp:sp modelId="{451E4303-6F5A-46C2-8C5B-2FE1AE9ACF6C}">
      <dsp:nvSpPr>
        <dsp:cNvPr id="0" name=""/>
        <dsp:cNvSpPr/>
      </dsp:nvSpPr>
      <dsp:spPr>
        <a:xfrm rot="10800000">
          <a:off x="3132609" y="3557010"/>
          <a:ext cx="580173" cy="735351"/>
        </a:xfrm>
        <a:prstGeom prst="rightArrow">
          <a:avLst>
            <a:gd name="adj1" fmla="val 60000"/>
            <a:gd name="adj2" fmla="val 50000"/>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dirty="0">
            <a:solidFill>
              <a:schemeClr val="tx1"/>
            </a:solidFill>
          </a:endParaRPr>
        </a:p>
      </dsp:txBody>
      <dsp:txXfrm rot="10800000">
        <a:off x="3306661" y="3704080"/>
        <a:ext cx="406121" cy="441211"/>
      </dsp:txXfrm>
    </dsp:sp>
    <dsp:sp modelId="{50F60CD2-A400-4158-B8EA-358853D7B1C9}">
      <dsp:nvSpPr>
        <dsp:cNvPr id="0" name=""/>
        <dsp:cNvSpPr/>
      </dsp:nvSpPr>
      <dsp:spPr>
        <a:xfrm>
          <a:off x="680123" y="2835276"/>
          <a:ext cx="2178819" cy="2178819"/>
        </a:xfrm>
        <a:prstGeom prst="ellips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defRPr cap="all"/>
          </a:pPr>
          <a:r>
            <a:rPr lang="en-US" sz="2000" b="1" kern="1200" dirty="0" smtClean="0">
              <a:solidFill>
                <a:schemeClr val="accent5">
                  <a:lumMod val="50000"/>
                </a:schemeClr>
              </a:solidFill>
            </a:rPr>
            <a:t>DEFENTIVE</a:t>
          </a:r>
          <a:r>
            <a:rPr lang="en-US" sz="2000" b="1" kern="1200" baseline="0" dirty="0" smtClean="0">
              <a:solidFill>
                <a:schemeClr val="accent5">
                  <a:lumMod val="50000"/>
                </a:schemeClr>
              </a:solidFill>
            </a:rPr>
            <a:t> HOST</a:t>
          </a:r>
          <a:endParaRPr lang="en-US" sz="2000" b="1" kern="1200" dirty="0">
            <a:solidFill>
              <a:schemeClr val="accent5">
                <a:lumMod val="50000"/>
              </a:schemeClr>
            </a:solidFill>
          </a:endParaRPr>
        </a:p>
      </dsp:txBody>
      <dsp:txXfrm>
        <a:off x="999204" y="3154357"/>
        <a:ext cx="1540657" cy="1540657"/>
      </dsp:txXfrm>
    </dsp:sp>
    <dsp:sp modelId="{D0B7038B-092B-4802-840E-2BFF28F2E64A}">
      <dsp:nvSpPr>
        <dsp:cNvPr id="0" name=""/>
        <dsp:cNvSpPr/>
      </dsp:nvSpPr>
      <dsp:spPr>
        <a:xfrm rot="18000000">
          <a:off x="2289607" y="2153769"/>
          <a:ext cx="580173" cy="735351"/>
        </a:xfrm>
        <a:prstGeom prst="rightArrow">
          <a:avLst>
            <a:gd name="adj1" fmla="val 60000"/>
            <a:gd name="adj2" fmla="val 50000"/>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dirty="0">
            <a:solidFill>
              <a:schemeClr val="tx1"/>
            </a:solidFill>
          </a:endParaRPr>
        </a:p>
      </dsp:txBody>
      <dsp:txXfrm>
        <a:off x="2333120" y="2376206"/>
        <a:ext cx="406121" cy="4412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D6361-1E3C-4214-95E1-B8DE93421F8F}" type="datetimeFigureOut">
              <a:rPr lang="en-US" smtClean="0"/>
              <a:t>3/2/2021</a:t>
            </a:fld>
            <a:endParaRPr lang="en-US" dirty="0"/>
          </a:p>
        </p:txBody>
      </p:sp>
      <p:sp>
        <p:nvSpPr>
          <p:cNvPr id="4" name="Footer Placeholder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0281-66A0-46B8-BDE2-AEF0C7453753}" type="slidenum">
              <a:rPr lang="en-US" smtClean="0"/>
              <a:t>‹#›</a:t>
            </a:fld>
            <a:endParaRPr lang="en-US" dirty="0"/>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9CFFA-1E2F-4435-8DD6-9B5CC3FF4505}" type="datetimeFigureOut">
              <a:rPr lang="en-US" smtClean="0"/>
              <a:t>3/2/2021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ED1C-4656-4CF8-AD34-DC4A65BB3913}" type="slidenum">
              <a:rPr lang="en-US" smtClean="0"/>
              <a:t>‹#›</a:t>
            </a:fld>
            <a:endParaRPr lang="en-US" dirty="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a:t>
            </a:fld>
            <a:endParaRPr lang="en-US" dirty="0"/>
          </a:p>
        </p:txBody>
      </p:sp>
    </p:spTree>
    <p:extLst>
      <p:ext uri="{BB962C8B-B14F-4D97-AF65-F5344CB8AC3E}">
        <p14:creationId xmlns:p14="http://schemas.microsoft.com/office/powerpoint/2010/main" val="20408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10</a:t>
            </a:fld>
            <a:endParaRPr lang="en-US" dirty="0"/>
          </a:p>
        </p:txBody>
      </p:sp>
    </p:spTree>
    <p:extLst>
      <p:ext uri="{BB962C8B-B14F-4D97-AF65-F5344CB8AC3E}">
        <p14:creationId xmlns:p14="http://schemas.microsoft.com/office/powerpoint/2010/main" val="90719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13</a:t>
            </a:fld>
            <a:endParaRPr lang="en-US" dirty="0"/>
          </a:p>
        </p:txBody>
      </p:sp>
    </p:spTree>
    <p:extLst>
      <p:ext uri="{BB962C8B-B14F-4D97-AF65-F5344CB8AC3E}">
        <p14:creationId xmlns:p14="http://schemas.microsoft.com/office/powerpoint/2010/main" val="94924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14</a:t>
            </a:fld>
            <a:endParaRPr lang="en-US" dirty="0"/>
          </a:p>
        </p:txBody>
      </p:sp>
    </p:spTree>
    <p:extLst>
      <p:ext uri="{BB962C8B-B14F-4D97-AF65-F5344CB8AC3E}">
        <p14:creationId xmlns:p14="http://schemas.microsoft.com/office/powerpoint/2010/main" val="220091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15</a:t>
            </a:fld>
            <a:endParaRPr lang="en-US" dirty="0"/>
          </a:p>
        </p:txBody>
      </p:sp>
    </p:spTree>
    <p:extLst>
      <p:ext uri="{BB962C8B-B14F-4D97-AF65-F5344CB8AC3E}">
        <p14:creationId xmlns:p14="http://schemas.microsoft.com/office/powerpoint/2010/main" val="4128257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16</a:t>
            </a:fld>
            <a:endParaRPr lang="en-US" dirty="0"/>
          </a:p>
        </p:txBody>
      </p:sp>
    </p:spTree>
    <p:extLst>
      <p:ext uri="{BB962C8B-B14F-4D97-AF65-F5344CB8AC3E}">
        <p14:creationId xmlns:p14="http://schemas.microsoft.com/office/powerpoint/2010/main" val="319509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17</a:t>
            </a:fld>
            <a:endParaRPr lang="en-US" dirty="0"/>
          </a:p>
        </p:txBody>
      </p:sp>
    </p:spTree>
    <p:extLst>
      <p:ext uri="{BB962C8B-B14F-4D97-AF65-F5344CB8AC3E}">
        <p14:creationId xmlns:p14="http://schemas.microsoft.com/office/powerpoint/2010/main" val="392917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The causative mechanism is an increased </a:t>
            </a:r>
            <a:r>
              <a:rPr lang="en-US" dirty="0" err="1" smtClean="0"/>
              <a:t>intracystic</a:t>
            </a:r>
            <a:r>
              <a:rPr lang="en-US" dirty="0" smtClean="0"/>
              <a:t> pressure, which leads to compression and necrosis of the wall of adjacent bile ducts, followed by incorporation of small biliary ducts within the </a:t>
            </a:r>
            <a:r>
              <a:rPr lang="en-US" dirty="0" err="1" smtClean="0"/>
              <a:t>pericyst</a:t>
            </a:r>
            <a:r>
              <a:rPr lang="en-US" dirty="0" smtClean="0"/>
              <a:t> and then rupture of the biliary ducts</a:t>
            </a:r>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4851A0F-5EE5-4B5B-ACE0-A6E4B4A73D66}"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310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smtClean="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4851A0F-5EE5-4B5B-ACE0-A6E4B4A73D66}"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28</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07472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4851A0F-5EE5-4B5B-ACE0-A6E4B4A73D66}"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38</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1364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95F6A-9E88-4E72-ADE1-6F084B0E30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19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2</a:t>
            </a:fld>
            <a:endParaRPr lang="en-US" dirty="0"/>
          </a:p>
        </p:txBody>
      </p:sp>
    </p:spTree>
    <p:extLst>
      <p:ext uri="{BB962C8B-B14F-4D97-AF65-F5344CB8AC3E}">
        <p14:creationId xmlns:p14="http://schemas.microsoft.com/office/powerpoint/2010/main" val="643230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CE3b</a:t>
            </a:r>
            <a:r>
              <a:rPr lang="en-US" baseline="0" dirty="0" smtClean="0"/>
              <a:t> : cysts with daughter cysts in solid matrix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95F6A-9E88-4E72-ADE1-6F084B0E30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7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3</a:t>
            </a:fld>
            <a:endParaRPr lang="en-US" dirty="0"/>
          </a:p>
        </p:txBody>
      </p:sp>
    </p:spTree>
    <p:extLst>
      <p:ext uri="{BB962C8B-B14F-4D97-AF65-F5344CB8AC3E}">
        <p14:creationId xmlns:p14="http://schemas.microsoft.com/office/powerpoint/2010/main" val="47071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309093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5</a:t>
            </a:fld>
            <a:endParaRPr lang="en-US" dirty="0"/>
          </a:p>
        </p:txBody>
      </p:sp>
    </p:spTree>
    <p:extLst>
      <p:ext uri="{BB962C8B-B14F-4D97-AF65-F5344CB8AC3E}">
        <p14:creationId xmlns:p14="http://schemas.microsoft.com/office/powerpoint/2010/main" val="261043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a:t>
            </a:r>
            <a:r>
              <a:rPr lang="en-US" dirty="0" smtClean="0"/>
              <a:t>A 10-year retrospective study on hydatid disease in Jordan with emphasis on the role of imaging in its diagnosis Al-</a:t>
            </a:r>
            <a:r>
              <a:rPr lang="en-US" dirty="0" err="1" smtClean="0"/>
              <a:t>Radaideh</a:t>
            </a:r>
            <a:r>
              <a:rPr lang="en-US" dirty="0" smtClean="0"/>
              <a:t> Ali M1*, </a:t>
            </a:r>
            <a:r>
              <a:rPr lang="en-US" dirty="0" err="1" smtClean="0"/>
              <a:t>Hijjawi</a:t>
            </a:r>
            <a:r>
              <a:rPr lang="en-US" dirty="0" smtClean="0"/>
              <a:t> </a:t>
            </a:r>
            <a:r>
              <a:rPr lang="en-US" dirty="0" err="1" smtClean="0"/>
              <a:t>Nawal</a:t>
            </a:r>
            <a:r>
              <a:rPr lang="en-US" dirty="0" smtClean="0"/>
              <a:t> S2 , </a:t>
            </a:r>
            <a:r>
              <a:rPr lang="en-US" dirty="0" err="1" smtClean="0"/>
              <a:t>Abdelfattah</a:t>
            </a:r>
            <a:r>
              <a:rPr lang="en-US" dirty="0" smtClean="0"/>
              <a:t> Ali M2 , Al-</a:t>
            </a:r>
            <a:r>
              <a:rPr lang="en-US" dirty="0" err="1" smtClean="0"/>
              <a:t>Khreisat</a:t>
            </a:r>
            <a:r>
              <a:rPr lang="en-US" dirty="0" smtClean="0"/>
              <a:t> </a:t>
            </a:r>
            <a:r>
              <a:rPr lang="en-US" dirty="0" err="1" smtClean="0"/>
              <a:t>Mutaz</a:t>
            </a:r>
            <a:r>
              <a:rPr lang="en-US" dirty="0" smtClean="0"/>
              <a:t> J2 and </a:t>
            </a:r>
            <a:r>
              <a:rPr lang="en-US" dirty="0" err="1" smtClean="0"/>
              <a:t>Bani</a:t>
            </a:r>
            <a:r>
              <a:rPr lang="en-US" dirty="0" smtClean="0"/>
              <a:t>-Hani Kamal E3 1 Department of Medical Imaging, Faculty of Allied Health Sciences, The Hashemite University, </a:t>
            </a:r>
            <a:r>
              <a:rPr lang="en-US" dirty="0" err="1" smtClean="0"/>
              <a:t>Zarqa</a:t>
            </a:r>
            <a:r>
              <a:rPr lang="en-US" dirty="0" smtClean="0"/>
              <a:t>, Jordan 2 Department of Medical Laboratory Sciences, Faculty of Allied Health Sciences, The Hashemite University, </a:t>
            </a:r>
            <a:r>
              <a:rPr lang="en-US" dirty="0" err="1" smtClean="0"/>
              <a:t>Zarqa</a:t>
            </a:r>
            <a:r>
              <a:rPr lang="en-US" dirty="0" smtClean="0"/>
              <a:t>, Jordan 3 Faculty of Medicine, The Hashemite University, </a:t>
            </a:r>
            <a:r>
              <a:rPr lang="en-US" dirty="0" err="1" smtClean="0"/>
              <a:t>Zarqa</a:t>
            </a:r>
            <a:r>
              <a:rPr lang="en-US" dirty="0" smtClean="0"/>
              <a:t>, Jordan </a:t>
            </a:r>
            <a:r>
              <a:rPr lang="en-US" b="1" dirty="0" smtClean="0"/>
              <a:t>https://eis.hu.edu.jo/deanshipfiles/pub10872100942.pdf</a:t>
            </a:r>
            <a:endParaRPr lang="en-US" b="1" dirty="0"/>
          </a:p>
        </p:txBody>
      </p:sp>
      <p:sp>
        <p:nvSpPr>
          <p:cNvPr id="4" name="Slide Number Placeholder 3"/>
          <p:cNvSpPr>
            <a:spLocks noGrp="1"/>
          </p:cNvSpPr>
          <p:nvPr>
            <p:ph type="sldNum" sz="quarter" idx="5"/>
          </p:nvPr>
        </p:nvSpPr>
        <p:spPr/>
        <p:txBody>
          <a:bodyPr/>
          <a:lstStyle/>
          <a:p>
            <a:fld id="{99EDED1C-4656-4CF8-AD34-DC4A65BB3913}" type="slidenum">
              <a:rPr lang="en-US" smtClean="0"/>
              <a:t>6</a:t>
            </a:fld>
            <a:endParaRPr lang="en-US" dirty="0"/>
          </a:p>
        </p:txBody>
      </p:sp>
    </p:spTree>
    <p:extLst>
      <p:ext uri="{BB962C8B-B14F-4D97-AF65-F5344CB8AC3E}">
        <p14:creationId xmlns:p14="http://schemas.microsoft.com/office/powerpoint/2010/main" val="399231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7</a:t>
            </a:fld>
            <a:endParaRPr lang="en-US" dirty="0"/>
          </a:p>
        </p:txBody>
      </p:sp>
    </p:spTree>
    <p:extLst>
      <p:ext uri="{BB962C8B-B14F-4D97-AF65-F5344CB8AC3E}">
        <p14:creationId xmlns:p14="http://schemas.microsoft.com/office/powerpoint/2010/main" val="345307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8</a:t>
            </a:fld>
            <a:endParaRPr lang="en-US" dirty="0"/>
          </a:p>
        </p:txBody>
      </p:sp>
    </p:spTree>
    <p:extLst>
      <p:ext uri="{BB962C8B-B14F-4D97-AF65-F5344CB8AC3E}">
        <p14:creationId xmlns:p14="http://schemas.microsoft.com/office/powerpoint/2010/main" val="276514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9</a:t>
            </a:fld>
            <a:endParaRPr lang="en-US" dirty="0"/>
          </a:p>
        </p:txBody>
      </p:sp>
    </p:spTree>
    <p:extLst>
      <p:ext uri="{BB962C8B-B14F-4D97-AF65-F5344CB8AC3E}">
        <p14:creationId xmlns:p14="http://schemas.microsoft.com/office/powerpoint/2010/main" val="513037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4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697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2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161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1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39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741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9669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564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4972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19/07/1442</a:t>
            </a:fld>
            <a:endParaRPr lang="ar-SA"/>
          </a:p>
        </p:txBody>
      </p:sp>
      <p:sp>
        <p:nvSpPr>
          <p:cNvPr id="5" name="Footer Placeholder 4"/>
          <p:cNvSpPr>
            <a:spLocks noGrp="1"/>
          </p:cNvSpPr>
          <p:nvPr>
            <p:ph type="ftr" sz="quarter" idx="11"/>
          </p:nvPr>
        </p:nvSpPr>
        <p:spPr/>
        <p:txBody>
          <a:bodyPr/>
          <a:lstStyle/>
          <a:p>
            <a:endParaRPr lang="ar-SA"/>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B34F065-1154-456A-91E3-76DE8E75E17B}" type="slidenum">
              <a:rPr lang="ar-SA" smtClean="0"/>
              <a:t>‹#›</a:t>
            </a:fld>
            <a:endParaRPr lang="ar-SA"/>
          </a:p>
        </p:txBody>
      </p:sp>
    </p:spTree>
    <p:extLst>
      <p:ext uri="{BB962C8B-B14F-4D97-AF65-F5344CB8AC3E}">
        <p14:creationId xmlns:p14="http://schemas.microsoft.com/office/powerpoint/2010/main" val="176536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2707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19/07/1442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3100660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1B8ABB09-4A1D-463E-8065-109CC2B7EFAA}" type="datetimeFigureOut">
              <a:rPr lang="ar-SA" smtClean="0"/>
              <a:t>19/07/1442</a:t>
            </a:fld>
            <a:endParaRPr lang="ar-SA"/>
          </a:p>
        </p:txBody>
      </p:sp>
      <p:sp>
        <p:nvSpPr>
          <p:cNvPr id="8" name="Slide Number Placeholder 7"/>
          <p:cNvSpPr>
            <a:spLocks noGrp="1"/>
          </p:cNvSpPr>
          <p:nvPr>
            <p:ph type="sldNum" sz="quarter" idx="11"/>
          </p:nvPr>
        </p:nvSpPr>
        <p:spPr/>
        <p:txBody>
          <a:bodyPr/>
          <a:lstStyle/>
          <a:p>
            <a:fld id="{0B34F065-1154-456A-91E3-76DE8E75E17B}" type="slidenum">
              <a:rPr lang="ar-SA" smtClean="0"/>
              <a:t>‹#›</a:t>
            </a:fld>
            <a:endParaRPr lang="ar-SA"/>
          </a:p>
        </p:txBody>
      </p:sp>
      <p:sp>
        <p:nvSpPr>
          <p:cNvPr id="9" name="Footer Placeholder 8"/>
          <p:cNvSpPr>
            <a:spLocks noGrp="1"/>
          </p:cNvSpPr>
          <p:nvPr>
            <p:ph type="ftr" sz="quarter" idx="12"/>
          </p:nvPr>
        </p:nvSpPr>
        <p:spPr/>
        <p:txBody>
          <a:bodyPr/>
          <a:lstStyle/>
          <a:p>
            <a:endParaRPr lang="ar-SA"/>
          </a:p>
        </p:txBody>
      </p:sp>
    </p:spTree>
    <p:extLst>
      <p:ext uri="{BB962C8B-B14F-4D97-AF65-F5344CB8AC3E}">
        <p14:creationId xmlns:p14="http://schemas.microsoft.com/office/powerpoint/2010/main" val="1297779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t>19/07/1442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2917719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ar-SA" smtClean="0"/>
              <a:t>انقر لتحرير أنماط النص الرئيسي</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B8ABB09-4A1D-463E-8065-109CC2B7EFAA}" type="datetimeFigureOut">
              <a:rPr lang="ar-SA" smtClean="0"/>
              <a:t>19/07/1442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4073245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t>19/07/1442</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3648370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19/07/1442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326404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19/07/1442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Tree>
    <p:extLst>
      <p:ext uri="{BB962C8B-B14F-4D97-AF65-F5344CB8AC3E}">
        <p14:creationId xmlns:p14="http://schemas.microsoft.com/office/powerpoint/2010/main" val="1160359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19/07/1442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0B34F065-1154-456A-91E3-76DE8E75E17B}" type="slidenum">
              <a:rPr lang="ar-SA" smtClean="0"/>
              <a:t>‹#›</a:t>
            </a:fld>
            <a:endParaRPr lang="ar-SA"/>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ar-SA" smtClean="0"/>
              <a:t>انقر لتحرير نمط العنوان الرئيسي</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815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19/07/1442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2510739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19/07/1442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165351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351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2709155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3369337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648695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1725589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3CC68A-8AE8-4094-A3CF-5D2E0C5196EC}"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840093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3CC68A-8AE8-4094-A3CF-5D2E0C5196EC}"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117753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CC68A-8AE8-4094-A3CF-5D2E0C5196EC}"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330590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669068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3593373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322999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1646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30D98D-4AB6-41D9-A94F-0A77C4FF68ED}"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0840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3179386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30D98D-4AB6-41D9-A94F-0A77C4FF68ED}"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3406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3CC68A-8AE8-4094-A3CF-5D2E0C5196EC}"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208364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1883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3CC68A-8AE8-4094-A3CF-5D2E0C5196EC}"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30D98D-4AB6-41D9-A94F-0A77C4FF68ED}" type="slidenum">
              <a:rPr lang="en-US" smtClean="0"/>
              <a:t>‹#›</a:t>
            </a:fld>
            <a:endParaRPr lang="en-US"/>
          </a:p>
        </p:txBody>
      </p:sp>
    </p:spTree>
    <p:extLst>
      <p:ext uri="{BB962C8B-B14F-4D97-AF65-F5344CB8AC3E}">
        <p14:creationId xmlns:p14="http://schemas.microsoft.com/office/powerpoint/2010/main" val="201506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24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32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379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18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249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3/2/2021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22617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5" r:id="rId18"/>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1B8ABB09-4A1D-463E-8065-109CC2B7EFAA}" type="datetimeFigureOut">
              <a:rPr lang="ar-SA" smtClean="0"/>
              <a:t>19/07/1442</a:t>
            </a:fld>
            <a:endParaRPr lang="ar-SA"/>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ar-SA"/>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0B34F065-1154-456A-91E3-76DE8E75E17B}" type="slidenum">
              <a:rPr lang="ar-SA" smtClean="0"/>
              <a:t>‹#›</a:t>
            </a:fld>
            <a:endParaRPr lang="ar-SA"/>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03412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1"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r" defTabSz="914400" rtl="1"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r" defTabSz="914400" rtl="1"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r" defTabSz="914400" rtl="1"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r" defTabSz="914400" rtl="1"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r" defTabSz="914400" rtl="1"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3CC68A-8AE8-4094-A3CF-5D2E0C5196EC}" type="datetimeFigureOut">
              <a:rPr lang="en-US" smtClean="0"/>
              <a:t>3/2/2021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630D98D-4AB6-41D9-A94F-0A77C4FF68ED}" type="slidenum">
              <a:rPr lang="en-US" smtClean="0"/>
              <a:t>‹#›</a:t>
            </a:fld>
            <a:endParaRPr lang="en-US"/>
          </a:p>
        </p:txBody>
      </p:sp>
    </p:spTree>
    <p:extLst>
      <p:ext uri="{BB962C8B-B14F-4D97-AF65-F5344CB8AC3E}">
        <p14:creationId xmlns:p14="http://schemas.microsoft.com/office/powerpoint/2010/main" val="5780707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17.jpe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391C69-E52F-4DC0-B51A-0DABC5484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C3C7ED6A-DE7F-4002-9699-B659DE5512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tri Dish">
            <a:extLst>
              <a:ext uri="{FF2B5EF4-FFF2-40B4-BE49-F238E27FC236}">
                <a16:creationId xmlns:a16="http://schemas.microsoft.com/office/drawing/2014/main" id="{D16B27C4-A9C2-4AC4-9DD3-88F63F48E8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57274" y="10"/>
            <a:ext cx="4834726" cy="6857990"/>
          </a:xfrm>
          <a:prstGeom prst="rect">
            <a:avLst/>
          </a:prstGeom>
        </p:spPr>
      </p:pic>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997968" y="-450235"/>
            <a:ext cx="5280026" cy="2760815"/>
          </a:xfrm>
        </p:spPr>
        <p:txBody>
          <a:bodyPr>
            <a:normAutofit/>
          </a:bodyPr>
          <a:lstStyle/>
          <a:p>
            <a:r>
              <a:rPr lang="en-US" b="1" u="sng" dirty="0" smtClean="0">
                <a:solidFill>
                  <a:srgbClr val="00B050"/>
                </a:solidFill>
                <a:effectLst>
                  <a:outerShdw blurRad="38100" dist="38100" dir="2700000" algn="tl">
                    <a:srgbClr val="000000">
                      <a:alpha val="43137"/>
                    </a:srgbClr>
                  </a:outerShdw>
                </a:effectLst>
              </a:rPr>
              <a:t>Hydatid disease </a:t>
            </a:r>
            <a:endParaRPr lang="en-US" b="1" u="sng" dirty="0">
              <a:solidFill>
                <a:srgbClr val="00B050"/>
              </a:solidFill>
              <a:effectLst>
                <a:outerShdw blurRad="38100" dist="38100" dir="2700000" algn="tl">
                  <a:srgbClr val="000000">
                    <a:alpha val="43137"/>
                  </a:srgbClr>
                </a:outerShdw>
              </a:effectLst>
            </a:endParaRPr>
          </a:p>
        </p:txBody>
      </p:sp>
      <p:sp>
        <p:nvSpPr>
          <p:cNvPr id="3" name="TextBox 2"/>
          <p:cNvSpPr txBox="1"/>
          <p:nvPr/>
        </p:nvSpPr>
        <p:spPr>
          <a:xfrm>
            <a:off x="550606" y="3018503"/>
            <a:ext cx="6587613" cy="523220"/>
          </a:xfrm>
          <a:prstGeom prst="rect">
            <a:avLst/>
          </a:prstGeom>
          <a:noFill/>
        </p:spPr>
        <p:txBody>
          <a:bodyPr wrap="square" rtlCol="1">
            <a:spAutoFit/>
          </a:bodyPr>
          <a:lstStyle/>
          <a:p>
            <a:r>
              <a:rPr lang="en-US" sz="2800" b="1" i="1" dirty="0" smtClean="0">
                <a:solidFill>
                  <a:schemeClr val="accent1">
                    <a:lumMod val="50000"/>
                  </a:schemeClr>
                </a:solidFill>
                <a:effectLst>
                  <a:outerShdw blurRad="38100" dist="38100" dir="2700000" algn="tl">
                    <a:srgbClr val="000000">
                      <a:alpha val="43137"/>
                    </a:srgbClr>
                  </a:outerShdw>
                </a:effectLst>
              </a:rPr>
              <a:t>Supervised </a:t>
            </a:r>
            <a:r>
              <a:rPr lang="en-US" sz="2800" b="1" i="1" dirty="0" smtClean="0">
                <a:solidFill>
                  <a:schemeClr val="accent1">
                    <a:lumMod val="50000"/>
                  </a:schemeClr>
                </a:solidFill>
                <a:effectLst>
                  <a:outerShdw blurRad="38100" dist="38100" dir="2700000" algn="tl">
                    <a:srgbClr val="000000">
                      <a:alpha val="43137"/>
                    </a:srgbClr>
                  </a:outerShdw>
                </a:effectLst>
              </a:rPr>
              <a:t>by</a:t>
            </a:r>
            <a:r>
              <a:rPr lang="en-US" sz="2800" b="1" i="1" dirty="0" smtClean="0">
                <a:solidFill>
                  <a:schemeClr val="accent1">
                    <a:lumMod val="50000"/>
                  </a:schemeClr>
                </a:solidFill>
                <a:effectLst>
                  <a:outerShdw blurRad="38100" dist="38100" dir="2700000" algn="tl">
                    <a:srgbClr val="000000">
                      <a:alpha val="43137"/>
                    </a:srgbClr>
                  </a:outerShdw>
                </a:effectLst>
              </a:rPr>
              <a:t>: </a:t>
            </a:r>
            <a:r>
              <a:rPr lang="en-US" sz="2800" b="1" i="1" dirty="0" smtClean="0">
                <a:solidFill>
                  <a:schemeClr val="accent1">
                    <a:lumMod val="50000"/>
                  </a:schemeClr>
                </a:solidFill>
                <a:effectLst>
                  <a:outerShdw blurRad="38100" dist="38100" dir="2700000" algn="tl">
                    <a:srgbClr val="000000">
                      <a:alpha val="43137"/>
                    </a:srgbClr>
                  </a:outerShdw>
                </a:effectLst>
              </a:rPr>
              <a:t>Dr. </a:t>
            </a:r>
            <a:r>
              <a:rPr lang="en-US" sz="2800" b="1" i="1" dirty="0" err="1" smtClean="0">
                <a:solidFill>
                  <a:schemeClr val="accent1">
                    <a:lumMod val="50000"/>
                  </a:schemeClr>
                </a:solidFill>
                <a:effectLst>
                  <a:outerShdw blurRad="38100" dist="38100" dir="2700000" algn="tl">
                    <a:srgbClr val="000000">
                      <a:alpha val="43137"/>
                    </a:srgbClr>
                  </a:outerShdw>
                </a:effectLst>
              </a:rPr>
              <a:t>Sa’ed</a:t>
            </a:r>
            <a:r>
              <a:rPr lang="en-US" sz="2800" b="1" i="1" dirty="0" smtClean="0">
                <a:solidFill>
                  <a:schemeClr val="accent1">
                    <a:lumMod val="50000"/>
                  </a:schemeClr>
                </a:solidFill>
                <a:effectLst>
                  <a:outerShdw blurRad="38100" dist="38100" dir="2700000" algn="tl">
                    <a:srgbClr val="000000">
                      <a:alpha val="43137"/>
                    </a:srgbClr>
                  </a:outerShdw>
                </a:effectLst>
              </a:rPr>
              <a:t> Al-</a:t>
            </a:r>
            <a:r>
              <a:rPr lang="en-US" sz="2800" b="1" i="1" dirty="0" err="1" smtClean="0">
                <a:solidFill>
                  <a:schemeClr val="accent1">
                    <a:lumMod val="50000"/>
                  </a:schemeClr>
                </a:solidFill>
                <a:effectLst>
                  <a:outerShdw blurRad="38100" dist="38100" dir="2700000" algn="tl">
                    <a:srgbClr val="000000">
                      <a:alpha val="43137"/>
                    </a:srgbClr>
                  </a:outerShdw>
                </a:effectLst>
              </a:rPr>
              <a:t>Azzawi</a:t>
            </a:r>
            <a:endParaRPr lang="ar-JO" sz="2800" b="1" i="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202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544231" y="330427"/>
            <a:ext cx="3314257" cy="1114916"/>
          </a:xfrm>
          <a:noFill/>
        </p:spPr>
        <p:txBody>
          <a:bodyPr>
            <a:normAutofit/>
          </a:bodyPr>
          <a:lstStyle/>
          <a:p>
            <a:r>
              <a:rPr lang="en-US" sz="4000" dirty="0" smtClean="0">
                <a:solidFill>
                  <a:schemeClr val="tx1">
                    <a:lumMod val="65000"/>
                    <a:lumOff val="35000"/>
                  </a:schemeClr>
                </a:solidFill>
              </a:rPr>
              <a:t>LIFE CYCLE </a:t>
            </a:r>
            <a:endParaRPr lang="en-US" sz="4000" dirty="0">
              <a:solidFill>
                <a:schemeClr val="tx1">
                  <a:lumMod val="65000"/>
                  <a:lumOff val="35000"/>
                </a:schemeClr>
              </a:solidFill>
            </a:endParaRPr>
          </a:p>
        </p:txBody>
      </p:sp>
      <p:pic>
        <p:nvPicPr>
          <p:cNvPr id="3074" name="Picture 2" descr="life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388" y="1841090"/>
            <a:ext cx="4069941" cy="31758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5946" y="330427"/>
            <a:ext cx="7610168" cy="5970865"/>
          </a:xfrm>
          <a:prstGeom prst="rect">
            <a:avLst/>
          </a:prstGeom>
        </p:spPr>
        <p:txBody>
          <a:bodyPr wrap="square">
            <a:spAutoFit/>
          </a:bodyPr>
          <a:lstStyle/>
          <a:p>
            <a:r>
              <a:rPr lang="en-US" b="1" dirty="0">
                <a:effectLst>
                  <a:outerShdw blurRad="38100" dist="38100" dir="2700000" algn="tl">
                    <a:srgbClr val="000000">
                      <a:alpha val="43137"/>
                    </a:srgbClr>
                  </a:outerShdw>
                </a:effectLst>
              </a:rPr>
              <a:t>The adult </a:t>
            </a:r>
            <a:r>
              <a:rPr lang="en-US" b="1" dirty="0" err="1">
                <a:effectLst>
                  <a:outerShdw blurRad="38100" dist="38100" dir="2700000" algn="tl">
                    <a:srgbClr val="000000">
                      <a:alpha val="43137"/>
                    </a:srgbClr>
                  </a:outerShdw>
                </a:effectLst>
              </a:rPr>
              <a:t>Echinococcus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granulosus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sensu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lato</a:t>
            </a:r>
            <a:r>
              <a:rPr lang="en-US" b="1" dirty="0">
                <a:effectLst>
                  <a:outerShdw blurRad="38100" dist="38100" dir="2700000" algn="tl">
                    <a:srgbClr val="000000">
                      <a:alpha val="43137"/>
                    </a:srgbClr>
                  </a:outerShdw>
                </a:effectLst>
              </a:rPr>
              <a:t>) (2—7 mm long) </a:t>
            </a:r>
            <a:r>
              <a:rPr lang="en-US" b="1" dirty="0" smtClean="0">
                <a:effectLst>
                  <a:outerShdw blurRad="38100" dist="38100" dir="2700000" algn="tl">
                    <a:srgbClr val="000000">
                      <a:alpha val="43137"/>
                    </a:srgbClr>
                  </a:outerShdw>
                </a:effectLst>
              </a:rPr>
              <a:t> </a:t>
            </a:r>
            <a:r>
              <a:rPr lang="en-US" sz="2000" b="1" dirty="0" smtClean="0">
                <a:solidFill>
                  <a:schemeClr val="accent1"/>
                </a:solidFill>
                <a:effectLst>
                  <a:outerShdw blurRad="38100" dist="38100" dir="2700000" algn="tl">
                    <a:srgbClr val="000000">
                      <a:alpha val="43137"/>
                    </a:srgbClr>
                  </a:outerShdw>
                </a:effectLst>
              </a:rPr>
              <a:t>(1) </a:t>
            </a:r>
            <a:r>
              <a:rPr lang="en-US" b="1" dirty="0">
                <a:effectLst>
                  <a:outerShdw blurRad="38100" dist="38100" dir="2700000" algn="tl">
                    <a:srgbClr val="000000">
                      <a:alpha val="43137"/>
                    </a:srgbClr>
                  </a:outerShdw>
                </a:effectLst>
              </a:rPr>
              <a:t>resides in the small intestine of the definitive host. </a:t>
            </a:r>
            <a:r>
              <a:rPr lang="en-US" b="1" u="sng" dirty="0">
                <a:solidFill>
                  <a:srgbClr val="FF0000"/>
                </a:solidFill>
                <a:effectLst>
                  <a:outerShdw blurRad="38100" dist="38100" dir="2700000" algn="tl">
                    <a:srgbClr val="000000">
                      <a:alpha val="43137"/>
                    </a:srgbClr>
                  </a:outerShdw>
                </a:effectLst>
              </a:rPr>
              <a:t>Gravid </a:t>
            </a:r>
            <a:r>
              <a:rPr lang="en-US" b="1" u="sng" dirty="0" err="1">
                <a:solidFill>
                  <a:srgbClr val="FF0000"/>
                </a:solidFill>
                <a:effectLst>
                  <a:outerShdw blurRad="38100" dist="38100" dir="2700000" algn="tl">
                    <a:srgbClr val="000000">
                      <a:alpha val="43137"/>
                    </a:srgbClr>
                  </a:outerShdw>
                </a:effectLst>
              </a:rPr>
              <a:t>proglottids</a:t>
            </a:r>
            <a:r>
              <a:rPr lang="en-US" b="1" u="sng" dirty="0">
                <a:solidFill>
                  <a:srgbClr val="FF0000"/>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release </a:t>
            </a:r>
            <a:r>
              <a:rPr lang="en-US" b="1" dirty="0" smtClean="0">
                <a:effectLst>
                  <a:outerShdw blurRad="38100" dist="38100" dir="2700000" algn="tl">
                    <a:srgbClr val="000000">
                      <a:alpha val="43137"/>
                    </a:srgbClr>
                  </a:outerShdw>
                </a:effectLst>
              </a:rPr>
              <a:t>eggs</a:t>
            </a:r>
            <a:r>
              <a:rPr lang="en-US" sz="2400" b="1" dirty="0" smtClean="0">
                <a:solidFill>
                  <a:schemeClr val="accent1"/>
                </a:solidFill>
                <a:effectLst>
                  <a:outerShdw blurRad="38100" dist="38100" dir="2700000" algn="tl">
                    <a:srgbClr val="000000">
                      <a:alpha val="43137"/>
                    </a:srgbClr>
                  </a:outerShdw>
                </a:effectLst>
              </a:rPr>
              <a:t> (2) </a:t>
            </a:r>
            <a:r>
              <a:rPr lang="en-US" b="1" dirty="0">
                <a:effectLst>
                  <a:outerShdw blurRad="38100" dist="38100" dir="2700000" algn="tl">
                    <a:srgbClr val="000000">
                      <a:alpha val="43137"/>
                    </a:srgbClr>
                  </a:outerShdw>
                </a:effectLst>
              </a:rPr>
              <a:t>that are passed in the feces, and are immediately infectious. After ingestion by a suitable intermediate host, eggs hatch in the small intestine and release </a:t>
            </a:r>
            <a:r>
              <a:rPr lang="en-US" b="1" u="sng" dirty="0">
                <a:solidFill>
                  <a:srgbClr val="FF0000"/>
                </a:solidFill>
                <a:effectLst>
                  <a:outerShdw blurRad="38100" dist="38100" dir="2700000" algn="tl">
                    <a:srgbClr val="000000">
                      <a:alpha val="43137"/>
                    </a:srgbClr>
                  </a:outerShdw>
                </a:effectLst>
              </a:rPr>
              <a:t>six-hooked </a:t>
            </a:r>
            <a:r>
              <a:rPr lang="en-US" b="1" u="sng" dirty="0" err="1">
                <a:solidFill>
                  <a:srgbClr val="FF0000"/>
                </a:solidFill>
                <a:effectLst>
                  <a:outerShdw blurRad="38100" dist="38100" dir="2700000" algn="tl">
                    <a:srgbClr val="000000">
                      <a:alpha val="43137"/>
                    </a:srgbClr>
                  </a:outerShdw>
                </a:effectLst>
              </a:rPr>
              <a:t>oncospheres</a:t>
            </a:r>
            <a:r>
              <a:rPr lang="en-US" b="1" u="sng" dirty="0">
                <a:solidFill>
                  <a:srgbClr val="FF0000"/>
                </a:solidFill>
                <a:effectLst>
                  <a:outerShdw blurRad="38100" dist="38100" dir="2700000" algn="tl">
                    <a:srgbClr val="000000">
                      <a:alpha val="43137"/>
                    </a:srgbClr>
                  </a:outerShdw>
                </a:effectLst>
              </a:rPr>
              <a:t> </a:t>
            </a:r>
            <a:r>
              <a:rPr lang="en-US" sz="2400" b="1" dirty="0" smtClean="0">
                <a:solidFill>
                  <a:schemeClr val="accent1"/>
                </a:solidFill>
                <a:effectLst>
                  <a:outerShdw blurRad="38100" dist="38100" dir="2700000" algn="tl">
                    <a:srgbClr val="000000">
                      <a:alpha val="43137"/>
                    </a:srgbClr>
                  </a:outerShdw>
                </a:effectLst>
              </a:rPr>
              <a:t>(3)</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that penetrate the intestinal wall and migrate through the circulatory system into various organs, especially the liver and lungs. In these organs, the </a:t>
            </a:r>
            <a:r>
              <a:rPr lang="en-US" b="1" dirty="0" err="1">
                <a:effectLst>
                  <a:outerShdw blurRad="38100" dist="38100" dir="2700000" algn="tl">
                    <a:srgbClr val="000000">
                      <a:alpha val="43137"/>
                    </a:srgbClr>
                  </a:outerShdw>
                </a:effectLst>
              </a:rPr>
              <a:t>oncosphere</a:t>
            </a:r>
            <a:r>
              <a:rPr lang="en-US" b="1" dirty="0">
                <a:effectLst>
                  <a:outerShdw blurRad="38100" dist="38100" dir="2700000" algn="tl">
                    <a:srgbClr val="000000">
                      <a:alpha val="43137"/>
                    </a:srgbClr>
                  </a:outerShdw>
                </a:effectLst>
              </a:rPr>
              <a:t> develops into </a:t>
            </a:r>
            <a:r>
              <a:rPr lang="en-US" b="1" u="sng" dirty="0">
                <a:solidFill>
                  <a:srgbClr val="FF0000"/>
                </a:solidFill>
                <a:effectLst>
                  <a:outerShdw blurRad="38100" dist="38100" dir="2700000" algn="tl">
                    <a:srgbClr val="000000">
                      <a:alpha val="43137"/>
                    </a:srgbClr>
                  </a:outerShdw>
                </a:effectLst>
              </a:rPr>
              <a:t>a thick-walled hydatid cyst </a:t>
            </a:r>
            <a:r>
              <a:rPr lang="en-US" sz="2000" b="1" dirty="0" smtClean="0">
                <a:solidFill>
                  <a:schemeClr val="accent1"/>
                </a:solidFill>
                <a:effectLst>
                  <a:outerShdw blurRad="38100" dist="38100" dir="2700000" algn="tl">
                    <a:srgbClr val="000000">
                      <a:alpha val="43137"/>
                    </a:srgbClr>
                  </a:outerShdw>
                </a:effectLst>
              </a:rPr>
              <a:t>(4)</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that enlarges gradually, producing </a:t>
            </a:r>
            <a:r>
              <a:rPr lang="en-US" b="1" u="sng" dirty="0" err="1">
                <a:solidFill>
                  <a:srgbClr val="FF0000"/>
                </a:solidFill>
                <a:effectLst>
                  <a:outerShdw blurRad="38100" dist="38100" dir="2700000" algn="tl">
                    <a:srgbClr val="000000">
                      <a:alpha val="43137"/>
                    </a:srgbClr>
                  </a:outerShdw>
                </a:effectLst>
              </a:rPr>
              <a:t>protoscolices</a:t>
            </a:r>
            <a:r>
              <a:rPr lang="en-US" b="1" dirty="0">
                <a:effectLst>
                  <a:outerShdw blurRad="38100" dist="38100" dir="2700000" algn="tl">
                    <a:srgbClr val="000000">
                      <a:alpha val="43137"/>
                    </a:srgbClr>
                  </a:outerShdw>
                </a:effectLst>
              </a:rPr>
              <a:t> and </a:t>
            </a:r>
            <a:r>
              <a:rPr lang="en-US" b="1" u="sng" dirty="0">
                <a:solidFill>
                  <a:srgbClr val="FF0000"/>
                </a:solidFill>
                <a:effectLst>
                  <a:outerShdw blurRad="38100" dist="38100" dir="2700000" algn="tl">
                    <a:srgbClr val="000000">
                      <a:alpha val="43137"/>
                    </a:srgbClr>
                  </a:outerShdw>
                </a:effectLst>
              </a:rPr>
              <a:t>daughter cysts </a:t>
            </a:r>
            <a:r>
              <a:rPr lang="en-US" b="1" dirty="0">
                <a:effectLst>
                  <a:outerShdw blurRad="38100" dist="38100" dir="2700000" algn="tl">
                    <a:srgbClr val="000000">
                      <a:alpha val="43137"/>
                    </a:srgbClr>
                  </a:outerShdw>
                </a:effectLst>
              </a:rPr>
              <a:t>that fill the cyst interior. The definitive host becomes infected by ingesting the cyst-containing organs of the infected intermediate host. After ingestion, the </a:t>
            </a:r>
            <a:r>
              <a:rPr lang="en-US" b="1" dirty="0" err="1">
                <a:effectLst>
                  <a:outerShdw blurRad="38100" dist="38100" dir="2700000" algn="tl">
                    <a:srgbClr val="000000">
                      <a:alpha val="43137"/>
                    </a:srgbClr>
                  </a:outerShdw>
                </a:effectLst>
              </a:rPr>
              <a:t>protoscolices</a:t>
            </a:r>
            <a:r>
              <a:rPr lang="en-US" b="1" dirty="0">
                <a:effectLst>
                  <a:outerShdw blurRad="38100" dist="38100" dir="2700000" algn="tl">
                    <a:srgbClr val="000000">
                      <a:alpha val="43137"/>
                    </a:srgbClr>
                  </a:outerShdw>
                </a:effectLst>
              </a:rPr>
              <a:t> </a:t>
            </a:r>
            <a:r>
              <a:rPr lang="en-US" sz="2400" b="1" dirty="0" smtClean="0">
                <a:solidFill>
                  <a:schemeClr val="accent1"/>
                </a:solidFill>
                <a:effectLst>
                  <a:outerShdw blurRad="38100" dist="38100" dir="2700000" algn="tl">
                    <a:srgbClr val="000000">
                      <a:alpha val="43137"/>
                    </a:srgbClr>
                  </a:outerShdw>
                </a:effectLst>
              </a:rPr>
              <a:t>(5)</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evaginate</a:t>
            </a:r>
            <a:r>
              <a:rPr lang="en-US" b="1" dirty="0" smtClean="0">
                <a:effectLst>
                  <a:outerShdw blurRad="38100" dist="38100" dir="2700000" algn="tl">
                    <a:srgbClr val="000000">
                      <a:alpha val="43137"/>
                    </a:srgbClr>
                  </a:outerShdw>
                </a:effectLst>
              </a:rPr>
              <a:t> into</a:t>
            </a:r>
            <a:r>
              <a:rPr lang="en-US" b="1" u="sng" dirty="0" smtClean="0">
                <a:solidFill>
                  <a:srgbClr val="FF0000"/>
                </a:solidFill>
                <a:effectLst>
                  <a:outerShdw blurRad="38100" dist="38100" dir="2700000" algn="tl">
                    <a:srgbClr val="000000">
                      <a:alpha val="43137"/>
                    </a:srgbClr>
                  </a:outerShdw>
                </a:effectLst>
              </a:rPr>
              <a:t> </a:t>
            </a:r>
            <a:r>
              <a:rPr lang="en-US" b="1" u="sng" dirty="0" err="1" smtClean="0">
                <a:solidFill>
                  <a:srgbClr val="FF0000"/>
                </a:solidFill>
                <a:effectLst>
                  <a:outerShdw blurRad="38100" dist="38100" dir="2700000" algn="tl">
                    <a:srgbClr val="000000">
                      <a:alpha val="43137"/>
                    </a:srgbClr>
                  </a:outerShdw>
                </a:effectLst>
              </a:rPr>
              <a:t>Scolics</a:t>
            </a:r>
            <a:r>
              <a:rPr lang="en-US" b="1" u="sng" dirty="0" smtClean="0">
                <a:solidFill>
                  <a:srgbClr val="FF0000"/>
                </a:solidFill>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and attach </a:t>
            </a:r>
            <a:r>
              <a:rPr lang="en-US" b="1" dirty="0">
                <a:effectLst>
                  <a:outerShdw blurRad="38100" dist="38100" dir="2700000" algn="tl">
                    <a:srgbClr val="000000">
                      <a:alpha val="43137"/>
                    </a:srgbClr>
                  </a:outerShdw>
                </a:effectLst>
              </a:rPr>
              <a:t>to the intestinal mucosa</a:t>
            </a:r>
            <a:r>
              <a:rPr lang="en-US" sz="2400" b="1" dirty="0">
                <a:solidFill>
                  <a:schemeClr val="accent1"/>
                </a:solidFill>
                <a:effectLst>
                  <a:outerShdw blurRad="38100" dist="38100" dir="2700000" algn="tl">
                    <a:srgbClr val="000000">
                      <a:alpha val="43137"/>
                    </a:srgbClr>
                  </a:outerShdw>
                </a:effectLst>
              </a:rPr>
              <a:t> </a:t>
            </a:r>
            <a:r>
              <a:rPr lang="en-US" sz="2400" b="1" dirty="0" smtClean="0">
                <a:solidFill>
                  <a:schemeClr val="accent1"/>
                </a:solidFill>
                <a:effectLst>
                  <a:outerShdw blurRad="38100" dist="38100" dir="2700000" algn="tl">
                    <a:srgbClr val="000000">
                      <a:alpha val="43137"/>
                    </a:srgbClr>
                  </a:outerShdw>
                </a:effectLst>
              </a:rPr>
              <a:t>(6) </a:t>
            </a:r>
            <a:r>
              <a:rPr lang="en-US" b="1" dirty="0">
                <a:effectLst>
                  <a:outerShdw blurRad="38100" dist="38100" dir="2700000" algn="tl">
                    <a:srgbClr val="000000">
                      <a:alpha val="43137"/>
                    </a:srgbClr>
                  </a:outerShdw>
                </a:effectLst>
              </a:rPr>
              <a:t>, and develop into adult stages </a:t>
            </a:r>
            <a:r>
              <a:rPr lang="en-US" sz="2400" b="1" dirty="0" smtClean="0">
                <a:solidFill>
                  <a:schemeClr val="accent1"/>
                </a:solidFill>
                <a:effectLst>
                  <a:outerShdw blurRad="38100" dist="38100" dir="2700000" algn="tl">
                    <a:srgbClr val="000000">
                      <a:alpha val="43137"/>
                    </a:srgbClr>
                  </a:outerShdw>
                </a:effectLst>
              </a:rPr>
              <a:t>(1)</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in 32 to 80 days</a:t>
            </a:r>
            <a:r>
              <a:rPr lang="en-US" b="1" dirty="0" smtClean="0">
                <a:effectLst>
                  <a:outerShdw blurRad="38100" dist="38100" dir="2700000" algn="tl">
                    <a:srgbClr val="000000">
                      <a:alpha val="43137"/>
                    </a:srgbClr>
                  </a:outerShdw>
                </a:effectLst>
              </a:rPr>
              <a:t>.</a:t>
            </a:r>
          </a:p>
          <a:p>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Humans are aberrant intermediate hosts, and become infected by ingesting eggs </a:t>
            </a:r>
            <a:r>
              <a:rPr lang="en-US" sz="2000" b="1" dirty="0" smtClean="0">
                <a:solidFill>
                  <a:schemeClr val="accent1"/>
                </a:solidFill>
                <a:effectLst>
                  <a:outerShdw blurRad="38100" dist="38100" dir="2700000" algn="tl">
                    <a:srgbClr val="000000">
                      <a:alpha val="43137"/>
                    </a:srgbClr>
                  </a:outerShdw>
                </a:effectLst>
              </a:rPr>
              <a:t>(2) </a:t>
            </a:r>
            <a:r>
              <a:rPr lang="en-US" b="1" dirty="0">
                <a:effectLst>
                  <a:outerShdw blurRad="38100" dist="38100" dir="2700000" algn="tl">
                    <a:srgbClr val="000000">
                      <a:alpha val="43137"/>
                    </a:srgbClr>
                  </a:outerShdw>
                </a:effectLst>
              </a:rPr>
              <a:t>. </a:t>
            </a:r>
            <a:r>
              <a:rPr lang="en-US" b="1" u="sng" dirty="0" err="1">
                <a:solidFill>
                  <a:srgbClr val="FF0000"/>
                </a:solidFill>
                <a:effectLst>
                  <a:outerShdw blurRad="38100" dist="38100" dir="2700000" algn="tl">
                    <a:srgbClr val="000000">
                      <a:alpha val="43137"/>
                    </a:srgbClr>
                  </a:outerShdw>
                </a:effectLst>
              </a:rPr>
              <a:t>Oncospheres</a:t>
            </a:r>
            <a:r>
              <a:rPr lang="en-US" b="1" dirty="0">
                <a:effectLst>
                  <a:outerShdw blurRad="38100" dist="38100" dir="2700000" algn="tl">
                    <a:srgbClr val="000000">
                      <a:alpha val="43137"/>
                    </a:srgbClr>
                  </a:outerShdw>
                </a:effectLst>
              </a:rPr>
              <a:t> are released in the intestine </a:t>
            </a:r>
            <a:r>
              <a:rPr lang="en-US" sz="2400" b="1" dirty="0" smtClean="0">
                <a:solidFill>
                  <a:schemeClr val="accent1"/>
                </a:solidFill>
                <a:effectLst>
                  <a:outerShdw blurRad="38100" dist="38100" dir="2700000" algn="tl">
                    <a:srgbClr val="000000">
                      <a:alpha val="43137"/>
                    </a:srgbClr>
                  </a:outerShdw>
                </a:effectLst>
              </a:rPr>
              <a:t>(3) </a:t>
            </a:r>
            <a:r>
              <a:rPr lang="en-US" b="1" dirty="0">
                <a:effectLst>
                  <a:outerShdw blurRad="38100" dist="38100" dir="2700000" algn="tl">
                    <a:srgbClr val="000000">
                      <a:alpha val="43137"/>
                    </a:srgbClr>
                  </a:outerShdw>
                </a:effectLst>
              </a:rPr>
              <a:t>, and hydatid cysts develop in a variety of organs</a:t>
            </a:r>
            <a:r>
              <a:rPr lang="en-US" sz="2400" b="1" dirty="0">
                <a:solidFill>
                  <a:schemeClr val="accent1"/>
                </a:solidFill>
                <a:effectLst>
                  <a:outerShdw blurRad="38100" dist="38100" dir="2700000" algn="tl">
                    <a:srgbClr val="000000">
                      <a:alpha val="43137"/>
                    </a:srgbClr>
                  </a:outerShdw>
                </a:effectLst>
              </a:rPr>
              <a:t> </a:t>
            </a:r>
            <a:r>
              <a:rPr lang="en-US" sz="2400" b="1" dirty="0" smtClean="0">
                <a:solidFill>
                  <a:schemeClr val="accent1"/>
                </a:solidFill>
                <a:effectLst>
                  <a:outerShdw blurRad="38100" dist="38100" dir="2700000" algn="tl">
                    <a:srgbClr val="000000">
                      <a:alpha val="43137"/>
                    </a:srgbClr>
                  </a:outerShdw>
                </a:effectLst>
              </a:rPr>
              <a:t>(4) </a:t>
            </a:r>
            <a:r>
              <a:rPr lang="en-US" b="1" dirty="0">
                <a:effectLst>
                  <a:outerShdw blurRad="38100" dist="38100" dir="2700000" algn="tl">
                    <a:srgbClr val="000000">
                      <a:alpha val="43137"/>
                    </a:srgbClr>
                  </a:outerShdw>
                </a:effectLst>
              </a:rPr>
              <a:t>. If cysts rupture, the liberated </a:t>
            </a:r>
            <a:r>
              <a:rPr lang="en-US" b="1" dirty="0" err="1">
                <a:effectLst>
                  <a:outerShdw blurRad="38100" dist="38100" dir="2700000" algn="tl">
                    <a:srgbClr val="000000">
                      <a:alpha val="43137"/>
                    </a:srgbClr>
                  </a:outerShdw>
                </a:effectLst>
              </a:rPr>
              <a:t>protoscolices</a:t>
            </a:r>
            <a:r>
              <a:rPr lang="en-US" b="1" dirty="0">
                <a:effectLst>
                  <a:outerShdw blurRad="38100" dist="38100" dir="2700000" algn="tl">
                    <a:srgbClr val="000000">
                      <a:alpha val="43137"/>
                    </a:srgbClr>
                  </a:outerShdw>
                </a:effectLst>
              </a:rPr>
              <a:t> may create </a:t>
            </a:r>
            <a:r>
              <a:rPr lang="en-US" b="1" u="sng" dirty="0">
                <a:solidFill>
                  <a:srgbClr val="FF0000"/>
                </a:solidFill>
                <a:effectLst>
                  <a:outerShdw blurRad="38100" dist="38100" dir="2700000" algn="tl">
                    <a:srgbClr val="000000">
                      <a:alpha val="43137"/>
                    </a:srgbClr>
                  </a:outerShdw>
                </a:effectLst>
              </a:rPr>
              <a:t>secondary cysts </a:t>
            </a:r>
            <a:r>
              <a:rPr lang="en-US" b="1" dirty="0">
                <a:effectLst>
                  <a:outerShdw blurRad="38100" dist="38100" dir="2700000" algn="tl">
                    <a:srgbClr val="000000">
                      <a:alpha val="43137"/>
                    </a:srgbClr>
                  </a:outerShdw>
                </a:effectLst>
              </a:rPr>
              <a:t>in other sites within the body (secondary echinococcosis</a:t>
            </a:r>
            <a:r>
              <a:rPr lang="en-US" dirty="0"/>
              <a:t>)</a:t>
            </a:r>
            <a:endParaRPr lang="ar-JO" dirty="0"/>
          </a:p>
        </p:txBody>
      </p:sp>
    </p:spTree>
    <p:extLst>
      <p:ext uri="{BB962C8B-B14F-4D97-AF65-F5344CB8AC3E}">
        <p14:creationId xmlns:p14="http://schemas.microsoft.com/office/powerpoint/2010/main" val="542140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fe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64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99" y="766915"/>
            <a:ext cx="3867385" cy="3354365"/>
          </a:xfrm>
          <a:prstGeom prst="rect">
            <a:avLst/>
          </a:prstGeom>
        </p:spPr>
      </p:pic>
      <p:pic>
        <p:nvPicPr>
          <p:cNvPr id="5" name="Picture 4"/>
          <p:cNvPicPr>
            <a:picLocks noChangeAspect="1"/>
          </p:cNvPicPr>
          <p:nvPr/>
        </p:nvPicPr>
        <p:blipFill>
          <a:blip r:embed="rId3"/>
          <a:stretch>
            <a:fillRect/>
          </a:stretch>
        </p:blipFill>
        <p:spPr>
          <a:xfrm>
            <a:off x="827967" y="766916"/>
            <a:ext cx="1457732" cy="3224982"/>
          </a:xfrm>
          <a:prstGeom prst="rect">
            <a:avLst/>
          </a:prstGeom>
        </p:spPr>
      </p:pic>
      <p:pic>
        <p:nvPicPr>
          <p:cNvPr id="6" name="Picture 5"/>
          <p:cNvPicPr>
            <a:picLocks noChangeAspect="1"/>
          </p:cNvPicPr>
          <p:nvPr/>
        </p:nvPicPr>
        <p:blipFill>
          <a:blip r:embed="rId4"/>
          <a:stretch>
            <a:fillRect/>
          </a:stretch>
        </p:blipFill>
        <p:spPr>
          <a:xfrm>
            <a:off x="6202700" y="766915"/>
            <a:ext cx="3560732" cy="3354365"/>
          </a:xfrm>
          <a:prstGeom prst="rect">
            <a:avLst/>
          </a:prstGeom>
        </p:spPr>
      </p:pic>
      <p:sp>
        <p:nvSpPr>
          <p:cNvPr id="7" name="TextBox 6"/>
          <p:cNvSpPr txBox="1"/>
          <p:nvPr/>
        </p:nvSpPr>
        <p:spPr>
          <a:xfrm>
            <a:off x="265471" y="4434348"/>
            <a:ext cx="11356258" cy="769441"/>
          </a:xfrm>
          <a:prstGeom prst="rect">
            <a:avLst/>
          </a:prstGeom>
          <a:noFill/>
        </p:spPr>
        <p:txBody>
          <a:bodyPr wrap="square" rtlCol="1">
            <a:spAutoFit/>
          </a:bodyPr>
          <a:lstStyle/>
          <a:p>
            <a:r>
              <a:rPr lang="en-US" sz="4400" dirty="0" err="1" smtClean="0">
                <a:solidFill>
                  <a:schemeClr val="bg1">
                    <a:lumMod val="65000"/>
                  </a:schemeClr>
                </a:solidFill>
                <a:effectLst>
                  <a:outerShdw blurRad="38100" dist="38100" dir="2700000" algn="tl">
                    <a:srgbClr val="000000">
                      <a:alpha val="43137"/>
                    </a:srgbClr>
                  </a:outerShdw>
                </a:effectLst>
              </a:rPr>
              <a:t>Protoscolex</a:t>
            </a:r>
            <a:r>
              <a:rPr lang="en-US" sz="4400" dirty="0" smtClean="0">
                <a:solidFill>
                  <a:schemeClr val="bg1">
                    <a:lumMod val="65000"/>
                  </a:schemeClr>
                </a:solidFill>
                <a:effectLst>
                  <a:outerShdw blurRad="38100" dist="38100" dir="2700000" algn="tl">
                    <a:srgbClr val="000000">
                      <a:alpha val="43137"/>
                    </a:srgbClr>
                  </a:outerShdw>
                </a:effectLst>
              </a:rPr>
              <a:t> </a:t>
            </a:r>
            <a:r>
              <a:rPr lang="en-US" sz="4400" dirty="0" err="1" smtClean="0">
                <a:solidFill>
                  <a:schemeClr val="bg1">
                    <a:lumMod val="65000"/>
                  </a:schemeClr>
                </a:solidFill>
                <a:effectLst>
                  <a:outerShdw blurRad="38100" dist="38100" dir="2700000" algn="tl">
                    <a:srgbClr val="000000">
                      <a:alpha val="43137"/>
                    </a:srgbClr>
                  </a:outerShdw>
                </a:effectLst>
              </a:rPr>
              <a:t>evagination</a:t>
            </a:r>
            <a:r>
              <a:rPr lang="en-US" sz="4400" dirty="0" smtClean="0">
                <a:solidFill>
                  <a:schemeClr val="bg1">
                    <a:lumMod val="65000"/>
                  </a:schemeClr>
                </a:solidFill>
                <a:effectLst>
                  <a:outerShdw blurRad="38100" dist="38100" dir="2700000" algn="tl">
                    <a:srgbClr val="000000">
                      <a:alpha val="43137"/>
                    </a:srgbClr>
                  </a:outerShdw>
                </a:effectLst>
              </a:rPr>
              <a:t> into </a:t>
            </a:r>
            <a:r>
              <a:rPr lang="en-US" sz="4400" dirty="0" err="1" smtClean="0">
                <a:solidFill>
                  <a:schemeClr val="bg1">
                    <a:lumMod val="65000"/>
                  </a:schemeClr>
                </a:solidFill>
                <a:effectLst>
                  <a:outerShdw blurRad="38100" dist="38100" dir="2700000" algn="tl">
                    <a:srgbClr val="000000">
                      <a:alpha val="43137"/>
                    </a:srgbClr>
                  </a:outerShdw>
                </a:effectLst>
              </a:rPr>
              <a:t>scolex</a:t>
            </a:r>
            <a:r>
              <a:rPr lang="en-US" sz="4400" dirty="0" smtClean="0">
                <a:solidFill>
                  <a:schemeClr val="bg1">
                    <a:lumMod val="65000"/>
                  </a:schemeClr>
                </a:solidFill>
                <a:effectLst>
                  <a:outerShdw blurRad="38100" dist="38100" dir="2700000" algn="tl">
                    <a:srgbClr val="000000">
                      <a:alpha val="43137"/>
                    </a:srgbClr>
                  </a:outerShdw>
                </a:effectLst>
              </a:rPr>
              <a:t> in the D.H</a:t>
            </a:r>
            <a:endParaRPr lang="ar-JO" sz="4400"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9144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3" y="-102194"/>
            <a:ext cx="3726426" cy="3366503"/>
          </a:xfrm>
          <a:noFill/>
        </p:spPr>
        <p:txBody>
          <a:bodyPr>
            <a:normAutofit/>
          </a:bodyPr>
          <a:lstStyle/>
          <a:p>
            <a:r>
              <a:rPr lang="en-US" sz="4000" b="1" dirty="0" smtClean="0">
                <a:solidFill>
                  <a:schemeClr val="tx1">
                    <a:lumMod val="65000"/>
                    <a:lumOff val="35000"/>
                  </a:schemeClr>
                </a:solidFill>
                <a:effectLst>
                  <a:outerShdw blurRad="38100" dist="38100" dir="2700000" algn="tl">
                    <a:srgbClr val="000000">
                      <a:alpha val="43137"/>
                    </a:srgbClr>
                  </a:outerShdw>
                </a:effectLst>
              </a:rPr>
              <a:t>WHAT IS THE Hydatid </a:t>
            </a:r>
            <a:r>
              <a:rPr lang="en-US" sz="4000" b="1" dirty="0">
                <a:solidFill>
                  <a:schemeClr val="tx1">
                    <a:lumMod val="65000"/>
                    <a:lumOff val="35000"/>
                  </a:schemeClr>
                </a:solidFill>
                <a:effectLst>
                  <a:outerShdw blurRad="38100" dist="38100" dir="2700000" algn="tl">
                    <a:srgbClr val="000000">
                      <a:alpha val="43137"/>
                    </a:srgbClr>
                  </a:outerShdw>
                </a:effectLst>
              </a:rPr>
              <a:t>cyst </a:t>
            </a:r>
            <a:r>
              <a:rPr lang="en-US" sz="4000" b="1" dirty="0" smtClean="0">
                <a:solidFill>
                  <a:schemeClr val="tx1">
                    <a:lumMod val="65000"/>
                    <a:lumOff val="35000"/>
                  </a:schemeClr>
                </a:solidFill>
                <a:effectLst>
                  <a:outerShdw blurRad="38100" dist="38100" dir="2700000" algn="tl">
                    <a:srgbClr val="000000">
                      <a:alpha val="43137"/>
                    </a:srgbClr>
                  </a:outerShdw>
                </a:effectLst>
              </a:rPr>
              <a:t>structure?</a:t>
            </a:r>
            <a:endParaRPr lang="en-US" sz="4000" b="1" dirty="0">
              <a:solidFill>
                <a:schemeClr val="tx1">
                  <a:lumMod val="65000"/>
                  <a:lumOff val="35000"/>
                </a:schemeClr>
              </a:solidFill>
              <a:effectLst>
                <a:outerShdw blurRad="38100" dist="38100" dir="2700000" algn="tl">
                  <a:srgbClr val="000000">
                    <a:alpha val="43137"/>
                  </a:srgbClr>
                </a:outerShdw>
              </a:effectLst>
            </a:endParaRPr>
          </a:p>
        </p:txBody>
      </p:sp>
      <p:sp>
        <p:nvSpPr>
          <p:cNvPr id="3" name="TextBox 2"/>
          <p:cNvSpPr txBox="1"/>
          <p:nvPr/>
        </p:nvSpPr>
        <p:spPr>
          <a:xfrm>
            <a:off x="256423" y="301216"/>
            <a:ext cx="7875639" cy="6432530"/>
          </a:xfrm>
          <a:prstGeom prst="rect">
            <a:avLst/>
          </a:prstGeom>
          <a:noFill/>
        </p:spPr>
        <p:txBody>
          <a:bodyPr wrap="square" rtlCol="1">
            <a:spAutoFit/>
          </a:bodyPr>
          <a:lstStyle/>
          <a:p>
            <a:pPr marL="285750" indent="-285750">
              <a:buFont typeface="Arial" panose="020B0604020202020204" pitchFamily="34" charset="0"/>
              <a:buChar char="•"/>
            </a:pPr>
            <a:r>
              <a:rPr lang="en-US" sz="2000" dirty="0">
                <a:solidFill>
                  <a:srgbClr val="283C55"/>
                </a:solidFill>
              </a:rPr>
              <a:t>A primary cyst in the liver is composed </a:t>
            </a:r>
            <a:r>
              <a:rPr lang="en-US" sz="2000" dirty="0" smtClean="0">
                <a:solidFill>
                  <a:srgbClr val="283C55"/>
                </a:solidFill>
              </a:rPr>
              <a:t>of:</a:t>
            </a:r>
          </a:p>
          <a:p>
            <a:pPr marL="457200" indent="-457200">
              <a:buFont typeface="+mj-lt"/>
              <a:buAutoNum type="arabicPeriod"/>
            </a:pPr>
            <a:r>
              <a:rPr lang="en-US" sz="2400" b="1" dirty="0" smtClean="0">
                <a:solidFill>
                  <a:srgbClr val="FF0000"/>
                </a:solidFill>
                <a:effectLst>
                  <a:outerShdw blurRad="38100" dist="38100" dir="2700000" algn="tl">
                    <a:srgbClr val="000000">
                      <a:alpha val="43137"/>
                    </a:srgbClr>
                  </a:outerShdw>
                </a:effectLst>
              </a:rPr>
              <a:t>A thick wall </a:t>
            </a:r>
            <a:r>
              <a:rPr lang="en-US" sz="2000" dirty="0" smtClean="0">
                <a:solidFill>
                  <a:srgbClr val="283C55"/>
                </a:solidFill>
              </a:rPr>
              <a:t>that is consisted of three layers: </a:t>
            </a:r>
            <a:endParaRPr lang="en-US" sz="2000" dirty="0">
              <a:solidFill>
                <a:srgbClr val="283C55"/>
              </a:solidFill>
            </a:endParaRPr>
          </a:p>
          <a:p>
            <a:pPr marL="285750" indent="-285750">
              <a:buFont typeface="Arial" panose="020B0604020202020204" pitchFamily="34" charset="0"/>
              <a:buChar char="•"/>
            </a:pPr>
            <a:endParaRPr lang="en-US" sz="2000" dirty="0">
              <a:solidFill>
                <a:srgbClr val="283C55"/>
              </a:solidFill>
            </a:endParaRPr>
          </a:p>
          <a:p>
            <a:pPr marL="457200" indent="-457200">
              <a:buFont typeface="+mj-lt"/>
              <a:buAutoNum type="alphaUcPeriod"/>
            </a:pPr>
            <a:r>
              <a:rPr lang="en-US" sz="2000" b="1" dirty="0" smtClean="0">
                <a:solidFill>
                  <a:srgbClr val="FF0000"/>
                </a:solidFill>
                <a:effectLst>
                  <a:outerShdw blurRad="38100" dist="38100" dir="2700000" algn="tl">
                    <a:srgbClr val="000000">
                      <a:alpha val="43137"/>
                    </a:srgbClr>
                  </a:outerShdw>
                </a:effectLst>
              </a:rPr>
              <a:t>Adventitia </a:t>
            </a:r>
            <a:r>
              <a:rPr lang="en-US" sz="2000" b="1" dirty="0">
                <a:solidFill>
                  <a:srgbClr val="FF0000"/>
                </a:solidFill>
                <a:effectLst>
                  <a:outerShdw blurRad="38100" dist="38100" dir="2700000" algn="tl">
                    <a:srgbClr val="000000">
                      <a:alpha val="43137"/>
                    </a:srgbClr>
                  </a:outerShdw>
                </a:effectLst>
              </a:rPr>
              <a:t>(</a:t>
            </a:r>
            <a:r>
              <a:rPr lang="en-US" sz="2000" b="1" dirty="0" err="1">
                <a:solidFill>
                  <a:srgbClr val="FF0000"/>
                </a:solidFill>
                <a:effectLst>
                  <a:outerShdw blurRad="38100" dist="38100" dir="2700000" algn="tl">
                    <a:srgbClr val="000000">
                      <a:alpha val="43137"/>
                    </a:srgbClr>
                  </a:outerShdw>
                </a:effectLst>
              </a:rPr>
              <a:t>pericyst</a:t>
            </a:r>
            <a:r>
              <a:rPr lang="en-US" sz="2000" b="1" dirty="0">
                <a:solidFill>
                  <a:srgbClr val="FF0000"/>
                </a:solidFill>
                <a:effectLst>
                  <a:outerShdw blurRad="38100" dist="38100" dir="2700000" algn="tl">
                    <a:srgbClr val="000000">
                      <a:alpha val="43137"/>
                    </a:srgbClr>
                  </a:outerShdw>
                </a:effectLst>
              </a:rPr>
              <a:t>): </a:t>
            </a:r>
            <a:r>
              <a:rPr lang="en-US" sz="2000" dirty="0">
                <a:solidFill>
                  <a:srgbClr val="283C55"/>
                </a:solidFill>
              </a:rPr>
              <a:t>consisting of </a:t>
            </a:r>
            <a:r>
              <a:rPr lang="en-US" sz="2000" b="1" dirty="0">
                <a:solidFill>
                  <a:srgbClr val="283C55"/>
                </a:solidFill>
                <a:effectLst>
                  <a:outerShdw blurRad="38100" dist="38100" dir="2700000" algn="tl">
                    <a:srgbClr val="000000">
                      <a:alpha val="43137"/>
                    </a:srgbClr>
                  </a:outerShdw>
                </a:effectLst>
              </a:rPr>
              <a:t>compressed liver </a:t>
            </a:r>
            <a:r>
              <a:rPr lang="en-US" sz="2000" b="1" dirty="0" smtClean="0">
                <a:solidFill>
                  <a:srgbClr val="283C55"/>
                </a:solidFill>
                <a:effectLst>
                  <a:outerShdw blurRad="38100" dist="38100" dir="2700000" algn="tl">
                    <a:srgbClr val="000000">
                      <a:alpha val="43137"/>
                    </a:srgbClr>
                  </a:outerShdw>
                </a:effectLst>
              </a:rPr>
              <a:t>parenchyma</a:t>
            </a:r>
            <a:r>
              <a:rPr lang="en-US" sz="2000" dirty="0" smtClean="0">
                <a:solidFill>
                  <a:srgbClr val="283C55"/>
                </a:solidFill>
              </a:rPr>
              <a:t>, </a:t>
            </a:r>
            <a:r>
              <a:rPr lang="en-US" sz="2000" b="1" dirty="0" smtClean="0">
                <a:solidFill>
                  <a:srgbClr val="283C55"/>
                </a:solidFill>
                <a:effectLst>
                  <a:outerShdw blurRad="38100" dist="38100" dir="2700000" algn="tl">
                    <a:srgbClr val="000000">
                      <a:alpha val="43137"/>
                    </a:srgbClr>
                  </a:outerShdw>
                </a:effectLst>
              </a:rPr>
              <a:t>blood vessels </a:t>
            </a:r>
            <a:r>
              <a:rPr lang="en-US" sz="2000" dirty="0" smtClean="0">
                <a:solidFill>
                  <a:srgbClr val="283C55"/>
                </a:solidFill>
              </a:rPr>
              <a:t>and </a:t>
            </a:r>
            <a:r>
              <a:rPr lang="en-US" sz="2000" b="1" dirty="0">
                <a:solidFill>
                  <a:srgbClr val="283C55"/>
                </a:solidFill>
                <a:effectLst>
                  <a:outerShdw blurRad="38100" dist="38100" dir="2700000" algn="tl">
                    <a:srgbClr val="000000">
                      <a:alpha val="43137"/>
                    </a:srgbClr>
                  </a:outerShdw>
                </a:effectLst>
              </a:rPr>
              <a:t>fibrous tissue </a:t>
            </a:r>
            <a:r>
              <a:rPr lang="en-US" sz="2000" dirty="0">
                <a:solidFill>
                  <a:srgbClr val="283C55"/>
                </a:solidFill>
              </a:rPr>
              <a:t>induced by the expanding parasitic cyst</a:t>
            </a:r>
            <a:r>
              <a:rPr lang="en-US" sz="2000" dirty="0" smtClean="0">
                <a:solidFill>
                  <a:srgbClr val="283C55"/>
                </a:solidFill>
              </a:rPr>
              <a:t>. </a:t>
            </a:r>
            <a:r>
              <a:rPr lang="en-US" sz="2400" b="1" i="1" u="sng" dirty="0" smtClean="0">
                <a:solidFill>
                  <a:schemeClr val="accent1">
                    <a:lumMod val="75000"/>
                  </a:schemeClr>
                </a:solidFill>
                <a:effectLst>
                  <a:outerShdw blurRad="38100" dist="38100" dir="2700000" algn="tl">
                    <a:srgbClr val="000000">
                      <a:alpha val="43137"/>
                    </a:srgbClr>
                  </a:outerShdw>
                </a:effectLst>
              </a:rPr>
              <a:t>[Host origin]</a:t>
            </a:r>
            <a:endParaRPr lang="en-US" sz="2400" b="1" i="1" u="sng" dirty="0">
              <a:solidFill>
                <a:schemeClr val="accent1">
                  <a:lumMod val="75000"/>
                </a:schemeClr>
              </a:solidFill>
              <a:effectLst>
                <a:outerShdw blurRad="38100" dist="38100" dir="2700000" algn="tl">
                  <a:srgbClr val="000000">
                    <a:alpha val="43137"/>
                  </a:srgbClr>
                </a:outerShdw>
              </a:effectLst>
            </a:endParaRPr>
          </a:p>
          <a:p>
            <a:pPr marL="457200" indent="-457200">
              <a:buFont typeface="+mj-lt"/>
              <a:buAutoNum type="alphaUcPeriod"/>
            </a:pPr>
            <a:endParaRPr lang="en-US" sz="2000" dirty="0">
              <a:solidFill>
                <a:srgbClr val="283C55"/>
              </a:solidFill>
            </a:endParaRPr>
          </a:p>
          <a:p>
            <a:pPr marL="457200" indent="-457200">
              <a:buFont typeface="+mj-lt"/>
              <a:buAutoNum type="alphaUcPeriod"/>
            </a:pPr>
            <a:r>
              <a:rPr lang="en-US" sz="2000" b="1" dirty="0">
                <a:solidFill>
                  <a:srgbClr val="FF0000"/>
                </a:solidFill>
                <a:effectLst>
                  <a:outerShdw blurRad="38100" dist="38100" dir="2700000" algn="tl">
                    <a:srgbClr val="000000">
                      <a:alpha val="43137"/>
                    </a:srgbClr>
                  </a:outerShdw>
                </a:effectLst>
              </a:rPr>
              <a:t>Laminated membrane (</a:t>
            </a:r>
            <a:r>
              <a:rPr lang="en-US" sz="2000" b="1" dirty="0" err="1">
                <a:solidFill>
                  <a:srgbClr val="FF0000"/>
                </a:solidFill>
                <a:effectLst>
                  <a:outerShdw blurRad="38100" dist="38100" dir="2700000" algn="tl">
                    <a:srgbClr val="000000">
                      <a:alpha val="43137"/>
                    </a:srgbClr>
                  </a:outerShdw>
                </a:effectLst>
              </a:rPr>
              <a:t>ectocyst</a:t>
            </a:r>
            <a:r>
              <a:rPr lang="en-US" sz="2000" b="1" dirty="0">
                <a:solidFill>
                  <a:srgbClr val="FF0000"/>
                </a:solidFill>
                <a:effectLst>
                  <a:outerShdw blurRad="38100" dist="38100" dir="2700000" algn="tl">
                    <a:srgbClr val="000000">
                      <a:alpha val="43137"/>
                    </a:srgbClr>
                  </a:outerShdw>
                </a:effectLst>
              </a:rPr>
              <a:t>): </a:t>
            </a:r>
            <a:r>
              <a:rPr lang="en-US" sz="2000" dirty="0">
                <a:solidFill>
                  <a:srgbClr val="283C55"/>
                </a:solidFill>
              </a:rPr>
              <a:t>is </a:t>
            </a:r>
            <a:r>
              <a:rPr lang="en-US" sz="2000" b="1" dirty="0" smtClean="0">
                <a:solidFill>
                  <a:srgbClr val="283C55"/>
                </a:solidFill>
                <a:effectLst>
                  <a:outerShdw blurRad="38100" dist="38100" dir="2700000" algn="tl">
                    <a:srgbClr val="000000">
                      <a:alpha val="43137"/>
                    </a:srgbClr>
                  </a:outerShdw>
                </a:effectLst>
              </a:rPr>
              <a:t>elastic </a:t>
            </a:r>
            <a:r>
              <a:rPr lang="en-US" sz="2000" b="1" dirty="0" err="1" smtClean="0">
                <a:solidFill>
                  <a:srgbClr val="283C55"/>
                </a:solidFill>
                <a:effectLst>
                  <a:outerShdw blurRad="38100" dist="38100" dir="2700000" algn="tl">
                    <a:srgbClr val="000000">
                      <a:alpha val="43137"/>
                    </a:srgbClr>
                  </a:outerShdw>
                </a:effectLst>
              </a:rPr>
              <a:t>fiberous</a:t>
            </a:r>
            <a:r>
              <a:rPr lang="en-US" sz="2000" b="1" dirty="0" smtClean="0">
                <a:solidFill>
                  <a:srgbClr val="283C55"/>
                </a:solidFill>
                <a:effectLst>
                  <a:outerShdw blurRad="38100" dist="38100" dir="2700000" algn="tl">
                    <a:srgbClr val="000000">
                      <a:alpha val="43137"/>
                    </a:srgbClr>
                  </a:outerShdw>
                </a:effectLst>
              </a:rPr>
              <a:t> </a:t>
            </a:r>
            <a:r>
              <a:rPr lang="en-US" sz="2000" dirty="0">
                <a:solidFill>
                  <a:srgbClr val="283C55"/>
                </a:solidFill>
              </a:rPr>
              <a:t>white covering, easily separable from the adventitia. </a:t>
            </a:r>
            <a:r>
              <a:rPr lang="en-US" sz="2400" b="1" i="1" u="sng" dirty="0" smtClean="0">
                <a:solidFill>
                  <a:schemeClr val="accent1">
                    <a:lumMod val="75000"/>
                  </a:schemeClr>
                </a:solidFill>
                <a:effectLst>
                  <a:outerShdw blurRad="38100" dist="38100" dir="2700000" algn="tl">
                    <a:srgbClr val="000000">
                      <a:alpha val="43137"/>
                    </a:srgbClr>
                  </a:outerShdw>
                </a:effectLst>
              </a:rPr>
              <a:t>[parasite Origin]</a:t>
            </a:r>
          </a:p>
          <a:p>
            <a:pPr marL="457200" indent="-457200">
              <a:buFont typeface="+mj-lt"/>
              <a:buAutoNum type="alphaUcPeriod"/>
            </a:pPr>
            <a:endParaRPr lang="en-US" sz="2000" dirty="0">
              <a:solidFill>
                <a:srgbClr val="283C55"/>
              </a:solidFill>
            </a:endParaRPr>
          </a:p>
          <a:p>
            <a:pPr marL="457200" indent="-457200">
              <a:buFont typeface="+mj-lt"/>
              <a:buAutoNum type="alphaUcPeriod"/>
            </a:pPr>
            <a:r>
              <a:rPr lang="en-US" sz="2000" b="1" dirty="0" smtClean="0">
                <a:solidFill>
                  <a:srgbClr val="FF0000"/>
                </a:solidFill>
                <a:effectLst>
                  <a:outerShdw blurRad="38100" dist="38100" dir="2700000" algn="tl">
                    <a:srgbClr val="000000">
                      <a:alpha val="43137"/>
                    </a:srgbClr>
                  </a:outerShdw>
                </a:effectLst>
              </a:rPr>
              <a:t>Germinal </a:t>
            </a:r>
            <a:r>
              <a:rPr lang="en-US" sz="2000" b="1" dirty="0">
                <a:solidFill>
                  <a:srgbClr val="FF0000"/>
                </a:solidFill>
                <a:effectLst>
                  <a:outerShdw blurRad="38100" dist="38100" dir="2700000" algn="tl">
                    <a:srgbClr val="000000">
                      <a:alpha val="43137"/>
                    </a:srgbClr>
                  </a:outerShdw>
                </a:effectLst>
              </a:rPr>
              <a:t>epithelium (</a:t>
            </a:r>
            <a:r>
              <a:rPr lang="en-US" sz="2000" b="1" dirty="0" err="1">
                <a:solidFill>
                  <a:srgbClr val="FF0000"/>
                </a:solidFill>
                <a:effectLst>
                  <a:outerShdw blurRad="38100" dist="38100" dir="2700000" algn="tl">
                    <a:srgbClr val="000000">
                      <a:alpha val="43137"/>
                    </a:srgbClr>
                  </a:outerShdw>
                </a:effectLst>
              </a:rPr>
              <a:t>endocyst</a:t>
            </a:r>
            <a:r>
              <a:rPr lang="en-US" sz="2000" b="1" dirty="0" smtClean="0">
                <a:solidFill>
                  <a:srgbClr val="FF0000"/>
                </a:solidFill>
                <a:effectLst>
                  <a:outerShdw blurRad="38100" dist="38100" dir="2700000" algn="tl">
                    <a:srgbClr val="000000">
                      <a:alpha val="43137"/>
                    </a:srgbClr>
                  </a:outerShdw>
                </a:effectLst>
              </a:rPr>
              <a:t>): </a:t>
            </a:r>
            <a:r>
              <a:rPr lang="en-US" sz="2000" dirty="0" smtClean="0">
                <a:solidFill>
                  <a:srgbClr val="283C55"/>
                </a:solidFill>
              </a:rPr>
              <a:t>is </a:t>
            </a:r>
            <a:r>
              <a:rPr lang="en-US" sz="2000" dirty="0">
                <a:solidFill>
                  <a:srgbClr val="283C55"/>
                </a:solidFill>
              </a:rPr>
              <a:t>a single layer of cells lining the inner aspects of the cyst and is the </a:t>
            </a:r>
            <a:r>
              <a:rPr lang="en-US" sz="2000" b="1" dirty="0">
                <a:solidFill>
                  <a:srgbClr val="FF0000"/>
                </a:solidFill>
                <a:effectLst>
                  <a:outerShdw blurRad="38100" dist="38100" dir="2700000" algn="tl">
                    <a:srgbClr val="000000">
                      <a:alpha val="43137"/>
                    </a:srgbClr>
                  </a:outerShdw>
                </a:effectLst>
              </a:rPr>
              <a:t>only living component</a:t>
            </a:r>
            <a:r>
              <a:rPr lang="en-US" sz="2000" dirty="0">
                <a:solidFill>
                  <a:srgbClr val="283C55"/>
                </a:solidFill>
              </a:rPr>
              <a:t>, being responsible for the formation of the other layers as well as the hydatid fluid </a:t>
            </a:r>
            <a:r>
              <a:rPr lang="en-US" sz="2000" dirty="0" smtClean="0">
                <a:solidFill>
                  <a:srgbClr val="283C55"/>
                </a:solidFill>
              </a:rPr>
              <a:t>and brood capsules within </a:t>
            </a:r>
            <a:r>
              <a:rPr lang="en-US" sz="2000" dirty="0">
                <a:solidFill>
                  <a:srgbClr val="283C55"/>
                </a:solidFill>
              </a:rPr>
              <a:t>the </a:t>
            </a:r>
            <a:r>
              <a:rPr lang="en-US" sz="2000" dirty="0" smtClean="0">
                <a:solidFill>
                  <a:srgbClr val="283C55"/>
                </a:solidFill>
              </a:rPr>
              <a:t>cyst. </a:t>
            </a:r>
          </a:p>
          <a:p>
            <a:pPr marL="342900" indent="-342900">
              <a:buFont typeface="+mj-lt"/>
              <a:buAutoNum type="alphaUcPeriod"/>
            </a:pPr>
            <a:endParaRPr lang="en-US" sz="2000" b="1" dirty="0">
              <a:solidFill>
                <a:srgbClr val="FF0000"/>
              </a:solidFill>
              <a:effectLst>
                <a:outerShdw blurRad="38100" dist="38100" dir="2700000" algn="tl">
                  <a:srgbClr val="000000">
                    <a:alpha val="43137"/>
                  </a:srgbClr>
                </a:outerShdw>
              </a:effectLst>
            </a:endParaRPr>
          </a:p>
          <a:p>
            <a:pPr marL="457200" indent="-457200">
              <a:buFont typeface="+mj-lt"/>
              <a:buAutoNum type="arabicPeriod" startAt="2"/>
            </a:pPr>
            <a:r>
              <a:rPr lang="en-US" sz="2000" b="1" dirty="0" smtClean="0">
                <a:solidFill>
                  <a:srgbClr val="FF0000"/>
                </a:solidFill>
                <a:effectLst>
                  <a:outerShdw blurRad="38100" dist="38100" dir="2700000" algn="tl">
                    <a:srgbClr val="000000">
                      <a:alpha val="43137"/>
                    </a:srgbClr>
                  </a:outerShdw>
                </a:effectLst>
              </a:rPr>
              <a:t>Brood </a:t>
            </a:r>
            <a:r>
              <a:rPr lang="en-US" sz="2000" b="1" dirty="0">
                <a:solidFill>
                  <a:srgbClr val="FF0000"/>
                </a:solidFill>
                <a:effectLst>
                  <a:outerShdw blurRad="38100" dist="38100" dir="2700000" algn="tl">
                    <a:srgbClr val="000000">
                      <a:alpha val="43137"/>
                    </a:srgbClr>
                  </a:outerShdw>
                </a:effectLst>
              </a:rPr>
              <a:t>capsule</a:t>
            </a:r>
            <a:r>
              <a:rPr lang="en-US" sz="2000" dirty="0" smtClean="0">
                <a:solidFill>
                  <a:srgbClr val="283C55"/>
                </a:solidFill>
              </a:rPr>
              <a:t>: when laminated </a:t>
            </a:r>
            <a:r>
              <a:rPr lang="en-US" sz="2000" dirty="0">
                <a:solidFill>
                  <a:srgbClr val="283C55"/>
                </a:solidFill>
              </a:rPr>
              <a:t>membranes may eventually disintegrate and the </a:t>
            </a:r>
            <a:r>
              <a:rPr lang="en-US" sz="2000" dirty="0" smtClean="0">
                <a:solidFill>
                  <a:srgbClr val="283C55"/>
                </a:solidFill>
              </a:rPr>
              <a:t>germinal layer encyst to form brood capsules. some </a:t>
            </a:r>
            <a:r>
              <a:rPr lang="en-US" sz="2000" dirty="0">
                <a:solidFill>
                  <a:srgbClr val="283C55"/>
                </a:solidFill>
              </a:rPr>
              <a:t>are freed and grow into </a:t>
            </a:r>
            <a:r>
              <a:rPr lang="en-US" sz="2000" b="1" dirty="0">
                <a:solidFill>
                  <a:srgbClr val="283C55"/>
                </a:solidFill>
                <a:effectLst>
                  <a:outerShdw blurRad="38100" dist="38100" dir="2700000" algn="tl">
                    <a:srgbClr val="000000">
                      <a:alpha val="43137"/>
                    </a:srgbClr>
                  </a:outerShdw>
                </a:effectLst>
              </a:rPr>
              <a:t>daughter </a:t>
            </a:r>
            <a:r>
              <a:rPr lang="en-US" sz="2000" b="1" dirty="0" smtClean="0">
                <a:solidFill>
                  <a:srgbClr val="283C55"/>
                </a:solidFill>
                <a:effectLst>
                  <a:outerShdw blurRad="38100" dist="38100" dir="2700000" algn="tl">
                    <a:srgbClr val="000000">
                      <a:alpha val="43137"/>
                    </a:srgbClr>
                  </a:outerShdw>
                </a:effectLst>
              </a:rPr>
              <a:t>cysts </a:t>
            </a:r>
            <a:r>
              <a:rPr lang="en-US" sz="2000" dirty="0">
                <a:solidFill>
                  <a:srgbClr val="283C55"/>
                </a:solidFill>
              </a:rPr>
              <a:t>containing multiple </a:t>
            </a:r>
            <a:r>
              <a:rPr lang="en-US" sz="2000" dirty="0" err="1" smtClean="0">
                <a:solidFill>
                  <a:srgbClr val="283C55"/>
                </a:solidFill>
              </a:rPr>
              <a:t>scoleces</a:t>
            </a:r>
            <a:r>
              <a:rPr lang="en-US" sz="2000" dirty="0" smtClean="0">
                <a:solidFill>
                  <a:srgbClr val="283C55"/>
                </a:solidFill>
              </a:rPr>
              <a:t>, which if lifted untreated may cause </a:t>
            </a:r>
            <a:r>
              <a:rPr lang="en-US" sz="2000" b="1" dirty="0" smtClean="0">
                <a:solidFill>
                  <a:srgbClr val="FF0000"/>
                </a:solidFill>
                <a:effectLst>
                  <a:outerShdw blurRad="38100" dist="38100" dir="2700000" algn="tl">
                    <a:srgbClr val="000000">
                      <a:alpha val="43137"/>
                    </a:srgbClr>
                  </a:outerShdw>
                </a:effectLst>
              </a:rPr>
              <a:t>recurrence</a:t>
            </a:r>
            <a:r>
              <a:rPr lang="en-US" sz="2000" dirty="0" smtClean="0">
                <a:solidFill>
                  <a:srgbClr val="283C55"/>
                </a:solidFill>
              </a:rPr>
              <a:t> by forming Secondary cysts when they rupture</a:t>
            </a:r>
            <a:r>
              <a:rPr lang="en-US" sz="1600" dirty="0" smtClean="0">
                <a:solidFill>
                  <a:srgbClr val="283C55"/>
                </a:solidFill>
              </a:rPr>
              <a:t>.</a:t>
            </a:r>
            <a:endParaRPr lang="ar-JO" sz="1600" dirty="0">
              <a:solidFill>
                <a:srgbClr val="283C55"/>
              </a:solidFill>
            </a:endParaRPr>
          </a:p>
        </p:txBody>
      </p:sp>
      <p:pic>
        <p:nvPicPr>
          <p:cNvPr id="6146" name="Picture 2" descr="https://www.intechopen.com/media/chapter/38230/media/image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063" y="2644878"/>
            <a:ext cx="3968125" cy="419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83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3" y="330426"/>
            <a:ext cx="3726426" cy="3366503"/>
          </a:xfrm>
          <a:noFill/>
        </p:spPr>
        <p:txBody>
          <a:bodyPr>
            <a:normAutofit/>
          </a:bodyPr>
          <a:lstStyle/>
          <a:p>
            <a:r>
              <a:rPr lang="en-US" sz="4000" dirty="0" smtClean="0">
                <a:solidFill>
                  <a:schemeClr val="tx1">
                    <a:lumMod val="65000"/>
                    <a:lumOff val="35000"/>
                  </a:schemeClr>
                </a:solidFill>
              </a:rPr>
              <a:t> </a:t>
            </a:r>
            <a:endParaRPr lang="en-US" sz="4000" dirty="0">
              <a:solidFill>
                <a:schemeClr val="tx1">
                  <a:lumMod val="65000"/>
                  <a:lumOff val="35000"/>
                </a:schemeClr>
              </a:solidFill>
            </a:endParaRPr>
          </a:p>
        </p:txBody>
      </p:sp>
      <p:sp>
        <p:nvSpPr>
          <p:cNvPr id="4" name="TextBox 3"/>
          <p:cNvSpPr txBox="1"/>
          <p:nvPr/>
        </p:nvSpPr>
        <p:spPr>
          <a:xfrm>
            <a:off x="31068" y="0"/>
            <a:ext cx="7767484" cy="3785652"/>
          </a:xfrm>
          <a:prstGeom prst="rect">
            <a:avLst/>
          </a:prstGeom>
          <a:noFill/>
        </p:spPr>
        <p:txBody>
          <a:bodyPr wrap="square" rtlCol="1">
            <a:spAutoFit/>
          </a:bodyPr>
          <a:lstStyle/>
          <a:p>
            <a:pPr marL="457200" indent="-457200">
              <a:buFont typeface="+mj-lt"/>
              <a:buAutoNum type="arabicPeriod" startAt="3"/>
            </a:pPr>
            <a:r>
              <a:rPr lang="en-US" sz="2400" b="1" dirty="0" smtClean="0">
                <a:solidFill>
                  <a:srgbClr val="FF0000"/>
                </a:solidFill>
                <a:effectLst>
                  <a:outerShdw blurRad="38100" dist="38100" dir="2700000" algn="tl">
                    <a:srgbClr val="000000">
                      <a:alpha val="43137"/>
                    </a:srgbClr>
                  </a:outerShdw>
                </a:effectLst>
              </a:rPr>
              <a:t> Hydatid fluid: </a:t>
            </a:r>
            <a:r>
              <a:rPr lang="en-US" sz="2400" b="1" dirty="0" smtClean="0">
                <a:solidFill>
                  <a:srgbClr val="283C55"/>
                </a:solidFill>
                <a:effectLst>
                  <a:outerShdw blurRad="38100" dist="38100" dir="2700000" algn="tl">
                    <a:srgbClr val="000000">
                      <a:alpha val="43137"/>
                    </a:srgbClr>
                  </a:outerShdw>
                </a:effectLst>
              </a:rPr>
              <a:t>Clear, yellowish fluid with slightly acidic media</a:t>
            </a:r>
            <a:r>
              <a:rPr lang="en-US" sz="2400" dirty="0" smtClean="0">
                <a:solidFill>
                  <a:srgbClr val="283C55"/>
                </a:solidFill>
              </a:rPr>
              <a:t>. Composed of many chemical substances such as Sodium sulfate , Sodium gluconate, Succinate and </a:t>
            </a:r>
            <a:r>
              <a:rPr lang="en-US" sz="2400" dirty="0">
                <a:solidFill>
                  <a:srgbClr val="283C55"/>
                </a:solidFill>
              </a:rPr>
              <a:t>other </a:t>
            </a:r>
            <a:r>
              <a:rPr lang="en-US" sz="2400" b="1" dirty="0" smtClean="0">
                <a:solidFill>
                  <a:srgbClr val="283C55"/>
                </a:solidFill>
                <a:effectLst>
                  <a:outerShdw blurRad="38100" dist="38100" dir="2700000" algn="tl">
                    <a:srgbClr val="000000">
                      <a:alpha val="43137"/>
                    </a:srgbClr>
                  </a:outerShdw>
                </a:effectLst>
              </a:rPr>
              <a:t>nutritional components </a:t>
            </a:r>
            <a:r>
              <a:rPr lang="en-US" sz="2400" dirty="0" smtClean="0">
                <a:solidFill>
                  <a:srgbClr val="283C55"/>
                </a:solidFill>
              </a:rPr>
              <a:t>for the </a:t>
            </a:r>
            <a:r>
              <a:rPr lang="en-US" sz="2400" dirty="0" err="1" smtClean="0">
                <a:solidFill>
                  <a:srgbClr val="283C55"/>
                </a:solidFill>
              </a:rPr>
              <a:t>scolex</a:t>
            </a:r>
            <a:r>
              <a:rPr lang="en-US" sz="2400" dirty="0" smtClean="0">
                <a:solidFill>
                  <a:srgbClr val="283C55"/>
                </a:solidFill>
              </a:rPr>
              <a:t> . </a:t>
            </a:r>
          </a:p>
          <a:p>
            <a:r>
              <a:rPr lang="en-US" sz="2400" dirty="0" smtClean="0">
                <a:solidFill>
                  <a:srgbClr val="283C55"/>
                </a:solidFill>
              </a:rPr>
              <a:t>It is </a:t>
            </a:r>
            <a:r>
              <a:rPr lang="en-US" sz="2400" b="1" dirty="0" smtClean="0">
                <a:solidFill>
                  <a:srgbClr val="283C55"/>
                </a:solidFill>
                <a:effectLst>
                  <a:outerShdw blurRad="38100" dist="38100" dir="2700000" algn="tl">
                    <a:srgbClr val="000000">
                      <a:alpha val="43137"/>
                    </a:srgbClr>
                  </a:outerShdw>
                </a:effectLst>
              </a:rPr>
              <a:t>highly toxic and antigenic </a:t>
            </a:r>
            <a:r>
              <a:rPr lang="en-US" sz="2400" dirty="0" smtClean="0">
                <a:solidFill>
                  <a:srgbClr val="283C55"/>
                </a:solidFill>
              </a:rPr>
              <a:t>thus when the cyst rupture and t the fluid leak out it may induce </a:t>
            </a:r>
            <a:r>
              <a:rPr lang="en-US" sz="2400" b="1" dirty="0" smtClean="0">
                <a:solidFill>
                  <a:srgbClr val="FF0000"/>
                </a:solidFill>
                <a:effectLst>
                  <a:outerShdw blurRad="38100" dist="38100" dir="2700000" algn="tl">
                    <a:srgbClr val="000000">
                      <a:alpha val="43137"/>
                    </a:srgbClr>
                  </a:outerShdw>
                </a:effectLst>
              </a:rPr>
              <a:t>anaphylactic reaction</a:t>
            </a:r>
            <a:r>
              <a:rPr lang="en-US" sz="2400" dirty="0" smtClean="0">
                <a:solidFill>
                  <a:srgbClr val="283C55"/>
                </a:solidFill>
              </a:rPr>
              <a:t>.</a:t>
            </a:r>
          </a:p>
          <a:p>
            <a:endParaRPr lang="en-US" sz="2400" dirty="0">
              <a:solidFill>
                <a:srgbClr val="283C55"/>
              </a:solidFill>
            </a:endParaRPr>
          </a:p>
          <a:p>
            <a:r>
              <a:rPr lang="en-US" sz="2400" b="1" dirty="0" smtClean="0">
                <a:solidFill>
                  <a:srgbClr val="FF0000"/>
                </a:solidFill>
                <a:effectLst>
                  <a:outerShdw blurRad="38100" dist="38100" dir="2700000" algn="tl">
                    <a:srgbClr val="000000">
                      <a:alpha val="43137"/>
                    </a:srgbClr>
                  </a:outerShdw>
                </a:effectLst>
              </a:rPr>
              <a:t>- Hydatid sand </a:t>
            </a:r>
            <a:r>
              <a:rPr lang="en-US" sz="2400" dirty="0" smtClean="0">
                <a:solidFill>
                  <a:srgbClr val="283C55"/>
                </a:solidFill>
              </a:rPr>
              <a:t>may be seen in the fluid; which is formed when the brood capsules and daughter cells break off and their contends of </a:t>
            </a:r>
            <a:r>
              <a:rPr lang="en-US" sz="2400" dirty="0" err="1" smtClean="0">
                <a:solidFill>
                  <a:srgbClr val="283C55"/>
                </a:solidFill>
              </a:rPr>
              <a:t>scolex</a:t>
            </a:r>
            <a:r>
              <a:rPr lang="en-US" sz="2400" dirty="0" smtClean="0">
                <a:solidFill>
                  <a:srgbClr val="283C55"/>
                </a:solidFill>
              </a:rPr>
              <a:t> deposit down at the primary cyst.</a:t>
            </a:r>
            <a:endParaRPr lang="en-US" sz="2400" dirty="0">
              <a:solidFill>
                <a:srgbClr val="283C55"/>
              </a:solidFill>
            </a:endParaRPr>
          </a:p>
        </p:txBody>
      </p:sp>
      <p:pic>
        <p:nvPicPr>
          <p:cNvPr id="5" name="Picture 4"/>
          <p:cNvPicPr>
            <a:picLocks noChangeAspect="1"/>
          </p:cNvPicPr>
          <p:nvPr/>
        </p:nvPicPr>
        <p:blipFill>
          <a:blip r:embed="rId4"/>
          <a:stretch>
            <a:fillRect/>
          </a:stretch>
        </p:blipFill>
        <p:spPr>
          <a:xfrm>
            <a:off x="2635046" y="3785652"/>
            <a:ext cx="4671108" cy="2954594"/>
          </a:xfrm>
          <a:prstGeom prst="rect">
            <a:avLst/>
          </a:prstGeom>
        </p:spPr>
      </p:pic>
      <p:pic>
        <p:nvPicPr>
          <p:cNvPr id="9" name="Picture 2" descr="Figure 2: Kidney showing hydatid cyst with multiple daughter cysts with viable parenchyma at the lower p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2062" y="0"/>
            <a:ext cx="4325545" cy="451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786189" y="2129731"/>
            <a:ext cx="3085982" cy="3005094"/>
          </a:xfrm>
          <a:noFill/>
        </p:spPr>
        <p:txBody>
          <a:bodyPr>
            <a:normAutofit/>
          </a:bodyPr>
          <a:lstStyle/>
          <a:p>
            <a:pPr algn="l"/>
            <a:r>
              <a:rPr lang="en-US" sz="4000" dirty="0" smtClean="0">
                <a:solidFill>
                  <a:schemeClr val="tx1">
                    <a:lumMod val="65000"/>
                    <a:lumOff val="35000"/>
                  </a:schemeClr>
                </a:solidFill>
                <a:effectLst>
                  <a:outerShdw blurRad="38100" dist="38100" dir="2700000" algn="tl">
                    <a:srgbClr val="000000">
                      <a:alpha val="43137"/>
                    </a:srgbClr>
                  </a:outerShdw>
                </a:effectLst>
              </a:rPr>
              <a:t>WHO IS AT RISK OF INFESTATION?</a:t>
            </a:r>
            <a:endParaRPr lang="en-US" sz="4000" dirty="0">
              <a:solidFill>
                <a:schemeClr val="tx1">
                  <a:lumMod val="65000"/>
                  <a:lumOff val="35000"/>
                </a:schemeClr>
              </a:solidFill>
              <a:effectLst>
                <a:outerShdw blurRad="38100" dist="38100" dir="2700000" algn="tl">
                  <a:srgbClr val="000000">
                    <a:alpha val="43137"/>
                  </a:srgbClr>
                </a:outerShdw>
              </a:effectLst>
            </a:endParaRPr>
          </a:p>
        </p:txBody>
      </p:sp>
      <p:pic>
        <p:nvPicPr>
          <p:cNvPr id="3" name="Picture 2" descr="Free picture: &lt;strong&gt;sheep&lt;/strong&gt;, livestock, agriculture, grass, ranc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64" y="4496006"/>
            <a:ext cx="4180521" cy="2361994"/>
          </a:xfrm>
          <a:prstGeom prst="rect">
            <a:avLst/>
          </a:prstGeom>
        </p:spPr>
      </p:pic>
      <p:pic>
        <p:nvPicPr>
          <p:cNvPr id="4" name="Picture 3" descr="Zville. &lt;strong&gt;fox&lt;/strong&gt; &lt;strong&gt;hunt&lt;/strong&gt; snatelli 3 | Zville. &lt;strong&gt;Fox&lt;/strong&gt; &lt;strong&gt;hunt&lt;/strong&gt;. santelli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284" y="0"/>
            <a:ext cx="4119716" cy="2743795"/>
          </a:xfrm>
          <a:prstGeom prst="rect">
            <a:avLst/>
          </a:prstGeom>
        </p:spPr>
      </p:pic>
      <p:sp>
        <p:nvSpPr>
          <p:cNvPr id="5" name="TextBox 4"/>
          <p:cNvSpPr txBox="1"/>
          <p:nvPr/>
        </p:nvSpPr>
        <p:spPr>
          <a:xfrm>
            <a:off x="108155" y="206477"/>
            <a:ext cx="7787148" cy="6370975"/>
          </a:xfrm>
          <a:prstGeom prst="rect">
            <a:avLst/>
          </a:prstGeom>
          <a:noFill/>
        </p:spPr>
        <p:txBody>
          <a:bodyPr wrap="square" rtlCol="1">
            <a:spAutoFit/>
          </a:bodyPr>
          <a:lstStyle/>
          <a:p>
            <a:pPr marL="285750" indent="-285750">
              <a:buFont typeface="Arial" panose="020B0604020202020204" pitchFamily="34" charset="0"/>
              <a:buChar char="•"/>
            </a:pPr>
            <a:r>
              <a:rPr lang="en-US" sz="2400" dirty="0" smtClean="0">
                <a:solidFill>
                  <a:srgbClr val="283C55"/>
                </a:solidFill>
              </a:rPr>
              <a:t>People at risk of Hydatid disease are: </a:t>
            </a:r>
          </a:p>
          <a:p>
            <a:pPr marL="285750" indent="-285750">
              <a:buFont typeface="Arial" panose="020B0604020202020204" pitchFamily="34" charset="0"/>
              <a:buChar char="•"/>
            </a:pPr>
            <a:endParaRPr lang="en-US" sz="2400" dirty="0">
              <a:solidFill>
                <a:srgbClr val="283C55"/>
              </a:solidFill>
            </a:endParaRPr>
          </a:p>
          <a:p>
            <a:pPr marL="457200" indent="-457200">
              <a:buFont typeface="+mj-lt"/>
              <a:buAutoNum type="arabicPeriod"/>
            </a:pPr>
            <a:r>
              <a:rPr lang="en-US" sz="2400" b="1" dirty="0">
                <a:solidFill>
                  <a:srgbClr val="283C55"/>
                </a:solidFill>
                <a:effectLst>
                  <a:outerShdw blurRad="38100" dist="38100" dir="2700000" algn="tl">
                    <a:srgbClr val="000000">
                      <a:alpha val="43137"/>
                    </a:srgbClr>
                  </a:outerShdw>
                </a:effectLst>
              </a:rPr>
              <a:t>people involved in raising </a:t>
            </a:r>
            <a:r>
              <a:rPr lang="en-US" sz="2400" b="1" dirty="0" smtClean="0">
                <a:solidFill>
                  <a:srgbClr val="283C55"/>
                </a:solidFill>
                <a:effectLst>
                  <a:outerShdw blurRad="38100" dist="38100" dir="2700000" algn="tl">
                    <a:srgbClr val="000000">
                      <a:alpha val="43137"/>
                    </a:srgbClr>
                  </a:outerShdw>
                </a:effectLst>
              </a:rPr>
              <a:t>sheep and dogs </a:t>
            </a:r>
            <a:r>
              <a:rPr lang="en-US" sz="2400" dirty="0" smtClean="0">
                <a:solidFill>
                  <a:srgbClr val="283C55"/>
                </a:solidFill>
              </a:rPr>
              <a:t>[</a:t>
            </a:r>
            <a:r>
              <a:rPr lang="en-US" sz="2400" dirty="0">
                <a:solidFill>
                  <a:srgbClr val="283C55"/>
                </a:solidFill>
              </a:rPr>
              <a:t>High </a:t>
            </a:r>
            <a:r>
              <a:rPr lang="en-US" sz="2400" dirty="0" smtClean="0">
                <a:solidFill>
                  <a:srgbClr val="283C55"/>
                </a:solidFill>
              </a:rPr>
              <a:t>risk of </a:t>
            </a:r>
            <a:r>
              <a:rPr lang="en-US" sz="2400" u="sng" dirty="0">
                <a:solidFill>
                  <a:srgbClr val="FF0000"/>
                </a:solidFill>
                <a:effectLst>
                  <a:outerShdw blurRad="38100" dist="38100" dir="2700000" algn="tl">
                    <a:srgbClr val="000000">
                      <a:alpha val="43137"/>
                    </a:srgbClr>
                  </a:outerShdw>
                </a:effectLst>
              </a:rPr>
              <a:t>Cystic echinococcosis (CE) </a:t>
            </a:r>
            <a:r>
              <a:rPr lang="en-US" sz="2400" dirty="0" smtClean="0">
                <a:solidFill>
                  <a:srgbClr val="283C55"/>
                </a:solidFill>
              </a:rPr>
              <a:t>which is </a:t>
            </a:r>
            <a:r>
              <a:rPr lang="en-US" sz="2400" dirty="0">
                <a:solidFill>
                  <a:srgbClr val="283C55"/>
                </a:solidFill>
              </a:rPr>
              <a:t>caused by infection with the larval stage of </a:t>
            </a:r>
            <a:r>
              <a:rPr lang="en-US" sz="2400" dirty="0" err="1">
                <a:solidFill>
                  <a:srgbClr val="FF0000"/>
                </a:solidFill>
              </a:rPr>
              <a:t>Echinococcus</a:t>
            </a:r>
            <a:r>
              <a:rPr lang="en-US" sz="2400" dirty="0">
                <a:solidFill>
                  <a:srgbClr val="FF0000"/>
                </a:solidFill>
              </a:rPr>
              <a:t> </a:t>
            </a:r>
            <a:r>
              <a:rPr lang="en-US" sz="2400" dirty="0" err="1" smtClean="0">
                <a:solidFill>
                  <a:srgbClr val="FF0000"/>
                </a:solidFill>
              </a:rPr>
              <a:t>granulosus</a:t>
            </a:r>
            <a:r>
              <a:rPr lang="en-US" sz="2400" dirty="0">
                <a:solidFill>
                  <a:srgbClr val="283C55"/>
                </a:solidFill>
              </a:rPr>
              <a:t>]</a:t>
            </a:r>
            <a:endParaRPr lang="en-US" sz="2400" dirty="0" smtClean="0">
              <a:solidFill>
                <a:srgbClr val="283C55"/>
              </a:solidFill>
            </a:endParaRPr>
          </a:p>
          <a:p>
            <a:pPr marL="457200" indent="-457200">
              <a:buFont typeface="+mj-lt"/>
              <a:buAutoNum type="arabicPeriod"/>
            </a:pPr>
            <a:endParaRPr lang="en-US" sz="2400" dirty="0" smtClean="0">
              <a:solidFill>
                <a:srgbClr val="283C55"/>
              </a:solidFill>
            </a:endParaRPr>
          </a:p>
          <a:p>
            <a:pPr marL="457200" indent="-457200">
              <a:buFont typeface="+mj-lt"/>
              <a:buAutoNum type="arabicPeriod"/>
            </a:pPr>
            <a:r>
              <a:rPr lang="en-US" sz="2400" b="1" dirty="0" smtClean="0">
                <a:solidFill>
                  <a:srgbClr val="283C55"/>
                </a:solidFill>
                <a:effectLst>
                  <a:outerShdw blurRad="38100" dist="38100" dir="2700000" algn="tl">
                    <a:srgbClr val="000000">
                      <a:alpha val="43137"/>
                    </a:srgbClr>
                  </a:outerShdw>
                </a:effectLst>
              </a:rPr>
              <a:t>Farmers</a:t>
            </a:r>
            <a:r>
              <a:rPr lang="en-US" sz="2400" dirty="0" smtClean="0">
                <a:solidFill>
                  <a:srgbClr val="283C55"/>
                </a:solidFill>
              </a:rPr>
              <a:t> raising green leafy vegetables. </a:t>
            </a:r>
          </a:p>
          <a:p>
            <a:pPr marL="457200" indent="-457200">
              <a:buFont typeface="+mj-lt"/>
              <a:buAutoNum type="arabicPeriod"/>
            </a:pPr>
            <a:endParaRPr lang="en-US" sz="2400" dirty="0" smtClean="0">
              <a:solidFill>
                <a:srgbClr val="283C55"/>
              </a:solidFill>
            </a:endParaRPr>
          </a:p>
          <a:p>
            <a:pPr marL="457200" indent="-457200">
              <a:buFont typeface="+mj-lt"/>
              <a:buAutoNum type="arabicPeriod"/>
            </a:pPr>
            <a:endParaRPr lang="en-US" sz="2400" dirty="0">
              <a:solidFill>
                <a:srgbClr val="283C55"/>
              </a:solidFill>
            </a:endParaRPr>
          </a:p>
          <a:p>
            <a:pPr marL="457200" indent="-457200">
              <a:buFont typeface="+mj-lt"/>
              <a:buAutoNum type="arabicPeriod"/>
            </a:pPr>
            <a:r>
              <a:rPr lang="en-US" sz="2400" b="1" dirty="0" smtClean="0">
                <a:solidFill>
                  <a:srgbClr val="283C55"/>
                </a:solidFill>
                <a:effectLst>
                  <a:outerShdw blurRad="38100" dist="38100" dir="2700000" algn="tl">
                    <a:srgbClr val="000000">
                      <a:alpha val="43137"/>
                    </a:srgbClr>
                  </a:outerShdw>
                </a:effectLst>
              </a:rPr>
              <a:t>Canines’ </a:t>
            </a:r>
            <a:r>
              <a:rPr lang="en-US" sz="2400" b="1" dirty="0">
                <a:solidFill>
                  <a:srgbClr val="283C55"/>
                </a:solidFill>
                <a:effectLst>
                  <a:outerShdw blurRad="38100" dist="38100" dir="2700000" algn="tl">
                    <a:srgbClr val="000000">
                      <a:alpha val="43137"/>
                    </a:srgbClr>
                  </a:outerShdw>
                </a:effectLst>
              </a:rPr>
              <a:t>hunters</a:t>
            </a:r>
            <a:r>
              <a:rPr lang="en-US" sz="2400" dirty="0">
                <a:solidFill>
                  <a:srgbClr val="283C55"/>
                </a:solidFill>
              </a:rPr>
              <a:t>; </a:t>
            </a:r>
            <a:r>
              <a:rPr lang="en-US" sz="2400" dirty="0" smtClean="0">
                <a:solidFill>
                  <a:srgbClr val="283C55"/>
                </a:solidFill>
              </a:rPr>
              <a:t>including </a:t>
            </a:r>
            <a:r>
              <a:rPr lang="en-US" sz="2400" dirty="0">
                <a:solidFill>
                  <a:srgbClr val="283C55"/>
                </a:solidFill>
              </a:rPr>
              <a:t>foxes, </a:t>
            </a:r>
            <a:r>
              <a:rPr lang="en-US" sz="2400" dirty="0" smtClean="0">
                <a:solidFill>
                  <a:srgbClr val="283C55"/>
                </a:solidFill>
              </a:rPr>
              <a:t>coyotes and wolves [High </a:t>
            </a:r>
            <a:r>
              <a:rPr lang="en-US" sz="2400" dirty="0">
                <a:solidFill>
                  <a:srgbClr val="283C55"/>
                </a:solidFill>
              </a:rPr>
              <a:t>risk of </a:t>
            </a:r>
            <a:r>
              <a:rPr lang="en-US" sz="2400" u="sng" dirty="0">
                <a:solidFill>
                  <a:srgbClr val="FF0000"/>
                </a:solidFill>
                <a:effectLst>
                  <a:outerShdw blurRad="38100" dist="38100" dir="2700000" algn="tl">
                    <a:srgbClr val="000000">
                      <a:alpha val="43137"/>
                    </a:srgbClr>
                  </a:outerShdw>
                </a:effectLst>
              </a:rPr>
              <a:t>Alveolar echinococcosis (AE)</a:t>
            </a:r>
            <a:r>
              <a:rPr lang="en-US" sz="2400" dirty="0">
                <a:solidFill>
                  <a:srgbClr val="283C55"/>
                </a:solidFill>
                <a:effectLst>
                  <a:outerShdw blurRad="38100" dist="38100" dir="2700000" algn="tl">
                    <a:srgbClr val="000000">
                      <a:alpha val="43137"/>
                    </a:srgbClr>
                  </a:outerShdw>
                </a:effectLst>
              </a:rPr>
              <a:t> </a:t>
            </a:r>
            <a:r>
              <a:rPr lang="en-US" sz="2400" dirty="0">
                <a:solidFill>
                  <a:srgbClr val="283C55"/>
                </a:solidFill>
              </a:rPr>
              <a:t>is caused by infection with the larval stage </a:t>
            </a:r>
            <a:r>
              <a:rPr lang="en-US" sz="2400" dirty="0">
                <a:solidFill>
                  <a:srgbClr val="FF0000"/>
                </a:solidFill>
              </a:rPr>
              <a:t>of </a:t>
            </a:r>
            <a:r>
              <a:rPr lang="en-US" sz="2400" dirty="0" err="1">
                <a:solidFill>
                  <a:srgbClr val="FF0000"/>
                </a:solidFill>
              </a:rPr>
              <a:t>Echinococcus</a:t>
            </a:r>
            <a:r>
              <a:rPr lang="en-US" sz="2400" dirty="0">
                <a:solidFill>
                  <a:srgbClr val="FF0000"/>
                </a:solidFill>
              </a:rPr>
              <a:t> </a:t>
            </a:r>
            <a:r>
              <a:rPr lang="en-US" sz="2400" dirty="0" err="1" smtClean="0">
                <a:solidFill>
                  <a:srgbClr val="FF0000"/>
                </a:solidFill>
              </a:rPr>
              <a:t>multilocularis</a:t>
            </a:r>
            <a:r>
              <a:rPr lang="en-US" sz="2400" dirty="0" smtClean="0">
                <a:solidFill>
                  <a:srgbClr val="283C55"/>
                </a:solidFill>
              </a:rPr>
              <a:t>]</a:t>
            </a:r>
          </a:p>
          <a:p>
            <a:pPr marL="457200" indent="-457200">
              <a:buFont typeface="+mj-lt"/>
              <a:buAutoNum type="arabicPeriod"/>
            </a:pPr>
            <a:endParaRPr lang="en-US" sz="2400" dirty="0">
              <a:solidFill>
                <a:srgbClr val="283C55"/>
              </a:solidFill>
            </a:endParaRPr>
          </a:p>
          <a:p>
            <a:pPr marL="457200" indent="-457200">
              <a:buFont typeface="+mj-lt"/>
              <a:buAutoNum type="arabicPeriod"/>
            </a:pPr>
            <a:endParaRPr lang="en-US" sz="2400" dirty="0" smtClean="0">
              <a:solidFill>
                <a:srgbClr val="283C55"/>
              </a:solidFill>
            </a:endParaRPr>
          </a:p>
          <a:p>
            <a:pPr marL="457200" indent="-457200">
              <a:buFont typeface="+mj-lt"/>
              <a:buAutoNum type="arabicPeriod"/>
            </a:pPr>
            <a:r>
              <a:rPr lang="en-US" sz="2400" b="1" dirty="0" err="1" smtClean="0">
                <a:solidFill>
                  <a:srgbClr val="283C55"/>
                </a:solidFill>
                <a:effectLst>
                  <a:outerShdw blurRad="38100" dist="38100" dir="2700000" algn="tl">
                    <a:srgbClr val="000000">
                      <a:alpha val="43137"/>
                    </a:srgbClr>
                  </a:outerShdw>
                </a:effectLst>
              </a:rPr>
              <a:t>Neglectant</a:t>
            </a:r>
            <a:r>
              <a:rPr lang="en-US" sz="2400" b="1" dirty="0" smtClean="0">
                <a:solidFill>
                  <a:srgbClr val="283C55"/>
                </a:solidFill>
                <a:effectLst>
                  <a:outerShdw blurRad="38100" dist="38100" dir="2700000" algn="tl">
                    <a:srgbClr val="000000">
                      <a:alpha val="43137"/>
                    </a:srgbClr>
                  </a:outerShdw>
                </a:effectLst>
              </a:rPr>
              <a:t> consumers of</a:t>
            </a:r>
            <a:r>
              <a:rPr lang="en-US" sz="2400" dirty="0" smtClean="0">
                <a:solidFill>
                  <a:srgbClr val="283C55"/>
                </a:solidFill>
              </a:rPr>
              <a:t> food </a:t>
            </a:r>
            <a:r>
              <a:rPr lang="en-US" sz="2400" dirty="0">
                <a:solidFill>
                  <a:srgbClr val="283C55"/>
                </a:solidFill>
              </a:rPr>
              <a:t>or water contaminated with eggs of the </a:t>
            </a:r>
            <a:r>
              <a:rPr lang="en-US" sz="2400" dirty="0" smtClean="0">
                <a:solidFill>
                  <a:srgbClr val="283C55"/>
                </a:solidFill>
              </a:rPr>
              <a:t>parasite. </a:t>
            </a:r>
            <a:endParaRPr lang="ar-JO" sz="2400" dirty="0">
              <a:solidFill>
                <a:srgbClr val="283C55"/>
              </a:solidFill>
            </a:endParaRPr>
          </a:p>
        </p:txBody>
      </p:sp>
    </p:spTree>
    <p:extLst>
      <p:ext uri="{BB962C8B-B14F-4D97-AF65-F5344CB8AC3E}">
        <p14:creationId xmlns:p14="http://schemas.microsoft.com/office/powerpoint/2010/main" val="1386140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2" y="330426"/>
            <a:ext cx="3892789" cy="3631974"/>
          </a:xfrm>
          <a:noFill/>
        </p:spPr>
        <p:txBody>
          <a:bodyPr>
            <a:normAutofit/>
          </a:bodyPr>
          <a:lstStyle/>
          <a:p>
            <a:r>
              <a:rPr lang="en-US" sz="4000" dirty="0" smtClean="0">
                <a:solidFill>
                  <a:schemeClr val="tx1">
                    <a:lumMod val="65000"/>
                    <a:lumOff val="35000"/>
                  </a:schemeClr>
                </a:solidFill>
                <a:effectLst>
                  <a:outerShdw blurRad="38100" dist="38100" dir="2700000" algn="tl">
                    <a:srgbClr val="000000">
                      <a:alpha val="43137"/>
                    </a:srgbClr>
                  </a:outerShdw>
                </a:effectLst>
              </a:rPr>
              <a:t>HOW TO PREVENT AND CONTROL THE DISEASE?</a:t>
            </a:r>
            <a:endParaRPr lang="en-US" sz="4000" dirty="0">
              <a:solidFill>
                <a:schemeClr val="tx1">
                  <a:lumMod val="65000"/>
                  <a:lumOff val="35000"/>
                </a:schemeClr>
              </a:solidFill>
              <a:effectLst>
                <a:outerShdw blurRad="38100" dist="38100" dir="2700000" algn="tl">
                  <a:srgbClr val="000000">
                    <a:alpha val="43137"/>
                  </a:srgbClr>
                </a:outerShdw>
              </a:effectLst>
            </a:endParaRPr>
          </a:p>
        </p:txBody>
      </p:sp>
      <p:sp>
        <p:nvSpPr>
          <p:cNvPr id="3" name="TextBox 2"/>
          <p:cNvSpPr txBox="1"/>
          <p:nvPr/>
        </p:nvSpPr>
        <p:spPr>
          <a:xfrm>
            <a:off x="148268" y="-78658"/>
            <a:ext cx="7816645" cy="6740307"/>
          </a:xfrm>
          <a:prstGeom prst="rect">
            <a:avLst/>
          </a:prstGeom>
          <a:noFill/>
        </p:spPr>
        <p:txBody>
          <a:bodyPr wrap="square" rtlCol="1">
            <a:spAutoFit/>
          </a:bodyPr>
          <a:lstStyle/>
          <a:p>
            <a:pPr marL="342900" indent="-342900">
              <a:buFont typeface="+mj-lt"/>
              <a:buAutoNum type="arabicPeriod"/>
            </a:pPr>
            <a:r>
              <a:rPr lang="en-US" sz="2400" b="1" dirty="0">
                <a:solidFill>
                  <a:srgbClr val="283C55"/>
                </a:solidFill>
                <a:effectLst>
                  <a:outerShdw blurRad="38100" dist="38100" dir="2700000" algn="tl">
                    <a:srgbClr val="000000">
                      <a:alpha val="43137"/>
                    </a:srgbClr>
                  </a:outerShdw>
                </a:effectLst>
              </a:rPr>
              <a:t>Prevent dogs from feeding on the </a:t>
            </a:r>
            <a:r>
              <a:rPr lang="en-US" sz="2400" b="1" dirty="0">
                <a:solidFill>
                  <a:srgbClr val="FF0000"/>
                </a:solidFill>
                <a:effectLst>
                  <a:outerShdw blurRad="38100" dist="38100" dir="2700000" algn="tl">
                    <a:srgbClr val="000000">
                      <a:alpha val="43137"/>
                    </a:srgbClr>
                  </a:outerShdw>
                </a:effectLst>
              </a:rPr>
              <a:t>carcasses of infected </a:t>
            </a:r>
            <a:r>
              <a:rPr lang="en-US" sz="2400" b="1" dirty="0" smtClean="0">
                <a:solidFill>
                  <a:srgbClr val="FF0000"/>
                </a:solidFill>
                <a:effectLst>
                  <a:outerShdw blurRad="38100" dist="38100" dir="2700000" algn="tl">
                    <a:srgbClr val="000000">
                      <a:alpha val="43137"/>
                    </a:srgbClr>
                  </a:outerShdw>
                </a:effectLst>
              </a:rPr>
              <a:t>sheep</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vaccination </a:t>
            </a:r>
            <a:r>
              <a:rPr lang="en-US" sz="2400" b="1" dirty="0">
                <a:solidFill>
                  <a:srgbClr val="283C55"/>
                </a:solidFill>
                <a:effectLst>
                  <a:outerShdw blurRad="38100" dist="38100" dir="2700000" algn="tl">
                    <a:srgbClr val="000000">
                      <a:alpha val="43137"/>
                    </a:srgbClr>
                  </a:outerShdw>
                </a:effectLst>
              </a:rPr>
              <a:t>of livestock may decrease transmission of the </a:t>
            </a:r>
            <a:r>
              <a:rPr lang="en-US" sz="2400" b="1" dirty="0" smtClean="0">
                <a:solidFill>
                  <a:srgbClr val="283C55"/>
                </a:solidFill>
                <a:effectLst>
                  <a:outerShdw blurRad="38100" dist="38100" dir="2700000" algn="tl">
                    <a:srgbClr val="000000">
                      <a:alpha val="43137"/>
                    </a:srgbClr>
                  </a:outerShdw>
                </a:effectLst>
              </a:rPr>
              <a:t>parasite.</a:t>
            </a:r>
            <a:endParaRPr lang="en-US" sz="2400" b="1" dirty="0">
              <a:solidFill>
                <a:srgbClr val="283C55"/>
              </a:solidFill>
              <a:effectLst>
                <a:outerShdw blurRad="38100" dist="38100" dir="2700000" algn="tl">
                  <a:srgbClr val="000000">
                    <a:alpha val="43137"/>
                  </a:srgbClr>
                </a:outerShdw>
              </a:effectLst>
            </a:endParaRPr>
          </a:p>
          <a:p>
            <a:pPr marL="457200" indent="-4572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a:p>
            <a:pPr marL="342900" indent="-342900">
              <a:buFont typeface="+mj-lt"/>
              <a:buAutoNum type="arabicPeriod"/>
            </a:pPr>
            <a:r>
              <a:rPr lang="en-US" sz="2400" b="1" dirty="0" smtClean="0">
                <a:solidFill>
                  <a:srgbClr val="283C55"/>
                </a:solidFill>
                <a:effectLst>
                  <a:outerShdw blurRad="38100" dist="38100" dir="2700000" algn="tl">
                    <a:srgbClr val="000000">
                      <a:alpha val="43137"/>
                    </a:srgbClr>
                  </a:outerShdw>
                </a:effectLst>
              </a:rPr>
              <a:t>Do </a:t>
            </a:r>
            <a:r>
              <a:rPr lang="en-US" sz="2400" b="1" dirty="0">
                <a:solidFill>
                  <a:srgbClr val="283C55"/>
                </a:solidFill>
                <a:effectLst>
                  <a:outerShdw blurRad="38100" dist="38100" dir="2700000" algn="tl">
                    <a:srgbClr val="000000">
                      <a:alpha val="43137"/>
                    </a:srgbClr>
                  </a:outerShdw>
                </a:effectLst>
              </a:rPr>
              <a:t>not consume any food or water that may have been </a:t>
            </a:r>
            <a:r>
              <a:rPr lang="en-US" sz="2400" b="1" dirty="0">
                <a:solidFill>
                  <a:srgbClr val="FF0000"/>
                </a:solidFill>
                <a:effectLst>
                  <a:outerShdw blurRad="38100" dist="38100" dir="2700000" algn="tl">
                    <a:srgbClr val="000000">
                      <a:alpha val="43137"/>
                    </a:srgbClr>
                  </a:outerShdw>
                </a:effectLst>
              </a:rPr>
              <a:t>contaminated by fecal matter from dogs</a:t>
            </a:r>
            <a:r>
              <a:rPr lang="en-US" sz="2400" b="1" dirty="0" smtClean="0">
                <a:solidFill>
                  <a:srgbClr val="FF0000"/>
                </a:solidFill>
                <a:effectLst>
                  <a:outerShdw blurRad="38100" dist="38100" dir="2700000" algn="tl">
                    <a:srgbClr val="000000">
                      <a:alpha val="43137"/>
                    </a:srgbClr>
                  </a:outerShdw>
                </a:effectLst>
              </a:rPr>
              <a:t>.</a:t>
            </a:r>
          </a:p>
          <a:p>
            <a:pPr marL="342900" indent="-3429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Wash your hands </a:t>
            </a:r>
            <a:r>
              <a:rPr lang="en-US" sz="2400" b="1" dirty="0">
                <a:solidFill>
                  <a:srgbClr val="283C55"/>
                </a:solidFill>
                <a:effectLst>
                  <a:outerShdw blurRad="38100" dist="38100" dir="2700000" algn="tl">
                    <a:srgbClr val="000000">
                      <a:alpha val="43137"/>
                    </a:srgbClr>
                  </a:outerShdw>
                </a:effectLst>
              </a:rPr>
              <a:t>with soap and warm water after handling dogs, and before handling food</a:t>
            </a:r>
            <a:r>
              <a:rPr lang="en-US" sz="2400" b="1" dirty="0" smtClean="0">
                <a:solidFill>
                  <a:srgbClr val="283C55"/>
                </a:solidFill>
                <a:effectLst>
                  <a:outerShdw blurRad="38100" dist="38100" dir="2700000" algn="tl">
                    <a:srgbClr val="000000">
                      <a:alpha val="43137"/>
                    </a:srgbClr>
                  </a:outerShdw>
                </a:effectLst>
              </a:rPr>
              <a:t>.</a:t>
            </a:r>
          </a:p>
          <a:p>
            <a:pPr marL="342900" indent="-342900">
              <a:buFont typeface="+mj-lt"/>
              <a:buAutoNum type="arabicPeriod"/>
            </a:pPr>
            <a:endParaRPr lang="en-US" sz="2400" b="1" dirty="0">
              <a:solidFill>
                <a:srgbClr val="283C55"/>
              </a:solidFill>
              <a:effectLst>
                <a:outerShdw blurRad="38100" dist="38100" dir="2700000" algn="tl">
                  <a:srgbClr val="000000">
                    <a:alpha val="43137"/>
                  </a:srgbClr>
                </a:outerShdw>
              </a:effectLst>
            </a:endParaRP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Teach children </a:t>
            </a:r>
            <a:r>
              <a:rPr lang="en-US" sz="2400" b="1" dirty="0">
                <a:solidFill>
                  <a:srgbClr val="283C55"/>
                </a:solidFill>
                <a:effectLst>
                  <a:outerShdw blurRad="38100" dist="38100" dir="2700000" algn="tl">
                    <a:srgbClr val="000000">
                      <a:alpha val="43137"/>
                    </a:srgbClr>
                  </a:outerShdw>
                </a:effectLst>
              </a:rPr>
              <a:t>the importance of washing hands to prevent </a:t>
            </a:r>
            <a:r>
              <a:rPr lang="en-US" sz="2400" b="1" dirty="0" smtClean="0">
                <a:solidFill>
                  <a:srgbClr val="283C55"/>
                </a:solidFill>
                <a:effectLst>
                  <a:outerShdw blurRad="38100" dist="38100" dir="2700000" algn="tl">
                    <a:srgbClr val="000000">
                      <a:alpha val="43137"/>
                    </a:srgbClr>
                  </a:outerShdw>
                </a:effectLst>
              </a:rPr>
              <a:t>infection</a:t>
            </a:r>
          </a:p>
          <a:p>
            <a:pPr marL="342900" indent="-342900">
              <a:buFont typeface="+mj-lt"/>
              <a:buAutoNum type="arabicPeriod"/>
            </a:pPr>
            <a:endParaRPr lang="en-US" sz="2400" b="1" dirty="0" smtClean="0">
              <a:solidFill>
                <a:srgbClr val="283C55"/>
              </a:solidFill>
              <a:effectLst>
                <a:outerShdw blurRad="38100" dist="38100" dir="2700000" algn="tl">
                  <a:srgbClr val="000000">
                    <a:alpha val="43137"/>
                  </a:srgbClr>
                </a:outerShdw>
              </a:effectLst>
            </a:endParaRPr>
          </a:p>
          <a:p>
            <a:pPr marL="342900" indent="-342900">
              <a:buFont typeface="+mj-lt"/>
              <a:buAutoNum type="arabicPeriod"/>
            </a:pPr>
            <a:r>
              <a:rPr lang="en-US" sz="2400" b="1" dirty="0">
                <a:solidFill>
                  <a:srgbClr val="283C55"/>
                </a:solidFill>
                <a:effectLst>
                  <a:outerShdw blurRad="38100" dist="38100" dir="2700000" algn="tl">
                    <a:srgbClr val="000000">
                      <a:alpha val="43137"/>
                    </a:srgbClr>
                  </a:outerShdw>
                </a:effectLst>
              </a:rPr>
              <a:t>Avoid contact with </a:t>
            </a:r>
            <a:r>
              <a:rPr lang="en-US" sz="2400" b="1" dirty="0">
                <a:solidFill>
                  <a:srgbClr val="FF0000"/>
                </a:solidFill>
                <a:effectLst>
                  <a:outerShdw blurRad="38100" dist="38100" dir="2700000" algn="tl">
                    <a:srgbClr val="000000">
                      <a:alpha val="43137"/>
                    </a:srgbClr>
                  </a:outerShdw>
                </a:effectLst>
              </a:rPr>
              <a:t>wild animals </a:t>
            </a:r>
            <a:r>
              <a:rPr lang="en-US" sz="2400" b="1" dirty="0">
                <a:solidFill>
                  <a:srgbClr val="283C55"/>
                </a:solidFill>
                <a:effectLst>
                  <a:outerShdw blurRad="38100" dist="38100" dir="2700000" algn="tl">
                    <a:srgbClr val="000000">
                      <a:alpha val="43137"/>
                    </a:srgbClr>
                  </a:outerShdw>
                </a:effectLst>
              </a:rPr>
              <a:t>such as foxes, coyotes and stray dogs.</a:t>
            </a:r>
          </a:p>
          <a:p>
            <a:pPr marL="342900" indent="-342900">
              <a:buFont typeface="+mj-lt"/>
              <a:buAutoNum type="arabicPeriod"/>
            </a:pPr>
            <a:r>
              <a:rPr lang="en-US" sz="2400" b="1" dirty="0">
                <a:solidFill>
                  <a:srgbClr val="283C55"/>
                </a:solidFill>
                <a:effectLst>
                  <a:outerShdw blurRad="38100" dist="38100" dir="2700000" algn="tl">
                    <a:srgbClr val="000000">
                      <a:alpha val="43137"/>
                    </a:srgbClr>
                  </a:outerShdw>
                </a:effectLst>
              </a:rPr>
              <a:t>Do not encourage wild </a:t>
            </a:r>
            <a:r>
              <a:rPr lang="en-US" sz="2400" b="1" dirty="0">
                <a:solidFill>
                  <a:srgbClr val="FF0000"/>
                </a:solidFill>
                <a:effectLst>
                  <a:outerShdw blurRad="38100" dist="38100" dir="2700000" algn="tl">
                    <a:srgbClr val="000000">
                      <a:alpha val="43137"/>
                    </a:srgbClr>
                  </a:outerShdw>
                </a:effectLst>
              </a:rPr>
              <a:t>animals to come close to your home or keep them as pets</a:t>
            </a:r>
            <a:r>
              <a:rPr lang="en-US" sz="2400" dirty="0"/>
              <a:t>.</a:t>
            </a:r>
            <a:endParaRPr lang="ar-JO" sz="2400" dirty="0"/>
          </a:p>
        </p:txBody>
      </p:sp>
      <p:pic>
        <p:nvPicPr>
          <p:cNvPr id="4" name="Picture 3" descr="Schools must provide soap to maintain basic &lt;strong&gt;hygiene&lt;/strong&g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62" y="3219693"/>
            <a:ext cx="4017887" cy="2109391"/>
          </a:xfrm>
          <a:prstGeom prst="rect">
            <a:avLst/>
          </a:prstGeom>
        </p:spPr>
      </p:pic>
    </p:spTree>
    <p:extLst>
      <p:ext uri="{BB962C8B-B14F-4D97-AF65-F5344CB8AC3E}">
        <p14:creationId xmlns:p14="http://schemas.microsoft.com/office/powerpoint/2010/main" val="229353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CAD20AEA-7CAF-4A83-BE2E-EAF010B8B7F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255CADE-DCE0-447F-B290-2AE78E5E55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Science Lab">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5" cstate="email">
            <a:extLst>
              <a:ext uri="{28A0092B-C50C-407E-A947-70E740481C1C}">
                <a14:useLocalDpi xmlns:a14="http://schemas.microsoft.com/office/drawing/2010/main"/>
              </a:ext>
            </a:extLst>
          </a:blip>
          <a:srcRect l="7364" r="2" b="2"/>
          <a:stretch/>
        </p:blipFill>
        <p:spPr>
          <a:xfrm>
            <a:off x="8860" y="10"/>
            <a:ext cx="6924201" cy="6857990"/>
          </a:xfrm>
          <a:prstGeom prst="rect">
            <a:avLst/>
          </a:prstGeom>
        </p:spPr>
      </p:pic>
      <p:sp>
        <p:nvSpPr>
          <p:cNvPr id="54" name="Rectangle 53">
            <a:extLst>
              <a:ext uri="{FF2B5EF4-FFF2-40B4-BE49-F238E27FC236}">
                <a16:creationId xmlns:a16="http://schemas.microsoft.com/office/drawing/2014/main" id="{4245587C-701C-48A1-9B6B-10C3DF81A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2E5CF545-7AAF-4A13-8871-089E929E850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12B77B0A-41A1-428C-897D-2AEE4B4A56BD}"/>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smtClean="0"/>
              <a:t>part 1 done!</a:t>
            </a:r>
            <a:endParaRPr lang="en-US" sz="4800" dirty="0"/>
          </a:p>
        </p:txBody>
      </p:sp>
    </p:spTree>
    <p:extLst>
      <p:ext uri="{BB962C8B-B14F-4D97-AF65-F5344CB8AC3E}">
        <p14:creationId xmlns:p14="http://schemas.microsoft.com/office/powerpoint/2010/main" val="2984610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1554374" y="5314508"/>
            <a:ext cx="5400600" cy="1524000"/>
          </a:xfrm>
        </p:spPr>
        <p:txBody>
          <a:bodyPr>
            <a:noAutofit/>
          </a:bodyPr>
          <a:lstStyle/>
          <a:p>
            <a:r>
              <a:rPr lang="en-US" sz="2800" b="1" i="1" u="sng" dirty="0">
                <a:solidFill>
                  <a:schemeClr val="tx1"/>
                </a:solidFill>
                <a:latin typeface="Gabriola" pitchFamily="82" charset="0"/>
                <a:cs typeface="Aldhabi" pitchFamily="2" charset="-78"/>
              </a:rPr>
              <a:t>Done by: </a:t>
            </a:r>
            <a:r>
              <a:rPr lang="en-US" sz="2800" b="1" i="1" u="sng" dirty="0" err="1">
                <a:solidFill>
                  <a:schemeClr val="tx1"/>
                </a:solidFill>
                <a:latin typeface="Gabriola" pitchFamily="82" charset="0"/>
                <a:cs typeface="Aldhabi" pitchFamily="2" charset="-78"/>
              </a:rPr>
              <a:t>Balqees</a:t>
            </a:r>
            <a:r>
              <a:rPr lang="en-US" sz="2800" b="1" i="1" u="sng" dirty="0">
                <a:solidFill>
                  <a:schemeClr val="tx1"/>
                </a:solidFill>
                <a:latin typeface="Gabriola" pitchFamily="82" charset="0"/>
                <a:cs typeface="Aldhabi" pitchFamily="2" charset="-78"/>
              </a:rPr>
              <a:t> Ahmad AL-</a:t>
            </a:r>
            <a:r>
              <a:rPr lang="en-US" sz="2800" b="1" i="1" u="sng" dirty="0" err="1">
                <a:solidFill>
                  <a:schemeClr val="tx1"/>
                </a:solidFill>
                <a:latin typeface="Gabriola" pitchFamily="82" charset="0"/>
                <a:cs typeface="Aldhabi" pitchFamily="2" charset="-78"/>
              </a:rPr>
              <a:t>hloul</a:t>
            </a:r>
            <a:endParaRPr lang="en-US" sz="2800" b="1" i="1" u="sng" dirty="0">
              <a:solidFill>
                <a:schemeClr val="tx1"/>
              </a:solidFill>
              <a:latin typeface="Gabriola" pitchFamily="82" charset="0"/>
              <a:cs typeface="Aldhabi" pitchFamily="2" charset="-78"/>
            </a:endParaRP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3929" t="16408" b="22791"/>
          <a:stretch/>
        </p:blipFill>
        <p:spPr>
          <a:xfrm>
            <a:off x="1524000" y="-16941"/>
            <a:ext cx="6433754" cy="4437112"/>
          </a:xfrm>
          <a:prstGeom prst="rect">
            <a:avLst/>
          </a:prstGeom>
        </p:spPr>
      </p:pic>
      <p:sp>
        <p:nvSpPr>
          <p:cNvPr id="4" name="عنوان 3"/>
          <p:cNvSpPr>
            <a:spLocks noGrp="1"/>
          </p:cNvSpPr>
          <p:nvPr>
            <p:ph type="ctrTitle"/>
          </p:nvPr>
        </p:nvSpPr>
        <p:spPr>
          <a:xfrm>
            <a:off x="6744072" y="1988840"/>
            <a:ext cx="3744416" cy="3312368"/>
          </a:xfr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3500000" scaled="1"/>
            <a:tileRect/>
          </a:gradFill>
          <a:ln>
            <a:solidFill>
              <a:schemeClr val="tx1"/>
            </a:solidFill>
          </a:ln>
        </p:spPr>
        <p:txBody>
          <a:bodyPr>
            <a:noAutofit/>
          </a:bodyPr>
          <a:lstStyle/>
          <a:p>
            <a:pPr algn="ctr"/>
            <a:r>
              <a:rPr lang="en-US" sz="4000" b="1" dirty="0">
                <a:solidFill>
                  <a:schemeClr val="tx2">
                    <a:lumMod val="50000"/>
                  </a:schemeClr>
                </a:solidFill>
                <a:latin typeface="Segoe Script" pitchFamily="66" charset="0"/>
                <a:cs typeface="Aldhabi" pitchFamily="2" charset="-78"/>
              </a:rPr>
              <a:t>Clinical picture of</a:t>
            </a:r>
            <a:br>
              <a:rPr lang="en-US" sz="4000" b="1" dirty="0">
                <a:solidFill>
                  <a:schemeClr val="tx2">
                    <a:lumMod val="50000"/>
                  </a:schemeClr>
                </a:solidFill>
                <a:latin typeface="Segoe Script" pitchFamily="66" charset="0"/>
                <a:cs typeface="Aldhabi" pitchFamily="2" charset="-78"/>
              </a:rPr>
            </a:br>
            <a:r>
              <a:rPr lang="en-US" sz="4000" b="1" dirty="0">
                <a:solidFill>
                  <a:schemeClr val="tx2">
                    <a:lumMod val="50000"/>
                  </a:schemeClr>
                </a:solidFill>
                <a:latin typeface="Segoe Script" pitchFamily="66" charset="0"/>
                <a:cs typeface="Aldhabi" pitchFamily="2" charset="-78"/>
              </a:rPr>
              <a:t>hydatid disease of the liver  </a:t>
            </a:r>
            <a:r>
              <a:rPr lang="ar-JO" sz="4000" b="1" dirty="0">
                <a:solidFill>
                  <a:schemeClr val="tx2">
                    <a:lumMod val="50000"/>
                  </a:schemeClr>
                </a:solidFill>
                <a:latin typeface="Segoe Script" pitchFamily="66" charset="0"/>
                <a:cs typeface="Aldhabi" pitchFamily="2" charset="-78"/>
              </a:rPr>
              <a:t> </a:t>
            </a:r>
            <a:endParaRPr lang="ar-SA" sz="4000" b="1" dirty="0">
              <a:solidFill>
                <a:schemeClr val="tx2">
                  <a:lumMod val="50000"/>
                </a:schemeClr>
              </a:solidFill>
              <a:latin typeface="Segoe Script" pitchFamily="66" charset="0"/>
              <a:cs typeface="Aldhabi" pitchFamily="2" charset="-78"/>
            </a:endParaRPr>
          </a:p>
        </p:txBody>
      </p:sp>
    </p:spTree>
    <p:extLst>
      <p:ext uri="{BB962C8B-B14F-4D97-AF65-F5344CB8AC3E}">
        <p14:creationId xmlns:p14="http://schemas.microsoft.com/office/powerpoint/2010/main" val="4095647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31504" y="404664"/>
            <a:ext cx="8712968" cy="576064"/>
          </a:xfrm>
          <a:solidFill>
            <a:schemeClr val="accent2">
              <a:lumMod val="20000"/>
              <a:lumOff val="80000"/>
            </a:schemeClr>
          </a:solidFill>
        </p:spPr>
        <p:txBody>
          <a:bodyPr>
            <a:normAutofit fontScale="90000"/>
          </a:bodyPr>
          <a:lstStyle/>
          <a:p>
            <a:r>
              <a:rPr lang="en-US" u="sng" dirty="0"/>
              <a:t>Hydatid </a:t>
            </a:r>
            <a:r>
              <a:rPr lang="en-US" u="sng" dirty="0" smtClean="0"/>
              <a:t>disease (</a:t>
            </a:r>
            <a:r>
              <a:rPr lang="en-US" u="sng" dirty="0" err="1" smtClean="0"/>
              <a:t>echinococcosis</a:t>
            </a:r>
            <a:r>
              <a:rPr lang="en-US" u="sng" dirty="0" smtClean="0"/>
              <a:t>)</a:t>
            </a:r>
            <a:endParaRPr lang="ar-SA" u="sng" dirty="0"/>
          </a:p>
        </p:txBody>
      </p:sp>
      <p:sp>
        <p:nvSpPr>
          <p:cNvPr id="3" name="عنصر نائب للمحتوى 2"/>
          <p:cNvSpPr>
            <a:spLocks noGrp="1"/>
          </p:cNvSpPr>
          <p:nvPr>
            <p:ph idx="1"/>
          </p:nvPr>
        </p:nvSpPr>
        <p:spPr>
          <a:xfrm>
            <a:off x="2207568" y="1268761"/>
            <a:ext cx="7200800" cy="3725491"/>
          </a:xfrm>
        </p:spPr>
        <p:txBody>
          <a:bodyPr>
            <a:noAutofit/>
          </a:bodyPr>
          <a:lstStyle/>
          <a:p>
            <a:pPr algn="l" rtl="0"/>
            <a:r>
              <a:rPr lang="ar-JO" dirty="0" smtClean="0">
                <a:latin typeface="Tw Cen MT" pitchFamily="34" charset="0"/>
              </a:rPr>
              <a:t> &lt;&lt;</a:t>
            </a:r>
            <a:r>
              <a:rPr lang="en-US" dirty="0">
                <a:latin typeface="Tw Cen MT" pitchFamily="34" charset="0"/>
              </a:rPr>
              <a:t>The growth of the cyst in the liver is </a:t>
            </a:r>
            <a:r>
              <a:rPr lang="en-US" dirty="0" smtClean="0">
                <a:latin typeface="Tw Cen MT" pitchFamily="34" charset="0"/>
              </a:rPr>
              <a:t>slow, </a:t>
            </a:r>
            <a:r>
              <a:rPr lang="en-US" dirty="0">
                <a:latin typeface="Tw Cen MT" pitchFamily="34" charset="0"/>
              </a:rPr>
              <a:t>ranging </a:t>
            </a:r>
            <a:r>
              <a:rPr lang="en-US" dirty="0">
                <a:solidFill>
                  <a:srgbClr val="FF0000"/>
                </a:solidFill>
                <a:latin typeface="Tw Cen MT" pitchFamily="34" charset="0"/>
              </a:rPr>
              <a:t>from 1 mm to 5 mm </a:t>
            </a:r>
            <a:r>
              <a:rPr lang="en-US" dirty="0" smtClean="0">
                <a:solidFill>
                  <a:srgbClr val="FF0000"/>
                </a:solidFill>
                <a:latin typeface="Tw Cen MT" pitchFamily="34" charset="0"/>
              </a:rPr>
              <a:t>in diameter </a:t>
            </a:r>
            <a:r>
              <a:rPr lang="en-US" dirty="0">
                <a:solidFill>
                  <a:srgbClr val="FF0000"/>
                </a:solidFill>
                <a:latin typeface="Tw Cen MT" pitchFamily="34" charset="0"/>
              </a:rPr>
              <a:t>per </a:t>
            </a:r>
            <a:r>
              <a:rPr lang="en-US" dirty="0" smtClean="0">
                <a:solidFill>
                  <a:srgbClr val="FF0000"/>
                </a:solidFill>
                <a:latin typeface="Tw Cen MT" pitchFamily="34" charset="0"/>
              </a:rPr>
              <a:t>year </a:t>
            </a:r>
            <a:r>
              <a:rPr lang="en-US" dirty="0" smtClean="0">
                <a:latin typeface="Tw Cen MT" pitchFamily="34" charset="0"/>
              </a:rPr>
              <a:t>&amp; </a:t>
            </a:r>
            <a:r>
              <a:rPr lang="en-US" dirty="0">
                <a:latin typeface="Tw Cen MT" pitchFamily="34" charset="0"/>
              </a:rPr>
              <a:t>remain unapparent for </a:t>
            </a:r>
            <a:r>
              <a:rPr lang="en-US" dirty="0" smtClean="0">
                <a:latin typeface="Tw Cen MT" pitchFamily="34" charset="0"/>
              </a:rPr>
              <a:t>many years. </a:t>
            </a:r>
            <a:endParaRPr lang="en-US" dirty="0">
              <a:latin typeface="Tw Cen MT" pitchFamily="34" charset="0"/>
            </a:endParaRPr>
          </a:p>
          <a:p>
            <a:pPr algn="l" rtl="0"/>
            <a:r>
              <a:rPr lang="ar-JO" dirty="0" smtClean="0">
                <a:latin typeface="Tw Cen MT" pitchFamily="34" charset="0"/>
              </a:rPr>
              <a:t> &lt;&lt;</a:t>
            </a:r>
            <a:r>
              <a:rPr lang="en-US" dirty="0">
                <a:latin typeface="Tw Cen MT" pitchFamily="34" charset="0"/>
              </a:rPr>
              <a:t>humans are usually asymptomatic for </a:t>
            </a:r>
            <a:r>
              <a:rPr lang="en-US" dirty="0" smtClean="0">
                <a:latin typeface="Tw Cen MT" pitchFamily="34" charset="0"/>
              </a:rPr>
              <a:t>a long time and incidentally discovered in about 75% of cases.</a:t>
            </a:r>
          </a:p>
          <a:p>
            <a:pPr algn="l" rtl="0"/>
            <a:r>
              <a:rPr lang="ar-JO" dirty="0" smtClean="0">
                <a:latin typeface="Tw Cen MT" pitchFamily="34" charset="0"/>
              </a:rPr>
              <a:t>&lt;&lt;</a:t>
            </a:r>
            <a:r>
              <a:rPr lang="en-US" dirty="0" smtClean="0">
                <a:latin typeface="Tw Cen MT" pitchFamily="34" charset="0"/>
              </a:rPr>
              <a:t>Symptoms </a:t>
            </a:r>
            <a:r>
              <a:rPr lang="en-US" dirty="0">
                <a:latin typeface="Tw Cen MT" pitchFamily="34" charset="0"/>
              </a:rPr>
              <a:t>develop only when the cyst has grown large enough to cause pressure on adjacent organ ( 5cm or more in diameter) or when complication take place. </a:t>
            </a:r>
            <a:endParaRPr lang="en-US" dirty="0" smtClean="0">
              <a:latin typeface="Tw Cen MT" pitchFamily="34" charset="0"/>
            </a:endParaRPr>
          </a:p>
          <a:p>
            <a:pPr algn="l" rtl="0"/>
            <a:r>
              <a:rPr lang="ar-JO" dirty="0" smtClean="0">
                <a:latin typeface="Tw Cen MT" pitchFamily="34" charset="0"/>
              </a:rPr>
              <a:t>&lt;&lt;</a:t>
            </a:r>
            <a:r>
              <a:rPr lang="en-US" dirty="0" smtClean="0">
                <a:latin typeface="Tw Cen MT" pitchFamily="34" charset="0"/>
              </a:rPr>
              <a:t> simple (</a:t>
            </a:r>
            <a:r>
              <a:rPr lang="en-US" dirty="0" smtClean="0">
                <a:solidFill>
                  <a:srgbClr val="FF0000"/>
                </a:solidFill>
                <a:latin typeface="Tw Cen MT" pitchFamily="34" charset="0"/>
              </a:rPr>
              <a:t>uncomplicated</a:t>
            </a:r>
            <a:r>
              <a:rPr lang="en-US" dirty="0" smtClean="0">
                <a:latin typeface="Tw Cen MT" pitchFamily="34" charset="0"/>
              </a:rPr>
              <a:t>) cyst is </a:t>
            </a:r>
            <a:r>
              <a:rPr lang="en-US" dirty="0" smtClean="0">
                <a:solidFill>
                  <a:srgbClr val="FF0000"/>
                </a:solidFill>
                <a:latin typeface="Tw Cen MT" pitchFamily="34" charset="0"/>
              </a:rPr>
              <a:t>asymptomatic</a:t>
            </a:r>
            <a:r>
              <a:rPr lang="en-US" dirty="0">
                <a:solidFill>
                  <a:srgbClr val="FF0000"/>
                </a:solidFill>
                <a:latin typeface="Tw Cen MT" pitchFamily="34" charset="0"/>
              </a:rPr>
              <a:t>.</a:t>
            </a:r>
            <a:r>
              <a:rPr lang="en-US" dirty="0" smtClean="0">
                <a:solidFill>
                  <a:srgbClr val="FF0000"/>
                </a:solidFill>
                <a:latin typeface="Tw Cen MT" pitchFamily="34" charset="0"/>
              </a:rPr>
              <a:t> </a:t>
            </a:r>
          </a:p>
          <a:p>
            <a:pPr algn="l" rtl="0"/>
            <a:r>
              <a:rPr lang="ar-JO" dirty="0" smtClean="0">
                <a:latin typeface="Tw Cen MT" pitchFamily="34" charset="0"/>
              </a:rPr>
              <a:t>&lt;&lt;</a:t>
            </a:r>
            <a:r>
              <a:rPr lang="en-US" dirty="0" smtClean="0">
                <a:latin typeface="Tw Cen MT" pitchFamily="34" charset="0"/>
              </a:rPr>
              <a:t>Most </a:t>
            </a:r>
            <a:r>
              <a:rPr lang="en-US" dirty="0">
                <a:latin typeface="Tw Cen MT" pitchFamily="34" charset="0"/>
              </a:rPr>
              <a:t>primary infections consist </a:t>
            </a:r>
            <a:r>
              <a:rPr lang="en-US" dirty="0">
                <a:solidFill>
                  <a:srgbClr val="FF0000"/>
                </a:solidFill>
                <a:latin typeface="Tw Cen MT" pitchFamily="34" charset="0"/>
              </a:rPr>
              <a:t>of a single cyst</a:t>
            </a:r>
            <a:r>
              <a:rPr lang="en-US" dirty="0">
                <a:latin typeface="Tw Cen MT" pitchFamily="34" charset="0"/>
              </a:rPr>
              <a:t>, but up to 20%-40% </a:t>
            </a:r>
            <a:r>
              <a:rPr lang="en-US" dirty="0" smtClean="0">
                <a:latin typeface="Tw Cen MT" pitchFamily="34" charset="0"/>
              </a:rPr>
              <a:t>of infected </a:t>
            </a:r>
            <a:r>
              <a:rPr lang="en-US" dirty="0">
                <a:latin typeface="Tw Cen MT" pitchFamily="34" charset="0"/>
              </a:rPr>
              <a:t>people have multiple </a:t>
            </a:r>
            <a:r>
              <a:rPr lang="en-US" dirty="0" smtClean="0">
                <a:latin typeface="Tw Cen MT" pitchFamily="34" charset="0"/>
              </a:rPr>
              <a:t>cysts.</a:t>
            </a:r>
          </a:p>
          <a:p>
            <a:pPr algn="l" rtl="0"/>
            <a:r>
              <a:rPr lang="ar-JO" dirty="0" smtClean="0">
                <a:latin typeface="Tw Cen MT" pitchFamily="34" charset="0"/>
              </a:rPr>
              <a:t>&lt;&lt;</a:t>
            </a:r>
            <a:r>
              <a:rPr lang="en-US" dirty="0" smtClean="0">
                <a:latin typeface="Tw Cen MT" pitchFamily="34" charset="0"/>
              </a:rPr>
              <a:t> The </a:t>
            </a:r>
            <a:r>
              <a:rPr lang="en-US" dirty="0">
                <a:latin typeface="Tw Cen MT" pitchFamily="34" charset="0"/>
              </a:rPr>
              <a:t>symptoms depend not only on the size </a:t>
            </a:r>
            <a:r>
              <a:rPr lang="en-US" dirty="0" smtClean="0">
                <a:latin typeface="Tw Cen MT" pitchFamily="34" charset="0"/>
              </a:rPr>
              <a:t>and number </a:t>
            </a:r>
            <a:r>
              <a:rPr lang="en-US" dirty="0">
                <a:latin typeface="Tw Cen MT" pitchFamily="34" charset="0"/>
              </a:rPr>
              <a:t>of cysts, but also on the mass effect within the organ and upon surrounding </a:t>
            </a:r>
            <a:r>
              <a:rPr lang="en-US" dirty="0" smtClean="0">
                <a:latin typeface="Tw Cen MT" pitchFamily="34" charset="0"/>
              </a:rPr>
              <a:t>structures.</a:t>
            </a:r>
          </a:p>
          <a:p>
            <a:pPr algn="l" rtl="0"/>
            <a:r>
              <a:rPr lang="en-US" dirty="0" smtClean="0">
                <a:latin typeface="Tw Cen MT" pitchFamily="34" charset="0"/>
              </a:rPr>
              <a:t> </a:t>
            </a:r>
          </a:p>
          <a:p>
            <a:pPr algn="l" rtl="0"/>
            <a:endParaRPr lang="ar-SA" dirty="0">
              <a:latin typeface="Tw Cen MT" pitchFamily="34" charset="0"/>
            </a:endParaRPr>
          </a:p>
        </p:txBody>
      </p:sp>
    </p:spTree>
    <p:extLst>
      <p:ext uri="{BB962C8B-B14F-4D97-AF65-F5344CB8AC3E}">
        <p14:creationId xmlns:p14="http://schemas.microsoft.com/office/powerpoint/2010/main" val="631093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48FE65CB-EFD8-497D-A30A-093E20EACB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ience Lab">
            <a:extLst>
              <a:ext uri="{FF2B5EF4-FFF2-40B4-BE49-F238E27FC236}">
                <a16:creationId xmlns:a16="http://schemas.microsoft.com/office/drawing/2014/main" id="{7E185DA8-778E-49D9-863D-7DB5660424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54" r="25902"/>
          <a:stretch/>
        </p:blipFill>
        <p:spPr>
          <a:xfrm>
            <a:off x="1028342" y="618517"/>
            <a:ext cx="6139725" cy="5629884"/>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5" name="Picture 114">
            <a:extLst>
              <a:ext uri="{FF2B5EF4-FFF2-40B4-BE49-F238E27FC236}">
                <a16:creationId xmlns:a16="http://schemas.microsoft.com/office/drawing/2014/main" id="{E3265C2A-0A58-43AD-A406-8F4478E2875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7559099" y="105122"/>
            <a:ext cx="3352128" cy="1573863"/>
          </a:xfrm>
        </p:spPr>
        <p:txBody>
          <a:bodyPr>
            <a:normAutofit/>
          </a:bodyPr>
          <a:lstStyle/>
          <a:p>
            <a:pPr algn="l"/>
            <a:r>
              <a:rPr lang="en-US" dirty="0"/>
              <a:t>Elements</a:t>
            </a:r>
          </a:p>
        </p:txBody>
      </p:sp>
      <p:graphicFrame>
        <p:nvGraphicFramePr>
          <p:cNvPr id="9" name="Content Placeholder 8" descr="Icons">
            <a:extLst>
              <a:ext uri="{FF2B5EF4-FFF2-40B4-BE49-F238E27FC236}">
                <a16:creationId xmlns:a16="http://schemas.microsoft.com/office/drawing/2014/main" id="{8FF6EDB8-0D3A-4193-BDFE-DD56CEA7DAB2}"/>
              </a:ext>
            </a:extLst>
          </p:cNvPr>
          <p:cNvGraphicFramePr>
            <a:graphicFrameLocks noGrp="1"/>
          </p:cNvGraphicFramePr>
          <p:nvPr>
            <p:ph idx="1"/>
            <p:extLst>
              <p:ext uri="{D42A27DB-BD31-4B8C-83A1-F6EECF244321}">
                <p14:modId xmlns:p14="http://schemas.microsoft.com/office/powerpoint/2010/main" val="748212289"/>
              </p:ext>
            </p:extLst>
          </p:nvPr>
        </p:nvGraphicFramePr>
        <p:xfrm>
          <a:off x="7697643" y="1651550"/>
          <a:ext cx="4023301" cy="47677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26403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75520" y="548680"/>
            <a:ext cx="5791200" cy="579512"/>
          </a:xfrm>
          <a:solidFill>
            <a:schemeClr val="accent2">
              <a:lumMod val="20000"/>
              <a:lumOff val="80000"/>
            </a:schemeClr>
          </a:solidFill>
        </p:spPr>
        <p:txBody>
          <a:bodyPr>
            <a:normAutofit fontScale="90000"/>
          </a:bodyPr>
          <a:lstStyle/>
          <a:p>
            <a:r>
              <a:rPr lang="en-US" dirty="0" err="1" smtClean="0"/>
              <a:t>Signs&amp;symptoms</a:t>
            </a:r>
            <a:r>
              <a:rPr lang="en-US" dirty="0" smtClean="0"/>
              <a:t> </a:t>
            </a:r>
            <a:endParaRPr lang="ar-SA" dirty="0"/>
          </a:p>
        </p:txBody>
      </p:sp>
      <p:sp>
        <p:nvSpPr>
          <p:cNvPr id="3" name="عنصر نائب للمحتوى 2"/>
          <p:cNvSpPr>
            <a:spLocks noGrp="1"/>
          </p:cNvSpPr>
          <p:nvPr>
            <p:ph idx="1"/>
          </p:nvPr>
        </p:nvSpPr>
        <p:spPr>
          <a:xfrm>
            <a:off x="1981200" y="1412777"/>
            <a:ext cx="7620000" cy="4713387"/>
          </a:xfrm>
        </p:spPr>
        <p:txBody>
          <a:bodyPr>
            <a:noAutofit/>
          </a:bodyPr>
          <a:lstStyle/>
          <a:p>
            <a:pPr algn="l"/>
            <a:r>
              <a:rPr lang="en-US" sz="2400" u="sng" dirty="0">
                <a:latin typeface="Tw Cen MT" pitchFamily="34" charset="0"/>
              </a:rPr>
              <a:t>Non complicated (</a:t>
            </a:r>
            <a:r>
              <a:rPr lang="en-US" sz="2400" u="sng" dirty="0">
                <a:solidFill>
                  <a:srgbClr val="FF0000"/>
                </a:solidFill>
                <a:latin typeface="Tw Cen MT" pitchFamily="34" charset="0"/>
              </a:rPr>
              <a:t>simple</a:t>
            </a:r>
            <a:r>
              <a:rPr lang="en-US" sz="2400" u="sng" dirty="0">
                <a:latin typeface="Tw Cen MT" pitchFamily="34" charset="0"/>
              </a:rPr>
              <a:t>) cysts:</a:t>
            </a:r>
          </a:p>
          <a:p>
            <a:pPr algn="l"/>
            <a:endParaRPr lang="en-US" sz="100" dirty="0">
              <a:latin typeface="Tw Cen MT" pitchFamily="34" charset="0"/>
            </a:endParaRPr>
          </a:p>
          <a:p>
            <a:pPr algn="l"/>
            <a:r>
              <a:rPr lang="en-US" dirty="0" smtClean="0">
                <a:latin typeface="Tw Cen MT" pitchFamily="34" charset="0"/>
              </a:rPr>
              <a:t>  Are frequently </a:t>
            </a:r>
            <a:r>
              <a:rPr lang="en-US" dirty="0">
                <a:solidFill>
                  <a:srgbClr val="FF0000"/>
                </a:solidFill>
                <a:latin typeface="Tw Cen MT" pitchFamily="34" charset="0"/>
              </a:rPr>
              <a:t>silent </a:t>
            </a:r>
            <a:r>
              <a:rPr lang="en-US" dirty="0">
                <a:latin typeface="Tw Cen MT" pitchFamily="34" charset="0"/>
              </a:rPr>
              <a:t>and only diagnosed incidentally during abdominal investigation for other </a:t>
            </a:r>
            <a:r>
              <a:rPr lang="en-US" dirty="0" smtClean="0">
                <a:latin typeface="Tw Cen MT" pitchFamily="34" charset="0"/>
              </a:rPr>
              <a:t>pathology or postmortem during autopsy.</a:t>
            </a:r>
          </a:p>
          <a:p>
            <a:pPr algn="l"/>
            <a:r>
              <a:rPr lang="en-US" dirty="0" smtClean="0">
                <a:latin typeface="Tw Cen MT" pitchFamily="34" charset="0"/>
              </a:rPr>
              <a:t> Pressure effects are initially vague. They may include </a:t>
            </a:r>
            <a:r>
              <a:rPr lang="en-US" dirty="0">
                <a:latin typeface="Tw Cen MT" pitchFamily="34" charset="0"/>
              </a:rPr>
              <a:t>non-specific </a:t>
            </a:r>
            <a:r>
              <a:rPr lang="en-US" dirty="0" smtClean="0">
                <a:latin typeface="Tw Cen MT" pitchFamily="34" charset="0"/>
              </a:rPr>
              <a:t>symptoms ,</a:t>
            </a:r>
            <a:r>
              <a:rPr lang="en-US" dirty="0">
                <a:latin typeface="Tw Cen MT" pitchFamily="34" charset="0"/>
              </a:rPr>
              <a:t>t</a:t>
            </a:r>
            <a:r>
              <a:rPr lang="en-US" dirty="0" smtClean="0">
                <a:latin typeface="Tw Cen MT" pitchFamily="34" charset="0"/>
              </a:rPr>
              <a:t>he clinical signs appear gradually with the increase volume of the cyst. The most common </a:t>
            </a:r>
            <a:r>
              <a:rPr lang="en-US" dirty="0" err="1" smtClean="0">
                <a:latin typeface="Tw Cen MT" pitchFamily="34" charset="0"/>
              </a:rPr>
              <a:t>signs&amp;symptom</a:t>
            </a:r>
            <a:r>
              <a:rPr lang="en-US" dirty="0" smtClean="0">
                <a:latin typeface="Tw Cen MT" pitchFamily="34" charset="0"/>
              </a:rPr>
              <a:t>, when it occurs, is:</a:t>
            </a:r>
          </a:p>
          <a:p>
            <a:pPr algn="l"/>
            <a:r>
              <a:rPr lang="en-US" u="sng" dirty="0" smtClean="0">
                <a:solidFill>
                  <a:srgbClr val="FF0000"/>
                </a:solidFill>
                <a:latin typeface="Tw Cen MT" pitchFamily="34" charset="0"/>
              </a:rPr>
              <a:t>1- right </a:t>
            </a:r>
            <a:r>
              <a:rPr lang="en-US" u="sng" dirty="0">
                <a:solidFill>
                  <a:srgbClr val="FF0000"/>
                </a:solidFill>
                <a:latin typeface="Tw Cen MT" pitchFamily="34" charset="0"/>
              </a:rPr>
              <a:t>upper quadrant </a:t>
            </a:r>
            <a:r>
              <a:rPr lang="en-US" u="sng" dirty="0" smtClean="0">
                <a:solidFill>
                  <a:srgbClr val="FF0000"/>
                </a:solidFill>
                <a:latin typeface="Tw Cen MT" pitchFamily="34" charset="0"/>
              </a:rPr>
              <a:t>pain  &amp;tenderness . </a:t>
            </a:r>
          </a:p>
          <a:p>
            <a:pPr algn="l"/>
            <a:r>
              <a:rPr lang="en-US" u="sng" dirty="0" smtClean="0">
                <a:solidFill>
                  <a:srgbClr val="FF0000"/>
                </a:solidFill>
                <a:latin typeface="Tw Cen MT" pitchFamily="34" charset="0"/>
              </a:rPr>
              <a:t>2- enlarged </a:t>
            </a:r>
            <a:r>
              <a:rPr lang="en-US" u="sng" dirty="0">
                <a:solidFill>
                  <a:srgbClr val="FF0000"/>
                </a:solidFill>
                <a:latin typeface="Tw Cen MT" pitchFamily="34" charset="0"/>
              </a:rPr>
              <a:t>liver and </a:t>
            </a:r>
            <a:r>
              <a:rPr lang="en-US" u="sng" dirty="0" smtClean="0">
                <a:solidFill>
                  <a:srgbClr val="FF0000"/>
                </a:solidFill>
                <a:latin typeface="Tw Cen MT" pitchFamily="34" charset="0"/>
              </a:rPr>
              <a:t>a palpable mass</a:t>
            </a:r>
            <a:r>
              <a:rPr lang="en-US" u="sng" dirty="0">
                <a:solidFill>
                  <a:srgbClr val="FF0000"/>
                </a:solidFill>
                <a:latin typeface="Tw Cen MT" pitchFamily="34" charset="0"/>
              </a:rPr>
              <a:t>+</a:t>
            </a:r>
            <a:r>
              <a:rPr lang="en-US" u="sng" dirty="0" smtClean="0">
                <a:solidFill>
                  <a:srgbClr val="FF0000"/>
                </a:solidFill>
                <a:latin typeface="Tw Cen MT" pitchFamily="34" charset="0"/>
              </a:rPr>
              <a:t> </a:t>
            </a:r>
            <a:r>
              <a:rPr lang="en-US" u="sng" dirty="0" err="1" smtClean="0">
                <a:solidFill>
                  <a:srgbClr val="FF0000"/>
                </a:solidFill>
                <a:latin typeface="Tw Cen MT" pitchFamily="34" charset="0"/>
              </a:rPr>
              <a:t>hydatid</a:t>
            </a:r>
            <a:r>
              <a:rPr lang="en-US" u="sng" dirty="0" smtClean="0">
                <a:solidFill>
                  <a:srgbClr val="FF0000"/>
                </a:solidFill>
                <a:latin typeface="Tw Cen MT" pitchFamily="34" charset="0"/>
              </a:rPr>
              <a:t> thrill </a:t>
            </a:r>
          </a:p>
          <a:p>
            <a:pPr algn="l"/>
            <a:r>
              <a:rPr lang="en-US" u="sng" dirty="0">
                <a:solidFill>
                  <a:srgbClr val="FF0000"/>
                </a:solidFill>
                <a:latin typeface="Tw Cen MT" pitchFamily="34" charset="0"/>
              </a:rPr>
              <a:t>3- sensation of abdominal fullness.</a:t>
            </a:r>
            <a:endParaRPr lang="en-US" u="sng" dirty="0" smtClean="0">
              <a:solidFill>
                <a:srgbClr val="FF0000"/>
              </a:solidFill>
              <a:latin typeface="Tw Cen MT" pitchFamily="34" charset="0"/>
            </a:endParaRPr>
          </a:p>
          <a:p>
            <a:pPr algn="l"/>
            <a:r>
              <a:rPr lang="en-US" u="sng" dirty="0" smtClean="0">
                <a:solidFill>
                  <a:srgbClr val="0070C0"/>
                </a:solidFill>
                <a:latin typeface="Tw Cen MT" pitchFamily="34" charset="0"/>
              </a:rPr>
              <a:t>As </a:t>
            </a:r>
            <a:r>
              <a:rPr lang="en-US" u="sng" dirty="0">
                <a:solidFill>
                  <a:srgbClr val="0070C0"/>
                </a:solidFill>
                <a:latin typeface="Tw Cen MT" pitchFamily="34" charset="0"/>
              </a:rPr>
              <a:t>the mass grows, the symptoms become more specific </a:t>
            </a:r>
            <a:r>
              <a:rPr lang="en-US" dirty="0">
                <a:latin typeface="Tw Cen MT" pitchFamily="34" charset="0"/>
              </a:rPr>
              <a:t>because the mass impinges on or obstructs specific </a:t>
            </a:r>
            <a:r>
              <a:rPr lang="en-US" dirty="0" smtClean="0">
                <a:latin typeface="Tw Cen MT" pitchFamily="34" charset="0"/>
              </a:rPr>
              <a:t>organs.</a:t>
            </a:r>
          </a:p>
          <a:p>
            <a:pPr algn="l"/>
            <a:endParaRPr lang="en-US" dirty="0" smtClean="0">
              <a:latin typeface="Tw Cen MT" pitchFamily="34" charset="0"/>
            </a:endParaRPr>
          </a:p>
        </p:txBody>
      </p:sp>
    </p:spTree>
    <p:extLst>
      <p:ext uri="{BB962C8B-B14F-4D97-AF65-F5344CB8AC3E}">
        <p14:creationId xmlns:p14="http://schemas.microsoft.com/office/powerpoint/2010/main" val="2853721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349468" y="2636912"/>
            <a:ext cx="208823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2400" b="1" u="sng" dirty="0">
                <a:solidFill>
                  <a:srgbClr val="D1282E">
                    <a:lumMod val="20000"/>
                    <a:lumOff val="80000"/>
                  </a:srgbClr>
                </a:solidFill>
                <a:latin typeface="Tw Cen MT" pitchFamily="34" charset="0"/>
              </a:rPr>
              <a:t>Complications</a:t>
            </a:r>
            <a:endParaRPr lang="ar-SA" sz="2400" b="1" u="sng" dirty="0">
              <a:solidFill>
                <a:srgbClr val="D1282E">
                  <a:lumMod val="20000"/>
                  <a:lumOff val="80000"/>
                </a:srgbClr>
              </a:solidFill>
              <a:latin typeface="Tw Cen MT" pitchFamily="34" charset="0"/>
              <a:cs typeface="Arial" panose="020B0604020202020204" pitchFamily="34" charset="0"/>
            </a:endParaRPr>
          </a:p>
        </p:txBody>
      </p:sp>
      <p:sp>
        <p:nvSpPr>
          <p:cNvPr id="5" name="شكل بيضاوي 4"/>
          <p:cNvSpPr/>
          <p:nvPr/>
        </p:nvSpPr>
        <p:spPr>
          <a:xfrm>
            <a:off x="8364252" y="789562"/>
            <a:ext cx="1836204"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2400" b="1" dirty="0">
                <a:solidFill>
                  <a:srgbClr val="FFFFFF"/>
                </a:solidFill>
                <a:latin typeface="Tw Cen MT" pitchFamily="34" charset="0"/>
              </a:rPr>
              <a:t>infection</a:t>
            </a:r>
            <a:endParaRPr lang="ar-SA" sz="2400" b="1" dirty="0">
              <a:solidFill>
                <a:srgbClr val="FFFFFF"/>
              </a:solidFill>
              <a:latin typeface="Tw Cen MT" pitchFamily="34" charset="0"/>
              <a:cs typeface="Arial" panose="020B0604020202020204" pitchFamily="34" charset="0"/>
            </a:endParaRPr>
          </a:p>
        </p:txBody>
      </p:sp>
      <p:sp>
        <p:nvSpPr>
          <p:cNvPr id="6" name="شكل بيضاوي 5"/>
          <p:cNvSpPr/>
          <p:nvPr/>
        </p:nvSpPr>
        <p:spPr>
          <a:xfrm>
            <a:off x="6250960" y="1391758"/>
            <a:ext cx="1728192" cy="1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2400" b="1" dirty="0">
                <a:solidFill>
                  <a:srgbClr val="FFFFFF"/>
                </a:solidFill>
                <a:latin typeface="Tw Cen MT" pitchFamily="34" charset="0"/>
              </a:rPr>
              <a:t>Mass effect</a:t>
            </a:r>
            <a:endParaRPr lang="ar-SA" sz="2400" b="1" dirty="0">
              <a:solidFill>
                <a:srgbClr val="FFFFFF"/>
              </a:solidFill>
              <a:latin typeface="Tw Cen MT" pitchFamily="34" charset="0"/>
              <a:cs typeface="Arial" panose="020B0604020202020204" pitchFamily="34" charset="0"/>
            </a:endParaRPr>
          </a:p>
        </p:txBody>
      </p:sp>
      <p:sp>
        <p:nvSpPr>
          <p:cNvPr id="7" name="شكل بيضاوي 6"/>
          <p:cNvSpPr/>
          <p:nvPr/>
        </p:nvSpPr>
        <p:spPr>
          <a:xfrm>
            <a:off x="6233763" y="3777174"/>
            <a:ext cx="1872208"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2400" b="1" dirty="0">
                <a:solidFill>
                  <a:srgbClr val="FFFFFF"/>
                </a:solidFill>
                <a:latin typeface="Tw Cen MT" pitchFamily="34" charset="0"/>
              </a:rPr>
              <a:t>Rupture</a:t>
            </a:r>
            <a:endParaRPr lang="ar-SA" sz="2400" b="1" dirty="0">
              <a:solidFill>
                <a:srgbClr val="FFFFFF"/>
              </a:solidFill>
              <a:latin typeface="Tw Cen MT" pitchFamily="34" charset="0"/>
              <a:cs typeface="Arial" panose="020B0604020202020204" pitchFamily="34" charset="0"/>
            </a:endParaRPr>
          </a:p>
        </p:txBody>
      </p:sp>
      <p:sp>
        <p:nvSpPr>
          <p:cNvPr id="8" name="شكل بيضاوي 7"/>
          <p:cNvSpPr/>
          <p:nvPr/>
        </p:nvSpPr>
        <p:spPr>
          <a:xfrm>
            <a:off x="8529917" y="4370637"/>
            <a:ext cx="1728192"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2400" b="1" dirty="0">
                <a:solidFill>
                  <a:srgbClr val="FFFFFF"/>
                </a:solidFill>
                <a:latin typeface="Tw Cen MT" pitchFamily="34" charset="0"/>
              </a:rPr>
              <a:t>Others</a:t>
            </a:r>
            <a:endParaRPr lang="ar-SA" sz="2400" b="1" dirty="0">
              <a:solidFill>
                <a:srgbClr val="FFFFFF"/>
              </a:solidFill>
              <a:latin typeface="Tw Cen MT" pitchFamily="34" charset="0"/>
              <a:cs typeface="Arial" panose="020B0604020202020204" pitchFamily="34" charset="0"/>
            </a:endParaRPr>
          </a:p>
        </p:txBody>
      </p:sp>
      <p:cxnSp>
        <p:nvCxnSpPr>
          <p:cNvPr id="11" name="رابط كسهم مستقيم 10"/>
          <p:cNvCxnSpPr/>
          <p:nvPr/>
        </p:nvCxnSpPr>
        <p:spPr>
          <a:xfrm flipV="1">
            <a:off x="9394013" y="2151155"/>
            <a:ext cx="0" cy="539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رابط كسهم مستقيم 12"/>
          <p:cNvCxnSpPr/>
          <p:nvPr/>
        </p:nvCxnSpPr>
        <p:spPr>
          <a:xfrm>
            <a:off x="9394013" y="3717032"/>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p:nvPr/>
        </p:nvCxnSpPr>
        <p:spPr>
          <a:xfrm flipH="1">
            <a:off x="8133444" y="3761386"/>
            <a:ext cx="2160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p:nvPr/>
        </p:nvCxnSpPr>
        <p:spPr>
          <a:xfrm flipH="1" flipV="1">
            <a:off x="8148228" y="2492896"/>
            <a:ext cx="2160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620688"/>
            <a:ext cx="4237865"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ستطيل 17"/>
          <p:cNvSpPr/>
          <p:nvPr/>
        </p:nvSpPr>
        <p:spPr>
          <a:xfrm>
            <a:off x="2355408" y="1593374"/>
            <a:ext cx="2934072" cy="4708981"/>
          </a:xfrm>
          <a:prstGeom prst="rect">
            <a:avLst/>
          </a:prstGeom>
        </p:spPr>
        <p:txBody>
          <a:bodyPr wrap="square">
            <a:spAutoFit/>
          </a:bodyPr>
          <a:lstStyle/>
          <a:p>
            <a:pPr defTabSz="914400" rtl="1"/>
            <a:r>
              <a:rPr lang="en-US" sz="2000" b="1" dirty="0" err="1">
                <a:solidFill>
                  <a:srgbClr val="000000"/>
                </a:solidFill>
                <a:latin typeface="Tw Cen MT" pitchFamily="34" charset="0"/>
              </a:rPr>
              <a:t>Echinococcal</a:t>
            </a:r>
            <a:r>
              <a:rPr lang="en-US" sz="2000" b="1" dirty="0">
                <a:solidFill>
                  <a:srgbClr val="000000"/>
                </a:solidFill>
                <a:latin typeface="Tw Cen MT" pitchFamily="34" charset="0"/>
              </a:rPr>
              <a:t> cysts of the liver can cause complications </a:t>
            </a:r>
            <a:r>
              <a:rPr lang="en-US" sz="2000" b="1" dirty="0">
                <a:solidFill>
                  <a:srgbClr val="FF0000"/>
                </a:solidFill>
                <a:latin typeface="Tw Cen MT" pitchFamily="34" charset="0"/>
              </a:rPr>
              <a:t>in about 40% of cases</a:t>
            </a:r>
            <a:r>
              <a:rPr lang="en-US" sz="2000" b="1" dirty="0">
                <a:solidFill>
                  <a:srgbClr val="000000"/>
                </a:solidFill>
                <a:latin typeface="Tw Cen MT" pitchFamily="34" charset="0"/>
              </a:rPr>
              <a:t>. The most</a:t>
            </a:r>
          </a:p>
          <a:p>
            <a:pPr defTabSz="914400" rtl="1"/>
            <a:r>
              <a:rPr lang="en-US" sz="2000" b="1" dirty="0">
                <a:solidFill>
                  <a:srgbClr val="000000"/>
                </a:solidFill>
                <a:latin typeface="Tw Cen MT" pitchFamily="34" charset="0"/>
              </a:rPr>
              <a:t>common complications in order of frequency are </a:t>
            </a:r>
            <a:r>
              <a:rPr lang="en-US" sz="2000" b="1" u="sng" dirty="0">
                <a:solidFill>
                  <a:srgbClr val="FF0000"/>
                </a:solidFill>
                <a:latin typeface="Tw Cen MT" pitchFamily="34" charset="0"/>
              </a:rPr>
              <a:t>infection, rupture to the biliary tree</a:t>
            </a:r>
            <a:r>
              <a:rPr lang="en-US" sz="2000" b="1" dirty="0">
                <a:solidFill>
                  <a:srgbClr val="000000"/>
                </a:solidFill>
                <a:latin typeface="Tw Cen MT" pitchFamily="34" charset="0"/>
              </a:rPr>
              <a:t>;</a:t>
            </a:r>
          </a:p>
          <a:p>
            <a:pPr defTabSz="914400" rtl="1"/>
            <a:r>
              <a:rPr lang="en-US" sz="2000" b="1" dirty="0">
                <a:solidFill>
                  <a:srgbClr val="000000"/>
                </a:solidFill>
                <a:latin typeface="Tw Cen MT" pitchFamily="34" charset="0"/>
              </a:rPr>
              <a:t>rupture to the peritoneal cavity; rupture to the pleural cavity.</a:t>
            </a:r>
          </a:p>
          <a:p>
            <a:pPr defTabSz="914400" rtl="1"/>
            <a:r>
              <a:rPr lang="en-US" sz="2000" b="1" dirty="0">
                <a:solidFill>
                  <a:srgbClr val="000000"/>
                </a:solidFill>
                <a:latin typeface="Tw Cen MT" pitchFamily="34" charset="0"/>
              </a:rPr>
              <a:t>However, rupture in the gastrointestinal tract; bladder and the vessels are very rare.</a:t>
            </a:r>
            <a:endParaRPr lang="ar-SA" sz="2000" b="1" dirty="0">
              <a:solidFill>
                <a:srgbClr val="000000"/>
              </a:solidFill>
              <a:latin typeface="Tw Cen MT"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102" y="1021129"/>
            <a:ext cx="584684" cy="57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782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88976" y="302575"/>
            <a:ext cx="3054896" cy="773051"/>
          </a:xfrm>
          <a:solidFill>
            <a:schemeClr val="accent2">
              <a:lumMod val="20000"/>
              <a:lumOff val="80000"/>
            </a:schemeClr>
          </a:solidFill>
        </p:spPr>
        <p:txBody>
          <a:bodyPr/>
          <a:lstStyle/>
          <a:p>
            <a:r>
              <a:rPr lang="en-US" dirty="0" smtClean="0"/>
              <a:t>Rupture</a:t>
            </a:r>
            <a:endParaRPr lang="ar-SA" dirty="0"/>
          </a:p>
        </p:txBody>
      </p:sp>
      <p:sp>
        <p:nvSpPr>
          <p:cNvPr id="3" name="عنصر نائب للمحتوى 2"/>
          <p:cNvSpPr>
            <a:spLocks noGrp="1"/>
          </p:cNvSpPr>
          <p:nvPr>
            <p:ph idx="1"/>
          </p:nvPr>
        </p:nvSpPr>
        <p:spPr>
          <a:xfrm>
            <a:off x="1981200" y="1484785"/>
            <a:ext cx="5194920" cy="4373563"/>
          </a:xfrm>
        </p:spPr>
        <p:txBody>
          <a:bodyPr>
            <a:noAutofit/>
          </a:bodyPr>
          <a:lstStyle/>
          <a:p>
            <a:pPr algn="l" rtl="0"/>
            <a:r>
              <a:rPr lang="en-US" sz="2400" dirty="0">
                <a:latin typeface="Tw Cen MT" pitchFamily="34" charset="0"/>
              </a:rPr>
              <a:t>Rupture of hepatic </a:t>
            </a:r>
            <a:r>
              <a:rPr lang="en-US" sz="2400" dirty="0" err="1">
                <a:latin typeface="Tw Cen MT" pitchFamily="34" charset="0"/>
              </a:rPr>
              <a:t>hydatid</a:t>
            </a:r>
            <a:r>
              <a:rPr lang="en-US" sz="2400" dirty="0">
                <a:latin typeface="Tw Cen MT" pitchFamily="34" charset="0"/>
              </a:rPr>
              <a:t> cysts occurs in about 35% of cases, with communicating rupture being the most common type (15%), followed by contained rupture (12%) and direct rupture (6%). </a:t>
            </a:r>
          </a:p>
          <a:p>
            <a:pPr algn="l" rtl="0"/>
            <a:endParaRPr lang="en-US" sz="2400" dirty="0">
              <a:latin typeface="Tw Cen MT" pitchFamily="34" charset="0"/>
            </a:endParaRPr>
          </a:p>
          <a:p>
            <a:pPr algn="l" rtl="0"/>
            <a:r>
              <a:rPr lang="ar-JO" sz="2400" dirty="0">
                <a:latin typeface="Tw Cen MT" pitchFamily="34" charset="0"/>
              </a:rPr>
              <a:t>&lt;&lt;</a:t>
            </a:r>
            <a:r>
              <a:rPr lang="en-US" sz="2400" dirty="0">
                <a:latin typeface="Tw Cen MT" pitchFamily="34" charset="0"/>
              </a:rPr>
              <a:t>Communicating rupture refers to the passage of </a:t>
            </a:r>
            <a:r>
              <a:rPr lang="en-US" sz="2400" dirty="0" err="1">
                <a:latin typeface="Tw Cen MT" pitchFamily="34" charset="0"/>
              </a:rPr>
              <a:t>hydatid</a:t>
            </a:r>
            <a:r>
              <a:rPr lang="en-US" sz="2400" dirty="0">
                <a:latin typeface="Tw Cen MT" pitchFamily="34" charset="0"/>
              </a:rPr>
              <a:t> material from the hepatic </a:t>
            </a:r>
            <a:r>
              <a:rPr lang="en-US" sz="2400" dirty="0" err="1">
                <a:latin typeface="Tw Cen MT" pitchFamily="34" charset="0"/>
              </a:rPr>
              <a:t>hydatid</a:t>
            </a:r>
            <a:r>
              <a:rPr lang="en-US" sz="2400" dirty="0">
                <a:latin typeface="Tw Cen MT" pitchFamily="34" charset="0"/>
              </a:rPr>
              <a:t> cyst into the biliary tract, peritoneal cavity, or other adjacent organs. </a:t>
            </a:r>
            <a:endParaRPr lang="ar-SA" sz="2400" dirty="0">
              <a:latin typeface="Tw Cen MT"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0"/>
            <a:ext cx="31000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680176" y="751268"/>
            <a:ext cx="2592288" cy="5632311"/>
          </a:xfrm>
          <a:prstGeom prst="rect">
            <a:avLst/>
          </a:prstGeom>
        </p:spPr>
        <p:txBody>
          <a:bodyPr wrap="square">
            <a:spAutoFit/>
          </a:bodyPr>
          <a:lstStyle/>
          <a:p>
            <a:pPr defTabSz="914400" rtl="1"/>
            <a:r>
              <a:rPr lang="en-US" sz="2000" b="1" dirty="0">
                <a:solidFill>
                  <a:srgbClr val="000000"/>
                </a:solidFill>
                <a:latin typeface="Tw Cen MT" pitchFamily="34" charset="0"/>
              </a:rPr>
              <a:t>Contained rupture occurs when the </a:t>
            </a:r>
            <a:r>
              <a:rPr lang="en-US" sz="2000" b="1" dirty="0" err="1">
                <a:solidFill>
                  <a:srgbClr val="000000"/>
                </a:solidFill>
                <a:latin typeface="Tw Cen MT" pitchFamily="34" charset="0"/>
              </a:rPr>
              <a:t>endocyst</a:t>
            </a:r>
            <a:r>
              <a:rPr lang="en-US" sz="2000" b="1" dirty="0">
                <a:solidFill>
                  <a:srgbClr val="000000"/>
                </a:solidFill>
                <a:latin typeface="Tw Cen MT" pitchFamily="34" charset="0"/>
              </a:rPr>
              <a:t> ruptures within the cyst while the outer </a:t>
            </a:r>
            <a:r>
              <a:rPr lang="en-US" sz="2000" b="1" dirty="0" err="1">
                <a:solidFill>
                  <a:srgbClr val="000000"/>
                </a:solidFill>
                <a:latin typeface="Tw Cen MT" pitchFamily="34" charset="0"/>
              </a:rPr>
              <a:t>pericyst</a:t>
            </a:r>
            <a:r>
              <a:rPr lang="en-US" sz="2000" b="1" dirty="0">
                <a:solidFill>
                  <a:srgbClr val="000000"/>
                </a:solidFill>
                <a:latin typeface="Tw Cen MT" pitchFamily="34" charset="0"/>
              </a:rPr>
              <a:t> remains intact. </a:t>
            </a:r>
          </a:p>
          <a:p>
            <a:pPr defTabSz="914400" rtl="1"/>
            <a:r>
              <a:rPr lang="en-US" sz="2000" b="1" dirty="0">
                <a:solidFill>
                  <a:srgbClr val="000000"/>
                </a:solidFill>
                <a:latin typeface="Tw Cen MT" pitchFamily="34" charset="0"/>
              </a:rPr>
              <a:t>The causative mechanism is an augmented </a:t>
            </a:r>
            <a:r>
              <a:rPr lang="en-US" sz="2000" b="1" dirty="0" err="1">
                <a:solidFill>
                  <a:srgbClr val="000000"/>
                </a:solidFill>
                <a:latin typeface="Tw Cen MT" pitchFamily="34" charset="0"/>
              </a:rPr>
              <a:t>intracystic</a:t>
            </a:r>
            <a:r>
              <a:rPr lang="en-US" sz="2000" b="1" dirty="0">
                <a:solidFill>
                  <a:srgbClr val="000000"/>
                </a:solidFill>
                <a:latin typeface="Tw Cen MT" pitchFamily="34" charset="0"/>
              </a:rPr>
              <a:t> pressure due to </a:t>
            </a:r>
            <a:r>
              <a:rPr lang="en-US" sz="2000" b="1" dirty="0" err="1">
                <a:solidFill>
                  <a:srgbClr val="000000"/>
                </a:solidFill>
                <a:latin typeface="Tw Cen MT" pitchFamily="34" charset="0"/>
              </a:rPr>
              <a:t>hydatid</a:t>
            </a:r>
            <a:r>
              <a:rPr lang="en-US" sz="2000" b="1" dirty="0">
                <a:solidFill>
                  <a:srgbClr val="000000"/>
                </a:solidFill>
                <a:latin typeface="Tw Cen MT" pitchFamily="34" charset="0"/>
              </a:rPr>
              <a:t> fluid collection in the space between the </a:t>
            </a:r>
            <a:r>
              <a:rPr lang="en-US" sz="2000" b="1" dirty="0" err="1">
                <a:solidFill>
                  <a:srgbClr val="000000"/>
                </a:solidFill>
                <a:latin typeface="Tw Cen MT" pitchFamily="34" charset="0"/>
              </a:rPr>
              <a:t>pericyst</a:t>
            </a:r>
            <a:r>
              <a:rPr lang="en-US" sz="2000" b="1" dirty="0">
                <a:solidFill>
                  <a:srgbClr val="000000"/>
                </a:solidFill>
                <a:latin typeface="Tw Cen MT" pitchFamily="34" charset="0"/>
              </a:rPr>
              <a:t> and the </a:t>
            </a:r>
            <a:r>
              <a:rPr lang="en-US" sz="2000" b="1" dirty="0" err="1">
                <a:solidFill>
                  <a:srgbClr val="000000"/>
                </a:solidFill>
                <a:latin typeface="Tw Cen MT" pitchFamily="34" charset="0"/>
              </a:rPr>
              <a:t>endocyst</a:t>
            </a:r>
            <a:r>
              <a:rPr lang="en-US" sz="2000" b="1" dirty="0">
                <a:solidFill>
                  <a:srgbClr val="000000"/>
                </a:solidFill>
                <a:latin typeface="Tw Cen MT" pitchFamily="34" charset="0"/>
              </a:rPr>
              <a:t> as a result of hepatic </a:t>
            </a:r>
            <a:r>
              <a:rPr lang="en-US" sz="2000" b="1" dirty="0" err="1">
                <a:solidFill>
                  <a:srgbClr val="000000"/>
                </a:solidFill>
                <a:latin typeface="Tw Cen MT" pitchFamily="34" charset="0"/>
              </a:rPr>
              <a:t>hydatid</a:t>
            </a:r>
            <a:r>
              <a:rPr lang="en-US" sz="2000" b="1" dirty="0">
                <a:solidFill>
                  <a:srgbClr val="000000"/>
                </a:solidFill>
                <a:latin typeface="Tw Cen MT" pitchFamily="34" charset="0"/>
              </a:rPr>
              <a:t> cyst degeneration or trauma</a:t>
            </a:r>
            <a:endParaRPr lang="ar-SA" sz="2000" b="1" dirty="0">
              <a:solidFill>
                <a:srgbClr val="000000"/>
              </a:solidFill>
              <a:latin typeface="Tw Cen MT" pitchFamily="34" charset="0"/>
              <a:cs typeface="Arial" panose="020B060402020202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769" y="302574"/>
            <a:ext cx="413415" cy="42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087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19536" y="476672"/>
            <a:ext cx="8291264" cy="1371600"/>
          </a:xfrm>
          <a:solidFill>
            <a:schemeClr val="accent2">
              <a:lumMod val="20000"/>
              <a:lumOff val="80000"/>
            </a:schemeClr>
          </a:solidFill>
        </p:spPr>
        <p:txBody>
          <a:bodyPr>
            <a:normAutofit/>
          </a:bodyPr>
          <a:lstStyle/>
          <a:p>
            <a:pPr algn="ctr"/>
            <a:r>
              <a:rPr lang="en-US" dirty="0"/>
              <a:t>Communicating rupture of hepatic </a:t>
            </a:r>
            <a:r>
              <a:rPr lang="en-US" dirty="0" err="1"/>
              <a:t>hydatid</a:t>
            </a:r>
            <a:r>
              <a:rPr lang="en-US" dirty="0"/>
              <a:t> cysts </a:t>
            </a:r>
            <a:endParaRPr lang="ar-SA" dirty="0"/>
          </a:p>
        </p:txBody>
      </p:sp>
      <p:sp>
        <p:nvSpPr>
          <p:cNvPr id="3" name="عنصر نائب للمحتوى 2"/>
          <p:cNvSpPr>
            <a:spLocks noGrp="1"/>
          </p:cNvSpPr>
          <p:nvPr>
            <p:ph idx="1"/>
          </p:nvPr>
        </p:nvSpPr>
        <p:spPr/>
        <p:txBody>
          <a:bodyPr>
            <a:noAutofit/>
          </a:bodyPr>
          <a:lstStyle/>
          <a:p>
            <a:pPr algn="l"/>
            <a:r>
              <a:rPr lang="en-US" sz="2400" dirty="0">
                <a:latin typeface="Tw Cen MT" pitchFamily="34" charset="0"/>
              </a:rPr>
              <a:t> </a:t>
            </a:r>
          </a:p>
          <a:p>
            <a:pPr algn="l"/>
            <a:r>
              <a:rPr lang="en-US" sz="2400" dirty="0">
                <a:latin typeface="Tw Cen MT" pitchFamily="34" charset="0"/>
              </a:rPr>
              <a:t>1- </a:t>
            </a:r>
            <a:r>
              <a:rPr lang="en-US" sz="2400" dirty="0" err="1">
                <a:latin typeface="Tw Cen MT" pitchFamily="34" charset="0"/>
              </a:rPr>
              <a:t>Intrabiliary</a:t>
            </a:r>
            <a:r>
              <a:rPr lang="en-US" sz="2400" dirty="0">
                <a:latin typeface="Tw Cen MT" pitchFamily="34" charset="0"/>
              </a:rPr>
              <a:t> rupture :</a:t>
            </a:r>
          </a:p>
          <a:p>
            <a:pPr algn="l"/>
            <a:r>
              <a:rPr lang="en-US" sz="2400" dirty="0">
                <a:latin typeface="Tw Cen MT" pitchFamily="34" charset="0"/>
              </a:rPr>
              <a:t> is more common in large cysts (i.e., up to 80% of hepatic </a:t>
            </a:r>
            <a:r>
              <a:rPr lang="en-US" sz="2400" dirty="0" err="1">
                <a:latin typeface="Tw Cen MT" pitchFamily="34" charset="0"/>
              </a:rPr>
              <a:t>hydatid</a:t>
            </a:r>
            <a:r>
              <a:rPr lang="en-US" sz="2400" dirty="0">
                <a:latin typeface="Tw Cen MT" pitchFamily="34" charset="0"/>
              </a:rPr>
              <a:t> cysts larger than 7.5 cm) &amp; in the centrally localized cysts, and in advanced stages of the disease .</a:t>
            </a:r>
          </a:p>
          <a:p>
            <a:pPr algn="l"/>
            <a:r>
              <a:rPr lang="en-US" sz="2400" dirty="0">
                <a:latin typeface="Tw Cen MT" pitchFamily="34" charset="0"/>
              </a:rPr>
              <a:t>rupture within the biliary tree may present as small fissures (occult rupture) , in which only the cystic fluid drains to the biliary tree and is observed in 10-37% of the patients , usually asymptomatic, or perforation (i.e., frank communication), that may lead to other complication.</a:t>
            </a:r>
          </a:p>
          <a:p>
            <a:pPr algn="l"/>
            <a:endParaRPr lang="ar-SA" sz="2400" dirty="0">
              <a:latin typeface="Tw Cen MT" pitchFamily="34" charset="0"/>
            </a:endParaRPr>
          </a:p>
        </p:txBody>
      </p:sp>
    </p:spTree>
    <p:extLst>
      <p:ext uri="{BB962C8B-B14F-4D97-AF65-F5344CB8AC3E}">
        <p14:creationId xmlns:p14="http://schemas.microsoft.com/office/powerpoint/2010/main" val="1147619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91544" y="332657"/>
            <a:ext cx="7620000" cy="6101755"/>
          </a:xfrm>
          <a:ln>
            <a:noFill/>
          </a:ln>
        </p:spPr>
        <p:txBody>
          <a:bodyPr>
            <a:normAutofit/>
          </a:bodyPr>
          <a:lstStyle/>
          <a:p>
            <a:pPr algn="l"/>
            <a:endParaRPr lang="ar-JO" sz="1050" dirty="0">
              <a:latin typeface="Tw Cen MT" pitchFamily="34" charset="0"/>
            </a:endParaRPr>
          </a:p>
          <a:p>
            <a:pPr algn="l"/>
            <a:r>
              <a:rPr lang="en-US" sz="2400" dirty="0">
                <a:latin typeface="Tw Cen MT" pitchFamily="34" charset="0"/>
              </a:rPr>
              <a:t>However, in both cases, </a:t>
            </a:r>
            <a:r>
              <a:rPr lang="en-US" sz="2400" dirty="0" err="1">
                <a:latin typeface="Tw Cen MT" pitchFamily="34" charset="0"/>
              </a:rPr>
              <a:t>hydatid</a:t>
            </a:r>
            <a:r>
              <a:rPr lang="en-US" sz="2400" dirty="0">
                <a:latin typeface="Tw Cen MT" pitchFamily="34" charset="0"/>
              </a:rPr>
              <a:t> sand or daughter cysts may be cleared into the biliary tract and may be responsible for acute pancreatitis.</a:t>
            </a:r>
            <a:endParaRPr lang="ar-SA" sz="2400" dirty="0">
              <a:latin typeface="Tw Cen MT"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1772816"/>
            <a:ext cx="7742237"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896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908721"/>
            <a:ext cx="7620000" cy="5217443"/>
          </a:xfrm>
        </p:spPr>
        <p:txBody>
          <a:bodyPr>
            <a:normAutofit/>
          </a:bodyPr>
          <a:lstStyle/>
          <a:p>
            <a:pPr algn="ctr"/>
            <a:r>
              <a:rPr lang="en-US" sz="4000" i="1" u="sng" dirty="0">
                <a:latin typeface="Tw Cen MT" pitchFamily="34" charset="0"/>
              </a:rPr>
              <a:t>Signs :</a:t>
            </a:r>
          </a:p>
          <a:p>
            <a:pPr algn="l"/>
            <a:endParaRPr lang="en-US" sz="2800" u="sng" dirty="0">
              <a:latin typeface="Tw Cen MT" pitchFamily="34" charset="0"/>
            </a:endParaRPr>
          </a:p>
          <a:p>
            <a:pPr algn="l"/>
            <a:r>
              <a:rPr lang="en-US" sz="2800" u="sng" dirty="0">
                <a:latin typeface="Tw Cen MT" pitchFamily="34" charset="0"/>
              </a:rPr>
              <a:t>Vital signs:</a:t>
            </a:r>
          </a:p>
          <a:p>
            <a:pPr algn="l"/>
            <a:r>
              <a:rPr lang="en-US" sz="2800" u="sng" dirty="0" err="1">
                <a:solidFill>
                  <a:srgbClr val="FF0000"/>
                </a:solidFill>
                <a:latin typeface="Tw Cen MT" pitchFamily="34" charset="0"/>
              </a:rPr>
              <a:t>Tempreture</a:t>
            </a:r>
            <a:r>
              <a:rPr lang="en-US" sz="2800" dirty="0">
                <a:latin typeface="Tw Cen MT" pitchFamily="34" charset="0"/>
              </a:rPr>
              <a:t> : high .</a:t>
            </a:r>
          </a:p>
          <a:p>
            <a:pPr algn="l"/>
            <a:r>
              <a:rPr lang="en-US" sz="2800" u="sng" dirty="0">
                <a:solidFill>
                  <a:srgbClr val="FF0000"/>
                </a:solidFill>
                <a:latin typeface="Tw Cen MT" pitchFamily="34" charset="0"/>
              </a:rPr>
              <a:t>Pulse</a:t>
            </a:r>
            <a:r>
              <a:rPr lang="en-US" sz="2800" dirty="0">
                <a:latin typeface="Tw Cen MT" pitchFamily="34" charset="0"/>
              </a:rPr>
              <a:t>: </a:t>
            </a:r>
            <a:r>
              <a:rPr lang="en-US" sz="2800" dirty="0" err="1">
                <a:latin typeface="Tw Cen MT" pitchFamily="34" charset="0"/>
              </a:rPr>
              <a:t>bradycardia</a:t>
            </a:r>
            <a:r>
              <a:rPr lang="en-US" sz="2800" dirty="0">
                <a:latin typeface="Tw Cen MT" pitchFamily="34" charset="0"/>
              </a:rPr>
              <a:t>.</a:t>
            </a:r>
          </a:p>
          <a:p>
            <a:pPr algn="l"/>
            <a:r>
              <a:rPr lang="en-US" sz="2800" u="sng" dirty="0">
                <a:solidFill>
                  <a:srgbClr val="FF0000"/>
                </a:solidFill>
                <a:latin typeface="Tw Cen MT" pitchFamily="34" charset="0"/>
              </a:rPr>
              <a:t>BP</a:t>
            </a:r>
            <a:r>
              <a:rPr lang="en-US" sz="2800" dirty="0">
                <a:solidFill>
                  <a:srgbClr val="FF0000"/>
                </a:solidFill>
                <a:latin typeface="Tw Cen MT" pitchFamily="34" charset="0"/>
              </a:rPr>
              <a:t> </a:t>
            </a:r>
            <a:r>
              <a:rPr lang="en-US" sz="2800" dirty="0">
                <a:latin typeface="Tw Cen MT" pitchFamily="34" charset="0"/>
              </a:rPr>
              <a:t>:hypotension </a:t>
            </a:r>
          </a:p>
          <a:p>
            <a:pPr algn="l"/>
            <a:r>
              <a:rPr lang="en-US" sz="2800" u="sng" dirty="0" err="1">
                <a:solidFill>
                  <a:srgbClr val="FF0000"/>
                </a:solidFill>
                <a:latin typeface="Tw Cen MT" pitchFamily="34" charset="0"/>
              </a:rPr>
              <a:t>Purpura&amp;ecchymosis</a:t>
            </a:r>
            <a:r>
              <a:rPr lang="en-US" sz="2800" u="sng" dirty="0">
                <a:solidFill>
                  <a:srgbClr val="FF0000"/>
                </a:solidFill>
                <a:latin typeface="Tw Cen MT" pitchFamily="34" charset="0"/>
              </a:rPr>
              <a:t> </a:t>
            </a:r>
            <a:endParaRPr lang="ar-SA" sz="2800" u="sng" dirty="0">
              <a:solidFill>
                <a:srgbClr val="FF0000"/>
              </a:solidFill>
              <a:latin typeface="Tw Cen MT" pitchFamily="34" charset="0"/>
            </a:endParaRPr>
          </a:p>
        </p:txBody>
      </p:sp>
    </p:spTree>
    <p:extLst>
      <p:ext uri="{BB962C8B-B14F-4D97-AF65-F5344CB8AC3E}">
        <p14:creationId xmlns:p14="http://schemas.microsoft.com/office/powerpoint/2010/main" val="2958026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4705"/>
            <a:ext cx="5904656" cy="567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p:cNvSpPr>
            <a:spLocks noGrp="1"/>
          </p:cNvSpPr>
          <p:nvPr>
            <p:ph idx="1"/>
          </p:nvPr>
        </p:nvSpPr>
        <p:spPr>
          <a:xfrm>
            <a:off x="2069936" y="1417414"/>
            <a:ext cx="4608512" cy="4373563"/>
          </a:xfrm>
        </p:spPr>
        <p:txBody>
          <a:bodyPr>
            <a:normAutofit/>
          </a:bodyPr>
          <a:lstStyle/>
          <a:p>
            <a:pPr algn="l"/>
            <a:r>
              <a:rPr lang="en-US" sz="3200" i="1" dirty="0">
                <a:latin typeface="Tw Cen MT" pitchFamily="34" charset="0"/>
              </a:rPr>
              <a:t>The rupture of the </a:t>
            </a:r>
            <a:r>
              <a:rPr lang="en-US" sz="3200" i="1" dirty="0" err="1">
                <a:latin typeface="Tw Cen MT" pitchFamily="34" charset="0"/>
              </a:rPr>
              <a:t>hydatid</a:t>
            </a:r>
            <a:r>
              <a:rPr lang="en-US" sz="3200" i="1" dirty="0">
                <a:latin typeface="Tw Cen MT" pitchFamily="34" charset="0"/>
              </a:rPr>
              <a:t> cyst in the biliary ducts and the migration of the </a:t>
            </a:r>
            <a:r>
              <a:rPr lang="en-US" sz="3200" i="1" dirty="0" err="1">
                <a:latin typeface="Tw Cen MT" pitchFamily="34" charset="0"/>
              </a:rPr>
              <a:t>hydatid</a:t>
            </a:r>
            <a:r>
              <a:rPr lang="en-US" sz="3200" i="1" dirty="0">
                <a:latin typeface="Tw Cen MT" pitchFamily="34" charset="0"/>
              </a:rPr>
              <a:t> material in the biliary tree lead to the apparition of other biliary complications like:</a:t>
            </a:r>
          </a:p>
          <a:p>
            <a:pPr algn="l"/>
            <a:r>
              <a:rPr lang="en-US" sz="3200" i="1" dirty="0" err="1">
                <a:solidFill>
                  <a:srgbClr val="FF0000"/>
                </a:solidFill>
                <a:latin typeface="Tw Cen MT" pitchFamily="34" charset="0"/>
              </a:rPr>
              <a:t>hydatid</a:t>
            </a:r>
            <a:r>
              <a:rPr lang="en-US" sz="3200" i="1" dirty="0">
                <a:solidFill>
                  <a:srgbClr val="FF0000"/>
                </a:solidFill>
                <a:latin typeface="Tw Cen MT" pitchFamily="34" charset="0"/>
              </a:rPr>
              <a:t> biliary </a:t>
            </a:r>
            <a:r>
              <a:rPr lang="en-US" sz="3200" i="1" dirty="0" err="1">
                <a:solidFill>
                  <a:srgbClr val="FF0000"/>
                </a:solidFill>
                <a:latin typeface="Tw Cen MT" pitchFamily="34" charset="0"/>
              </a:rPr>
              <a:t>lithiasis</a:t>
            </a:r>
            <a:r>
              <a:rPr lang="en-US" sz="3200" i="1" dirty="0">
                <a:solidFill>
                  <a:srgbClr val="FF0000"/>
                </a:solidFill>
                <a:latin typeface="Tw Cen MT" pitchFamily="34" charset="0"/>
              </a:rPr>
              <a:t> </a:t>
            </a:r>
          </a:p>
          <a:p>
            <a:pPr algn="l"/>
            <a:endParaRPr lang="ar-SA" sz="3200" i="1" dirty="0">
              <a:latin typeface="Tw Cen MT"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687" y="1219672"/>
            <a:ext cx="5175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8600369" y="1216245"/>
            <a:ext cx="1656184" cy="46085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sz="5400" i="1" dirty="0">
                <a:solidFill>
                  <a:srgbClr val="002060"/>
                </a:solidFill>
                <a:latin typeface="Tw Cen MT" pitchFamily="34" charset="0"/>
              </a:rPr>
              <a:t>A</a:t>
            </a:r>
          </a:p>
          <a:p>
            <a:pPr algn="ctr" defTabSz="914400" rtl="1"/>
            <a:r>
              <a:rPr lang="en-US" sz="5400" i="1" dirty="0">
                <a:solidFill>
                  <a:srgbClr val="002060"/>
                </a:solidFill>
                <a:latin typeface="Tw Cen MT" pitchFamily="34" charset="0"/>
              </a:rPr>
              <a:t>L</a:t>
            </a:r>
          </a:p>
          <a:p>
            <a:pPr algn="ctr" defTabSz="914400" rtl="1"/>
            <a:r>
              <a:rPr lang="en-US" sz="5400" i="1" dirty="0">
                <a:solidFill>
                  <a:srgbClr val="002060"/>
                </a:solidFill>
                <a:latin typeface="Tw Cen MT" pitchFamily="34" charset="0"/>
              </a:rPr>
              <a:t>S</a:t>
            </a:r>
          </a:p>
          <a:p>
            <a:pPr algn="ctr" defTabSz="914400" rtl="1"/>
            <a:r>
              <a:rPr lang="en-US" sz="5400" i="1" dirty="0">
                <a:solidFill>
                  <a:srgbClr val="002060"/>
                </a:solidFill>
                <a:latin typeface="Tw Cen MT" pitchFamily="34" charset="0"/>
              </a:rPr>
              <a:t>O</a:t>
            </a:r>
          </a:p>
          <a:p>
            <a:pPr algn="ctr" defTabSz="914400" rtl="1"/>
            <a:endParaRPr lang="ar-SA" sz="5400" i="1" dirty="0">
              <a:solidFill>
                <a:srgbClr val="002060"/>
              </a:solidFill>
              <a:latin typeface="Tw Cen MT" pitchFamily="34" charset="0"/>
              <a:cs typeface="Arial" panose="020B0604020202020204" pitchFamily="34" charset="0"/>
            </a:endParaRPr>
          </a:p>
        </p:txBody>
      </p:sp>
    </p:spTree>
    <p:extLst>
      <p:ext uri="{BB962C8B-B14F-4D97-AF65-F5344CB8AC3E}">
        <p14:creationId xmlns:p14="http://schemas.microsoft.com/office/powerpoint/2010/main" val="1997925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Diagnosis</a:t>
            </a:r>
            <a:endParaRPr lang="ar-SA" dirty="0"/>
          </a:p>
        </p:txBody>
      </p:sp>
      <p:sp>
        <p:nvSpPr>
          <p:cNvPr id="3" name="عنصر نائب للمحتوى 2"/>
          <p:cNvSpPr>
            <a:spLocks noGrp="1"/>
          </p:cNvSpPr>
          <p:nvPr>
            <p:ph idx="1"/>
          </p:nvPr>
        </p:nvSpPr>
        <p:spPr>
          <a:xfrm>
            <a:off x="1991544" y="1988841"/>
            <a:ext cx="7620000" cy="4373563"/>
          </a:xfrm>
        </p:spPr>
        <p:txBody>
          <a:bodyPr>
            <a:normAutofit/>
          </a:bodyPr>
          <a:lstStyle/>
          <a:p>
            <a:pPr algn="l"/>
            <a:r>
              <a:rPr lang="en-US" sz="2800" dirty="0">
                <a:latin typeface="Tw Cen MT" pitchFamily="34" charset="0"/>
              </a:rPr>
              <a:t>Diagnosis of this complication can usually be made by using ultrasound and abdominal CT scan , the presence of dilated common bile duct, jaundice, or both in addition to a cystic lesion of liver at CT-scan is strongly suggestive of a </a:t>
            </a:r>
            <a:r>
              <a:rPr lang="en-US" sz="2800" dirty="0" err="1">
                <a:latin typeface="Tw Cen MT" pitchFamily="34" charset="0"/>
              </a:rPr>
              <a:t>hydatid</a:t>
            </a:r>
            <a:r>
              <a:rPr lang="en-US" sz="2800" dirty="0">
                <a:latin typeface="Tw Cen MT" pitchFamily="34" charset="0"/>
              </a:rPr>
              <a:t> cyst with </a:t>
            </a:r>
            <a:r>
              <a:rPr lang="en-US" sz="2800" dirty="0" err="1">
                <a:latin typeface="Tw Cen MT" pitchFamily="34" charset="0"/>
              </a:rPr>
              <a:t>intrabilliary</a:t>
            </a:r>
            <a:r>
              <a:rPr lang="en-US" sz="2800" dirty="0">
                <a:latin typeface="Tw Cen MT" pitchFamily="34" charset="0"/>
              </a:rPr>
              <a:t> rupture</a:t>
            </a:r>
            <a:endParaRPr lang="ar-SA" sz="2800" dirty="0">
              <a:latin typeface="Tw Cen MT" pitchFamily="34" charset="0"/>
            </a:endParaRPr>
          </a:p>
        </p:txBody>
      </p:sp>
    </p:spTree>
    <p:extLst>
      <p:ext uri="{BB962C8B-B14F-4D97-AF65-F5344CB8AC3E}">
        <p14:creationId xmlns:p14="http://schemas.microsoft.com/office/powerpoint/2010/main" val="3090127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63552" y="188640"/>
            <a:ext cx="5791200" cy="759614"/>
          </a:xfrm>
          <a:solidFill>
            <a:schemeClr val="accent2">
              <a:lumMod val="20000"/>
              <a:lumOff val="80000"/>
            </a:schemeClr>
          </a:solidFill>
        </p:spPr>
        <p:txBody>
          <a:bodyPr/>
          <a:lstStyle/>
          <a:p>
            <a:r>
              <a:rPr lang="en-US" dirty="0"/>
              <a:t> </a:t>
            </a:r>
            <a:r>
              <a:rPr lang="en-US" dirty="0" err="1"/>
              <a:t>superinfection</a:t>
            </a:r>
            <a:endParaRPr lang="ar-SA" dirty="0"/>
          </a:p>
        </p:txBody>
      </p:sp>
      <p:sp>
        <p:nvSpPr>
          <p:cNvPr id="3" name="عنصر نائب للمحتوى 2"/>
          <p:cNvSpPr>
            <a:spLocks noGrp="1"/>
          </p:cNvSpPr>
          <p:nvPr>
            <p:ph idx="1"/>
          </p:nvPr>
        </p:nvSpPr>
        <p:spPr>
          <a:xfrm>
            <a:off x="1991544" y="1124744"/>
            <a:ext cx="8280920" cy="5616624"/>
          </a:xfrm>
        </p:spPr>
        <p:txBody>
          <a:bodyPr>
            <a:noAutofit/>
          </a:bodyPr>
          <a:lstStyle/>
          <a:p>
            <a:pPr algn="l"/>
            <a:r>
              <a:rPr lang="en-US" sz="2400" dirty="0">
                <a:solidFill>
                  <a:srgbClr val="FF0000"/>
                </a:solidFill>
                <a:latin typeface="Tw Cen MT" pitchFamily="34" charset="0"/>
              </a:rPr>
              <a:t>It is the most common complication</a:t>
            </a:r>
            <a:r>
              <a:rPr lang="en-US" sz="2400" dirty="0">
                <a:latin typeface="Tw Cen MT" pitchFamily="34" charset="0"/>
              </a:rPr>
              <a:t> . Specifically, </a:t>
            </a:r>
            <a:r>
              <a:rPr lang="en-US" sz="2400" dirty="0" err="1">
                <a:latin typeface="Tw Cen MT" pitchFamily="34" charset="0"/>
              </a:rPr>
              <a:t>superinfection</a:t>
            </a:r>
            <a:r>
              <a:rPr lang="en-US" sz="2400" dirty="0">
                <a:latin typeface="Tw Cen MT" pitchFamily="34" charset="0"/>
              </a:rPr>
              <a:t> is more commonly associated with </a:t>
            </a:r>
            <a:r>
              <a:rPr lang="en-US" sz="2400" dirty="0" err="1">
                <a:latin typeface="Tw Cen MT" pitchFamily="34" charset="0"/>
              </a:rPr>
              <a:t>intrabiliary</a:t>
            </a:r>
            <a:r>
              <a:rPr lang="en-US" sz="2400" dirty="0">
                <a:latin typeface="Tw Cen MT" pitchFamily="34" charset="0"/>
              </a:rPr>
              <a:t> rupture.          The disruption of the laminated membrane predisposes to </a:t>
            </a:r>
            <a:r>
              <a:rPr lang="en-US" sz="2400" dirty="0" err="1">
                <a:latin typeface="Tw Cen MT" pitchFamily="34" charset="0"/>
              </a:rPr>
              <a:t>superinfection</a:t>
            </a:r>
            <a:r>
              <a:rPr lang="en-US" sz="2400" dirty="0">
                <a:latin typeface="Tw Cen MT" pitchFamily="34" charset="0"/>
              </a:rPr>
              <a:t> and may lead to liver abscess. The patient typically will have:</a:t>
            </a:r>
          </a:p>
          <a:p>
            <a:pPr algn="l"/>
            <a:r>
              <a:rPr lang="en-US" sz="2400" dirty="0">
                <a:solidFill>
                  <a:srgbClr val="FF0000"/>
                </a:solidFill>
                <a:latin typeface="Tw Cen MT" pitchFamily="34" charset="0"/>
              </a:rPr>
              <a:t>1-fever&amp;chills.                                                                            2- </a:t>
            </a:r>
            <a:r>
              <a:rPr lang="en-US" sz="2400" dirty="0" err="1">
                <a:solidFill>
                  <a:srgbClr val="FF0000"/>
                </a:solidFill>
                <a:latin typeface="Tw Cen MT" pitchFamily="34" charset="0"/>
              </a:rPr>
              <a:t>vomiting&amp;Anorexia</a:t>
            </a:r>
            <a:r>
              <a:rPr lang="en-US" sz="2400" dirty="0">
                <a:solidFill>
                  <a:srgbClr val="FF0000"/>
                </a:solidFill>
                <a:latin typeface="Tw Cen MT" pitchFamily="34" charset="0"/>
              </a:rPr>
              <a:t>.                                                                3-Rt.upper quadrant pain                                                            4- weight loss                                                                           5-Respiratory symptoms                                                             6- typical signs and symptoms of jaundice. </a:t>
            </a:r>
          </a:p>
          <a:p>
            <a:pPr algn="l"/>
            <a:r>
              <a:rPr lang="en-US" sz="2400" dirty="0">
                <a:solidFill>
                  <a:srgbClr val="FF0000"/>
                </a:solidFill>
                <a:latin typeface="Tw Cen MT" pitchFamily="34" charset="0"/>
              </a:rPr>
              <a:t>7-confusion                                                                                 8-shock</a:t>
            </a:r>
            <a:endParaRPr lang="ar-SA" sz="2400" dirty="0">
              <a:solidFill>
                <a:srgbClr val="FF0000"/>
              </a:solidFill>
              <a:latin typeface="Tw Cen MT" pitchFamily="34" charset="0"/>
            </a:endParaRPr>
          </a:p>
        </p:txBody>
      </p:sp>
    </p:spTree>
    <p:extLst>
      <p:ext uri="{BB962C8B-B14F-4D97-AF65-F5344CB8AC3E}">
        <p14:creationId xmlns:p14="http://schemas.microsoft.com/office/powerpoint/2010/main" val="2142335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63552" y="476673"/>
            <a:ext cx="7620000" cy="4373563"/>
          </a:xfrm>
        </p:spPr>
        <p:txBody>
          <a:bodyPr>
            <a:normAutofit/>
          </a:bodyPr>
          <a:lstStyle/>
          <a:p>
            <a:pPr algn="l"/>
            <a:r>
              <a:rPr lang="en-US" dirty="0">
                <a:latin typeface="Tw Cen MT" pitchFamily="34" charset="0"/>
              </a:rPr>
              <a:t>US and CT may demonstrate multiple confluent intrahepatic lesions with poorly defined margins, associated with the presence of air and air-fluid </a:t>
            </a:r>
            <a:r>
              <a:rPr lang="en-US" dirty="0" smtClean="0">
                <a:latin typeface="Tw Cen MT" pitchFamily="34" charset="0"/>
              </a:rPr>
              <a:t>level. </a:t>
            </a:r>
          </a:p>
          <a:p>
            <a:pPr algn="l"/>
            <a:r>
              <a:rPr lang="en-US" u="sng" dirty="0">
                <a:solidFill>
                  <a:srgbClr val="FF0000"/>
                </a:solidFill>
                <a:latin typeface="Tw Cen MT" pitchFamily="34" charset="0"/>
              </a:rPr>
              <a:t>The combination of these imaging findings with history of hepatic </a:t>
            </a:r>
            <a:r>
              <a:rPr lang="en-US" u="sng" dirty="0" err="1">
                <a:solidFill>
                  <a:srgbClr val="FF0000"/>
                </a:solidFill>
                <a:latin typeface="Tw Cen MT" pitchFamily="34" charset="0"/>
              </a:rPr>
              <a:t>hydatid</a:t>
            </a:r>
            <a:r>
              <a:rPr lang="en-US" u="sng" dirty="0">
                <a:solidFill>
                  <a:srgbClr val="FF0000"/>
                </a:solidFill>
                <a:latin typeface="Tw Cen MT" pitchFamily="34" charset="0"/>
              </a:rPr>
              <a:t> cyst, pain, fever, and leukocytosis should prompt the diagnosis of hepatic </a:t>
            </a:r>
            <a:r>
              <a:rPr lang="en-US" u="sng" dirty="0" err="1">
                <a:solidFill>
                  <a:srgbClr val="FF0000"/>
                </a:solidFill>
                <a:latin typeface="Tw Cen MT" pitchFamily="34" charset="0"/>
              </a:rPr>
              <a:t>hydatid</a:t>
            </a:r>
            <a:r>
              <a:rPr lang="en-US" u="sng" dirty="0">
                <a:solidFill>
                  <a:srgbClr val="FF0000"/>
                </a:solidFill>
                <a:latin typeface="Tw Cen MT" pitchFamily="34" charset="0"/>
              </a:rPr>
              <a:t> cyst suppuration</a:t>
            </a:r>
            <a:r>
              <a:rPr lang="en-US" dirty="0">
                <a:latin typeface="Tw Cen MT" pitchFamily="34" charset="0"/>
              </a:rPr>
              <a:t>.</a:t>
            </a:r>
            <a:endParaRPr lang="ar-SA" dirty="0">
              <a:latin typeface="Tw Cen MT" pitchFamily="34" charset="0"/>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1" y="2996953"/>
            <a:ext cx="6782747" cy="3600953"/>
          </a:xfrm>
          <a:prstGeom prst="rect">
            <a:avLst/>
          </a:prstGeom>
        </p:spPr>
      </p:pic>
    </p:spTree>
    <p:extLst>
      <p:ext uri="{BB962C8B-B14F-4D97-AF65-F5344CB8AC3E}">
        <p14:creationId xmlns:p14="http://schemas.microsoft.com/office/powerpoint/2010/main" val="2180124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9088581" y="310762"/>
            <a:ext cx="1932033" cy="3005094"/>
          </a:xfrm>
          <a:noFill/>
        </p:spPr>
        <p:txBody>
          <a:bodyPr>
            <a:normAutofit fontScale="90000"/>
          </a:bodyPr>
          <a:lstStyle/>
          <a:p>
            <a:pPr algn="l"/>
            <a:r>
              <a:rPr lang="en-US" sz="4000" dirty="0" smtClean="0">
                <a:solidFill>
                  <a:schemeClr val="tx1">
                    <a:lumMod val="65000"/>
                    <a:lumOff val="35000"/>
                  </a:schemeClr>
                </a:solidFill>
              </a:rPr>
              <a:t>What is hydatid disease?</a:t>
            </a:r>
            <a:endParaRPr lang="en-US" sz="4000" dirty="0">
              <a:solidFill>
                <a:schemeClr val="tx1">
                  <a:lumMod val="65000"/>
                  <a:lumOff val="35000"/>
                </a:schemeClr>
              </a:solidFill>
            </a:endParaRPr>
          </a:p>
        </p:txBody>
      </p:sp>
      <p:sp>
        <p:nvSpPr>
          <p:cNvPr id="4" name="TextBox 3"/>
          <p:cNvSpPr txBox="1"/>
          <p:nvPr/>
        </p:nvSpPr>
        <p:spPr>
          <a:xfrm>
            <a:off x="57050" y="609601"/>
            <a:ext cx="7860145" cy="6586418"/>
          </a:xfrm>
          <a:prstGeom prst="rect">
            <a:avLst/>
          </a:prstGeom>
          <a:noFill/>
        </p:spPr>
        <p:txBody>
          <a:bodyPr wrap="square" rtlCol="1">
            <a:spAutoFit/>
          </a:bodyPr>
          <a:lstStyle/>
          <a:p>
            <a:pPr marL="342900" indent="-342900">
              <a:buFont typeface="Arial" panose="020B0604020202020204" pitchFamily="34" charset="0"/>
              <a:buChar char="•"/>
            </a:pPr>
            <a:r>
              <a:rPr lang="en-US" altLang="ar-JO" sz="2400" b="1" dirty="0" smtClean="0">
                <a:solidFill>
                  <a:schemeClr val="tx2">
                    <a:lumMod val="75000"/>
                  </a:schemeClr>
                </a:solidFill>
                <a:cs typeface="+mj-cs"/>
              </a:rPr>
              <a:t>[</a:t>
            </a:r>
            <a:r>
              <a:rPr lang="en-US" altLang="ar-JO" sz="2400" b="1" i="1" dirty="0" smtClean="0">
                <a:solidFill>
                  <a:schemeClr val="tx2">
                    <a:lumMod val="75000"/>
                  </a:schemeClr>
                </a:solidFill>
                <a:effectLst>
                  <a:outerShdw blurRad="38100" dist="38100" dir="2700000" algn="tl">
                    <a:srgbClr val="000000">
                      <a:alpha val="43137"/>
                    </a:srgbClr>
                  </a:outerShdw>
                </a:effectLst>
                <a:cs typeface="+mj-cs"/>
              </a:rPr>
              <a:t>Echinococcosis OR </a:t>
            </a:r>
            <a:r>
              <a:rPr lang="en-US" altLang="ar-JO" sz="2400" b="1" i="1" dirty="0" err="1" smtClean="0">
                <a:solidFill>
                  <a:schemeClr val="tx2">
                    <a:lumMod val="75000"/>
                  </a:schemeClr>
                </a:solidFill>
                <a:effectLst>
                  <a:outerShdw blurRad="38100" dist="38100" dir="2700000" algn="tl">
                    <a:srgbClr val="000000">
                      <a:alpha val="43137"/>
                    </a:srgbClr>
                  </a:outerShdw>
                </a:effectLst>
                <a:cs typeface="+mj-cs"/>
              </a:rPr>
              <a:t>hydatidosis</a:t>
            </a:r>
            <a:r>
              <a:rPr lang="en-US" altLang="ar-JO" sz="2400" b="1" i="1" dirty="0" smtClean="0">
                <a:solidFill>
                  <a:schemeClr val="tx2">
                    <a:lumMod val="75000"/>
                  </a:schemeClr>
                </a:solidFill>
                <a:effectLst>
                  <a:outerShdw blurRad="38100" dist="38100" dir="2700000" algn="tl">
                    <a:srgbClr val="000000">
                      <a:alpha val="43137"/>
                    </a:srgbClr>
                  </a:outerShdw>
                </a:effectLst>
                <a:cs typeface="+mj-cs"/>
              </a:rPr>
              <a:t>] </a:t>
            </a:r>
            <a:r>
              <a:rPr lang="en-US" altLang="ar-JO" sz="2400" b="1" dirty="0" smtClean="0">
                <a:solidFill>
                  <a:schemeClr val="tx2">
                    <a:lumMod val="75000"/>
                  </a:schemeClr>
                </a:solidFill>
                <a:cs typeface="+mj-cs"/>
              </a:rPr>
              <a:t>It </a:t>
            </a:r>
            <a:r>
              <a:rPr lang="en-US" altLang="ar-JO" sz="2400" b="1" dirty="0">
                <a:solidFill>
                  <a:schemeClr val="tx2">
                    <a:lumMod val="75000"/>
                  </a:schemeClr>
                </a:solidFill>
                <a:cs typeface="+mj-cs"/>
              </a:rPr>
              <a:t>is </a:t>
            </a:r>
            <a:r>
              <a:rPr lang="en-US" altLang="ar-JO" sz="2400" b="1" dirty="0" smtClean="0">
                <a:solidFill>
                  <a:schemeClr val="tx2">
                    <a:lumMod val="75000"/>
                  </a:schemeClr>
                </a:solidFill>
                <a:cs typeface="+mj-cs"/>
              </a:rPr>
              <a:t>a zoonotic and </a:t>
            </a:r>
            <a:r>
              <a:rPr lang="en-US" altLang="ar-JO" sz="2400" b="1" dirty="0">
                <a:solidFill>
                  <a:schemeClr val="tx2">
                    <a:lumMod val="75000"/>
                  </a:schemeClr>
                </a:solidFill>
                <a:cs typeface="+mj-cs"/>
              </a:rPr>
              <a:t>parasitic infection of </a:t>
            </a:r>
            <a:r>
              <a:rPr lang="en-US" altLang="ar-JO" sz="2400" b="1" dirty="0">
                <a:solidFill>
                  <a:srgbClr val="FF0000"/>
                </a:solidFill>
                <a:effectLst>
                  <a:outerShdw blurRad="38100" dist="38100" dir="2700000" algn="tl">
                    <a:srgbClr val="000000">
                      <a:alpha val="43137"/>
                    </a:srgbClr>
                  </a:outerShdw>
                </a:effectLst>
                <a:cs typeface="+mj-cs"/>
              </a:rPr>
              <a:t>both humans and other mammals</a:t>
            </a:r>
            <a:r>
              <a:rPr lang="en-US" altLang="ar-JO" sz="2400" b="1" dirty="0">
                <a:solidFill>
                  <a:schemeClr val="tx2">
                    <a:lumMod val="75000"/>
                  </a:schemeClr>
                </a:solidFill>
                <a:cs typeface="+mj-cs"/>
              </a:rPr>
              <a:t> such as sheep, cattle and pigs with hydatid cyst, </a:t>
            </a:r>
            <a:r>
              <a:rPr lang="en-US" altLang="ar-JO" sz="2400" b="1" dirty="0">
                <a:solidFill>
                  <a:srgbClr val="FF0000"/>
                </a:solidFill>
                <a:effectLst>
                  <a:outerShdw blurRad="38100" dist="38100" dir="2700000" algn="tl">
                    <a:srgbClr val="000000">
                      <a:alpha val="43137"/>
                    </a:srgbClr>
                  </a:outerShdw>
                </a:effectLst>
                <a:cs typeface="+mj-cs"/>
              </a:rPr>
              <a:t>the </a:t>
            </a:r>
            <a:r>
              <a:rPr lang="en-US" altLang="ar-JO" sz="2800" b="1" u="sng" dirty="0">
                <a:solidFill>
                  <a:srgbClr val="FF0000"/>
                </a:solidFill>
                <a:effectLst>
                  <a:outerShdw blurRad="38100" dist="38100" dir="2700000" algn="tl">
                    <a:srgbClr val="000000">
                      <a:alpha val="43137"/>
                    </a:srgbClr>
                  </a:outerShdw>
                </a:effectLst>
                <a:cs typeface="+mj-cs"/>
              </a:rPr>
              <a:t>larval stage </a:t>
            </a:r>
            <a:r>
              <a:rPr lang="en-US" altLang="ar-JO" sz="2400" b="1" dirty="0">
                <a:solidFill>
                  <a:schemeClr val="tx2">
                    <a:lumMod val="75000"/>
                  </a:schemeClr>
                </a:solidFill>
                <a:cs typeface="+mj-cs"/>
              </a:rPr>
              <a:t>of different </a:t>
            </a:r>
            <a:r>
              <a:rPr lang="en-US" altLang="ar-JO" sz="2400" b="1" i="1" dirty="0" err="1">
                <a:solidFill>
                  <a:srgbClr val="FF0000"/>
                </a:solidFill>
                <a:effectLst>
                  <a:outerShdw blurRad="38100" dist="38100" dir="2700000" algn="tl">
                    <a:srgbClr val="000000">
                      <a:alpha val="43137"/>
                    </a:srgbClr>
                  </a:outerShdw>
                </a:effectLst>
                <a:cs typeface="+mj-cs"/>
              </a:rPr>
              <a:t>Echinococcus</a:t>
            </a:r>
            <a:r>
              <a:rPr lang="en-US" altLang="ar-JO" sz="2400" b="1" dirty="0">
                <a:solidFill>
                  <a:srgbClr val="FF0000"/>
                </a:solidFill>
                <a:effectLst>
                  <a:outerShdw blurRad="38100" dist="38100" dir="2700000" algn="tl">
                    <a:srgbClr val="000000">
                      <a:alpha val="43137"/>
                    </a:srgbClr>
                  </a:outerShdw>
                </a:effectLst>
                <a:cs typeface="+mj-cs"/>
              </a:rPr>
              <a:t> </a:t>
            </a:r>
            <a:r>
              <a:rPr lang="en-US" altLang="ar-JO" sz="2400" b="1" dirty="0" smtClean="0">
                <a:solidFill>
                  <a:srgbClr val="FF0000"/>
                </a:solidFill>
                <a:effectLst>
                  <a:outerShdw blurRad="38100" dist="38100" dir="2700000" algn="tl">
                    <a:srgbClr val="000000">
                      <a:alpha val="43137"/>
                    </a:srgbClr>
                  </a:outerShdw>
                </a:effectLst>
                <a:cs typeface="+mj-cs"/>
              </a:rPr>
              <a:t>species.</a:t>
            </a:r>
          </a:p>
          <a:p>
            <a:endParaRPr lang="en-US" altLang="ar-JO" sz="2400" b="1" dirty="0" smtClean="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endParaRPr lang="en-US" sz="2400" b="1" dirty="0" smtClean="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cs typeface="+mj-cs"/>
              </a:rPr>
              <a:t>The liver </a:t>
            </a:r>
            <a:r>
              <a:rPr lang="en-US" sz="2400" b="1" dirty="0" smtClean="0">
                <a:solidFill>
                  <a:srgbClr val="283C55"/>
                </a:solidFill>
                <a:cs typeface="+mj-cs"/>
              </a:rPr>
              <a:t>is the most common organ infested followed by </a:t>
            </a:r>
            <a:r>
              <a:rPr lang="en-US" sz="2800" b="1" dirty="0" smtClean="0">
                <a:solidFill>
                  <a:srgbClr val="FF0000"/>
                </a:solidFill>
                <a:effectLst>
                  <a:outerShdw blurRad="38100" dist="38100" dir="2700000" algn="tl">
                    <a:srgbClr val="000000">
                      <a:alpha val="43137"/>
                    </a:srgbClr>
                  </a:outerShdw>
                </a:effectLst>
                <a:cs typeface="+mj-cs"/>
              </a:rPr>
              <a:t>lungs</a:t>
            </a:r>
            <a:r>
              <a:rPr lang="en-US" sz="2400" b="1" dirty="0" smtClean="0">
                <a:solidFill>
                  <a:srgbClr val="283C55"/>
                </a:solidFill>
                <a:cs typeface="+mj-cs"/>
              </a:rPr>
              <a:t>; where both organs account for </a:t>
            </a:r>
            <a:r>
              <a:rPr lang="en-US" sz="2400" b="1" i="1" u="sng" dirty="0" smtClean="0">
                <a:solidFill>
                  <a:srgbClr val="FF0000"/>
                </a:solidFill>
                <a:cs typeface="+mj-cs"/>
              </a:rPr>
              <a:t>70%</a:t>
            </a:r>
            <a:r>
              <a:rPr lang="en-US" sz="2400" b="1" dirty="0" smtClean="0">
                <a:solidFill>
                  <a:srgbClr val="283C55"/>
                </a:solidFill>
                <a:cs typeface="+mj-cs"/>
              </a:rPr>
              <a:t> of the cases. Less commonly </a:t>
            </a:r>
            <a:r>
              <a:rPr lang="en-US" sz="2400" b="1" dirty="0" smtClean="0">
                <a:solidFill>
                  <a:srgbClr val="FF0000"/>
                </a:solidFill>
                <a:effectLst>
                  <a:outerShdw blurRad="38100" dist="38100" dir="2700000" algn="tl">
                    <a:srgbClr val="000000">
                      <a:alpha val="43137"/>
                    </a:srgbClr>
                  </a:outerShdw>
                </a:effectLst>
                <a:cs typeface="+mj-cs"/>
              </a:rPr>
              <a:t>the </a:t>
            </a:r>
            <a:r>
              <a:rPr lang="en-US" sz="2400" b="1" dirty="0">
                <a:solidFill>
                  <a:srgbClr val="FF0000"/>
                </a:solidFill>
                <a:effectLst>
                  <a:outerShdw blurRad="38100" dist="38100" dir="2700000" algn="tl">
                    <a:srgbClr val="000000">
                      <a:alpha val="43137"/>
                    </a:srgbClr>
                  </a:outerShdw>
                </a:effectLst>
                <a:cs typeface="+mj-cs"/>
              </a:rPr>
              <a:t>spleen, the kidney, the bones, and the </a:t>
            </a:r>
            <a:r>
              <a:rPr lang="en-US" sz="2400" b="1" dirty="0" smtClean="0">
                <a:solidFill>
                  <a:srgbClr val="FF0000"/>
                </a:solidFill>
                <a:effectLst>
                  <a:outerShdw blurRad="38100" dist="38100" dir="2700000" algn="tl">
                    <a:srgbClr val="000000">
                      <a:alpha val="43137"/>
                    </a:srgbClr>
                  </a:outerShdw>
                </a:effectLst>
                <a:cs typeface="+mj-cs"/>
              </a:rPr>
              <a:t>brain. </a:t>
            </a:r>
          </a:p>
          <a:p>
            <a:pPr marL="342900" indent="-342900">
              <a:buFont typeface="Arial" panose="020B0604020202020204" pitchFamily="34" charset="0"/>
              <a:buChar char="•"/>
            </a:pPr>
            <a:endParaRPr lang="en-US" sz="2400" b="1" dirty="0" smtClean="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endParaRPr lang="en-US" sz="2400" b="1" dirty="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r>
              <a:rPr lang="en-US" sz="2400" b="1" dirty="0" smtClean="0">
                <a:solidFill>
                  <a:srgbClr val="283C55"/>
                </a:solidFill>
                <a:effectLst>
                  <a:outerShdw blurRad="38100" dist="38100" dir="2700000" algn="tl">
                    <a:srgbClr val="000000">
                      <a:alpha val="43137"/>
                    </a:srgbClr>
                  </a:outerShdw>
                </a:effectLst>
                <a:cs typeface="+mj-cs"/>
              </a:rPr>
              <a:t>The formation of </a:t>
            </a:r>
            <a:r>
              <a:rPr lang="en-US" sz="2800" b="1" dirty="0" smtClean="0">
                <a:solidFill>
                  <a:srgbClr val="FF0000"/>
                </a:solidFill>
                <a:effectLst>
                  <a:outerShdw blurRad="38100" dist="38100" dir="2700000" algn="tl">
                    <a:srgbClr val="000000">
                      <a:alpha val="43137"/>
                    </a:srgbClr>
                  </a:outerShdw>
                </a:effectLst>
                <a:cs typeface="+mj-cs"/>
              </a:rPr>
              <a:t>hydatid cysts</a:t>
            </a:r>
            <a:r>
              <a:rPr lang="en-US" sz="2400" b="1" dirty="0" smtClean="0">
                <a:solidFill>
                  <a:srgbClr val="283C55"/>
                </a:solidFill>
                <a:effectLst>
                  <a:outerShdw blurRad="38100" dist="38100" dir="2700000" algn="tl">
                    <a:srgbClr val="000000">
                      <a:alpha val="43137"/>
                    </a:srgbClr>
                  </a:outerShdw>
                </a:effectLst>
                <a:cs typeface="+mj-cs"/>
              </a:rPr>
              <a:t> and its complication is the main pathological causative agent of the disease.  </a:t>
            </a:r>
          </a:p>
          <a:p>
            <a:pPr marL="342900" indent="-342900">
              <a:buFont typeface="Arial" panose="020B0604020202020204" pitchFamily="34" charset="0"/>
              <a:buChar char="•"/>
            </a:pPr>
            <a:endParaRPr lang="en-US" sz="2400" b="1" dirty="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endParaRPr lang="en-US" sz="2400" b="1" dirty="0" smtClean="0">
              <a:solidFill>
                <a:srgbClr val="FF0000"/>
              </a:solidFill>
              <a:effectLst>
                <a:outerShdw blurRad="38100" dist="38100" dir="2700000" algn="tl">
                  <a:srgbClr val="000000">
                    <a:alpha val="43137"/>
                  </a:srgbClr>
                </a:outerShdw>
              </a:effectLst>
              <a:cs typeface="+mj-cs"/>
            </a:endParaRPr>
          </a:p>
          <a:p>
            <a:pPr marL="342900" indent="-342900">
              <a:buFont typeface="Arial" panose="020B0604020202020204" pitchFamily="34" charset="0"/>
              <a:buChar char="•"/>
            </a:pPr>
            <a:endParaRPr lang="ar-JO" b="1" dirty="0">
              <a:solidFill>
                <a:srgbClr val="FF0000"/>
              </a:solidFill>
              <a:effectLst>
                <a:outerShdw blurRad="38100" dist="38100" dir="2700000" algn="tl">
                  <a:srgbClr val="000000">
                    <a:alpha val="43137"/>
                  </a:srgbClr>
                </a:outerShdw>
              </a:effectLst>
              <a:cs typeface="+mj-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127" y="2738584"/>
            <a:ext cx="3888509" cy="2517371"/>
          </a:xfrm>
          <a:prstGeom prst="rect">
            <a:avLst/>
          </a:prstGeom>
        </p:spPr>
      </p:pic>
    </p:spTree>
    <p:extLst>
      <p:ext uri="{BB962C8B-B14F-4D97-AF65-F5344CB8AC3E}">
        <p14:creationId xmlns:p14="http://schemas.microsoft.com/office/powerpoint/2010/main" val="4112772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4" y="636589"/>
            <a:ext cx="69627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274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404664"/>
            <a:ext cx="5410944" cy="1119654"/>
          </a:xfrm>
          <a:solidFill>
            <a:schemeClr val="accent2">
              <a:lumMod val="20000"/>
              <a:lumOff val="80000"/>
            </a:schemeClr>
          </a:solidFill>
        </p:spPr>
        <p:txBody>
          <a:bodyPr>
            <a:normAutofit fontScale="90000"/>
          </a:bodyPr>
          <a:lstStyle/>
          <a:p>
            <a:r>
              <a:rPr lang="en-US" dirty="0"/>
              <a:t>mass effect-related complications</a:t>
            </a:r>
            <a:endParaRPr lang="ar-SA" dirty="0"/>
          </a:p>
        </p:txBody>
      </p:sp>
      <p:sp>
        <p:nvSpPr>
          <p:cNvPr id="3" name="عنصر نائب للمحتوى 2"/>
          <p:cNvSpPr>
            <a:spLocks noGrp="1"/>
          </p:cNvSpPr>
          <p:nvPr>
            <p:ph idx="1"/>
          </p:nvPr>
        </p:nvSpPr>
        <p:spPr/>
        <p:txBody>
          <a:bodyPr>
            <a:normAutofit/>
          </a:bodyPr>
          <a:lstStyle/>
          <a:p>
            <a:pPr algn="l"/>
            <a:endParaRPr lang="ar-JO" sz="2400" dirty="0">
              <a:latin typeface="Tw Cen MT" pitchFamily="34" charset="0"/>
            </a:endParaRPr>
          </a:p>
          <a:p>
            <a:pPr algn="l"/>
            <a:r>
              <a:rPr lang="en-US" sz="2400" dirty="0">
                <a:latin typeface="Tw Cen MT" pitchFamily="34" charset="0"/>
              </a:rPr>
              <a:t>Hepatic </a:t>
            </a:r>
            <a:r>
              <a:rPr lang="en-US" sz="2400" dirty="0" err="1">
                <a:latin typeface="Tw Cen MT" pitchFamily="34" charset="0"/>
              </a:rPr>
              <a:t>hydatid</a:t>
            </a:r>
            <a:r>
              <a:rPr lang="en-US" sz="2400" dirty="0">
                <a:latin typeface="Tw Cen MT" pitchFamily="34" charset="0"/>
              </a:rPr>
              <a:t> cysts growth may lead to significant mass effect on adjacent structures, including portal vein, hepatic veins, biliary tree, right diaphragm </a:t>
            </a:r>
            <a:r>
              <a:rPr lang="en-US" sz="2400" dirty="0" err="1">
                <a:latin typeface="Tw Cen MT" pitchFamily="34" charset="0"/>
              </a:rPr>
              <a:t>etc</a:t>
            </a:r>
            <a:r>
              <a:rPr lang="en-US" sz="2400" dirty="0">
                <a:latin typeface="Tw Cen MT" pitchFamily="34" charset="0"/>
              </a:rPr>
              <a:t> . </a:t>
            </a:r>
          </a:p>
          <a:p>
            <a:pPr algn="l"/>
            <a:endParaRPr lang="en-US" sz="2400" dirty="0">
              <a:latin typeface="Tw Cen MT" pitchFamily="34" charset="0"/>
            </a:endParaRPr>
          </a:p>
          <a:p>
            <a:pPr algn="l"/>
            <a:r>
              <a:rPr lang="en-US" sz="2400" dirty="0">
                <a:latin typeface="Tw Cen MT" pitchFamily="34" charset="0"/>
              </a:rPr>
              <a:t>Portal vein obstruction due to hepatic </a:t>
            </a:r>
            <a:r>
              <a:rPr lang="en-US" sz="2400" dirty="0" err="1">
                <a:latin typeface="Tw Cen MT" pitchFamily="34" charset="0"/>
              </a:rPr>
              <a:t>hydatid</a:t>
            </a:r>
            <a:r>
              <a:rPr lang="en-US" sz="2400" dirty="0">
                <a:latin typeface="Tw Cen MT" pitchFamily="34" charset="0"/>
              </a:rPr>
              <a:t> cyst may result into decreased portal vein inflow, thrombosis, cavernous transformation of the portal vein, and hepatic morphological changes.</a:t>
            </a:r>
            <a:endParaRPr lang="ar-SA" sz="2400" dirty="0">
              <a:latin typeface="Tw Cen MT" pitchFamily="34" charset="0"/>
            </a:endParaRPr>
          </a:p>
        </p:txBody>
      </p:sp>
    </p:spTree>
    <p:extLst>
      <p:ext uri="{BB962C8B-B14F-4D97-AF65-F5344CB8AC3E}">
        <p14:creationId xmlns:p14="http://schemas.microsoft.com/office/powerpoint/2010/main" val="2980474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91544" y="404664"/>
            <a:ext cx="5791200" cy="903630"/>
          </a:xfrm>
        </p:spPr>
        <p:txBody>
          <a:bodyPr/>
          <a:lstStyle/>
          <a:p>
            <a:r>
              <a:rPr lang="en-US" dirty="0" smtClean="0"/>
              <a:t>Cont.</a:t>
            </a:r>
            <a:endParaRPr lang="ar-SA" dirty="0"/>
          </a:p>
        </p:txBody>
      </p:sp>
      <p:sp>
        <p:nvSpPr>
          <p:cNvPr id="3" name="عنصر نائب للمحتوى 2"/>
          <p:cNvSpPr>
            <a:spLocks noGrp="1"/>
          </p:cNvSpPr>
          <p:nvPr>
            <p:ph idx="1"/>
          </p:nvPr>
        </p:nvSpPr>
        <p:spPr>
          <a:xfrm>
            <a:off x="1991544" y="1628801"/>
            <a:ext cx="7620000" cy="4301555"/>
          </a:xfrm>
        </p:spPr>
        <p:txBody>
          <a:bodyPr>
            <a:noAutofit/>
          </a:bodyPr>
          <a:lstStyle/>
          <a:p>
            <a:pPr algn="l"/>
            <a:r>
              <a:rPr lang="en-US" sz="2400" u="sng" dirty="0">
                <a:latin typeface="Tw Cen MT" pitchFamily="34" charset="0"/>
              </a:rPr>
              <a:t>The patient may also have these signs and symptoms secondary to the complication of </a:t>
            </a:r>
            <a:r>
              <a:rPr lang="en-US" sz="2400" u="sng" dirty="0" err="1">
                <a:latin typeface="Tw Cen MT" pitchFamily="34" charset="0"/>
              </a:rPr>
              <a:t>budd-chiari</a:t>
            </a:r>
            <a:r>
              <a:rPr lang="en-US" sz="2400" u="sng" dirty="0">
                <a:latin typeface="Tw Cen MT" pitchFamily="34" charset="0"/>
              </a:rPr>
              <a:t> syndrome due to compression over the hepatic veins :</a:t>
            </a:r>
          </a:p>
          <a:p>
            <a:pPr algn="l"/>
            <a:r>
              <a:rPr lang="en-US" sz="2400" dirty="0">
                <a:solidFill>
                  <a:srgbClr val="FF0000"/>
                </a:solidFill>
                <a:latin typeface="Tw Cen MT" pitchFamily="34" charset="0"/>
              </a:rPr>
              <a:t>1-varices&amp;Caput </a:t>
            </a:r>
            <a:r>
              <a:rPr lang="en-US" sz="2400" dirty="0" err="1">
                <a:solidFill>
                  <a:srgbClr val="FF0000"/>
                </a:solidFill>
                <a:latin typeface="Tw Cen MT" pitchFamily="34" charset="0"/>
              </a:rPr>
              <a:t>medosa</a:t>
            </a:r>
            <a:r>
              <a:rPr lang="en-US" sz="2400" dirty="0">
                <a:solidFill>
                  <a:srgbClr val="FF0000"/>
                </a:solidFill>
                <a:latin typeface="Tw Cen MT" pitchFamily="34" charset="0"/>
              </a:rPr>
              <a:t>.</a:t>
            </a:r>
          </a:p>
          <a:p>
            <a:pPr algn="l"/>
            <a:r>
              <a:rPr lang="en-US" sz="2400" dirty="0">
                <a:solidFill>
                  <a:srgbClr val="FF0000"/>
                </a:solidFill>
                <a:latin typeface="Tw Cen MT" pitchFamily="34" charset="0"/>
              </a:rPr>
              <a:t>2-hemmoroids.</a:t>
            </a:r>
          </a:p>
          <a:p>
            <a:pPr algn="l"/>
            <a:r>
              <a:rPr lang="en-US" sz="2400" dirty="0">
                <a:solidFill>
                  <a:srgbClr val="FF0000"/>
                </a:solidFill>
                <a:latin typeface="Tw Cen MT" pitchFamily="34" charset="0"/>
              </a:rPr>
              <a:t>3-ascites.</a:t>
            </a:r>
          </a:p>
          <a:p>
            <a:pPr algn="l"/>
            <a:r>
              <a:rPr lang="en-US" sz="2400" dirty="0">
                <a:solidFill>
                  <a:srgbClr val="FF0000"/>
                </a:solidFill>
                <a:latin typeface="Tw Cen MT" pitchFamily="34" charset="0"/>
              </a:rPr>
              <a:t>4-elevated BUN/CR level (secondary to </a:t>
            </a:r>
            <a:r>
              <a:rPr lang="en-US" sz="2400" dirty="0" err="1">
                <a:solidFill>
                  <a:srgbClr val="FF0000"/>
                </a:solidFill>
                <a:latin typeface="Tw Cen MT" pitchFamily="34" charset="0"/>
              </a:rPr>
              <a:t>hepato</a:t>
            </a:r>
            <a:r>
              <a:rPr lang="en-US" sz="2400" dirty="0">
                <a:solidFill>
                  <a:srgbClr val="FF0000"/>
                </a:solidFill>
                <a:latin typeface="Tw Cen MT" pitchFamily="34" charset="0"/>
              </a:rPr>
              <a:t>-renal syndrome).</a:t>
            </a:r>
          </a:p>
          <a:p>
            <a:pPr algn="l"/>
            <a:r>
              <a:rPr lang="en-US" sz="2400" dirty="0">
                <a:solidFill>
                  <a:srgbClr val="FF0000"/>
                </a:solidFill>
                <a:latin typeface="Tw Cen MT" pitchFamily="34" charset="0"/>
              </a:rPr>
              <a:t>5-splenomegaly.</a:t>
            </a:r>
            <a:endParaRPr lang="en-US" sz="2400" dirty="0">
              <a:latin typeface="Tw Cen MT" pitchFamily="34" charset="0"/>
            </a:endParaRPr>
          </a:p>
        </p:txBody>
      </p:sp>
      <p:sp>
        <p:nvSpPr>
          <p:cNvPr id="4" name="مستطيل 3"/>
          <p:cNvSpPr/>
          <p:nvPr/>
        </p:nvSpPr>
        <p:spPr>
          <a:xfrm>
            <a:off x="4727848" y="188640"/>
            <a:ext cx="5472608" cy="122413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b="1" dirty="0">
                <a:solidFill>
                  <a:srgbClr val="DC5924">
                    <a:lumMod val="75000"/>
                  </a:srgbClr>
                </a:solidFill>
                <a:latin typeface="Arial"/>
              </a:rPr>
              <a:t>there </a:t>
            </a:r>
            <a:r>
              <a:rPr lang="en-US" b="1" dirty="0" err="1">
                <a:solidFill>
                  <a:srgbClr val="DC5924">
                    <a:lumMod val="75000"/>
                  </a:srgbClr>
                </a:solidFill>
                <a:latin typeface="Arial"/>
              </a:rPr>
              <a:t>whould</a:t>
            </a:r>
            <a:r>
              <a:rPr lang="en-US" b="1" dirty="0">
                <a:solidFill>
                  <a:srgbClr val="DC5924">
                    <a:lumMod val="75000"/>
                  </a:srgbClr>
                </a:solidFill>
                <a:latin typeface="Arial"/>
              </a:rPr>
              <a:t> be a triad of : enlarged painful lever, abdominal pain and ascites.</a:t>
            </a:r>
            <a:endParaRPr lang="ar-SA" b="1" dirty="0">
              <a:solidFill>
                <a:srgbClr val="DC5924">
                  <a:lumMod val="75000"/>
                </a:srgbClr>
              </a:solidFill>
              <a:latin typeface="Arial"/>
              <a:cs typeface="Arial" panose="020B0604020202020204" pitchFamily="34" charset="0"/>
            </a:endParaRPr>
          </a:p>
        </p:txBody>
      </p:sp>
    </p:spTree>
    <p:extLst>
      <p:ext uri="{BB962C8B-B14F-4D97-AF65-F5344CB8AC3E}">
        <p14:creationId xmlns:p14="http://schemas.microsoft.com/office/powerpoint/2010/main" val="3342391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rotWithShape="1">
          <a:blip r:embed="rId2">
            <a:extLst>
              <a:ext uri="{28A0092B-C50C-407E-A947-70E740481C1C}">
                <a14:useLocalDpi xmlns:a14="http://schemas.microsoft.com/office/drawing/2010/main" val="0"/>
              </a:ext>
            </a:extLst>
          </a:blip>
          <a:srcRect t="8677" r="32013"/>
          <a:stretch/>
        </p:blipFill>
        <p:spPr>
          <a:xfrm>
            <a:off x="4295800" y="404664"/>
            <a:ext cx="6096000" cy="6262914"/>
          </a:xfr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61" t="4507" r="15948" b="22282"/>
          <a:stretch/>
        </p:blipFill>
        <p:spPr bwMode="auto">
          <a:xfrm>
            <a:off x="1524000" y="13895"/>
            <a:ext cx="3958488" cy="295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129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536" y="404664"/>
            <a:ext cx="6048672" cy="5316978"/>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996952"/>
            <a:ext cx="3528392" cy="339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6918323" y="3542419"/>
            <a:ext cx="2844316" cy="2308324"/>
          </a:xfrm>
          <a:prstGeom prst="rect">
            <a:avLst/>
          </a:prstGeom>
        </p:spPr>
        <p:txBody>
          <a:bodyPr wrap="square">
            <a:spAutoFit/>
          </a:bodyPr>
          <a:lstStyle/>
          <a:p>
            <a:pPr defTabSz="914400" rtl="1"/>
            <a:r>
              <a:rPr lang="en-US" b="1" dirty="0">
                <a:solidFill>
                  <a:srgbClr val="000000"/>
                </a:solidFill>
                <a:latin typeface="Tw Cen MT" pitchFamily="34" charset="0"/>
              </a:rPr>
              <a:t> the </a:t>
            </a:r>
            <a:r>
              <a:rPr lang="en-US" b="1" dirty="0" err="1">
                <a:solidFill>
                  <a:srgbClr val="000000"/>
                </a:solidFill>
                <a:latin typeface="Tw Cen MT" pitchFamily="34" charset="0"/>
              </a:rPr>
              <a:t>endoluminal</a:t>
            </a:r>
            <a:r>
              <a:rPr lang="en-US" b="1" dirty="0">
                <a:solidFill>
                  <a:srgbClr val="000000"/>
                </a:solidFill>
                <a:latin typeface="Tw Cen MT" pitchFamily="34" charset="0"/>
              </a:rPr>
              <a:t> obstructive biliary content leads to loss of signal intensity (arrow) from the </a:t>
            </a:r>
            <a:r>
              <a:rPr lang="en-US" b="1" dirty="0" err="1">
                <a:solidFill>
                  <a:srgbClr val="000000"/>
                </a:solidFill>
                <a:latin typeface="Tw Cen MT" pitchFamily="34" charset="0"/>
              </a:rPr>
              <a:t>hilar</a:t>
            </a:r>
            <a:r>
              <a:rPr lang="en-US" b="1" dirty="0">
                <a:solidFill>
                  <a:srgbClr val="000000"/>
                </a:solidFill>
                <a:latin typeface="Tw Cen MT" pitchFamily="34" charset="0"/>
              </a:rPr>
              <a:t> biliary confluence to the common hepatic duct, while the common bile duct is patent</a:t>
            </a:r>
            <a:endParaRPr lang="ar-SA" b="1" dirty="0">
              <a:solidFill>
                <a:srgbClr val="000000"/>
              </a:solidFill>
              <a:latin typeface="Tw Cen MT" pitchFamily="34" charset="0"/>
              <a:cs typeface="Arial" panose="020B06040202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543" y="3145702"/>
            <a:ext cx="518323" cy="52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409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91544" y="260648"/>
            <a:ext cx="8147248" cy="1731640"/>
          </a:xfrm>
          <a:solidFill>
            <a:schemeClr val="accent2">
              <a:lumMod val="20000"/>
              <a:lumOff val="80000"/>
            </a:schemeClr>
          </a:solidFill>
        </p:spPr>
        <p:txBody>
          <a:bodyPr>
            <a:normAutofit fontScale="90000"/>
          </a:bodyPr>
          <a:lstStyle/>
          <a:p>
            <a:r>
              <a:rPr lang="en-US" dirty="0" smtClean="0"/>
              <a:t>communicating </a:t>
            </a:r>
            <a:r>
              <a:rPr lang="en-US" dirty="0"/>
              <a:t>rupture of hepatic </a:t>
            </a:r>
            <a:r>
              <a:rPr lang="en-US" dirty="0" err="1"/>
              <a:t>hydatid</a:t>
            </a:r>
            <a:r>
              <a:rPr lang="en-US" dirty="0"/>
              <a:t> cysts into adjacent viscera</a:t>
            </a:r>
            <a:endParaRPr lang="ar-SA" dirty="0"/>
          </a:p>
        </p:txBody>
      </p:sp>
      <p:sp>
        <p:nvSpPr>
          <p:cNvPr id="3" name="عنصر نائب للمحتوى 2"/>
          <p:cNvSpPr>
            <a:spLocks noGrp="1"/>
          </p:cNvSpPr>
          <p:nvPr>
            <p:ph idx="1"/>
          </p:nvPr>
        </p:nvSpPr>
        <p:spPr>
          <a:xfrm>
            <a:off x="1991544" y="2484438"/>
            <a:ext cx="7620000" cy="4373563"/>
          </a:xfrm>
        </p:spPr>
        <p:txBody>
          <a:bodyPr>
            <a:normAutofit/>
          </a:bodyPr>
          <a:lstStyle/>
          <a:p>
            <a:pPr algn="l"/>
            <a:r>
              <a:rPr lang="en-US" sz="2400" dirty="0">
                <a:latin typeface="Tw Cen MT" pitchFamily="34" charset="0"/>
              </a:rPr>
              <a:t>Such as peritoneal cavity, or pleural cavity is known as direct rupture and occurs in about 6% of cases . </a:t>
            </a:r>
          </a:p>
          <a:p>
            <a:pPr algn="l"/>
            <a:r>
              <a:rPr lang="en-US" sz="2400" dirty="0">
                <a:latin typeface="Tw Cen MT" pitchFamily="34" charset="0"/>
              </a:rPr>
              <a:t>Direct communication may be spontaneous or as a consequence of a minor or blunt abdominal trauma and results into leakage of </a:t>
            </a:r>
            <a:r>
              <a:rPr lang="en-US" sz="2400" dirty="0" err="1">
                <a:latin typeface="Tw Cen MT" pitchFamily="34" charset="0"/>
              </a:rPr>
              <a:t>hydatid</a:t>
            </a:r>
            <a:r>
              <a:rPr lang="en-US" sz="2400" dirty="0">
                <a:latin typeface="Tw Cen MT" pitchFamily="34" charset="0"/>
              </a:rPr>
              <a:t> material into the peritoneal or pleural cavity or in hollow viscera . </a:t>
            </a:r>
          </a:p>
        </p:txBody>
      </p:sp>
    </p:spTree>
    <p:extLst>
      <p:ext uri="{BB962C8B-B14F-4D97-AF65-F5344CB8AC3E}">
        <p14:creationId xmlns:p14="http://schemas.microsoft.com/office/powerpoint/2010/main" val="3343844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404665"/>
            <a:ext cx="7620000" cy="5721499"/>
          </a:xfrm>
        </p:spPr>
        <p:txBody>
          <a:bodyPr>
            <a:noAutofit/>
          </a:bodyPr>
          <a:lstStyle/>
          <a:p>
            <a:pPr algn="l"/>
            <a:endParaRPr lang="en-US" sz="2400" u="sng" dirty="0">
              <a:solidFill>
                <a:srgbClr val="FF0000"/>
              </a:solidFill>
              <a:latin typeface="Tw Cen MT" pitchFamily="34" charset="0"/>
            </a:endParaRPr>
          </a:p>
          <a:p>
            <a:pPr algn="l"/>
            <a:r>
              <a:rPr lang="en-US" sz="2800" u="sng" dirty="0">
                <a:solidFill>
                  <a:srgbClr val="FF0000"/>
                </a:solidFill>
                <a:latin typeface="Tw Cen MT" pitchFamily="34" charset="0"/>
              </a:rPr>
              <a:t>The rupture in the peritoneum</a:t>
            </a:r>
          </a:p>
          <a:p>
            <a:pPr algn="l"/>
            <a:endParaRPr lang="en-US" sz="1400" dirty="0">
              <a:latin typeface="Tw Cen MT" pitchFamily="34" charset="0"/>
            </a:endParaRPr>
          </a:p>
          <a:p>
            <a:pPr algn="l"/>
            <a:endParaRPr lang="en-US" sz="1400" dirty="0">
              <a:latin typeface="Tw Cen MT" pitchFamily="34" charset="0"/>
            </a:endParaRPr>
          </a:p>
          <a:p>
            <a:pPr algn="l"/>
            <a:r>
              <a:rPr lang="en-US" sz="2400" dirty="0">
                <a:latin typeface="Tw Cen MT" pitchFamily="34" charset="0"/>
              </a:rPr>
              <a:t>Rupture of the cyst in the peritoneal cavity is rare and generally followed by anaphylactic reactions.</a:t>
            </a:r>
          </a:p>
          <a:p>
            <a:pPr algn="l"/>
            <a:endParaRPr lang="en-US" sz="2400" dirty="0">
              <a:latin typeface="Tw Cen MT" pitchFamily="34" charset="0"/>
            </a:endParaRPr>
          </a:p>
          <a:p>
            <a:pPr algn="l"/>
            <a:r>
              <a:rPr lang="en-US" sz="2400" dirty="0">
                <a:latin typeface="Tw Cen MT" pitchFamily="34" charset="0"/>
              </a:rPr>
              <a:t>Significant risk factors for </a:t>
            </a:r>
            <a:r>
              <a:rPr lang="en-US" sz="2400" dirty="0" err="1">
                <a:latin typeface="Tw Cen MT" pitchFamily="34" charset="0"/>
              </a:rPr>
              <a:t>hydatid</a:t>
            </a:r>
            <a:r>
              <a:rPr lang="en-US" sz="2400" dirty="0">
                <a:latin typeface="Tw Cen MT" pitchFamily="34" charset="0"/>
              </a:rPr>
              <a:t> cyst perforation include cyst diameter of &gt;10 cm, and superficial cyst location.</a:t>
            </a:r>
          </a:p>
        </p:txBody>
      </p:sp>
    </p:spTree>
    <p:extLst>
      <p:ext uri="{BB962C8B-B14F-4D97-AF65-F5344CB8AC3E}">
        <p14:creationId xmlns:p14="http://schemas.microsoft.com/office/powerpoint/2010/main" val="1525522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9536" y="881336"/>
            <a:ext cx="7620000" cy="5976664"/>
          </a:xfrm>
        </p:spPr>
        <p:txBody>
          <a:bodyPr>
            <a:noAutofit/>
          </a:bodyPr>
          <a:lstStyle/>
          <a:p>
            <a:pPr algn="l"/>
            <a:r>
              <a:rPr lang="en-US" dirty="0" smtClean="0">
                <a:latin typeface="Tw Cen MT" pitchFamily="34" charset="0"/>
              </a:rPr>
              <a:t> Antigenic fluid released into the peritoneal cavity and absorbed into the circulation may present with acute allergic manifestations and in  </a:t>
            </a:r>
            <a:r>
              <a:rPr lang="en-US" dirty="0">
                <a:latin typeface="Tw Cen MT" pitchFamily="34" charset="0"/>
              </a:rPr>
              <a:t>some cases, if the </a:t>
            </a:r>
            <a:r>
              <a:rPr lang="en-US" dirty="0" err="1">
                <a:latin typeface="Tw Cen MT" pitchFamily="34" charset="0"/>
              </a:rPr>
              <a:t>hydatid</a:t>
            </a:r>
            <a:r>
              <a:rPr lang="en-US" dirty="0">
                <a:latin typeface="Tw Cen MT" pitchFamily="34" charset="0"/>
              </a:rPr>
              <a:t> cyst contains bile due to associated rupture in the biliary </a:t>
            </a:r>
            <a:r>
              <a:rPr lang="en-US" dirty="0" err="1" smtClean="0">
                <a:latin typeface="Tw Cen MT" pitchFamily="34" charset="0"/>
              </a:rPr>
              <a:t>tree,the</a:t>
            </a:r>
            <a:r>
              <a:rPr lang="en-US" dirty="0" smtClean="0">
                <a:latin typeface="Tw Cen MT" pitchFamily="34" charset="0"/>
              </a:rPr>
              <a:t> </a:t>
            </a:r>
            <a:r>
              <a:rPr lang="en-US" dirty="0">
                <a:latin typeface="Tw Cen MT" pitchFamily="34" charset="0"/>
              </a:rPr>
              <a:t>patient will present </a:t>
            </a:r>
            <a:r>
              <a:rPr lang="en-US" dirty="0" smtClean="0">
                <a:latin typeface="Tw Cen MT" pitchFamily="34" charset="0"/>
              </a:rPr>
              <a:t>peritonitis. </a:t>
            </a:r>
          </a:p>
          <a:p>
            <a:pPr algn="l"/>
            <a:r>
              <a:rPr lang="en-US" u="sng" dirty="0" smtClean="0">
                <a:solidFill>
                  <a:srgbClr val="FF0000"/>
                </a:solidFill>
                <a:latin typeface="Tw Cen MT" pitchFamily="34" charset="0"/>
              </a:rPr>
              <a:t>Symptoms:</a:t>
            </a:r>
          </a:p>
          <a:p>
            <a:pPr algn="l"/>
            <a:r>
              <a:rPr lang="en-US" u="sng" dirty="0" err="1" smtClean="0">
                <a:solidFill>
                  <a:srgbClr val="FF0000"/>
                </a:solidFill>
                <a:latin typeface="Tw Cen MT" pitchFamily="34" charset="0"/>
              </a:rPr>
              <a:t>Cintinuous,sharp,localized</a:t>
            </a:r>
            <a:r>
              <a:rPr lang="en-US" u="sng" dirty="0" smtClean="0">
                <a:solidFill>
                  <a:srgbClr val="FF0000"/>
                </a:solidFill>
                <a:latin typeface="Tw Cen MT" pitchFamily="34" charset="0"/>
              </a:rPr>
              <a:t> </a:t>
            </a:r>
            <a:r>
              <a:rPr lang="en-US" u="sng" dirty="0" err="1" smtClean="0">
                <a:solidFill>
                  <a:srgbClr val="FF0000"/>
                </a:solidFill>
                <a:latin typeface="Tw Cen MT" pitchFamily="34" charset="0"/>
              </a:rPr>
              <a:t>abd</a:t>
            </a:r>
            <a:r>
              <a:rPr lang="en-US" u="sng" dirty="0" smtClean="0">
                <a:solidFill>
                  <a:srgbClr val="FF0000"/>
                </a:solidFill>
                <a:latin typeface="Tw Cen MT" pitchFamily="34" charset="0"/>
              </a:rPr>
              <a:t> pain and exacerbated by any movement &amp;coughing.</a:t>
            </a:r>
            <a:endParaRPr lang="en-US" u="sng" dirty="0">
              <a:solidFill>
                <a:srgbClr val="FF0000"/>
              </a:solidFill>
              <a:latin typeface="Tw Cen MT" pitchFamily="34" charset="0"/>
            </a:endParaRPr>
          </a:p>
          <a:p>
            <a:pPr algn="l"/>
            <a:r>
              <a:rPr lang="en-US" u="sng" dirty="0" err="1" smtClean="0">
                <a:solidFill>
                  <a:srgbClr val="FF0000"/>
                </a:solidFill>
                <a:latin typeface="Tw Cen MT" pitchFamily="34" charset="0"/>
              </a:rPr>
              <a:t>Fever&amp;chills</a:t>
            </a:r>
            <a:r>
              <a:rPr lang="en-US" u="sng" dirty="0" smtClean="0">
                <a:solidFill>
                  <a:srgbClr val="FF0000"/>
                </a:solidFill>
                <a:latin typeface="Tw Cen MT" pitchFamily="34" charset="0"/>
              </a:rPr>
              <a:t> </a:t>
            </a:r>
            <a:endParaRPr lang="en-US" u="sng" dirty="0">
              <a:solidFill>
                <a:srgbClr val="FF0000"/>
              </a:solidFill>
              <a:latin typeface="Tw Cen MT" pitchFamily="34" charset="0"/>
            </a:endParaRPr>
          </a:p>
          <a:p>
            <a:pPr algn="l"/>
            <a:r>
              <a:rPr lang="en-US" u="sng" dirty="0">
                <a:solidFill>
                  <a:srgbClr val="FF0000"/>
                </a:solidFill>
                <a:latin typeface="Tw Cen MT" pitchFamily="34" charset="0"/>
              </a:rPr>
              <a:t>Nausea and vomiting.</a:t>
            </a:r>
          </a:p>
          <a:p>
            <a:pPr algn="l"/>
            <a:r>
              <a:rPr lang="en-US" u="sng" dirty="0" smtClean="0">
                <a:solidFill>
                  <a:srgbClr val="FF0000"/>
                </a:solidFill>
                <a:latin typeface="Tw Cen MT" pitchFamily="34" charset="0"/>
              </a:rPr>
              <a:t>Confusion &amp; fainting </a:t>
            </a:r>
          </a:p>
          <a:p>
            <a:pPr algn="l"/>
            <a:r>
              <a:rPr lang="en-US" u="sng" dirty="0">
                <a:solidFill>
                  <a:srgbClr val="FF0000"/>
                </a:solidFill>
                <a:latin typeface="Tw Cen MT" pitchFamily="34" charset="0"/>
              </a:rPr>
              <a:t>Allergic reactions may be seen in 25% of the cases </a:t>
            </a:r>
          </a:p>
        </p:txBody>
      </p:sp>
    </p:spTree>
    <p:extLst>
      <p:ext uri="{BB962C8B-B14F-4D97-AF65-F5344CB8AC3E}">
        <p14:creationId xmlns:p14="http://schemas.microsoft.com/office/powerpoint/2010/main" val="2533903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Cont.</a:t>
            </a:r>
            <a:endParaRPr lang="ar-SA" dirty="0"/>
          </a:p>
        </p:txBody>
      </p:sp>
      <p:sp>
        <p:nvSpPr>
          <p:cNvPr id="3" name="عنصر نائب للمحتوى 2"/>
          <p:cNvSpPr>
            <a:spLocks noGrp="1"/>
          </p:cNvSpPr>
          <p:nvPr>
            <p:ph idx="1"/>
          </p:nvPr>
        </p:nvSpPr>
        <p:spPr>
          <a:xfrm>
            <a:off x="1991544" y="2132857"/>
            <a:ext cx="7620000" cy="4373563"/>
          </a:xfrm>
        </p:spPr>
        <p:txBody>
          <a:bodyPr>
            <a:normAutofit/>
          </a:bodyPr>
          <a:lstStyle/>
          <a:p>
            <a:pPr algn="l"/>
            <a:r>
              <a:rPr lang="en-US" sz="2800" i="1" u="sng" dirty="0">
                <a:solidFill>
                  <a:srgbClr val="FF0000"/>
                </a:solidFill>
                <a:latin typeface="Tw Cen MT" pitchFamily="34" charset="0"/>
              </a:rPr>
              <a:t>Signs  :</a:t>
            </a:r>
          </a:p>
          <a:p>
            <a:pPr algn="l"/>
            <a:r>
              <a:rPr lang="en-US" sz="2800" i="1" u="sng" dirty="0">
                <a:solidFill>
                  <a:srgbClr val="FF0000"/>
                </a:solidFill>
                <a:latin typeface="Tw Cen MT" pitchFamily="34" charset="0"/>
              </a:rPr>
              <a:t>Tenderness with involuntary guarding </a:t>
            </a:r>
          </a:p>
          <a:p>
            <a:pPr algn="l"/>
            <a:r>
              <a:rPr lang="en-US" sz="2800" i="1" u="sng" dirty="0">
                <a:solidFill>
                  <a:srgbClr val="FF0000"/>
                </a:solidFill>
                <a:latin typeface="Tw Cen MT" pitchFamily="34" charset="0"/>
              </a:rPr>
              <a:t>Rebound </a:t>
            </a:r>
            <a:r>
              <a:rPr lang="en-US" sz="2800" i="1" u="sng" dirty="0" err="1">
                <a:solidFill>
                  <a:srgbClr val="FF0000"/>
                </a:solidFill>
                <a:latin typeface="Tw Cen MT" pitchFamily="34" charset="0"/>
              </a:rPr>
              <a:t>tendrness</a:t>
            </a:r>
            <a:endParaRPr lang="en-US" sz="2800" i="1" u="sng" dirty="0">
              <a:solidFill>
                <a:srgbClr val="FF0000"/>
              </a:solidFill>
              <a:latin typeface="Tw Cen MT" pitchFamily="34" charset="0"/>
            </a:endParaRPr>
          </a:p>
          <a:p>
            <a:pPr algn="l"/>
            <a:r>
              <a:rPr lang="en-US" sz="2800" i="1" u="sng" dirty="0">
                <a:solidFill>
                  <a:srgbClr val="FF0000"/>
                </a:solidFill>
                <a:latin typeface="Tw Cen MT" pitchFamily="34" charset="0"/>
              </a:rPr>
              <a:t>Rigidity</a:t>
            </a:r>
          </a:p>
          <a:p>
            <a:pPr algn="l"/>
            <a:r>
              <a:rPr lang="en-US" sz="2800" i="1" u="sng" dirty="0" err="1">
                <a:solidFill>
                  <a:srgbClr val="FF0000"/>
                </a:solidFill>
                <a:latin typeface="Tw Cen MT" pitchFamily="34" charset="0"/>
              </a:rPr>
              <a:t>Rovsing´s</a:t>
            </a:r>
            <a:r>
              <a:rPr lang="en-US" sz="2800" i="1" u="sng" dirty="0">
                <a:solidFill>
                  <a:srgbClr val="FF0000"/>
                </a:solidFill>
                <a:latin typeface="Tw Cen MT" pitchFamily="34" charset="0"/>
              </a:rPr>
              <a:t> Sign</a:t>
            </a:r>
          </a:p>
          <a:p>
            <a:pPr algn="l"/>
            <a:r>
              <a:rPr lang="en-US" sz="2800" i="1" u="sng" dirty="0">
                <a:solidFill>
                  <a:srgbClr val="FF0000"/>
                </a:solidFill>
                <a:latin typeface="Tw Cen MT" pitchFamily="34" charset="0"/>
              </a:rPr>
              <a:t>Tachycardia &amp;hypotension +tachypnea +oliguria</a:t>
            </a:r>
          </a:p>
          <a:p>
            <a:pPr algn="l"/>
            <a:r>
              <a:rPr lang="en-US" sz="2800" i="1" u="sng" dirty="0">
                <a:solidFill>
                  <a:srgbClr val="FF0000"/>
                </a:solidFill>
                <a:latin typeface="Tw Cen MT" pitchFamily="34" charset="0"/>
              </a:rPr>
              <a:t>Reduction of bowel </a:t>
            </a:r>
            <a:r>
              <a:rPr lang="en-US" sz="2800" i="1" u="sng" dirty="0" err="1">
                <a:solidFill>
                  <a:srgbClr val="FF0000"/>
                </a:solidFill>
                <a:latin typeface="Tw Cen MT" pitchFamily="34" charset="0"/>
              </a:rPr>
              <a:t>sounds+distention</a:t>
            </a:r>
            <a:r>
              <a:rPr lang="en-US" sz="2800" i="1" u="sng" dirty="0">
                <a:solidFill>
                  <a:srgbClr val="FF0000"/>
                </a:solidFill>
                <a:latin typeface="Tw Cen MT" pitchFamily="34" charset="0"/>
              </a:rPr>
              <a:t>  </a:t>
            </a:r>
          </a:p>
          <a:p>
            <a:pPr algn="l"/>
            <a:endParaRPr lang="ar-SA" sz="2800" i="1" u="sng" dirty="0">
              <a:solidFill>
                <a:srgbClr val="FF0000"/>
              </a:solidFill>
              <a:latin typeface="Tw Cen MT" pitchFamily="34" charset="0"/>
            </a:endParaRPr>
          </a:p>
        </p:txBody>
      </p:sp>
    </p:spTree>
    <p:extLst>
      <p:ext uri="{BB962C8B-B14F-4D97-AF65-F5344CB8AC3E}">
        <p14:creationId xmlns:p14="http://schemas.microsoft.com/office/powerpoint/2010/main" val="2698649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131" y="1556793"/>
            <a:ext cx="8991851" cy="4798299"/>
          </a:xfrm>
        </p:spPr>
      </p:pic>
      <p:sp>
        <p:nvSpPr>
          <p:cNvPr id="3" name="مربع نص 2"/>
          <p:cNvSpPr txBox="1"/>
          <p:nvPr/>
        </p:nvSpPr>
        <p:spPr>
          <a:xfrm>
            <a:off x="2423592" y="332656"/>
            <a:ext cx="7416824" cy="1015663"/>
          </a:xfrm>
          <a:prstGeom prst="rect">
            <a:avLst/>
          </a:prstGeom>
          <a:noFill/>
        </p:spPr>
        <p:txBody>
          <a:bodyPr wrap="square" rtlCol="1">
            <a:spAutoFit/>
          </a:bodyPr>
          <a:lstStyle/>
          <a:p>
            <a:pPr defTabSz="914400" rtl="1"/>
            <a:r>
              <a:rPr lang="en-US" sz="2000" b="1" dirty="0">
                <a:solidFill>
                  <a:srgbClr val="000000"/>
                </a:solidFill>
                <a:latin typeface="Tw Cen MT" pitchFamily="34" charset="0"/>
              </a:rPr>
              <a:t>The diagnosis of this complication is mainly performed with the abdominal CT-scan that shows the </a:t>
            </a:r>
            <a:r>
              <a:rPr lang="en-US" sz="2000" b="1" dirty="0" err="1">
                <a:solidFill>
                  <a:srgbClr val="000000"/>
                </a:solidFill>
                <a:latin typeface="Tw Cen MT" pitchFamily="34" charset="0"/>
              </a:rPr>
              <a:t>hydatid</a:t>
            </a:r>
            <a:r>
              <a:rPr lang="en-US" sz="2000" b="1" dirty="0">
                <a:solidFill>
                  <a:srgbClr val="000000"/>
                </a:solidFill>
                <a:latin typeface="Tw Cen MT" pitchFamily="34" charset="0"/>
              </a:rPr>
              <a:t> cyst of the liver generally collapsed and peritoneal effusion or daughter cysts. </a:t>
            </a:r>
          </a:p>
        </p:txBody>
      </p:sp>
    </p:spTree>
    <p:extLst>
      <p:ext uri="{BB962C8B-B14F-4D97-AF65-F5344CB8AC3E}">
        <p14:creationId xmlns:p14="http://schemas.microsoft.com/office/powerpoint/2010/main" val="1269501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701548" y="192775"/>
            <a:ext cx="3067665" cy="3005094"/>
          </a:xfrm>
          <a:noFill/>
        </p:spPr>
        <p:txBody>
          <a:bodyPr>
            <a:normAutofit/>
          </a:bodyPr>
          <a:lstStyle/>
          <a:p>
            <a:pPr algn="l"/>
            <a:r>
              <a:rPr lang="en-US" sz="4000" dirty="0" smtClean="0">
                <a:solidFill>
                  <a:schemeClr val="tx1">
                    <a:lumMod val="65000"/>
                    <a:lumOff val="35000"/>
                  </a:schemeClr>
                </a:solidFill>
              </a:rPr>
              <a:t>WHAT PARASITE CAUSES THE DISEASE?</a:t>
            </a:r>
            <a:endParaRPr lang="en-US" sz="4000" dirty="0">
              <a:solidFill>
                <a:schemeClr val="tx1">
                  <a:lumMod val="65000"/>
                  <a:lumOff val="35000"/>
                </a:schemeClr>
              </a:solidFill>
            </a:endParaRPr>
          </a:p>
        </p:txBody>
      </p:sp>
      <p:sp>
        <p:nvSpPr>
          <p:cNvPr id="5" name="Rectangle 4"/>
          <p:cNvSpPr/>
          <p:nvPr/>
        </p:nvSpPr>
        <p:spPr>
          <a:xfrm>
            <a:off x="117987" y="192775"/>
            <a:ext cx="7885471" cy="6124754"/>
          </a:xfrm>
          <a:prstGeom prst="rect">
            <a:avLst/>
          </a:prstGeom>
        </p:spPr>
        <p:txBody>
          <a:bodyPr wrap="square">
            <a:spAutoFit/>
          </a:bodyPr>
          <a:lstStyle/>
          <a:p>
            <a:pPr marL="342900" indent="-342900">
              <a:buFont typeface="Arial" panose="020B0604020202020204" pitchFamily="34" charset="0"/>
              <a:buChar char="•"/>
            </a:pPr>
            <a:endParaRPr lang="en-US" sz="2400" dirty="0" smtClean="0">
              <a:solidFill>
                <a:srgbClr val="283C55"/>
              </a:solidFill>
            </a:endParaRPr>
          </a:p>
          <a:p>
            <a:pPr marL="342900" indent="-342900">
              <a:buFont typeface="Arial" panose="020B0604020202020204" pitchFamily="34" charset="0"/>
              <a:buChar char="•"/>
            </a:pPr>
            <a:r>
              <a:rPr lang="en-US" sz="2400" dirty="0" smtClean="0">
                <a:solidFill>
                  <a:srgbClr val="283C55"/>
                </a:solidFill>
              </a:rPr>
              <a:t>The </a:t>
            </a:r>
            <a:r>
              <a:rPr lang="en-US" sz="3200" b="1" i="1" u="sng" dirty="0" smtClean="0">
                <a:solidFill>
                  <a:srgbClr val="FF0000"/>
                </a:solidFill>
                <a:effectLst>
                  <a:outerShdw blurRad="38100" dist="38100" dir="2700000" algn="tl">
                    <a:srgbClr val="000000">
                      <a:alpha val="43137"/>
                    </a:srgbClr>
                  </a:outerShdw>
                </a:effectLst>
              </a:rPr>
              <a:t>larva </a:t>
            </a:r>
            <a:r>
              <a:rPr lang="en-US" sz="2400" dirty="0" smtClean="0">
                <a:solidFill>
                  <a:srgbClr val="283C55"/>
                </a:solidFill>
              </a:rPr>
              <a:t>stages of </a:t>
            </a:r>
            <a:r>
              <a:rPr lang="en-US" sz="2400" b="1" dirty="0" err="1" smtClean="0">
                <a:solidFill>
                  <a:srgbClr val="283C55"/>
                </a:solidFill>
                <a:effectLst>
                  <a:outerShdw blurRad="38100" dist="38100" dir="2700000" algn="tl">
                    <a:srgbClr val="000000">
                      <a:alpha val="43137"/>
                    </a:srgbClr>
                  </a:outerShdw>
                </a:effectLst>
              </a:rPr>
              <a:t>cestodes</a:t>
            </a:r>
            <a:r>
              <a:rPr lang="en-US" sz="2400" b="1" dirty="0" smtClean="0">
                <a:solidFill>
                  <a:srgbClr val="283C55"/>
                </a:solidFill>
                <a:effectLst>
                  <a:outerShdw blurRad="38100" dist="38100" dir="2700000" algn="tl">
                    <a:srgbClr val="000000">
                      <a:alpha val="43137"/>
                    </a:srgbClr>
                  </a:outerShdw>
                </a:effectLst>
              </a:rPr>
              <a:t> (tapeworms)</a:t>
            </a:r>
            <a:r>
              <a:rPr lang="en-US" sz="2400" dirty="0" smtClean="0">
                <a:solidFill>
                  <a:srgbClr val="283C55"/>
                </a:solidFill>
              </a:rPr>
              <a:t> of the genus </a:t>
            </a:r>
            <a:r>
              <a:rPr lang="en-US" sz="2400" dirty="0" err="1" smtClean="0">
                <a:solidFill>
                  <a:srgbClr val="283C55"/>
                </a:solidFill>
              </a:rPr>
              <a:t>Echinococcus</a:t>
            </a:r>
            <a:r>
              <a:rPr lang="en-US" sz="2400" dirty="0">
                <a:solidFill>
                  <a:srgbClr val="283C55"/>
                </a:solidFill>
              </a:rPr>
              <a:t> </a:t>
            </a:r>
            <a:r>
              <a:rPr lang="en-US" sz="2400" dirty="0" smtClean="0">
                <a:solidFill>
                  <a:srgbClr val="283C55"/>
                </a:solidFill>
              </a:rPr>
              <a:t>are the casual agents of the disease. </a:t>
            </a:r>
          </a:p>
          <a:p>
            <a:pPr marL="342900" indent="-342900">
              <a:buFont typeface="Arial" panose="020B0604020202020204" pitchFamily="34" charset="0"/>
              <a:buChar char="•"/>
            </a:pPr>
            <a:endParaRPr lang="en-US" sz="2400" dirty="0" smtClean="0">
              <a:solidFill>
                <a:srgbClr val="283C55"/>
              </a:solidFill>
            </a:endParaRPr>
          </a:p>
          <a:p>
            <a:pPr marL="342900" indent="-342900">
              <a:buFont typeface="Arial" panose="020B0604020202020204" pitchFamily="34" charset="0"/>
              <a:buChar char="•"/>
            </a:pPr>
            <a:r>
              <a:rPr lang="en-US" sz="2400" dirty="0" smtClean="0">
                <a:solidFill>
                  <a:srgbClr val="283C55"/>
                </a:solidFill>
              </a:rPr>
              <a:t>Three </a:t>
            </a:r>
            <a:r>
              <a:rPr lang="en-US" sz="2400" dirty="0" err="1" smtClean="0">
                <a:solidFill>
                  <a:srgbClr val="283C55"/>
                </a:solidFill>
              </a:rPr>
              <a:t>specieses</a:t>
            </a:r>
            <a:r>
              <a:rPr lang="en-US" sz="2400" dirty="0" smtClean="0">
                <a:solidFill>
                  <a:srgbClr val="283C55"/>
                </a:solidFill>
              </a:rPr>
              <a:t> of the E. genus are exist: </a:t>
            </a:r>
          </a:p>
          <a:p>
            <a:pPr marL="342900" indent="-342900">
              <a:buFont typeface="Arial" panose="020B0604020202020204" pitchFamily="34" charset="0"/>
              <a:buChar char="•"/>
            </a:pPr>
            <a:endParaRPr lang="en-US" sz="2400" dirty="0" smtClean="0">
              <a:solidFill>
                <a:srgbClr val="283C55"/>
              </a:solidFill>
            </a:endParaRPr>
          </a:p>
          <a:p>
            <a:pPr marL="457200" indent="-457200">
              <a:buFont typeface="+mj-lt"/>
              <a:buAutoNum type="arabicPeriod"/>
            </a:pPr>
            <a:r>
              <a:rPr lang="en-US" sz="2400" b="1" dirty="0" smtClean="0">
                <a:solidFill>
                  <a:srgbClr val="FF0000"/>
                </a:solidFill>
                <a:effectLst>
                  <a:outerShdw blurRad="38100" dist="38100" dir="2700000" algn="tl">
                    <a:srgbClr val="000000">
                      <a:alpha val="43137"/>
                    </a:srgbClr>
                  </a:outerShdw>
                </a:effectLst>
              </a:rPr>
              <a:t>Cystic </a:t>
            </a:r>
            <a:r>
              <a:rPr lang="en-US" sz="2400" b="1" dirty="0">
                <a:solidFill>
                  <a:srgbClr val="FF0000"/>
                </a:solidFill>
                <a:effectLst>
                  <a:outerShdw blurRad="38100" dist="38100" dir="2700000" algn="tl">
                    <a:srgbClr val="000000">
                      <a:alpha val="43137"/>
                    </a:srgbClr>
                  </a:outerShdw>
                </a:effectLst>
              </a:rPr>
              <a:t>echinococcosis</a:t>
            </a:r>
            <a:r>
              <a:rPr lang="en-US" sz="2400" dirty="0">
                <a:solidFill>
                  <a:srgbClr val="283C55"/>
                </a:solidFill>
              </a:rPr>
              <a:t>: </a:t>
            </a:r>
            <a:r>
              <a:rPr lang="en-US" sz="2400" b="1" u="sng" dirty="0">
                <a:solidFill>
                  <a:srgbClr val="FF0000"/>
                </a:solidFill>
                <a:effectLst>
                  <a:outerShdw blurRad="38100" dist="38100" dir="2700000" algn="tl">
                    <a:srgbClr val="000000">
                      <a:alpha val="43137"/>
                    </a:srgbClr>
                  </a:outerShdw>
                </a:effectLst>
              </a:rPr>
              <a:t>Common</a:t>
            </a:r>
            <a:r>
              <a:rPr lang="en-US" sz="2400" dirty="0">
                <a:solidFill>
                  <a:srgbClr val="283C55"/>
                </a:solidFill>
              </a:rPr>
              <a:t> and caused by the larval stage of </a:t>
            </a:r>
            <a:r>
              <a:rPr lang="en-US" sz="2400" b="1" dirty="0">
                <a:solidFill>
                  <a:srgbClr val="283C55"/>
                </a:solidFill>
                <a:effectLst>
                  <a:outerShdw blurRad="38100" dist="38100" dir="2700000" algn="tl">
                    <a:srgbClr val="000000">
                      <a:alpha val="43137"/>
                    </a:srgbClr>
                  </a:outerShdw>
                </a:effectLst>
              </a:rPr>
              <a:t>E. </a:t>
            </a:r>
            <a:r>
              <a:rPr lang="en-US" sz="2400" b="1" dirty="0" err="1" smtClean="0">
                <a:solidFill>
                  <a:srgbClr val="283C55"/>
                </a:solidFill>
                <a:effectLst>
                  <a:outerShdw blurRad="38100" dist="38100" dir="2700000" algn="tl">
                    <a:srgbClr val="000000">
                      <a:alpha val="43137"/>
                    </a:srgbClr>
                  </a:outerShdw>
                </a:effectLst>
              </a:rPr>
              <a:t>granulosus</a:t>
            </a:r>
            <a:r>
              <a:rPr lang="en-US" sz="2400" b="1" dirty="0" smtClean="0">
                <a:solidFill>
                  <a:srgbClr val="283C55"/>
                </a:solidFill>
                <a:effectLst>
                  <a:outerShdw blurRad="38100" dist="38100" dir="2700000" algn="tl">
                    <a:srgbClr val="000000">
                      <a:alpha val="43137"/>
                    </a:srgbClr>
                  </a:outerShdw>
                </a:effectLst>
              </a:rPr>
              <a:t>.</a:t>
            </a:r>
          </a:p>
          <a:p>
            <a:pPr marL="457200" indent="-457200">
              <a:buFont typeface="+mj-lt"/>
              <a:buAutoNum type="arabicPeriod"/>
            </a:pPr>
            <a:endParaRPr lang="en-US" sz="2400" dirty="0" smtClean="0">
              <a:solidFill>
                <a:srgbClr val="283C55"/>
              </a:solidFill>
            </a:endParaRPr>
          </a:p>
          <a:p>
            <a:pPr marL="457200" indent="-457200">
              <a:buFont typeface="+mj-lt"/>
              <a:buAutoNum type="arabicPeriod"/>
            </a:pPr>
            <a:endParaRPr lang="en-US" sz="2400" dirty="0">
              <a:solidFill>
                <a:srgbClr val="283C55"/>
              </a:solidFill>
            </a:endParaRP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Alveolar echinococcosis</a:t>
            </a:r>
            <a:r>
              <a:rPr lang="en-US" sz="2400" dirty="0">
                <a:solidFill>
                  <a:srgbClr val="283C55"/>
                </a:solidFill>
              </a:rPr>
              <a:t>: Rare and caused by the larval stage of </a:t>
            </a:r>
            <a:r>
              <a:rPr lang="en-US" sz="2400" b="1" dirty="0">
                <a:solidFill>
                  <a:srgbClr val="283C55"/>
                </a:solidFill>
                <a:effectLst>
                  <a:outerShdw blurRad="38100" dist="38100" dir="2700000" algn="tl">
                    <a:srgbClr val="000000">
                      <a:alpha val="43137"/>
                    </a:srgbClr>
                  </a:outerShdw>
                </a:effectLst>
              </a:rPr>
              <a:t>E. </a:t>
            </a:r>
            <a:r>
              <a:rPr lang="en-US" sz="2400" b="1" dirty="0" err="1">
                <a:solidFill>
                  <a:srgbClr val="283C55"/>
                </a:solidFill>
                <a:effectLst>
                  <a:outerShdw blurRad="38100" dist="38100" dir="2700000" algn="tl">
                    <a:srgbClr val="000000">
                      <a:alpha val="43137"/>
                    </a:srgbClr>
                  </a:outerShdw>
                </a:effectLst>
              </a:rPr>
              <a:t>multilocularis</a:t>
            </a:r>
            <a:r>
              <a:rPr lang="en-US" sz="2400" dirty="0" smtClean="0">
                <a:solidFill>
                  <a:srgbClr val="283C55"/>
                </a:solidFill>
              </a:rPr>
              <a:t>.</a:t>
            </a:r>
          </a:p>
          <a:p>
            <a:pPr marL="457200" indent="-457200">
              <a:buFont typeface="+mj-lt"/>
              <a:buAutoNum type="arabicPeriod"/>
            </a:pPr>
            <a:endParaRPr lang="en-US" sz="2400" dirty="0">
              <a:solidFill>
                <a:srgbClr val="283C55"/>
              </a:solidFill>
            </a:endParaRPr>
          </a:p>
          <a:p>
            <a:pPr marL="457200" indent="-457200">
              <a:buFont typeface="+mj-lt"/>
              <a:buAutoNum type="arabicPeriod"/>
            </a:pPr>
            <a:endParaRPr lang="en-US" sz="2400" dirty="0">
              <a:solidFill>
                <a:srgbClr val="283C55"/>
              </a:solidFill>
            </a:endParaRP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Polycystic echinococcosis</a:t>
            </a:r>
            <a:r>
              <a:rPr lang="en-US" sz="2400" dirty="0">
                <a:solidFill>
                  <a:srgbClr val="283C55"/>
                </a:solidFill>
              </a:rPr>
              <a:t>: Rare and caused by the larval stage of  </a:t>
            </a:r>
            <a:r>
              <a:rPr lang="en-US" sz="2400" b="1" dirty="0">
                <a:solidFill>
                  <a:srgbClr val="283C55"/>
                </a:solidFill>
                <a:effectLst>
                  <a:outerShdw blurRad="38100" dist="38100" dir="2700000" algn="tl">
                    <a:srgbClr val="000000">
                      <a:alpha val="43137"/>
                    </a:srgbClr>
                  </a:outerShdw>
                </a:effectLst>
              </a:rPr>
              <a:t>E. </a:t>
            </a:r>
            <a:r>
              <a:rPr lang="en-US" sz="2400" b="1" dirty="0" err="1">
                <a:solidFill>
                  <a:srgbClr val="283C55"/>
                </a:solidFill>
                <a:effectLst>
                  <a:outerShdw blurRad="38100" dist="38100" dir="2700000" algn="tl">
                    <a:srgbClr val="000000">
                      <a:alpha val="43137"/>
                    </a:srgbClr>
                  </a:outerShdw>
                </a:effectLst>
              </a:rPr>
              <a:t>vogeli</a:t>
            </a:r>
            <a:endParaRPr lang="ar-JO" sz="2400" b="1" dirty="0">
              <a:solidFill>
                <a:srgbClr val="283C55"/>
              </a:solidFill>
              <a:effectLst>
                <a:outerShdw blurRad="38100" dist="38100" dir="2700000" algn="tl">
                  <a:srgbClr val="000000">
                    <a:alpha val="43137"/>
                  </a:srgbClr>
                </a:outerShdw>
              </a:effectLst>
            </a:endParaRPr>
          </a:p>
        </p:txBody>
      </p:sp>
      <p:pic>
        <p:nvPicPr>
          <p:cNvPr id="1026" name="Picture 2" descr="14 Echinococcus granulosus ideas | microbiology, parasite, medical  labora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064" y="2900413"/>
            <a:ext cx="4232251" cy="239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08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6" r="6807"/>
          <a:stretch/>
        </p:blipFill>
        <p:spPr bwMode="auto">
          <a:xfrm>
            <a:off x="1524001" y="1556792"/>
            <a:ext cx="8877765" cy="418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083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91544" y="476673"/>
            <a:ext cx="7620000" cy="5721499"/>
          </a:xfrm>
        </p:spPr>
        <p:txBody>
          <a:bodyPr>
            <a:noAutofit/>
          </a:bodyPr>
          <a:lstStyle/>
          <a:p>
            <a:pPr algn="l"/>
            <a:r>
              <a:rPr lang="ar-JO" sz="2400" dirty="0">
                <a:latin typeface="Tw Cen MT" pitchFamily="34" charset="0"/>
              </a:rPr>
              <a:t/>
            </a:r>
            <a:br>
              <a:rPr lang="ar-JO" sz="2400" dirty="0">
                <a:latin typeface="Tw Cen MT" pitchFamily="34" charset="0"/>
              </a:rPr>
            </a:br>
            <a:r>
              <a:rPr lang="en-US" sz="2400" dirty="0">
                <a:latin typeface="Tw Cen MT" pitchFamily="34" charset="0"/>
              </a:rPr>
              <a:t> </a:t>
            </a:r>
            <a:r>
              <a:rPr lang="en-US" sz="2400" u="sng" dirty="0">
                <a:solidFill>
                  <a:srgbClr val="FF0000"/>
                </a:solidFill>
                <a:latin typeface="Tw Cen MT" pitchFamily="34" charset="0"/>
              </a:rPr>
              <a:t>The rupture in the thorax</a:t>
            </a:r>
            <a:endParaRPr lang="en-US" sz="2400" dirty="0">
              <a:latin typeface="Tw Cen MT" pitchFamily="34" charset="0"/>
            </a:endParaRPr>
          </a:p>
          <a:p>
            <a:pPr algn="l"/>
            <a:r>
              <a:rPr lang="en-US" dirty="0" smtClean="0">
                <a:latin typeface="Tw Cen MT" pitchFamily="34" charset="0"/>
              </a:rPr>
              <a:t>Thoracic </a:t>
            </a:r>
            <a:r>
              <a:rPr lang="en-US" dirty="0">
                <a:latin typeface="Tw Cen MT" pitchFamily="34" charset="0"/>
              </a:rPr>
              <a:t>complications of hepatic </a:t>
            </a:r>
            <a:r>
              <a:rPr lang="en-US" dirty="0" err="1">
                <a:latin typeface="Tw Cen MT" pitchFamily="34" charset="0"/>
              </a:rPr>
              <a:t>hydatid</a:t>
            </a:r>
            <a:r>
              <a:rPr lang="en-US" dirty="0">
                <a:latin typeface="Tw Cen MT" pitchFamily="34" charset="0"/>
              </a:rPr>
              <a:t> cysts result from the proximity of </a:t>
            </a:r>
            <a:r>
              <a:rPr lang="en-US" dirty="0" err="1">
                <a:latin typeface="Tw Cen MT" pitchFamily="34" charset="0"/>
              </a:rPr>
              <a:t>hydatid</a:t>
            </a:r>
            <a:r>
              <a:rPr lang="en-US" dirty="0">
                <a:latin typeface="Tw Cen MT" pitchFamily="34" charset="0"/>
              </a:rPr>
              <a:t> cysts in the liver and the diaphragm and are seen in approximately 0.6% to 16% of cases.</a:t>
            </a:r>
          </a:p>
          <a:p>
            <a:pPr algn="l"/>
            <a:endParaRPr lang="en-US" dirty="0">
              <a:latin typeface="Tw Cen MT" pitchFamily="34" charset="0"/>
            </a:endParaRPr>
          </a:p>
          <a:p>
            <a:pPr algn="l"/>
            <a:r>
              <a:rPr lang="en-US" dirty="0">
                <a:latin typeface="Tw Cen MT" pitchFamily="34" charset="0"/>
              </a:rPr>
              <a:t>Several factors, such as pressure gradient between thoracic and abdominal cavities, mechanical compression and ischemia of the diaphragm, </a:t>
            </a:r>
            <a:r>
              <a:rPr lang="en-US" dirty="0" smtClean="0">
                <a:latin typeface="Tw Cen MT" pitchFamily="34" charset="0"/>
              </a:rPr>
              <a:t> </a:t>
            </a:r>
            <a:r>
              <a:rPr lang="en-US" dirty="0">
                <a:latin typeface="Tw Cen MT" pitchFamily="34" charset="0"/>
              </a:rPr>
              <a:t>or chemical erosion by bile, participate in promoting </a:t>
            </a:r>
            <a:r>
              <a:rPr lang="en-US" dirty="0" err="1">
                <a:latin typeface="Tw Cen MT" pitchFamily="34" charset="0"/>
              </a:rPr>
              <a:t>Intrathoracic</a:t>
            </a:r>
            <a:r>
              <a:rPr lang="en-US" dirty="0">
                <a:latin typeface="Tw Cen MT" pitchFamily="34" charset="0"/>
              </a:rPr>
              <a:t> evolution of </a:t>
            </a:r>
            <a:r>
              <a:rPr lang="en-US" dirty="0" err="1">
                <a:latin typeface="Tw Cen MT" pitchFamily="34" charset="0"/>
              </a:rPr>
              <a:t>hydatid</a:t>
            </a:r>
            <a:r>
              <a:rPr lang="en-US" dirty="0">
                <a:latin typeface="Tw Cen MT" pitchFamily="34" charset="0"/>
              </a:rPr>
              <a:t> cysts of the hepatic dome</a:t>
            </a:r>
            <a:r>
              <a:rPr lang="en-US" dirty="0" smtClean="0">
                <a:latin typeface="Tw Cen MT" pitchFamily="34" charset="0"/>
              </a:rPr>
              <a:t>.</a:t>
            </a:r>
            <a:endParaRPr lang="en-US" dirty="0">
              <a:latin typeface="Tw Cen MT" pitchFamily="34" charset="0"/>
            </a:endParaRPr>
          </a:p>
          <a:p>
            <a:pPr algn="l"/>
            <a:endParaRPr lang="en-US" dirty="0">
              <a:latin typeface="Tw Cen MT" pitchFamily="34" charset="0"/>
            </a:endParaRPr>
          </a:p>
          <a:p>
            <a:pPr algn="l"/>
            <a:r>
              <a:rPr lang="en-US" dirty="0" smtClean="0">
                <a:latin typeface="Tw Cen MT" pitchFamily="34" charset="0"/>
              </a:rPr>
              <a:t>It is </a:t>
            </a:r>
            <a:r>
              <a:rPr lang="en-US" dirty="0">
                <a:latin typeface="Tw Cen MT" pitchFamily="34" charset="0"/>
              </a:rPr>
              <a:t>a rare but </a:t>
            </a:r>
            <a:r>
              <a:rPr lang="en-US" dirty="0" smtClean="0">
                <a:latin typeface="Tw Cen MT" pitchFamily="34" charset="0"/>
              </a:rPr>
              <a:t>it is a </a:t>
            </a:r>
            <a:r>
              <a:rPr lang="en-US" dirty="0">
                <a:latin typeface="Tw Cen MT" pitchFamily="34" charset="0"/>
              </a:rPr>
              <a:t>severe condition causing a spectrum of lesions to the pleura, lung parenchyma, and bronchi. </a:t>
            </a:r>
            <a:r>
              <a:rPr lang="en-US" dirty="0" smtClean="0">
                <a:latin typeface="Tw Cen MT" pitchFamily="34" charset="0"/>
              </a:rPr>
              <a:t> </a:t>
            </a:r>
            <a:endParaRPr lang="en-US" dirty="0">
              <a:latin typeface="Tw Cen MT" pitchFamily="34" charset="0"/>
            </a:endParaRPr>
          </a:p>
        </p:txBody>
      </p:sp>
    </p:spTree>
    <p:extLst>
      <p:ext uri="{BB962C8B-B14F-4D97-AF65-F5344CB8AC3E}">
        <p14:creationId xmlns:p14="http://schemas.microsoft.com/office/powerpoint/2010/main" val="3863317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l"/>
            <a:r>
              <a:rPr lang="en-US" sz="2400" u="sng" dirty="0">
                <a:solidFill>
                  <a:srgbClr val="FF0000"/>
                </a:solidFill>
                <a:latin typeface="Tw Cen MT" pitchFamily="34" charset="0"/>
              </a:rPr>
              <a:t>The clinical presentation is predominately pulmonary, with abdominal symptoms being less frequent . Coughs, expectoration, and dyspnea are present in 30% of cases.</a:t>
            </a:r>
          </a:p>
          <a:p>
            <a:pPr algn="l"/>
            <a:endParaRPr lang="en-US" sz="2400" dirty="0">
              <a:latin typeface="Tw Cen MT" pitchFamily="34" charset="0"/>
            </a:endParaRPr>
          </a:p>
          <a:p>
            <a:pPr algn="l"/>
            <a:r>
              <a:rPr lang="en-US" sz="2400" dirty="0">
                <a:latin typeface="Tw Cen MT" pitchFamily="34" charset="0"/>
              </a:rPr>
              <a:t>Diagnosis of thoracic complications is performed with </a:t>
            </a:r>
            <a:r>
              <a:rPr lang="en-US" sz="2400" dirty="0" err="1">
                <a:latin typeface="Tw Cen MT" pitchFamily="34" charset="0"/>
              </a:rPr>
              <a:t>Thoraco</a:t>
            </a:r>
            <a:r>
              <a:rPr lang="en-US" sz="2400" dirty="0">
                <a:latin typeface="Tw Cen MT" pitchFamily="34" charset="0"/>
              </a:rPr>
              <a:t>-abdominal CT-scan which shows the liver </a:t>
            </a:r>
            <a:r>
              <a:rPr lang="en-US" sz="2400" dirty="0" err="1">
                <a:latin typeface="Tw Cen MT" pitchFamily="34" charset="0"/>
              </a:rPr>
              <a:t>hydatid</a:t>
            </a:r>
            <a:r>
              <a:rPr lang="en-US" sz="2400" dirty="0">
                <a:latin typeface="Tw Cen MT" pitchFamily="34" charset="0"/>
              </a:rPr>
              <a:t> cyst, and the thoracic complication and sometimes could show the diaphragmatic fistula.</a:t>
            </a:r>
          </a:p>
          <a:p>
            <a:pPr algn="l"/>
            <a:endParaRPr lang="ar-SA" sz="2400" dirty="0">
              <a:latin typeface="Tw Cen MT" pitchFamily="34" charset="0"/>
            </a:endParaRPr>
          </a:p>
        </p:txBody>
      </p:sp>
    </p:spTree>
    <p:extLst>
      <p:ext uri="{BB962C8B-B14F-4D97-AF65-F5344CB8AC3E}">
        <p14:creationId xmlns:p14="http://schemas.microsoft.com/office/powerpoint/2010/main" val="2428100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rotWithShape="1">
          <a:blip r:embed="rId2">
            <a:extLst>
              <a:ext uri="{28A0092B-C50C-407E-A947-70E740481C1C}">
                <a14:useLocalDpi xmlns:a14="http://schemas.microsoft.com/office/drawing/2010/main" val="0"/>
              </a:ext>
            </a:extLst>
          </a:blip>
          <a:srcRect t="7715"/>
          <a:stretch/>
        </p:blipFill>
        <p:spPr>
          <a:xfrm>
            <a:off x="2495600" y="3512457"/>
            <a:ext cx="7992888" cy="3271680"/>
          </a:xfrm>
        </p:spPr>
      </p:pic>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t="7158"/>
          <a:stretch/>
        </p:blipFill>
        <p:spPr>
          <a:xfrm>
            <a:off x="1524000" y="59405"/>
            <a:ext cx="7308304" cy="3441603"/>
          </a:xfrm>
          <a:prstGeom prst="rect">
            <a:avLst/>
          </a:prstGeom>
        </p:spPr>
      </p:pic>
    </p:spTree>
    <p:extLst>
      <p:ext uri="{BB962C8B-B14F-4D97-AF65-F5344CB8AC3E}">
        <p14:creationId xmlns:p14="http://schemas.microsoft.com/office/powerpoint/2010/main" val="1618048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332657"/>
            <a:ext cx="7620000" cy="5793507"/>
          </a:xfrm>
        </p:spPr>
        <p:txBody>
          <a:bodyPr>
            <a:noAutofit/>
          </a:bodyPr>
          <a:lstStyle/>
          <a:p>
            <a:pPr algn="l" rtl="0"/>
            <a:r>
              <a:rPr lang="en-US" sz="2400" u="sng" dirty="0">
                <a:solidFill>
                  <a:srgbClr val="FF0000"/>
                </a:solidFill>
                <a:latin typeface="Tw Cen MT" pitchFamily="34" charset="0"/>
              </a:rPr>
              <a:t>Other complications:</a:t>
            </a:r>
          </a:p>
          <a:p>
            <a:pPr algn="l" rtl="0"/>
            <a:r>
              <a:rPr lang="en-US" sz="2400" dirty="0">
                <a:latin typeface="Tw Cen MT" pitchFamily="34" charset="0"/>
              </a:rPr>
              <a:t>Some complications of the hydatid cyst of the liver are very rare.</a:t>
            </a:r>
          </a:p>
          <a:p>
            <a:pPr algn="l" rtl="0"/>
            <a:r>
              <a:rPr lang="en-US" sz="2400" dirty="0">
                <a:latin typeface="Tw Cen MT" pitchFamily="34" charset="0"/>
              </a:rPr>
              <a:t>1- </a:t>
            </a:r>
            <a:r>
              <a:rPr lang="en-US" sz="2400" dirty="0" err="1">
                <a:latin typeface="Tw Cen MT" pitchFamily="34" charset="0"/>
              </a:rPr>
              <a:t>fistulization</a:t>
            </a:r>
            <a:r>
              <a:rPr lang="en-US" sz="2400" dirty="0">
                <a:latin typeface="Tw Cen MT" pitchFamily="34" charset="0"/>
              </a:rPr>
              <a:t> to the skin, It occurs most often by a cutaneous orifice leaving pus welling and sometimes </a:t>
            </a:r>
            <a:r>
              <a:rPr lang="en-US" sz="2400" dirty="0" err="1">
                <a:latin typeface="Tw Cen MT" pitchFamily="34" charset="0"/>
              </a:rPr>
              <a:t>hydatid</a:t>
            </a:r>
            <a:r>
              <a:rPr lang="en-US" sz="2400" dirty="0">
                <a:latin typeface="Tw Cen MT" pitchFamily="34" charset="0"/>
              </a:rPr>
              <a:t> membranes.</a:t>
            </a:r>
          </a:p>
          <a:p>
            <a:pPr algn="l" rtl="0"/>
            <a:r>
              <a:rPr lang="en-US" sz="2400" dirty="0">
                <a:latin typeface="Tw Cen MT" pitchFamily="34" charset="0"/>
              </a:rPr>
              <a:t>2- Vascular erosions are very rare complications of the hydatid cysts of the liver. The vessels could be either the hepatic vein or the </a:t>
            </a:r>
            <a:r>
              <a:rPr lang="en-US" sz="2400" dirty="0" err="1">
                <a:latin typeface="Tw Cen MT" pitchFamily="34" charset="0"/>
              </a:rPr>
              <a:t>veina</a:t>
            </a:r>
            <a:r>
              <a:rPr lang="en-US" sz="2400" dirty="0">
                <a:latin typeface="Tw Cen MT" pitchFamily="34" charset="0"/>
              </a:rPr>
              <a:t> cava. Some spontaneous ruptures into the </a:t>
            </a:r>
            <a:r>
              <a:rPr lang="en-US" sz="2400" dirty="0" err="1">
                <a:latin typeface="Tw Cen MT" pitchFamily="34" charset="0"/>
              </a:rPr>
              <a:t>veina</a:t>
            </a:r>
            <a:r>
              <a:rPr lang="en-US" sz="2400" dirty="0">
                <a:latin typeface="Tw Cen MT" pitchFamily="34" charset="0"/>
              </a:rPr>
              <a:t> cava have been described.</a:t>
            </a:r>
          </a:p>
          <a:p>
            <a:pPr algn="l" rtl="0"/>
            <a:r>
              <a:rPr lang="en-US" sz="2400" dirty="0">
                <a:latin typeface="Tw Cen MT" pitchFamily="34" charset="0"/>
              </a:rPr>
              <a:t>3- release of daughter vesicles during vomiting (</a:t>
            </a:r>
            <a:r>
              <a:rPr lang="en-US" sz="2400" u="sng" dirty="0" err="1">
                <a:solidFill>
                  <a:srgbClr val="FF0000"/>
                </a:solidFill>
                <a:latin typeface="Tw Cen MT" pitchFamily="34" charset="0"/>
              </a:rPr>
              <a:t>hydatimesis</a:t>
            </a:r>
            <a:r>
              <a:rPr lang="en-US" sz="2400" dirty="0">
                <a:latin typeface="Tw Cen MT" pitchFamily="34" charset="0"/>
              </a:rPr>
              <a:t>) or in stool (</a:t>
            </a:r>
            <a:r>
              <a:rPr lang="en-US" sz="2400" u="sng" dirty="0" err="1">
                <a:solidFill>
                  <a:srgbClr val="FF0000"/>
                </a:solidFill>
                <a:latin typeface="Tw Cen MT" pitchFamily="34" charset="0"/>
              </a:rPr>
              <a:t>hydatidentery</a:t>
            </a:r>
            <a:r>
              <a:rPr lang="en-US" sz="2400" dirty="0">
                <a:latin typeface="Tw Cen MT" pitchFamily="34" charset="0"/>
              </a:rPr>
              <a:t>) are highly suggestive of the opening of the cyst in the digestive tract.</a:t>
            </a:r>
            <a:endParaRPr lang="ar-SA" sz="2400" dirty="0">
              <a:latin typeface="Tw Cen MT" pitchFamily="34" charset="0"/>
            </a:endParaRPr>
          </a:p>
        </p:txBody>
      </p:sp>
    </p:spTree>
    <p:extLst>
      <p:ext uri="{BB962C8B-B14F-4D97-AF65-F5344CB8AC3E}">
        <p14:creationId xmlns:p14="http://schemas.microsoft.com/office/powerpoint/2010/main" val="165218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110794"/>
            <a:ext cx="3707904" cy="411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p:cNvSpPr>
            <a:spLocks noGrp="1"/>
          </p:cNvSpPr>
          <p:nvPr>
            <p:ph idx="1"/>
          </p:nvPr>
        </p:nvSpPr>
        <p:spPr>
          <a:xfrm>
            <a:off x="2261320" y="1844824"/>
            <a:ext cx="2736304" cy="2901642"/>
          </a:xfrm>
        </p:spPr>
        <p:txBody>
          <a:bodyPr>
            <a:normAutofit fontScale="92500" lnSpcReduction="10000"/>
          </a:bodyPr>
          <a:lstStyle/>
          <a:p>
            <a:pPr algn="l"/>
            <a:r>
              <a:rPr lang="en-US" sz="2400" dirty="0">
                <a:latin typeface="Tw Cen MT" pitchFamily="34" charset="0"/>
              </a:rPr>
              <a:t>Fate of the hepatic </a:t>
            </a:r>
            <a:r>
              <a:rPr lang="en-US" sz="2400" dirty="0" err="1">
                <a:latin typeface="Tw Cen MT" pitchFamily="34" charset="0"/>
              </a:rPr>
              <a:t>hydatid</a:t>
            </a:r>
            <a:r>
              <a:rPr lang="en-US" sz="2400" dirty="0">
                <a:latin typeface="Tw Cen MT" pitchFamily="34" charset="0"/>
              </a:rPr>
              <a:t> cyst:</a:t>
            </a:r>
          </a:p>
          <a:p>
            <a:pPr algn="l"/>
            <a:r>
              <a:rPr lang="en-US" sz="2400" dirty="0">
                <a:latin typeface="Tw Cen MT" pitchFamily="34" charset="0"/>
              </a:rPr>
              <a:t>1-the majority of cases, the cyst gradually enlarges. </a:t>
            </a:r>
          </a:p>
          <a:p>
            <a:pPr algn="l"/>
            <a:r>
              <a:rPr lang="en-US" sz="2400" dirty="0">
                <a:latin typeface="Tw Cen MT" pitchFamily="34" charset="0"/>
              </a:rPr>
              <a:t>2-in others the parasite dies which lead to calcification. </a:t>
            </a:r>
            <a:endParaRPr lang="ar-SA" sz="2400" dirty="0">
              <a:latin typeface="Tw Cen MT" pitchFamily="34" charset="0"/>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391" y="1268760"/>
            <a:ext cx="548162" cy="54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688" y="2852936"/>
            <a:ext cx="4913313"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041" y="292060"/>
            <a:ext cx="3535611" cy="268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351584" y="5445224"/>
            <a:ext cx="280831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b="1" dirty="0" err="1">
                <a:solidFill>
                  <a:srgbClr val="FFFFFF"/>
                </a:solidFill>
                <a:latin typeface="Tw Cen MT" pitchFamily="34" charset="0"/>
              </a:rPr>
              <a:t>Partial&amp;complete</a:t>
            </a:r>
            <a:r>
              <a:rPr lang="en-US" b="1" dirty="0">
                <a:solidFill>
                  <a:srgbClr val="FFFFFF"/>
                </a:solidFill>
                <a:latin typeface="Tw Cen MT" pitchFamily="34" charset="0"/>
              </a:rPr>
              <a:t> calcification of the cystic wall (</a:t>
            </a:r>
            <a:r>
              <a:rPr lang="en-US" b="1" dirty="0" err="1">
                <a:solidFill>
                  <a:srgbClr val="FFFFFF"/>
                </a:solidFill>
                <a:latin typeface="Tw Cen MT" pitchFamily="34" charset="0"/>
              </a:rPr>
              <a:t>pericyst</a:t>
            </a:r>
            <a:r>
              <a:rPr lang="en-US" b="1" dirty="0">
                <a:solidFill>
                  <a:srgbClr val="FFFFFF"/>
                </a:solidFill>
                <a:latin typeface="Tw Cen MT" pitchFamily="34" charset="0"/>
              </a:rPr>
              <a:t>).</a:t>
            </a:r>
            <a:endParaRPr lang="ar-SA" b="1" dirty="0">
              <a:solidFill>
                <a:srgbClr val="FFFFFF"/>
              </a:solidFill>
              <a:latin typeface="Tw Cen MT" pitchFamily="34" charset="0"/>
              <a:cs typeface="Arial" panose="020B0604020202020204" pitchFamily="34" charset="0"/>
            </a:endParaRPr>
          </a:p>
        </p:txBody>
      </p:sp>
      <p:cxnSp>
        <p:nvCxnSpPr>
          <p:cNvPr id="5" name="رابط كسهم مستقيم 4"/>
          <p:cNvCxnSpPr/>
          <p:nvPr/>
        </p:nvCxnSpPr>
        <p:spPr>
          <a:xfrm flipV="1">
            <a:off x="4871864" y="4907162"/>
            <a:ext cx="611560" cy="538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07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63552" y="908720"/>
            <a:ext cx="4752528" cy="620688"/>
          </a:xfrm>
          <a:solidFill>
            <a:schemeClr val="accent2">
              <a:lumMod val="20000"/>
              <a:lumOff val="80000"/>
            </a:schemeClr>
          </a:solidFill>
        </p:spPr>
        <p:txBody>
          <a:bodyPr>
            <a:normAutofit fontScale="90000"/>
          </a:bodyPr>
          <a:lstStyle/>
          <a:p>
            <a:r>
              <a:rPr lang="en-US" dirty="0" smtClean="0"/>
              <a:t/>
            </a:r>
            <a:br>
              <a:rPr lang="en-US" dirty="0" smtClean="0"/>
            </a:br>
            <a:r>
              <a:rPr lang="en-US" dirty="0" smtClean="0"/>
              <a:t>Investigations</a:t>
            </a:r>
            <a:endParaRPr lang="ar-SA" dirty="0"/>
          </a:p>
        </p:txBody>
      </p:sp>
      <p:sp>
        <p:nvSpPr>
          <p:cNvPr id="3" name="عنصر نائب للمحتوى 2"/>
          <p:cNvSpPr>
            <a:spLocks noGrp="1"/>
          </p:cNvSpPr>
          <p:nvPr>
            <p:ph idx="1"/>
          </p:nvPr>
        </p:nvSpPr>
        <p:spPr>
          <a:xfrm>
            <a:off x="1991544" y="1772817"/>
            <a:ext cx="7620000" cy="4373563"/>
          </a:xfrm>
        </p:spPr>
        <p:txBody>
          <a:bodyPr>
            <a:noAutofit/>
          </a:bodyPr>
          <a:lstStyle/>
          <a:p>
            <a:pPr algn="l"/>
            <a:endParaRPr lang="en-US" sz="1100" dirty="0">
              <a:latin typeface="Tw Cen MT" pitchFamily="34" charset="0"/>
            </a:endParaRPr>
          </a:p>
          <a:p>
            <a:pPr algn="l"/>
            <a:r>
              <a:rPr lang="en-US" sz="2400" dirty="0">
                <a:latin typeface="Tw Cen MT" pitchFamily="34" charset="0"/>
              </a:rPr>
              <a:t>Considering that the early stages of infection are usually asymptomatic, the diagnosis of liver </a:t>
            </a:r>
            <a:r>
              <a:rPr lang="en-US" sz="2400" dirty="0" err="1">
                <a:latin typeface="Tw Cen MT" pitchFamily="34" charset="0"/>
              </a:rPr>
              <a:t>hydatid</a:t>
            </a:r>
            <a:r>
              <a:rPr lang="en-US" sz="2400" dirty="0">
                <a:latin typeface="Tw Cen MT" pitchFamily="34" charset="0"/>
              </a:rPr>
              <a:t> cyst may often be incidental, associated with an abdominal ultrasonography performed for other clinical reasons. </a:t>
            </a:r>
          </a:p>
          <a:p>
            <a:pPr algn="l"/>
            <a:endParaRPr lang="en-US" sz="2400" dirty="0">
              <a:latin typeface="Tw Cen MT" pitchFamily="34" charset="0"/>
            </a:endParaRPr>
          </a:p>
          <a:p>
            <a:pPr algn="l"/>
            <a:r>
              <a:rPr lang="en-US" sz="2400" dirty="0">
                <a:latin typeface="Tw Cen MT" pitchFamily="34" charset="0"/>
              </a:rPr>
              <a:t>The definitive diagnosis of liver </a:t>
            </a:r>
            <a:r>
              <a:rPr lang="en-US" sz="2400" dirty="0" err="1">
                <a:latin typeface="Tw Cen MT" pitchFamily="34" charset="0"/>
              </a:rPr>
              <a:t>echinococcosis</a:t>
            </a:r>
            <a:r>
              <a:rPr lang="en-US" sz="2400" dirty="0">
                <a:latin typeface="Tw Cen MT" pitchFamily="34" charset="0"/>
              </a:rPr>
              <a:t> requires a combination of </a:t>
            </a:r>
            <a:r>
              <a:rPr lang="en-US" sz="2400" dirty="0" err="1">
                <a:latin typeface="Tw Cen MT" pitchFamily="34" charset="0"/>
              </a:rPr>
              <a:t>imaging,serologic</a:t>
            </a:r>
            <a:r>
              <a:rPr lang="en-US" sz="2400" dirty="0">
                <a:latin typeface="Tw Cen MT" pitchFamily="34" charset="0"/>
              </a:rPr>
              <a:t>, and immunologic studies.</a:t>
            </a:r>
          </a:p>
        </p:txBody>
      </p:sp>
    </p:spTree>
    <p:extLst>
      <p:ext uri="{BB962C8B-B14F-4D97-AF65-F5344CB8AC3E}">
        <p14:creationId xmlns:p14="http://schemas.microsoft.com/office/powerpoint/2010/main" val="3829972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620688"/>
            <a:ext cx="8291264" cy="6840760"/>
          </a:xfrm>
        </p:spPr>
        <p:txBody>
          <a:bodyPr>
            <a:noAutofit/>
          </a:bodyPr>
          <a:lstStyle/>
          <a:p>
            <a:pPr algn="l" rtl="0"/>
            <a:r>
              <a:rPr lang="en-US" sz="2800" u="sng" dirty="0">
                <a:solidFill>
                  <a:srgbClr val="FF0000"/>
                </a:solidFill>
                <a:latin typeface="Tw Cen MT" pitchFamily="34" charset="0"/>
              </a:rPr>
              <a:t>Serology and immunological tests:</a:t>
            </a:r>
          </a:p>
          <a:p>
            <a:pPr algn="l" rtl="0"/>
            <a:endParaRPr lang="en-US" sz="1200" u="sng" dirty="0">
              <a:solidFill>
                <a:srgbClr val="FF0000"/>
              </a:solidFill>
              <a:latin typeface="Tw Cen MT" pitchFamily="34" charset="0"/>
            </a:endParaRPr>
          </a:p>
          <a:p>
            <a:pPr algn="l" rtl="0"/>
            <a:r>
              <a:rPr lang="en-US" sz="2400" dirty="0">
                <a:latin typeface="Tw Cen MT" pitchFamily="34" charset="0"/>
              </a:rPr>
              <a:t>Serological tests detect specific antibodies to the parasite and are the most commonly employed tools to diagnose past and recent infection with E. </a:t>
            </a:r>
            <a:r>
              <a:rPr lang="en-US" sz="2400" dirty="0" err="1">
                <a:latin typeface="Tw Cen MT" pitchFamily="34" charset="0"/>
              </a:rPr>
              <a:t>granulosus</a:t>
            </a:r>
            <a:r>
              <a:rPr lang="en-US" sz="2400" dirty="0">
                <a:latin typeface="Tw Cen MT" pitchFamily="34" charset="0"/>
              </a:rPr>
              <a:t>. </a:t>
            </a:r>
          </a:p>
          <a:p>
            <a:pPr algn="l" rtl="0"/>
            <a:r>
              <a:rPr lang="en-US" sz="2400" dirty="0">
                <a:latin typeface="Tw Cen MT" pitchFamily="34" charset="0"/>
              </a:rPr>
              <a:t>Detection of </a:t>
            </a:r>
            <a:r>
              <a:rPr lang="en-US" sz="2400" dirty="0" err="1">
                <a:latin typeface="Tw Cen MT" pitchFamily="34" charset="0"/>
              </a:rPr>
              <a:t>IgG</a:t>
            </a:r>
            <a:r>
              <a:rPr lang="en-US" sz="2400" dirty="0">
                <a:latin typeface="Tw Cen MT" pitchFamily="34" charset="0"/>
              </a:rPr>
              <a:t> antibodies implies exposure to the parasite, while in active infection high titers of specific </a:t>
            </a:r>
            <a:r>
              <a:rPr lang="en-US" sz="2400" dirty="0" err="1">
                <a:latin typeface="Tw Cen MT" pitchFamily="34" charset="0"/>
              </a:rPr>
              <a:t>IgM</a:t>
            </a:r>
            <a:r>
              <a:rPr lang="en-US" sz="2400" dirty="0">
                <a:latin typeface="Tw Cen MT" pitchFamily="34" charset="0"/>
              </a:rPr>
              <a:t> and IgA antibodies are observed &amp; detection of circulating </a:t>
            </a:r>
            <a:r>
              <a:rPr lang="en-US" sz="2400" dirty="0" err="1">
                <a:latin typeface="Tw Cen MT" pitchFamily="34" charset="0"/>
              </a:rPr>
              <a:t>hydatid</a:t>
            </a:r>
            <a:r>
              <a:rPr lang="en-US" sz="2400" dirty="0">
                <a:latin typeface="Tw Cen MT" pitchFamily="34" charset="0"/>
              </a:rPr>
              <a:t> antigen in the serum . ELISA is used most commonly, but alternate techniques are counter-</a:t>
            </a:r>
            <a:r>
              <a:rPr lang="en-US" sz="2400" dirty="0" err="1">
                <a:latin typeface="Tw Cen MT" pitchFamily="34" charset="0"/>
              </a:rPr>
              <a:t>immuno</a:t>
            </a:r>
            <a:r>
              <a:rPr lang="en-US" sz="2400" dirty="0">
                <a:latin typeface="Tw Cen MT" pitchFamily="34" charset="0"/>
              </a:rPr>
              <a:t>-electrophoresis and bacterial co-agglutination.</a:t>
            </a:r>
          </a:p>
          <a:p>
            <a:pPr algn="l" rtl="0"/>
            <a:endParaRPr lang="ar-SA" sz="2400" dirty="0">
              <a:latin typeface="Tw Cen MT" pitchFamily="34" charset="0"/>
            </a:endParaRPr>
          </a:p>
        </p:txBody>
      </p:sp>
    </p:spTree>
    <p:extLst>
      <p:ext uri="{BB962C8B-B14F-4D97-AF65-F5344CB8AC3E}">
        <p14:creationId xmlns:p14="http://schemas.microsoft.com/office/powerpoint/2010/main" val="4121010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l"/>
            <a:r>
              <a:rPr lang="en-US" sz="2800" dirty="0">
                <a:latin typeface="Tw Cen MT" pitchFamily="34" charset="0"/>
              </a:rPr>
              <a:t>Elisa techniques have a high sensitivity </a:t>
            </a:r>
            <a:r>
              <a:rPr lang="en-US" sz="2800" dirty="0">
                <a:solidFill>
                  <a:srgbClr val="FF0000"/>
                </a:solidFill>
                <a:latin typeface="Tw Cen MT" pitchFamily="34" charset="0"/>
              </a:rPr>
              <a:t>above 90% </a:t>
            </a:r>
            <a:r>
              <a:rPr lang="en-US" sz="2800" dirty="0">
                <a:latin typeface="Tw Cen MT" pitchFamily="34" charset="0"/>
              </a:rPr>
              <a:t>and are useful in mass scale screening.</a:t>
            </a:r>
          </a:p>
          <a:p>
            <a:pPr algn="l"/>
            <a:r>
              <a:rPr lang="en-US" sz="2800" dirty="0">
                <a:latin typeface="Tw Cen MT" pitchFamily="34" charset="0"/>
              </a:rPr>
              <a:t>The counter-</a:t>
            </a:r>
            <a:r>
              <a:rPr lang="en-US" sz="2800" dirty="0" err="1">
                <a:latin typeface="Tw Cen MT" pitchFamily="34" charset="0"/>
              </a:rPr>
              <a:t>immuno</a:t>
            </a:r>
            <a:r>
              <a:rPr lang="en-US" sz="2800" dirty="0">
                <a:latin typeface="Tw Cen MT" pitchFamily="34" charset="0"/>
              </a:rPr>
              <a:t>-electrophoresis has the </a:t>
            </a:r>
            <a:r>
              <a:rPr lang="en-US" sz="2800" dirty="0">
                <a:solidFill>
                  <a:srgbClr val="FF0000"/>
                </a:solidFill>
                <a:latin typeface="Tw Cen MT" pitchFamily="34" charset="0"/>
              </a:rPr>
              <a:t>highest specificity (100%) </a:t>
            </a:r>
            <a:r>
              <a:rPr lang="en-US" sz="2800" dirty="0">
                <a:latin typeface="Tw Cen MT" pitchFamily="34" charset="0"/>
              </a:rPr>
              <a:t>and high sensitivity .</a:t>
            </a:r>
          </a:p>
          <a:p>
            <a:pPr algn="l"/>
            <a:r>
              <a:rPr lang="en-US" sz="2800" u="sng" dirty="0">
                <a:solidFill>
                  <a:srgbClr val="FF0000"/>
                </a:solidFill>
                <a:latin typeface="Tw Cen MT" pitchFamily="34" charset="0"/>
              </a:rPr>
              <a:t>CASONI TEST </a:t>
            </a:r>
            <a:r>
              <a:rPr lang="en-US" sz="2800" dirty="0">
                <a:latin typeface="Tw Cen MT" pitchFamily="34" charset="0"/>
              </a:rPr>
              <a:t>has been used most frequently in the past but is at present considered only of historical importance and has largely been abandoned because of low sensitivity.</a:t>
            </a:r>
          </a:p>
          <a:p>
            <a:pPr algn="l"/>
            <a:endParaRPr lang="en-US" sz="2800" dirty="0">
              <a:latin typeface="Tw Cen MT" pitchFamily="34" charset="0"/>
            </a:endParaRPr>
          </a:p>
          <a:p>
            <a:pPr algn="l"/>
            <a:endParaRPr lang="ar-SA" sz="2800" dirty="0">
              <a:latin typeface="Tw Cen MT" pitchFamily="34" charset="0"/>
            </a:endParaRPr>
          </a:p>
        </p:txBody>
      </p:sp>
    </p:spTree>
    <p:extLst>
      <p:ext uri="{BB962C8B-B14F-4D97-AF65-F5344CB8AC3E}">
        <p14:creationId xmlns:p14="http://schemas.microsoft.com/office/powerpoint/2010/main" val="8788096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ctr"/>
            <a:r>
              <a:rPr lang="en-US" sz="5400" u="sng" dirty="0"/>
              <a:t>PART (2) </a:t>
            </a:r>
          </a:p>
          <a:p>
            <a:pPr algn="ctr"/>
            <a:r>
              <a:rPr lang="ar-JO" sz="5400" u="sng" dirty="0"/>
              <a:t>!</a:t>
            </a:r>
            <a:r>
              <a:rPr lang="en-US" sz="5400" u="sng" dirty="0"/>
              <a:t>DONE</a:t>
            </a:r>
            <a:endParaRPr lang="ar-SA" sz="5400" u="sng" dirty="0"/>
          </a:p>
        </p:txBody>
      </p:sp>
    </p:spTree>
    <p:extLst>
      <p:ext uri="{BB962C8B-B14F-4D97-AF65-F5344CB8AC3E}">
        <p14:creationId xmlns:p14="http://schemas.microsoft.com/office/powerpoint/2010/main" val="3251945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pic>
        <p:nvPicPr>
          <p:cNvPr id="2050" name="Picture 2" descr="Echinococcus granulo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69" y="0"/>
            <a:ext cx="8834331" cy="6764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ypeeDigital | eBook R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23" y="0"/>
            <a:ext cx="32434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45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44091" y="4001591"/>
            <a:ext cx="8915399" cy="1841860"/>
          </a:xfrm>
        </p:spPr>
        <p:txBody>
          <a:bodyPr>
            <a:normAutofit/>
          </a:bodyPr>
          <a:lstStyle/>
          <a:p>
            <a:r>
              <a:rPr lang="en-US" sz="2800" b="1" dirty="0" smtClean="0">
                <a:solidFill>
                  <a:schemeClr val="tx1">
                    <a:lumMod val="85000"/>
                    <a:lumOff val="15000"/>
                  </a:schemeClr>
                </a:solidFill>
                <a:latin typeface="Book Antiqua" panose="02040602050305030304" pitchFamily="18" charset="0"/>
              </a:rPr>
              <a:t>This part is Done by Dwairi, Majed</a:t>
            </a:r>
          </a:p>
          <a:p>
            <a:r>
              <a:rPr lang="en-US" sz="2800" b="1" dirty="0" smtClean="0">
                <a:solidFill>
                  <a:schemeClr val="tx1">
                    <a:lumMod val="85000"/>
                    <a:lumOff val="15000"/>
                  </a:schemeClr>
                </a:solidFill>
                <a:latin typeface="Book Antiqua" panose="02040602050305030304" pitchFamily="18" charset="0"/>
              </a:rPr>
              <a:t>supervised by Doctor Saad ALAzzawi</a:t>
            </a:r>
            <a:endParaRPr lang="en-US" sz="2800" b="1" dirty="0">
              <a:solidFill>
                <a:schemeClr val="tx1">
                  <a:lumMod val="85000"/>
                  <a:lumOff val="15000"/>
                </a:schemeClr>
              </a:solidFill>
              <a:latin typeface="Book Antiqua" panose="02040602050305030304" pitchFamily="18" charset="0"/>
            </a:endParaRPr>
          </a:p>
        </p:txBody>
      </p:sp>
      <p:sp>
        <p:nvSpPr>
          <p:cNvPr id="2" name="Rectangle 1"/>
          <p:cNvSpPr/>
          <p:nvPr/>
        </p:nvSpPr>
        <p:spPr>
          <a:xfrm>
            <a:off x="1332523" y="537643"/>
            <a:ext cx="952696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31B4E6"/>
                  </a:solidFill>
                  <a:prstDash val="solid"/>
                </a:ln>
                <a:solidFill>
                  <a:srgbClr val="31B4E6">
                    <a:lumMod val="40000"/>
                    <a:lumOff val="60000"/>
                  </a:srgbClr>
                </a:solidFill>
                <a:effectLst/>
                <a:uLnTx/>
                <a:uFillTx/>
                <a:latin typeface="Century Gothic" panose="020B0502020202020204"/>
                <a:ea typeface="+mn-ea"/>
                <a:cs typeface="+mn-cs"/>
              </a:rPr>
              <a:t>Direct diagnostic modalities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31B4E6"/>
                  </a:solidFill>
                  <a:prstDash val="solid"/>
                </a:ln>
                <a:solidFill>
                  <a:srgbClr val="31B4E6">
                    <a:lumMod val="40000"/>
                    <a:lumOff val="60000"/>
                  </a:srgbClr>
                </a:solidFill>
                <a:effectLst/>
                <a:uLnTx/>
                <a:uFillTx/>
                <a:latin typeface="Century Gothic" panose="020B0502020202020204"/>
                <a:ea typeface="+mn-ea"/>
                <a:cs typeface="+mn-cs"/>
              </a:rPr>
              <a:t> and Management </a:t>
            </a:r>
            <a:endParaRPr kumimoji="0" lang="en-US" sz="5400" b="1" i="0" u="none" strike="noStrike" kern="1200" cap="none" spc="0" normalizeH="0" baseline="0" noProof="0" dirty="0">
              <a:ln w="22225">
                <a:solidFill>
                  <a:srgbClr val="31B4E6"/>
                </a:solidFill>
                <a:prstDash val="solid"/>
              </a:ln>
              <a:solidFill>
                <a:srgbClr val="31B4E6">
                  <a:lumMod val="40000"/>
                  <a:lumOff val="6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45514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14323" y="1654117"/>
            <a:ext cx="4697144" cy="4979974"/>
          </a:xfrm>
          <a:prstGeom prst="rect">
            <a:avLst/>
          </a:prstGeom>
        </p:spPr>
      </p:pic>
      <p:sp>
        <p:nvSpPr>
          <p:cNvPr id="4" name="Rectangle 2"/>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5" name="AutoShape 4" descr="blob:https://web.telegram.org/dd6c6310-4232-4833-b26c-a64a9373bf8f"/>
          <p:cNvSpPr>
            <a:spLocks noChangeAspect="1" noChangeArrowheads="1"/>
          </p:cNvSpPr>
          <p:nvPr/>
        </p:nvSpPr>
        <p:spPr bwMode="auto">
          <a:xfrm>
            <a:off x="36513" y="-10795"/>
            <a:ext cx="304800"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Rectangle 10"/>
          <p:cNvSpPr/>
          <p:nvPr/>
        </p:nvSpPr>
        <p:spPr>
          <a:xfrm>
            <a:off x="1730588" y="3753620"/>
            <a:ext cx="504613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Plain X-RAY Films</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Findings from plain films of the chest, abdomen, or any other involved site are nonspecific and mostly non revealing. A thin rim of calcification delineating a cyst is suggestive of an echinococcal cyst.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Subtitle 13"/>
          <p:cNvSpPr>
            <a:spLocks noGrp="1"/>
          </p:cNvSpPr>
          <p:nvPr>
            <p:ph type="subTitle" idx="1"/>
          </p:nvPr>
        </p:nvSpPr>
        <p:spPr>
          <a:xfrm>
            <a:off x="557212" y="603312"/>
            <a:ext cx="10363337" cy="2279225"/>
          </a:xfrm>
        </p:spPr>
        <p:txBody>
          <a:bodyPr>
            <a:normAutofit/>
          </a:bodyPr>
          <a:lstStyle/>
          <a:p>
            <a:r>
              <a:rPr lang="en-US" dirty="0" smtClean="0"/>
              <a:t>Direct modalities for diagnosing liver hydatid cyst:</a:t>
            </a:r>
          </a:p>
          <a:p>
            <a:pPr marL="342900" indent="-342900">
              <a:buAutoNum type="arabicParenR"/>
            </a:pPr>
            <a:r>
              <a:rPr lang="en-US" dirty="0" smtClean="0"/>
              <a:t>Plain X-RAY</a:t>
            </a:r>
          </a:p>
          <a:p>
            <a:pPr marL="342900" indent="-342900">
              <a:buAutoNum type="arabicParenR"/>
            </a:pPr>
            <a:r>
              <a:rPr lang="en-US" dirty="0" smtClean="0"/>
              <a:t>Ultrasonography </a:t>
            </a:r>
          </a:p>
          <a:p>
            <a:pPr marL="342900" indent="-342900">
              <a:buAutoNum type="arabicParenR"/>
            </a:pPr>
            <a:r>
              <a:rPr lang="en-US" dirty="0" smtClean="0"/>
              <a:t>CT scan</a:t>
            </a:r>
          </a:p>
          <a:p>
            <a:pPr marL="342900" indent="-342900">
              <a:buAutoNum type="arabicParenR"/>
            </a:pPr>
            <a:r>
              <a:rPr lang="en-US" dirty="0" smtClean="0"/>
              <a:t>MRCP and ERCP</a:t>
            </a:r>
            <a:endParaRPr lang="en-US" dirty="0"/>
          </a:p>
        </p:txBody>
      </p:sp>
    </p:spTree>
    <p:extLst>
      <p:ext uri="{BB962C8B-B14F-4D97-AF65-F5344CB8AC3E}">
        <p14:creationId xmlns:p14="http://schemas.microsoft.com/office/powerpoint/2010/main" val="2188659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1080" y="1"/>
            <a:ext cx="11880320" cy="3302000"/>
          </a:xfrm>
        </p:spPr>
        <p:txBody>
          <a:bodyPr>
            <a:normAutofit fontScale="92500" lnSpcReduction="10000"/>
          </a:bodyPr>
          <a:lstStyle/>
          <a:p>
            <a:pPr fontAlgn="base">
              <a:lnSpc>
                <a:spcPct val="150000"/>
              </a:lnSpc>
              <a:spcBef>
                <a:spcPct val="0"/>
              </a:spcBef>
              <a:spcAft>
                <a:spcPct val="0"/>
              </a:spcAft>
              <a:buClr>
                <a:srgbClr val="C00000"/>
              </a:buClr>
              <a:buFont typeface="Wingdings" panose="05000000000000000000" pitchFamily="2" charset="2"/>
              <a:buChar char="Ø"/>
              <a:defRPr/>
            </a:pPr>
            <a:r>
              <a:rPr lang="en-US" sz="3400" b="1" dirty="0" smtClean="0">
                <a:solidFill>
                  <a:srgbClr val="002060"/>
                </a:solidFill>
              </a:rPr>
              <a:t>Ultrasonography</a:t>
            </a:r>
          </a:p>
          <a:p>
            <a:r>
              <a:rPr lang="en-US" altLang="en-US" sz="2400" dirty="0">
                <a:ea typeface="MS PGothic" panose="020B0600070205080204" charset="-128"/>
              </a:rPr>
              <a:t>Ultrasonography is a reliable method for the diagnosis of liver cysts </a:t>
            </a:r>
          </a:p>
          <a:p>
            <a:r>
              <a:rPr lang="en-US" altLang="en-US" sz="2400" dirty="0">
                <a:ea typeface="MS PGothic" panose="020B0600070205080204" charset="-128"/>
              </a:rPr>
              <a:t>High sensitivity (90-95%)</a:t>
            </a:r>
          </a:p>
          <a:p>
            <a:r>
              <a:rPr lang="en-US" sz="2400" dirty="0"/>
              <a:t>US </a:t>
            </a:r>
            <a:r>
              <a:rPr lang="en-US" sz="2400" dirty="0" smtClean="0"/>
              <a:t>examination </a:t>
            </a:r>
            <a:r>
              <a:rPr lang="en-US" sz="2400" dirty="0"/>
              <a:t>is the first-line imaging technique for hydatid liver cyst visualization, at both the individual and population </a:t>
            </a:r>
            <a:r>
              <a:rPr lang="en-US" sz="2400" dirty="0" smtClean="0"/>
              <a:t>levels. </a:t>
            </a:r>
            <a:r>
              <a:rPr lang="en-US" sz="2400" dirty="0"/>
              <a:t>Staging is important for using a uniform nomenclature, to allow a rational comparison of different management strategies: In 1995, the WHO-IWGE described a US classification system that intended to follow the natural history of hydatid </a:t>
            </a:r>
            <a:r>
              <a:rPr lang="en-US" sz="2400" dirty="0" smtClean="0"/>
              <a:t>disease.</a:t>
            </a:r>
            <a:endParaRPr lang="en-US" sz="2400" b="1" dirty="0">
              <a:solidFill>
                <a:srgbClr val="002060"/>
              </a:solidFill>
            </a:endParaRPr>
          </a:p>
        </p:txBody>
      </p:sp>
      <p:pic>
        <p:nvPicPr>
          <p:cNvPr id="6" name="Picture 5"/>
          <p:cNvPicPr>
            <a:picLocks noChangeAspect="1"/>
          </p:cNvPicPr>
          <p:nvPr/>
        </p:nvPicPr>
        <p:blipFill rotWithShape="1">
          <a:blip r:embed="rId2"/>
          <a:srcRect l="767" t="3880" r="621" b="63380"/>
          <a:stretch/>
        </p:blipFill>
        <p:spPr>
          <a:xfrm>
            <a:off x="201612" y="3429000"/>
            <a:ext cx="12100955" cy="3429000"/>
          </a:xfrm>
          <a:prstGeom prst="rect">
            <a:avLst/>
          </a:prstGeom>
        </p:spPr>
      </p:pic>
    </p:spTree>
    <p:extLst>
      <p:ext uri="{BB962C8B-B14F-4D97-AF65-F5344CB8AC3E}">
        <p14:creationId xmlns:p14="http://schemas.microsoft.com/office/powerpoint/2010/main" val="42460127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rotWithShape="1">
          <a:blip r:embed="rId3"/>
          <a:srcRect l="376" t="2123" r="-618" b="31"/>
          <a:stretch/>
        </p:blipFill>
        <p:spPr>
          <a:xfrm>
            <a:off x="0" y="304799"/>
            <a:ext cx="12309758" cy="6094065"/>
          </a:xfrm>
          <a:prstGeom prst="rect">
            <a:avLst/>
          </a:prstGeom>
        </p:spPr>
      </p:pic>
    </p:spTree>
    <p:extLst>
      <p:ext uri="{BB962C8B-B14F-4D97-AF65-F5344CB8AC3E}">
        <p14:creationId xmlns:p14="http://schemas.microsoft.com/office/powerpoint/2010/main" val="3684678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86" y="-31688"/>
            <a:ext cx="12439120" cy="3460688"/>
          </a:xfrm>
        </p:spPr>
        <p:txBody>
          <a:bodyPr>
            <a:normAutofit/>
          </a:bodyPr>
          <a:lstStyle/>
          <a:p>
            <a:r>
              <a:rPr lang="en-US" sz="2600" b="1" dirty="0"/>
              <a:t>CT scan</a:t>
            </a:r>
            <a:r>
              <a:rPr lang="en-US" dirty="0"/>
              <a:t> </a:t>
            </a:r>
            <a:r>
              <a:rPr lang="en-US" dirty="0" smtClean="0"/>
              <a:t>– modality of choice</a:t>
            </a:r>
            <a:endParaRPr lang="en-US" dirty="0"/>
          </a:p>
          <a:p>
            <a:r>
              <a:rPr lang="en-US" dirty="0"/>
              <a:t>Has the highest sensitivity of imaging of the cyst (98%). </a:t>
            </a:r>
          </a:p>
          <a:p>
            <a:r>
              <a:rPr lang="en-US" dirty="0"/>
              <a:t>CT gives more precise information than US regarding the morphology of the cyst, including size, location, number, </a:t>
            </a:r>
            <a:r>
              <a:rPr lang="en-US" dirty="0" smtClean="0"/>
              <a:t>and</a:t>
            </a:r>
            <a:r>
              <a:rPr lang="en-US" dirty="0"/>
              <a:t> relationships to adjacent structures. CT shows exogenous daughter cysts and cysts in the peritoneal cavity and may also show evidence of complications, such as common bile duct dilation as a result of biliary obstruction in a jaundiced patient with cholangitis because of the hydatid content in the bile duct. </a:t>
            </a:r>
            <a:r>
              <a:rPr lang="en-US" dirty="0" smtClean="0"/>
              <a:t>it </a:t>
            </a:r>
            <a:r>
              <a:rPr lang="en-US" dirty="0"/>
              <a:t>gives the surgeon an accurate roadmap of the sites of the cysts in the </a:t>
            </a:r>
            <a:r>
              <a:rPr lang="en-US" dirty="0" smtClean="0"/>
              <a:t>liver. </a:t>
            </a:r>
            <a:endParaRPr lang="en-US" dirty="0"/>
          </a:p>
          <a:p>
            <a:r>
              <a:rPr lang="en-US" dirty="0"/>
              <a:t>Provide adequate anatomic information for planning surgical </a:t>
            </a:r>
            <a:r>
              <a:rPr lang="en-US" dirty="0" smtClean="0"/>
              <a:t>therapy</a:t>
            </a:r>
            <a:r>
              <a:rPr lang="en-US" dirty="0" smtClean="0">
                <a:solidFill>
                  <a:schemeClr val="tx1">
                    <a:lumMod val="50000"/>
                    <a:lumOff val="50000"/>
                  </a:schemeClr>
                </a:solidFill>
              </a:rPr>
              <a:t>, </a:t>
            </a:r>
            <a:r>
              <a:rPr lang="en-US" b="1" dirty="0">
                <a:solidFill>
                  <a:schemeClr val="tx1">
                    <a:lumMod val="50000"/>
                    <a:lumOff val="50000"/>
                  </a:schemeClr>
                </a:solidFill>
              </a:rPr>
              <a:t>And also used for monitoring lesions during therapy and to detect </a:t>
            </a:r>
            <a:r>
              <a:rPr lang="en-US" b="1" dirty="0" smtClean="0">
                <a:solidFill>
                  <a:schemeClr val="tx1">
                    <a:lumMod val="50000"/>
                    <a:lumOff val="50000"/>
                  </a:schemeClr>
                </a:solidFill>
              </a:rPr>
              <a:t>recurrences.</a:t>
            </a:r>
            <a:endParaRPr lang="en-US" b="1" dirty="0">
              <a:solidFill>
                <a:schemeClr val="tx1">
                  <a:lumMod val="50000"/>
                  <a:lumOff val="50000"/>
                </a:schemeClr>
              </a:solidFill>
            </a:endParaRPr>
          </a:p>
          <a:p>
            <a:endParaRPr lang="ar-JO" dirty="0"/>
          </a:p>
          <a:p>
            <a:endParaRPr lang="en-US" dirty="0"/>
          </a:p>
        </p:txBody>
      </p:sp>
      <p:pic>
        <p:nvPicPr>
          <p:cNvPr id="5" name="Picture 4"/>
          <p:cNvPicPr>
            <a:picLocks noChangeAspect="1"/>
          </p:cNvPicPr>
          <p:nvPr/>
        </p:nvPicPr>
        <p:blipFill rotWithShape="1">
          <a:blip r:embed="rId2"/>
          <a:srcRect l="51094" t="48772" r="1476"/>
          <a:stretch/>
        </p:blipFill>
        <p:spPr>
          <a:xfrm>
            <a:off x="6832600" y="2819401"/>
            <a:ext cx="4757508" cy="4157134"/>
          </a:xfrm>
          <a:prstGeom prst="rect">
            <a:avLst/>
          </a:prstGeom>
        </p:spPr>
      </p:pic>
      <p:pic>
        <p:nvPicPr>
          <p:cNvPr id="2" name="Picture 1"/>
          <p:cNvPicPr>
            <a:picLocks noChangeAspect="1"/>
          </p:cNvPicPr>
          <p:nvPr/>
        </p:nvPicPr>
        <p:blipFill>
          <a:blip r:embed="rId3"/>
          <a:stretch>
            <a:fillRect/>
          </a:stretch>
        </p:blipFill>
        <p:spPr>
          <a:xfrm>
            <a:off x="1131546" y="3039645"/>
            <a:ext cx="4528456" cy="3716645"/>
          </a:xfrm>
          <a:prstGeom prst="rect">
            <a:avLst/>
          </a:prstGeom>
        </p:spPr>
      </p:pic>
    </p:spTree>
    <p:extLst>
      <p:ext uri="{BB962C8B-B14F-4D97-AF65-F5344CB8AC3E}">
        <p14:creationId xmlns:p14="http://schemas.microsoft.com/office/powerpoint/2010/main" val="2641236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4479" y="374711"/>
            <a:ext cx="8915399" cy="1126283"/>
          </a:xfrm>
        </p:spPr>
        <p:txBody>
          <a:bodyPr>
            <a:normAutofit/>
          </a:bodyPr>
          <a:lstStyle/>
          <a:p>
            <a:r>
              <a:rPr lang="en-US" sz="3000" dirty="0"/>
              <a:t>This CT was done for a 32 years old male farmer lives in Jordan Valley:</a:t>
            </a:r>
          </a:p>
        </p:txBody>
      </p:sp>
      <p:pic>
        <p:nvPicPr>
          <p:cNvPr id="4" name="Picture 3" descr="D:\Medicine\Clinical\Picture1.jpg">
            <a:extLst>
              <a:ext uri="{FF2B5EF4-FFF2-40B4-BE49-F238E27FC236}">
                <a16:creationId xmlns:a16="http://schemas.microsoft.com/office/drawing/2014/main" id="{514F95FC-34DA-40AD-83E1-9A1006BAA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255" y="1585251"/>
            <a:ext cx="5879477" cy="483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5038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55124"/>
            <a:ext cx="11057467" cy="2689676"/>
          </a:xfrm>
        </p:spPr>
        <p:txBody>
          <a:bodyPr>
            <a:normAutofit lnSpcReduction="10000"/>
          </a:bodyPr>
          <a:lstStyle/>
          <a:p>
            <a:r>
              <a:rPr lang="en-US" b="1" dirty="0">
                <a:solidFill>
                  <a:schemeClr val="tx1">
                    <a:lumMod val="50000"/>
                    <a:lumOff val="50000"/>
                  </a:schemeClr>
                </a:solidFill>
              </a:rPr>
              <a:t>We use </a:t>
            </a:r>
            <a:r>
              <a:rPr lang="en-US" sz="2500" b="1" dirty="0" smtClean="0">
                <a:solidFill>
                  <a:schemeClr val="tx1">
                    <a:lumMod val="50000"/>
                    <a:lumOff val="50000"/>
                  </a:schemeClr>
                </a:solidFill>
              </a:rPr>
              <a:t>MRCP and ERCP</a:t>
            </a:r>
            <a:r>
              <a:rPr lang="en-US" b="1" dirty="0" smtClean="0">
                <a:solidFill>
                  <a:schemeClr val="tx1">
                    <a:lumMod val="50000"/>
                    <a:lumOff val="50000"/>
                  </a:schemeClr>
                </a:solidFill>
              </a:rPr>
              <a:t> </a:t>
            </a:r>
            <a:r>
              <a:rPr lang="en-US" b="1" dirty="0">
                <a:solidFill>
                  <a:schemeClr val="tx1">
                    <a:lumMod val="50000"/>
                    <a:lumOff val="50000"/>
                  </a:schemeClr>
                </a:solidFill>
              </a:rPr>
              <a:t>as diagnosis of patient with jaundice and sign of obstruction of biliary </a:t>
            </a:r>
            <a:r>
              <a:rPr lang="en-US" b="1" dirty="0" smtClean="0">
                <a:solidFill>
                  <a:schemeClr val="tx1">
                    <a:lumMod val="50000"/>
                    <a:lumOff val="50000"/>
                  </a:schemeClr>
                </a:solidFill>
              </a:rPr>
              <a:t>tree</a:t>
            </a:r>
          </a:p>
          <a:p>
            <a:r>
              <a:rPr lang="en-US" dirty="0"/>
              <a:t>In cysts with </a:t>
            </a:r>
            <a:r>
              <a:rPr lang="en-US" b="1" dirty="0"/>
              <a:t>biliary complications</a:t>
            </a:r>
            <a:r>
              <a:rPr lang="en-US" dirty="0"/>
              <a:t>, MR cholangiography can provide good visualization of the intrahepatic and extrahepatic biliary tree and its relationship with the hydatid cyst and cystobiliary communications</a:t>
            </a:r>
            <a:endParaRPr lang="en-US" dirty="0" smtClean="0">
              <a:solidFill>
                <a:srgbClr val="C00000"/>
              </a:solidFill>
            </a:endParaRPr>
          </a:p>
          <a:p>
            <a:r>
              <a:rPr lang="en-US" dirty="0" smtClean="0">
                <a:solidFill>
                  <a:srgbClr val="C00000"/>
                </a:solidFill>
              </a:rPr>
              <a:t>MRCP</a:t>
            </a:r>
            <a:r>
              <a:rPr lang="en-US" dirty="0" smtClean="0"/>
              <a:t> </a:t>
            </a:r>
            <a:r>
              <a:rPr lang="en-US" dirty="0"/>
              <a:t>offers the added benefit of possible preoperative diagnosis of cyst-biliary fistula </a:t>
            </a:r>
          </a:p>
          <a:p>
            <a:r>
              <a:rPr lang="en-US" dirty="0"/>
              <a:t>• In one series, sensitivity and specificity were reported as 78% and 100%, respectively for diagnosis of cyst-biliary </a:t>
            </a:r>
            <a:r>
              <a:rPr lang="en-US" dirty="0" smtClean="0"/>
              <a:t>communication</a:t>
            </a:r>
            <a:r>
              <a:rPr lang="en-US" dirty="0"/>
              <a:t>.</a:t>
            </a:r>
            <a:endParaRPr lang="en-US" dirty="0" smtClean="0"/>
          </a:p>
        </p:txBody>
      </p:sp>
      <p:pic>
        <p:nvPicPr>
          <p:cNvPr id="2" name="Picture 1"/>
          <p:cNvPicPr>
            <a:picLocks noChangeAspect="1"/>
          </p:cNvPicPr>
          <p:nvPr/>
        </p:nvPicPr>
        <p:blipFill>
          <a:blip r:embed="rId2"/>
          <a:stretch>
            <a:fillRect/>
          </a:stretch>
        </p:blipFill>
        <p:spPr>
          <a:xfrm>
            <a:off x="684907" y="2656293"/>
            <a:ext cx="5088608" cy="4517923"/>
          </a:xfrm>
          <a:prstGeom prst="rect">
            <a:avLst/>
          </a:prstGeom>
        </p:spPr>
      </p:pic>
      <p:pic>
        <p:nvPicPr>
          <p:cNvPr id="5" name="Picture 4"/>
          <p:cNvPicPr>
            <a:picLocks noChangeAspect="1"/>
          </p:cNvPicPr>
          <p:nvPr/>
        </p:nvPicPr>
        <p:blipFill>
          <a:blip r:embed="rId3"/>
          <a:stretch>
            <a:fillRect/>
          </a:stretch>
        </p:blipFill>
        <p:spPr>
          <a:xfrm>
            <a:off x="6096000" y="2480295"/>
            <a:ext cx="5180850" cy="4484609"/>
          </a:xfrm>
          <a:prstGeom prst="rect">
            <a:avLst/>
          </a:prstGeom>
        </p:spPr>
      </p:pic>
    </p:spTree>
    <p:extLst>
      <p:ext uri="{BB962C8B-B14F-4D97-AF65-F5344CB8AC3E}">
        <p14:creationId xmlns:p14="http://schemas.microsoft.com/office/powerpoint/2010/main" val="17588765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0346" y="273113"/>
            <a:ext cx="8915399" cy="2563220"/>
          </a:xfrm>
        </p:spPr>
        <p:txBody>
          <a:bodyPr>
            <a:normAutofit fontScale="92500" lnSpcReduction="20000"/>
          </a:bodyPr>
          <a:lstStyle/>
          <a:p>
            <a:pPr lvl="0" defTabSz="914400">
              <a:spcBef>
                <a:spcPts val="400"/>
              </a:spcBef>
              <a:buClr>
                <a:srgbClr val="2DA2BF"/>
              </a:buClr>
              <a:buSzPct val="68000"/>
            </a:pPr>
            <a:r>
              <a:rPr lang="en-US" sz="4600" dirty="0" smtClean="0"/>
              <a:t>Management Options:</a:t>
            </a:r>
          </a:p>
          <a:p>
            <a:pPr lvl="0" defTabSz="914400">
              <a:spcBef>
                <a:spcPts val="400"/>
              </a:spcBef>
              <a:buClr>
                <a:srgbClr val="2DA2BF"/>
              </a:buClr>
              <a:buSzPct val="68000"/>
            </a:pPr>
            <a:endParaRPr lang="en-US" sz="4600" dirty="0" smtClean="0"/>
          </a:p>
          <a:p>
            <a:pPr lvl="0" defTabSz="914400">
              <a:spcBef>
                <a:spcPts val="400"/>
              </a:spcBef>
              <a:buClr>
                <a:srgbClr val="2DA2BF"/>
              </a:buClr>
              <a:buSzPct val="68000"/>
            </a:pPr>
            <a:r>
              <a:rPr lang="en-US" sz="2400" dirty="0" smtClean="0"/>
              <a:t>Three </a:t>
            </a:r>
            <a:r>
              <a:rPr lang="en-US" sz="2400" dirty="0"/>
              <a:t>treatment options are currently available</a:t>
            </a:r>
            <a:r>
              <a:rPr lang="en-US" sz="2400" dirty="0" smtClean="0"/>
              <a:t>:</a:t>
            </a:r>
          </a:p>
          <a:p>
            <a:pPr lvl="0" defTabSz="914400">
              <a:spcBef>
                <a:spcPts val="400"/>
              </a:spcBef>
              <a:buClr>
                <a:srgbClr val="2DA2BF"/>
              </a:buClr>
              <a:buSzPct val="68000"/>
            </a:pPr>
            <a:r>
              <a:rPr lang="en-US" sz="2400" dirty="0" smtClean="0"/>
              <a:t> 1-Surgery</a:t>
            </a:r>
          </a:p>
          <a:p>
            <a:pPr lvl="0" defTabSz="914400">
              <a:spcBef>
                <a:spcPts val="400"/>
              </a:spcBef>
              <a:buClr>
                <a:srgbClr val="2DA2BF"/>
              </a:buClr>
              <a:buSzPct val="68000"/>
            </a:pPr>
            <a:r>
              <a:rPr lang="en-US" sz="2400" dirty="0" smtClean="0"/>
              <a:t> 2-PAIR (PEVAC)</a:t>
            </a:r>
          </a:p>
          <a:p>
            <a:pPr lvl="0" defTabSz="914400">
              <a:spcBef>
                <a:spcPts val="400"/>
              </a:spcBef>
              <a:buClr>
                <a:srgbClr val="2DA2BF"/>
              </a:buClr>
              <a:buSzPct val="68000"/>
            </a:pPr>
            <a:r>
              <a:rPr lang="en-US" sz="2400" dirty="0" smtClean="0"/>
              <a:t> 3-antiparasitic </a:t>
            </a:r>
            <a:r>
              <a:rPr lang="en-US" sz="2400" dirty="0"/>
              <a:t>medical treatment with benzimidazoles (BMZs).</a:t>
            </a:r>
            <a:endParaRPr lang="en-US" sz="2400" dirty="0">
              <a:solidFill>
                <a:prstClr val="black"/>
              </a:solidFill>
              <a:latin typeface="Lucida Sans Unicode"/>
            </a:endParaRPr>
          </a:p>
          <a:p>
            <a:endParaRPr lang="en-US" sz="2400" dirty="0"/>
          </a:p>
        </p:txBody>
      </p:sp>
      <p:sp>
        <p:nvSpPr>
          <p:cNvPr id="2" name="Rectangle 1"/>
          <p:cNvSpPr/>
          <p:nvPr/>
        </p:nvSpPr>
        <p:spPr>
          <a:xfrm>
            <a:off x="533400" y="3010164"/>
            <a:ext cx="611293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The objectives of the ideal treatment are threefold: (1) removal of the entire parasite,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(2) removal of the residual cavity,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(3) the identification and treatment of biliary fistula</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2"/>
          <a:stretch>
            <a:fillRect/>
          </a:stretch>
        </p:blipFill>
        <p:spPr>
          <a:xfrm>
            <a:off x="6950920" y="3200399"/>
            <a:ext cx="4877223" cy="3665538"/>
          </a:xfrm>
          <a:prstGeom prst="rect">
            <a:avLst/>
          </a:prstGeom>
        </p:spPr>
      </p:pic>
      <p:sp>
        <p:nvSpPr>
          <p:cNvPr id="5" name="Rectangle 4"/>
          <p:cNvSpPr/>
          <p:nvPr/>
        </p:nvSpPr>
        <p:spPr>
          <a:xfrm>
            <a:off x="1710267" y="4496737"/>
            <a:ext cx="466513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Surgery, which is the only treatment that reaches the three objectives of the ideal </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treatment</a:t>
            </a:r>
          </a:p>
        </p:txBody>
      </p:sp>
      <p:sp>
        <p:nvSpPr>
          <p:cNvPr id="7" name="Rounded Rectangle 6"/>
          <p:cNvSpPr/>
          <p:nvPr/>
        </p:nvSpPr>
        <p:spPr>
          <a:xfrm>
            <a:off x="7344726" y="2836333"/>
            <a:ext cx="3826933" cy="728133"/>
          </a:xfrm>
          <a:prstGeom prst="roundRect">
            <a:avLst/>
          </a:prstGeom>
          <a:solidFill>
            <a:schemeClr val="tx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Shiny white appearance of the surface of a liver hydatid cyst.</a:t>
            </a:r>
          </a:p>
        </p:txBody>
      </p:sp>
    </p:spTree>
    <p:extLst>
      <p:ext uri="{BB962C8B-B14F-4D97-AF65-F5344CB8AC3E}">
        <p14:creationId xmlns:p14="http://schemas.microsoft.com/office/powerpoint/2010/main" val="515403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4212" y="1399179"/>
            <a:ext cx="11126787" cy="1504888"/>
          </a:xfrm>
        </p:spPr>
        <p:txBody>
          <a:bodyPr>
            <a:normAutofit/>
          </a:bodyPr>
          <a:lstStyle/>
          <a:p>
            <a:r>
              <a:rPr lang="en-US" dirty="0" smtClean="0"/>
              <a:t>The </a:t>
            </a:r>
            <a:r>
              <a:rPr lang="en-US" dirty="0"/>
              <a:t>most efficient </a:t>
            </a:r>
            <a:r>
              <a:rPr lang="en-US" dirty="0" smtClean="0"/>
              <a:t>treatment </a:t>
            </a:r>
            <a:r>
              <a:rPr lang="en-US" dirty="0"/>
              <a:t>but still should be carefully evaluated against other options before choosing this </a:t>
            </a:r>
            <a:r>
              <a:rPr lang="en-US" dirty="0" smtClean="0"/>
              <a:t>treatment, It </a:t>
            </a:r>
            <a:r>
              <a:rPr lang="en-US" dirty="0"/>
              <a:t>is the first choice for complicated cysts</a:t>
            </a:r>
            <a:r>
              <a:rPr lang="en-US" dirty="0" smtClean="0"/>
              <a:t>.</a:t>
            </a:r>
            <a:endParaRPr lang="en-US" dirty="0"/>
          </a:p>
        </p:txBody>
      </p:sp>
      <p:sp>
        <p:nvSpPr>
          <p:cNvPr id="2" name="Rectangle 1"/>
          <p:cNvSpPr/>
          <p:nvPr/>
        </p:nvSpPr>
        <p:spPr>
          <a:xfrm>
            <a:off x="570835" y="297933"/>
            <a:ext cx="77434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Conventional surgery</a:t>
            </a:r>
            <a:endParaRPr kumimoji="0" lang="en-US" sz="4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Rectangle 3"/>
          <p:cNvSpPr/>
          <p:nvPr/>
        </p:nvSpPr>
        <p:spPr>
          <a:xfrm>
            <a:off x="1828798" y="2599816"/>
            <a:ext cx="10583335"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Indications: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removal of large CE2-CE3b cysts with multiple daughter vesicles;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Liver cysts with communication to biliary tree.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(3) single liver cysts situated superficially, which may rupture spontaneously or as a result of trauma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(4) infected cysts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(5) ) cysts exerting pressure on adjacent vital organs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Contra-indications: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patients to whom general contraindications for surgery (Pregnancy, Medically unsuitable for surgery, extremes of 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Multiple cysts in multiple organs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Inaccessible cysts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Cysts that are inactive asymptomatic, calcified or very small</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685030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7480" y="442446"/>
            <a:ext cx="8915399" cy="1126283"/>
          </a:xfrm>
        </p:spPr>
        <p:txBody>
          <a:bodyPr>
            <a:normAutofit/>
          </a:bodyPr>
          <a:lstStyle/>
          <a:p>
            <a:r>
              <a:rPr lang="en-US" sz="4000" dirty="0">
                <a:latin typeface="Arial Bold" charset="0"/>
                <a:ea typeface="Arial Bold" charset="0"/>
                <a:cs typeface="Arial Bold" charset="0"/>
                <a:sym typeface="Arial Bold" charset="0"/>
              </a:rPr>
              <a:t>Principles of hydatid surgery</a:t>
            </a:r>
            <a:endParaRPr lang="en-US" sz="4000" dirty="0"/>
          </a:p>
        </p:txBody>
      </p:sp>
      <p:sp>
        <p:nvSpPr>
          <p:cNvPr id="2" name="Rectangle 1"/>
          <p:cNvSpPr/>
          <p:nvPr/>
        </p:nvSpPr>
        <p:spPr>
          <a:xfrm>
            <a:off x="1058333" y="1329267"/>
            <a:ext cx="9762067" cy="33239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1)Total removal of all infective components of the cysts.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2)The avoidance of spillage of cyst contents at time of surgery.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3)Management of communication between cyst and adjacent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4)Management of the residual cavity.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5)evacuate all viable elements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6)Minimize risks of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2"/>
          <a:stretch>
            <a:fillRect/>
          </a:stretch>
        </p:blipFill>
        <p:spPr>
          <a:xfrm>
            <a:off x="5537606" y="2839126"/>
            <a:ext cx="6027942" cy="3939881"/>
          </a:xfrm>
          <a:prstGeom prst="rect">
            <a:avLst/>
          </a:prstGeom>
        </p:spPr>
      </p:pic>
      <p:sp>
        <p:nvSpPr>
          <p:cNvPr id="5" name="Rectangle 4"/>
          <p:cNvSpPr/>
          <p:nvPr/>
        </p:nvSpPr>
        <p:spPr>
          <a:xfrm>
            <a:off x="1811948" y="4053089"/>
            <a:ext cx="33781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All the surgical procedures can be divided into two large groups</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radical group and conservative group.</a:t>
            </a:r>
          </a:p>
        </p:txBody>
      </p:sp>
    </p:spTree>
    <p:extLst>
      <p:ext uri="{BB962C8B-B14F-4D97-AF65-F5344CB8AC3E}">
        <p14:creationId xmlns:p14="http://schemas.microsoft.com/office/powerpoint/2010/main" val="53602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211126" y="310762"/>
            <a:ext cx="3980873" cy="2995856"/>
          </a:xfrm>
          <a:noFill/>
        </p:spPr>
        <p:txBody>
          <a:bodyPr>
            <a:normAutofit/>
          </a:bodyPr>
          <a:lstStyle/>
          <a:p>
            <a:pPr algn="l"/>
            <a:r>
              <a:rPr lang="en-US" dirty="0" smtClean="0">
                <a:solidFill>
                  <a:schemeClr val="tx1">
                    <a:lumMod val="65000"/>
                    <a:lumOff val="35000"/>
                  </a:schemeClr>
                </a:solidFill>
              </a:rPr>
              <a:t>How about its Epidemiological distribution? </a:t>
            </a:r>
            <a:endParaRPr lang="en-US" dirty="0">
              <a:solidFill>
                <a:schemeClr val="tx1">
                  <a:lumMod val="65000"/>
                  <a:lumOff val="35000"/>
                </a:schemeClr>
              </a:solidFill>
            </a:endParaRPr>
          </a:p>
        </p:txBody>
      </p:sp>
      <p:pic>
        <p:nvPicPr>
          <p:cNvPr id="3" name="Picture 2" descr="&lt;strong&gt;Epidemiology&lt;/strong&gt; &amp; Public Health - Anova Health Institu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63" y="3429000"/>
            <a:ext cx="4046407" cy="1699491"/>
          </a:xfrm>
          <a:prstGeom prst="rect">
            <a:avLst/>
          </a:prstGeom>
        </p:spPr>
      </p:pic>
      <p:sp>
        <p:nvSpPr>
          <p:cNvPr id="7" name="TextBox 6"/>
          <p:cNvSpPr txBox="1"/>
          <p:nvPr/>
        </p:nvSpPr>
        <p:spPr>
          <a:xfrm>
            <a:off x="147782" y="310762"/>
            <a:ext cx="7984281" cy="6001643"/>
          </a:xfrm>
          <a:prstGeom prst="rect">
            <a:avLst/>
          </a:prstGeom>
          <a:noFill/>
        </p:spPr>
        <p:txBody>
          <a:bodyPr wrap="square" rtlCol="1">
            <a:spAutoFit/>
          </a:bodyPr>
          <a:lstStyle/>
          <a:p>
            <a:pPr marL="285750" indent="-285750">
              <a:buFont typeface="Arial" panose="020B0604020202020204" pitchFamily="34" charset="0"/>
              <a:buChar char="•"/>
            </a:pPr>
            <a:r>
              <a:rPr lang="en-US" sz="2400" dirty="0" smtClean="0">
                <a:solidFill>
                  <a:srgbClr val="283C55"/>
                </a:solidFill>
              </a:rPr>
              <a:t>Hydatid disease a</a:t>
            </a:r>
            <a:r>
              <a:rPr lang="en-US" sz="2400" b="1" dirty="0" smtClean="0">
                <a:solidFill>
                  <a:srgbClr val="FF0000"/>
                </a:solidFill>
                <a:effectLst>
                  <a:outerShdw blurRad="38100" dist="38100" dir="2700000" algn="tl">
                    <a:srgbClr val="000000">
                      <a:alpha val="43137"/>
                    </a:srgbClr>
                  </a:outerShdw>
                </a:effectLst>
              </a:rPr>
              <a:t> cosmopolitan </a:t>
            </a:r>
            <a:r>
              <a:rPr lang="en-US" sz="2400" dirty="0" smtClean="0">
                <a:solidFill>
                  <a:srgbClr val="283C55"/>
                </a:solidFill>
              </a:rPr>
              <a:t>disease; considered </a:t>
            </a:r>
            <a:r>
              <a:rPr lang="en-US" sz="2400" b="1" dirty="0" smtClean="0">
                <a:solidFill>
                  <a:srgbClr val="FF0000"/>
                </a:solidFill>
                <a:effectLst>
                  <a:outerShdw blurRad="38100" dist="38100" dir="2700000" algn="tl">
                    <a:srgbClr val="000000">
                      <a:alpha val="43137"/>
                    </a:srgbClr>
                  </a:outerShdw>
                </a:effectLst>
              </a:rPr>
              <a:t>endemic</a:t>
            </a:r>
            <a:r>
              <a:rPr lang="en-US" sz="2400" dirty="0" smtClean="0">
                <a:solidFill>
                  <a:srgbClr val="283C55"/>
                </a:solidFill>
              </a:rPr>
              <a:t> in certain areas including the </a:t>
            </a:r>
            <a:r>
              <a:rPr lang="en-US" sz="2400" dirty="0">
                <a:solidFill>
                  <a:srgbClr val="FF0000"/>
                </a:solidFill>
              </a:rPr>
              <a:t>Mediterranean countries</a:t>
            </a:r>
            <a:r>
              <a:rPr lang="en-US" sz="2400" dirty="0">
                <a:solidFill>
                  <a:srgbClr val="283C55"/>
                </a:solidFill>
              </a:rPr>
              <a:t>, Asia, North Africa, South and Central </a:t>
            </a:r>
            <a:r>
              <a:rPr lang="en-US" sz="2400" dirty="0" smtClean="0">
                <a:solidFill>
                  <a:srgbClr val="283C55"/>
                </a:solidFill>
              </a:rPr>
              <a:t>America. </a:t>
            </a:r>
          </a:p>
          <a:p>
            <a:pPr marL="285750" indent="-285750">
              <a:buFont typeface="Arial" panose="020B0604020202020204" pitchFamily="34" charset="0"/>
              <a:buChar char="•"/>
            </a:pPr>
            <a:endParaRPr lang="en-US" sz="2400" dirty="0">
              <a:solidFill>
                <a:srgbClr val="283C55"/>
              </a:solidFill>
            </a:endParaRPr>
          </a:p>
          <a:p>
            <a:pPr marL="285750" indent="-285750">
              <a:buFont typeface="Arial" panose="020B0604020202020204" pitchFamily="34" charset="0"/>
              <a:buChar char="•"/>
            </a:pPr>
            <a:endParaRPr lang="en-US" sz="2400" dirty="0" smtClean="0">
              <a:solidFill>
                <a:srgbClr val="283C55"/>
              </a:solidFill>
            </a:endParaRPr>
          </a:p>
          <a:p>
            <a:pPr marL="342900" indent="-342900">
              <a:buFont typeface="Arial" panose="020B0604020202020204" pitchFamily="34" charset="0"/>
              <a:buChar char="•"/>
            </a:pPr>
            <a:r>
              <a:rPr lang="en-US" sz="2400" dirty="0" smtClean="0">
                <a:solidFill>
                  <a:srgbClr val="283C55"/>
                </a:solidFill>
              </a:rPr>
              <a:t>It’s </a:t>
            </a:r>
            <a:r>
              <a:rPr lang="en-US" sz="2400" dirty="0">
                <a:solidFill>
                  <a:srgbClr val="283C55"/>
                </a:solidFill>
              </a:rPr>
              <a:t>is more prevalent in </a:t>
            </a:r>
            <a:r>
              <a:rPr lang="en-US" sz="2400" b="1" dirty="0">
                <a:solidFill>
                  <a:srgbClr val="FF0000"/>
                </a:solidFill>
                <a:effectLst>
                  <a:outerShdw blurRad="38100" dist="38100" dir="2700000" algn="tl">
                    <a:srgbClr val="000000">
                      <a:alpha val="43137"/>
                    </a:srgbClr>
                  </a:outerShdw>
                </a:effectLst>
              </a:rPr>
              <a:t>rural areas </a:t>
            </a:r>
            <a:r>
              <a:rPr lang="en-US" sz="2400" dirty="0">
                <a:solidFill>
                  <a:srgbClr val="283C55"/>
                </a:solidFill>
              </a:rPr>
              <a:t>where there is a closer contact between </a:t>
            </a:r>
            <a:r>
              <a:rPr lang="en-US" sz="2400" dirty="0">
                <a:solidFill>
                  <a:srgbClr val="FF0000"/>
                </a:solidFill>
              </a:rPr>
              <a:t>people </a:t>
            </a:r>
            <a:r>
              <a:rPr lang="en-US" sz="2400" dirty="0" smtClean="0">
                <a:solidFill>
                  <a:srgbClr val="283C55"/>
                </a:solidFill>
              </a:rPr>
              <a:t>and </a:t>
            </a:r>
            <a:r>
              <a:rPr lang="en-US" sz="2400" dirty="0" smtClean="0">
                <a:solidFill>
                  <a:srgbClr val="FF0000"/>
                </a:solidFill>
              </a:rPr>
              <a:t>canines</a:t>
            </a:r>
            <a:r>
              <a:rPr lang="en-US" sz="2400" dirty="0" smtClean="0">
                <a:solidFill>
                  <a:srgbClr val="283C55"/>
                </a:solidFill>
              </a:rPr>
              <a:t> and </a:t>
            </a:r>
            <a:r>
              <a:rPr lang="en-US" sz="2400" dirty="0">
                <a:solidFill>
                  <a:srgbClr val="FF0000"/>
                </a:solidFill>
              </a:rPr>
              <a:t>various domestic animals</a:t>
            </a:r>
            <a:r>
              <a:rPr lang="en-US" sz="2400" dirty="0">
                <a:solidFill>
                  <a:srgbClr val="283C55"/>
                </a:solidFill>
              </a:rPr>
              <a:t> which act as </a:t>
            </a:r>
            <a:r>
              <a:rPr lang="en-US" sz="2400" b="1" dirty="0">
                <a:solidFill>
                  <a:srgbClr val="FF0000"/>
                </a:solidFill>
                <a:effectLst>
                  <a:outerShdw blurRad="38100" dist="38100" dir="2700000" algn="tl">
                    <a:srgbClr val="000000">
                      <a:alpha val="43137"/>
                    </a:srgbClr>
                  </a:outerShdw>
                </a:effectLst>
              </a:rPr>
              <a:t>intermediate </a:t>
            </a:r>
            <a:r>
              <a:rPr lang="en-US" sz="2400" b="1" dirty="0" smtClean="0">
                <a:solidFill>
                  <a:srgbClr val="FF0000"/>
                </a:solidFill>
                <a:effectLst>
                  <a:outerShdw blurRad="38100" dist="38100" dir="2700000" algn="tl">
                    <a:srgbClr val="000000">
                      <a:alpha val="43137"/>
                    </a:srgbClr>
                  </a:outerShdw>
                </a:effectLst>
              </a:rPr>
              <a:t>vectors.</a:t>
            </a:r>
          </a:p>
          <a:p>
            <a:pPr marL="342900" indent="-342900">
              <a:buFont typeface="Arial" panose="020B0604020202020204" pitchFamily="34" charset="0"/>
              <a:buChar char="•"/>
            </a:pPr>
            <a:endParaRPr lang="en-US" sz="2400" b="1" dirty="0">
              <a:solidFill>
                <a:srgbClr val="FF0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smtClean="0">
                <a:solidFill>
                  <a:srgbClr val="FF0000"/>
                </a:solidFill>
                <a:effectLst>
                  <a:outerShdw blurRad="38100" dist="38100" dir="2700000" algn="tl">
                    <a:srgbClr val="000000">
                      <a:alpha val="43137"/>
                    </a:srgbClr>
                  </a:outerShdw>
                </a:effectLst>
              </a:rPr>
              <a:t>Locally : </a:t>
            </a:r>
            <a:r>
              <a:rPr lang="en-US" sz="2400" dirty="0" smtClean="0"/>
              <a:t>”The </a:t>
            </a:r>
            <a:r>
              <a:rPr lang="en-US" sz="2400" dirty="0"/>
              <a:t>highest number of HD cases was recorded from </a:t>
            </a:r>
            <a:r>
              <a:rPr lang="en-US" sz="2400" b="1" u="sng" dirty="0">
                <a:effectLst>
                  <a:outerShdw blurRad="38100" dist="38100" dir="2700000" algn="tl">
                    <a:srgbClr val="000000">
                      <a:alpha val="43137"/>
                    </a:srgbClr>
                  </a:outerShdw>
                </a:effectLst>
              </a:rPr>
              <a:t>the central provinces of Jordan</a:t>
            </a:r>
            <a:r>
              <a:rPr lang="en-US" sz="2400" dirty="0"/>
              <a:t>; however, most cases were reported from </a:t>
            </a:r>
            <a:r>
              <a:rPr lang="en-US" sz="2400" b="1" u="sng" dirty="0">
                <a:effectLst>
                  <a:outerShdw blurRad="38100" dist="38100" dir="2700000" algn="tl">
                    <a:srgbClr val="000000">
                      <a:alpha val="43137"/>
                    </a:srgbClr>
                  </a:outerShdw>
                </a:effectLst>
              </a:rPr>
              <a:t>Al-</a:t>
            </a:r>
            <a:r>
              <a:rPr lang="en-US" sz="2400" b="1" u="sng" dirty="0" err="1">
                <a:effectLst>
                  <a:outerShdw blurRad="38100" dist="38100" dir="2700000" algn="tl">
                    <a:srgbClr val="000000">
                      <a:alpha val="43137"/>
                    </a:srgbClr>
                  </a:outerShdw>
                </a:effectLst>
              </a:rPr>
              <a:t>Mafraq</a:t>
            </a:r>
            <a:r>
              <a:rPr lang="en-US" sz="2400" b="1" u="sng" dirty="0">
                <a:effectLst>
                  <a:outerShdw blurRad="38100" dist="38100" dir="2700000" algn="tl">
                    <a:srgbClr val="000000">
                      <a:alpha val="43137"/>
                    </a:srgbClr>
                  </a:outerShdw>
                </a:effectLst>
              </a:rPr>
              <a:t> </a:t>
            </a:r>
            <a:r>
              <a:rPr lang="en-US" sz="2400" b="1" u="sng" dirty="0" smtClean="0">
                <a:effectLst>
                  <a:outerShdw blurRad="38100" dist="38100" dir="2700000" algn="tl">
                    <a:srgbClr val="000000">
                      <a:alpha val="43137"/>
                    </a:srgbClr>
                  </a:outerShdw>
                </a:effectLst>
              </a:rPr>
              <a:t>governorate</a:t>
            </a:r>
            <a:r>
              <a:rPr lang="en-US" sz="2400" dirty="0" smtClean="0"/>
              <a:t>” *</a:t>
            </a:r>
          </a:p>
          <a:p>
            <a:pPr marL="342900" indent="-342900">
              <a:buFont typeface="Arial" panose="020B0604020202020204" pitchFamily="34" charset="0"/>
              <a:buChar char="•"/>
            </a:pPr>
            <a:endParaRPr lang="en-US" sz="2400" b="1" dirty="0">
              <a:solidFill>
                <a:srgbClr val="FF0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smtClean="0">
                <a:solidFill>
                  <a:srgbClr val="FF0000"/>
                </a:solidFill>
              </a:rPr>
              <a:t>SEX: Females</a:t>
            </a:r>
            <a:r>
              <a:rPr lang="en-US" sz="2400" dirty="0" smtClean="0">
                <a:solidFill>
                  <a:srgbClr val="FF0000"/>
                </a:solidFill>
              </a:rPr>
              <a:t> are more susceptible </a:t>
            </a:r>
            <a:r>
              <a:rPr lang="en-US" sz="2400" dirty="0" smtClean="0">
                <a:solidFill>
                  <a:srgbClr val="283C55"/>
                </a:solidFill>
              </a:rPr>
              <a:t>compared with Males, because of more exposure to the parasite through vegetables </a:t>
            </a:r>
            <a:endParaRPr lang="ar-JO" sz="2400" dirty="0">
              <a:solidFill>
                <a:srgbClr val="283C55"/>
              </a:solidFill>
            </a:endParaRPr>
          </a:p>
        </p:txBody>
      </p:sp>
    </p:spTree>
    <p:extLst>
      <p:ext uri="{BB962C8B-B14F-4D97-AF65-F5344CB8AC3E}">
        <p14:creationId xmlns:p14="http://schemas.microsoft.com/office/powerpoint/2010/main" val="1685056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667" y="180846"/>
            <a:ext cx="11303000" cy="692497"/>
          </a:xfrm>
          <a:prstGeom prst="rect">
            <a:avLst/>
          </a:prstGeom>
        </p:spPr>
        <p:txBody>
          <a:bodyPr wrap="square">
            <a:spAutoFit/>
          </a:bodyPr>
          <a:lstStyle/>
          <a:p>
            <a:pPr marL="342900" marR="0" lvl="0" indent="-342900" algn="just" defTabSz="914400" rtl="0" eaLnBrk="1" fontAlgn="auto" latinLnBrk="0" hangingPunct="1">
              <a:lnSpc>
                <a:spcPct val="150000"/>
              </a:lnSpc>
              <a:spcBef>
                <a:spcPts val="500"/>
              </a:spcBef>
              <a:spcAft>
                <a:spcPts val="0"/>
              </a:spcAft>
              <a:buClrTx/>
              <a:buSzTx/>
              <a:buFont typeface="Wingdings" pitchFamily="2" charset="2"/>
              <a:buChar char="v"/>
              <a:tabLst/>
              <a:defRPr/>
            </a:pPr>
            <a:r>
              <a:rPr kumimoji="0" lang="en-US" sz="2600" b="0" i="0" u="none" strike="noStrike" kern="1200" cap="none" spc="0" normalizeH="0" baseline="0" noProof="0" dirty="0" smtClean="0">
                <a:ln>
                  <a:noFill/>
                </a:ln>
                <a:solidFill>
                  <a:prstClr val="black">
                    <a:lumMod val="50000"/>
                    <a:lumOff val="50000"/>
                  </a:prstClr>
                </a:solidFill>
                <a:effectLst/>
                <a:uLnTx/>
                <a:uFillTx/>
                <a:latin typeface="Century Gothic" panose="020B0502020202020204"/>
                <a:ea typeface="+mn-ea"/>
                <a:cs typeface="+mn-cs"/>
              </a:rPr>
              <a:t>Radical surgical procedures:</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Arial" pitchFamily="34" charset="0"/>
              </a:rPr>
              <a:t>Pericystectomy, Lobectomy or Hepatectomy if possible.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Rectangle 4"/>
          <p:cNvSpPr/>
          <p:nvPr/>
        </p:nvSpPr>
        <p:spPr>
          <a:xfrm>
            <a:off x="732932" y="743336"/>
            <a:ext cx="41729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include formal anatomic resection.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Rectangle 5"/>
          <p:cNvSpPr/>
          <p:nvPr/>
        </p:nvSpPr>
        <p:spPr>
          <a:xfrm>
            <a:off x="656732" y="1170693"/>
            <a:ext cx="971005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By creating a surgical plane just outside the pericyst layer without opening the cyst, the parasite and the adventitial layer are excised </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one block.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-removal of the infected cyst, pericyst, and a margin of normal surrounding hepatic parenchyma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p:cNvSpPr/>
          <p:nvPr/>
        </p:nvSpPr>
        <p:spPr>
          <a:xfrm>
            <a:off x="1730191" y="3549345"/>
            <a:ext cx="3678201"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-Parasitic material should be removed as much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However, the more radical the intervention, the higher the operative risk, </a:t>
            </a: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so</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many authors consider them inappropriate, claiming that intraoperative risks are too high for a benign disease, but with the likelihood of fewer relapses, approximately 1%,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Picture 1"/>
          <p:cNvPicPr>
            <a:picLocks noChangeAspect="1"/>
          </p:cNvPicPr>
          <p:nvPr/>
        </p:nvPicPr>
        <p:blipFill rotWithShape="1">
          <a:blip r:embed="rId2"/>
          <a:srcRect t="8782" b="7698"/>
          <a:stretch/>
        </p:blipFill>
        <p:spPr>
          <a:xfrm>
            <a:off x="6457056" y="2945371"/>
            <a:ext cx="5273497" cy="3542695"/>
          </a:xfrm>
          <a:prstGeom prst="rect">
            <a:avLst/>
          </a:prstGeom>
        </p:spPr>
      </p:pic>
    </p:spTree>
    <p:extLst>
      <p:ext uri="{BB962C8B-B14F-4D97-AF65-F5344CB8AC3E}">
        <p14:creationId xmlns:p14="http://schemas.microsoft.com/office/powerpoint/2010/main" val="14731314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2613" y="163046"/>
            <a:ext cx="8915399" cy="1126283"/>
          </a:xfrm>
        </p:spPr>
        <p:txBody>
          <a:bodyPr>
            <a:noAutofit/>
          </a:bodyPr>
          <a:lstStyle/>
          <a:p>
            <a:r>
              <a:rPr lang="en-US" sz="2600" dirty="0">
                <a:solidFill>
                  <a:prstClr val="black"/>
                </a:solidFill>
                <a:latin typeface="Lucida Sans Unicode"/>
              </a:rPr>
              <a:t>-</a:t>
            </a:r>
            <a:r>
              <a:rPr lang="en-US" sz="2600" dirty="0" smtClean="0">
                <a:solidFill>
                  <a:prstClr val="black"/>
                </a:solidFill>
                <a:latin typeface="Lucida Sans Unicode"/>
              </a:rPr>
              <a:t>Conservative surgery.</a:t>
            </a:r>
            <a:endParaRPr lang="en-US" sz="2600" dirty="0"/>
          </a:p>
        </p:txBody>
      </p:sp>
      <p:sp>
        <p:nvSpPr>
          <p:cNvPr id="2" name="Rectangle 1"/>
          <p:cNvSpPr/>
          <p:nvPr/>
        </p:nvSpPr>
        <p:spPr>
          <a:xfrm>
            <a:off x="583407" y="588077"/>
            <a:ext cx="11608593"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Cystectomy, also called open cystectomy and cyst unroofing, is more simple and safe than radical surgery.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Tahoma" panose="020B0604030504040204" pitchFamily="34" charset="0"/>
                <a:ea typeface="+mn-ea"/>
                <a:cs typeface="+mn-cs"/>
              </a:rPr>
              <a:t>-Evacuation </a:t>
            </a:r>
            <a:r>
              <a:rPr kumimoji="0" lang="en-US" sz="1800" b="0" i="0" u="none" strike="noStrike" kern="1200" cap="none" spc="0" normalizeH="0" baseline="0" noProof="0" dirty="0">
                <a:ln>
                  <a:noFill/>
                </a:ln>
                <a:solidFill>
                  <a:srgbClr val="C00000"/>
                </a:solidFill>
                <a:effectLst/>
                <a:uLnTx/>
                <a:uFillTx/>
                <a:latin typeface="Tahoma" panose="020B0604030504040204" pitchFamily="34" charset="0"/>
                <a:ea typeface="+mn-ea"/>
                <a:cs typeface="+mn-cs"/>
              </a:rPr>
              <a:t>of the cyst contents and leaving the pericyst</a:t>
            </a:r>
            <a:endParaRPr kumimoji="0" lang="en-US" sz="1800" b="0" i="0" u="none" strike="noStrike" kern="1200" cap="none" spc="0" normalizeH="0" baseline="0" noProof="0" dirty="0" smtClean="0">
              <a:ln>
                <a:noFill/>
              </a:ln>
              <a:solidFill>
                <a:srgbClr val="C0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This procedure is especially suited for endemic areas where the operations are performed by general surgeons. No special equipment is required, and liver tissue is neither entered nor resected. However, the risk of secondary echinococcosis from protoscolex dissemination is higher than with total pericystectomy, total cystectomy, and hepatic resection.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Cystectomy consists of (1) punction aspiration, (2) injection (if no contraindication), (3) hydatidectomy (removing its contents: daughter cysts, laminated and germinal layers), and (4) unroofing (removing the portion that protrudes the liver surface: adventitia layer and thinned-out liver).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Rectangle 3"/>
          <p:cNvSpPr/>
          <p:nvPr/>
        </p:nvSpPr>
        <p:spPr>
          <a:xfrm>
            <a:off x="1826286" y="3776819"/>
            <a:ext cx="450678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1)The area around the cyst is carefully isolated by gauze packs: The first layer is soaked with normal saline, and the second layer is soaked with a 20% hypertonic saline solution. chemical barrier </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to prevent the spillage of parasites into the surrounding tissue and peritoneal </a:t>
            </a: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cavity.</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rotWithShape="1">
          <a:blip r:embed="rId2"/>
          <a:srcRect l="1409" t="10653" r="1086" b="1"/>
          <a:stretch/>
        </p:blipFill>
        <p:spPr>
          <a:xfrm>
            <a:off x="7459963" y="3321982"/>
            <a:ext cx="4631267" cy="3606801"/>
          </a:xfrm>
          <a:prstGeom prst="rect">
            <a:avLst/>
          </a:prstGeom>
        </p:spPr>
      </p:pic>
    </p:spTree>
    <p:extLst>
      <p:ext uri="{BB962C8B-B14F-4D97-AF65-F5344CB8AC3E}">
        <p14:creationId xmlns:p14="http://schemas.microsoft.com/office/powerpoint/2010/main" val="15072259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0911" y="130794"/>
            <a:ext cx="982715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2-The cyst is punctured and aspirated. Before instilling the scolicidal agent, as much fluid as possible is aspirated to prevent dilution of the scolicidal agent. Then, the scolicidal agent is instilled into the cyst cavity and left for approximately 5–15 </a:t>
            </a:r>
            <a:r>
              <a:rPr kumimoji="0" lang="en-US" sz="20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minutes.</a:t>
            </a:r>
            <a:endParaRPr kumimoji="0" lang="ar-AE" sz="2000" b="0" i="0" u="none" strike="noStrike" kern="1200" cap="none" spc="0" normalizeH="0" baseline="0" noProof="0" dirty="0">
              <a:ln>
                <a:noFill/>
              </a:ln>
              <a:solidFill>
                <a:prstClr val="black"/>
              </a:solidFill>
              <a:effectLst/>
              <a:uLnTx/>
              <a:uFillTx/>
              <a:latin typeface="Century Gothic" panose="020B0502020202020204"/>
              <a:ea typeface="+mn-ea"/>
              <a:cs typeface="Tahoma" panose="020B0604030504040204" pitchFamily="34" charset="0"/>
            </a:endParaRPr>
          </a:p>
        </p:txBody>
      </p:sp>
      <p:sp>
        <p:nvSpPr>
          <p:cNvPr id="4" name="Rectangle 3"/>
          <p:cNvSpPr/>
          <p:nvPr/>
        </p:nvSpPr>
        <p:spPr>
          <a:xfrm>
            <a:off x="950911" y="1454233"/>
            <a:ext cx="53086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3-Then, the scolicidal agent is aspirated, and the cyst is unroofed. The cyst contents, such as the germinative membrane and daughter cysts, are evacuated</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a:r>
            <a:b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p:cNvPicPr>
            <a:picLocks noChangeAspect="1"/>
          </p:cNvPicPr>
          <p:nvPr/>
        </p:nvPicPr>
        <p:blipFill>
          <a:blip r:embed="rId2"/>
          <a:stretch>
            <a:fillRect/>
          </a:stretch>
        </p:blipFill>
        <p:spPr>
          <a:xfrm>
            <a:off x="6259511" y="1454233"/>
            <a:ext cx="4614940" cy="5222643"/>
          </a:xfrm>
          <a:prstGeom prst="rect">
            <a:avLst/>
          </a:prstGeom>
        </p:spPr>
      </p:pic>
      <p:pic>
        <p:nvPicPr>
          <p:cNvPr id="8" name="Picture 7"/>
          <p:cNvPicPr>
            <a:picLocks noChangeAspect="1"/>
          </p:cNvPicPr>
          <p:nvPr/>
        </p:nvPicPr>
        <p:blipFill rotWithShape="1">
          <a:blip r:embed="rId3"/>
          <a:srcRect l="2487" t="1695" r="3131"/>
          <a:stretch/>
        </p:blipFill>
        <p:spPr>
          <a:xfrm>
            <a:off x="685801" y="2777672"/>
            <a:ext cx="4879444" cy="4022492"/>
          </a:xfrm>
          <a:prstGeom prst="rect">
            <a:avLst/>
          </a:prstGeom>
        </p:spPr>
      </p:pic>
    </p:spTree>
    <p:extLst>
      <p:ext uri="{BB962C8B-B14F-4D97-AF65-F5344CB8AC3E}">
        <p14:creationId xmlns:p14="http://schemas.microsoft.com/office/powerpoint/2010/main" val="14702624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7587" y="383721"/>
            <a:ext cx="11091335" cy="2944396"/>
          </a:xfrm>
          <a:prstGeom prst="rect">
            <a:avLst/>
          </a:prstGeom>
        </p:spPr>
        <p:txBody>
          <a:bodyPr wrap="square">
            <a:spAutoFit/>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4-The last step in conservative treatment is managing the residual </a:t>
            </a: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cavity (pericyst). </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This can be done using various methods such as:</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1)external drainage</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2-marsupialization.</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3-internal drainage</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4-Suture closed after filling </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the cavity with normal saline </a:t>
            </a:r>
            <a:r>
              <a:rPr kumimoji="0" lang="ar-AE" sz="1800" b="0" i="0" u="none" strike="noStrike" kern="1200" cap="none" spc="0" normalizeH="0" baseline="0" noProof="0" dirty="0">
                <a:ln>
                  <a:noFill/>
                </a:ln>
                <a:solidFill>
                  <a:prstClr val="black"/>
                </a:solidFill>
                <a:effectLst/>
                <a:uLnTx/>
                <a:uFillTx/>
                <a:latin typeface="Lucida Sans Unicode"/>
                <a:ea typeface="+mn-ea"/>
                <a:cs typeface="Tahoma" panose="020B0604030504040204" pitchFamily="34" charset="0"/>
              </a:rPr>
              <a:t> </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5-omentoplasty</a:t>
            </a:r>
            <a:r>
              <a:rPr kumimoji="0" lang="en-US"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Arial" panose="020B0604020202020204" pitchFamily="34" charset="0"/>
              </a:rPr>
              <a:t>6-</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Arial" pitchFamily="34" charset="0"/>
              </a:rPr>
              <a:t>capitonnag</a:t>
            </a:r>
            <a:r>
              <a:rPr kumimoji="0" lang="en-US"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Arial" pitchFamily="34" charset="0"/>
                <a:sym typeface="Arial" pitchFamily="34" charset="0"/>
              </a:rPr>
              <a:t>7-</a:t>
            </a:r>
            <a:r>
              <a:rPr kumimoji="0" lang="en-US" sz="1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partial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pericystectomy </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Arial" pitchFamily="34" charset="0"/>
            </a:endParaRPr>
          </a:p>
        </p:txBody>
      </p:sp>
      <p:pic>
        <p:nvPicPr>
          <p:cNvPr id="6" name="Picture 5"/>
          <p:cNvPicPr>
            <a:picLocks noChangeAspect="1"/>
          </p:cNvPicPr>
          <p:nvPr/>
        </p:nvPicPr>
        <p:blipFill rotWithShape="1">
          <a:blip r:embed="rId2"/>
          <a:srcRect l="4555" t="5546" r="6371"/>
          <a:stretch/>
        </p:blipFill>
        <p:spPr>
          <a:xfrm>
            <a:off x="1351959" y="3930987"/>
            <a:ext cx="4092108" cy="2571220"/>
          </a:xfrm>
          <a:prstGeom prst="rect">
            <a:avLst/>
          </a:prstGeom>
        </p:spPr>
      </p:pic>
      <p:pic>
        <p:nvPicPr>
          <p:cNvPr id="2" name="Picture 1"/>
          <p:cNvPicPr>
            <a:picLocks noChangeAspect="1"/>
          </p:cNvPicPr>
          <p:nvPr/>
        </p:nvPicPr>
        <p:blipFill>
          <a:blip r:embed="rId3"/>
          <a:stretch>
            <a:fillRect/>
          </a:stretch>
        </p:blipFill>
        <p:spPr>
          <a:xfrm>
            <a:off x="6299202" y="3033326"/>
            <a:ext cx="4749798" cy="3582216"/>
          </a:xfrm>
          <a:prstGeom prst="rect">
            <a:avLst/>
          </a:prstGeom>
        </p:spPr>
      </p:pic>
    </p:spTree>
    <p:extLst>
      <p:ext uri="{BB962C8B-B14F-4D97-AF65-F5344CB8AC3E}">
        <p14:creationId xmlns:p14="http://schemas.microsoft.com/office/powerpoint/2010/main" val="3119280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992" y="3581400"/>
            <a:ext cx="8911687" cy="1280890"/>
          </a:xfrm>
        </p:spPr>
        <p:txBody>
          <a:bodyPr>
            <a:normAutofit/>
          </a:bodyPr>
          <a:lstStyle/>
          <a:p>
            <a:r>
              <a:rPr lang="en-US" sz="2800" dirty="0"/>
              <a:t>Postoperative Complications</a:t>
            </a:r>
          </a:p>
        </p:txBody>
      </p:sp>
      <p:sp>
        <p:nvSpPr>
          <p:cNvPr id="3" name="Content Placeholder 2"/>
          <p:cNvSpPr>
            <a:spLocks noGrp="1"/>
          </p:cNvSpPr>
          <p:nvPr>
            <p:ph idx="1"/>
          </p:nvPr>
        </p:nvSpPr>
        <p:spPr>
          <a:xfrm>
            <a:off x="823392" y="4324978"/>
            <a:ext cx="7090833" cy="2533022"/>
          </a:xfrm>
        </p:spPr>
        <p:txBody>
          <a:bodyPr>
            <a:normAutofit fontScale="92500" lnSpcReduction="20000"/>
          </a:bodyPr>
          <a:lstStyle/>
          <a:p>
            <a:pPr>
              <a:spcBef>
                <a:spcPts val="0"/>
              </a:spcBef>
            </a:pPr>
            <a:r>
              <a:rPr lang="en-US" sz="2400" dirty="0">
                <a:solidFill>
                  <a:srgbClr val="000099"/>
                </a:solidFill>
              </a:rPr>
              <a:t>The most frequent postoperative complications are</a:t>
            </a:r>
          </a:p>
          <a:p>
            <a:pPr>
              <a:spcBef>
                <a:spcPts val="0"/>
              </a:spcBef>
              <a:buFont typeface="Wingdings" pitchFamily="2" charset="2"/>
              <a:buChar char="§"/>
            </a:pPr>
            <a:r>
              <a:rPr lang="en-US" sz="2400" dirty="0"/>
              <a:t>Wound infection</a:t>
            </a:r>
            <a:r>
              <a:rPr lang="en-US" sz="2400" dirty="0" smtClean="0"/>
              <a:t>,</a:t>
            </a:r>
          </a:p>
          <a:p>
            <a:pPr>
              <a:spcBef>
                <a:spcPts val="0"/>
              </a:spcBef>
              <a:buFont typeface="Wingdings" pitchFamily="2" charset="2"/>
              <a:buChar char="§"/>
            </a:pPr>
            <a:r>
              <a:rPr lang="en-US" sz="2400" dirty="0"/>
              <a:t>Biliary </a:t>
            </a:r>
            <a:r>
              <a:rPr lang="en-US" sz="2400" dirty="0" smtClean="0"/>
              <a:t>Stricture</a:t>
            </a:r>
          </a:p>
          <a:p>
            <a:pPr>
              <a:spcBef>
                <a:spcPts val="0"/>
              </a:spcBef>
              <a:buFont typeface="Wingdings" pitchFamily="2" charset="2"/>
              <a:buChar char="§"/>
            </a:pPr>
            <a:r>
              <a:rPr lang="en-US" sz="2400" dirty="0"/>
              <a:t>Biliary </a:t>
            </a:r>
            <a:r>
              <a:rPr lang="en-US" sz="2400" dirty="0" smtClean="0"/>
              <a:t>fistula</a:t>
            </a:r>
            <a:endParaRPr lang="en-US" sz="2400" dirty="0"/>
          </a:p>
          <a:p>
            <a:pPr>
              <a:spcBef>
                <a:spcPts val="0"/>
              </a:spcBef>
              <a:buFont typeface="Wingdings" pitchFamily="2" charset="2"/>
              <a:buChar char="§"/>
            </a:pPr>
            <a:r>
              <a:rPr lang="en-US" sz="2400" dirty="0"/>
              <a:t>Chest problems,</a:t>
            </a:r>
          </a:p>
          <a:p>
            <a:pPr>
              <a:spcBef>
                <a:spcPts val="0"/>
              </a:spcBef>
              <a:buFont typeface="Wingdings" pitchFamily="2" charset="2"/>
              <a:buChar char="§"/>
            </a:pPr>
            <a:r>
              <a:rPr lang="en-US" sz="2400" dirty="0"/>
              <a:t>Subphrenic abscess,</a:t>
            </a:r>
          </a:p>
          <a:p>
            <a:pPr>
              <a:spcBef>
                <a:spcPts val="0"/>
              </a:spcBef>
              <a:buFont typeface="Wingdings" pitchFamily="2" charset="2"/>
              <a:buChar char="§"/>
            </a:pPr>
            <a:r>
              <a:rPr lang="en-US" sz="2400" dirty="0"/>
              <a:t>Biliary leaks,</a:t>
            </a:r>
          </a:p>
          <a:p>
            <a:pPr>
              <a:spcBef>
                <a:spcPts val="0"/>
              </a:spcBef>
              <a:buFont typeface="Wingdings" pitchFamily="2" charset="2"/>
              <a:buChar char="§"/>
            </a:pPr>
            <a:r>
              <a:rPr lang="en-US" sz="2400" dirty="0"/>
              <a:t>Liver abscess .</a:t>
            </a:r>
          </a:p>
        </p:txBody>
      </p:sp>
      <p:sp>
        <p:nvSpPr>
          <p:cNvPr id="4" name="Content Placeholder 2"/>
          <p:cNvSpPr txBox="1">
            <a:spLocks/>
          </p:cNvSpPr>
          <p:nvPr/>
        </p:nvSpPr>
        <p:spPr>
          <a:xfrm>
            <a:off x="1478226" y="160867"/>
            <a:ext cx="11272574" cy="3327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n-ea"/>
                <a:cs typeface="+mn-cs"/>
              </a:rPr>
              <a:t>Scolicidal agents</a:t>
            </a:r>
            <a:endParaRPr kumimoji="0" lang="en-US" sz="1800" b="1" i="0" u="none" strike="noStrike" kern="1200" cap="none" spc="0" normalizeH="0" baseline="0" noProof="0" dirty="0" smtClean="0">
              <a:ln>
                <a:noFill/>
              </a:ln>
              <a:solidFill>
                <a:prstClr val="black"/>
              </a:solidFill>
              <a:effectLst/>
              <a:uLnTx/>
              <a:uFillTx/>
              <a:latin typeface="Lucida Sans Unicode"/>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1" i="0" u="none" strike="noStrike" kern="1200" cap="none" spc="0" normalizeH="0" baseline="0" noProof="0" dirty="0" smtClean="0">
                <a:ln>
                  <a:noFill/>
                </a:ln>
                <a:solidFill>
                  <a:prstClr val="black"/>
                </a:solidFill>
                <a:effectLst/>
                <a:uLnTx/>
                <a:uFillTx/>
                <a:latin typeface="Lucida Sans Unicode"/>
                <a:ea typeface="+mn-ea"/>
                <a:cs typeface="+mn-cs"/>
              </a:rPr>
              <a:t>include:</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1.Silver nitrate 0.5% </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2.hydrogen peroxide3%</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3. hypertonic saline 15%-20%</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4. Chlorhexidine 0.5%</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5. absolute alcohol 75%-95%</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6. Cetrimide 0.5%</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7</a:t>
            </a:r>
            <a:r>
              <a:rPr kumimoji="0" lang="en-US" sz="1800" b="1" i="0" u="none" strike="noStrike" kern="1200" cap="none" spc="0" normalizeH="0" baseline="0" noProof="0" dirty="0" smtClean="0">
                <a:ln>
                  <a:noFill/>
                </a:ln>
                <a:solidFill>
                  <a:prstClr val="black"/>
                </a:solidFill>
                <a:effectLst/>
                <a:uLnTx/>
                <a:uFillTx/>
                <a:latin typeface="Lucida Sans Unicode"/>
                <a:ea typeface="+mn-ea"/>
                <a:cs typeface="+mn-cs"/>
              </a:rPr>
              <a:t>Complication :</a:t>
            </a: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chemical sclerosing cholangitis</a:t>
            </a:r>
            <a:endParaRPr kumimoji="0" lang="ar-AE" sz="1800" b="0" i="0" u="none" strike="noStrike" kern="1200" cap="none" spc="0" normalizeH="0" baseline="0" noProof="0" dirty="0" smtClean="0">
              <a:ln>
                <a:noFill/>
              </a:ln>
              <a:solidFill>
                <a:prstClr val="black"/>
              </a:solidFill>
              <a:effectLst/>
              <a:uLnTx/>
              <a:uFillTx/>
              <a:latin typeface="Lucida Sans Unicode"/>
              <a:ea typeface="+mn-ea"/>
              <a:cs typeface="Arial" panose="020B0604020202020204" pitchFamily="34" charset="0"/>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charset="2"/>
              <a:buNone/>
              <a:tabLst/>
              <a:defRPr/>
            </a:pPr>
            <a:r>
              <a:rPr kumimoji="0" lang="en-US" sz="1800" b="1" i="0" u="none" strike="noStrike" kern="1200" cap="none" spc="0" normalizeH="0" baseline="0" noProof="0" dirty="0" smtClean="0">
                <a:ln>
                  <a:noFill/>
                </a:ln>
                <a:solidFill>
                  <a:srgbClr val="DA1F28">
                    <a:lumMod val="75000"/>
                  </a:srgbClr>
                </a:solidFill>
                <a:effectLst/>
                <a:uLnTx/>
                <a:uFillTx/>
                <a:latin typeface="Lucida Sans Unicode"/>
                <a:ea typeface="+mn-ea"/>
                <a:cs typeface="+mn-cs"/>
              </a:rPr>
              <a:t>* cetrimide solution provides the best protection with the least complications</a:t>
            </a:r>
            <a:endParaRPr kumimoji="0" lang="ar-AE" sz="1800" b="1" i="0" u="none" strike="noStrike" kern="1200" cap="none" spc="0" normalizeH="0" baseline="0" noProof="0" dirty="0">
              <a:ln>
                <a:noFill/>
              </a:ln>
              <a:solidFill>
                <a:srgbClr val="DA1F28">
                  <a:lumMod val="75000"/>
                </a:srgbClr>
              </a:solidFill>
              <a:effectLst/>
              <a:uLnTx/>
              <a:uFillTx/>
              <a:latin typeface="Lucida Sans Unicode"/>
              <a:ea typeface="+mn-ea"/>
              <a:cs typeface="Arial" panose="020B0604020202020204" pitchFamily="34" charset="0"/>
            </a:endParaRPr>
          </a:p>
        </p:txBody>
      </p:sp>
    </p:spTree>
    <p:extLst>
      <p:ext uri="{BB962C8B-B14F-4D97-AF65-F5344CB8AC3E}">
        <p14:creationId xmlns:p14="http://schemas.microsoft.com/office/powerpoint/2010/main" val="41330429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6625" y="120350"/>
            <a:ext cx="8915399" cy="1126283"/>
          </a:xfrm>
        </p:spPr>
        <p:txBody>
          <a:bodyPr>
            <a:normAutofit/>
          </a:bodyPr>
          <a:lstStyle/>
          <a:p>
            <a:r>
              <a:rPr lang="en-US" sz="4000" dirty="0" smtClean="0"/>
              <a:t>Medical Therapy</a:t>
            </a:r>
            <a:endParaRPr lang="en-US" sz="4000" dirty="0"/>
          </a:p>
        </p:txBody>
      </p:sp>
      <p:sp>
        <p:nvSpPr>
          <p:cNvPr id="2" name="Rectangle 1"/>
          <p:cNvSpPr/>
          <p:nvPr/>
        </p:nvSpPr>
        <p:spPr>
          <a:xfrm>
            <a:off x="634458" y="935850"/>
            <a:ext cx="11380788"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Chemotherapy is indicated in patients with primary liver or lung cysts that </a:t>
            </a:r>
            <a:r>
              <a:rPr kumimoji="0" lang="en-US" sz="1800" b="1" i="0" u="sng" strike="noStrike" kern="1200" cap="none" spc="0" normalizeH="0" baseline="0" noProof="0" dirty="0" smtClean="0">
                <a:ln>
                  <a:noFill/>
                </a:ln>
                <a:solidFill>
                  <a:srgbClr val="FF0000"/>
                </a:solidFill>
                <a:effectLst/>
                <a:uLnTx/>
                <a:uFillTx/>
                <a:latin typeface="Century Gothic" panose="020B0502020202020204"/>
                <a:ea typeface="+mn-ea"/>
                <a:cs typeface="+mn-cs"/>
              </a:rPr>
              <a:t>are inoperable </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(because of location or medical condition), patients with cysts in 2 or more organs, and peritoneal cysts.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Chemotherapeutic agents: Two benzimidazoles are used, </a:t>
            </a:r>
            <a:r>
              <a:rPr kumimoji="0" lang="en-US" sz="1800" b="0"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albendazole</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and </a:t>
            </a:r>
            <a:r>
              <a:rPr kumimoji="0" lang="en-US" sz="1800" b="0"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mebendazole</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Albendazole is administered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 a dose of 10 – 15 mg/kg/day in adults or a fixed dose twice daily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 The treatment is given in cycles of 28 </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days,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with two weeks treatment free periods between the </a:t>
            </a: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cycles.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The optimal period of treatment ranges from 3-6 months, with no further increase in the incidence of adverse effects if this period is prolonged.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 Mebendazole is also administered for 3-6 months orally in dosages of 40-50 mg/kg/d.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three divided doses</a:t>
            </a:r>
          </a:p>
        </p:txBody>
      </p:sp>
      <p:sp>
        <p:nvSpPr>
          <p:cNvPr id="4" name="Rectangle 3"/>
          <p:cNvSpPr/>
          <p:nvPr/>
        </p:nvSpPr>
        <p:spPr>
          <a:xfrm>
            <a:off x="826641" y="5266509"/>
            <a:ext cx="10538718" cy="923330"/>
          </a:xfrm>
          <a:prstGeom prst="rect">
            <a:avLst/>
          </a:prstGeom>
        </p:spPr>
        <p:txBody>
          <a:bodyPr wrap="square">
            <a:spAutoFit/>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Outcome : Response rates in 1000 treated patients were that 30% had cyst disappearance (cure), 30-50% had a decrease in the size of the cyst (improvement), and 20-40% had no changes. Also, younger adults responded better than older adults. </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3738437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0413" y="370842"/>
            <a:ext cx="10804570" cy="1527627"/>
          </a:xfrm>
        </p:spPr>
        <p:txBody>
          <a:bodyPr>
            <a:normAutofit/>
          </a:bodyPr>
          <a:lstStyle/>
          <a:p>
            <a:r>
              <a:rPr lang="en-US" sz="2000" b="1" u="sng" dirty="0">
                <a:solidFill>
                  <a:srgbClr val="FF0000"/>
                </a:solidFill>
              </a:rPr>
              <a:t>IN PAIR:</a:t>
            </a:r>
            <a:r>
              <a:rPr lang="en-US" sz="2000" dirty="0">
                <a:solidFill>
                  <a:srgbClr val="FF0000"/>
                </a:solidFill>
              </a:rPr>
              <a:t> </a:t>
            </a:r>
            <a:r>
              <a:rPr lang="en-US" dirty="0"/>
              <a:t>Perioperative treatment with a </a:t>
            </a:r>
            <a:r>
              <a:rPr lang="en-US" dirty="0" err="1"/>
              <a:t>benzimidazole</a:t>
            </a:r>
            <a:r>
              <a:rPr lang="en-US" dirty="0"/>
              <a:t> is mandatory  (4 d prior to the procedure and 1-3 mo. after)</a:t>
            </a:r>
          </a:p>
          <a:p>
            <a:r>
              <a:rPr lang="en-US" dirty="0"/>
              <a:t/>
            </a:r>
            <a:br>
              <a:rPr lang="en-US" dirty="0"/>
            </a:br>
            <a:r>
              <a:rPr lang="en-US" sz="2000" b="1" u="sng" dirty="0">
                <a:solidFill>
                  <a:srgbClr val="FF0000"/>
                </a:solidFill>
              </a:rPr>
              <a:t>In surgery:</a:t>
            </a:r>
            <a:r>
              <a:rPr lang="en-US" dirty="0">
                <a:solidFill>
                  <a:srgbClr val="FF0000"/>
                </a:solidFill>
              </a:rPr>
              <a:t> </a:t>
            </a:r>
            <a:r>
              <a:rPr lang="en-US" dirty="0"/>
              <a:t>Treatment is started 4 days preoperatively and lasts for 1 month</a:t>
            </a:r>
          </a:p>
          <a:p>
            <a:pPr marL="109728" lvl="0" defTabSz="914400">
              <a:spcBef>
                <a:spcPts val="400"/>
              </a:spcBef>
              <a:buClr>
                <a:srgbClr val="2DA2BF"/>
              </a:buClr>
              <a:buSzPct val="68000"/>
            </a:pPr>
            <a:endParaRPr lang="en-US" dirty="0"/>
          </a:p>
        </p:txBody>
      </p:sp>
      <p:sp>
        <p:nvSpPr>
          <p:cNvPr id="4" name="Rectangle 3"/>
          <p:cNvSpPr/>
          <p:nvPr/>
        </p:nvSpPr>
        <p:spPr>
          <a:xfrm>
            <a:off x="883412" y="1992777"/>
            <a:ext cx="9871674" cy="1354217"/>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I</a:t>
            </a: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ndication</a:t>
            </a:r>
          </a:p>
          <a:p>
            <a:pPr marL="0"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1.patients </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with primary liver or lung cysts that are difficult to operate.</a:t>
            </a:r>
          </a:p>
          <a:p>
            <a:pPr marL="0"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2.patients with cysts in 2 or more organs, and peritoneal cysts.</a:t>
            </a:r>
          </a:p>
          <a:p>
            <a:pPr marL="0"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3.Preoperation and post operation in PAIR or surgery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Rectangle 4"/>
          <p:cNvSpPr/>
          <p:nvPr/>
        </p:nvSpPr>
        <p:spPr>
          <a:xfrm>
            <a:off x="1846217" y="4371173"/>
            <a:ext cx="9718766" cy="2010807"/>
          </a:xfrm>
          <a:prstGeom prst="rect">
            <a:avLst/>
          </a:prstGeom>
        </p:spPr>
        <p:txBody>
          <a:bodyPr wrap="square">
            <a:spAutoFit/>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Contraindication.</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1.Early </a:t>
            </a: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pregnancy</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2.bone marrow suppression, </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3.chronic hepatic disease, </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4.large cysts with the risk of rupture</a:t>
            </a:r>
          </a:p>
          <a:p>
            <a:pPr marL="109728" marR="0" lvl="0" indent="0" algn="l" defTabSz="914400" rtl="0" eaLnBrk="1" fontAlgn="auto" latinLnBrk="0" hangingPunct="1">
              <a:lnSpc>
                <a:spcPct val="100000"/>
              </a:lnSpc>
              <a:spcBef>
                <a:spcPts val="400"/>
              </a:spcBef>
              <a:spcAft>
                <a:spcPts val="0"/>
              </a:spcAft>
              <a:buClr>
                <a:srgbClr val="2DA2BF"/>
              </a:buClr>
              <a:buSzPct val="68000"/>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5.inactive or calcified cysts </a:t>
            </a:r>
          </a:p>
        </p:txBody>
      </p:sp>
    </p:spTree>
    <p:extLst>
      <p:ext uri="{BB962C8B-B14F-4D97-AF65-F5344CB8AC3E}">
        <p14:creationId xmlns:p14="http://schemas.microsoft.com/office/powerpoint/2010/main" val="3012613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878" y="200777"/>
            <a:ext cx="11201400" cy="1280890"/>
          </a:xfrm>
        </p:spPr>
        <p:txBody>
          <a:bodyPr>
            <a:normAutofit fontScale="90000"/>
          </a:bodyPr>
          <a:lstStyle/>
          <a:p>
            <a:r>
              <a:rPr lang="en-US" sz="2800" dirty="0"/>
              <a:t>PAIR </a:t>
            </a:r>
            <a:r>
              <a:rPr lang="en-US" sz="2800" dirty="0" smtClean="0"/>
              <a:t/>
            </a:r>
            <a:br>
              <a:rPr lang="en-US" sz="2800" dirty="0" smtClean="0"/>
            </a:br>
            <a:r>
              <a:rPr lang="en-US" sz="2800" dirty="0" smtClean="0"/>
              <a:t>(</a:t>
            </a:r>
            <a:r>
              <a:rPr lang="en-US" sz="2800" dirty="0"/>
              <a:t>Puncture, Aspiration of Cyst Content, Injection of Protoscolicidal Solution, and Reaspiration of the </a:t>
            </a:r>
            <a:r>
              <a:rPr lang="en-US" sz="2800" dirty="0" smtClean="0"/>
              <a:t>Fluid</a:t>
            </a:r>
            <a:r>
              <a:rPr lang="en-US" sz="2900" dirty="0" smtClean="0"/>
              <a:t>)</a:t>
            </a:r>
            <a:endParaRPr lang="en-US" sz="2900" dirty="0"/>
          </a:p>
        </p:txBody>
      </p:sp>
      <p:sp>
        <p:nvSpPr>
          <p:cNvPr id="3" name="Content Placeholder 2"/>
          <p:cNvSpPr>
            <a:spLocks noGrp="1"/>
          </p:cNvSpPr>
          <p:nvPr>
            <p:ph idx="1"/>
          </p:nvPr>
        </p:nvSpPr>
        <p:spPr>
          <a:xfrm>
            <a:off x="964405" y="1879599"/>
            <a:ext cx="10881606" cy="4784812"/>
          </a:xfrm>
        </p:spPr>
        <p:txBody>
          <a:bodyPr>
            <a:noAutofit/>
          </a:bodyPr>
          <a:lstStyle/>
          <a:p>
            <a:r>
              <a:rPr lang="en-US" sz="2100" dirty="0" smtClean="0"/>
              <a:t>They </a:t>
            </a:r>
            <a:r>
              <a:rPr lang="en-US" sz="2100" dirty="0"/>
              <a:t>represent a safe and valid alternative to surgery, and have gained recognition because of their feasibility, minimal morbidity, and low </a:t>
            </a:r>
            <a:r>
              <a:rPr lang="en-US" sz="2100" dirty="0" smtClean="0"/>
              <a:t>cost.</a:t>
            </a:r>
          </a:p>
          <a:p>
            <a:r>
              <a:rPr lang="en-US" sz="2100" dirty="0"/>
              <a:t>Under local anesthesia, a fine needle is inserted into the cystic cavity through normal liver tissue </a:t>
            </a:r>
            <a:r>
              <a:rPr lang="en-US" sz="2100" b="1" dirty="0">
                <a:solidFill>
                  <a:schemeClr val="accent1"/>
                </a:solidFill>
              </a:rPr>
              <a:t>with US or CT guidance</a:t>
            </a:r>
            <a:r>
              <a:rPr lang="en-US" sz="2100" dirty="0"/>
              <a:t>. </a:t>
            </a:r>
            <a:endParaRPr lang="en-US" sz="2100" dirty="0" smtClean="0"/>
          </a:p>
          <a:p>
            <a:r>
              <a:rPr lang="en-US" sz="2100" dirty="0" smtClean="0"/>
              <a:t>As </a:t>
            </a:r>
            <a:r>
              <a:rPr lang="en-US" sz="2100" dirty="0"/>
              <a:t>much fluid as possible is aspirated and, on completion, a </a:t>
            </a:r>
            <a:r>
              <a:rPr lang="en-US" sz="2100" dirty="0" err="1"/>
              <a:t>protoscolicidal</a:t>
            </a:r>
            <a:r>
              <a:rPr lang="en-US" sz="2100" dirty="0"/>
              <a:t> agent is injected into the cavity. After 15 minutes, as much fluid as possible is </a:t>
            </a:r>
            <a:r>
              <a:rPr lang="en-US" sz="2100" dirty="0" err="1"/>
              <a:t>reaspirated</a:t>
            </a:r>
            <a:r>
              <a:rPr lang="en-US" sz="2100" dirty="0"/>
              <a:t>, and the needle is withdrawn</a:t>
            </a:r>
            <a:r>
              <a:rPr lang="en-US" sz="2100" dirty="0" smtClean="0"/>
              <a:t>.</a:t>
            </a:r>
          </a:p>
          <a:p>
            <a:r>
              <a:rPr lang="en-US" sz="2100" dirty="0" smtClean="0"/>
              <a:t> </a:t>
            </a:r>
            <a:r>
              <a:rPr lang="en-US" sz="2100" dirty="0"/>
              <a:t>The most characteristic sonographic signs of involution at follow-up are heterogeneous reflections of cyst content (3 months), obliteration and </a:t>
            </a:r>
            <a:r>
              <a:rPr lang="en-US" sz="2100" dirty="0" err="1"/>
              <a:t>pseudotumor</a:t>
            </a:r>
            <a:r>
              <a:rPr lang="en-US" sz="2100" dirty="0"/>
              <a:t> appearance (5 months), and loss of echogenicity and disappearance of the cyst (9 months) </a:t>
            </a:r>
          </a:p>
          <a:p>
            <a:r>
              <a:rPr lang="en-US" sz="2100" dirty="0" smtClean="0"/>
              <a:t>Direct </a:t>
            </a:r>
            <a:r>
              <a:rPr lang="en-US" sz="2100" dirty="0"/>
              <a:t>microscopic examination of the aspirated fluid is used to identify </a:t>
            </a:r>
            <a:r>
              <a:rPr lang="en-US" sz="2100" dirty="0" err="1" smtClean="0"/>
              <a:t>protoscolices</a:t>
            </a:r>
            <a:r>
              <a:rPr lang="en-US" sz="2100" dirty="0" smtClean="0"/>
              <a:t>.</a:t>
            </a:r>
          </a:p>
        </p:txBody>
      </p:sp>
    </p:spTree>
    <p:extLst>
      <p:ext uri="{BB962C8B-B14F-4D97-AF65-F5344CB8AC3E}">
        <p14:creationId xmlns:p14="http://schemas.microsoft.com/office/powerpoint/2010/main" val="8797608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0866" y="373994"/>
            <a:ext cx="9760479" cy="5056089"/>
          </a:xfrm>
        </p:spPr>
        <p:txBody>
          <a:bodyPr>
            <a:normAutofit/>
          </a:bodyPr>
          <a:lstStyle/>
          <a:p>
            <a:pPr marL="109728" lvl="0" indent="0" defTabSz="914400">
              <a:spcBef>
                <a:spcPts val="400"/>
              </a:spcBef>
              <a:buClr>
                <a:srgbClr val="2DA2BF"/>
              </a:buClr>
              <a:buSzPct val="68000"/>
              <a:buNone/>
            </a:pPr>
            <a:r>
              <a:rPr lang="en-US" b="1" dirty="0">
                <a:solidFill>
                  <a:srgbClr val="DEF5FA">
                    <a:lumMod val="25000"/>
                  </a:srgbClr>
                </a:solidFill>
                <a:latin typeface="Lucida Sans Unicode"/>
              </a:rPr>
              <a:t>Indications: </a:t>
            </a:r>
          </a:p>
          <a:p>
            <a:pPr marL="109728" lvl="0" indent="0" defTabSz="914400">
              <a:spcBef>
                <a:spcPts val="400"/>
              </a:spcBef>
              <a:buClr>
                <a:srgbClr val="2DA2BF"/>
              </a:buClr>
              <a:buSzPct val="68000"/>
              <a:buNone/>
            </a:pPr>
            <a:r>
              <a:rPr lang="en-US" dirty="0">
                <a:solidFill>
                  <a:prstClr val="black"/>
                </a:solidFill>
                <a:latin typeface="Lucida Sans Unicode"/>
              </a:rPr>
              <a:t>1. </a:t>
            </a:r>
            <a:r>
              <a:rPr lang="en-US" dirty="0"/>
              <a:t> </a:t>
            </a:r>
            <a:r>
              <a:rPr lang="en-US" sz="2000" dirty="0"/>
              <a:t>Patients who fail to respond to chemotherapy alone</a:t>
            </a:r>
          </a:p>
          <a:p>
            <a:pPr marL="109728" lvl="0" indent="0" defTabSz="914400">
              <a:spcBef>
                <a:spcPts val="400"/>
              </a:spcBef>
              <a:buClr>
                <a:srgbClr val="2DA2BF"/>
              </a:buClr>
              <a:buSzPct val="68000"/>
              <a:buNone/>
            </a:pPr>
            <a:r>
              <a:rPr lang="en-US" dirty="0">
                <a:solidFill>
                  <a:prstClr val="black"/>
                </a:solidFill>
                <a:latin typeface="Lucida Sans Unicode"/>
              </a:rPr>
              <a:t>2. patients refusing surgery. </a:t>
            </a:r>
          </a:p>
          <a:p>
            <a:pPr marL="109728" lvl="0" indent="0" defTabSz="914400">
              <a:spcBef>
                <a:spcPts val="400"/>
              </a:spcBef>
              <a:buClr>
                <a:srgbClr val="2DA2BF"/>
              </a:buClr>
              <a:buSzPct val="68000"/>
              <a:buNone/>
            </a:pPr>
            <a:r>
              <a:rPr lang="en-US" dirty="0">
                <a:solidFill>
                  <a:prstClr val="black"/>
                </a:solidFill>
                <a:latin typeface="Lucida Sans Unicode"/>
              </a:rPr>
              <a:t>3.multiple cysts in segment I, II, and III of the liver .</a:t>
            </a:r>
          </a:p>
          <a:p>
            <a:pPr marL="109728" lvl="0" indent="0" defTabSz="914400">
              <a:spcBef>
                <a:spcPts val="400"/>
              </a:spcBef>
              <a:buClr>
                <a:srgbClr val="2DA2BF"/>
              </a:buClr>
              <a:buSzPct val="68000"/>
              <a:buNone/>
            </a:pPr>
            <a:r>
              <a:rPr lang="en-US" dirty="0">
                <a:solidFill>
                  <a:prstClr val="black"/>
                </a:solidFill>
                <a:latin typeface="Lucida Sans Unicode"/>
              </a:rPr>
              <a:t>4.relapse after surgery or chemotherapy .  </a:t>
            </a:r>
          </a:p>
          <a:p>
            <a:pPr marL="0" lvl="0" indent="0" defTabSz="914400">
              <a:spcBef>
                <a:spcPts val="400"/>
              </a:spcBef>
              <a:buClr>
                <a:srgbClr val="2DA2BF"/>
              </a:buClr>
              <a:buSzPct val="68000"/>
              <a:buNone/>
            </a:pPr>
            <a:endParaRPr lang="en-US" b="1" dirty="0" smtClean="0">
              <a:solidFill>
                <a:srgbClr val="DEF5FA">
                  <a:lumMod val="25000"/>
                </a:srgbClr>
              </a:solidFill>
              <a:latin typeface="Lucida Sans Unicode"/>
            </a:endParaRPr>
          </a:p>
          <a:p>
            <a:pPr marL="0" lvl="0" indent="0" defTabSz="914400">
              <a:spcBef>
                <a:spcPts val="400"/>
              </a:spcBef>
              <a:buClr>
                <a:srgbClr val="2DA2BF"/>
              </a:buClr>
              <a:buSzPct val="68000"/>
              <a:buNone/>
            </a:pPr>
            <a:r>
              <a:rPr lang="en-US" b="1" dirty="0" smtClean="0">
                <a:solidFill>
                  <a:srgbClr val="DEF5FA">
                    <a:lumMod val="25000"/>
                  </a:srgbClr>
                </a:solidFill>
                <a:latin typeface="Lucida Sans Unicode"/>
              </a:rPr>
              <a:t>Contraindications</a:t>
            </a:r>
            <a:r>
              <a:rPr lang="en-US" b="1" dirty="0">
                <a:solidFill>
                  <a:srgbClr val="DEF5FA">
                    <a:lumMod val="25000"/>
                  </a:srgbClr>
                </a:solidFill>
                <a:latin typeface="Lucida Sans Unicode"/>
              </a:rPr>
              <a:t>: </a:t>
            </a:r>
          </a:p>
          <a:p>
            <a:pPr marL="0" lvl="0" indent="0" defTabSz="914400">
              <a:spcBef>
                <a:spcPts val="400"/>
              </a:spcBef>
              <a:buClr>
                <a:srgbClr val="2DA2BF"/>
              </a:buClr>
              <a:buSzPct val="68000"/>
              <a:buNone/>
            </a:pPr>
            <a:r>
              <a:rPr lang="en-US" dirty="0">
                <a:solidFill>
                  <a:prstClr val="black"/>
                </a:solidFill>
                <a:latin typeface="Lucida Sans Unicode"/>
              </a:rPr>
              <a:t>1.Early pregnancy </a:t>
            </a:r>
          </a:p>
          <a:p>
            <a:pPr marL="0" lvl="0" indent="0" defTabSz="914400">
              <a:spcBef>
                <a:spcPts val="400"/>
              </a:spcBef>
              <a:buClr>
                <a:srgbClr val="2DA2BF"/>
              </a:buClr>
              <a:buSzPct val="68000"/>
              <a:buNone/>
            </a:pPr>
            <a:r>
              <a:rPr lang="en-US" dirty="0">
                <a:solidFill>
                  <a:prstClr val="black"/>
                </a:solidFill>
                <a:latin typeface="Lucida Sans Unicode"/>
              </a:rPr>
              <a:t>2.lung cysts </a:t>
            </a:r>
          </a:p>
          <a:p>
            <a:pPr marL="0" lvl="0" indent="0" defTabSz="914400">
              <a:spcBef>
                <a:spcPts val="400"/>
              </a:spcBef>
              <a:buClr>
                <a:srgbClr val="2DA2BF"/>
              </a:buClr>
              <a:buSzPct val="68000"/>
              <a:buNone/>
            </a:pPr>
            <a:r>
              <a:rPr lang="en-US" dirty="0">
                <a:solidFill>
                  <a:prstClr val="black"/>
                </a:solidFill>
                <a:latin typeface="Lucida Sans Unicode"/>
              </a:rPr>
              <a:t>3.inaccessible cysts, superficially located cysts (risk of spillage) </a:t>
            </a:r>
          </a:p>
          <a:p>
            <a:pPr marL="0" lvl="0" indent="0" defTabSz="914400">
              <a:spcBef>
                <a:spcPts val="400"/>
              </a:spcBef>
              <a:buClr>
                <a:srgbClr val="2DA2BF"/>
              </a:buClr>
              <a:buSzPct val="68000"/>
              <a:buNone/>
            </a:pPr>
            <a:r>
              <a:rPr lang="en-US" dirty="0">
                <a:solidFill>
                  <a:prstClr val="black"/>
                </a:solidFill>
                <a:latin typeface="Lucida Sans Unicode"/>
              </a:rPr>
              <a:t>4. type II honeycomb cysts, type IV cysts</a:t>
            </a:r>
          </a:p>
          <a:p>
            <a:pPr marL="0" lvl="0" indent="0" defTabSz="914400">
              <a:spcBef>
                <a:spcPts val="400"/>
              </a:spcBef>
              <a:buClr>
                <a:srgbClr val="2DA2BF"/>
              </a:buClr>
              <a:buSzPct val="68000"/>
              <a:buNone/>
            </a:pPr>
            <a:r>
              <a:rPr lang="en-US" dirty="0">
                <a:solidFill>
                  <a:prstClr val="black"/>
                </a:solidFill>
                <a:latin typeface="Lucida Sans Unicode"/>
              </a:rPr>
              <a:t>5.cysts communicating with the biliary tree (risk of sclerosing cholangitis from the scolecoidal agent).</a:t>
            </a:r>
          </a:p>
        </p:txBody>
      </p:sp>
      <p:sp>
        <p:nvSpPr>
          <p:cNvPr id="4" name="Rectangle 3"/>
          <p:cNvSpPr/>
          <p:nvPr/>
        </p:nvSpPr>
        <p:spPr>
          <a:xfrm>
            <a:off x="1370804" y="5081826"/>
            <a:ext cx="1032086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Outcome: The reduced cost and shorter hospital stay associated with PAIR compared to surgery make it desirable. The risk of spillage and anaphylaxis is considerable, especially in superficially located cysts, and transhepatic puncture is recommended. Sclerosing cholangitis (chemical) and biliary fistulas are other risks.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572" t="935" r="19965" b="-935"/>
          <a:stretch/>
        </p:blipFill>
        <p:spPr>
          <a:xfrm>
            <a:off x="8542866" y="373994"/>
            <a:ext cx="3572934" cy="2717084"/>
          </a:xfrm>
          <a:prstGeom prst="rect">
            <a:avLst/>
          </a:prstGeom>
        </p:spPr>
      </p:pic>
    </p:spTree>
    <p:extLst>
      <p:ext uri="{BB962C8B-B14F-4D97-AF65-F5344CB8AC3E}">
        <p14:creationId xmlns:p14="http://schemas.microsoft.com/office/powerpoint/2010/main" val="37569995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815" y="2747878"/>
            <a:ext cx="8911687" cy="1280890"/>
          </a:xfrm>
        </p:spPr>
        <p:txBody>
          <a:bodyPr>
            <a:noAutofit/>
          </a:bodyPr>
          <a:lstStyle/>
          <a:p>
            <a:pPr algn="ctr"/>
            <a:r>
              <a:rPr lang="en-US" sz="8000" b="1" u="sng" dirty="0" smtClean="0">
                <a:effectLst>
                  <a:outerShdw blurRad="38100" dist="38100" dir="2700000" algn="tl">
                    <a:srgbClr val="000000">
                      <a:alpha val="43137"/>
                    </a:srgbClr>
                  </a:outerShdw>
                </a:effectLst>
              </a:rPr>
              <a:t>Thank you </a:t>
            </a:r>
            <a:endParaRPr lang="ar-JO" sz="80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9174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F86BEAF-FD24-4827-AD37-6785EBC9C2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6" name="Rectangle 25">
            <a:extLst>
              <a:ext uri="{FF2B5EF4-FFF2-40B4-BE49-F238E27FC236}">
                <a16:creationId xmlns:a16="http://schemas.microsoft.com/office/drawing/2014/main" id="{DC3B8C6B-63CA-4384-8059-2036BE5202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
            <a:extLst>
              <a:ext uri="{FF2B5EF4-FFF2-40B4-BE49-F238E27FC236}">
                <a16:creationId xmlns:a16="http://schemas.microsoft.com/office/drawing/2014/main" id="{F5B52056-26AD-4841-8A16-C1D9E3C0993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Formula">
            <a:extLst>
              <a:ext uri="{FF2B5EF4-FFF2-40B4-BE49-F238E27FC236}">
                <a16:creationId xmlns:a16="http://schemas.microsoft.com/office/drawing/2014/main" id="{29B78601-F415-4A48-AB86-2F6B81FA9136}"/>
              </a:ext>
            </a:extLst>
          </p:cNvPr>
          <p:cNvPicPr>
            <a:picLocks noGrp="1" noChangeAspect="1"/>
          </p:cNvPicPr>
          <p:nvPr>
            <p:ph sz="quarter" idx="13"/>
          </p:nvPr>
        </p:nvPicPr>
        <p:blipFill rotWithShape="1">
          <a:blip r:embed="rId5" cstate="email">
            <a:extLst>
              <a:ext uri="{28A0092B-C50C-407E-A947-70E740481C1C}">
                <a14:useLocalDpi xmlns:a14="http://schemas.microsoft.com/office/drawing/2010/main"/>
              </a:ext>
            </a:extLst>
          </a:blip>
          <a:srcRect b="-2"/>
          <a:stretch/>
        </p:blipFill>
        <p:spPr>
          <a:xfrm>
            <a:off x="20" y="10"/>
            <a:ext cx="4024741" cy="6857990"/>
          </a:xfrm>
          <a:prstGeom prst="rect">
            <a:avLst/>
          </a:prstGeom>
        </p:spPr>
      </p:pic>
      <p:sp>
        <p:nvSpPr>
          <p:cNvPr id="30" name="Rectangle 29">
            <a:extLst>
              <a:ext uri="{FF2B5EF4-FFF2-40B4-BE49-F238E27FC236}">
                <a16:creationId xmlns:a16="http://schemas.microsoft.com/office/drawing/2014/main" id="{C71B03AA-C0EB-4104-84F8-E1AB8BFBE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09C2B723-6C2F-49DE-A429-50BDFD1ADB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8B2B72-EB44-4428-96AA-8636E4A4ADFD}"/>
              </a:ext>
            </a:extLst>
          </p:cNvPr>
          <p:cNvSpPr>
            <a:spLocks noGrp="1"/>
          </p:cNvSpPr>
          <p:nvPr>
            <p:ph type="title"/>
          </p:nvPr>
        </p:nvSpPr>
        <p:spPr>
          <a:xfrm>
            <a:off x="4563372" y="304800"/>
            <a:ext cx="6714227" cy="1111046"/>
          </a:xfrm>
        </p:spPr>
        <p:txBody>
          <a:bodyPr vert="horz" lIns="91440" tIns="45720" rIns="91440" bIns="45720" rtlCol="0" anchor="ctr">
            <a:normAutofit fontScale="90000"/>
          </a:bodyPr>
          <a:lstStyle/>
          <a:p>
            <a:r>
              <a:rPr lang="en-US" sz="4400" dirty="0" smtClean="0">
                <a:solidFill>
                  <a:schemeClr val="tx1">
                    <a:lumMod val="65000"/>
                    <a:lumOff val="35000"/>
                  </a:schemeClr>
                </a:solidFill>
              </a:rPr>
              <a:t>HOW DOSE THE PARASITE INFECT HUMANS? </a:t>
            </a:r>
            <a:endParaRPr lang="en-US" sz="4400" dirty="0">
              <a:solidFill>
                <a:schemeClr val="tx1">
                  <a:lumMod val="65000"/>
                  <a:lumOff val="35000"/>
                </a:schemeClr>
              </a:solidFill>
            </a:endParaRPr>
          </a:p>
        </p:txBody>
      </p:sp>
      <p:graphicFrame>
        <p:nvGraphicFramePr>
          <p:cNvPr id="12" name="Content Placeholder 8" descr="SmartArt">
            <a:extLst>
              <a:ext uri="{FF2B5EF4-FFF2-40B4-BE49-F238E27FC236}">
                <a16:creationId xmlns:a16="http://schemas.microsoft.com/office/drawing/2014/main" id="{392A9BA3-CD8D-4E63-8279-5904B3797DA7}"/>
              </a:ext>
            </a:extLst>
          </p:cNvPr>
          <p:cNvGraphicFramePr>
            <a:graphicFrameLocks noGrp="1"/>
          </p:cNvGraphicFramePr>
          <p:nvPr>
            <p:ph sz="quarter" idx="14"/>
            <p:extLst>
              <p:ext uri="{D42A27DB-BD31-4B8C-83A1-F6EECF244321}">
                <p14:modId xmlns:p14="http://schemas.microsoft.com/office/powerpoint/2010/main" val="3852563012"/>
              </p:ext>
            </p:extLst>
          </p:nvPr>
        </p:nvGraphicFramePr>
        <p:xfrm>
          <a:off x="4465047" y="1622324"/>
          <a:ext cx="6812553" cy="50144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69036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3" y="330426"/>
            <a:ext cx="3726426" cy="3366503"/>
          </a:xfrm>
          <a:noFill/>
        </p:spPr>
        <p:txBody>
          <a:bodyPr>
            <a:normAutofit/>
          </a:bodyPr>
          <a:lstStyle/>
          <a:p>
            <a:r>
              <a:rPr lang="en-US" sz="4000" dirty="0" smtClean="0">
                <a:solidFill>
                  <a:schemeClr val="tx1">
                    <a:lumMod val="65000"/>
                    <a:lumOff val="35000"/>
                  </a:schemeClr>
                </a:solidFill>
              </a:rPr>
              <a:t>LIFE CYCLE </a:t>
            </a:r>
            <a:endParaRPr lang="en-US" sz="4000" dirty="0">
              <a:solidFill>
                <a:schemeClr val="tx1">
                  <a:lumMod val="65000"/>
                  <a:lumOff val="35000"/>
                </a:schemeClr>
              </a:solidFill>
            </a:endParaRPr>
          </a:p>
        </p:txBody>
      </p:sp>
      <p:sp>
        <p:nvSpPr>
          <p:cNvPr id="3" name="TextBox 2"/>
          <p:cNvSpPr txBox="1"/>
          <p:nvPr/>
        </p:nvSpPr>
        <p:spPr>
          <a:xfrm>
            <a:off x="117987" y="176981"/>
            <a:ext cx="7875639" cy="5632311"/>
          </a:xfrm>
          <a:prstGeom prst="rect">
            <a:avLst/>
          </a:prstGeom>
          <a:noFill/>
        </p:spPr>
        <p:txBody>
          <a:bodyPr wrap="square" rtlCol="1">
            <a:spAutoFit/>
          </a:bodyPr>
          <a:lstStyle/>
          <a:p>
            <a:r>
              <a:rPr lang="en-US" sz="2400" u="sng" dirty="0" smtClean="0"/>
              <a:t>MAIN PRINCPLES </a:t>
            </a:r>
            <a:r>
              <a:rPr lang="en-US" sz="2400" dirty="0" smtClean="0"/>
              <a:t>:</a:t>
            </a:r>
            <a:endParaRPr lang="en-US" sz="2400" dirty="0"/>
          </a:p>
          <a:p>
            <a:pPr marL="342900" indent="-342900">
              <a:buFont typeface="Wingdings" panose="05000000000000000000" pitchFamily="2" charset="2"/>
              <a:buChar char="v"/>
            </a:pPr>
            <a:r>
              <a:rPr lang="en-US" sz="2400" b="1" dirty="0" smtClean="0">
                <a:solidFill>
                  <a:srgbClr val="283C55"/>
                </a:solidFill>
              </a:rPr>
              <a:t>Habitat</a:t>
            </a:r>
            <a:r>
              <a:rPr lang="en-US" sz="2400" b="1" dirty="0">
                <a:solidFill>
                  <a:srgbClr val="283C55"/>
                </a:solidFill>
              </a:rPr>
              <a:t>: </a:t>
            </a:r>
            <a:r>
              <a:rPr lang="en-US" sz="2400" b="1" dirty="0">
                <a:solidFill>
                  <a:srgbClr val="FF0000"/>
                </a:solidFill>
                <a:effectLst>
                  <a:outerShdw blurRad="38100" dist="38100" dir="2700000" algn="tl">
                    <a:srgbClr val="000000">
                      <a:alpha val="43137"/>
                    </a:srgbClr>
                  </a:outerShdw>
                </a:effectLst>
              </a:rPr>
              <a:t>Small intestine </a:t>
            </a:r>
            <a:r>
              <a:rPr lang="en-US" sz="2400" dirty="0">
                <a:solidFill>
                  <a:srgbClr val="283C55"/>
                </a:solidFill>
              </a:rPr>
              <a:t>of the D.H</a:t>
            </a:r>
            <a:r>
              <a:rPr lang="en-US" sz="2400" dirty="0" smtClean="0">
                <a:solidFill>
                  <a:srgbClr val="283C55"/>
                </a:solidFill>
              </a:rPr>
              <a:t>.</a:t>
            </a:r>
          </a:p>
          <a:p>
            <a:pPr marL="342900" indent="-342900">
              <a:buFont typeface="Wingdings" panose="05000000000000000000" pitchFamily="2" charset="2"/>
              <a:buChar char="v"/>
            </a:pPr>
            <a:endParaRPr lang="en-US" sz="2400" dirty="0" smtClean="0">
              <a:solidFill>
                <a:srgbClr val="283C55"/>
              </a:solidFill>
            </a:endParaRPr>
          </a:p>
          <a:p>
            <a:pPr marL="342900" indent="-342900">
              <a:buFont typeface="Wingdings" panose="05000000000000000000" pitchFamily="2" charset="2"/>
              <a:buChar char="v"/>
            </a:pPr>
            <a:r>
              <a:rPr lang="en-US" sz="2400" b="1" dirty="0" smtClean="0">
                <a:solidFill>
                  <a:srgbClr val="283C55"/>
                </a:solidFill>
              </a:rPr>
              <a:t>Definitive Host: </a:t>
            </a:r>
            <a:r>
              <a:rPr lang="en-US" sz="2400" b="1" dirty="0">
                <a:solidFill>
                  <a:srgbClr val="FF0000"/>
                </a:solidFill>
                <a:effectLst>
                  <a:outerShdw blurRad="38100" dist="38100" dir="2700000" algn="tl">
                    <a:srgbClr val="000000">
                      <a:alpha val="43137"/>
                    </a:srgbClr>
                  </a:outerShdw>
                </a:effectLst>
              </a:rPr>
              <a:t>Dogs</a:t>
            </a:r>
            <a:r>
              <a:rPr lang="en-US" sz="2400" dirty="0">
                <a:solidFill>
                  <a:srgbClr val="283C55"/>
                </a:solidFill>
              </a:rPr>
              <a:t>, foxes and other canines</a:t>
            </a:r>
            <a:r>
              <a:rPr lang="en-US" sz="2400" dirty="0" smtClean="0">
                <a:solidFill>
                  <a:srgbClr val="283C55"/>
                </a:solidFill>
              </a:rPr>
              <a:t>.</a:t>
            </a:r>
          </a:p>
          <a:p>
            <a:pPr marL="342900" indent="-342900">
              <a:buFont typeface="Wingdings" panose="05000000000000000000" pitchFamily="2" charset="2"/>
              <a:buChar char="v"/>
            </a:pPr>
            <a:endParaRPr lang="en-US" sz="2400" dirty="0">
              <a:solidFill>
                <a:srgbClr val="283C55"/>
              </a:solidFill>
            </a:endParaRPr>
          </a:p>
          <a:p>
            <a:pPr marL="342900" indent="-342900">
              <a:buFont typeface="Wingdings" panose="05000000000000000000" pitchFamily="2" charset="2"/>
              <a:buChar char="v"/>
            </a:pPr>
            <a:r>
              <a:rPr lang="en-US" sz="2400" b="1" dirty="0" smtClean="0">
                <a:solidFill>
                  <a:srgbClr val="283C55"/>
                </a:solidFill>
              </a:rPr>
              <a:t>Inter mediate Host</a:t>
            </a:r>
            <a:r>
              <a:rPr lang="en-US" sz="2400" dirty="0" smtClean="0">
                <a:solidFill>
                  <a:srgbClr val="283C55"/>
                </a:solidFill>
              </a:rPr>
              <a:t>: </a:t>
            </a:r>
            <a:r>
              <a:rPr lang="en-US" sz="2400" dirty="0">
                <a:solidFill>
                  <a:srgbClr val="283C55"/>
                </a:solidFill>
              </a:rPr>
              <a:t>Sheep, cattle, pigs and </a:t>
            </a:r>
            <a:r>
              <a:rPr lang="en-US" sz="2400" b="1" dirty="0">
                <a:solidFill>
                  <a:srgbClr val="FF0000"/>
                </a:solidFill>
              </a:rPr>
              <a:t>occasionally </a:t>
            </a:r>
            <a:r>
              <a:rPr lang="en-US" sz="2400" b="1" dirty="0" smtClean="0">
                <a:solidFill>
                  <a:srgbClr val="FF0000"/>
                </a:solidFill>
              </a:rPr>
              <a:t>man[end stage host]</a:t>
            </a:r>
          </a:p>
          <a:p>
            <a:pPr marL="342900" indent="-342900">
              <a:buFont typeface="Wingdings" panose="05000000000000000000" pitchFamily="2" charset="2"/>
              <a:buChar char="v"/>
            </a:pPr>
            <a:endParaRPr lang="en-US" sz="2400" dirty="0" smtClean="0">
              <a:solidFill>
                <a:srgbClr val="283C55"/>
              </a:solidFill>
            </a:endParaRPr>
          </a:p>
          <a:p>
            <a:pPr marL="342900" indent="-342900">
              <a:buFont typeface="Wingdings" panose="05000000000000000000" pitchFamily="2" charset="2"/>
              <a:buChar char="v"/>
            </a:pPr>
            <a:r>
              <a:rPr lang="en-US" sz="2400" b="1" dirty="0" smtClean="0">
                <a:solidFill>
                  <a:srgbClr val="283C55"/>
                </a:solidFill>
              </a:rPr>
              <a:t>Infective stage</a:t>
            </a:r>
            <a:r>
              <a:rPr lang="en-US" sz="2400" dirty="0" smtClean="0">
                <a:solidFill>
                  <a:srgbClr val="283C55"/>
                </a:solidFill>
              </a:rPr>
              <a:t>:</a:t>
            </a:r>
            <a:r>
              <a:rPr lang="en-US" sz="2400" dirty="0" smtClean="0">
                <a:solidFill>
                  <a:srgbClr val="FF0000"/>
                </a:solidFill>
              </a:rPr>
              <a:t> </a:t>
            </a:r>
            <a:r>
              <a:rPr lang="en-US" sz="2400" b="1" dirty="0" smtClean="0">
                <a:solidFill>
                  <a:srgbClr val="FF0000"/>
                </a:solidFill>
              </a:rPr>
              <a:t>Eggs</a:t>
            </a:r>
            <a:r>
              <a:rPr lang="en-US" sz="2400" dirty="0" smtClean="0">
                <a:solidFill>
                  <a:srgbClr val="FF0000"/>
                </a:solidFill>
              </a:rPr>
              <a:t> </a:t>
            </a:r>
          </a:p>
          <a:p>
            <a:pPr marL="342900" indent="-342900">
              <a:buFont typeface="Wingdings" panose="05000000000000000000" pitchFamily="2" charset="2"/>
              <a:buChar char="v"/>
            </a:pPr>
            <a:endParaRPr lang="en-US" sz="2400" dirty="0" smtClean="0">
              <a:solidFill>
                <a:srgbClr val="283C55"/>
              </a:solidFill>
            </a:endParaRPr>
          </a:p>
          <a:p>
            <a:pPr marL="342900" indent="-342900">
              <a:buFont typeface="Wingdings" panose="05000000000000000000" pitchFamily="2" charset="2"/>
              <a:buChar char="v"/>
            </a:pPr>
            <a:r>
              <a:rPr lang="en-US" sz="2400" b="1" dirty="0" smtClean="0">
                <a:solidFill>
                  <a:srgbClr val="283C55"/>
                </a:solidFill>
              </a:rPr>
              <a:t>Mode </a:t>
            </a:r>
            <a:r>
              <a:rPr lang="en-US" sz="2400" b="1" dirty="0">
                <a:solidFill>
                  <a:srgbClr val="283C55"/>
                </a:solidFill>
              </a:rPr>
              <a:t>of transmission</a:t>
            </a:r>
            <a:r>
              <a:rPr lang="en-US" sz="2400" dirty="0">
                <a:solidFill>
                  <a:srgbClr val="283C55"/>
                </a:solidFill>
              </a:rPr>
              <a:t>: </a:t>
            </a:r>
            <a:r>
              <a:rPr lang="en-US" sz="2400" b="1" dirty="0">
                <a:solidFill>
                  <a:srgbClr val="FF0000"/>
                </a:solidFill>
                <a:effectLst>
                  <a:outerShdw blurRad="38100" dist="38100" dir="2700000" algn="tl">
                    <a:srgbClr val="000000">
                      <a:alpha val="43137"/>
                    </a:srgbClr>
                  </a:outerShdw>
                </a:effectLst>
              </a:rPr>
              <a:t>Ingestion of eggs </a:t>
            </a:r>
            <a:r>
              <a:rPr lang="en-US" sz="2400" dirty="0">
                <a:solidFill>
                  <a:srgbClr val="283C55"/>
                </a:solidFill>
              </a:rPr>
              <a:t>with food or drinks contaminated with dogs </a:t>
            </a:r>
            <a:r>
              <a:rPr lang="en-US" sz="2400" dirty="0" err="1">
                <a:solidFill>
                  <a:srgbClr val="283C55"/>
                </a:solidFill>
              </a:rPr>
              <a:t>faeces</a:t>
            </a:r>
            <a:r>
              <a:rPr lang="en-US" sz="2400" dirty="0">
                <a:solidFill>
                  <a:srgbClr val="283C55"/>
                </a:solidFill>
              </a:rPr>
              <a:t> or by handling dogs whose hair are usually contaminated with eggs</a:t>
            </a:r>
            <a:r>
              <a:rPr lang="en-US" sz="2400" dirty="0" smtClean="0">
                <a:solidFill>
                  <a:srgbClr val="283C55"/>
                </a:solidFill>
              </a:rPr>
              <a:t>.</a:t>
            </a:r>
          </a:p>
          <a:p>
            <a:pPr marL="342900" indent="-342900">
              <a:buFont typeface="Wingdings" panose="05000000000000000000" pitchFamily="2" charset="2"/>
              <a:buChar char="v"/>
            </a:pPr>
            <a:endParaRPr lang="en-US" sz="2400" dirty="0">
              <a:solidFill>
                <a:srgbClr val="283C55"/>
              </a:solidFill>
            </a:endParaRPr>
          </a:p>
          <a:p>
            <a:endParaRPr lang="ar-JO" sz="2400" dirty="0"/>
          </a:p>
        </p:txBody>
      </p:sp>
    </p:spTree>
    <p:extLst>
      <p:ext uri="{BB962C8B-B14F-4D97-AF65-F5344CB8AC3E}">
        <p14:creationId xmlns:p14="http://schemas.microsoft.com/office/powerpoint/2010/main" val="490728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630259-2E99-42C6-925A-ED71BD9ED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CD7ECD05-B4E0-4A46-AE36-17B3B1B20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065" y="0"/>
            <a:ext cx="4059935" cy="68580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10643E1-7ABA-4C1E-A734-A26C5D70414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8132064" y="0"/>
            <a:ext cx="4059936" cy="68580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3" y="330426"/>
            <a:ext cx="3726426" cy="3366503"/>
          </a:xfrm>
          <a:noFill/>
        </p:spPr>
        <p:txBody>
          <a:bodyPr>
            <a:normAutofit/>
          </a:bodyPr>
          <a:lstStyle/>
          <a:p>
            <a:r>
              <a:rPr lang="en-US" sz="4000" dirty="0" smtClean="0">
                <a:solidFill>
                  <a:schemeClr val="tx1">
                    <a:lumMod val="65000"/>
                    <a:lumOff val="35000"/>
                  </a:schemeClr>
                </a:solidFill>
              </a:rPr>
              <a:t>LIFE CYCLE </a:t>
            </a:r>
            <a:endParaRPr lang="en-US" sz="4000" dirty="0">
              <a:solidFill>
                <a:schemeClr val="tx1">
                  <a:lumMod val="65000"/>
                  <a:lumOff val="35000"/>
                </a:schemeClr>
              </a:solidFill>
            </a:endParaRPr>
          </a:p>
        </p:txBody>
      </p:sp>
      <p:pic>
        <p:nvPicPr>
          <p:cNvPr id="3074" name="Picture 2" descr="life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35731" cy="627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447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أساسية">
  <a:themeElements>
    <a:clrScheme name="أساسية">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أساسية">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ساسية">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FA783F2E-97E2-484E-BF92-B33AEA715C4D}">
  <ds:schemaRefs>
    <ds:schemaRef ds:uri="http://schemas.microsoft.com/sharepoint/v3/contenttype/forms"/>
  </ds:schemaRefs>
</ds:datastoreItem>
</file>

<file path=customXml/itemProps2.xml><?xml version="1.0" encoding="utf-8"?>
<ds:datastoreItem xmlns:ds="http://schemas.openxmlformats.org/officeDocument/2006/customXml" ds:itemID="{DE586802-67BF-4B31-AFE3-2C42A416B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AB9843-8233-452C-82B9-ECE749792D29}">
  <ds:schemaRefs>
    <ds:schemaRef ds:uri="http://schemas.microsoft.com/office/2006/documentManagement/types"/>
    <ds:schemaRef ds:uri="http://purl.org/dc/dcmitype/"/>
    <ds:schemaRef ds:uri="http://purl.org/dc/terms/"/>
    <ds:schemaRef ds:uri="http://schemas.microsoft.com/office/2006/metadata/properties"/>
    <ds:schemaRef ds:uri="http://www.w3.org/XML/1998/namespace"/>
    <ds:schemaRef ds:uri="http://purl.org/dc/elements/1.1/"/>
    <ds:schemaRef ds:uri="71af3243-3dd4-4a8d-8c0d-dd76da1f02a5"/>
    <ds:schemaRef ds:uri="http://schemas.microsoft.com/office/infopath/2007/PartnerControls"/>
    <ds:schemaRef ds:uri="http://schemas.openxmlformats.org/package/2006/metadata/core-properties"/>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Laboratory design</Template>
  <TotalTime>0</TotalTime>
  <Words>4395</Words>
  <Application>Microsoft Office PowerPoint</Application>
  <PresentationFormat>Widescreen</PresentationFormat>
  <Paragraphs>399</Paragraphs>
  <Slides>69</Slides>
  <Notes>20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69</vt:i4>
      </vt:variant>
    </vt:vector>
  </HeadingPairs>
  <TitlesOfParts>
    <vt:vector size="88" baseType="lpstr">
      <vt:lpstr>MS PGothic</vt:lpstr>
      <vt:lpstr>Aldhabi</vt:lpstr>
      <vt:lpstr>Arial</vt:lpstr>
      <vt:lpstr>Arial Black</vt:lpstr>
      <vt:lpstr>Arial Bold</vt:lpstr>
      <vt:lpstr>Book Antiqua</vt:lpstr>
      <vt:lpstr>Calibri</vt:lpstr>
      <vt:lpstr>Century Gothic</vt:lpstr>
      <vt:lpstr>Gabriola</vt:lpstr>
      <vt:lpstr>Lucida Sans Unicode</vt:lpstr>
      <vt:lpstr>Segoe Script</vt:lpstr>
      <vt:lpstr>Tahoma</vt:lpstr>
      <vt:lpstr>Times New Roman</vt:lpstr>
      <vt:lpstr>Tw Cen MT</vt:lpstr>
      <vt:lpstr>Wingdings</vt:lpstr>
      <vt:lpstr>Wingdings 3</vt:lpstr>
      <vt:lpstr>Droplet</vt:lpstr>
      <vt:lpstr>أساسية</vt:lpstr>
      <vt:lpstr>Wisp</vt:lpstr>
      <vt:lpstr>Hydatid disease </vt:lpstr>
      <vt:lpstr>Elements</vt:lpstr>
      <vt:lpstr>What is hydatid disease?</vt:lpstr>
      <vt:lpstr>WHAT PARASITE CAUSES THE DISEASE?</vt:lpstr>
      <vt:lpstr>PowerPoint Presentation</vt:lpstr>
      <vt:lpstr>How about its Epidemiological distribution? </vt:lpstr>
      <vt:lpstr>HOW DOSE THE PARASITE INFECT HUMANS? </vt:lpstr>
      <vt:lpstr>LIFE CYCLE </vt:lpstr>
      <vt:lpstr>LIFE CYCLE </vt:lpstr>
      <vt:lpstr>LIFE CYCLE </vt:lpstr>
      <vt:lpstr>PowerPoint Presentation</vt:lpstr>
      <vt:lpstr>PowerPoint Presentation</vt:lpstr>
      <vt:lpstr>WHAT IS THE Hydatid cyst structure?</vt:lpstr>
      <vt:lpstr> </vt:lpstr>
      <vt:lpstr>WHO IS AT RISK OF INFESTATION?</vt:lpstr>
      <vt:lpstr>HOW TO PREVENT AND CONTROL THE DISEASE?</vt:lpstr>
      <vt:lpstr>part 1 done!</vt:lpstr>
      <vt:lpstr>Clinical picture of hydatid disease of the liver   </vt:lpstr>
      <vt:lpstr>Hydatid disease (echinococcosis)</vt:lpstr>
      <vt:lpstr>Signs&amp;symptoms </vt:lpstr>
      <vt:lpstr>PowerPoint Presentation</vt:lpstr>
      <vt:lpstr>Rupture</vt:lpstr>
      <vt:lpstr>Communicating rupture of hepatic hydatid cysts </vt:lpstr>
      <vt:lpstr>PowerPoint Presentation</vt:lpstr>
      <vt:lpstr>PowerPoint Presentation</vt:lpstr>
      <vt:lpstr>PowerPoint Presentation</vt:lpstr>
      <vt:lpstr>Diagnosis</vt:lpstr>
      <vt:lpstr> superinfection</vt:lpstr>
      <vt:lpstr>PowerPoint Presentation</vt:lpstr>
      <vt:lpstr>PowerPoint Presentation</vt:lpstr>
      <vt:lpstr>mass effect-related complications</vt:lpstr>
      <vt:lpstr>Cont.</vt:lpstr>
      <vt:lpstr>PowerPoint Presentation</vt:lpstr>
      <vt:lpstr>PowerPoint Presentation</vt:lpstr>
      <vt:lpstr>communicating rupture of hepatic hydatid cysts into adjacent viscera</vt:lpstr>
      <vt:lpstr>PowerPoint Presentation</vt:lpstr>
      <vt:lpstr>PowerPoint Presentation</vt:lpstr>
      <vt:lpstr>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Investigations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Postoperative Complications</vt:lpstr>
      <vt:lpstr>PowerPoint Presentation</vt:lpstr>
      <vt:lpstr>PowerPoint Presentation</vt:lpstr>
      <vt:lpstr>PAIR  (Puncture, Aspiration of Cyst Content, Injection of Protoscolicidal Solution, and Reaspiration of the Fluid)</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2021-02-25T16:30:26Z</dcterms:created>
  <dcterms:modified xsi:type="dcterms:W3CDTF">2021-03-03T19:51:43Z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