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71" r:id="rId10"/>
    <p:sldId id="272" r:id="rId11"/>
    <p:sldId id="289" r:id="rId12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373D6-4B63-4CDA-96C5-CE55CD8E371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02C867-DA55-496A-B50E-B7F95FF7827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775F-372A-4D05-9CB1-370B6BC123EB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9C66A-CA07-4029-90CC-2D4D4B4D76B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9507-72EF-4104-81F7-0047DACFE1B4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0A45F-667D-4023-A02A-B240C43688F0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8BD3F-D5C8-412F-B1D0-63ECA57C113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34A30-26CC-4C77-A189-7537077746D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A7AEA-6CEF-4B15-8939-F53522AF914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EB56C2-B672-4763-9390-827116F1821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7994-FB7D-4044-9E76-100674D8E27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D1ECF-25B1-441C-99D8-7C9AFBC47C3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E199-CCBF-463D-973F-A4E4D7B270E1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76DFB-DBB6-45C8-9A8E-11B448F94082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03824-2E83-46F0-A31B-084ECD61DE5C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2A5F-3534-4274-A91C-762AFB418ED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8CE0-DFD1-4DDE-845E-8FD797F47045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ECB3-F1D1-402D-8BC2-AA480D6CDDC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58040-4B4F-49A1-B6A0-9632E48D03BE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27E80-FD38-4D96-A9BD-8A985E044C4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B8A5-3E5B-4305-BF48-78A0A906E6E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7BA2-49B0-4671-BECF-5670912A621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2EEC2-B359-4217-B012-ABC88F350BC3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cs typeface="Tahoma" pitchFamily="34" charset="0"/>
              </a:defRPr>
            </a:lvl1pPr>
          </a:lstStyle>
          <a:p>
            <a:pPr>
              <a:defRPr/>
            </a:pPr>
            <a:fld id="{F2E1D040-DFA2-4027-BBA0-53403FB4FE6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8" r:id="rId3"/>
    <p:sldLayoutId id="2147483830" r:id="rId4"/>
    <p:sldLayoutId id="2147483831" r:id="rId5"/>
    <p:sldLayoutId id="2147483832" r:id="rId6"/>
    <p:sldLayoutId id="2147483833" r:id="rId7"/>
    <p:sldLayoutId id="2147483839" r:id="rId8"/>
    <p:sldLayoutId id="2147483834" r:id="rId9"/>
    <p:sldLayoutId id="2147483835" r:id="rId10"/>
    <p:sldLayoutId id="214748383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896" y="2232660"/>
            <a:ext cx="7848536" cy="2301240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dirty="0" smtClean="0">
                <a:solidFill>
                  <a:srgbClr val="002060"/>
                </a:solidFill>
              </a:rPr>
              <a:t> </a:t>
            </a:r>
            <a:r>
              <a:rPr dirty="0" smtClean="0">
                <a:solidFill>
                  <a:srgbClr val="002060"/>
                </a:solidFill>
              </a:rPr>
              <a:t>Neuromuscular junction</a:t>
            </a:r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2988" y="5521325"/>
            <a:ext cx="6400800" cy="839788"/>
          </a:xfrm>
        </p:spPr>
        <p:txBody>
          <a:bodyPr/>
          <a:lstStyle/>
          <a:p>
            <a:pPr algn="ctr" rtl="0" eaLnBrk="1" hangingPunct="1">
              <a:lnSpc>
                <a:spcPct val="70000"/>
              </a:lnSpc>
            </a:pPr>
            <a:endParaRPr lang="ar-EG" altLang="en-US" sz="17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7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Physiology dpt., Mutah School of medicine</a:t>
            </a:r>
            <a:endParaRPr lang="ar-EG" altLang="en-US" sz="12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2021-2022</a:t>
            </a:r>
            <a:endParaRPr lang="ar-SA" altLang="en-US" sz="12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4975" y="3195638"/>
            <a:ext cx="3122613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39975" y="-100013"/>
            <a:ext cx="3827463" cy="792163"/>
          </a:xfrm>
        </p:spPr>
        <p:txBody>
          <a:bodyPr>
            <a:normAutofit/>
          </a:bodyPr>
          <a:lstStyle/>
          <a:p>
            <a:pPr algn="ctr" rtl="0" eaLnBrk="1" hangingPunct="1">
              <a:defRPr/>
            </a:pPr>
            <a:r>
              <a:rPr lang="en-U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Neuromuscular junction</a:t>
            </a:r>
            <a:endParaRPr lang="ar-SA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عنصر نائب للمحتوى 2"/>
          <p:cNvSpPr>
            <a:spLocks noGrp="1"/>
          </p:cNvSpPr>
          <p:nvPr>
            <p:ph idx="1"/>
          </p:nvPr>
        </p:nvSpPr>
        <p:spPr>
          <a:xfrm>
            <a:off x="323850" y="620713"/>
            <a:ext cx="8362950" cy="1440135"/>
          </a:xfrm>
        </p:spPr>
        <p:txBody>
          <a:bodyPr/>
          <a:lstStyle/>
          <a:p>
            <a:pPr lvl="0" algn="l" rtl="0">
              <a:buNone/>
            </a:pPr>
            <a:r>
              <a:rPr lang="en-US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area of contact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between a nerve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muscle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called neuromuscular junction or Motor end plate (MEP).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end plate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endParaRPr lang="en-US" alt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Rectangle 4"/>
          <p:cNvSpPr>
            <a:spLocks noChangeArrowheads="1"/>
          </p:cNvSpPr>
          <p:nvPr/>
        </p:nvSpPr>
        <p:spPr bwMode="auto">
          <a:xfrm>
            <a:off x="1246188" y="2870200"/>
            <a:ext cx="1539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152352" bIns="0" anchor="ctr">
            <a:spAutoFit/>
          </a:bodyPr>
          <a:lstStyle/>
          <a:p>
            <a:endParaRPr lang="en-US" altLang="en-US" sz="1400" b="1">
              <a:latin typeface="Times New Roman" pitchFamily="18" charset="0"/>
            </a:endParaRPr>
          </a:p>
          <a:p>
            <a:endParaRPr lang="en-US" altLang="en-US"/>
          </a:p>
        </p:txBody>
      </p:sp>
      <p:pic>
        <p:nvPicPr>
          <p:cNvPr id="6166" name="Picture 22" descr="526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043608" y="1700808"/>
            <a:ext cx="71287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611978"/>
            <a:ext cx="87849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2000" b="1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Structure of the motor end plate:</a:t>
            </a:r>
          </a:p>
          <a:p>
            <a:endParaRPr kumimoji="0" lang="en-US" sz="2000" b="1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nerve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loses it myelin sheath and branches into many sole foots(to increase the surface area) which contain large number of mitochondria, acetylcholine vesicles and dense bars. These foots are covered by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neurolemma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which continue with the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sarcolemma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muscle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Synaptic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cleft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distance (200-300 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between end of nerve (sole foot) and muscle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which Ach is released from the nerve to stimulate the muscle and contain cholinesterase enzyme which hydrolyze Ach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muscle </a:t>
            </a:r>
            <a:r>
              <a:rPr lang="en-US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membrane has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invagination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called synaptic gutter and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subneural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clefts to increase surface area of Ach effect.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533400" algn="r"/>
              </a:tabLst>
            </a:pPr>
            <a:endParaRPr kumimoji="0" lang="en-US" sz="1800" b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115888"/>
            <a:ext cx="8642350" cy="6742112"/>
          </a:xfrm>
        </p:spPr>
        <p:txBody>
          <a:bodyPr/>
          <a:lstStyle/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Neuromuscular </a:t>
            </a:r>
            <a:r>
              <a:rPr lang="en-US" sz="2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innervation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Tx/>
              <a:buChar char="-"/>
            </a:pP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unit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consisted of one anterior horn cell + its axon +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supplied by this axon (one nerve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/3-300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FontTx/>
              <a:buChar char="-"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motor pool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consisted of all AHCs + nerve + skeletal muscle supplied by it.</a:t>
            </a:r>
          </a:p>
          <a:p>
            <a:pPr algn="l">
              <a:buNone/>
            </a:pPr>
            <a:r>
              <a:rPr lang="en-US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N.B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.: The motor unit only obeys all or none law</a:t>
            </a:r>
            <a:r>
              <a:rPr lang="en-US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endParaRPr lang="en-US" alt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Miniature end-plate potential: 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Spontaneous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rupture of some Ach vesicles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sub-threshold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depolarization in MEP without action potential in the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 rtl="0" eaLnBrk="1" hangingPunct="1">
              <a:buNone/>
            </a:pPr>
            <a:endParaRPr lang="en-US" alt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404664"/>
            <a:ext cx="8785225" cy="5716736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1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Neuromuscular transmission (The end plate potential</a:t>
            </a:r>
            <a:r>
              <a:rPr lang="en-US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0" algn="l" rtl="0">
              <a:buNone/>
            </a:pP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-Stimulation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nerve causes Ca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influx into nerve terminals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Ach vesicles binds to the dense bars in axon terminals and the viscosity of the intracellular fluid decreases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fusion of Ach vesicles to 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pre-synaptic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membrane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rupture of Ach vesicles and release of Ach by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exocytosis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-Ach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passes into the synaptic cleft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combines with specific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receptors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muscle membrane this increases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permeability via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gates cause partial depolarization of MEP when reaches the firing level an action potential is produced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EPP spread along the muscle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both direction. Then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repolarization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occurs by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permeability &amp;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-K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pump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-Then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Ach is rapidly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hydrolyzed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cholinesterase in the cleft to prevent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re-excitation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muscle.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476672"/>
            <a:ext cx="8928100" cy="5616153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Properties of neuromuscular transmission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l" rtl="0">
              <a:buNone/>
            </a:pP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	The impulse passes from the nerve to the muscle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-direction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	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Synaptic delay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is the time needed for the release of Ach and its effect on the muscle (0.5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msec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Fatigue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may occur due to repeated stimulation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exhaustion of Ach.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The 10 folds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safty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factor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as the number of Ach molecules is 10 times more than the number of Ach receptors.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Drugs affect the N-M transmission: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a- </a:t>
            </a:r>
            <a:r>
              <a:rPr lang="en-US" sz="1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Stimulators: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Ach-like drugs (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carbachol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Anticholinesterase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drugs (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prostigmine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sz="1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Blockers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(muscle relaxing):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Curare: by competitive inhibition.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Succinylcholine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by persistent depolarization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6-Effect of ions: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release of 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transmission.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Mg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release of 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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transmission.</a:t>
            </a: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Autofit/>
          </a:bodyPr>
          <a:lstStyle/>
          <a:p>
            <a:pPr lvl="0" algn="ctr" rtl="0">
              <a:buNone/>
            </a:pPr>
            <a:r>
              <a:rPr lang="en-US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Myasthenia gravis</a:t>
            </a:r>
          </a:p>
          <a:p>
            <a:pPr lvl="0" algn="ctr" rtl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hereditary disease which affects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females more than males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characterized by marked weakness and easy fatigability of muscles (if affect respiratory ms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death).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Causes: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1- presence of curare – like substance in the blood.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2-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Ach synthesis, release from MEP.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decrease Ach receptors.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activity of cholinesterase enzyme.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Autoimmune disease (presence of antibody against Ach-activated ion channels)</a:t>
            </a:r>
          </a:p>
          <a:p>
            <a:pPr lvl="0" algn="l">
              <a:buNone/>
            </a:pP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Treatment: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Rest.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Anti-cholinesterase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drugs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prostigmine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If associated with thymus enlargement, surgical removal of thymus gland is required (if the cause is autoimmune).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Cortisone may be used.</a:t>
            </a:r>
          </a:p>
          <a:p>
            <a:pPr algn="l" rtl="0">
              <a:buNone/>
            </a:pP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N.B. other types of myasthenia as secondary myasthenia to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bronchogenic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carcinoma and neonatal type in some babies but for short 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 (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2-6 weeks).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None/>
            </a:pPr>
            <a:r>
              <a:rPr lang="en-US" sz="1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Myopathies: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It is a progressive degeneration of the muscle due to endocrinal, metabolic or toxic causes.</a:t>
            </a: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5D376923CF364E9345E8297AAC0723" ma:contentTypeVersion="2" ma:contentTypeDescription="Create a new document." ma:contentTypeScope="" ma:versionID="284d56d71763a8d9de63e0af2f8c8db1">
  <xsd:schema xmlns:xsd="http://www.w3.org/2001/XMLSchema" xmlns:xs="http://www.w3.org/2001/XMLSchema" xmlns:p="http://schemas.microsoft.com/office/2006/metadata/properties" xmlns:ns2="1244c8c3-b995-48f3-9b04-c6843da6a424" targetNamespace="http://schemas.microsoft.com/office/2006/metadata/properties" ma:root="true" ma:fieldsID="d514c0e2f491d97035c870c3825412a3" ns2:_="">
    <xsd:import namespace="1244c8c3-b995-48f3-9b04-c6843da6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4c8c3-b995-48f3-9b04-c6843da6a4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A1642F-FD9C-4486-B757-C81F3D911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6D542E-26B3-41B1-AF83-362E25BF4D40}"/>
</file>

<file path=customXml/itemProps3.xml><?xml version="1.0" encoding="utf-8"?>
<ds:datastoreItem xmlns:ds="http://schemas.openxmlformats.org/officeDocument/2006/customXml" ds:itemID="{CBBAC2D6-54F3-47D2-9552-404FC04D9CE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531</TotalTime>
  <Words>346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Franklin Gothic Book</vt:lpstr>
      <vt:lpstr>Tahoma</vt:lpstr>
      <vt:lpstr>Wingdings 2</vt:lpstr>
      <vt:lpstr>Calibri</vt:lpstr>
      <vt:lpstr>Times New Roman</vt:lpstr>
      <vt:lpstr>Wingdings</vt:lpstr>
      <vt:lpstr>تقنية</vt:lpstr>
      <vt:lpstr> Neuromuscular junction</vt:lpstr>
      <vt:lpstr>Neuromuscular junction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69</cp:revision>
  <dcterms:created xsi:type="dcterms:W3CDTF">2018-04-21T22:12:54Z</dcterms:created>
  <dcterms:modified xsi:type="dcterms:W3CDTF">2022-04-03T08:56:09Z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0x010100875D376923CF364E9345E8297AAC0723</vt:lpwstr>
  </property>
</Properties>
</file>