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1">
              <a:rPr lang="en-US" dirty="0"/>
              <a:t>10/2/23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1">
              <a:rPr lang="en-US" dirty="0"/>
              <a:t>10/2/23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1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8T0Os2#Z0897ffe2886de5d48f3ff3afdb5bccb6" TargetMode="External"/><Relationship Id="rId2" Type="http://schemas.openxmlformats.org/officeDocument/2006/relationships/hyperlink" Target="https://next.amboss.com/us/article/8T0Os2#Z64668d1db84d47dec7b174f5f6e8f92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8T0Os2#Z907a5a641cf35646c916d330ba3829ea" TargetMode="External"/><Relationship Id="rId3" Type="http://schemas.openxmlformats.org/officeDocument/2006/relationships/hyperlink" Target="https://next.amboss.com/us/article/8T0Os2#Z2bfd6e5524ab506e812d77418a700fdf" TargetMode="External"/><Relationship Id="rId7" Type="http://schemas.openxmlformats.org/officeDocument/2006/relationships/hyperlink" Target="https://next.amboss.com/us/article/8T0Os2#Z0f04fca592f065579c9d2418604846c2" TargetMode="External"/><Relationship Id="rId2" Type="http://schemas.openxmlformats.org/officeDocument/2006/relationships/hyperlink" Target="https://next.amboss.com/us/article/8T0Os2#Z64668d1db84d47dec7b174f5f6e8f9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8T0Os2#Z9a80f525ede3ce67c19d784eb6216583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next.amboss.com/us/article/ln0vtg#Z53cb67a3181e33f55118053e63485c2e" TargetMode="External"/><Relationship Id="rId10" Type="http://schemas.openxmlformats.org/officeDocument/2006/relationships/hyperlink" Target="https://next.amboss.com/us/article/8T0Os2#Z20a7bcec0616a20d44e83532fe37a6d2" TargetMode="External"/><Relationship Id="rId4" Type="http://schemas.openxmlformats.org/officeDocument/2006/relationships/hyperlink" Target="https://next.amboss.com/us/article/Io0YWS#Z5497a0f4058d523c955929ca6a14200a" TargetMode="External"/><Relationship Id="rId9" Type="http://schemas.openxmlformats.org/officeDocument/2006/relationships/hyperlink" Target="https://next.amboss.com/us/article/8T0Os2#Z0897ffe2886de5d48f3ff3afdb5bccb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8T0Os2#Z1791adcca5dde6a721a3f09928e106be" TargetMode="External"/><Relationship Id="rId2" Type="http://schemas.openxmlformats.org/officeDocument/2006/relationships/hyperlink" Target="https://next.amboss.com/us/article/8T0Os2#Zef6919ae3e5f301b3ef3b3f8413a729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8T0Os2#Z6d04eabb4d44e1929cfd63619a196826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next.amboss.com/us/article/Io0YWS#Z5497a0f4058d523c955929ca6a14200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next.amboss.com/us/article/8T0Os2#Z913b59343b61d1b4cf881043eda984f5" TargetMode="External"/><Relationship Id="rId4" Type="http://schemas.openxmlformats.org/officeDocument/2006/relationships/hyperlink" Target="https://next.amboss.com/us/article/ro0fWS#Za4a8b0444de65a37fb689ea9c7ee3b4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8T0Os2#Z8e56af594827805a06cdc9891f2b3e0e" TargetMode="External"/><Relationship Id="rId3" Type="http://schemas.openxmlformats.org/officeDocument/2006/relationships/hyperlink" Target="https://next.amboss.com/us/article/aq0QCS#Zf64304a7fcc17af18121c6dbfab8a203" TargetMode="External"/><Relationship Id="rId7" Type="http://schemas.openxmlformats.org/officeDocument/2006/relationships/hyperlink" Target="https://next.amboss.com/us/article/8T0Os2#Zde3a79c1fd2e0590259d6252082099c0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next.amboss.com/us/article/ro0fWS#Zf300f7a0c31e992a872dd5061a567b0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8T0Os2#Ze905766ec3489e1a8e2275541ba80c94" TargetMode="External"/><Relationship Id="rId11" Type="http://schemas.openxmlformats.org/officeDocument/2006/relationships/hyperlink" Target="https://next.amboss.com/us/article/8T0Os2#Z0897ffe2886de5d48f3ff3afdb5bccb6" TargetMode="External"/><Relationship Id="rId5" Type="http://schemas.openxmlformats.org/officeDocument/2006/relationships/hyperlink" Target="https://next.amboss.com/us/article/8T0Os2#Z3ff0d6192828e607934e37ddeab09c84" TargetMode="External"/><Relationship Id="rId10" Type="http://schemas.openxmlformats.org/officeDocument/2006/relationships/hyperlink" Target="https://next.amboss.com/us/article/8T0Os2#Ze5a3b93d7c5a12a4d4bbab64264e9393" TargetMode="External"/><Relationship Id="rId4" Type="http://schemas.openxmlformats.org/officeDocument/2006/relationships/hyperlink" Target="https://next.amboss.com/us/article/8T0Os2#Z326a5fa1089ba1e15e35ee7dec7e086e" TargetMode="External"/><Relationship Id="rId9" Type="http://schemas.openxmlformats.org/officeDocument/2006/relationships/hyperlink" Target="https://next.amboss.com/us/article/8T0Os2#Zf58c9b865d50d42710c791a72027480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Anti-Coagula</a:t>
            </a:r>
            <a:r>
              <a:rPr lang="x-none" altLang="en-GB" dirty="0"/>
              <a:t>nt</a:t>
            </a:r>
            <a:r>
              <a:rPr lang="en-GB" dirty="0"/>
              <a:t> </a:t>
            </a:r>
            <a:r>
              <a:rPr lang="x-none" altLang="en-GB" dirty="0"/>
              <a:t>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Made by : </a:t>
            </a:r>
            <a:r>
              <a:rPr lang="en-GB" dirty="0" err="1"/>
              <a:t>safa’a</a:t>
            </a:r>
            <a:r>
              <a:rPr lang="en-GB" dirty="0"/>
              <a:t> </a:t>
            </a:r>
            <a:r>
              <a:rPr lang="en-GB" dirty="0" err="1"/>
              <a:t>olimat</a:t>
            </a:r>
            <a:endParaRPr lang="en-GB" dirty="0"/>
          </a:p>
          <a:p>
            <a:r>
              <a:rPr lang="en-GB" dirty="0" err="1"/>
              <a:t>Janat</a:t>
            </a:r>
            <a:r>
              <a:rPr lang="en-GB" dirty="0"/>
              <a:t> </a:t>
            </a:r>
            <a:r>
              <a:rPr lang="en-GB" dirty="0" err="1"/>
              <a:t>mahade</a:t>
            </a:r>
            <a:r>
              <a:rPr lang="x-none" altLang="en-GB" dirty="0" err="1"/>
              <a:t>e</a:t>
            </a:r>
            <a:r>
              <a:rPr lang="en-GB" dirty="0" err="1"/>
              <a:t>n</a:t>
            </a:r>
            <a:r>
              <a:rPr lang="en-GB" dirty="0"/>
              <a:t> </a:t>
            </a:r>
          </a:p>
          <a:p>
            <a:r>
              <a:rPr lang="en-GB" dirty="0"/>
              <a:t>Hana’a </a:t>
            </a:r>
            <a:r>
              <a:rPr lang="en-GB" dirty="0" err="1"/>
              <a:t>aljaloudi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Thrombotic disorder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1- Deep vein thrombosis</a:t>
            </a:r>
            <a:r>
              <a:rPr lang="en-US" dirty="0"/>
              <a:t> (DVT).</a:t>
            </a:r>
            <a:endParaRPr lang="en-GB" dirty="0"/>
          </a:p>
          <a:p>
            <a:r>
              <a:rPr lang="en-GB" dirty="0"/>
              <a:t>3- acute </a:t>
            </a:r>
            <a:r>
              <a:rPr lang="en-GB" dirty="0" err="1"/>
              <a:t>ischemic</a:t>
            </a:r>
            <a:r>
              <a:rPr lang="en-GB" dirty="0"/>
              <a:t> stroke .</a:t>
            </a:r>
          </a:p>
          <a:p>
            <a:r>
              <a:rPr lang="en-US" dirty="0"/>
              <a:t>4-transient</a:t>
            </a:r>
            <a:r>
              <a:rPr lang="en-GB" dirty="0"/>
              <a:t> </a:t>
            </a:r>
            <a:r>
              <a:rPr lang="en-GB" dirty="0" err="1"/>
              <a:t>ischemic</a:t>
            </a:r>
            <a:r>
              <a:rPr lang="en-GB" dirty="0"/>
              <a:t> attack.</a:t>
            </a:r>
          </a:p>
          <a:p>
            <a:r>
              <a:rPr lang="en-GB" dirty="0"/>
              <a:t>5- pulmonary embolism.</a:t>
            </a:r>
          </a:p>
          <a:p>
            <a:r>
              <a:rPr lang="en-GB" dirty="0"/>
              <a:t>6- phlebitis </a:t>
            </a:r>
            <a:r>
              <a:rPr lang="en-US" dirty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9" y="46355"/>
            <a:ext cx="8596668" cy="1320800"/>
          </a:xfrm>
        </p:spPr>
        <p:txBody>
          <a:bodyPr/>
          <a:lstStyle/>
          <a:p>
            <a:r>
              <a:rPr lang="en-GB" dirty="0"/>
              <a:t>ANTI THROMBOTIC 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587375"/>
            <a:ext cx="10630535" cy="4980940"/>
          </a:xfrm>
        </p:spPr>
        <p:txBody>
          <a:bodyPr>
            <a:normAutofit fontScale="70000"/>
          </a:bodyPr>
          <a:lstStyle/>
          <a:p>
            <a:r>
              <a:rPr lang="en-US" sz="2300" dirty="0"/>
              <a:t>Anti-thrombotic drugs are typically classified into several categories based on their mechanisms of action and clinical uses. Here are some common classifications:</a:t>
            </a:r>
          </a:p>
          <a:p>
            <a:endParaRPr lang="en-US" sz="2300" dirty="0"/>
          </a:p>
          <a:p>
            <a:r>
              <a:rPr lang="en-US" sz="2300" dirty="0"/>
              <a:t>1. </a:t>
            </a:r>
            <a:r>
              <a:rPr lang="en-US" sz="2800" dirty="0"/>
              <a:t>**Anticoagulants:**</a:t>
            </a:r>
            <a:r>
              <a:rPr lang="en-US" sz="2300" dirty="0"/>
              <a:t> These drugs prevent the formation of blood clots by inhibiting the clotting cascade. They are further divided into:</a:t>
            </a:r>
          </a:p>
          <a:p>
            <a:r>
              <a:rPr lang="en-US" sz="2300" dirty="0"/>
              <a:t>  Heparin</a:t>
            </a:r>
            <a:r>
              <a:rPr lang="x-none" altLang="en-US" sz="2300" dirty="0"/>
              <a:t>s</a:t>
            </a:r>
          </a:p>
          <a:p>
            <a:r>
              <a:rPr lang="x-none" altLang="en-US" sz="2300" dirty="0"/>
              <a:t>warfarin</a:t>
            </a:r>
          </a:p>
          <a:p>
            <a:r>
              <a:rPr lang="en-US" sz="2300" dirty="0"/>
              <a:t> Direct Oral Anticoagulant</a:t>
            </a:r>
          </a:p>
          <a:p>
            <a:endParaRPr lang="en-US" sz="2300" dirty="0"/>
          </a:p>
          <a:p>
            <a:r>
              <a:rPr lang="en-US" sz="2800" dirty="0"/>
              <a:t>2. **Antiplatelet Agents:**</a:t>
            </a:r>
            <a:r>
              <a:rPr lang="en-US" sz="2300" dirty="0"/>
              <a:t> These drugs inhibit platelet aggregation and are used to prevent arterial thrombosis. Common examples include aspirin</a:t>
            </a:r>
            <a:r>
              <a:rPr lang="x-none" altLang="en-US" sz="2300" dirty="0"/>
              <a:t>.</a:t>
            </a:r>
          </a:p>
          <a:p>
            <a:endParaRPr lang="en-US" sz="2300" dirty="0"/>
          </a:p>
          <a:p>
            <a:r>
              <a:rPr lang="en-US" sz="2800" dirty="0"/>
              <a:t>3. **Thrombolytic Agents:**</a:t>
            </a:r>
            <a:r>
              <a:rPr lang="en-US" sz="2300" dirty="0"/>
              <a:t> Also known as fibrinolytics, these drugs break down existing blood clots. Examples include alteplase and streptokinase.</a:t>
            </a:r>
          </a:p>
          <a:p>
            <a:endParaRPr lang="en-US" sz="2300" dirty="0"/>
          </a:p>
          <a:p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" y="47625"/>
            <a:ext cx="8596630" cy="617220"/>
          </a:xfrm>
        </p:spPr>
        <p:txBody>
          <a:bodyPr>
            <a:normAutofit fontScale="90000"/>
          </a:bodyPr>
          <a:lstStyle/>
          <a:p>
            <a:r>
              <a:rPr lang="en-GB" dirty="0"/>
              <a:t>Anti coagulant : HEPARIN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" y="523875"/>
            <a:ext cx="10872470" cy="6245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- Unfractionated heparin (UFH) "Standard heparin</a:t>
            </a:r>
            <a:r>
              <a:rPr lang="en-US" dirty="0"/>
              <a:t>"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Mechanism of Action</a:t>
            </a:r>
            <a:r>
              <a:rPr lang="x-none" altLang="en-US" sz="2000" dirty="0"/>
              <a:t>:</a:t>
            </a:r>
            <a:r>
              <a:rPr lang="en-US" dirty="0"/>
              <a:t> Potentiates the action of antithrombin III to primarily inhibit clotting factors Ila and Xa, preventing conversion of fibrinogen to fibrin. </a:t>
            </a:r>
          </a:p>
          <a:p>
            <a:pPr marL="457200" indent="-457200">
              <a:buFont typeface="+mj-lt"/>
              <a:buAutoNum type="arabicPeriod"/>
            </a:pPr>
            <a:r>
              <a:rPr lang="x-none" altLang="en-US" sz="2000" dirty="0"/>
              <a:t>onset:</a:t>
            </a:r>
            <a:r>
              <a:rPr lang="x-none" altLang="en-US" dirty="0"/>
              <a:t>immediate</a:t>
            </a:r>
          </a:p>
          <a:p>
            <a:pPr marL="457200" indent="-457200">
              <a:buFont typeface="+mj-lt"/>
              <a:buAutoNum type="arabicPeriod"/>
            </a:pPr>
            <a:r>
              <a:rPr lang="x-none" altLang="en-US" sz="2000" dirty="0"/>
              <a:t>duration:short(2-4h)</a:t>
            </a:r>
          </a:p>
          <a:p>
            <a:pPr marL="457200" indent="-457200">
              <a:buFont typeface="+mj-lt"/>
              <a:buAutoNum type="arabicPeriod"/>
            </a:pPr>
            <a:endParaRPr lang="x-none" alt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Administration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Therapeutic →intravenously as an initial bolus followed by continuous IV infusion.</a:t>
            </a:r>
          </a:p>
          <a:p>
            <a:pPr marL="0" indent="0">
              <a:buNone/>
            </a:pPr>
            <a:r>
              <a:rPr lang="en-US" dirty="0"/>
              <a:t> Prophylactic → subcutaneous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x-none" altLang="en-US" sz="2000" dirty="0"/>
              <a:t>i</a:t>
            </a:r>
            <a:r>
              <a:rPr lang="en-US" sz="2000" dirty="0"/>
              <a:t>ndications for Use HEPARIN </a:t>
            </a:r>
          </a:p>
          <a:p>
            <a:pPr marL="0" indent="0">
              <a:buNone/>
            </a:pPr>
            <a:r>
              <a:rPr lang="en-US" dirty="0"/>
              <a:t>Venous thromboembolism (e.g., DVT, PE). </a:t>
            </a:r>
          </a:p>
          <a:p>
            <a:pPr marL="0" indent="0">
              <a:buNone/>
            </a:pPr>
            <a:r>
              <a:rPr lang="en-US" dirty="0"/>
              <a:t> Atrial fibrillation in acute setting. </a:t>
            </a:r>
          </a:p>
          <a:p>
            <a:pPr marL="0" indent="0">
              <a:buNone/>
            </a:pPr>
            <a:r>
              <a:rPr lang="en-US" dirty="0"/>
              <a:t>Acute coronary syndromes (e.g., unstable angina, myocardial infarction).</a:t>
            </a:r>
          </a:p>
          <a:p>
            <a:pPr marL="0" indent="0">
              <a:buNone/>
            </a:pPr>
            <a:r>
              <a:rPr lang="en-US" dirty="0"/>
              <a:t> DVT prophylaxis in hospitalized patients.</a:t>
            </a:r>
          </a:p>
        </p:txBody>
      </p:sp>
      <p:pic>
        <p:nvPicPr>
          <p:cNvPr id="4" name="Picture 3" descr="2023-09-28 22:46:10.991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890" y="3738880"/>
            <a:ext cx="3642995" cy="31324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81" y="20955"/>
            <a:ext cx="8596668" cy="1320800"/>
          </a:xfrm>
        </p:spPr>
        <p:txBody>
          <a:bodyPr/>
          <a:lstStyle/>
          <a:p>
            <a:r>
              <a:rPr lang="en-GB" dirty="0"/>
              <a:t>UnFractionated HEPARIN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55" y="573405"/>
            <a:ext cx="10105390" cy="5659755"/>
          </a:xfrm>
        </p:spPr>
        <p:txBody>
          <a:bodyPr>
            <a:normAutofit fontScale="90000" lnSpcReduction="20000"/>
          </a:bodyPr>
          <a:lstStyle/>
          <a:p>
            <a:r>
              <a:rPr lang="en-GB" sz="2400" dirty="0"/>
              <a:t>Monitoring during therapy  </a:t>
            </a:r>
          </a:p>
          <a:p>
            <a:r>
              <a:rPr lang="en-GB" dirty="0"/>
              <a:t> PTT or antifactor Xa levels and platelet count.</a:t>
            </a:r>
          </a:p>
          <a:p>
            <a:r>
              <a:rPr lang="en-GB" dirty="0"/>
              <a:t>  therapeutic PTT is usually 60 to 90 seconds, although this varies depending on the clinical situation.</a:t>
            </a:r>
          </a:p>
          <a:p>
            <a:endParaRPr lang="en-GB" dirty="0"/>
          </a:p>
          <a:p>
            <a:r>
              <a:rPr lang="en-GB" sz="2400" dirty="0"/>
              <a:t>Adverse Effects</a:t>
            </a:r>
          </a:p>
          <a:p>
            <a:r>
              <a:rPr lang="en-GB" dirty="0"/>
              <a:t> </a:t>
            </a:r>
            <a:r>
              <a:rPr lang="en-GB" b="1" dirty="0"/>
              <a:t>Bleeding</a:t>
            </a:r>
            <a:endParaRPr lang="en-GB" altLang="en-GB" b="1" dirty="0"/>
          </a:p>
          <a:p>
            <a:r>
              <a:rPr lang="en-GB" b="1" dirty="0"/>
              <a:t>heparin-induced thrombocytopenia HIT</a:t>
            </a:r>
          </a:p>
          <a:p>
            <a:r>
              <a:rPr lang="en-GB" dirty="0"/>
              <a:t> </a:t>
            </a:r>
            <a:r>
              <a:rPr lang="x-none" altLang="en-GB" dirty="0"/>
              <a:t>(development of IgG antibodies against heparin-bound platelet factor 4 (PF4) that typically occurs 5-10 days after heparin administration. Antibody-heparin-PF4 complex binds and activates platelets→ removal by splenic macrophages and thrombosis→↓↓ platelet count.)</a:t>
            </a:r>
          </a:p>
          <a:p>
            <a:r>
              <a:rPr lang="en-GB" dirty="0"/>
              <a:t> </a:t>
            </a:r>
            <a:r>
              <a:rPr lang="en-GB" b="1" dirty="0"/>
              <a:t>Osteoporosis</a:t>
            </a:r>
            <a:r>
              <a:rPr lang="en-GB" dirty="0"/>
              <a:t> with chronic use, lower incidence with LMWHs. </a:t>
            </a:r>
          </a:p>
          <a:p>
            <a:endParaRPr lang="x-none" altLang="en-GB" dirty="0"/>
          </a:p>
          <a:p>
            <a:r>
              <a:rPr lang="x-none" altLang="en-GB" sz="2400" dirty="0"/>
              <a:t>contraindication</a:t>
            </a:r>
          </a:p>
          <a:p>
            <a:r>
              <a:rPr lang="en-GB" dirty="0"/>
              <a:t>History of HIT</a:t>
            </a:r>
          </a:p>
          <a:p>
            <a:r>
              <a:rPr lang="en-GB" dirty="0"/>
              <a:t> Active bleeding (e.g., Gl bleeding, intracranial bleeding).</a:t>
            </a:r>
          </a:p>
          <a:p>
            <a:r>
              <a:rPr lang="en-GB" dirty="0"/>
              <a:t> Severe thrombocytopenia. </a:t>
            </a:r>
          </a:p>
          <a:p>
            <a:r>
              <a:rPr lang="en-GB" dirty="0"/>
              <a:t>Use with caution in severe HTN or after recent surgery (especially of eyes, spine, brain).</a:t>
            </a:r>
          </a:p>
        </p:txBody>
      </p:sp>
      <p:pic>
        <p:nvPicPr>
          <p:cNvPr id="6" name="Picture 5" descr="2023-09-29 09:55:19.349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660" y="3441065"/>
            <a:ext cx="3512820" cy="3096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2390"/>
            <a:ext cx="11167745" cy="5854065"/>
          </a:xfrm>
        </p:spPr>
        <p:txBody>
          <a:bodyPr/>
          <a:lstStyle/>
          <a:p>
            <a:endParaRPr lang="en-US" dirty="0">
              <a:effectLst/>
              <a:latin typeface=".SF UI"/>
            </a:endParaRPr>
          </a:p>
          <a:p>
            <a:r>
              <a:rPr lang="en-US" sz="2400" dirty="0"/>
              <a:t>Clearance</a:t>
            </a:r>
            <a:r>
              <a:rPr lang="en-US" dirty="0"/>
              <a:t> </a:t>
            </a:r>
          </a:p>
          <a:p>
            <a:r>
              <a:rPr lang="en-US" dirty="0"/>
              <a:t>hepatic (preferred agent for patients with renal insufficiency).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 Reversing the Effects of Heparin</a:t>
            </a:r>
          </a:p>
          <a:p>
            <a:r>
              <a:rPr lang="en-US" dirty="0"/>
              <a:t> Antidote protamine sulfate (a positively-charged protein that can neutralize negatively-charged heparin by forming inactive complexes). </a:t>
            </a:r>
          </a:p>
          <a:p>
            <a:r>
              <a:rPr lang="en-US" dirty="0"/>
              <a:t>Administer FFP if severe bleeding occurs.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24" y="20955"/>
            <a:ext cx="8596668" cy="1320800"/>
          </a:xfrm>
        </p:spPr>
        <p:txBody>
          <a:bodyPr/>
          <a:lstStyle/>
          <a:p>
            <a:r>
              <a:rPr lang="en-GB" dirty="0"/>
              <a:t>LOW MOLECULAR WEIGHT HEPARIN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" y="830580"/>
            <a:ext cx="10694035" cy="5824220"/>
          </a:xfrm>
        </p:spPr>
        <p:txBody>
          <a:bodyPr/>
          <a:lstStyle/>
          <a:p>
            <a:r>
              <a:rPr lang="en-US" sz="2000" dirty="0"/>
              <a:t>Drugs:</a:t>
            </a:r>
            <a:r>
              <a:rPr lang="en-US" dirty="0"/>
              <a:t> enoxaparin, dalteparin, tinzaparin, nadroparin, certoparin </a:t>
            </a:r>
          </a:p>
          <a:p>
            <a:endParaRPr lang="en-US" dirty="0"/>
          </a:p>
          <a:p>
            <a:r>
              <a:rPr lang="en-US" sz="2000" dirty="0"/>
              <a:t>Administration </a:t>
            </a:r>
            <a:r>
              <a:rPr lang="x-none" altLang="en-US" sz="2000" dirty="0"/>
              <a:t>:</a:t>
            </a:r>
            <a:r>
              <a:rPr lang="en-US" dirty="0"/>
              <a:t>subcutaneous</a:t>
            </a:r>
          </a:p>
          <a:p>
            <a:endParaRPr lang="en-US" dirty="0"/>
          </a:p>
          <a:p>
            <a:r>
              <a:rPr lang="en-US" sz="2000" dirty="0"/>
              <a:t> Mechanism of Action </a:t>
            </a:r>
          </a:p>
          <a:p>
            <a:r>
              <a:rPr lang="en-US" dirty="0"/>
              <a:t> </a:t>
            </a:r>
            <a:r>
              <a:rPr lang="x-none" altLang="en-US" dirty="0"/>
              <a:t>activate anti thrombun III which </a:t>
            </a:r>
            <a:r>
              <a:rPr lang="en-US" dirty="0"/>
              <a:t>primarily inhibit factor Xa (equivalent inhibition of factor Xa as standard heparin, but less inhibition of factor lla [thrombin]</a:t>
            </a:r>
          </a:p>
          <a:p>
            <a:endParaRPr lang="en-US" dirty="0"/>
          </a:p>
          <a:p>
            <a:r>
              <a:rPr lang="en-US" sz="2000" dirty="0"/>
              <a:t>Monitoring during therapy </a:t>
            </a:r>
          </a:p>
          <a:p>
            <a:r>
              <a:rPr lang="en-US" dirty="0"/>
              <a:t> anti-factor Xa activity can be assessed in specific cases.</a:t>
            </a:r>
          </a:p>
          <a:p>
            <a:r>
              <a:rPr lang="en-US" dirty="0"/>
              <a:t> Cannot be monitored by PT or PTT because they do not affect either.</a:t>
            </a:r>
          </a:p>
        </p:txBody>
      </p:sp>
      <p:pic>
        <p:nvPicPr>
          <p:cNvPr id="6" name="Picture 5" descr="2023-09-29 10:36:16.653000"/>
          <p:cNvPicPr>
            <a:picLocks noChangeAspect="1"/>
          </p:cNvPicPr>
          <p:nvPr/>
        </p:nvPicPr>
        <p:blipFill>
          <a:blip r:embed="rId2"/>
          <a:srcRect l="24663" t="34007" r="5313" b="25586"/>
          <a:stretch>
            <a:fillRect/>
          </a:stretch>
        </p:blipFill>
        <p:spPr>
          <a:xfrm>
            <a:off x="7432040" y="830580"/>
            <a:ext cx="4728210" cy="19081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1775"/>
            <a:ext cx="10374630" cy="5732780"/>
          </a:xfrm>
        </p:spPr>
        <p:txBody>
          <a:bodyPr>
            <a:normAutofit fontScale="90000" lnSpcReduction="10000"/>
          </a:bodyPr>
          <a:lstStyle/>
          <a:p>
            <a:r>
              <a:rPr lang="en-US" sz="2000" dirty="0"/>
              <a:t>Indications for Use </a:t>
            </a:r>
            <a:r>
              <a:rPr lang="x-none" altLang="en-US" sz="2000" dirty="0"/>
              <a:t>:</a:t>
            </a:r>
          </a:p>
          <a:p>
            <a:r>
              <a:rPr lang="en-US" dirty="0"/>
              <a:t>Similar to standard heparin (e.g., DVT/PE, ACS, DVT prophylaxis) Used with increasing frequency as compared to standard heparin due to greate convenience (e.g., subcutaneous administration, less frequent monitoring) and decreased risk of side effects (e.g., HIT, osteoporosis) </a:t>
            </a:r>
          </a:p>
          <a:p>
            <a:endParaRPr lang="en-US" dirty="0"/>
          </a:p>
          <a:p>
            <a:r>
              <a:rPr lang="en-US" dirty="0"/>
              <a:t>More expensive than standard heparin, but often more cost-effective in the lon run due to reduced testing, nursing time, and length of hospital stay.</a:t>
            </a:r>
          </a:p>
          <a:p>
            <a:r>
              <a:rPr lang="en-US" dirty="0"/>
              <a:t> Preferred anticoagulant in patients with malignancy</a:t>
            </a:r>
          </a:p>
          <a:p>
            <a:endParaRPr lang="en-US" dirty="0"/>
          </a:p>
          <a:p>
            <a:r>
              <a:rPr lang="en-US" sz="2000" dirty="0"/>
              <a:t>Contraindications</a:t>
            </a:r>
            <a:r>
              <a:rPr lang="x-none" altLang="en-US" sz="2000" dirty="0"/>
              <a:t>:</a:t>
            </a:r>
          </a:p>
          <a:p>
            <a:r>
              <a:rPr lang="en-US" dirty="0"/>
              <a:t> Similar to standard heparin</a:t>
            </a:r>
          </a:p>
          <a:p>
            <a:r>
              <a:rPr lang="en-US" dirty="0"/>
              <a:t> (e.g., history of HIT, active bleeding, severe thrombocytopenia)</a:t>
            </a:r>
          </a:p>
          <a:p>
            <a:endParaRPr lang="en-US" dirty="0"/>
          </a:p>
          <a:p>
            <a:r>
              <a:rPr lang="en-US" sz="2000" dirty="0"/>
              <a:t>Clearance</a:t>
            </a:r>
            <a:r>
              <a:rPr lang="en-US" dirty="0"/>
              <a:t> </a:t>
            </a:r>
            <a:r>
              <a:rPr lang="x-none" altLang="en-US" dirty="0"/>
              <a:t>:</a:t>
            </a:r>
            <a:r>
              <a:rPr lang="en-US" dirty="0"/>
              <a:t>renal (Use with caution in patients with renal dysfunction-LMWH excreted via kidneys). </a:t>
            </a:r>
          </a:p>
          <a:p>
            <a:endParaRPr lang="en-US" dirty="0"/>
          </a:p>
          <a:p>
            <a:r>
              <a:rPr lang="en-US" sz="2000" dirty="0"/>
              <a:t>Antidote</a:t>
            </a:r>
            <a:r>
              <a:rPr lang="en-US" dirty="0"/>
              <a:t> </a:t>
            </a:r>
            <a:r>
              <a:rPr lang="x-none" altLang="en-US" dirty="0"/>
              <a:t>:</a:t>
            </a:r>
          </a:p>
          <a:p>
            <a:r>
              <a:rPr lang="en-US" dirty="0"/>
              <a:t>Protamine sulfate (partial reversal Protamine antagonizes 50% of the effect of LMWH).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2_210_12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pic>
        <p:nvPicPr>
          <p:cNvPr id="2" name="Picture 1" descr="2023-09-29 10:14:29.110000"/>
          <p:cNvPicPr>
            <a:picLocks noChangeAspect="1"/>
          </p:cNvPicPr>
          <p:nvPr/>
        </p:nvPicPr>
        <p:blipFill>
          <a:blip r:embed="rId2"/>
          <a:srcRect l="9803" t="23711" r="11601" b="18594"/>
          <a:stretch>
            <a:fillRect/>
          </a:stretch>
        </p:blipFill>
        <p:spPr>
          <a:xfrm>
            <a:off x="275590" y="776605"/>
            <a:ext cx="9239885" cy="508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5D58-5C0F-782F-7251-627129BD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dirty="0"/>
              <a:t>Warfarin</a:t>
            </a:r>
            <a:endParaRPr lang="en-JO" sz="4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D875-BB64-DAED-BA24-D8B239664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Mechanism of Action</a:t>
            </a:r>
          </a:p>
          <a:p>
            <a:r>
              <a:rPr lang="en-US" sz="2000" dirty="0"/>
              <a:t>□ Inhibits action of vitamin K epoxide reductase, an enzyme required for the hepatic synthesis of vitamin  K-dependent coagulation factors, leading to a decrease in factors II, VII, IX, X, and proteins C and S</a:t>
            </a:r>
            <a:endParaRPr lang="en-JO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662B2-2B8A-782F-160F-518711A2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66" y="4100975"/>
            <a:ext cx="3175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3409D-7010-5FBC-DD35-F8769BF4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15" y="608367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i="0" dirty="0">
                <a:effectLst/>
                <a:latin typeface=".SFUI-Semibold"/>
              </a:rPr>
              <a:t>Administration</a:t>
            </a:r>
            <a:endParaRPr lang="en-US" sz="2400" b="1" dirty="0">
              <a:effectLst/>
              <a:latin typeface=".SF UI"/>
            </a:endParaRPr>
          </a:p>
          <a:p>
            <a:r>
              <a:rPr lang="en-US" sz="2200" b="1" i="0" dirty="0">
                <a:effectLst/>
                <a:latin typeface=".SFUI-Semibold"/>
              </a:rPr>
              <a:t>□ Given orally</a:t>
            </a:r>
            <a:endParaRPr lang="en-US" sz="2200" dirty="0">
              <a:effectLst/>
              <a:latin typeface=".SF UI"/>
            </a:endParaRPr>
          </a:p>
          <a:p>
            <a:r>
              <a:rPr lang="en-US" sz="2200" b="1" i="0" dirty="0">
                <a:effectLst/>
                <a:latin typeface=".SFUI-Semibold"/>
              </a:rPr>
              <a:t>□ Broad range of interactions</a:t>
            </a:r>
            <a:endParaRPr lang="en-US" sz="2200" dirty="0">
              <a:effectLst/>
              <a:latin typeface=".SF UI"/>
            </a:endParaRPr>
          </a:p>
          <a:p>
            <a:r>
              <a:rPr lang="en-US" sz="2200" b="1" i="0" dirty="0">
                <a:effectLst/>
                <a:latin typeface=".SFUI-Semibold"/>
              </a:rPr>
              <a:t>□ Requires </a:t>
            </a:r>
            <a:r>
              <a:rPr lang="en-US" sz="2200" b="1" i="0" dirty="0" err="1">
                <a:effectLst/>
                <a:latin typeface=".SFUI-Semibold"/>
              </a:rPr>
              <a:t>periprocedural</a:t>
            </a:r>
            <a:r>
              <a:rPr lang="en-US" sz="2200" b="1" i="0" dirty="0">
                <a:effectLst/>
                <a:latin typeface=".SFUI-Semibold"/>
              </a:rPr>
              <a:t> bridging anticoagulation (heparin).</a:t>
            </a:r>
          </a:p>
          <a:p>
            <a:r>
              <a:rPr lang="en-US" sz="2200" b="1" i="0" dirty="0">
                <a:effectLst/>
                <a:latin typeface=".SFUI-Semibold"/>
              </a:rPr>
              <a:t> □ Once PTT is therapeutic on heparin alone, initiate warfarin.</a:t>
            </a:r>
          </a:p>
          <a:p>
            <a:r>
              <a:rPr lang="en-US" sz="2200" b="1" i="0" dirty="0">
                <a:effectLst/>
                <a:latin typeface=".SFUI-Semibold"/>
              </a:rPr>
              <a:t> □ Continue heparin for at least 4 days after starting warfarin. </a:t>
            </a:r>
          </a:p>
          <a:p>
            <a:r>
              <a:rPr lang="en-US" sz="2200" b="1" i="0" dirty="0">
                <a:effectLst/>
                <a:latin typeface=".SFUI-Semibold"/>
              </a:rPr>
              <a:t> □ Once INR is therapeutic on warfarin, stop the heparin.</a:t>
            </a:r>
            <a:endParaRPr lang="en-US" sz="2200" dirty="0">
              <a:effectLst/>
              <a:latin typeface=".SF UI"/>
            </a:endParaRPr>
          </a:p>
          <a:p>
            <a:r>
              <a:rPr lang="en-US" sz="2200" b="1" i="0" dirty="0">
                <a:effectLst/>
                <a:latin typeface=".SFUI-Semibold"/>
              </a:rPr>
              <a:t>Monitoring during therapy (routinely monitored)</a:t>
            </a:r>
            <a:endParaRPr lang="en-US" sz="2200" dirty="0">
              <a:effectLst/>
              <a:latin typeface=".SF UI"/>
            </a:endParaRPr>
          </a:p>
          <a:p>
            <a:r>
              <a:rPr lang="en-US" sz="2200" b="1" i="0" dirty="0">
                <a:effectLst/>
                <a:latin typeface=".SFUI-Semibold"/>
              </a:rPr>
              <a:t>□ Prothrombin time (PT)/ INR (in most cases, INR of 2 to 3 is therapeutic. In patients with mechanical Heart valves have goal INR of 2.5 to 3.5)</a:t>
            </a:r>
          </a:p>
          <a:p>
            <a:r>
              <a:rPr lang="en-US" sz="2200" b="1" i="0" dirty="0">
                <a:effectLst/>
                <a:latin typeface=".SFUI-Semibold"/>
              </a:rPr>
              <a:t> □ no change to PTT or TT.</a:t>
            </a:r>
            <a:endParaRPr lang="en-US" sz="2200" dirty="0">
              <a:effectLst/>
              <a:latin typeface=".SF U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160F-F66D-F27E-3C31-9C9581DB7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94" y="2959100"/>
            <a:ext cx="3378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Homeostasis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30" y="2185049"/>
            <a:ext cx="8596668" cy="3880773"/>
          </a:xfrm>
        </p:spPr>
        <p:txBody>
          <a:bodyPr/>
          <a:lstStyle/>
          <a:p>
            <a:r>
              <a:rPr lang="en-US" sz="2600" b="1" i="0" u="sng" dirty="0">
                <a:effectLst/>
                <a:latin typeface=".SFUI-Semibold"/>
                <a:hlinkClick r:id="rId2"/>
              </a:rPr>
              <a:t>Hemostasis</a:t>
            </a:r>
            <a:r>
              <a:rPr lang="en-US" sz="2600" b="1" i="0" dirty="0">
                <a:effectLst/>
                <a:latin typeface=".SFUI-Semibold"/>
              </a:rPr>
              <a:t> is the physiological process by which a bleeding stops. Its final result is a thrombus (blood clot), which consists of blood cells </a:t>
            </a:r>
            <a:r>
              <a:rPr lang="en-US" sz="2800" b="1" i="0" u="none" strike="noStrike" dirty="0">
                <a:solidFill>
                  <a:srgbClr val="3F3F3F"/>
                </a:solidFill>
                <a:effectLst/>
                <a:latin typeface=".SFUI-Semibold"/>
              </a:rPr>
              <a:t>(RBCs , platelet ) </a:t>
            </a:r>
            <a:r>
              <a:rPr lang="en-US" sz="2600" b="1" i="0" dirty="0">
                <a:effectLst/>
                <a:latin typeface=".SFUI-Semibold"/>
              </a:rPr>
              <a:t>and </a:t>
            </a:r>
            <a:r>
              <a:rPr lang="en-US" sz="2600" b="1" i="0" u="sng" dirty="0">
                <a:effectLst/>
                <a:latin typeface=".SFUI-Semibold"/>
                <a:hlinkClick r:id="rId3"/>
              </a:rPr>
              <a:t>fibrin</a:t>
            </a:r>
            <a:r>
              <a:rPr lang="en-US" sz="2600" b="1" i="0" dirty="0">
                <a:effectLst/>
                <a:latin typeface=".SFUI-Semibold"/>
              </a:rPr>
              <a:t> strands.</a:t>
            </a:r>
            <a:endParaRPr lang="en-US" sz="2600" b="1" dirty="0">
              <a:effectLst/>
              <a:latin typeface=".SF UI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2E9A0-5CEA-76A9-E02C-8F4B7A651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7811"/>
            <a:ext cx="8596668" cy="3880773"/>
          </a:xfrm>
        </p:spPr>
        <p:txBody>
          <a:bodyPr/>
          <a:lstStyle/>
          <a:p>
            <a:r>
              <a:rPr lang="en-US" sz="2400" b="1" dirty="0"/>
              <a:t>Indications for Use WEPT</a:t>
            </a:r>
            <a:r>
              <a:rPr lang="en-US" dirty="0"/>
              <a:t>: Warfarin Extrinsic pathway PT</a:t>
            </a:r>
          </a:p>
          <a:p>
            <a:r>
              <a:rPr lang="en-US" sz="2400" dirty="0"/>
              <a:t>□ Thromboembolism prophylaxis (e.g., DVT/PE, stroke secondary to atrial fibrillation).</a:t>
            </a:r>
          </a:p>
          <a:p>
            <a:r>
              <a:rPr lang="en-US" sz="2400" dirty="0"/>
              <a:t>□ Preferred anticoagulant for patients with mechanical heart valves or </a:t>
            </a:r>
            <a:r>
              <a:rPr lang="en-US" sz="2400" dirty="0" err="1"/>
              <a:t>antiphospholipid</a:t>
            </a:r>
            <a:r>
              <a:rPr lang="en-US" sz="2400" dirty="0"/>
              <a:t> antibody syndrome.</a:t>
            </a:r>
            <a:endParaRPr lang="en-JO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76A49-8482-4F57-C9F5-684A3F74B0A0}"/>
              </a:ext>
            </a:extLst>
          </p:cNvPr>
          <p:cNvSpPr txBox="1"/>
          <p:nvPr/>
        </p:nvSpPr>
        <p:spPr>
          <a:xfrm>
            <a:off x="677334" y="2994336"/>
            <a:ext cx="61030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Adverse Effects</a:t>
            </a:r>
          </a:p>
          <a:p>
            <a:r>
              <a:rPr lang="en-US" sz="2400" b="1" dirty="0"/>
              <a:t> □</a:t>
            </a:r>
            <a:r>
              <a:rPr lang="en-US" sz="2400" dirty="0"/>
              <a:t> Bleeding</a:t>
            </a:r>
          </a:p>
          <a:p>
            <a:r>
              <a:rPr lang="en-US" sz="2400" dirty="0"/>
              <a:t>□ Skin necrosis—rare but serious complication caused by rapid decrease in protein C (a vitamin K–dependent inhibitor of factors Va and VIIIa)</a:t>
            </a:r>
            <a:endParaRPr lang="en-JO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BEA93-C690-E3DA-6B62-DCA116943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893" y="3825332"/>
            <a:ext cx="2032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D8DD1-EA58-D1FF-C715-078110ED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56" y="376297"/>
            <a:ext cx="8596668" cy="5923770"/>
          </a:xfrm>
        </p:spPr>
        <p:txBody>
          <a:bodyPr/>
          <a:lstStyle/>
          <a:p>
            <a:r>
              <a:rPr lang="en-US" sz="2400" b="1" dirty="0"/>
              <a:t>Reversing the Effects of Warfarin</a:t>
            </a:r>
          </a:p>
          <a:p>
            <a:r>
              <a:rPr lang="en-US" sz="2400" b="1" dirty="0"/>
              <a:t>□</a:t>
            </a:r>
            <a:r>
              <a:rPr lang="en-US" sz="2400" dirty="0"/>
              <a:t> Discontinue warfarin → takes 5 days to correct due to the long half-life of warfarin.</a:t>
            </a:r>
          </a:p>
          <a:p>
            <a:r>
              <a:rPr lang="en-US" sz="2400" dirty="0"/>
              <a:t>□ Administer vitamin K → takes 12 to 24 hours to correct due to the time required for the liver to synthesize new clotting factors.</a:t>
            </a:r>
          </a:p>
          <a:p>
            <a:r>
              <a:rPr lang="en-US" sz="2400" dirty="0"/>
              <a:t>□ Transfuse FFP → may take up to 8 hours to correct due to the time required for transfusion.</a:t>
            </a:r>
          </a:p>
          <a:p>
            <a:r>
              <a:rPr lang="en-US" sz="2400" dirty="0"/>
              <a:t>□ Administer unactivated prothrombin-complex concentrates (PCC) → replaces vitamin K-dependent coagulation factors and corrects within 10 minutes of administration.</a:t>
            </a:r>
            <a:endParaRPr lang="en-JO" sz="2400" dirty="0"/>
          </a:p>
        </p:txBody>
      </p:sp>
    </p:spTree>
    <p:extLst>
      <p:ext uri="{BB962C8B-B14F-4D97-AF65-F5344CB8AC3E}">
        <p14:creationId xmlns:p14="http://schemas.microsoft.com/office/powerpoint/2010/main" val="260715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A3332-A259-13B9-40A2-EFA549E64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93" y="1488613"/>
            <a:ext cx="8596668" cy="3880773"/>
          </a:xfrm>
        </p:spPr>
        <p:txBody>
          <a:bodyPr/>
          <a:lstStyle/>
          <a:p>
            <a:r>
              <a:rPr lang="en-US" sz="2400" b="1" dirty="0"/>
              <a:t>Contraindications</a:t>
            </a:r>
          </a:p>
          <a:p>
            <a:r>
              <a:rPr lang="en-US" sz="2400" b="1" dirty="0"/>
              <a:t> </a:t>
            </a:r>
            <a:r>
              <a:rPr lang="en-US" sz="2400" dirty="0"/>
              <a:t>□ Active bleeding.</a:t>
            </a:r>
          </a:p>
          <a:p>
            <a:r>
              <a:rPr lang="en-US" sz="2400" dirty="0"/>
              <a:t>□ Pregnancy (warfarin is a teratogen), use in  breastfeeding women is not contraindicated.</a:t>
            </a:r>
          </a:p>
          <a:p>
            <a:r>
              <a:rPr lang="en-US" sz="2400" dirty="0"/>
              <a:t> □ Use with caution in alcoholics or any patient prone to frequent falls due to potential for intracranial bleeding.</a:t>
            </a:r>
            <a:endParaRPr lang="en-JO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14E45-29C2-F9EB-ACE5-2B490ADF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542" y="1712735"/>
            <a:ext cx="2276124" cy="15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EF38B7-CB59-6607-B898-59D49F69A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732" y="511145"/>
            <a:ext cx="7316853" cy="5835709"/>
          </a:xfrm>
        </p:spPr>
      </p:pic>
    </p:spTree>
    <p:extLst>
      <p:ext uri="{BB962C8B-B14F-4D97-AF65-F5344CB8AC3E}">
        <p14:creationId xmlns:p14="http://schemas.microsoft.com/office/powerpoint/2010/main" val="2924241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4794-4F88-08A1-F4F1-1904F4FE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890" y="609600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dirty="0"/>
              <a:t>Direct Oral Anticoagulants (DOA)</a:t>
            </a:r>
          </a:p>
          <a:p>
            <a:r>
              <a:rPr lang="en-US" sz="2800" b="1" dirty="0"/>
              <a:t>Direct factor Xa inhibitors</a:t>
            </a:r>
          </a:p>
          <a:p>
            <a:r>
              <a:rPr lang="en-US" sz="2600" dirty="0"/>
              <a:t>□ </a:t>
            </a:r>
            <a:r>
              <a:rPr lang="en-US" sz="2600" dirty="0" err="1"/>
              <a:t>Rivaroxaban</a:t>
            </a:r>
            <a:r>
              <a:rPr lang="en-US" sz="2600" dirty="0"/>
              <a:t>, </a:t>
            </a:r>
            <a:r>
              <a:rPr lang="en-US" sz="2600" dirty="0" err="1"/>
              <a:t>Apixaban</a:t>
            </a:r>
            <a:r>
              <a:rPr lang="en-US" sz="2600" dirty="0"/>
              <a:t>, </a:t>
            </a:r>
            <a:r>
              <a:rPr lang="en-US" sz="2600" dirty="0" err="1"/>
              <a:t>Edoxaban</a:t>
            </a:r>
            <a:r>
              <a:rPr lang="en-US" sz="2600" dirty="0"/>
              <a:t>. </a:t>
            </a:r>
            <a:r>
              <a:rPr lang="en-US" sz="2600" dirty="0" err="1"/>
              <a:t>RivaroXaban</a:t>
            </a:r>
            <a:r>
              <a:rPr lang="en-US" sz="2600" dirty="0"/>
              <a:t>, </a:t>
            </a:r>
            <a:r>
              <a:rPr lang="en-US" sz="2600" dirty="0" err="1"/>
              <a:t>apiXaban</a:t>
            </a:r>
            <a:r>
              <a:rPr lang="en-US" sz="2600" dirty="0"/>
              <a:t>, and </a:t>
            </a:r>
            <a:r>
              <a:rPr lang="en-US" sz="2600" dirty="0" err="1"/>
              <a:t>edoXaban</a:t>
            </a:r>
            <a:r>
              <a:rPr lang="en-US" sz="2600" dirty="0"/>
              <a:t> are factor Xa inhibitors. </a:t>
            </a:r>
          </a:p>
          <a:p>
            <a:r>
              <a:rPr lang="en-US" sz="2600" dirty="0"/>
              <a:t>□ Selective and direct inhibition of factor Xa (as opposed </a:t>
            </a:r>
            <a:r>
              <a:rPr lang="en-US" sz="2600" dirty="0" err="1"/>
              <a:t>topotentiating</a:t>
            </a:r>
            <a:r>
              <a:rPr lang="en-US" sz="2600" dirty="0"/>
              <a:t> AT III like heparin).</a:t>
            </a:r>
          </a:p>
          <a:p>
            <a:r>
              <a:rPr lang="en-US" sz="2600" dirty="0"/>
              <a:t>□ Prolonged PT and PTT, unchanged thrombin time (not routinely monitored).</a:t>
            </a:r>
          </a:p>
          <a:p>
            <a:r>
              <a:rPr lang="en-US" sz="2600" dirty="0"/>
              <a:t>□ Currently approved for treatment of DVT/PE, DVT/PE prophylaxis, and stroke prophylaxis in patients with atrial fibrillation.</a:t>
            </a:r>
            <a:endParaRPr lang="en-JO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13A7D-82CC-C25A-75D6-B85709F2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5" y="3998148"/>
            <a:ext cx="346578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6B063-95A0-BEFE-BB43-2734CC2CD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Direct thrombin (factor II) inhibitors</a:t>
            </a:r>
          </a:p>
          <a:p>
            <a:r>
              <a:rPr lang="en-US" sz="2400" dirty="0"/>
              <a:t>□ </a:t>
            </a:r>
            <a:r>
              <a:rPr lang="en-US" sz="2400" dirty="0" err="1"/>
              <a:t>Lepirudin</a:t>
            </a:r>
            <a:r>
              <a:rPr lang="en-US" sz="2400" dirty="0"/>
              <a:t>, </a:t>
            </a:r>
            <a:r>
              <a:rPr lang="en-US" sz="2400" dirty="0" err="1"/>
              <a:t>Argatroban</a:t>
            </a:r>
            <a:r>
              <a:rPr lang="en-US" sz="2400" dirty="0"/>
              <a:t>, </a:t>
            </a:r>
            <a:r>
              <a:rPr lang="en-US" sz="2400" dirty="0" err="1"/>
              <a:t>Dabigatran</a:t>
            </a:r>
            <a:r>
              <a:rPr lang="en-US" sz="2400" dirty="0"/>
              <a:t>.</a:t>
            </a:r>
          </a:p>
          <a:p>
            <a:r>
              <a:rPr lang="en-US" sz="2400" dirty="0"/>
              <a:t>□ Selective thrombin antagonist inhibit thrombin directly.</a:t>
            </a:r>
          </a:p>
          <a:p>
            <a:r>
              <a:rPr lang="en-US" sz="2400" dirty="0"/>
              <a:t>□ Prolonged thrombin time (TT), no change to PTT or PT (not routinely monitored). </a:t>
            </a:r>
          </a:p>
          <a:p>
            <a:r>
              <a:rPr lang="en-US" sz="2400" dirty="0"/>
              <a:t>□ Currently approved for treatment of heparin induced thrombocytopeni</a:t>
            </a:r>
            <a:r>
              <a:rPr lang="en-US" dirty="0"/>
              <a:t>a HIT.</a:t>
            </a:r>
            <a:endParaRPr lang="en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7A784-A145-3DE1-9D58-241F54D6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963" y="4100975"/>
            <a:ext cx="3476037" cy="2673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26EE8-0442-5D0A-526B-6DABDACA8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777" y="5221289"/>
            <a:ext cx="4619743" cy="1640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791731-6A70-B4DD-C978-C02F739D9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372" y="1891175"/>
            <a:ext cx="3216628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1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4152-1481-5BE4-4A84-865045E2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09C5F4-A8DF-74A1-F725-EA4269EA5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60419"/>
            <a:ext cx="9200444" cy="5937162"/>
          </a:xfrm>
        </p:spPr>
      </p:pic>
    </p:spTree>
    <p:extLst>
      <p:ext uri="{BB962C8B-B14F-4D97-AF65-F5344CB8AC3E}">
        <p14:creationId xmlns:p14="http://schemas.microsoft.com/office/powerpoint/2010/main" val="12059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41" y="1269656"/>
            <a:ext cx="8596668" cy="5450372"/>
          </a:xfrm>
        </p:spPr>
        <p:txBody>
          <a:bodyPr/>
          <a:lstStyle/>
          <a:p>
            <a:r>
              <a:rPr lang="en-US" sz="2300" b="1" i="0" u="sng" dirty="0">
                <a:effectLst/>
                <a:latin typeface=".SFUI-Semibold"/>
                <a:hlinkClick r:id="rId2"/>
              </a:rPr>
              <a:t>Hemostasis</a:t>
            </a:r>
            <a:r>
              <a:rPr lang="en-US" sz="2300" b="1" i="0" dirty="0">
                <a:effectLst/>
                <a:latin typeface=".SFUI-Semibold"/>
              </a:rPr>
              <a:t> involves the following mechanisms:</a:t>
            </a:r>
            <a:endParaRPr lang="en-US" sz="2300" b="1" dirty="0">
              <a:effectLst/>
              <a:latin typeface=".SF UI"/>
            </a:endParaRPr>
          </a:p>
          <a:p>
            <a:r>
              <a:rPr lang="en-US" sz="2300" b="1" i="0" dirty="0">
                <a:effectLst/>
                <a:latin typeface=".SFUI-Heavy"/>
              </a:rPr>
              <a:t> </a:t>
            </a:r>
            <a:r>
              <a:rPr lang="en-US" sz="2300" b="1" dirty="0">
                <a:latin typeface=".SFUI-Heavy"/>
              </a:rPr>
              <a:t>    </a:t>
            </a:r>
            <a:r>
              <a:rPr lang="en-US" sz="2300" b="1" i="0" u="sng" dirty="0">
                <a:effectLst/>
                <a:latin typeface=".SFUI-Heavy"/>
                <a:hlinkClick r:id="rId3"/>
              </a:rPr>
              <a:t>Primary hemostasis</a:t>
            </a:r>
            <a:endParaRPr lang="en-US" sz="2300" b="1" dirty="0">
              <a:effectLst/>
              <a:latin typeface=".SF UI"/>
            </a:endParaRPr>
          </a:p>
          <a:p>
            <a:r>
              <a:rPr lang="en-US" sz="2300" b="1" i="0" dirty="0">
                <a:effectLst/>
                <a:latin typeface=".SFUI-Semibold"/>
              </a:rPr>
              <a:t> ◦ Vascular </a:t>
            </a:r>
            <a:r>
              <a:rPr lang="en-US" sz="2300" b="1" i="0" u="sng" dirty="0">
                <a:effectLst/>
                <a:latin typeface=".SFUI-Semibold"/>
                <a:hlinkClick r:id="rId2"/>
              </a:rPr>
              <a:t>hemostasis</a:t>
            </a:r>
            <a:r>
              <a:rPr lang="en-US" sz="2300" b="1" i="0" dirty="0">
                <a:effectLst/>
                <a:latin typeface=".SFUI-Semibold"/>
                <a:hlinkClick r:id="rId2"/>
              </a:rPr>
              <a:t>:</a:t>
            </a:r>
            <a:r>
              <a:rPr lang="en-US" sz="2300" b="1" i="0" dirty="0">
                <a:effectLst/>
                <a:latin typeface=".SFUI-Semibold"/>
              </a:rPr>
              <a:t> transient </a:t>
            </a:r>
            <a:r>
              <a:rPr lang="en-US" sz="2300" b="1" i="0" u="sng" dirty="0">
                <a:effectLst/>
                <a:latin typeface=".SFUI-Semibold"/>
              </a:rPr>
              <a:t>vasoconstriction</a:t>
            </a:r>
            <a:r>
              <a:rPr lang="en-US" sz="2300" b="1" i="0" dirty="0">
                <a:effectLst/>
                <a:latin typeface=".SFUI-Semibold"/>
              </a:rPr>
              <a:t> </a:t>
            </a:r>
            <a:r>
              <a:rPr lang="en-GB" sz="2300" b="1" i="0" dirty="0">
                <a:effectLst/>
                <a:latin typeface=".SFUI-Semibold"/>
              </a:rPr>
              <a:t>and </a:t>
            </a:r>
            <a:r>
              <a:rPr lang="en-GB" sz="2300" i="0" dirty="0">
                <a:effectLst/>
                <a:latin typeface=".SFUI-Semibold"/>
              </a:rPr>
              <a:t>von </a:t>
            </a:r>
            <a:r>
              <a:rPr lang="en-US" sz="2400" b="0" i="0" u="none" strike="noStrike" dirty="0" err="1">
                <a:solidFill>
                  <a:srgbClr val="1F1F1F"/>
                </a:solidFill>
                <a:effectLst/>
                <a:latin typeface="Google Sans"/>
              </a:rPr>
              <a:t>Willebrand</a:t>
            </a:r>
            <a:r>
              <a:rPr lang="en-US" sz="24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factor</a:t>
            </a:r>
            <a:r>
              <a:rPr lang="en-US" sz="2300" b="1" i="0" dirty="0">
                <a:effectLst/>
                <a:latin typeface=".SFUI-Semibold"/>
              </a:rPr>
              <a:t>  activation following </a:t>
            </a:r>
            <a:r>
              <a:rPr lang="en-US" sz="2300" b="1" i="0" u="sng" dirty="0">
                <a:effectLst/>
                <a:latin typeface=".SFUI-Semibold"/>
                <a:hlinkClick r:id="rId4"/>
              </a:rPr>
              <a:t>endothelial</a:t>
            </a:r>
            <a:r>
              <a:rPr lang="en-US" sz="2300" b="1" i="0" dirty="0">
                <a:effectLst/>
                <a:latin typeface=".SFUI-Semibold"/>
              </a:rPr>
              <a:t> injury .</a:t>
            </a:r>
            <a:endParaRPr lang="en-US" sz="2300" b="1" dirty="0">
              <a:latin typeface=".SF UI"/>
            </a:endParaRPr>
          </a:p>
          <a:p>
            <a:r>
              <a:rPr lang="en-US" sz="2300" b="1" i="0" dirty="0">
                <a:effectLst/>
                <a:latin typeface=".SF UI"/>
              </a:rPr>
              <a:t>    </a:t>
            </a:r>
            <a:r>
              <a:rPr lang="en-US" sz="2300" b="1" i="0" dirty="0">
                <a:effectLst/>
                <a:latin typeface=".SFUI-Semibold"/>
              </a:rPr>
              <a:t> </a:t>
            </a:r>
            <a:r>
              <a:rPr lang="en-US" sz="2300" b="1" i="0" u="sng" dirty="0">
                <a:effectLst/>
                <a:latin typeface=".SFUI-Semibold"/>
                <a:hlinkClick r:id="rId5"/>
              </a:rPr>
              <a:t>Platelet</a:t>
            </a:r>
            <a:r>
              <a:rPr lang="en-US" sz="2300" b="1" i="0" dirty="0">
                <a:effectLst/>
                <a:latin typeface=".SFUI-Semibold"/>
              </a:rPr>
              <a:t> </a:t>
            </a:r>
            <a:r>
              <a:rPr lang="en-US" sz="2300" b="1" i="0" u="sng" dirty="0">
                <a:effectLst/>
                <a:latin typeface=".SFUI-Semibold"/>
                <a:hlinkClick r:id="rId2"/>
              </a:rPr>
              <a:t>hemostasis</a:t>
            </a:r>
            <a:r>
              <a:rPr lang="en-US" sz="2300" b="1" i="0" dirty="0">
                <a:effectLst/>
                <a:latin typeface=".SFUI-Semibold"/>
                <a:hlinkClick r:id="rId2"/>
              </a:rPr>
              <a:t>:</a:t>
            </a:r>
            <a:r>
              <a:rPr lang="en-US" sz="2300" b="1" i="0" dirty="0">
                <a:effectLst/>
                <a:latin typeface=".SFUI-Semibold"/>
              </a:rPr>
              <a:t> adhesion, activation, and aggregation of </a:t>
            </a:r>
            <a:r>
              <a:rPr lang="en-US" sz="2300" b="1" i="0" u="sng" dirty="0">
                <a:effectLst/>
                <a:latin typeface=".SFUI-Semibold"/>
                <a:hlinkClick r:id="rId5"/>
              </a:rPr>
              <a:t>platelets</a:t>
            </a:r>
            <a:r>
              <a:rPr lang="en-US" sz="2300" b="1" i="0" dirty="0">
                <a:effectLst/>
                <a:latin typeface=".SFUI-Semibold"/>
                <a:hlinkClick r:id="rId5"/>
              </a:rPr>
              <a:t>,</a:t>
            </a:r>
            <a:r>
              <a:rPr lang="en-US" sz="2300" b="1" i="0" dirty="0">
                <a:effectLst/>
                <a:latin typeface=".SFUI-Semibold"/>
              </a:rPr>
              <a:t> which results in the formation of a </a:t>
            </a:r>
            <a:r>
              <a:rPr lang="en-US" sz="2300" b="1" i="0" u="sng" dirty="0">
                <a:effectLst/>
                <a:latin typeface=".SFUI-Semibold"/>
                <a:hlinkClick r:id="rId6"/>
              </a:rPr>
              <a:t>platelet plug</a:t>
            </a:r>
            <a:r>
              <a:rPr lang="en-US" sz="2300" b="1" i="0" dirty="0">
                <a:effectLst/>
                <a:latin typeface=".SFUI-Semibold"/>
              </a:rPr>
              <a:t> </a:t>
            </a:r>
            <a:r>
              <a:rPr lang="en-US" sz="2300" b="1" i="0" dirty="0">
                <a:effectLst/>
                <a:latin typeface=".SFUI-Semibold"/>
                <a:hlinkClick r:id="rId6"/>
              </a:rPr>
              <a:t>(</a:t>
            </a:r>
            <a:r>
              <a:rPr lang="en-US" sz="2300" b="1" i="0" u="sng" dirty="0">
                <a:effectLst/>
                <a:latin typeface=".SFUI-Semibold"/>
                <a:hlinkClick r:id="rId6"/>
              </a:rPr>
              <a:t>white thrombus</a:t>
            </a:r>
            <a:r>
              <a:rPr lang="en-US" sz="2300" b="1" i="0" dirty="0">
                <a:effectLst/>
                <a:latin typeface=".SFUI-Semibold"/>
                <a:hlinkClick r:id="rId6"/>
              </a:rPr>
              <a:t>)</a:t>
            </a:r>
            <a:endParaRPr lang="en-US" sz="2300" b="1" dirty="0">
              <a:effectLst/>
              <a:latin typeface=".SF UI"/>
            </a:endParaRPr>
          </a:p>
          <a:p>
            <a:r>
              <a:rPr lang="en-US" sz="2300" b="1" i="0" dirty="0">
                <a:effectLst/>
                <a:latin typeface=".SFUI-Heavy"/>
              </a:rPr>
              <a:t> • </a:t>
            </a:r>
            <a:r>
              <a:rPr lang="en-US" sz="2300" b="1" i="0" u="sng" dirty="0">
                <a:effectLst/>
                <a:latin typeface=".SFUI-Heavy"/>
                <a:hlinkClick r:id="rId7"/>
              </a:rPr>
              <a:t>Secondary hemostasis</a:t>
            </a:r>
            <a:r>
              <a:rPr lang="en-US" sz="2300" b="1" i="0" dirty="0">
                <a:effectLst/>
                <a:latin typeface=".SFUI-Semibold"/>
                <a:hlinkClick r:id="rId7"/>
              </a:rPr>
              <a:t>:</a:t>
            </a:r>
            <a:r>
              <a:rPr lang="en-US" sz="2300" b="1" i="0" dirty="0">
                <a:effectLst/>
                <a:latin typeface=".SFUI-Semibold"/>
              </a:rPr>
              <a:t> activation of the </a:t>
            </a:r>
            <a:r>
              <a:rPr lang="en-US" sz="2300" b="1" i="0" u="sng" dirty="0">
                <a:effectLst/>
                <a:latin typeface=".SFUI-Semibold"/>
                <a:hlinkClick r:id="rId8"/>
              </a:rPr>
              <a:t>coagulation cascade</a:t>
            </a:r>
            <a:r>
              <a:rPr lang="en-US" sz="2300" b="1" i="0" dirty="0">
                <a:effectLst/>
                <a:latin typeface=".SFUI-Semibold"/>
                <a:hlinkClick r:id="rId8"/>
              </a:rPr>
              <a:t>,</a:t>
            </a:r>
            <a:r>
              <a:rPr lang="en-US" sz="2300" b="1" i="0" dirty="0">
                <a:effectLst/>
                <a:latin typeface=".SFUI-Semibold"/>
              </a:rPr>
              <a:t> which results in the formation of a </a:t>
            </a:r>
            <a:r>
              <a:rPr lang="en-US" sz="2300" b="1" i="0" u="sng" dirty="0">
                <a:effectLst/>
                <a:latin typeface=".SFUI-Semibold"/>
                <a:hlinkClick r:id="rId9"/>
              </a:rPr>
              <a:t>fibrin</a:t>
            </a:r>
            <a:r>
              <a:rPr lang="en-US" sz="2300" b="1" i="0" dirty="0">
                <a:effectLst/>
                <a:latin typeface=".SFUI-Semibold"/>
              </a:rPr>
              <a:t> clot </a:t>
            </a:r>
            <a:r>
              <a:rPr lang="en-US" sz="2300" b="1" i="0" dirty="0">
                <a:effectLst/>
                <a:latin typeface=".SFUI-Semibold"/>
                <a:hlinkClick r:id="rId10"/>
              </a:rPr>
              <a:t>(</a:t>
            </a:r>
            <a:r>
              <a:rPr lang="en-US" sz="2300" b="1" i="0" u="sng" dirty="0">
                <a:effectLst/>
                <a:latin typeface=".SFUI-Semibold"/>
                <a:hlinkClick r:id="rId10"/>
              </a:rPr>
              <a:t>red thrombus</a:t>
            </a:r>
            <a:r>
              <a:rPr lang="en-US" sz="2300" b="1" i="0" dirty="0">
                <a:effectLst/>
                <a:latin typeface=".SFUI-Semibold"/>
                <a:hlinkClick r:id="rId10"/>
              </a:rPr>
              <a:t>)</a:t>
            </a:r>
            <a:endParaRPr lang="en-US" sz="2300" b="1" dirty="0">
              <a:effectLst/>
              <a:latin typeface=".SF UI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0500" y="315228"/>
            <a:ext cx="3573171" cy="59341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.SFUI-Semibold"/>
              </a:rPr>
              <a:t>◦ </a:t>
            </a:r>
            <a:r>
              <a:rPr lang="en-US" sz="2200" b="1" i="0" dirty="0">
                <a:effectLst/>
                <a:latin typeface=".SFUI-Semibold"/>
              </a:rPr>
              <a:t>Coagulation cascade: a sequence of events triggered by the activation of the intrinsic or </a:t>
            </a:r>
            <a:r>
              <a:rPr lang="en-US" sz="2200" b="1" i="0" u="sng" dirty="0">
                <a:effectLst/>
                <a:latin typeface=".SFUI-Semibold"/>
                <a:hlinkClick r:id="rId2"/>
              </a:rPr>
              <a:t>extrinsic pathway of coagulation</a:t>
            </a:r>
            <a:r>
              <a:rPr lang="en-US" sz="2200" b="1" i="0" dirty="0">
                <a:effectLst/>
                <a:latin typeface=".SFUI-Semibold"/>
              </a:rPr>
              <a:t> that results in the formation of a stable </a:t>
            </a:r>
            <a:r>
              <a:rPr lang="en-US" sz="2200" b="1" i="0" u="sng" dirty="0">
                <a:effectLst/>
                <a:latin typeface=".SFUI-Semibold"/>
                <a:hlinkClick r:id="rId3"/>
              </a:rPr>
              <a:t>thrombus</a:t>
            </a:r>
            <a:r>
              <a:rPr lang="en-GB" sz="2200" b="1" i="0" u="sng" dirty="0">
                <a:effectLst/>
                <a:latin typeface=".SFUI-Semibold"/>
              </a:rPr>
              <a:t>.</a:t>
            </a:r>
            <a:endParaRPr lang="en-US" sz="2200" dirty="0">
              <a:effectLst/>
              <a:latin typeface=".SF UI"/>
            </a:endParaRPr>
          </a:p>
          <a:p>
            <a:r>
              <a:rPr lang="en-US" sz="2200" b="1" i="0" dirty="0">
                <a:effectLst/>
                <a:latin typeface=".SFUI-Semibold"/>
              </a:rPr>
              <a:t> ◦ Coagulation factors</a:t>
            </a:r>
            <a:r>
              <a:rPr lang="en-GB" sz="2200" b="1" i="0" dirty="0">
                <a:effectLst/>
                <a:latin typeface=".SFUI-Semibold"/>
              </a:rPr>
              <a:t> :</a:t>
            </a:r>
            <a:endParaRPr lang="en-US" sz="2200" dirty="0">
              <a:effectLst/>
              <a:latin typeface=".SF UI"/>
            </a:endParaRPr>
          </a:p>
          <a:p>
            <a:r>
              <a:rPr lang="en-US" sz="2200" b="1" i="0" dirty="0">
                <a:effectLst/>
                <a:latin typeface=".SFUI-Semibold"/>
              </a:rPr>
              <a:t> ▪ Substances that interact with each other to promote blood coagulation</a:t>
            </a:r>
            <a:r>
              <a:rPr lang="en-GB" sz="2200" b="1" i="0" dirty="0">
                <a:effectLst/>
                <a:latin typeface=".SFUI-Semibold"/>
              </a:rPr>
              <a:t>.</a:t>
            </a:r>
          </a:p>
          <a:p>
            <a:endParaRPr lang="en-US" sz="2200" dirty="0">
              <a:effectLst/>
              <a:latin typeface=".SF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001" y="0"/>
            <a:ext cx="64711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89803"/>
            <a:ext cx="8596668" cy="5651560"/>
          </a:xfrm>
        </p:spPr>
        <p:txBody>
          <a:bodyPr/>
          <a:lstStyle/>
          <a:p>
            <a:r>
              <a:rPr lang="en-US" b="1" i="0" dirty="0">
                <a:effectLst/>
                <a:latin typeface=".SFUI-Semibold"/>
              </a:rPr>
              <a:t> </a:t>
            </a:r>
            <a:r>
              <a:rPr lang="en-US" sz="2500" b="1" i="0" dirty="0">
                <a:effectLst/>
                <a:latin typeface=".SFUI-Semibold"/>
              </a:rPr>
              <a:t>Extrinsic pathway of coagulation</a:t>
            </a:r>
            <a:r>
              <a:rPr lang="en-US" sz="2000" b="1" i="0" dirty="0">
                <a:effectLst/>
                <a:latin typeface=".SFUI-Heavy"/>
              </a:rPr>
              <a:t>: triggered by </a:t>
            </a:r>
            <a:r>
              <a:rPr lang="en-US" sz="2000" b="1" i="0" u="sng" dirty="0">
                <a:effectLst/>
                <a:latin typeface=".SFUI-Heavy"/>
                <a:hlinkClick r:id="rId2"/>
              </a:rPr>
              <a:t>endothelial</a:t>
            </a:r>
            <a:r>
              <a:rPr lang="en-US" sz="2000" b="1" i="0" dirty="0">
                <a:effectLst/>
                <a:latin typeface=".SFUI-Heavy"/>
              </a:rPr>
              <a:t> injury</a:t>
            </a:r>
            <a:endParaRPr lang="en-US" sz="2000" b="1" dirty="0">
              <a:effectLst/>
              <a:latin typeface=".SF UI"/>
            </a:endParaRPr>
          </a:p>
          <a:p>
            <a:r>
              <a:rPr lang="en-US" sz="2000" b="1" i="0" dirty="0">
                <a:effectLst/>
                <a:latin typeface=".SFUI-Heavy"/>
              </a:rPr>
              <a:t> </a:t>
            </a:r>
            <a:r>
              <a:rPr lang="en-US" sz="2000" b="1" dirty="0">
                <a:latin typeface=".SFUI-Heavy"/>
              </a:rPr>
              <a:t>   </a:t>
            </a:r>
            <a:r>
              <a:rPr lang="en-US" sz="2000" b="1" i="0" dirty="0">
                <a:effectLst/>
                <a:latin typeface=".SFUI-Heavy"/>
              </a:rPr>
              <a:t>Tissue factor </a:t>
            </a:r>
            <a:r>
              <a:rPr lang="en-US" sz="2000" b="1" i="0" dirty="0">
                <a:effectLst/>
                <a:latin typeface=".SFUI-Heavy"/>
                <a:hlinkClick r:id="rId3"/>
              </a:rPr>
              <a:t>(</a:t>
            </a:r>
            <a:r>
              <a:rPr lang="en-US" sz="2000" b="1" i="0" u="sng" dirty="0">
                <a:effectLst/>
                <a:latin typeface=".SFUI-Heavy"/>
                <a:hlinkClick r:id="rId3"/>
              </a:rPr>
              <a:t>factor III</a:t>
            </a:r>
            <a:r>
              <a:rPr lang="en-US" sz="2000" b="1" i="0" dirty="0">
                <a:effectLst/>
                <a:latin typeface=".SFUI-Heavy"/>
                <a:hlinkClick r:id="rId3"/>
              </a:rPr>
              <a:t>)</a:t>
            </a:r>
            <a:r>
              <a:rPr lang="en-US" sz="2000" b="1" i="0" dirty="0">
                <a:effectLst/>
                <a:latin typeface=".SFUI-Heavy"/>
              </a:rPr>
              <a:t> activates factor VII.</a:t>
            </a:r>
            <a:endParaRPr lang="en-US" sz="2000" b="1" dirty="0">
              <a:effectLst/>
              <a:latin typeface=".SF UI"/>
            </a:endParaRPr>
          </a:p>
          <a:p>
            <a:r>
              <a:rPr lang="en-US" sz="2000" b="1" i="0" dirty="0">
                <a:effectLst/>
                <a:latin typeface=".SFUI-Heavy"/>
              </a:rPr>
              <a:t> ▪ </a:t>
            </a:r>
            <a:r>
              <a:rPr lang="en-US" sz="2000" b="1" i="0" u="sng" dirty="0">
                <a:effectLst/>
                <a:latin typeface=".SFUI-Heavy"/>
                <a:hlinkClick r:id="rId3"/>
              </a:rPr>
              <a:t>Tissue factor</a:t>
            </a:r>
            <a:r>
              <a:rPr lang="en-US" sz="2000" b="1" i="0" dirty="0">
                <a:effectLst/>
                <a:latin typeface=".SFUI-Heavy"/>
              </a:rPr>
              <a:t> is expressed on the surface of </a:t>
            </a:r>
            <a:r>
              <a:rPr lang="en-US" sz="2000" b="1" i="0" dirty="0" err="1">
                <a:effectLst/>
                <a:latin typeface=".SFUI-Heavy"/>
              </a:rPr>
              <a:t>subendothelial</a:t>
            </a:r>
            <a:r>
              <a:rPr lang="en-US" sz="2000" b="1" i="0" dirty="0">
                <a:effectLst/>
                <a:latin typeface=".SFUI-Heavy"/>
              </a:rPr>
              <a:t> muscle cells and </a:t>
            </a:r>
            <a:r>
              <a:rPr lang="en-US" sz="2000" b="1" i="0" u="sng" dirty="0">
                <a:effectLst/>
                <a:latin typeface=".SFUI-Heavy"/>
                <a:hlinkClick r:id="rId4"/>
              </a:rPr>
              <a:t>fibroblasts</a:t>
            </a:r>
            <a:r>
              <a:rPr lang="en-US" sz="2000" b="1" i="0" dirty="0">
                <a:effectLst/>
                <a:latin typeface=".SFUI-Heavy"/>
                <a:hlinkClick r:id="rId4"/>
              </a:rPr>
              <a:t>.</a:t>
            </a:r>
            <a:endParaRPr lang="en-US" sz="2000" b="1" dirty="0">
              <a:effectLst/>
              <a:latin typeface=".SF UI"/>
            </a:endParaRPr>
          </a:p>
          <a:p>
            <a:r>
              <a:rPr lang="en-US" sz="2000" b="1" i="0" dirty="0">
                <a:effectLst/>
                <a:latin typeface=".SFUI-Heavy"/>
              </a:rPr>
              <a:t> ▪ </a:t>
            </a:r>
            <a:r>
              <a:rPr lang="en-US" sz="2000" b="1" i="0" u="sng" dirty="0">
                <a:effectLst/>
                <a:latin typeface=".SFUI-Heavy"/>
                <a:hlinkClick r:id="rId5"/>
              </a:rPr>
              <a:t>Factor VII</a:t>
            </a:r>
            <a:r>
              <a:rPr lang="en-US" sz="2000" b="1" i="0" dirty="0">
                <a:effectLst/>
                <a:latin typeface=".SFUI-Heavy"/>
                <a:hlinkClick r:id="rId5"/>
              </a:rPr>
              <a:t>:</a:t>
            </a:r>
            <a:r>
              <a:rPr lang="en-US" sz="2000" b="1" i="0" dirty="0">
                <a:effectLst/>
                <a:latin typeface=".SFUI-Heavy"/>
              </a:rPr>
              <a:t> </a:t>
            </a:r>
            <a:r>
              <a:rPr lang="en-US" sz="2000" b="1" i="0" u="sng" dirty="0">
                <a:effectLst/>
                <a:latin typeface=".SFUI-Heavy"/>
              </a:rPr>
              <a:t>vitamin K-dependent coagulation factor</a:t>
            </a:r>
            <a:r>
              <a:rPr lang="en-US" sz="2000" b="1" i="0" dirty="0">
                <a:effectLst/>
                <a:latin typeface=".SFUI-Heavy"/>
              </a:rPr>
              <a:t> produced by liver</a:t>
            </a:r>
            <a:r>
              <a:rPr lang="en-GB" sz="2000" b="1" i="0" dirty="0">
                <a:effectLst/>
                <a:latin typeface=".SFUI-Heavy"/>
              </a:rPr>
              <a:t>.</a:t>
            </a:r>
            <a:endParaRPr lang="en-US" sz="2000" b="1" dirty="0">
              <a:effectLst/>
              <a:latin typeface=".SF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984" y="2565902"/>
            <a:ext cx="4273550" cy="416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826DBA-C7B3-4249-6C1A-810E4F80A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5284" y="3429000"/>
            <a:ext cx="2841452" cy="26858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65843"/>
            <a:ext cx="6728904" cy="5475520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effectLst/>
                <a:latin typeface=".SFUI-Semibold"/>
              </a:rPr>
              <a:t>Intrinsic pathway of coagulation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Heavy"/>
              </a:rPr>
              <a:t> ◦ Exposed </a:t>
            </a:r>
            <a:r>
              <a:rPr lang="en-US" b="1" i="0" u="sng" dirty="0">
                <a:effectLst/>
                <a:latin typeface=".SFUI-Heavy"/>
                <a:hlinkClick r:id="rId2"/>
              </a:rPr>
              <a:t>collagen</a:t>
            </a:r>
            <a:r>
              <a:rPr lang="en-US" b="1" i="0" dirty="0">
                <a:effectLst/>
                <a:latin typeface=".SFUI-Heavy"/>
                <a:hlinkClick r:id="rId2"/>
              </a:rPr>
              <a:t>,</a:t>
            </a:r>
            <a:r>
              <a:rPr lang="en-US" b="1" i="0" dirty="0">
                <a:effectLst/>
                <a:latin typeface=".SFUI-Heavy"/>
              </a:rPr>
              <a:t> </a:t>
            </a:r>
            <a:r>
              <a:rPr lang="en-US" b="1" i="0" u="sng" dirty="0" err="1">
                <a:effectLst/>
                <a:latin typeface=".SFUI-Heavy"/>
                <a:hlinkClick r:id="rId3"/>
              </a:rPr>
              <a:t>kallikrein</a:t>
            </a:r>
            <a:r>
              <a:rPr lang="en-US" b="1" i="0" dirty="0">
                <a:effectLst/>
                <a:latin typeface=".SFUI-Heavy"/>
                <a:hlinkClick r:id="rId3"/>
              </a:rPr>
              <a:t>,</a:t>
            </a:r>
            <a:r>
              <a:rPr lang="en-US" b="1" i="0" dirty="0">
                <a:effectLst/>
                <a:latin typeface=".SFUI-Heavy"/>
              </a:rPr>
              <a:t> and </a:t>
            </a:r>
            <a:r>
              <a:rPr lang="en-US" b="1" i="0" dirty="0" err="1">
                <a:effectLst/>
                <a:latin typeface=".SFUI-Heavy"/>
              </a:rPr>
              <a:t>kininogen</a:t>
            </a:r>
            <a:r>
              <a:rPr lang="en-US" b="1" i="0" dirty="0">
                <a:effectLst/>
                <a:latin typeface=".SFUI-Heavy"/>
              </a:rPr>
              <a:t> (</a:t>
            </a:r>
            <a:r>
              <a:rPr lang="en-US" b="1" i="0" u="sng" dirty="0">
                <a:effectLst/>
                <a:latin typeface=".SFUI-Heavy"/>
              </a:rPr>
              <a:t>HMWK</a:t>
            </a:r>
            <a:r>
              <a:rPr lang="en-US" b="1" i="0" dirty="0">
                <a:effectLst/>
                <a:latin typeface=".SFUI-Heavy"/>
              </a:rPr>
              <a:t>) activate </a:t>
            </a:r>
            <a:r>
              <a:rPr lang="en-US" b="1" i="0" u="sng" dirty="0">
                <a:effectLst/>
                <a:latin typeface=".SFUI-Heavy"/>
                <a:hlinkClick r:id="rId4"/>
              </a:rPr>
              <a:t>factor XII</a:t>
            </a:r>
            <a:r>
              <a:rPr lang="en-US" b="1" i="0" dirty="0">
                <a:effectLst/>
                <a:latin typeface=".SFUI-Heavy"/>
                <a:hlinkClick r:id="rId4"/>
              </a:rPr>
              <a:t>.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Heavy"/>
              </a:rPr>
              <a:t> ▪ Factor XIIa activates </a:t>
            </a:r>
            <a:r>
              <a:rPr lang="en-US" b="1" i="0" u="sng" dirty="0">
                <a:effectLst/>
                <a:latin typeface=".SFUI-Heavy"/>
                <a:hlinkClick r:id="rId5"/>
              </a:rPr>
              <a:t>factor XI</a:t>
            </a:r>
            <a:r>
              <a:rPr lang="en-US" b="1" i="0" dirty="0">
                <a:effectLst/>
                <a:latin typeface=".SFUI-Heavy"/>
                <a:hlinkClick r:id="rId5"/>
              </a:rPr>
              <a:t>.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Heavy"/>
              </a:rPr>
              <a:t>  ◦ </a:t>
            </a:r>
            <a:r>
              <a:rPr lang="en-US" b="1" i="0" u="sng" dirty="0">
                <a:effectLst/>
                <a:latin typeface=".SFUI-Heavy"/>
                <a:hlinkClick r:id="rId6"/>
              </a:rPr>
              <a:t>Thrombin</a:t>
            </a:r>
            <a:r>
              <a:rPr lang="en-US" b="1" i="0" dirty="0">
                <a:effectLst/>
                <a:latin typeface=".SFUI-Heavy"/>
              </a:rPr>
              <a:t> activates factor XI and factor VIII.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Heavy"/>
              </a:rPr>
              <a:t> ◦ Factor </a:t>
            </a:r>
            <a:r>
              <a:rPr lang="en-US" b="1" i="0" dirty="0" err="1">
                <a:effectLst/>
                <a:latin typeface=".SFUI-Heavy"/>
              </a:rPr>
              <a:t>XIa</a:t>
            </a:r>
            <a:r>
              <a:rPr lang="en-US" b="1" i="0" dirty="0">
                <a:effectLst/>
                <a:latin typeface=".SFUI-Heavy"/>
              </a:rPr>
              <a:t> activates factor IX.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Heavy"/>
              </a:rPr>
              <a:t> ◦ </a:t>
            </a:r>
            <a:r>
              <a:rPr lang="en-US" b="1" i="0" u="sng" dirty="0">
                <a:effectLst/>
                <a:latin typeface=".SFUI-Heavy"/>
                <a:hlinkClick r:id="rId7"/>
              </a:rPr>
              <a:t>Factors VIIIa</a:t>
            </a:r>
            <a:r>
              <a:rPr lang="en-US" b="1" i="0" dirty="0">
                <a:effectLst/>
                <a:latin typeface=".SFUI-Heavy"/>
              </a:rPr>
              <a:t> and </a:t>
            </a:r>
            <a:r>
              <a:rPr lang="en-US" b="1" i="0" dirty="0" err="1">
                <a:effectLst/>
                <a:latin typeface=".SFUI-Heavy"/>
              </a:rPr>
              <a:t>IXa</a:t>
            </a:r>
            <a:r>
              <a:rPr lang="en-US" b="1" i="0" dirty="0">
                <a:effectLst/>
                <a:latin typeface=".SFUI-Heavy"/>
              </a:rPr>
              <a:t> form a complex (mediated by </a:t>
            </a:r>
            <a:r>
              <a:rPr lang="en-US" b="1" i="0" u="sng" dirty="0">
                <a:effectLst/>
                <a:latin typeface=".SFUI-Heavy"/>
              </a:rPr>
              <a:t>calcium</a:t>
            </a:r>
            <a:r>
              <a:rPr lang="en-US" b="1" i="0" dirty="0">
                <a:effectLst/>
                <a:latin typeface=".SFUI-Heavy"/>
              </a:rPr>
              <a:t>) that activates </a:t>
            </a:r>
            <a:r>
              <a:rPr lang="en-US" b="1" i="0" u="sng" dirty="0">
                <a:effectLst/>
                <a:latin typeface=".SFUI-Heavy"/>
                <a:hlinkClick r:id="rId8"/>
              </a:rPr>
              <a:t>factor X</a:t>
            </a:r>
            <a:r>
              <a:rPr lang="en-US" b="1" i="0" dirty="0">
                <a:effectLst/>
                <a:latin typeface=".SFUI-Heavy"/>
                <a:hlinkClick r:id="rId8"/>
              </a:rPr>
              <a:t>.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Heavy"/>
              </a:rPr>
              <a:t> ◦ This causes a positive feedback loop of </a:t>
            </a:r>
            <a:r>
              <a:rPr lang="en-US" b="1" i="0" u="sng" dirty="0">
                <a:effectLst/>
                <a:latin typeface=".SFUI-Heavy"/>
                <a:hlinkClick r:id="rId8"/>
              </a:rPr>
              <a:t>factor X</a:t>
            </a:r>
            <a:r>
              <a:rPr lang="en-US" b="1" i="0" dirty="0">
                <a:effectLst/>
                <a:latin typeface=".SFUI-Heavy"/>
              </a:rPr>
              <a:t> and </a:t>
            </a:r>
            <a:r>
              <a:rPr lang="en-US" b="1" i="0" u="sng" dirty="0">
                <a:effectLst/>
                <a:latin typeface=".SFUI-Heavy"/>
                <a:hlinkClick r:id="rId6"/>
              </a:rPr>
              <a:t>thrombin</a:t>
            </a:r>
            <a:r>
              <a:rPr lang="en-US" b="1" i="0" dirty="0">
                <a:effectLst/>
                <a:latin typeface=".SFUI-Heavy"/>
              </a:rPr>
              <a:t> activation via the intrinsic pathway.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Semibold"/>
              </a:rPr>
              <a:t> • Common pathway of coagulation</a:t>
            </a:r>
            <a:r>
              <a:rPr lang="en-US" b="1" i="0" dirty="0">
                <a:effectLst/>
                <a:latin typeface=".SFUI-Heavy"/>
              </a:rPr>
              <a:t>: The extrinsic and intrinsic pathway both end in the common pathway.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Heavy"/>
              </a:rPr>
              <a:t> 1) Factor Xa and factor Va form a complex (mediated by </a:t>
            </a:r>
            <a:r>
              <a:rPr lang="en-US" b="1" i="0" u="sng" dirty="0">
                <a:effectLst/>
                <a:latin typeface=".SFUI-Heavy"/>
              </a:rPr>
              <a:t>calcium</a:t>
            </a:r>
            <a:r>
              <a:rPr lang="en-US" b="1" i="0" dirty="0">
                <a:effectLst/>
                <a:latin typeface=".SFUI-Heavy"/>
              </a:rPr>
              <a:t>) that cleaves prothrombin </a:t>
            </a:r>
            <a:r>
              <a:rPr lang="en-US" b="1" i="0" dirty="0">
                <a:effectLst/>
                <a:latin typeface=".SFUI-Heavy"/>
                <a:hlinkClick r:id="rId9"/>
              </a:rPr>
              <a:t>(</a:t>
            </a:r>
            <a:r>
              <a:rPr lang="en-US" b="1" i="0" u="sng" dirty="0">
                <a:effectLst/>
                <a:latin typeface=".SFUI-Heavy"/>
                <a:hlinkClick r:id="rId9"/>
              </a:rPr>
              <a:t>factor II</a:t>
            </a:r>
            <a:r>
              <a:rPr lang="en-US" b="1" i="0" dirty="0">
                <a:effectLst/>
                <a:latin typeface=".SFUI-Heavy"/>
                <a:hlinkClick r:id="rId9"/>
              </a:rPr>
              <a:t>)</a:t>
            </a:r>
            <a:r>
              <a:rPr lang="en-US" b="1" i="0" dirty="0">
                <a:effectLst/>
                <a:latin typeface=".SFUI-Heavy"/>
              </a:rPr>
              <a:t> to thrombin </a:t>
            </a:r>
            <a:r>
              <a:rPr lang="en-US" b="1" i="0" dirty="0">
                <a:effectLst/>
                <a:latin typeface=".SFUI-Heavy"/>
                <a:hlinkClick r:id="rId6"/>
              </a:rPr>
              <a:t>(</a:t>
            </a:r>
            <a:r>
              <a:rPr lang="en-US" b="1" i="0" u="sng" dirty="0">
                <a:effectLst/>
                <a:latin typeface=".SFUI-Heavy"/>
                <a:hlinkClick r:id="rId6"/>
              </a:rPr>
              <a:t>factor </a:t>
            </a:r>
            <a:r>
              <a:rPr lang="en-US" b="1" i="0" u="sng" dirty="0" err="1">
                <a:effectLst/>
                <a:latin typeface=".SFUI-Heavy"/>
                <a:hlinkClick r:id="rId6"/>
              </a:rPr>
              <a:t>IIa</a:t>
            </a:r>
            <a:r>
              <a:rPr lang="en-US" b="1" i="0" dirty="0">
                <a:effectLst/>
                <a:latin typeface=".SFUI-Heavy"/>
                <a:hlinkClick r:id="rId6"/>
              </a:rPr>
              <a:t>).</a:t>
            </a:r>
            <a:endParaRPr lang="en-US" dirty="0">
              <a:effectLst/>
              <a:latin typeface=".SF UI"/>
            </a:endParaRPr>
          </a:p>
          <a:p>
            <a:r>
              <a:rPr lang="en-US" b="1" i="0" dirty="0">
                <a:effectLst/>
                <a:latin typeface=".SFUI-Heavy"/>
              </a:rPr>
              <a:t> 2)  </a:t>
            </a:r>
            <a:r>
              <a:rPr lang="en-US" b="1" i="0" u="sng" dirty="0">
                <a:effectLst/>
                <a:latin typeface=".SFUI-Heavy"/>
                <a:hlinkClick r:id="rId6"/>
              </a:rPr>
              <a:t>Thrombin</a:t>
            </a:r>
            <a:r>
              <a:rPr lang="en-US" b="1" i="0" dirty="0">
                <a:effectLst/>
                <a:latin typeface=".SFUI-Heavy"/>
              </a:rPr>
              <a:t> cleaves fibrinogen </a:t>
            </a:r>
            <a:r>
              <a:rPr lang="en-US" b="1" i="0" dirty="0">
                <a:effectLst/>
                <a:latin typeface=".SFUI-Heavy"/>
                <a:hlinkClick r:id="rId10"/>
              </a:rPr>
              <a:t>(</a:t>
            </a:r>
            <a:r>
              <a:rPr lang="en-US" b="1" i="0" u="sng" dirty="0">
                <a:effectLst/>
                <a:latin typeface=".SFUI-Heavy"/>
                <a:hlinkClick r:id="rId10"/>
              </a:rPr>
              <a:t>factor I</a:t>
            </a:r>
            <a:r>
              <a:rPr lang="en-US" b="1" i="0" dirty="0">
                <a:effectLst/>
                <a:latin typeface=".SFUI-Heavy"/>
                <a:hlinkClick r:id="rId10"/>
              </a:rPr>
              <a:t>)</a:t>
            </a:r>
            <a:r>
              <a:rPr lang="en-US" b="1" i="0" dirty="0">
                <a:effectLst/>
                <a:latin typeface=".SFUI-Heavy"/>
              </a:rPr>
              <a:t> into insoluble fibrin </a:t>
            </a:r>
            <a:r>
              <a:rPr lang="en-US" b="1" i="0" dirty="0">
                <a:effectLst/>
                <a:latin typeface=".SFUI-Heavy"/>
                <a:hlinkClick r:id="rId11"/>
              </a:rPr>
              <a:t>(</a:t>
            </a:r>
            <a:r>
              <a:rPr lang="en-US" b="1" i="0" u="sng" dirty="0">
                <a:effectLst/>
                <a:latin typeface=".SFUI-Heavy"/>
                <a:hlinkClick r:id="rId11"/>
              </a:rPr>
              <a:t>factor Ia</a:t>
            </a:r>
            <a:r>
              <a:rPr lang="en-US" b="1" i="0" dirty="0">
                <a:effectLst/>
                <a:latin typeface=".SFUI-Heavy"/>
                <a:hlinkClick r:id="rId11"/>
              </a:rPr>
              <a:t>)</a:t>
            </a:r>
            <a:r>
              <a:rPr lang="en-US" b="1" i="0" dirty="0">
                <a:effectLst/>
                <a:latin typeface=".SFUI-Heavy"/>
              </a:rPr>
              <a:t> </a:t>
            </a:r>
            <a:endParaRPr lang="en-US" dirty="0">
              <a:effectLst/>
              <a:latin typeface=".SF UI"/>
            </a:endParaRPr>
          </a:p>
          <a:p>
            <a:endParaRPr lang="en-US" dirty="0">
              <a:effectLst/>
              <a:latin typeface=".SF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4306" y="1998617"/>
            <a:ext cx="4418631" cy="3697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30495"/>
            <a:ext cx="8596668" cy="5110867"/>
          </a:xfrm>
        </p:spPr>
        <p:txBody>
          <a:bodyPr/>
          <a:lstStyle/>
          <a:p>
            <a:r>
              <a:rPr lang="en-US" dirty="0"/>
              <a:t>* </a:t>
            </a:r>
            <a:r>
              <a:rPr lang="en-US" sz="2500" b="1" dirty="0"/>
              <a:t>Important deactivators of coagulation</a:t>
            </a:r>
            <a:r>
              <a:rPr lang="en-GB" sz="2500" b="1" dirty="0"/>
              <a:t> :</a:t>
            </a:r>
          </a:p>
          <a:p>
            <a:r>
              <a:rPr lang="en-US" dirty="0"/>
              <a:t>1- </a:t>
            </a:r>
            <a:r>
              <a:rPr lang="en-US" b="1" dirty="0">
                <a:solidFill>
                  <a:schemeClr val="accent1"/>
                </a:solidFill>
              </a:rPr>
              <a:t>Antithrombin</a:t>
            </a:r>
            <a:r>
              <a:rPr lang="en-US" b="1" dirty="0"/>
              <a:t> l</a:t>
            </a:r>
            <a:r>
              <a:rPr lang="en-US" dirty="0"/>
              <a:t> is produced in liver and circulate in plasma, activated by healthy endothelial cells and inhibits factors, II,IX,X.</a:t>
            </a:r>
            <a:endParaRPr lang="en-GB" dirty="0"/>
          </a:p>
          <a:p>
            <a:r>
              <a:rPr lang="en-US" dirty="0"/>
              <a:t>2- </a:t>
            </a:r>
            <a:r>
              <a:rPr lang="en-US" b="1" dirty="0">
                <a:solidFill>
                  <a:schemeClr val="accent1"/>
                </a:solidFill>
              </a:rPr>
              <a:t>Protein C and 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glycoproteins synthesized in liver . Protein C is a zymogen (inactive) , its active form called activated protein C (APC).APC requires protein S as a co-factor (not a zymogen) to inactivate factors Va and </a:t>
            </a:r>
            <a:r>
              <a:rPr lang="en-US" dirty="0" err="1"/>
              <a:t>VIllaIf</a:t>
            </a:r>
            <a:r>
              <a:rPr lang="en-US" dirty="0"/>
              <a:t> protein C and S are deficient, the patient will be in a </a:t>
            </a:r>
            <a:r>
              <a:rPr lang="en-US" dirty="0" err="1"/>
              <a:t>hypercoagulable</a:t>
            </a:r>
            <a:r>
              <a:rPr lang="en-US" dirty="0"/>
              <a:t> state</a:t>
            </a:r>
            <a:r>
              <a:rPr lang="en-GB" dirty="0"/>
              <a:t>.</a:t>
            </a:r>
          </a:p>
          <a:p>
            <a:r>
              <a:rPr lang="en-US" dirty="0"/>
              <a:t>3- </a:t>
            </a:r>
            <a:r>
              <a:rPr lang="en-US" b="1" dirty="0">
                <a:solidFill>
                  <a:schemeClr val="accent1"/>
                </a:solidFill>
              </a:rPr>
              <a:t>Tissue factor pathway inhibitor inactivates Xa</a:t>
            </a:r>
            <a:r>
              <a:rPr lang="en-GB" b="1" dirty="0">
                <a:solidFill>
                  <a:schemeClr val="accent1"/>
                </a:solidFill>
              </a:rPr>
              <a:t>.</a:t>
            </a:r>
          </a:p>
          <a:p>
            <a:r>
              <a:rPr lang="en-GB" dirty="0"/>
              <a:t>4- </a:t>
            </a:r>
            <a:r>
              <a:rPr lang="en-US" b="1" dirty="0">
                <a:solidFill>
                  <a:schemeClr val="accent1"/>
                </a:solidFill>
              </a:rPr>
              <a:t>Plasminogen</a:t>
            </a:r>
            <a:r>
              <a:rPr lang="en-US" dirty="0"/>
              <a:t> is synthesized in liver, converted to plasmin which breakdown</a:t>
            </a:r>
            <a:r>
              <a:rPr lang="en-GB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40" y="1533715"/>
            <a:ext cx="8596668" cy="3790570"/>
          </a:xfrm>
        </p:spPr>
        <p:txBody>
          <a:bodyPr/>
          <a:lstStyle/>
          <a:p>
            <a:r>
              <a:rPr lang="en-US" sz="2400" b="1" i="0" dirty="0">
                <a:effectLst/>
                <a:latin typeface=".SFUI-Semibold"/>
              </a:rPr>
              <a:t>The prothrombin time measures the time taken for fibrin to form via the </a:t>
            </a:r>
            <a:r>
              <a:rPr lang="en-US" sz="2400" b="1" i="0" dirty="0">
                <a:effectLst/>
                <a:latin typeface=".SFUI-Heavy"/>
              </a:rPr>
              <a:t>extrinsic pathway</a:t>
            </a:r>
            <a:r>
              <a:rPr lang="en-US" sz="2400" b="1" i="0" dirty="0">
                <a:effectLst/>
                <a:latin typeface=".SFUI-Semibold"/>
              </a:rPr>
              <a:t>.</a:t>
            </a:r>
            <a:endParaRPr lang="en-US" sz="2400" dirty="0">
              <a:effectLst/>
              <a:latin typeface=".SF UI"/>
            </a:endParaRPr>
          </a:p>
          <a:p>
            <a:r>
              <a:rPr lang="en-US" sz="2400" b="1" i="0" dirty="0">
                <a:effectLst/>
                <a:latin typeface=".SFUI-Semibold"/>
              </a:rPr>
              <a:t>The normal range is 9-12 seconds. Factors measured include factor VII; factor X; factor V; prothrombin and fibrinogen.</a:t>
            </a:r>
            <a:endParaRPr lang="en-US" sz="2400" dirty="0">
              <a:effectLst/>
              <a:latin typeface=".SF UI"/>
            </a:endParaRPr>
          </a:p>
          <a:p>
            <a:r>
              <a:rPr lang="en-US" sz="2400" b="1" i="0" dirty="0">
                <a:effectLst/>
                <a:latin typeface=".SFUI-Semibold"/>
              </a:rPr>
              <a:t>The activated thromboplastin time measures the time taken for fibrin to form via the </a:t>
            </a:r>
            <a:r>
              <a:rPr lang="en-US" sz="2400" b="1" i="0" dirty="0">
                <a:effectLst/>
                <a:latin typeface=".SFUI-Heavy"/>
              </a:rPr>
              <a:t>intrinsic pathway</a:t>
            </a:r>
            <a:r>
              <a:rPr lang="en-US" sz="2400" b="1" i="0" dirty="0">
                <a:effectLst/>
                <a:latin typeface=".SFUI-Semibold"/>
              </a:rPr>
              <a:t>.</a:t>
            </a:r>
            <a:endParaRPr lang="en-US" sz="2400" dirty="0">
              <a:effectLst/>
              <a:latin typeface=".SF UI"/>
            </a:endParaRPr>
          </a:p>
          <a:p>
            <a:r>
              <a:rPr lang="en-US" sz="2400" b="1" i="0" dirty="0">
                <a:effectLst/>
                <a:latin typeface=".SFUI-Heavy"/>
              </a:rPr>
              <a:t>The normal range is </a:t>
            </a:r>
            <a:r>
              <a:rPr lang="en-US" sz="2400" b="1" i="0" dirty="0">
                <a:effectLst/>
                <a:latin typeface=".SFUI-Semibold"/>
              </a:rPr>
              <a:t>23-38 seconds. Factors measured include factor XII, factor XI, factor IX, factor VIII, factor X, factor V, prothrombin and fibrinogen.</a:t>
            </a:r>
            <a:endParaRPr lang="en-US" sz="2400" dirty="0">
              <a:effectLst/>
              <a:latin typeface=".SF UI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Anti-Coagulant therapy</vt:lpstr>
      <vt:lpstr>Homeostasis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Thrombotic disorder </vt:lpstr>
      <vt:lpstr>ANTI THROMBOTIC DRUGS </vt:lpstr>
      <vt:lpstr>Anti coagulant : HEPARIN</vt:lpstr>
      <vt:lpstr>UnFractionated HEPARIN :</vt:lpstr>
      <vt:lpstr>PowerPoint Presentation</vt:lpstr>
      <vt:lpstr>LOW MOLECULAR WEIGHT HEPARIN </vt:lpstr>
      <vt:lpstr>PowerPoint Presentation</vt:lpstr>
      <vt:lpstr>PowerPoint Presentation</vt:lpstr>
      <vt:lpstr>Warfarin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Anti-Coagulation Drugs</dc:title>
  <dc:creator>صفاء حمدان سالم عليمات</dc:creator>
  <cp:lastModifiedBy>hanaaaljaloudi2002@outlook.com</cp:lastModifiedBy>
  <cp:revision>16</cp:revision>
  <dcterms:created xsi:type="dcterms:W3CDTF">1900-01-01T00:00:00Z</dcterms:created>
  <dcterms:modified xsi:type="dcterms:W3CDTF">2023-10-02T17:50:30Z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9175DFEB56B9D55563D81565F03AA735_32</vt:lpwstr>
  </property>
  <property fmtid="{D5CDD505-2E9C-101B-9397-08002B2CF9AE}" pid="3" name="KSOProductBuildVer">
    <vt:lpwstr>2052-11.33.40</vt:lpwstr>
  </property>
</Properties>
</file>