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305" r:id="rId12"/>
    <p:sldId id="266" r:id="rId13"/>
    <p:sldId id="267" r:id="rId14"/>
    <p:sldId id="268" r:id="rId15"/>
    <p:sldId id="269" r:id="rId16"/>
    <p:sldId id="270" r:id="rId17"/>
    <p:sldId id="271" r:id="rId18"/>
    <p:sldId id="306" r:id="rId19"/>
    <p:sldId id="272" r:id="rId20"/>
    <p:sldId id="273" r:id="rId21"/>
    <p:sldId id="274" r:id="rId22"/>
    <p:sldId id="275" r:id="rId23"/>
    <p:sldId id="295" r:id="rId24"/>
    <p:sldId id="276" r:id="rId25"/>
    <p:sldId id="277" r:id="rId26"/>
    <p:sldId id="278" r:id="rId27"/>
    <p:sldId id="279" r:id="rId28"/>
    <p:sldId id="307" r:id="rId29"/>
    <p:sldId id="280" r:id="rId30"/>
    <p:sldId id="281" r:id="rId31"/>
    <p:sldId id="308"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6" r:id="rId46"/>
    <p:sldId id="297" r:id="rId47"/>
    <p:sldId id="298" r:id="rId48"/>
    <p:sldId id="309" r:id="rId49"/>
    <p:sldId id="299" r:id="rId50"/>
    <p:sldId id="300" r:id="rId51"/>
    <p:sldId id="301" r:id="rId52"/>
    <p:sldId id="302" r:id="rId53"/>
    <p:sldId id="303" r:id="rId54"/>
    <p:sldId id="30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1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B5D5-FAB1-6FA5-2839-5D89977A9E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F85B6D-7FCE-9E87-1DF5-55BE1976C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2BA949-E8AA-A0C6-E408-34F40071756F}"/>
              </a:ext>
            </a:extLst>
          </p:cNvPr>
          <p:cNvSpPr>
            <a:spLocks noGrp="1"/>
          </p:cNvSpPr>
          <p:nvPr>
            <p:ph type="dt" sz="half" idx="10"/>
          </p:nvPr>
        </p:nvSpPr>
        <p:spPr/>
        <p:txBody>
          <a:bodyPr/>
          <a:lstStyle/>
          <a:p>
            <a:fld id="{0C8F3B0E-90A1-4153-9DA3-6D024200639B}" type="datetimeFigureOut">
              <a:rPr lang="en-GB" smtClean="0"/>
              <a:t>17/10/2023</a:t>
            </a:fld>
            <a:endParaRPr lang="en-GB"/>
          </a:p>
        </p:txBody>
      </p:sp>
      <p:sp>
        <p:nvSpPr>
          <p:cNvPr id="5" name="Footer Placeholder 4">
            <a:extLst>
              <a:ext uri="{FF2B5EF4-FFF2-40B4-BE49-F238E27FC236}">
                <a16:creationId xmlns:a16="http://schemas.microsoft.com/office/drawing/2014/main" id="{A3B0DAC6-A019-7C11-1585-3CDC98781A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323275-66A5-0B51-A08A-9F44304C486A}"/>
              </a:ext>
            </a:extLst>
          </p:cNvPr>
          <p:cNvSpPr>
            <a:spLocks noGrp="1"/>
          </p:cNvSpPr>
          <p:nvPr>
            <p:ph type="sldNum" sz="quarter" idx="12"/>
          </p:nvPr>
        </p:nvSpPr>
        <p:spPr/>
        <p:txBody>
          <a:bodyPr/>
          <a:lstStyle/>
          <a:p>
            <a:fld id="{1858582A-52AD-407E-A7D0-0EA7EF78709B}" type="slidenum">
              <a:rPr lang="en-GB" smtClean="0"/>
              <a:t>‹#›</a:t>
            </a:fld>
            <a:endParaRPr lang="en-GB"/>
          </a:p>
        </p:txBody>
      </p:sp>
    </p:spTree>
    <p:extLst>
      <p:ext uri="{BB962C8B-B14F-4D97-AF65-F5344CB8AC3E}">
        <p14:creationId xmlns:p14="http://schemas.microsoft.com/office/powerpoint/2010/main" val="304426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5063-4648-4E2F-82AC-9B08CB1B03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3034DC-ED91-3483-67BA-26A3FBE5F9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A76977-11E9-8EF8-DF29-1D12FCC9075D}"/>
              </a:ext>
            </a:extLst>
          </p:cNvPr>
          <p:cNvSpPr>
            <a:spLocks noGrp="1"/>
          </p:cNvSpPr>
          <p:nvPr>
            <p:ph type="dt" sz="half" idx="10"/>
          </p:nvPr>
        </p:nvSpPr>
        <p:spPr/>
        <p:txBody>
          <a:bodyPr/>
          <a:lstStyle/>
          <a:p>
            <a:fld id="{0C8F3B0E-90A1-4153-9DA3-6D024200639B}" type="datetimeFigureOut">
              <a:rPr lang="en-GB" smtClean="0"/>
              <a:t>17/10/2023</a:t>
            </a:fld>
            <a:endParaRPr lang="en-GB"/>
          </a:p>
        </p:txBody>
      </p:sp>
      <p:sp>
        <p:nvSpPr>
          <p:cNvPr id="5" name="Footer Placeholder 4">
            <a:extLst>
              <a:ext uri="{FF2B5EF4-FFF2-40B4-BE49-F238E27FC236}">
                <a16:creationId xmlns:a16="http://schemas.microsoft.com/office/drawing/2014/main" id="{8C6E905C-E21A-D0CA-0D3A-7C2F6C4F59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639B29-EC0C-D6C1-2A45-8A6A95FC2EC6}"/>
              </a:ext>
            </a:extLst>
          </p:cNvPr>
          <p:cNvSpPr>
            <a:spLocks noGrp="1"/>
          </p:cNvSpPr>
          <p:nvPr>
            <p:ph type="sldNum" sz="quarter" idx="12"/>
          </p:nvPr>
        </p:nvSpPr>
        <p:spPr/>
        <p:txBody>
          <a:bodyPr/>
          <a:lstStyle/>
          <a:p>
            <a:fld id="{1858582A-52AD-407E-A7D0-0EA7EF78709B}" type="slidenum">
              <a:rPr lang="en-GB" smtClean="0"/>
              <a:t>‹#›</a:t>
            </a:fld>
            <a:endParaRPr lang="en-GB"/>
          </a:p>
        </p:txBody>
      </p:sp>
    </p:spTree>
    <p:extLst>
      <p:ext uri="{BB962C8B-B14F-4D97-AF65-F5344CB8AC3E}">
        <p14:creationId xmlns:p14="http://schemas.microsoft.com/office/powerpoint/2010/main" val="3768032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07D394-AE6B-AF31-FB17-AFF4D89BA8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D67B77-59C8-2BB0-4874-33B81AFCCC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51A035-F64A-C04B-4974-7E7D28F703FE}"/>
              </a:ext>
            </a:extLst>
          </p:cNvPr>
          <p:cNvSpPr>
            <a:spLocks noGrp="1"/>
          </p:cNvSpPr>
          <p:nvPr>
            <p:ph type="dt" sz="half" idx="10"/>
          </p:nvPr>
        </p:nvSpPr>
        <p:spPr/>
        <p:txBody>
          <a:bodyPr/>
          <a:lstStyle/>
          <a:p>
            <a:fld id="{0C8F3B0E-90A1-4153-9DA3-6D024200639B}" type="datetimeFigureOut">
              <a:rPr lang="en-GB" smtClean="0"/>
              <a:t>17/10/2023</a:t>
            </a:fld>
            <a:endParaRPr lang="en-GB"/>
          </a:p>
        </p:txBody>
      </p:sp>
      <p:sp>
        <p:nvSpPr>
          <p:cNvPr id="5" name="Footer Placeholder 4">
            <a:extLst>
              <a:ext uri="{FF2B5EF4-FFF2-40B4-BE49-F238E27FC236}">
                <a16:creationId xmlns:a16="http://schemas.microsoft.com/office/drawing/2014/main" id="{6BE935FA-0FF0-4D65-D93A-4CD4D866A1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867D98-9019-C7CD-31F5-F5B499F594EC}"/>
              </a:ext>
            </a:extLst>
          </p:cNvPr>
          <p:cNvSpPr>
            <a:spLocks noGrp="1"/>
          </p:cNvSpPr>
          <p:nvPr>
            <p:ph type="sldNum" sz="quarter" idx="12"/>
          </p:nvPr>
        </p:nvSpPr>
        <p:spPr/>
        <p:txBody>
          <a:bodyPr/>
          <a:lstStyle/>
          <a:p>
            <a:fld id="{1858582A-52AD-407E-A7D0-0EA7EF78709B}" type="slidenum">
              <a:rPr lang="en-GB" smtClean="0"/>
              <a:t>‹#›</a:t>
            </a:fld>
            <a:endParaRPr lang="en-GB"/>
          </a:p>
        </p:txBody>
      </p:sp>
    </p:spTree>
    <p:extLst>
      <p:ext uri="{BB962C8B-B14F-4D97-AF65-F5344CB8AC3E}">
        <p14:creationId xmlns:p14="http://schemas.microsoft.com/office/powerpoint/2010/main" val="55193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4BD21-3E82-3907-7404-219EA94073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D4EC5A-97B7-22A3-83EF-AD95187FF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DCE974-4586-8BA6-E74C-609003716260}"/>
              </a:ext>
            </a:extLst>
          </p:cNvPr>
          <p:cNvSpPr>
            <a:spLocks noGrp="1"/>
          </p:cNvSpPr>
          <p:nvPr>
            <p:ph type="dt" sz="half" idx="10"/>
          </p:nvPr>
        </p:nvSpPr>
        <p:spPr/>
        <p:txBody>
          <a:bodyPr/>
          <a:lstStyle/>
          <a:p>
            <a:fld id="{0C8F3B0E-90A1-4153-9DA3-6D024200639B}" type="datetimeFigureOut">
              <a:rPr lang="en-GB" smtClean="0"/>
              <a:t>17/10/2023</a:t>
            </a:fld>
            <a:endParaRPr lang="en-GB"/>
          </a:p>
        </p:txBody>
      </p:sp>
      <p:sp>
        <p:nvSpPr>
          <p:cNvPr id="5" name="Footer Placeholder 4">
            <a:extLst>
              <a:ext uri="{FF2B5EF4-FFF2-40B4-BE49-F238E27FC236}">
                <a16:creationId xmlns:a16="http://schemas.microsoft.com/office/drawing/2014/main" id="{F4F84989-15E5-309D-3C99-07B3200EB9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4D8498-6105-73EC-2254-9D582C3A0212}"/>
              </a:ext>
            </a:extLst>
          </p:cNvPr>
          <p:cNvSpPr>
            <a:spLocks noGrp="1"/>
          </p:cNvSpPr>
          <p:nvPr>
            <p:ph type="sldNum" sz="quarter" idx="12"/>
          </p:nvPr>
        </p:nvSpPr>
        <p:spPr/>
        <p:txBody>
          <a:bodyPr/>
          <a:lstStyle/>
          <a:p>
            <a:fld id="{1858582A-52AD-407E-A7D0-0EA7EF78709B}" type="slidenum">
              <a:rPr lang="en-GB" smtClean="0"/>
              <a:t>‹#›</a:t>
            </a:fld>
            <a:endParaRPr lang="en-GB"/>
          </a:p>
        </p:txBody>
      </p:sp>
    </p:spTree>
    <p:extLst>
      <p:ext uri="{BB962C8B-B14F-4D97-AF65-F5344CB8AC3E}">
        <p14:creationId xmlns:p14="http://schemas.microsoft.com/office/powerpoint/2010/main" val="259089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1DD3-ACE3-2D8D-9BDE-0053988766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390A99-CFB3-C5EA-96A0-D343EABC4E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0529C-880C-E79A-50FC-96ED952DFE69}"/>
              </a:ext>
            </a:extLst>
          </p:cNvPr>
          <p:cNvSpPr>
            <a:spLocks noGrp="1"/>
          </p:cNvSpPr>
          <p:nvPr>
            <p:ph type="dt" sz="half" idx="10"/>
          </p:nvPr>
        </p:nvSpPr>
        <p:spPr/>
        <p:txBody>
          <a:bodyPr/>
          <a:lstStyle/>
          <a:p>
            <a:fld id="{0C8F3B0E-90A1-4153-9DA3-6D024200639B}" type="datetimeFigureOut">
              <a:rPr lang="en-GB" smtClean="0"/>
              <a:t>17/10/2023</a:t>
            </a:fld>
            <a:endParaRPr lang="en-GB"/>
          </a:p>
        </p:txBody>
      </p:sp>
      <p:sp>
        <p:nvSpPr>
          <p:cNvPr id="5" name="Footer Placeholder 4">
            <a:extLst>
              <a:ext uri="{FF2B5EF4-FFF2-40B4-BE49-F238E27FC236}">
                <a16:creationId xmlns:a16="http://schemas.microsoft.com/office/drawing/2014/main" id="{34BBEF04-3016-6258-E608-E109333D40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0B8DC0-1E0C-43E4-E572-F507BAD990A2}"/>
              </a:ext>
            </a:extLst>
          </p:cNvPr>
          <p:cNvSpPr>
            <a:spLocks noGrp="1"/>
          </p:cNvSpPr>
          <p:nvPr>
            <p:ph type="sldNum" sz="quarter" idx="12"/>
          </p:nvPr>
        </p:nvSpPr>
        <p:spPr/>
        <p:txBody>
          <a:bodyPr/>
          <a:lstStyle/>
          <a:p>
            <a:fld id="{1858582A-52AD-407E-A7D0-0EA7EF78709B}" type="slidenum">
              <a:rPr lang="en-GB" smtClean="0"/>
              <a:t>‹#›</a:t>
            </a:fld>
            <a:endParaRPr lang="en-GB"/>
          </a:p>
        </p:txBody>
      </p:sp>
    </p:spTree>
    <p:extLst>
      <p:ext uri="{BB962C8B-B14F-4D97-AF65-F5344CB8AC3E}">
        <p14:creationId xmlns:p14="http://schemas.microsoft.com/office/powerpoint/2010/main" val="209536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83C7-8D39-CB94-D077-4416710971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41000B-414D-CB96-B058-BE0631D29F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95A622-4E86-42DB-C0D1-60D3D4D2D3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A814B3-9AB0-F064-5CB8-B9F9A38F155E}"/>
              </a:ext>
            </a:extLst>
          </p:cNvPr>
          <p:cNvSpPr>
            <a:spLocks noGrp="1"/>
          </p:cNvSpPr>
          <p:nvPr>
            <p:ph type="dt" sz="half" idx="10"/>
          </p:nvPr>
        </p:nvSpPr>
        <p:spPr/>
        <p:txBody>
          <a:bodyPr/>
          <a:lstStyle/>
          <a:p>
            <a:fld id="{0C8F3B0E-90A1-4153-9DA3-6D024200639B}" type="datetimeFigureOut">
              <a:rPr lang="en-GB" smtClean="0"/>
              <a:t>17/10/2023</a:t>
            </a:fld>
            <a:endParaRPr lang="en-GB"/>
          </a:p>
        </p:txBody>
      </p:sp>
      <p:sp>
        <p:nvSpPr>
          <p:cNvPr id="6" name="Footer Placeholder 5">
            <a:extLst>
              <a:ext uri="{FF2B5EF4-FFF2-40B4-BE49-F238E27FC236}">
                <a16:creationId xmlns:a16="http://schemas.microsoft.com/office/drawing/2014/main" id="{EF871629-7B05-FAF0-17CE-577130F1E7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0FC691-1474-90E5-E04C-1C2DBF6E92EE}"/>
              </a:ext>
            </a:extLst>
          </p:cNvPr>
          <p:cNvSpPr>
            <a:spLocks noGrp="1"/>
          </p:cNvSpPr>
          <p:nvPr>
            <p:ph type="sldNum" sz="quarter" idx="12"/>
          </p:nvPr>
        </p:nvSpPr>
        <p:spPr/>
        <p:txBody>
          <a:bodyPr/>
          <a:lstStyle/>
          <a:p>
            <a:fld id="{1858582A-52AD-407E-A7D0-0EA7EF78709B}" type="slidenum">
              <a:rPr lang="en-GB" smtClean="0"/>
              <a:t>‹#›</a:t>
            </a:fld>
            <a:endParaRPr lang="en-GB"/>
          </a:p>
        </p:txBody>
      </p:sp>
    </p:spTree>
    <p:extLst>
      <p:ext uri="{BB962C8B-B14F-4D97-AF65-F5344CB8AC3E}">
        <p14:creationId xmlns:p14="http://schemas.microsoft.com/office/powerpoint/2010/main" val="2295655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28E7-4D18-28B3-6FE9-29593646D7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8C27BE-14AE-91C1-3A70-635C176C78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56C668-6D4E-CDF2-F6B9-AB99FB33AA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76AC7A-56DB-C4B1-D29C-0CFD60F9AD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BF5097-ACD7-EC10-AF75-43623DF2C9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FA3CDF8-20C6-48C8-7211-5F8CD30ECED3}"/>
              </a:ext>
            </a:extLst>
          </p:cNvPr>
          <p:cNvSpPr>
            <a:spLocks noGrp="1"/>
          </p:cNvSpPr>
          <p:nvPr>
            <p:ph type="dt" sz="half" idx="10"/>
          </p:nvPr>
        </p:nvSpPr>
        <p:spPr/>
        <p:txBody>
          <a:bodyPr/>
          <a:lstStyle/>
          <a:p>
            <a:fld id="{0C8F3B0E-90A1-4153-9DA3-6D024200639B}" type="datetimeFigureOut">
              <a:rPr lang="en-GB" smtClean="0"/>
              <a:t>17/10/2023</a:t>
            </a:fld>
            <a:endParaRPr lang="en-GB"/>
          </a:p>
        </p:txBody>
      </p:sp>
      <p:sp>
        <p:nvSpPr>
          <p:cNvPr id="8" name="Footer Placeholder 7">
            <a:extLst>
              <a:ext uri="{FF2B5EF4-FFF2-40B4-BE49-F238E27FC236}">
                <a16:creationId xmlns:a16="http://schemas.microsoft.com/office/drawing/2014/main" id="{891673DC-7A4C-C615-D9D3-2B04AE7CCC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102A2C-2A7C-6DB0-099F-6255BCF1D685}"/>
              </a:ext>
            </a:extLst>
          </p:cNvPr>
          <p:cNvSpPr>
            <a:spLocks noGrp="1"/>
          </p:cNvSpPr>
          <p:nvPr>
            <p:ph type="sldNum" sz="quarter" idx="12"/>
          </p:nvPr>
        </p:nvSpPr>
        <p:spPr/>
        <p:txBody>
          <a:bodyPr/>
          <a:lstStyle/>
          <a:p>
            <a:fld id="{1858582A-52AD-407E-A7D0-0EA7EF78709B}" type="slidenum">
              <a:rPr lang="en-GB" smtClean="0"/>
              <a:t>‹#›</a:t>
            </a:fld>
            <a:endParaRPr lang="en-GB"/>
          </a:p>
        </p:txBody>
      </p:sp>
    </p:spTree>
    <p:extLst>
      <p:ext uri="{BB962C8B-B14F-4D97-AF65-F5344CB8AC3E}">
        <p14:creationId xmlns:p14="http://schemas.microsoft.com/office/powerpoint/2010/main" val="398603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A8DC-4BB3-335A-CEE0-070E424225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C031BB-A740-AA7E-30BD-5B9E336A9B83}"/>
              </a:ext>
            </a:extLst>
          </p:cNvPr>
          <p:cNvSpPr>
            <a:spLocks noGrp="1"/>
          </p:cNvSpPr>
          <p:nvPr>
            <p:ph type="dt" sz="half" idx="10"/>
          </p:nvPr>
        </p:nvSpPr>
        <p:spPr/>
        <p:txBody>
          <a:bodyPr/>
          <a:lstStyle/>
          <a:p>
            <a:fld id="{0C8F3B0E-90A1-4153-9DA3-6D024200639B}" type="datetimeFigureOut">
              <a:rPr lang="en-GB" smtClean="0"/>
              <a:t>17/10/2023</a:t>
            </a:fld>
            <a:endParaRPr lang="en-GB"/>
          </a:p>
        </p:txBody>
      </p:sp>
      <p:sp>
        <p:nvSpPr>
          <p:cNvPr id="4" name="Footer Placeholder 3">
            <a:extLst>
              <a:ext uri="{FF2B5EF4-FFF2-40B4-BE49-F238E27FC236}">
                <a16:creationId xmlns:a16="http://schemas.microsoft.com/office/drawing/2014/main" id="{35AD1B39-8C02-2DF4-9F73-D648DB5667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67751D-7763-B89C-9E37-52D98C9157B2}"/>
              </a:ext>
            </a:extLst>
          </p:cNvPr>
          <p:cNvSpPr>
            <a:spLocks noGrp="1"/>
          </p:cNvSpPr>
          <p:nvPr>
            <p:ph type="sldNum" sz="quarter" idx="12"/>
          </p:nvPr>
        </p:nvSpPr>
        <p:spPr/>
        <p:txBody>
          <a:bodyPr/>
          <a:lstStyle/>
          <a:p>
            <a:fld id="{1858582A-52AD-407E-A7D0-0EA7EF78709B}" type="slidenum">
              <a:rPr lang="en-GB" smtClean="0"/>
              <a:t>‹#›</a:t>
            </a:fld>
            <a:endParaRPr lang="en-GB"/>
          </a:p>
        </p:txBody>
      </p:sp>
    </p:spTree>
    <p:extLst>
      <p:ext uri="{BB962C8B-B14F-4D97-AF65-F5344CB8AC3E}">
        <p14:creationId xmlns:p14="http://schemas.microsoft.com/office/powerpoint/2010/main" val="111839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59C02E-5D54-ADA4-63B2-3A606CBAEB55}"/>
              </a:ext>
            </a:extLst>
          </p:cNvPr>
          <p:cNvSpPr>
            <a:spLocks noGrp="1"/>
          </p:cNvSpPr>
          <p:nvPr>
            <p:ph type="dt" sz="half" idx="10"/>
          </p:nvPr>
        </p:nvSpPr>
        <p:spPr/>
        <p:txBody>
          <a:bodyPr/>
          <a:lstStyle/>
          <a:p>
            <a:fld id="{0C8F3B0E-90A1-4153-9DA3-6D024200639B}" type="datetimeFigureOut">
              <a:rPr lang="en-GB" smtClean="0"/>
              <a:t>17/10/2023</a:t>
            </a:fld>
            <a:endParaRPr lang="en-GB"/>
          </a:p>
        </p:txBody>
      </p:sp>
      <p:sp>
        <p:nvSpPr>
          <p:cNvPr id="3" name="Footer Placeholder 2">
            <a:extLst>
              <a:ext uri="{FF2B5EF4-FFF2-40B4-BE49-F238E27FC236}">
                <a16:creationId xmlns:a16="http://schemas.microsoft.com/office/drawing/2014/main" id="{91175DA6-0CA4-1A06-2899-7572914905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AAEDA0-9C16-B520-738C-E36AAB03EE69}"/>
              </a:ext>
            </a:extLst>
          </p:cNvPr>
          <p:cNvSpPr>
            <a:spLocks noGrp="1"/>
          </p:cNvSpPr>
          <p:nvPr>
            <p:ph type="sldNum" sz="quarter" idx="12"/>
          </p:nvPr>
        </p:nvSpPr>
        <p:spPr/>
        <p:txBody>
          <a:bodyPr/>
          <a:lstStyle/>
          <a:p>
            <a:fld id="{1858582A-52AD-407E-A7D0-0EA7EF78709B}" type="slidenum">
              <a:rPr lang="en-GB" smtClean="0"/>
              <a:t>‹#›</a:t>
            </a:fld>
            <a:endParaRPr lang="en-GB"/>
          </a:p>
        </p:txBody>
      </p:sp>
    </p:spTree>
    <p:extLst>
      <p:ext uri="{BB962C8B-B14F-4D97-AF65-F5344CB8AC3E}">
        <p14:creationId xmlns:p14="http://schemas.microsoft.com/office/powerpoint/2010/main" val="175231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33A8-2079-2BFF-3685-23B1EDD49E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1C8D25-5557-C195-272A-A7121E202D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A34562-680D-24FE-108D-1FC8A3519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C22BE-2076-33F4-6A84-C670BD537058}"/>
              </a:ext>
            </a:extLst>
          </p:cNvPr>
          <p:cNvSpPr>
            <a:spLocks noGrp="1"/>
          </p:cNvSpPr>
          <p:nvPr>
            <p:ph type="dt" sz="half" idx="10"/>
          </p:nvPr>
        </p:nvSpPr>
        <p:spPr/>
        <p:txBody>
          <a:bodyPr/>
          <a:lstStyle/>
          <a:p>
            <a:fld id="{0C8F3B0E-90A1-4153-9DA3-6D024200639B}" type="datetimeFigureOut">
              <a:rPr lang="en-GB" smtClean="0"/>
              <a:t>17/10/2023</a:t>
            </a:fld>
            <a:endParaRPr lang="en-GB"/>
          </a:p>
        </p:txBody>
      </p:sp>
      <p:sp>
        <p:nvSpPr>
          <p:cNvPr id="6" name="Footer Placeholder 5">
            <a:extLst>
              <a:ext uri="{FF2B5EF4-FFF2-40B4-BE49-F238E27FC236}">
                <a16:creationId xmlns:a16="http://schemas.microsoft.com/office/drawing/2014/main" id="{A62E5D35-F644-0C03-7068-8A65EB705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DE46FC-348F-48B9-CA64-0763C0BB91F8}"/>
              </a:ext>
            </a:extLst>
          </p:cNvPr>
          <p:cNvSpPr>
            <a:spLocks noGrp="1"/>
          </p:cNvSpPr>
          <p:nvPr>
            <p:ph type="sldNum" sz="quarter" idx="12"/>
          </p:nvPr>
        </p:nvSpPr>
        <p:spPr/>
        <p:txBody>
          <a:bodyPr/>
          <a:lstStyle/>
          <a:p>
            <a:fld id="{1858582A-52AD-407E-A7D0-0EA7EF78709B}" type="slidenum">
              <a:rPr lang="en-GB" smtClean="0"/>
              <a:t>‹#›</a:t>
            </a:fld>
            <a:endParaRPr lang="en-GB"/>
          </a:p>
        </p:txBody>
      </p:sp>
    </p:spTree>
    <p:extLst>
      <p:ext uri="{BB962C8B-B14F-4D97-AF65-F5344CB8AC3E}">
        <p14:creationId xmlns:p14="http://schemas.microsoft.com/office/powerpoint/2010/main" val="159140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DF3B-50C7-E7B2-8816-63412369BB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5993D3-DEBA-5067-75DD-4A6034353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869D56-D5A8-0219-7614-AE3680308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10A4F6-FF0F-A243-9D4D-B781F740C3C5}"/>
              </a:ext>
            </a:extLst>
          </p:cNvPr>
          <p:cNvSpPr>
            <a:spLocks noGrp="1"/>
          </p:cNvSpPr>
          <p:nvPr>
            <p:ph type="dt" sz="half" idx="10"/>
          </p:nvPr>
        </p:nvSpPr>
        <p:spPr/>
        <p:txBody>
          <a:bodyPr/>
          <a:lstStyle/>
          <a:p>
            <a:fld id="{0C8F3B0E-90A1-4153-9DA3-6D024200639B}" type="datetimeFigureOut">
              <a:rPr lang="en-GB" smtClean="0"/>
              <a:t>17/10/2023</a:t>
            </a:fld>
            <a:endParaRPr lang="en-GB"/>
          </a:p>
        </p:txBody>
      </p:sp>
      <p:sp>
        <p:nvSpPr>
          <p:cNvPr id="6" name="Footer Placeholder 5">
            <a:extLst>
              <a:ext uri="{FF2B5EF4-FFF2-40B4-BE49-F238E27FC236}">
                <a16:creationId xmlns:a16="http://schemas.microsoft.com/office/drawing/2014/main" id="{FC89A90C-23FA-9172-40FB-40A70DD05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F712FC-3C93-7109-D3B1-6B797CFE321E}"/>
              </a:ext>
            </a:extLst>
          </p:cNvPr>
          <p:cNvSpPr>
            <a:spLocks noGrp="1"/>
          </p:cNvSpPr>
          <p:nvPr>
            <p:ph type="sldNum" sz="quarter" idx="12"/>
          </p:nvPr>
        </p:nvSpPr>
        <p:spPr/>
        <p:txBody>
          <a:bodyPr/>
          <a:lstStyle/>
          <a:p>
            <a:fld id="{1858582A-52AD-407E-A7D0-0EA7EF78709B}" type="slidenum">
              <a:rPr lang="en-GB" smtClean="0"/>
              <a:t>‹#›</a:t>
            </a:fld>
            <a:endParaRPr lang="en-GB"/>
          </a:p>
        </p:txBody>
      </p:sp>
    </p:spTree>
    <p:extLst>
      <p:ext uri="{BB962C8B-B14F-4D97-AF65-F5344CB8AC3E}">
        <p14:creationId xmlns:p14="http://schemas.microsoft.com/office/powerpoint/2010/main" val="258399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63B30-937E-3E02-1D44-47FA001FD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99E619-DBE7-5B56-B2A0-4A5A5DA08A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1209DD-7074-85DE-6A9D-402E579078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F3B0E-90A1-4153-9DA3-6D024200639B}" type="datetimeFigureOut">
              <a:rPr lang="en-GB" smtClean="0"/>
              <a:t>17/10/2023</a:t>
            </a:fld>
            <a:endParaRPr lang="en-GB"/>
          </a:p>
        </p:txBody>
      </p:sp>
      <p:sp>
        <p:nvSpPr>
          <p:cNvPr id="5" name="Footer Placeholder 4">
            <a:extLst>
              <a:ext uri="{FF2B5EF4-FFF2-40B4-BE49-F238E27FC236}">
                <a16:creationId xmlns:a16="http://schemas.microsoft.com/office/drawing/2014/main" id="{FBB7A5D7-199C-6C63-DF27-4B9844421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11BF1A-268B-FA34-BA6C-9B4F8CD494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8582A-52AD-407E-A7D0-0EA7EF78709B}" type="slidenum">
              <a:rPr lang="en-GB" smtClean="0"/>
              <a:t>‹#›</a:t>
            </a:fld>
            <a:endParaRPr lang="en-GB"/>
          </a:p>
        </p:txBody>
      </p:sp>
    </p:spTree>
    <p:extLst>
      <p:ext uri="{BB962C8B-B14F-4D97-AF65-F5344CB8AC3E}">
        <p14:creationId xmlns:p14="http://schemas.microsoft.com/office/powerpoint/2010/main" val="654465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3560-42DF-E3E2-9875-887D9D9F8D74}"/>
              </a:ext>
            </a:extLst>
          </p:cNvPr>
          <p:cNvSpPr>
            <a:spLocks noGrp="1"/>
          </p:cNvSpPr>
          <p:nvPr>
            <p:ph type="ctrTitle"/>
          </p:nvPr>
        </p:nvSpPr>
        <p:spPr/>
        <p:txBody>
          <a:bodyPr/>
          <a:lstStyle/>
          <a:p>
            <a:r>
              <a:rPr lang="en-US" dirty="0"/>
              <a:t>Bariatric Surgery Complications</a:t>
            </a:r>
            <a:endParaRPr lang="en-GB" dirty="0"/>
          </a:p>
        </p:txBody>
      </p:sp>
      <p:sp>
        <p:nvSpPr>
          <p:cNvPr id="3" name="Subtitle 2">
            <a:extLst>
              <a:ext uri="{FF2B5EF4-FFF2-40B4-BE49-F238E27FC236}">
                <a16:creationId xmlns:a16="http://schemas.microsoft.com/office/drawing/2014/main" id="{AF8B69E3-4DC2-3548-9B1B-C8C80F3575DE}"/>
              </a:ext>
            </a:extLst>
          </p:cNvPr>
          <p:cNvSpPr>
            <a:spLocks noGrp="1"/>
          </p:cNvSpPr>
          <p:nvPr>
            <p:ph type="subTitle" idx="1"/>
          </p:nvPr>
        </p:nvSpPr>
        <p:spPr/>
        <p:txBody>
          <a:bodyPr>
            <a:normAutofit lnSpcReduction="10000"/>
          </a:bodyPr>
          <a:lstStyle/>
          <a:p>
            <a:r>
              <a:rPr lang="en-US" dirty="0"/>
              <a:t>Supervised by Dr Mohammed Nofal</a:t>
            </a:r>
          </a:p>
          <a:p>
            <a:r>
              <a:rPr lang="en-US" dirty="0"/>
              <a:t>Presented By:</a:t>
            </a:r>
          </a:p>
          <a:p>
            <a:r>
              <a:rPr lang="en-US" dirty="0"/>
              <a:t>Ali M. Al Khawaldeh</a:t>
            </a:r>
          </a:p>
          <a:p>
            <a:r>
              <a:rPr lang="en-US" dirty="0"/>
              <a:t>Ahmad O. Al Khatib</a:t>
            </a:r>
            <a:endParaRPr lang="en-GB" dirty="0"/>
          </a:p>
        </p:txBody>
      </p:sp>
    </p:spTree>
    <p:extLst>
      <p:ext uri="{BB962C8B-B14F-4D97-AF65-F5344CB8AC3E}">
        <p14:creationId xmlns:p14="http://schemas.microsoft.com/office/powerpoint/2010/main" val="2464527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9578-4A26-4B25-7A40-D9CA927B9B71}"/>
              </a:ext>
            </a:extLst>
          </p:cNvPr>
          <p:cNvSpPr>
            <a:spLocks noGrp="1"/>
          </p:cNvSpPr>
          <p:nvPr>
            <p:ph type="title"/>
          </p:nvPr>
        </p:nvSpPr>
        <p:spPr/>
        <p:txBody>
          <a:bodyPr/>
          <a:lstStyle/>
          <a:p>
            <a:r>
              <a:rPr lang="en-US" dirty="0"/>
              <a:t>4. Port and tubing problems </a:t>
            </a:r>
            <a:endParaRPr lang="en-GB" dirty="0"/>
          </a:p>
        </p:txBody>
      </p:sp>
      <p:sp>
        <p:nvSpPr>
          <p:cNvPr id="3" name="Content Placeholder 2">
            <a:extLst>
              <a:ext uri="{FF2B5EF4-FFF2-40B4-BE49-F238E27FC236}">
                <a16:creationId xmlns:a16="http://schemas.microsoft.com/office/drawing/2014/main" id="{4C645A3A-AF98-7F90-C0E0-A6C1CD65216E}"/>
              </a:ext>
            </a:extLst>
          </p:cNvPr>
          <p:cNvSpPr>
            <a:spLocks noGrp="1"/>
          </p:cNvSpPr>
          <p:nvPr>
            <p:ph sz="half" idx="1"/>
          </p:nvPr>
        </p:nvSpPr>
        <p:spPr/>
        <p:txBody>
          <a:bodyPr/>
          <a:lstStyle/>
          <a:p>
            <a:r>
              <a:rPr lang="en-GB" sz="2800" dirty="0"/>
              <a:t>Port and tubing problems occur in approximately 5% of patients undergoing LAGB.</a:t>
            </a:r>
          </a:p>
          <a:p>
            <a:r>
              <a:rPr lang="en-US" dirty="0"/>
              <a:t>These require revision of the port/tubing system due to perforation, leaking or kinking of the tubing or turning of the port such that access to the surface of the port for adding fluid is precluded. </a:t>
            </a:r>
          </a:p>
          <a:p>
            <a:endParaRPr lang="en-GB" dirty="0"/>
          </a:p>
        </p:txBody>
      </p:sp>
      <p:sp>
        <p:nvSpPr>
          <p:cNvPr id="4" name="Content Placeholder 3">
            <a:extLst>
              <a:ext uri="{FF2B5EF4-FFF2-40B4-BE49-F238E27FC236}">
                <a16:creationId xmlns:a16="http://schemas.microsoft.com/office/drawing/2014/main" id="{259B6B90-E9CF-E0C8-F022-C5C480B0B2F0}"/>
              </a:ext>
            </a:extLst>
          </p:cNvPr>
          <p:cNvSpPr>
            <a:spLocks noGrp="1"/>
          </p:cNvSpPr>
          <p:nvPr>
            <p:ph sz="half" idx="2"/>
          </p:nvPr>
        </p:nvSpPr>
        <p:spPr/>
        <p:txBody>
          <a:bodyPr/>
          <a:lstStyle/>
          <a:p>
            <a:r>
              <a:rPr lang="en-US" dirty="0"/>
              <a:t>Usually, a procedure under local anesthesia is all that is required to repair or realign the tubing or port. </a:t>
            </a:r>
          </a:p>
          <a:p>
            <a:endParaRPr lang="en-GB" dirty="0"/>
          </a:p>
        </p:txBody>
      </p:sp>
    </p:spTree>
    <p:extLst>
      <p:ext uri="{BB962C8B-B14F-4D97-AF65-F5344CB8AC3E}">
        <p14:creationId xmlns:p14="http://schemas.microsoft.com/office/powerpoint/2010/main" val="67154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up of a blue tube&#10;&#10;Description automatically generated">
            <a:extLst>
              <a:ext uri="{FF2B5EF4-FFF2-40B4-BE49-F238E27FC236}">
                <a16:creationId xmlns:a16="http://schemas.microsoft.com/office/drawing/2014/main" id="{336F3ABB-3BB2-BF3F-BA11-5BB64FBE83AE}"/>
              </a:ext>
            </a:extLst>
          </p:cNvPr>
          <p:cNvPicPr>
            <a:picLocks noChangeAspect="1"/>
          </p:cNvPicPr>
          <p:nvPr/>
        </p:nvPicPr>
        <p:blipFill rotWithShape="1">
          <a:blip r:embed="rId2"/>
          <a:srcRect l="35455" t="26259" r="11679" b="7882"/>
          <a:stretch/>
        </p:blipFill>
        <p:spPr>
          <a:xfrm>
            <a:off x="1097674" y="321734"/>
            <a:ext cx="4145821" cy="2905170"/>
          </a:xfrm>
          <a:prstGeom prst="rect">
            <a:avLst/>
          </a:prstGeom>
        </p:spPr>
      </p:pic>
      <p:sp>
        <p:nvSpPr>
          <p:cNvPr id="13" name="Rectangle 12">
            <a:extLst>
              <a:ext uri="{FF2B5EF4-FFF2-40B4-BE49-F238E27FC236}">
                <a16:creationId xmlns:a16="http://schemas.microsoft.com/office/drawing/2014/main" id="{417CDA24-35F8-4540-8C52-3096D6D94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human stomach&#10;&#10;Description automatically generated">
            <a:extLst>
              <a:ext uri="{FF2B5EF4-FFF2-40B4-BE49-F238E27FC236}">
                <a16:creationId xmlns:a16="http://schemas.microsoft.com/office/drawing/2014/main" id="{E79D419E-9C77-1F92-DCF9-BA48FA9E58CC}"/>
              </a:ext>
            </a:extLst>
          </p:cNvPr>
          <p:cNvPicPr>
            <a:picLocks noChangeAspect="1"/>
          </p:cNvPicPr>
          <p:nvPr/>
        </p:nvPicPr>
        <p:blipFill rotWithShape="1">
          <a:blip r:embed="rId3">
            <a:extLst>
              <a:ext uri="{28A0092B-C50C-407E-A947-70E740481C1C}">
                <a14:useLocalDpi xmlns:a14="http://schemas.microsoft.com/office/drawing/2010/main" val="0"/>
              </a:ext>
            </a:extLst>
          </a:blip>
          <a:srcRect t="8493" b="11089"/>
          <a:stretch/>
        </p:blipFill>
        <p:spPr>
          <a:xfrm>
            <a:off x="7179962" y="321734"/>
            <a:ext cx="3368738" cy="2905170"/>
          </a:xfrm>
          <a:prstGeom prst="rect">
            <a:avLst/>
          </a:prstGeom>
        </p:spPr>
      </p:pic>
      <p:sp>
        <p:nvSpPr>
          <p:cNvPr id="15" name="Rectangle 14">
            <a:extLst>
              <a:ext uri="{FF2B5EF4-FFF2-40B4-BE49-F238E27FC236}">
                <a16:creationId xmlns:a16="http://schemas.microsoft.com/office/drawing/2014/main" id="{8658BFE0-4E65-4174-9C75-687C94E8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A75DFED-A0C1-4A83-BE1D-0271C182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iagram of a stomach and a stethoscope&#10;&#10;Description automatically generated">
            <a:extLst>
              <a:ext uri="{FF2B5EF4-FFF2-40B4-BE49-F238E27FC236}">
                <a16:creationId xmlns:a16="http://schemas.microsoft.com/office/drawing/2014/main" id="{C0A0891B-F122-F97E-4F4F-179255FEE2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3715736"/>
            <a:ext cx="5426764" cy="2591279"/>
          </a:xfrm>
          <a:prstGeom prst="rect">
            <a:avLst/>
          </a:prstGeom>
        </p:spPr>
      </p:pic>
      <p:pic>
        <p:nvPicPr>
          <p:cNvPr id="7" name="Picture 6" descr="Close-up of a person's mouth&#10;&#10;Description automatically generated">
            <a:extLst>
              <a:ext uri="{FF2B5EF4-FFF2-40B4-BE49-F238E27FC236}">
                <a16:creationId xmlns:a16="http://schemas.microsoft.com/office/drawing/2014/main" id="{578DCEBD-0B2D-64C7-8170-7EAFDA5DA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9967" y="3631096"/>
            <a:ext cx="2608729" cy="2760560"/>
          </a:xfrm>
          <a:prstGeom prst="rect">
            <a:avLst/>
          </a:prstGeom>
        </p:spPr>
      </p:pic>
    </p:spTree>
    <p:extLst>
      <p:ext uri="{BB962C8B-B14F-4D97-AF65-F5344CB8AC3E}">
        <p14:creationId xmlns:p14="http://schemas.microsoft.com/office/powerpoint/2010/main" val="3633936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DF6D-D3C5-C366-858E-B73D8C87DCDF}"/>
              </a:ext>
            </a:extLst>
          </p:cNvPr>
          <p:cNvSpPr>
            <a:spLocks noGrp="1"/>
          </p:cNvSpPr>
          <p:nvPr>
            <p:ph type="title"/>
          </p:nvPr>
        </p:nvSpPr>
        <p:spPr/>
        <p:txBody>
          <a:bodyPr/>
          <a:lstStyle/>
          <a:p>
            <a:r>
              <a:rPr lang="en-GB" dirty="0"/>
              <a:t>Sleeve Gastrectomy</a:t>
            </a:r>
          </a:p>
        </p:txBody>
      </p:sp>
      <p:sp>
        <p:nvSpPr>
          <p:cNvPr id="3" name="Content Placeholder 2">
            <a:extLst>
              <a:ext uri="{FF2B5EF4-FFF2-40B4-BE49-F238E27FC236}">
                <a16:creationId xmlns:a16="http://schemas.microsoft.com/office/drawing/2014/main" id="{7D67A601-82BE-5461-220B-BB27290B323E}"/>
              </a:ext>
            </a:extLst>
          </p:cNvPr>
          <p:cNvSpPr>
            <a:spLocks noGrp="1"/>
          </p:cNvSpPr>
          <p:nvPr>
            <p:ph sz="half" idx="1"/>
          </p:nvPr>
        </p:nvSpPr>
        <p:spPr/>
        <p:txBody>
          <a:bodyPr/>
          <a:lstStyle/>
          <a:p>
            <a:pPr marL="0" indent="0">
              <a:buNone/>
            </a:pPr>
            <a:r>
              <a:rPr lang="en-US" dirty="0"/>
              <a:t>Specific complications include:</a:t>
            </a:r>
          </a:p>
          <a:p>
            <a:r>
              <a:rPr lang="en-US" dirty="0"/>
              <a:t>Early complications:</a:t>
            </a:r>
          </a:p>
          <a:p>
            <a:pPr marL="0" indent="0">
              <a:buNone/>
            </a:pPr>
            <a:r>
              <a:rPr lang="en-US" dirty="0"/>
              <a:t>1. bleeding</a:t>
            </a:r>
          </a:p>
          <a:p>
            <a:pPr marL="0" indent="0">
              <a:buNone/>
            </a:pPr>
            <a:r>
              <a:rPr lang="en-US" dirty="0"/>
              <a:t>2. staple line leak.</a:t>
            </a:r>
          </a:p>
          <a:p>
            <a:r>
              <a:rPr lang="en-US" dirty="0"/>
              <a:t>Late complications:</a:t>
            </a:r>
          </a:p>
          <a:p>
            <a:pPr marL="0" indent="0">
              <a:buNone/>
            </a:pPr>
            <a:r>
              <a:rPr lang="en-US" dirty="0"/>
              <a:t>1.Gastric sleeve stricture.</a:t>
            </a:r>
          </a:p>
          <a:p>
            <a:endParaRPr lang="en-GB" dirty="0"/>
          </a:p>
        </p:txBody>
      </p:sp>
      <p:pic>
        <p:nvPicPr>
          <p:cNvPr id="5" name="Picture 4">
            <a:extLst>
              <a:ext uri="{FF2B5EF4-FFF2-40B4-BE49-F238E27FC236}">
                <a16:creationId xmlns:a16="http://schemas.microsoft.com/office/drawing/2014/main" id="{1E3BCCD5-1650-6B66-5728-19AD4D59E4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1627963"/>
            <a:ext cx="6019798" cy="523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345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F6AD-0152-AFD9-629F-BC794627802F}"/>
              </a:ext>
            </a:extLst>
          </p:cNvPr>
          <p:cNvSpPr>
            <a:spLocks noGrp="1"/>
          </p:cNvSpPr>
          <p:nvPr>
            <p:ph type="title"/>
          </p:nvPr>
        </p:nvSpPr>
        <p:spPr/>
        <p:txBody>
          <a:bodyPr/>
          <a:lstStyle/>
          <a:p>
            <a:r>
              <a:rPr lang="en-US" dirty="0"/>
              <a:t>1. Bleeding</a:t>
            </a:r>
            <a:endParaRPr lang="en-GB" dirty="0"/>
          </a:p>
        </p:txBody>
      </p:sp>
      <p:sp>
        <p:nvSpPr>
          <p:cNvPr id="3" name="Content Placeholder 2">
            <a:extLst>
              <a:ext uri="{FF2B5EF4-FFF2-40B4-BE49-F238E27FC236}">
                <a16:creationId xmlns:a16="http://schemas.microsoft.com/office/drawing/2014/main" id="{D4FA5E59-3D96-508F-73E5-F6F9DC6EFA95}"/>
              </a:ext>
            </a:extLst>
          </p:cNvPr>
          <p:cNvSpPr>
            <a:spLocks noGrp="1"/>
          </p:cNvSpPr>
          <p:nvPr>
            <p:ph sz="half" idx="1"/>
          </p:nvPr>
        </p:nvSpPr>
        <p:spPr/>
        <p:txBody>
          <a:bodyPr>
            <a:normAutofit/>
          </a:bodyPr>
          <a:lstStyle/>
          <a:p>
            <a:r>
              <a:rPr lang="en-GB" sz="2800" dirty="0"/>
              <a:t>Usually occurs in</a:t>
            </a:r>
            <a:r>
              <a:rPr lang="en-GB" dirty="0"/>
              <a:t> </a:t>
            </a:r>
            <a:r>
              <a:rPr lang="en-GB" sz="2800" dirty="0"/>
              <a:t>the first 24-48hrs, incidence less than 1%.</a:t>
            </a:r>
          </a:p>
          <a:p>
            <a:r>
              <a:rPr lang="en-US" dirty="0"/>
              <a:t>Can be deﬁned by the presence of hematemesis or melena, and persistent large bloody output from a surgical drain, with or without the presence of tachycardia, hypotension, oliguria, and a decreasing hemoglobin and haematocrit.</a:t>
            </a:r>
          </a:p>
          <a:p>
            <a:endParaRPr lang="en-GB" dirty="0"/>
          </a:p>
        </p:txBody>
      </p:sp>
      <p:sp>
        <p:nvSpPr>
          <p:cNvPr id="4" name="Content Placeholder 3">
            <a:extLst>
              <a:ext uri="{FF2B5EF4-FFF2-40B4-BE49-F238E27FC236}">
                <a16:creationId xmlns:a16="http://schemas.microsoft.com/office/drawing/2014/main" id="{C0E43BE8-9639-6FD7-7A7D-AB743E529AE3}"/>
              </a:ext>
            </a:extLst>
          </p:cNvPr>
          <p:cNvSpPr>
            <a:spLocks noGrp="1"/>
          </p:cNvSpPr>
          <p:nvPr>
            <p:ph sz="half" idx="2"/>
          </p:nvPr>
        </p:nvSpPr>
        <p:spPr/>
        <p:txBody>
          <a:bodyPr>
            <a:normAutofit/>
          </a:bodyPr>
          <a:lstStyle/>
          <a:p>
            <a:r>
              <a:rPr lang="en-US" dirty="0"/>
              <a:t>Postoperative bleeding can be classiﬁed based on bleeding site into intraluminal bleeding or intra-abdominal bleeding.</a:t>
            </a:r>
          </a:p>
          <a:p>
            <a:r>
              <a:rPr lang="en-GB" sz="2800" dirty="0"/>
              <a:t>In gastric sleeve patients, bleeding is mainly related to the long staple line closure where the stomach has been divided, short gastric vessel pedicles, or trocar sites.</a:t>
            </a:r>
          </a:p>
          <a:p>
            <a:endParaRPr lang="en-GB" dirty="0"/>
          </a:p>
        </p:txBody>
      </p:sp>
    </p:spTree>
    <p:extLst>
      <p:ext uri="{BB962C8B-B14F-4D97-AF65-F5344CB8AC3E}">
        <p14:creationId xmlns:p14="http://schemas.microsoft.com/office/powerpoint/2010/main" val="2911565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36F36-B99F-C6B5-B8FB-97E0D7D06529}"/>
              </a:ext>
            </a:extLst>
          </p:cNvPr>
          <p:cNvSpPr>
            <a:spLocks noGrp="1"/>
          </p:cNvSpPr>
          <p:nvPr>
            <p:ph type="title"/>
          </p:nvPr>
        </p:nvSpPr>
        <p:spPr/>
        <p:txBody>
          <a:bodyPr/>
          <a:lstStyle/>
          <a:p>
            <a:r>
              <a:rPr lang="en-US" dirty="0"/>
              <a:t>1. Bleeding</a:t>
            </a:r>
            <a:endParaRPr lang="en-GB" dirty="0"/>
          </a:p>
        </p:txBody>
      </p:sp>
      <p:sp>
        <p:nvSpPr>
          <p:cNvPr id="3" name="Content Placeholder 2">
            <a:extLst>
              <a:ext uri="{FF2B5EF4-FFF2-40B4-BE49-F238E27FC236}">
                <a16:creationId xmlns:a16="http://schemas.microsoft.com/office/drawing/2014/main" id="{D127E03F-1F03-7EBA-81D2-1CC17C0EB707}"/>
              </a:ext>
            </a:extLst>
          </p:cNvPr>
          <p:cNvSpPr>
            <a:spLocks noGrp="1"/>
          </p:cNvSpPr>
          <p:nvPr>
            <p:ph sz="half" idx="1"/>
          </p:nvPr>
        </p:nvSpPr>
        <p:spPr/>
        <p:txBody>
          <a:bodyPr/>
          <a:lstStyle/>
          <a:p>
            <a:r>
              <a:rPr lang="en-US" dirty="0"/>
              <a:t>Initial therapy: </a:t>
            </a:r>
          </a:p>
          <a:p>
            <a:pPr marL="0" indent="0">
              <a:buNone/>
            </a:pPr>
            <a:r>
              <a:rPr lang="en-US" dirty="0"/>
              <a:t>1. May include resuscitation with fluids and blood products and monitoring of urinary output.</a:t>
            </a:r>
          </a:p>
          <a:p>
            <a:endParaRPr lang="en-GB" dirty="0"/>
          </a:p>
        </p:txBody>
      </p:sp>
      <p:sp>
        <p:nvSpPr>
          <p:cNvPr id="4" name="Content Placeholder 3">
            <a:extLst>
              <a:ext uri="{FF2B5EF4-FFF2-40B4-BE49-F238E27FC236}">
                <a16:creationId xmlns:a16="http://schemas.microsoft.com/office/drawing/2014/main" id="{9EBE4234-C662-F694-AD9C-14724EBA9B6F}"/>
              </a:ext>
            </a:extLst>
          </p:cNvPr>
          <p:cNvSpPr>
            <a:spLocks noGrp="1"/>
          </p:cNvSpPr>
          <p:nvPr>
            <p:ph sz="half" idx="2"/>
          </p:nvPr>
        </p:nvSpPr>
        <p:spPr/>
        <p:txBody>
          <a:bodyPr/>
          <a:lstStyle/>
          <a:p>
            <a:r>
              <a:rPr lang="en-GB" dirty="0"/>
              <a:t>Definitive treatment:</a:t>
            </a:r>
          </a:p>
          <a:p>
            <a:pPr marL="0" indent="0">
              <a:buNone/>
            </a:pPr>
            <a:r>
              <a:rPr lang="en-GB" dirty="0"/>
              <a:t>1.Intraluminal bleeding: Controlled using endoscopic techniques; surgical exploration is reserved for failed endoscopic therapy.  </a:t>
            </a:r>
          </a:p>
          <a:p>
            <a:pPr marL="0" indent="0">
              <a:buNone/>
            </a:pPr>
            <a:r>
              <a:rPr lang="en-GB" dirty="0"/>
              <a:t>2.Intraperitoneal bleeding: requires surgical exploration to control haemorrhage site. </a:t>
            </a:r>
          </a:p>
          <a:p>
            <a:endParaRPr lang="en-GB" dirty="0"/>
          </a:p>
        </p:txBody>
      </p:sp>
    </p:spTree>
    <p:extLst>
      <p:ext uri="{BB962C8B-B14F-4D97-AF65-F5344CB8AC3E}">
        <p14:creationId xmlns:p14="http://schemas.microsoft.com/office/powerpoint/2010/main" val="3312300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7012-B527-CC61-E713-01B9C20B69FA}"/>
              </a:ext>
            </a:extLst>
          </p:cNvPr>
          <p:cNvSpPr>
            <a:spLocks noGrp="1"/>
          </p:cNvSpPr>
          <p:nvPr>
            <p:ph type="title"/>
          </p:nvPr>
        </p:nvSpPr>
        <p:spPr/>
        <p:txBody>
          <a:bodyPr/>
          <a:lstStyle/>
          <a:p>
            <a:r>
              <a:rPr lang="en-GB" dirty="0"/>
              <a:t>2.Staple Line Leak</a:t>
            </a:r>
          </a:p>
        </p:txBody>
      </p:sp>
      <p:sp>
        <p:nvSpPr>
          <p:cNvPr id="3" name="Content Placeholder 2">
            <a:extLst>
              <a:ext uri="{FF2B5EF4-FFF2-40B4-BE49-F238E27FC236}">
                <a16:creationId xmlns:a16="http://schemas.microsoft.com/office/drawing/2014/main" id="{2FDEA08D-B3F0-15CF-EADD-40591C189F44}"/>
              </a:ext>
            </a:extLst>
          </p:cNvPr>
          <p:cNvSpPr>
            <a:spLocks noGrp="1"/>
          </p:cNvSpPr>
          <p:nvPr>
            <p:ph sz="half" idx="1"/>
          </p:nvPr>
        </p:nvSpPr>
        <p:spPr>
          <a:xfrm>
            <a:off x="838200" y="1890546"/>
            <a:ext cx="5181600" cy="4351338"/>
          </a:xfrm>
        </p:spPr>
        <p:txBody>
          <a:bodyPr>
            <a:normAutofit/>
          </a:bodyPr>
          <a:lstStyle/>
          <a:p>
            <a:r>
              <a:rPr lang="en-GB" sz="2800" dirty="0"/>
              <a:t>It occurs when a hole or gap develops somewhere along the staple line closure allowing stomach juice to escape into the abdominal cavity,</a:t>
            </a:r>
          </a:p>
          <a:p>
            <a:r>
              <a:rPr lang="en-US" dirty="0"/>
              <a:t>Leakage usually appears as an acute complication (within 7 days). </a:t>
            </a:r>
          </a:p>
          <a:p>
            <a:r>
              <a:rPr lang="en-US" dirty="0"/>
              <a:t>Causing tachycardia, tachypnea, and fever very early on.</a:t>
            </a:r>
            <a:endParaRPr lang="en-GB" dirty="0"/>
          </a:p>
        </p:txBody>
      </p:sp>
      <p:sp>
        <p:nvSpPr>
          <p:cNvPr id="4" name="Content Placeholder 3">
            <a:extLst>
              <a:ext uri="{FF2B5EF4-FFF2-40B4-BE49-F238E27FC236}">
                <a16:creationId xmlns:a16="http://schemas.microsoft.com/office/drawing/2014/main" id="{CABF9193-5442-5C19-08EB-AB1A775ABF30}"/>
              </a:ext>
            </a:extLst>
          </p:cNvPr>
          <p:cNvSpPr>
            <a:spLocks noGrp="1"/>
          </p:cNvSpPr>
          <p:nvPr>
            <p:ph sz="half" idx="2"/>
          </p:nvPr>
        </p:nvSpPr>
        <p:spPr/>
        <p:txBody>
          <a:bodyPr>
            <a:normAutofit/>
          </a:bodyPr>
          <a:lstStyle/>
          <a:p>
            <a:r>
              <a:rPr lang="en-GB" dirty="0"/>
              <a:t>Diagnosis:</a:t>
            </a:r>
          </a:p>
          <a:p>
            <a:pPr marL="0" indent="0">
              <a:buNone/>
            </a:pPr>
            <a:r>
              <a:rPr lang="en-GB" dirty="0"/>
              <a:t>1. Physical examination (abdominal): Unreliable; peritonitis is a late finding.  </a:t>
            </a:r>
          </a:p>
          <a:p>
            <a:pPr marL="0" indent="0">
              <a:buNone/>
            </a:pPr>
            <a:r>
              <a:rPr lang="en-GB" dirty="0"/>
              <a:t>2.  Abdominal CT:  best diagnostic modality for stable patients.</a:t>
            </a:r>
          </a:p>
          <a:p>
            <a:pPr marL="0" indent="0">
              <a:buNone/>
            </a:pPr>
            <a:r>
              <a:rPr lang="en-GB" dirty="0"/>
              <a:t>3. Surgical exploration: definitive diagnostic tool and mandatory for diffuse peritonitis.</a:t>
            </a:r>
          </a:p>
          <a:p>
            <a:endParaRPr lang="en-GB" dirty="0"/>
          </a:p>
        </p:txBody>
      </p:sp>
    </p:spTree>
    <p:extLst>
      <p:ext uri="{BB962C8B-B14F-4D97-AF65-F5344CB8AC3E}">
        <p14:creationId xmlns:p14="http://schemas.microsoft.com/office/powerpoint/2010/main" val="139985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DAC0-0F30-A0E9-AA83-79C3FAC16595}"/>
              </a:ext>
            </a:extLst>
          </p:cNvPr>
          <p:cNvSpPr>
            <a:spLocks noGrp="1"/>
          </p:cNvSpPr>
          <p:nvPr>
            <p:ph type="title"/>
          </p:nvPr>
        </p:nvSpPr>
        <p:spPr/>
        <p:txBody>
          <a:bodyPr/>
          <a:lstStyle/>
          <a:p>
            <a:r>
              <a:rPr lang="en-GB" dirty="0"/>
              <a:t>2.Staple Line Leak</a:t>
            </a:r>
          </a:p>
        </p:txBody>
      </p:sp>
      <p:sp>
        <p:nvSpPr>
          <p:cNvPr id="3" name="Content Placeholder 2">
            <a:extLst>
              <a:ext uri="{FF2B5EF4-FFF2-40B4-BE49-F238E27FC236}">
                <a16:creationId xmlns:a16="http://schemas.microsoft.com/office/drawing/2014/main" id="{5D38AF6A-CE7F-97BF-3736-D4DBA06EC865}"/>
              </a:ext>
            </a:extLst>
          </p:cNvPr>
          <p:cNvSpPr>
            <a:spLocks noGrp="1"/>
          </p:cNvSpPr>
          <p:nvPr>
            <p:ph sz="half" idx="1"/>
          </p:nvPr>
        </p:nvSpPr>
        <p:spPr/>
        <p:txBody>
          <a:bodyPr>
            <a:normAutofit/>
          </a:bodyPr>
          <a:lstStyle/>
          <a:p>
            <a:r>
              <a:rPr lang="en-US" dirty="0"/>
              <a:t>Treatment: </a:t>
            </a:r>
          </a:p>
          <a:p>
            <a:pPr marL="0" indent="0">
              <a:buNone/>
            </a:pPr>
            <a:r>
              <a:rPr lang="en-US" dirty="0"/>
              <a:t>1. Fluid resuscitation, broad-spectrum antibiotics.</a:t>
            </a:r>
          </a:p>
          <a:p>
            <a:pPr marL="0" indent="0">
              <a:buNone/>
            </a:pPr>
            <a:r>
              <a:rPr lang="en-US" dirty="0"/>
              <a:t>2. Wide peritoneal drainage of the leak site: surgically or percutaneously with image guidance; first-line treatment. </a:t>
            </a:r>
          </a:p>
          <a:p>
            <a:endParaRPr lang="en-GB" dirty="0"/>
          </a:p>
        </p:txBody>
      </p:sp>
      <p:sp>
        <p:nvSpPr>
          <p:cNvPr id="4" name="Content Placeholder 3">
            <a:extLst>
              <a:ext uri="{FF2B5EF4-FFF2-40B4-BE49-F238E27FC236}">
                <a16:creationId xmlns:a16="http://schemas.microsoft.com/office/drawing/2014/main" id="{C665D616-F4E4-80A2-0532-91672620FEB1}"/>
              </a:ext>
            </a:extLst>
          </p:cNvPr>
          <p:cNvSpPr>
            <a:spLocks noGrp="1"/>
          </p:cNvSpPr>
          <p:nvPr>
            <p:ph sz="half" idx="2"/>
          </p:nvPr>
        </p:nvSpPr>
        <p:spPr/>
        <p:txBody>
          <a:bodyPr>
            <a:normAutofit/>
          </a:bodyPr>
          <a:lstStyle/>
          <a:p>
            <a:endParaRPr lang="en-US" dirty="0"/>
          </a:p>
          <a:p>
            <a:pPr marL="0" indent="0">
              <a:buNone/>
            </a:pPr>
            <a:r>
              <a:rPr lang="en-US" dirty="0"/>
              <a:t>3. Direct repair of the leak site: occasionally successful and used in conjunction with wide drainage.  </a:t>
            </a:r>
          </a:p>
          <a:p>
            <a:pPr marL="0" indent="0">
              <a:buNone/>
            </a:pPr>
            <a:r>
              <a:rPr lang="en-US" dirty="0"/>
              <a:t>4. Endoscopic techniques: used to seal leaks, typically in conjunction with drainage. </a:t>
            </a:r>
          </a:p>
          <a:p>
            <a:endParaRPr lang="en-GB" dirty="0"/>
          </a:p>
        </p:txBody>
      </p:sp>
    </p:spTree>
    <p:extLst>
      <p:ext uri="{BB962C8B-B14F-4D97-AF65-F5344CB8AC3E}">
        <p14:creationId xmlns:p14="http://schemas.microsoft.com/office/powerpoint/2010/main" val="1348496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5A53-084F-5C20-83BD-E33ACB6CB591}"/>
              </a:ext>
            </a:extLst>
          </p:cNvPr>
          <p:cNvSpPr>
            <a:spLocks noGrp="1"/>
          </p:cNvSpPr>
          <p:nvPr>
            <p:ph type="title"/>
          </p:nvPr>
        </p:nvSpPr>
        <p:spPr/>
        <p:txBody>
          <a:bodyPr/>
          <a:lstStyle/>
          <a:p>
            <a:r>
              <a:rPr lang="en-US" dirty="0"/>
              <a:t>3. Stricture</a:t>
            </a:r>
            <a:endParaRPr lang="en-GB" dirty="0"/>
          </a:p>
        </p:txBody>
      </p:sp>
      <p:sp>
        <p:nvSpPr>
          <p:cNvPr id="3" name="Content Placeholder 2">
            <a:extLst>
              <a:ext uri="{FF2B5EF4-FFF2-40B4-BE49-F238E27FC236}">
                <a16:creationId xmlns:a16="http://schemas.microsoft.com/office/drawing/2014/main" id="{5C7ABC4E-98C6-3D5A-652D-DE7503FE72F8}"/>
              </a:ext>
            </a:extLst>
          </p:cNvPr>
          <p:cNvSpPr>
            <a:spLocks noGrp="1"/>
          </p:cNvSpPr>
          <p:nvPr>
            <p:ph sz="half" idx="1"/>
          </p:nvPr>
        </p:nvSpPr>
        <p:spPr/>
        <p:txBody>
          <a:bodyPr>
            <a:normAutofit lnSpcReduction="10000"/>
          </a:bodyPr>
          <a:lstStyle/>
          <a:p>
            <a:r>
              <a:rPr lang="en-US" dirty="0"/>
              <a:t>Most common symptoms are nausea and vomiting</a:t>
            </a:r>
          </a:p>
          <a:p>
            <a:r>
              <a:rPr lang="en-US" dirty="0"/>
              <a:t>Patient was initially able to tolerate solid foods, but after a few weeks he starts to vomit solids but could handle liquids. </a:t>
            </a:r>
          </a:p>
          <a:p>
            <a:r>
              <a:rPr lang="en-GB" dirty="0"/>
              <a:t>Diagnosis:  </a:t>
            </a:r>
          </a:p>
          <a:p>
            <a:pPr marL="0" indent="0">
              <a:buNone/>
            </a:pPr>
            <a:r>
              <a:rPr lang="en-GB" dirty="0"/>
              <a:t>1. Physical examination: Usually unremarkable. Epigastric pain, if present, is mild.  </a:t>
            </a:r>
          </a:p>
        </p:txBody>
      </p:sp>
      <p:sp>
        <p:nvSpPr>
          <p:cNvPr id="4" name="Content Placeholder 3">
            <a:extLst>
              <a:ext uri="{FF2B5EF4-FFF2-40B4-BE49-F238E27FC236}">
                <a16:creationId xmlns:a16="http://schemas.microsoft.com/office/drawing/2014/main" id="{0F5637C1-E174-02F1-D7D6-5F860A0A157B}"/>
              </a:ext>
            </a:extLst>
          </p:cNvPr>
          <p:cNvSpPr>
            <a:spLocks noGrp="1"/>
          </p:cNvSpPr>
          <p:nvPr>
            <p:ph sz="half" idx="2"/>
          </p:nvPr>
        </p:nvSpPr>
        <p:spPr/>
        <p:txBody>
          <a:bodyPr>
            <a:normAutofit lnSpcReduction="10000"/>
          </a:bodyPr>
          <a:lstStyle/>
          <a:p>
            <a:r>
              <a:rPr lang="en-GB" dirty="0"/>
              <a:t>2. Radiologic evaluation: abdominal CT , upper GI series, and upper endoscopy. </a:t>
            </a:r>
          </a:p>
          <a:p>
            <a:endParaRPr lang="en-US" dirty="0"/>
          </a:p>
          <a:p>
            <a:r>
              <a:rPr lang="en-US" dirty="0"/>
              <a:t>Treatment:</a:t>
            </a:r>
          </a:p>
          <a:p>
            <a:pPr marL="0" indent="0">
              <a:buNone/>
            </a:pPr>
            <a:r>
              <a:rPr lang="en-US" dirty="0"/>
              <a:t>1. Endoscopic stenting and surgical stricturoplasty: successful in some cases. </a:t>
            </a:r>
          </a:p>
          <a:p>
            <a:pPr marL="0" indent="0">
              <a:buNone/>
            </a:pPr>
            <a:r>
              <a:rPr lang="en-US" dirty="0"/>
              <a:t>2. Conversion to gastric bypass: usually the best option. </a:t>
            </a:r>
          </a:p>
          <a:p>
            <a:pPr marL="0" indent="0">
              <a:buNone/>
            </a:pPr>
            <a:endParaRPr lang="en-GB" dirty="0"/>
          </a:p>
        </p:txBody>
      </p:sp>
    </p:spTree>
    <p:extLst>
      <p:ext uri="{BB962C8B-B14F-4D97-AF65-F5344CB8AC3E}">
        <p14:creationId xmlns:p14="http://schemas.microsoft.com/office/powerpoint/2010/main" val="2100966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 pink stomach with a staple-line&#10;&#10;Description automatically generated">
            <a:extLst>
              <a:ext uri="{FF2B5EF4-FFF2-40B4-BE49-F238E27FC236}">
                <a16:creationId xmlns:a16="http://schemas.microsoft.com/office/drawing/2014/main" id="{DBD69600-4684-68F1-9731-8D4F494C6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562612"/>
            <a:ext cx="5294716" cy="3732774"/>
          </a:xfrm>
          <a:prstGeom prst="rect">
            <a:avLst/>
          </a:prstGeom>
        </p:spPr>
      </p:pic>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descr="An x-ray of a person's spine&#10;&#10;Description automatically generated">
            <a:extLst>
              <a:ext uri="{FF2B5EF4-FFF2-40B4-BE49-F238E27FC236}">
                <a16:creationId xmlns:a16="http://schemas.microsoft.com/office/drawing/2014/main" id="{6025D5D0-50C4-23AD-11A8-D3CE15FA67A6}"/>
              </a:ext>
            </a:extLst>
          </p:cNvPr>
          <p:cNvPicPr>
            <a:picLocks noChangeAspect="1"/>
          </p:cNvPicPr>
          <p:nvPr/>
        </p:nvPicPr>
        <p:blipFill rotWithShape="1">
          <a:blip r:embed="rId3">
            <a:extLst>
              <a:ext uri="{28A0092B-C50C-407E-A947-70E740481C1C}">
                <a14:useLocalDpi xmlns:a14="http://schemas.microsoft.com/office/drawing/2010/main" val="0"/>
              </a:ext>
            </a:extLst>
          </a:blip>
          <a:srcRect r="561" b="11720"/>
          <a:stretch/>
        </p:blipFill>
        <p:spPr>
          <a:xfrm>
            <a:off x="6445974" y="643467"/>
            <a:ext cx="4910401" cy="5571066"/>
          </a:xfrm>
          <a:prstGeom prst="rect">
            <a:avLst/>
          </a:prstGeom>
        </p:spPr>
      </p:pic>
    </p:spTree>
    <p:extLst>
      <p:ext uri="{BB962C8B-B14F-4D97-AF65-F5344CB8AC3E}">
        <p14:creationId xmlns:p14="http://schemas.microsoft.com/office/powerpoint/2010/main" val="1652906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CA80-B3AF-9D7D-E334-5B5665B0F859}"/>
              </a:ext>
            </a:extLst>
          </p:cNvPr>
          <p:cNvSpPr>
            <a:spLocks noGrp="1"/>
          </p:cNvSpPr>
          <p:nvPr>
            <p:ph type="title"/>
          </p:nvPr>
        </p:nvSpPr>
        <p:spPr/>
        <p:txBody>
          <a:bodyPr/>
          <a:lstStyle/>
          <a:p>
            <a:r>
              <a:rPr lang="fr-FR" dirty="0"/>
              <a:t> </a:t>
            </a:r>
            <a:r>
              <a:rPr lang="en-GB" dirty="0"/>
              <a:t>Roux-en-Y Gastric Bypass Surgery</a:t>
            </a:r>
          </a:p>
        </p:txBody>
      </p:sp>
      <p:sp>
        <p:nvSpPr>
          <p:cNvPr id="3" name="Content Placeholder 2">
            <a:extLst>
              <a:ext uri="{FF2B5EF4-FFF2-40B4-BE49-F238E27FC236}">
                <a16:creationId xmlns:a16="http://schemas.microsoft.com/office/drawing/2014/main" id="{8DBA2230-BDB0-AF27-E1E2-5F6AD0723C93}"/>
              </a:ext>
            </a:extLst>
          </p:cNvPr>
          <p:cNvSpPr>
            <a:spLocks noGrp="1"/>
          </p:cNvSpPr>
          <p:nvPr>
            <p:ph sz="half" idx="1"/>
          </p:nvPr>
        </p:nvSpPr>
        <p:spPr/>
        <p:txBody>
          <a:bodyPr>
            <a:normAutofit lnSpcReduction="10000"/>
          </a:bodyPr>
          <a:lstStyle/>
          <a:p>
            <a:r>
              <a:rPr lang="en-GB" dirty="0"/>
              <a:t>Major complication as small bowel obstruction, major leak, abscess, anastomotic stricture, fistulae.</a:t>
            </a:r>
          </a:p>
          <a:p>
            <a:r>
              <a:rPr lang="en-GB" dirty="0"/>
              <a:t>Minor complication :marginal ulcer ,pancreatitis, esophagitis, splenic abscess, cholithasis </a:t>
            </a:r>
          </a:p>
          <a:p>
            <a:r>
              <a:rPr lang="en-GB" dirty="0"/>
              <a:t>Early complication less than one month.</a:t>
            </a:r>
          </a:p>
          <a:p>
            <a:r>
              <a:rPr lang="en-GB" dirty="0"/>
              <a:t>Late complication more than one month.</a:t>
            </a:r>
            <a:endParaRPr lang="ar-SA" dirty="0"/>
          </a:p>
        </p:txBody>
      </p:sp>
      <p:pic>
        <p:nvPicPr>
          <p:cNvPr id="5" name="صورة 2" descr="RouxenY(0).jpg">
            <a:extLst>
              <a:ext uri="{FF2B5EF4-FFF2-40B4-BE49-F238E27FC236}">
                <a16:creationId xmlns:a16="http://schemas.microsoft.com/office/drawing/2014/main" id="{3348597E-7B71-2769-B3E9-C633FC1A53C0}"/>
              </a:ext>
            </a:extLst>
          </p:cNvPr>
          <p:cNvPicPr>
            <a:picLocks noChangeAspect="1"/>
          </p:cNvPicPr>
          <p:nvPr/>
        </p:nvPicPr>
        <p:blipFill>
          <a:blip r:embed="rId2"/>
          <a:stretch>
            <a:fillRect/>
          </a:stretch>
        </p:blipFill>
        <p:spPr>
          <a:xfrm>
            <a:off x="6019800" y="2506662"/>
            <a:ext cx="6172200" cy="4351338"/>
          </a:xfrm>
          <a:prstGeom prst="rect">
            <a:avLst/>
          </a:prstGeom>
        </p:spPr>
      </p:pic>
    </p:spTree>
    <p:extLst>
      <p:ext uri="{BB962C8B-B14F-4D97-AF65-F5344CB8AC3E}">
        <p14:creationId xmlns:p14="http://schemas.microsoft.com/office/powerpoint/2010/main" val="202546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8EEA-AC31-6C70-3C5B-E4CD0F61EA8A}"/>
              </a:ext>
            </a:extLst>
          </p:cNvPr>
          <p:cNvSpPr>
            <a:spLocks noGrp="1"/>
          </p:cNvSpPr>
          <p:nvPr>
            <p:ph type="title"/>
          </p:nvPr>
        </p:nvSpPr>
        <p:spPr/>
        <p:txBody>
          <a:bodyPr/>
          <a:lstStyle/>
          <a:p>
            <a:r>
              <a:rPr lang="en-US" dirty="0"/>
              <a:t>Classification of Bariatric Surgery</a:t>
            </a:r>
            <a:endParaRPr lang="en-GB" dirty="0"/>
          </a:p>
        </p:txBody>
      </p:sp>
      <p:graphicFrame>
        <p:nvGraphicFramePr>
          <p:cNvPr id="4" name="Content Placeholder 3">
            <a:extLst>
              <a:ext uri="{FF2B5EF4-FFF2-40B4-BE49-F238E27FC236}">
                <a16:creationId xmlns:a16="http://schemas.microsoft.com/office/drawing/2014/main" id="{3BD6A9E1-744D-7261-AFBE-A6F7D7480524}"/>
              </a:ext>
            </a:extLst>
          </p:cNvPr>
          <p:cNvGraphicFramePr>
            <a:graphicFrameLocks noGrp="1"/>
          </p:cNvGraphicFramePr>
          <p:nvPr>
            <p:ph idx="1"/>
            <p:extLst>
              <p:ext uri="{D42A27DB-BD31-4B8C-83A1-F6EECF244321}">
                <p14:modId xmlns:p14="http://schemas.microsoft.com/office/powerpoint/2010/main" val="2893604127"/>
              </p:ext>
            </p:extLst>
          </p:nvPr>
        </p:nvGraphicFramePr>
        <p:xfrm>
          <a:off x="838200" y="1690687"/>
          <a:ext cx="10515600" cy="480218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63001371"/>
                    </a:ext>
                  </a:extLst>
                </a:gridCol>
                <a:gridCol w="5257800">
                  <a:extLst>
                    <a:ext uri="{9D8B030D-6E8A-4147-A177-3AD203B41FA5}">
                      <a16:colId xmlns:a16="http://schemas.microsoft.com/office/drawing/2014/main" val="2630900635"/>
                    </a:ext>
                  </a:extLst>
                </a:gridCol>
              </a:tblGrid>
              <a:tr h="814928">
                <a:tc>
                  <a:txBody>
                    <a:bodyPr/>
                    <a:lstStyle/>
                    <a:p>
                      <a:r>
                        <a:rPr lang="en-US" sz="3200" dirty="0"/>
                        <a:t>Restrictive </a:t>
                      </a:r>
                      <a:endParaRPr lang="en-GB" sz="3200" dirty="0"/>
                    </a:p>
                  </a:txBody>
                  <a:tcPr/>
                </a:tc>
                <a:tc>
                  <a:txBody>
                    <a:bodyPr/>
                    <a:lstStyle/>
                    <a:p>
                      <a:r>
                        <a:rPr lang="en-US" sz="3200" dirty="0"/>
                        <a:t>Malabsorptive </a:t>
                      </a:r>
                      <a:endParaRPr lang="en-GB" sz="3200" dirty="0"/>
                    </a:p>
                  </a:txBody>
                  <a:tcPr/>
                </a:tc>
                <a:extLst>
                  <a:ext uri="{0D108BD9-81ED-4DB2-BD59-A6C34878D82A}">
                    <a16:rowId xmlns:a16="http://schemas.microsoft.com/office/drawing/2014/main" val="1541199484"/>
                  </a:ext>
                </a:extLst>
              </a:tr>
              <a:tr h="3987260">
                <a:tc>
                  <a:txBody>
                    <a:bodyPr/>
                    <a:lstStyle/>
                    <a:p>
                      <a:pPr rtl="0"/>
                      <a:r>
                        <a:rPr lang="en-US" dirty="0"/>
                        <a:t> </a:t>
                      </a:r>
                      <a:r>
                        <a:rPr lang="en-US" sz="2400" dirty="0"/>
                        <a:t>Horizontal gastroplasty</a:t>
                      </a:r>
                    </a:p>
                    <a:p>
                      <a:pPr rtl="0"/>
                      <a:endParaRPr lang="en-US" sz="2400" dirty="0"/>
                    </a:p>
                    <a:p>
                      <a:pPr rtl="0"/>
                      <a:r>
                        <a:rPr lang="en-US" sz="2400" dirty="0"/>
                        <a:t> Vertical banded gastroplasty (VBG)</a:t>
                      </a:r>
                    </a:p>
                    <a:p>
                      <a:pPr rtl="0"/>
                      <a:endParaRPr lang="en-US" sz="2400" dirty="0"/>
                    </a:p>
                    <a:p>
                      <a:pPr rtl="0"/>
                      <a:r>
                        <a:rPr lang="en-US" sz="2400" dirty="0"/>
                        <a:t> Adjustable gastric band</a:t>
                      </a:r>
                    </a:p>
                    <a:p>
                      <a:pPr rtl="0"/>
                      <a:endParaRPr lang="en-US" sz="2400" dirty="0"/>
                    </a:p>
                    <a:p>
                      <a:pPr rtl="0"/>
                      <a:r>
                        <a:rPr lang="en-US" sz="2400" dirty="0"/>
                        <a:t> Sleeve gastrectomy</a:t>
                      </a:r>
                    </a:p>
                    <a:p>
                      <a:pPr rtl="0"/>
                      <a:endParaRPr lang="en-US" sz="2400" dirty="0"/>
                    </a:p>
                    <a:p>
                      <a:pPr rtl="0"/>
                      <a:r>
                        <a:rPr lang="en-US" sz="2400" dirty="0"/>
                        <a:t> Roux-en-Y gastric bypass</a:t>
                      </a:r>
                    </a:p>
                    <a:p>
                      <a:pPr rtl="0"/>
                      <a:endParaRPr lang="en-US" dirty="0"/>
                    </a:p>
                    <a:p>
                      <a:pPr rtl="0"/>
                      <a:endParaRPr lang="en-US" dirty="0"/>
                    </a:p>
                  </a:txBody>
                  <a:tcPr/>
                </a:tc>
                <a:tc>
                  <a:txBody>
                    <a:bodyPr/>
                    <a:lstStyle/>
                    <a:p>
                      <a:pPr rtl="0"/>
                      <a:r>
                        <a:rPr lang="en-GB" sz="2400" dirty="0"/>
                        <a:t>Jejunoileal bypass</a:t>
                      </a:r>
                    </a:p>
                    <a:p>
                      <a:pPr rtl="0"/>
                      <a:endParaRPr lang="en-GB" sz="2400" dirty="0"/>
                    </a:p>
                    <a:p>
                      <a:pPr rtl="0"/>
                      <a:r>
                        <a:rPr lang="en-GB" sz="2400" dirty="0"/>
                        <a:t>Biliopancreatic diversion (Scopinaro)</a:t>
                      </a:r>
                    </a:p>
                    <a:p>
                      <a:pPr rtl="0"/>
                      <a:endParaRPr lang="en-GB" sz="2400" dirty="0"/>
                    </a:p>
                    <a:p>
                      <a:pPr rtl="0"/>
                      <a:r>
                        <a:rPr lang="en-GB" sz="2400" dirty="0"/>
                        <a:t> Biliopancreatic diversion w/ duodenal switch</a:t>
                      </a:r>
                    </a:p>
                    <a:p>
                      <a:pPr rtl="0"/>
                      <a:endParaRPr lang="en-GB" dirty="0"/>
                    </a:p>
                  </a:txBody>
                  <a:tcPr/>
                </a:tc>
                <a:extLst>
                  <a:ext uri="{0D108BD9-81ED-4DB2-BD59-A6C34878D82A}">
                    <a16:rowId xmlns:a16="http://schemas.microsoft.com/office/drawing/2014/main" val="2835661780"/>
                  </a:ext>
                </a:extLst>
              </a:tr>
            </a:tbl>
          </a:graphicData>
        </a:graphic>
      </p:graphicFrame>
    </p:spTree>
    <p:extLst>
      <p:ext uri="{BB962C8B-B14F-4D97-AF65-F5344CB8AC3E}">
        <p14:creationId xmlns:p14="http://schemas.microsoft.com/office/powerpoint/2010/main" val="3829176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E697-1917-B6BB-F7E1-CBF11E35D63F}"/>
              </a:ext>
            </a:extLst>
          </p:cNvPr>
          <p:cNvSpPr>
            <a:spLocks noGrp="1"/>
          </p:cNvSpPr>
          <p:nvPr>
            <p:ph type="title"/>
          </p:nvPr>
        </p:nvSpPr>
        <p:spPr/>
        <p:txBody>
          <a:bodyPr/>
          <a:lstStyle/>
          <a:p>
            <a:r>
              <a:rPr lang="en-US" dirty="0"/>
              <a:t>1. Anastomotic or Staple Line Leaks</a:t>
            </a:r>
            <a:endParaRPr lang="en-GB" dirty="0"/>
          </a:p>
        </p:txBody>
      </p:sp>
      <p:sp>
        <p:nvSpPr>
          <p:cNvPr id="3" name="Content Placeholder 2">
            <a:extLst>
              <a:ext uri="{FF2B5EF4-FFF2-40B4-BE49-F238E27FC236}">
                <a16:creationId xmlns:a16="http://schemas.microsoft.com/office/drawing/2014/main" id="{66EAE5D4-C12B-C63E-ED48-6F32C265F6C6}"/>
              </a:ext>
            </a:extLst>
          </p:cNvPr>
          <p:cNvSpPr>
            <a:spLocks noGrp="1"/>
          </p:cNvSpPr>
          <p:nvPr>
            <p:ph sz="half" idx="1"/>
          </p:nvPr>
        </p:nvSpPr>
        <p:spPr/>
        <p:txBody>
          <a:bodyPr/>
          <a:lstStyle/>
          <a:p>
            <a:r>
              <a:rPr lang="en-GB" dirty="0"/>
              <a:t>Potential sites: gastrojejunostomy (most common site), gastric pouch staple line, gastric remnant staple line, Roux limb staple line and jejunojejunal anastomosis.</a:t>
            </a:r>
          </a:p>
          <a:p>
            <a:r>
              <a:rPr lang="en-US" dirty="0"/>
              <a:t>The diagnosis of ASL is based on a high clinical suspicion.</a:t>
            </a:r>
            <a:endParaRPr lang="en-GB" dirty="0"/>
          </a:p>
        </p:txBody>
      </p:sp>
      <p:sp>
        <p:nvSpPr>
          <p:cNvPr id="4" name="Content Placeholder 3">
            <a:extLst>
              <a:ext uri="{FF2B5EF4-FFF2-40B4-BE49-F238E27FC236}">
                <a16:creationId xmlns:a16="http://schemas.microsoft.com/office/drawing/2014/main" id="{19486A41-FF78-FA8A-F519-D170E6C6100E}"/>
              </a:ext>
            </a:extLst>
          </p:cNvPr>
          <p:cNvSpPr>
            <a:spLocks noGrp="1"/>
          </p:cNvSpPr>
          <p:nvPr>
            <p:ph sz="half" idx="2"/>
          </p:nvPr>
        </p:nvSpPr>
        <p:spPr>
          <a:xfrm>
            <a:off x="6172200" y="1825624"/>
            <a:ext cx="5181600" cy="5032375"/>
          </a:xfrm>
        </p:spPr>
        <p:txBody>
          <a:bodyPr/>
          <a:lstStyle/>
          <a:p>
            <a:r>
              <a:rPr lang="en-US" dirty="0"/>
              <a:t>Symptoms are nonspecific and variable including tachycardia, fever, abdominal pain, nausea, and vomiting and purulent drain output.</a:t>
            </a:r>
          </a:p>
          <a:p>
            <a:r>
              <a:rPr lang="en-US" dirty="0"/>
              <a:t>Radiographic studies are occasionally helpful and may show fluid collection adjacent to the pouch, diffuse abdominal fluid or rarely, intraperitoneal air</a:t>
            </a:r>
          </a:p>
          <a:p>
            <a:r>
              <a:rPr lang="en-US" dirty="0"/>
              <a:t>Definitive investigation is made via CT scan with contrast.</a:t>
            </a:r>
          </a:p>
          <a:p>
            <a:endParaRPr lang="en-GB" dirty="0"/>
          </a:p>
        </p:txBody>
      </p:sp>
    </p:spTree>
    <p:extLst>
      <p:ext uri="{BB962C8B-B14F-4D97-AF65-F5344CB8AC3E}">
        <p14:creationId xmlns:p14="http://schemas.microsoft.com/office/powerpoint/2010/main" val="910171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2823-359E-393D-4711-220975B0BA5F}"/>
              </a:ext>
            </a:extLst>
          </p:cNvPr>
          <p:cNvSpPr>
            <a:spLocks noGrp="1"/>
          </p:cNvSpPr>
          <p:nvPr>
            <p:ph type="title"/>
          </p:nvPr>
        </p:nvSpPr>
        <p:spPr/>
        <p:txBody>
          <a:bodyPr/>
          <a:lstStyle/>
          <a:p>
            <a:r>
              <a:rPr lang="en-US" dirty="0"/>
              <a:t>1. Anastomotic or Staple Line Leaks</a:t>
            </a:r>
            <a:endParaRPr lang="en-GB" dirty="0"/>
          </a:p>
        </p:txBody>
      </p:sp>
      <p:sp>
        <p:nvSpPr>
          <p:cNvPr id="3" name="Content Placeholder 2">
            <a:extLst>
              <a:ext uri="{FF2B5EF4-FFF2-40B4-BE49-F238E27FC236}">
                <a16:creationId xmlns:a16="http://schemas.microsoft.com/office/drawing/2014/main" id="{F026AC47-4481-D2BD-EB8D-F68266561E35}"/>
              </a:ext>
            </a:extLst>
          </p:cNvPr>
          <p:cNvSpPr>
            <a:spLocks noGrp="1"/>
          </p:cNvSpPr>
          <p:nvPr>
            <p:ph sz="half" idx="1"/>
          </p:nvPr>
        </p:nvSpPr>
        <p:spPr/>
        <p:txBody>
          <a:bodyPr>
            <a:normAutofit lnSpcReduction="10000"/>
          </a:bodyPr>
          <a:lstStyle/>
          <a:p>
            <a:r>
              <a:rPr lang="en-US" dirty="0"/>
              <a:t>Conservative management can be effective in non-septic, hemodynamically stable patients with contained leaks. </a:t>
            </a:r>
          </a:p>
          <a:p>
            <a:r>
              <a:rPr lang="en-US" dirty="0"/>
              <a:t>Includes intravenous antibiotics, monitoring of secretions through drains, nasoenteral nutrition or total parenteral nutrition. </a:t>
            </a:r>
          </a:p>
          <a:p>
            <a:r>
              <a:rPr lang="en-US" dirty="0"/>
              <a:t>If the leak is contained and accessible, a percutaneous treatment can be performed</a:t>
            </a:r>
            <a:endParaRPr lang="en-GB" dirty="0"/>
          </a:p>
        </p:txBody>
      </p:sp>
      <p:sp>
        <p:nvSpPr>
          <p:cNvPr id="4" name="Content Placeholder 3">
            <a:extLst>
              <a:ext uri="{FF2B5EF4-FFF2-40B4-BE49-F238E27FC236}">
                <a16:creationId xmlns:a16="http://schemas.microsoft.com/office/drawing/2014/main" id="{D9A372B8-6DAE-CDC2-84D5-470739315362}"/>
              </a:ext>
            </a:extLst>
          </p:cNvPr>
          <p:cNvSpPr>
            <a:spLocks noGrp="1"/>
          </p:cNvSpPr>
          <p:nvPr>
            <p:ph sz="half" idx="2"/>
          </p:nvPr>
        </p:nvSpPr>
        <p:spPr/>
        <p:txBody>
          <a:bodyPr>
            <a:normAutofit lnSpcReduction="10000"/>
          </a:bodyPr>
          <a:lstStyle/>
          <a:p>
            <a:r>
              <a:rPr lang="en-US" dirty="0"/>
              <a:t>If the patient is haemo-dynamically unstable, has a complicated leak, or signs of sepsis, an operative treatment is mandatory. </a:t>
            </a:r>
          </a:p>
          <a:p>
            <a:r>
              <a:rPr lang="en-US" dirty="0"/>
              <a:t>operative goals are to confirm and repair the leak, remove gastrointestinal contents from the abdominal cavity and place closed suction drains.</a:t>
            </a:r>
          </a:p>
          <a:p>
            <a:endParaRPr lang="en-GB" dirty="0"/>
          </a:p>
        </p:txBody>
      </p:sp>
    </p:spTree>
    <p:extLst>
      <p:ext uri="{BB962C8B-B14F-4D97-AF65-F5344CB8AC3E}">
        <p14:creationId xmlns:p14="http://schemas.microsoft.com/office/powerpoint/2010/main" val="2588076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F3A4-5D8C-DAD9-57E5-B80E0C4FFDDA}"/>
              </a:ext>
            </a:extLst>
          </p:cNvPr>
          <p:cNvSpPr>
            <a:spLocks noGrp="1"/>
          </p:cNvSpPr>
          <p:nvPr>
            <p:ph type="title"/>
          </p:nvPr>
        </p:nvSpPr>
        <p:spPr/>
        <p:txBody>
          <a:bodyPr/>
          <a:lstStyle/>
          <a:p>
            <a:r>
              <a:rPr lang="en-US" dirty="0"/>
              <a:t>1. Anastomotic or Staple Line Leaks</a:t>
            </a:r>
            <a:endParaRPr lang="en-GB" dirty="0"/>
          </a:p>
        </p:txBody>
      </p:sp>
      <p:sp>
        <p:nvSpPr>
          <p:cNvPr id="3" name="Content Placeholder 2">
            <a:extLst>
              <a:ext uri="{FF2B5EF4-FFF2-40B4-BE49-F238E27FC236}">
                <a16:creationId xmlns:a16="http://schemas.microsoft.com/office/drawing/2014/main" id="{FAAC0934-8EFB-0EBB-09F0-1F7E163B1E7C}"/>
              </a:ext>
            </a:extLst>
          </p:cNvPr>
          <p:cNvSpPr>
            <a:spLocks noGrp="1"/>
          </p:cNvSpPr>
          <p:nvPr>
            <p:ph sz="half" idx="1"/>
          </p:nvPr>
        </p:nvSpPr>
        <p:spPr>
          <a:xfrm>
            <a:off x="838199" y="1825625"/>
            <a:ext cx="10515599" cy="4351338"/>
          </a:xfrm>
        </p:spPr>
        <p:txBody>
          <a:bodyPr>
            <a:normAutofit/>
          </a:bodyPr>
          <a:lstStyle/>
          <a:p>
            <a:r>
              <a:rPr lang="en-US" dirty="0"/>
              <a:t>The repair of the leak would be the ideal situation, but often suturing the place of the leak can be challenging, as the acutely inflamed tissues might not be amenable to suture placement. In such cases, the removal of gastrointestinal contents and placement of drainage tubes may be the safest option. </a:t>
            </a:r>
          </a:p>
          <a:p>
            <a:r>
              <a:rPr lang="en-US" dirty="0"/>
              <a:t>Maintain the nutrition is mandatory to allow healing the tissues in the place of the leak. To achieve this, the placement of a feeding gastrostomy into the gastric remnant or a feeding jejunostomy is considered. This would allow for continued enteral nutrition while bowel rest is maintained at the site of the leak.</a:t>
            </a:r>
          </a:p>
          <a:p>
            <a:endParaRPr lang="en-GB" dirty="0"/>
          </a:p>
        </p:txBody>
      </p:sp>
    </p:spTree>
    <p:extLst>
      <p:ext uri="{BB962C8B-B14F-4D97-AF65-F5344CB8AC3E}">
        <p14:creationId xmlns:p14="http://schemas.microsoft.com/office/powerpoint/2010/main" val="1618549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C832-FF33-0D8A-DB5D-21033331449E}"/>
              </a:ext>
            </a:extLst>
          </p:cNvPr>
          <p:cNvSpPr>
            <a:spLocks noGrp="1"/>
          </p:cNvSpPr>
          <p:nvPr>
            <p:ph type="title"/>
          </p:nvPr>
        </p:nvSpPr>
        <p:spPr/>
        <p:txBody>
          <a:bodyPr/>
          <a:lstStyle/>
          <a:p>
            <a:r>
              <a:rPr lang="en-GB" dirty="0"/>
              <a:t>2. Gastrointestinal Bleeding</a:t>
            </a:r>
          </a:p>
        </p:txBody>
      </p:sp>
      <p:sp>
        <p:nvSpPr>
          <p:cNvPr id="3" name="Content Placeholder 2">
            <a:extLst>
              <a:ext uri="{FF2B5EF4-FFF2-40B4-BE49-F238E27FC236}">
                <a16:creationId xmlns:a16="http://schemas.microsoft.com/office/drawing/2014/main" id="{D13AC177-C209-9AEE-E0C8-21C63A95E842}"/>
              </a:ext>
            </a:extLst>
          </p:cNvPr>
          <p:cNvSpPr>
            <a:spLocks noGrp="1"/>
          </p:cNvSpPr>
          <p:nvPr>
            <p:ph sz="half" idx="1"/>
          </p:nvPr>
        </p:nvSpPr>
        <p:spPr/>
        <p:txBody>
          <a:bodyPr>
            <a:normAutofit lnSpcReduction="10000"/>
          </a:bodyPr>
          <a:lstStyle/>
          <a:p>
            <a:r>
              <a:rPr lang="en-US" dirty="0"/>
              <a:t>GIB after laparoscopic RYGB can be intraperitoneal (bleeding into the abdominal cavity) or intraluminal (occurs into the lumen of the digestive tract) and most commonly originates at one of the five potential staple lines mentioned earlier. </a:t>
            </a:r>
          </a:p>
          <a:p>
            <a:r>
              <a:rPr lang="en-US" dirty="0"/>
              <a:t>Can be life threatening if not recognized and treated early.</a:t>
            </a:r>
            <a:endParaRPr lang="en-GB" dirty="0"/>
          </a:p>
        </p:txBody>
      </p:sp>
      <p:sp>
        <p:nvSpPr>
          <p:cNvPr id="4" name="Content Placeholder 3">
            <a:extLst>
              <a:ext uri="{FF2B5EF4-FFF2-40B4-BE49-F238E27FC236}">
                <a16:creationId xmlns:a16="http://schemas.microsoft.com/office/drawing/2014/main" id="{75DE1FDF-48A7-A3C8-5835-3B54C8C64B10}"/>
              </a:ext>
            </a:extLst>
          </p:cNvPr>
          <p:cNvSpPr>
            <a:spLocks noGrp="1"/>
          </p:cNvSpPr>
          <p:nvPr>
            <p:ph sz="half" idx="2"/>
          </p:nvPr>
        </p:nvSpPr>
        <p:spPr/>
        <p:txBody>
          <a:bodyPr>
            <a:normAutofit lnSpcReduction="10000"/>
          </a:bodyPr>
          <a:lstStyle/>
          <a:p>
            <a:r>
              <a:rPr lang="en-US" dirty="0"/>
              <a:t>The presence of pallor, dizziness, confusion, tachycardia, hypotension, hematemesis, bright red blood per rectum, drop in the hemoglobin level, large quantity of bloody fluid from the abdominal drains and low urine output should alert the surgeon to ongoing postoperative bleeding.</a:t>
            </a:r>
          </a:p>
          <a:p>
            <a:r>
              <a:rPr lang="en-US" dirty="0"/>
              <a:t>Confirmed endoscopically or surgically.</a:t>
            </a:r>
            <a:endParaRPr lang="en-GB" dirty="0"/>
          </a:p>
        </p:txBody>
      </p:sp>
    </p:spTree>
    <p:extLst>
      <p:ext uri="{BB962C8B-B14F-4D97-AF65-F5344CB8AC3E}">
        <p14:creationId xmlns:p14="http://schemas.microsoft.com/office/powerpoint/2010/main" val="2242472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CEC0-2D58-12D2-85BB-74528D790542}"/>
              </a:ext>
            </a:extLst>
          </p:cNvPr>
          <p:cNvSpPr>
            <a:spLocks noGrp="1"/>
          </p:cNvSpPr>
          <p:nvPr>
            <p:ph type="title"/>
          </p:nvPr>
        </p:nvSpPr>
        <p:spPr/>
        <p:txBody>
          <a:bodyPr/>
          <a:lstStyle/>
          <a:p>
            <a:r>
              <a:rPr lang="en-GB" dirty="0"/>
              <a:t>2. Gastrointestinal Bleeding</a:t>
            </a:r>
          </a:p>
        </p:txBody>
      </p:sp>
      <p:sp>
        <p:nvSpPr>
          <p:cNvPr id="3" name="Content Placeholder 2">
            <a:extLst>
              <a:ext uri="{FF2B5EF4-FFF2-40B4-BE49-F238E27FC236}">
                <a16:creationId xmlns:a16="http://schemas.microsoft.com/office/drawing/2014/main" id="{460BB435-94BD-303D-9E35-26B2842E789B}"/>
              </a:ext>
            </a:extLst>
          </p:cNvPr>
          <p:cNvSpPr>
            <a:spLocks noGrp="1"/>
          </p:cNvSpPr>
          <p:nvPr>
            <p:ph sz="half" idx="1"/>
          </p:nvPr>
        </p:nvSpPr>
        <p:spPr/>
        <p:txBody>
          <a:bodyPr>
            <a:normAutofit/>
          </a:bodyPr>
          <a:lstStyle/>
          <a:p>
            <a:r>
              <a:rPr lang="en-US" dirty="0"/>
              <a:t>The treatment depends on the timing of onset and the clinical presentation. In cases of late presentation (&gt;48h) of bleeding after surgery, it can be managed conservatively, especially with no acute clinical symptoms. In these cases, discontinuation of DVT chemoprophylaxis and watchful waiting with supportive therapy can be successful.</a:t>
            </a:r>
          </a:p>
          <a:p>
            <a:endParaRPr lang="en-GB" dirty="0"/>
          </a:p>
        </p:txBody>
      </p:sp>
      <p:sp>
        <p:nvSpPr>
          <p:cNvPr id="4" name="Content Placeholder 3">
            <a:extLst>
              <a:ext uri="{FF2B5EF4-FFF2-40B4-BE49-F238E27FC236}">
                <a16:creationId xmlns:a16="http://schemas.microsoft.com/office/drawing/2014/main" id="{B341B145-B2FB-9053-4F95-F8333ECF3BE1}"/>
              </a:ext>
            </a:extLst>
          </p:cNvPr>
          <p:cNvSpPr>
            <a:spLocks noGrp="1"/>
          </p:cNvSpPr>
          <p:nvPr>
            <p:ph sz="half" idx="2"/>
          </p:nvPr>
        </p:nvSpPr>
        <p:spPr/>
        <p:txBody>
          <a:bodyPr>
            <a:normAutofit/>
          </a:bodyPr>
          <a:lstStyle/>
          <a:p>
            <a:r>
              <a:rPr lang="en-US" dirty="0"/>
              <a:t>Early postoperative bleeding, occurring within a few hours after the surgery, manifested by hematemesis or bright red blood per rectum in the presence of clinical signs of bleeding is a clear indication for urgent surgical intervention.</a:t>
            </a:r>
            <a:endParaRPr lang="en-GB" dirty="0"/>
          </a:p>
        </p:txBody>
      </p:sp>
    </p:spTree>
    <p:extLst>
      <p:ext uri="{BB962C8B-B14F-4D97-AF65-F5344CB8AC3E}">
        <p14:creationId xmlns:p14="http://schemas.microsoft.com/office/powerpoint/2010/main" val="3020412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668C-846E-E6FC-7279-9A50592CFBA1}"/>
              </a:ext>
            </a:extLst>
          </p:cNvPr>
          <p:cNvSpPr>
            <a:spLocks noGrp="1"/>
          </p:cNvSpPr>
          <p:nvPr>
            <p:ph type="title"/>
          </p:nvPr>
        </p:nvSpPr>
        <p:spPr/>
        <p:txBody>
          <a:bodyPr/>
          <a:lstStyle/>
          <a:p>
            <a:r>
              <a:rPr lang="en-GB" dirty="0"/>
              <a:t>2. Gastrointestinal Bleeding</a:t>
            </a:r>
          </a:p>
        </p:txBody>
      </p:sp>
      <p:sp>
        <p:nvSpPr>
          <p:cNvPr id="3" name="Content Placeholder 2">
            <a:extLst>
              <a:ext uri="{FF2B5EF4-FFF2-40B4-BE49-F238E27FC236}">
                <a16:creationId xmlns:a16="http://schemas.microsoft.com/office/drawing/2014/main" id="{8B89FE18-CD01-0C92-C1C5-C045302A99B6}"/>
              </a:ext>
            </a:extLst>
          </p:cNvPr>
          <p:cNvSpPr>
            <a:spLocks noGrp="1"/>
          </p:cNvSpPr>
          <p:nvPr>
            <p:ph sz="half" idx="1"/>
          </p:nvPr>
        </p:nvSpPr>
        <p:spPr/>
        <p:txBody>
          <a:bodyPr>
            <a:normAutofit/>
          </a:bodyPr>
          <a:lstStyle/>
          <a:p>
            <a:r>
              <a:rPr lang="en-US" dirty="0"/>
              <a:t>If is suspected that the bleeding source is proximal intraluminal the best treatment option is an endoscopic intervention, which is invaluable in controlling bleeding from the gastric pouch or gastrojejunostomy. </a:t>
            </a:r>
            <a:endParaRPr lang="en-GB" dirty="0"/>
          </a:p>
        </p:txBody>
      </p:sp>
      <p:sp>
        <p:nvSpPr>
          <p:cNvPr id="4" name="Content Placeholder 3">
            <a:extLst>
              <a:ext uri="{FF2B5EF4-FFF2-40B4-BE49-F238E27FC236}">
                <a16:creationId xmlns:a16="http://schemas.microsoft.com/office/drawing/2014/main" id="{EE1CCF46-B363-972E-4081-50199B6FBC50}"/>
              </a:ext>
            </a:extLst>
          </p:cNvPr>
          <p:cNvSpPr>
            <a:spLocks noGrp="1"/>
          </p:cNvSpPr>
          <p:nvPr>
            <p:ph sz="half" idx="2"/>
          </p:nvPr>
        </p:nvSpPr>
        <p:spPr/>
        <p:txBody>
          <a:bodyPr>
            <a:normAutofit/>
          </a:bodyPr>
          <a:lstStyle/>
          <a:p>
            <a:r>
              <a:rPr lang="en-US" dirty="0"/>
              <a:t>Thermal coagulation, injection of vasoconstrictors, and clipping are all effective ways of controlling bleeding from these sites.</a:t>
            </a:r>
          </a:p>
          <a:p>
            <a:endParaRPr lang="en-GB" dirty="0"/>
          </a:p>
        </p:txBody>
      </p:sp>
      <p:pic>
        <p:nvPicPr>
          <p:cNvPr id="6" name="عنصر نائب للمحتوى 3" descr="abcd-28-01-0074-g03.jpg">
            <a:extLst>
              <a:ext uri="{FF2B5EF4-FFF2-40B4-BE49-F238E27FC236}">
                <a16:creationId xmlns:a16="http://schemas.microsoft.com/office/drawing/2014/main" id="{9C5B6CBD-574B-79D2-AA58-FEA335D95AAC}"/>
              </a:ext>
            </a:extLst>
          </p:cNvPr>
          <p:cNvPicPr>
            <a:picLocks noChangeAspect="1"/>
          </p:cNvPicPr>
          <p:nvPr/>
        </p:nvPicPr>
        <p:blipFill>
          <a:blip r:embed="rId2"/>
          <a:stretch>
            <a:fillRect/>
          </a:stretch>
        </p:blipFill>
        <p:spPr>
          <a:xfrm>
            <a:off x="7571874" y="3545304"/>
            <a:ext cx="4482886" cy="3312695"/>
          </a:xfrm>
          <a:prstGeom prst="rect">
            <a:avLst/>
          </a:prstGeom>
        </p:spPr>
      </p:pic>
    </p:spTree>
    <p:extLst>
      <p:ext uri="{BB962C8B-B14F-4D97-AF65-F5344CB8AC3E}">
        <p14:creationId xmlns:p14="http://schemas.microsoft.com/office/powerpoint/2010/main" val="1219145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DE8B-0C55-2486-BD40-7C7A6216A78E}"/>
              </a:ext>
            </a:extLst>
          </p:cNvPr>
          <p:cNvSpPr>
            <a:spLocks noGrp="1"/>
          </p:cNvSpPr>
          <p:nvPr>
            <p:ph type="title"/>
          </p:nvPr>
        </p:nvSpPr>
        <p:spPr/>
        <p:txBody>
          <a:bodyPr/>
          <a:lstStyle/>
          <a:p>
            <a:r>
              <a:rPr lang="en-US" dirty="0"/>
              <a:t>3. Gastrojejunal Stricture</a:t>
            </a:r>
            <a:endParaRPr lang="en-GB" dirty="0"/>
          </a:p>
        </p:txBody>
      </p:sp>
      <p:sp>
        <p:nvSpPr>
          <p:cNvPr id="3" name="Content Placeholder 2">
            <a:extLst>
              <a:ext uri="{FF2B5EF4-FFF2-40B4-BE49-F238E27FC236}">
                <a16:creationId xmlns:a16="http://schemas.microsoft.com/office/drawing/2014/main" id="{EBF54F6E-E37B-CE5E-2F61-72700448B49B}"/>
              </a:ext>
            </a:extLst>
          </p:cNvPr>
          <p:cNvSpPr>
            <a:spLocks noGrp="1"/>
          </p:cNvSpPr>
          <p:nvPr>
            <p:ph sz="half" idx="1"/>
          </p:nvPr>
        </p:nvSpPr>
        <p:spPr/>
        <p:txBody>
          <a:bodyPr>
            <a:normAutofit/>
          </a:bodyPr>
          <a:lstStyle/>
          <a:p>
            <a:r>
              <a:rPr lang="en-US" sz="2800" dirty="0"/>
              <a:t>Stricture of the proximal anastomosis, or gastro-jejunostomy, is a common Complications.</a:t>
            </a:r>
          </a:p>
          <a:p>
            <a:r>
              <a:rPr lang="en-US" sz="2800" dirty="0"/>
              <a:t>The typical stricture patient present 4–6 weeks after surgery with solid food intolerance progressing to liquid intolerance as the stricture narrows.</a:t>
            </a:r>
            <a:endParaRPr lang="ar-JO" sz="2800" dirty="0"/>
          </a:p>
        </p:txBody>
      </p:sp>
      <p:sp>
        <p:nvSpPr>
          <p:cNvPr id="4" name="Content Placeholder 3">
            <a:extLst>
              <a:ext uri="{FF2B5EF4-FFF2-40B4-BE49-F238E27FC236}">
                <a16:creationId xmlns:a16="http://schemas.microsoft.com/office/drawing/2014/main" id="{7EE71CC5-1310-D8B0-BCCB-5CCC4A23C165}"/>
              </a:ext>
            </a:extLst>
          </p:cNvPr>
          <p:cNvSpPr>
            <a:spLocks noGrp="1"/>
          </p:cNvSpPr>
          <p:nvPr>
            <p:ph sz="half" idx="2"/>
          </p:nvPr>
        </p:nvSpPr>
        <p:spPr/>
        <p:txBody>
          <a:bodyPr>
            <a:normAutofit/>
          </a:bodyPr>
          <a:lstStyle/>
          <a:p>
            <a:r>
              <a:rPr lang="en-US" dirty="0"/>
              <a:t>Symptoms of a gastrojejunal stenosis are usually acute onset nausea, vomiting, dysphagia to solid and liquid and abdominal pain, meanwhile in stenosis developing more distally, the symptoms may be more gradual in onset.</a:t>
            </a:r>
          </a:p>
          <a:p>
            <a:endParaRPr lang="en-GB" dirty="0"/>
          </a:p>
        </p:txBody>
      </p:sp>
    </p:spTree>
    <p:extLst>
      <p:ext uri="{BB962C8B-B14F-4D97-AF65-F5344CB8AC3E}">
        <p14:creationId xmlns:p14="http://schemas.microsoft.com/office/powerpoint/2010/main" val="118534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369F-D6F1-FDA3-A39E-87E40D5DD8DE}"/>
              </a:ext>
            </a:extLst>
          </p:cNvPr>
          <p:cNvSpPr>
            <a:spLocks noGrp="1"/>
          </p:cNvSpPr>
          <p:nvPr>
            <p:ph type="title"/>
          </p:nvPr>
        </p:nvSpPr>
        <p:spPr/>
        <p:txBody>
          <a:bodyPr/>
          <a:lstStyle/>
          <a:p>
            <a:r>
              <a:rPr lang="en-US" dirty="0"/>
              <a:t>3. Gastrojejunal Stricture</a:t>
            </a:r>
            <a:endParaRPr lang="en-GB" dirty="0"/>
          </a:p>
        </p:txBody>
      </p:sp>
      <p:sp>
        <p:nvSpPr>
          <p:cNvPr id="3" name="Content Placeholder 2">
            <a:extLst>
              <a:ext uri="{FF2B5EF4-FFF2-40B4-BE49-F238E27FC236}">
                <a16:creationId xmlns:a16="http://schemas.microsoft.com/office/drawing/2014/main" id="{D968020F-5659-D500-EA2E-F16F1AF1762A}"/>
              </a:ext>
            </a:extLst>
          </p:cNvPr>
          <p:cNvSpPr>
            <a:spLocks noGrp="1"/>
          </p:cNvSpPr>
          <p:nvPr>
            <p:ph sz="half" idx="1"/>
          </p:nvPr>
        </p:nvSpPr>
        <p:spPr/>
        <p:txBody>
          <a:bodyPr/>
          <a:lstStyle/>
          <a:p>
            <a:r>
              <a:rPr lang="en-US" dirty="0"/>
              <a:t>The diagnosis of stricture can usually be made based on history alone and conﬁrmed with upper endoscopy.</a:t>
            </a:r>
          </a:p>
          <a:p>
            <a:r>
              <a:rPr lang="en-US" sz="2800" dirty="0"/>
              <a:t>Upper endoscopy is the primary diagnostic modality of choice, as it allows both rapid diagnosis and therapeutic intervention via balloon dilatation.</a:t>
            </a:r>
          </a:p>
          <a:p>
            <a:endParaRPr lang="en-GB" dirty="0"/>
          </a:p>
        </p:txBody>
      </p:sp>
      <p:sp>
        <p:nvSpPr>
          <p:cNvPr id="4" name="Content Placeholder 3">
            <a:extLst>
              <a:ext uri="{FF2B5EF4-FFF2-40B4-BE49-F238E27FC236}">
                <a16:creationId xmlns:a16="http://schemas.microsoft.com/office/drawing/2014/main" id="{F3EE6F41-73A7-270C-77FB-BD83C42F1DEB}"/>
              </a:ext>
            </a:extLst>
          </p:cNvPr>
          <p:cNvSpPr>
            <a:spLocks noGrp="1"/>
          </p:cNvSpPr>
          <p:nvPr>
            <p:ph sz="half" idx="2"/>
          </p:nvPr>
        </p:nvSpPr>
        <p:spPr/>
        <p:txBody>
          <a:bodyPr/>
          <a:lstStyle/>
          <a:p>
            <a:r>
              <a:rPr lang="en-US" dirty="0"/>
              <a:t>When the stenosis is at the gastrojejunal anastomosis, balloon dilation with an EGD can be used.</a:t>
            </a:r>
          </a:p>
          <a:p>
            <a:r>
              <a:rPr lang="en-US" dirty="0"/>
              <a:t>In cases of a stenosis at the jejunojejunal anastomosis a single balloon enteroscope can be used to dilate the stenotic area.</a:t>
            </a:r>
            <a:endParaRPr lang="en-GB" dirty="0"/>
          </a:p>
        </p:txBody>
      </p:sp>
    </p:spTree>
    <p:extLst>
      <p:ext uri="{BB962C8B-B14F-4D97-AF65-F5344CB8AC3E}">
        <p14:creationId xmlns:p14="http://schemas.microsoft.com/office/powerpoint/2010/main" val="927741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3" descr="2.png">
            <a:extLst>
              <a:ext uri="{FF2B5EF4-FFF2-40B4-BE49-F238E27FC236}">
                <a16:creationId xmlns:a16="http://schemas.microsoft.com/office/drawing/2014/main" id="{C269D305-9E3D-9A82-53BC-EB7A1249C354}"/>
              </a:ext>
            </a:extLst>
          </p:cNvPr>
          <p:cNvPicPr>
            <a:picLocks noChangeAspect="1"/>
          </p:cNvPicPr>
          <p:nvPr/>
        </p:nvPicPr>
        <p:blipFill>
          <a:blip r:embed="rId2"/>
          <a:stretch>
            <a:fillRect/>
          </a:stretch>
        </p:blipFill>
        <p:spPr>
          <a:xfrm>
            <a:off x="2027027" y="11662"/>
            <a:ext cx="8137946" cy="6846338"/>
          </a:xfrm>
          <a:prstGeom prst="rect">
            <a:avLst/>
          </a:prstGeom>
        </p:spPr>
      </p:pic>
    </p:spTree>
    <p:extLst>
      <p:ext uri="{BB962C8B-B14F-4D97-AF65-F5344CB8AC3E}">
        <p14:creationId xmlns:p14="http://schemas.microsoft.com/office/powerpoint/2010/main" val="1552689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45C8-7562-4C52-66C1-509A7E7AB3AB}"/>
              </a:ext>
            </a:extLst>
          </p:cNvPr>
          <p:cNvSpPr>
            <a:spLocks noGrp="1"/>
          </p:cNvSpPr>
          <p:nvPr>
            <p:ph type="title"/>
          </p:nvPr>
        </p:nvSpPr>
        <p:spPr/>
        <p:txBody>
          <a:bodyPr/>
          <a:lstStyle/>
          <a:p>
            <a:r>
              <a:rPr lang="en-US" dirty="0"/>
              <a:t>4. Hernia</a:t>
            </a:r>
            <a:endParaRPr lang="en-GB" dirty="0"/>
          </a:p>
        </p:txBody>
      </p:sp>
      <p:sp>
        <p:nvSpPr>
          <p:cNvPr id="3" name="Content Placeholder 2">
            <a:extLst>
              <a:ext uri="{FF2B5EF4-FFF2-40B4-BE49-F238E27FC236}">
                <a16:creationId xmlns:a16="http://schemas.microsoft.com/office/drawing/2014/main" id="{94D63145-D25E-5AF9-F54D-34AE6863877D}"/>
              </a:ext>
            </a:extLst>
          </p:cNvPr>
          <p:cNvSpPr>
            <a:spLocks noGrp="1"/>
          </p:cNvSpPr>
          <p:nvPr>
            <p:ph sz="half" idx="1"/>
          </p:nvPr>
        </p:nvSpPr>
        <p:spPr/>
        <p:txBody>
          <a:bodyPr>
            <a:normAutofit lnSpcReduction="10000"/>
          </a:bodyPr>
          <a:lstStyle/>
          <a:p>
            <a:r>
              <a:rPr lang="en-US" dirty="0"/>
              <a:t>Internal hernias are relatively common after gastric bypass and may result in bowel obstruction, intestinal ischemia, or both.</a:t>
            </a:r>
          </a:p>
          <a:p>
            <a:r>
              <a:rPr lang="en-US" sz="2800" dirty="0"/>
              <a:t> Distal anastomosis mesenteric hernia—this space is bordered by the divided mesentery of the biliopancreatic limb and the mesentery of the Roux limb at the distal anastomosis.</a:t>
            </a:r>
          </a:p>
          <a:p>
            <a:endParaRPr lang="en-GB" dirty="0"/>
          </a:p>
        </p:txBody>
      </p:sp>
      <p:sp>
        <p:nvSpPr>
          <p:cNvPr id="4" name="Content Placeholder 3">
            <a:extLst>
              <a:ext uri="{FF2B5EF4-FFF2-40B4-BE49-F238E27FC236}">
                <a16:creationId xmlns:a16="http://schemas.microsoft.com/office/drawing/2014/main" id="{DFBEB6B3-9D1C-C024-2279-B9DBCABBB63D}"/>
              </a:ext>
            </a:extLst>
          </p:cNvPr>
          <p:cNvSpPr>
            <a:spLocks noGrp="1"/>
          </p:cNvSpPr>
          <p:nvPr>
            <p:ph sz="half" idx="2"/>
          </p:nvPr>
        </p:nvSpPr>
        <p:spPr/>
        <p:txBody>
          <a:bodyPr>
            <a:normAutofit lnSpcReduction="10000"/>
          </a:bodyPr>
          <a:lstStyle/>
          <a:p>
            <a:r>
              <a:rPr lang="en-US" sz="2800" dirty="0"/>
              <a:t>Petersen hernia—the space between the mesentery of the Roux limb and the mesocolon/colon.</a:t>
            </a:r>
          </a:p>
          <a:p>
            <a:r>
              <a:rPr lang="en-US" sz="2800" dirty="0"/>
              <a:t>Typically, patients complain of intense pain in the mid epigastrium, often radiating to the back. The pain may occasionally be relieved by leaning forward or getting “down on all fours”</a:t>
            </a:r>
            <a:endParaRPr lang="en-GB" dirty="0"/>
          </a:p>
        </p:txBody>
      </p:sp>
    </p:spTree>
    <p:extLst>
      <p:ext uri="{BB962C8B-B14F-4D97-AF65-F5344CB8AC3E}">
        <p14:creationId xmlns:p14="http://schemas.microsoft.com/office/powerpoint/2010/main" val="74095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ED98A-9C70-0576-F4A8-939E0BDC7376}"/>
              </a:ext>
            </a:extLst>
          </p:cNvPr>
          <p:cNvSpPr>
            <a:spLocks noGrp="1"/>
          </p:cNvSpPr>
          <p:nvPr>
            <p:ph type="title"/>
          </p:nvPr>
        </p:nvSpPr>
        <p:spPr/>
        <p:txBody>
          <a:bodyPr/>
          <a:lstStyle/>
          <a:p>
            <a:r>
              <a:rPr lang="en-GB" dirty="0"/>
              <a:t>Cholelithiasis</a:t>
            </a:r>
          </a:p>
        </p:txBody>
      </p:sp>
      <p:sp>
        <p:nvSpPr>
          <p:cNvPr id="3" name="Content Placeholder 2">
            <a:extLst>
              <a:ext uri="{FF2B5EF4-FFF2-40B4-BE49-F238E27FC236}">
                <a16:creationId xmlns:a16="http://schemas.microsoft.com/office/drawing/2014/main" id="{85BC4BAF-E760-129E-E559-F0AAC646BFD9}"/>
              </a:ext>
            </a:extLst>
          </p:cNvPr>
          <p:cNvSpPr>
            <a:spLocks noGrp="1"/>
          </p:cNvSpPr>
          <p:nvPr>
            <p:ph sz="half" idx="1"/>
          </p:nvPr>
        </p:nvSpPr>
        <p:spPr>
          <a:xfrm>
            <a:off x="838200" y="1825625"/>
            <a:ext cx="5181600" cy="4351338"/>
          </a:xfrm>
        </p:spPr>
        <p:txBody>
          <a:bodyPr>
            <a:normAutofit lnSpcReduction="10000"/>
          </a:bodyPr>
          <a:lstStyle/>
          <a:p>
            <a:r>
              <a:rPr lang="en-US" dirty="0"/>
              <a:t>Cholelithiasis occurs in about one-third of patients who undergo bariatric surgery.</a:t>
            </a:r>
          </a:p>
          <a:p>
            <a:r>
              <a:rPr lang="en-US" sz="2800" dirty="0"/>
              <a:t>The rapid post-surgical weight loss is a significant contributor to the development of gallstones as is the pre-surgical obesity.</a:t>
            </a:r>
          </a:p>
          <a:p>
            <a:endParaRPr lang="en-GB" dirty="0"/>
          </a:p>
        </p:txBody>
      </p:sp>
      <p:sp>
        <p:nvSpPr>
          <p:cNvPr id="4" name="Content Placeholder 3">
            <a:extLst>
              <a:ext uri="{FF2B5EF4-FFF2-40B4-BE49-F238E27FC236}">
                <a16:creationId xmlns:a16="http://schemas.microsoft.com/office/drawing/2014/main" id="{17BD1A68-0132-BC69-B7D8-0C5BB05BF1CF}"/>
              </a:ext>
            </a:extLst>
          </p:cNvPr>
          <p:cNvSpPr>
            <a:spLocks noGrp="1"/>
          </p:cNvSpPr>
          <p:nvPr>
            <p:ph sz="half" idx="2"/>
          </p:nvPr>
        </p:nvSpPr>
        <p:spPr/>
        <p:txBody>
          <a:bodyPr>
            <a:normAutofit lnSpcReduction="10000"/>
          </a:bodyPr>
          <a:lstStyle/>
          <a:p>
            <a:r>
              <a:rPr lang="en-US" dirty="0"/>
              <a:t>Patients usually do not have any symptoms unless there is acute inflammation of the gallbladder or impaction of a stone within the biliary system.</a:t>
            </a:r>
          </a:p>
          <a:p>
            <a:r>
              <a:rPr lang="en-US" dirty="0"/>
              <a:t>Patients present with nausea, vomiting, and biliary colic localized to the epigastrium and right upper quadrant.</a:t>
            </a:r>
          </a:p>
          <a:p>
            <a:r>
              <a:rPr lang="en-US" dirty="0"/>
              <a:t>Diagnosis is confirmed with ultrasound or CT imaging</a:t>
            </a:r>
          </a:p>
          <a:p>
            <a:endParaRPr lang="en-GB" dirty="0"/>
          </a:p>
        </p:txBody>
      </p:sp>
    </p:spTree>
    <p:extLst>
      <p:ext uri="{BB962C8B-B14F-4D97-AF65-F5344CB8AC3E}">
        <p14:creationId xmlns:p14="http://schemas.microsoft.com/office/powerpoint/2010/main" val="2115608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F612-23CF-74AF-B426-BE7F574670F4}"/>
              </a:ext>
            </a:extLst>
          </p:cNvPr>
          <p:cNvSpPr>
            <a:spLocks noGrp="1"/>
          </p:cNvSpPr>
          <p:nvPr>
            <p:ph type="title"/>
          </p:nvPr>
        </p:nvSpPr>
        <p:spPr/>
        <p:txBody>
          <a:bodyPr/>
          <a:lstStyle/>
          <a:p>
            <a:r>
              <a:rPr lang="en-US" dirty="0"/>
              <a:t>4. Hernia</a:t>
            </a:r>
            <a:endParaRPr lang="en-GB" dirty="0"/>
          </a:p>
        </p:txBody>
      </p:sp>
      <p:sp>
        <p:nvSpPr>
          <p:cNvPr id="3" name="Content Placeholder 2">
            <a:extLst>
              <a:ext uri="{FF2B5EF4-FFF2-40B4-BE49-F238E27FC236}">
                <a16:creationId xmlns:a16="http://schemas.microsoft.com/office/drawing/2014/main" id="{8FE103E3-CABE-A14A-A517-BEBC35EB6EF7}"/>
              </a:ext>
            </a:extLst>
          </p:cNvPr>
          <p:cNvSpPr>
            <a:spLocks noGrp="1"/>
          </p:cNvSpPr>
          <p:nvPr>
            <p:ph sz="half" idx="1"/>
          </p:nvPr>
        </p:nvSpPr>
        <p:spPr/>
        <p:txBody>
          <a:bodyPr/>
          <a:lstStyle/>
          <a:p>
            <a:r>
              <a:rPr lang="en-US" dirty="0"/>
              <a:t>Computed tomography (CT) scan may demonstrate ﬁndings such as the “swirl sign,” a spiraling of the mesentery. </a:t>
            </a:r>
          </a:p>
          <a:p>
            <a:r>
              <a:rPr lang="en-US" dirty="0"/>
              <a:t>Deﬁnitive diagnosis of internal hernia can only be achieved through surgical exploration.</a:t>
            </a:r>
          </a:p>
          <a:p>
            <a:endParaRPr lang="en-GB" dirty="0"/>
          </a:p>
        </p:txBody>
      </p:sp>
      <p:sp>
        <p:nvSpPr>
          <p:cNvPr id="4" name="Content Placeholder 3">
            <a:extLst>
              <a:ext uri="{FF2B5EF4-FFF2-40B4-BE49-F238E27FC236}">
                <a16:creationId xmlns:a16="http://schemas.microsoft.com/office/drawing/2014/main" id="{5ABF6339-142C-89C3-DF8E-750D4EA7AEE2}"/>
              </a:ext>
            </a:extLst>
          </p:cNvPr>
          <p:cNvSpPr>
            <a:spLocks noGrp="1"/>
          </p:cNvSpPr>
          <p:nvPr>
            <p:ph sz="half" idx="2"/>
          </p:nvPr>
        </p:nvSpPr>
        <p:spPr/>
        <p:txBody>
          <a:bodyPr/>
          <a:lstStyle/>
          <a:p>
            <a:r>
              <a:rPr lang="en-US" dirty="0"/>
              <a:t>Cases of internal hernias and ventral hernias that are not incarcerated can be electively repaired,  any case of incarcerated bowel requires emergent surgery due to risk of strangulation, ischemia, and perforation.</a:t>
            </a:r>
            <a:endParaRPr lang="en-GB" dirty="0"/>
          </a:p>
        </p:txBody>
      </p:sp>
    </p:spTree>
    <p:extLst>
      <p:ext uri="{BB962C8B-B14F-4D97-AF65-F5344CB8AC3E}">
        <p14:creationId xmlns:p14="http://schemas.microsoft.com/office/powerpoint/2010/main" val="3136176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3" descr="download.jpg">
            <a:extLst>
              <a:ext uri="{FF2B5EF4-FFF2-40B4-BE49-F238E27FC236}">
                <a16:creationId xmlns:a16="http://schemas.microsoft.com/office/drawing/2014/main" id="{B9B4B313-0FE7-7E6D-9E61-3E5DF5930A20}"/>
              </a:ext>
            </a:extLst>
          </p:cNvPr>
          <p:cNvPicPr>
            <a:picLocks noChangeAspect="1"/>
          </p:cNvPicPr>
          <p:nvPr/>
        </p:nvPicPr>
        <p:blipFill>
          <a:blip r:embed="rId2"/>
          <a:stretch>
            <a:fillRect/>
          </a:stretch>
        </p:blipFill>
        <p:spPr>
          <a:xfrm>
            <a:off x="1925052" y="0"/>
            <a:ext cx="8341896" cy="6858000"/>
          </a:xfrm>
          <a:prstGeom prst="rect">
            <a:avLst/>
          </a:prstGeom>
        </p:spPr>
      </p:pic>
    </p:spTree>
    <p:extLst>
      <p:ext uri="{BB962C8B-B14F-4D97-AF65-F5344CB8AC3E}">
        <p14:creationId xmlns:p14="http://schemas.microsoft.com/office/powerpoint/2010/main" val="771490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FD55-E9B2-A87D-CC45-A14B5972A1BD}"/>
              </a:ext>
            </a:extLst>
          </p:cNvPr>
          <p:cNvSpPr>
            <a:spLocks noGrp="1"/>
          </p:cNvSpPr>
          <p:nvPr>
            <p:ph type="title"/>
          </p:nvPr>
        </p:nvSpPr>
        <p:spPr/>
        <p:txBody>
          <a:bodyPr/>
          <a:lstStyle/>
          <a:p>
            <a:r>
              <a:rPr lang="en-US" dirty="0"/>
              <a:t>5. Intussusception</a:t>
            </a:r>
            <a:endParaRPr lang="en-GB" dirty="0"/>
          </a:p>
        </p:txBody>
      </p:sp>
      <p:sp>
        <p:nvSpPr>
          <p:cNvPr id="3" name="Content Placeholder 2">
            <a:extLst>
              <a:ext uri="{FF2B5EF4-FFF2-40B4-BE49-F238E27FC236}">
                <a16:creationId xmlns:a16="http://schemas.microsoft.com/office/drawing/2014/main" id="{796FE3DF-8869-6D5B-E918-FC8F46B53059}"/>
              </a:ext>
            </a:extLst>
          </p:cNvPr>
          <p:cNvSpPr>
            <a:spLocks noGrp="1"/>
          </p:cNvSpPr>
          <p:nvPr>
            <p:ph sz="half" idx="1"/>
          </p:nvPr>
        </p:nvSpPr>
        <p:spPr/>
        <p:txBody>
          <a:bodyPr/>
          <a:lstStyle/>
          <a:p>
            <a:r>
              <a:rPr lang="en-US" dirty="0"/>
              <a:t>Small bowel intussusceptions may be transient or fixed and may result in an SBO after gastric bypass surgery.</a:t>
            </a:r>
          </a:p>
          <a:p>
            <a:r>
              <a:rPr lang="en-US" dirty="0"/>
              <a:t>They typically occur at or near the jejunojejunal anastomosis, with the staple line at the anastomosis presumably acting as the lead point for the intussusception.</a:t>
            </a:r>
            <a:endParaRPr lang="en-GB" dirty="0"/>
          </a:p>
        </p:txBody>
      </p:sp>
      <p:sp>
        <p:nvSpPr>
          <p:cNvPr id="4" name="Content Placeholder 3">
            <a:extLst>
              <a:ext uri="{FF2B5EF4-FFF2-40B4-BE49-F238E27FC236}">
                <a16:creationId xmlns:a16="http://schemas.microsoft.com/office/drawing/2014/main" id="{4FAD6A00-8FF4-02F6-0BB8-492737132ACE}"/>
              </a:ext>
            </a:extLst>
          </p:cNvPr>
          <p:cNvSpPr>
            <a:spLocks noGrp="1"/>
          </p:cNvSpPr>
          <p:nvPr>
            <p:ph sz="half" idx="2"/>
          </p:nvPr>
        </p:nvSpPr>
        <p:spPr/>
        <p:txBody>
          <a:bodyPr/>
          <a:lstStyle/>
          <a:p>
            <a:r>
              <a:rPr lang="en-US" dirty="0"/>
              <a:t>Intussusception may occur months or years after gastric bypass and is associated with nausea, persistent vomiting, abdominal pain, and bowel obstruction. </a:t>
            </a:r>
          </a:p>
          <a:p>
            <a:r>
              <a:rPr lang="en-US" dirty="0"/>
              <a:t>CT scan may reveal a “target sign” or dilated excluded stomach, but these findings are relatively insensitive</a:t>
            </a:r>
          </a:p>
          <a:p>
            <a:endParaRPr lang="en-GB" dirty="0"/>
          </a:p>
        </p:txBody>
      </p:sp>
    </p:spTree>
    <p:extLst>
      <p:ext uri="{BB962C8B-B14F-4D97-AF65-F5344CB8AC3E}">
        <p14:creationId xmlns:p14="http://schemas.microsoft.com/office/powerpoint/2010/main" val="3946650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9C816-94AA-280F-F793-E55CE14C00E5}"/>
              </a:ext>
            </a:extLst>
          </p:cNvPr>
          <p:cNvSpPr>
            <a:spLocks noGrp="1"/>
          </p:cNvSpPr>
          <p:nvPr>
            <p:ph type="title"/>
          </p:nvPr>
        </p:nvSpPr>
        <p:spPr/>
        <p:txBody>
          <a:bodyPr/>
          <a:lstStyle/>
          <a:p>
            <a:r>
              <a:rPr lang="en-US" dirty="0"/>
              <a:t>5. Intussusception</a:t>
            </a:r>
            <a:endParaRPr lang="en-GB" dirty="0"/>
          </a:p>
        </p:txBody>
      </p:sp>
      <p:sp>
        <p:nvSpPr>
          <p:cNvPr id="3" name="Content Placeholder 2">
            <a:extLst>
              <a:ext uri="{FF2B5EF4-FFF2-40B4-BE49-F238E27FC236}">
                <a16:creationId xmlns:a16="http://schemas.microsoft.com/office/drawing/2014/main" id="{55785324-AB96-1205-1874-0B3DA62F344E}"/>
              </a:ext>
            </a:extLst>
          </p:cNvPr>
          <p:cNvSpPr>
            <a:spLocks noGrp="1"/>
          </p:cNvSpPr>
          <p:nvPr>
            <p:ph sz="half" idx="1"/>
          </p:nvPr>
        </p:nvSpPr>
        <p:spPr/>
        <p:txBody>
          <a:bodyPr/>
          <a:lstStyle/>
          <a:p>
            <a:r>
              <a:rPr lang="en-US" dirty="0"/>
              <a:t>A high level of clinical suspicion is usually the impetus for surgical exploration. Strangulation mandates resection of the affected area. </a:t>
            </a:r>
          </a:p>
          <a:p>
            <a:r>
              <a:rPr lang="en-US" dirty="0"/>
              <a:t>In the absence of strangulation, resection or reduction and plication are accepted approaches.</a:t>
            </a:r>
            <a:endParaRPr lang="en-GB" dirty="0"/>
          </a:p>
        </p:txBody>
      </p:sp>
      <p:pic>
        <p:nvPicPr>
          <p:cNvPr id="5" name="Picture 3">
            <a:extLst>
              <a:ext uri="{FF2B5EF4-FFF2-40B4-BE49-F238E27FC236}">
                <a16:creationId xmlns:a16="http://schemas.microsoft.com/office/drawing/2014/main" id="{F378207E-1BE0-D539-3FA7-B418F9705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062789"/>
            <a:ext cx="6172200" cy="47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418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0010B-1B5A-6BDE-7CF6-8B4EB473772A}"/>
              </a:ext>
            </a:extLst>
          </p:cNvPr>
          <p:cNvSpPr>
            <a:spLocks noGrp="1"/>
          </p:cNvSpPr>
          <p:nvPr>
            <p:ph type="title"/>
          </p:nvPr>
        </p:nvSpPr>
        <p:spPr/>
        <p:txBody>
          <a:bodyPr/>
          <a:lstStyle/>
          <a:p>
            <a:r>
              <a:rPr lang="en-US" dirty="0"/>
              <a:t>6. Fistulas</a:t>
            </a:r>
            <a:endParaRPr lang="en-GB" dirty="0"/>
          </a:p>
        </p:txBody>
      </p:sp>
      <p:sp>
        <p:nvSpPr>
          <p:cNvPr id="3" name="Content Placeholder 2">
            <a:extLst>
              <a:ext uri="{FF2B5EF4-FFF2-40B4-BE49-F238E27FC236}">
                <a16:creationId xmlns:a16="http://schemas.microsoft.com/office/drawing/2014/main" id="{3F83A6CC-9B19-2BE2-2D5C-451F386E3256}"/>
              </a:ext>
            </a:extLst>
          </p:cNvPr>
          <p:cNvSpPr>
            <a:spLocks noGrp="1"/>
          </p:cNvSpPr>
          <p:nvPr>
            <p:ph sz="half" idx="1"/>
          </p:nvPr>
        </p:nvSpPr>
        <p:spPr/>
        <p:txBody>
          <a:bodyPr>
            <a:normAutofit lnSpcReduction="10000"/>
          </a:bodyPr>
          <a:lstStyle/>
          <a:p>
            <a:r>
              <a:rPr lang="en-US" dirty="0"/>
              <a:t>A gastro-gastric fistula (GGF) is an abnormal communication between the gastric pouch and the excluded stomach.</a:t>
            </a:r>
          </a:p>
          <a:p>
            <a:r>
              <a:rPr lang="en-US" dirty="0"/>
              <a:t> The most common cause is secondary to incomplete gastric transection at the original surgery.</a:t>
            </a:r>
          </a:p>
          <a:p>
            <a:endParaRPr lang="en-GB" dirty="0"/>
          </a:p>
        </p:txBody>
      </p:sp>
      <p:sp>
        <p:nvSpPr>
          <p:cNvPr id="4" name="Content Placeholder 3">
            <a:extLst>
              <a:ext uri="{FF2B5EF4-FFF2-40B4-BE49-F238E27FC236}">
                <a16:creationId xmlns:a16="http://schemas.microsoft.com/office/drawing/2014/main" id="{68AF0195-540D-C3C5-6C6C-62DBE1C07AD0}"/>
              </a:ext>
            </a:extLst>
          </p:cNvPr>
          <p:cNvSpPr>
            <a:spLocks noGrp="1"/>
          </p:cNvSpPr>
          <p:nvPr>
            <p:ph sz="half" idx="2"/>
          </p:nvPr>
        </p:nvSpPr>
        <p:spPr/>
        <p:txBody>
          <a:bodyPr>
            <a:normAutofit lnSpcReduction="10000"/>
          </a:bodyPr>
          <a:lstStyle/>
          <a:p>
            <a:r>
              <a:rPr lang="en-US" dirty="0"/>
              <a:t>The most common symptom is inadequate weight loss or weight gain. Patients may also present with epigastric pain and/or worsening acid reflux secondary to the new connection with the remnant stomach.</a:t>
            </a:r>
          </a:p>
          <a:p>
            <a:r>
              <a:rPr lang="en-US" dirty="0"/>
              <a:t>Diagnosis is made via endoscopy of the fistulous tract or via imaging with oral contrast.</a:t>
            </a:r>
            <a:endParaRPr lang="en-GB" dirty="0"/>
          </a:p>
        </p:txBody>
      </p:sp>
    </p:spTree>
    <p:extLst>
      <p:ext uri="{BB962C8B-B14F-4D97-AF65-F5344CB8AC3E}">
        <p14:creationId xmlns:p14="http://schemas.microsoft.com/office/powerpoint/2010/main" val="3837355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E0D9-47D7-4E56-3096-65B196BF84BF}"/>
              </a:ext>
            </a:extLst>
          </p:cNvPr>
          <p:cNvSpPr>
            <a:spLocks noGrp="1"/>
          </p:cNvSpPr>
          <p:nvPr>
            <p:ph type="title"/>
          </p:nvPr>
        </p:nvSpPr>
        <p:spPr/>
        <p:txBody>
          <a:bodyPr/>
          <a:lstStyle/>
          <a:p>
            <a:r>
              <a:rPr lang="en-US" dirty="0"/>
              <a:t>6. Fistulas</a:t>
            </a:r>
            <a:endParaRPr lang="en-GB" dirty="0"/>
          </a:p>
        </p:txBody>
      </p:sp>
      <p:sp>
        <p:nvSpPr>
          <p:cNvPr id="3" name="Content Placeholder 2">
            <a:extLst>
              <a:ext uri="{FF2B5EF4-FFF2-40B4-BE49-F238E27FC236}">
                <a16:creationId xmlns:a16="http://schemas.microsoft.com/office/drawing/2014/main" id="{CC9D8698-988D-449B-1B47-DE56D5867ABA}"/>
              </a:ext>
            </a:extLst>
          </p:cNvPr>
          <p:cNvSpPr>
            <a:spLocks noGrp="1"/>
          </p:cNvSpPr>
          <p:nvPr>
            <p:ph sz="half" idx="1"/>
          </p:nvPr>
        </p:nvSpPr>
        <p:spPr/>
        <p:txBody>
          <a:bodyPr/>
          <a:lstStyle/>
          <a:p>
            <a:r>
              <a:rPr lang="en-US" sz="2800" dirty="0"/>
              <a:t>Asymptomatic fistulous tracts are usually not a concern. </a:t>
            </a:r>
          </a:p>
          <a:p>
            <a:r>
              <a:rPr lang="en-US" sz="2800" dirty="0"/>
              <a:t>However, symptomatic fistulous tracts can be closed endo-</a:t>
            </a:r>
            <a:r>
              <a:rPr lang="en-US" sz="2800" dirty="0" err="1"/>
              <a:t>scopically</a:t>
            </a:r>
            <a:r>
              <a:rPr lang="en-US" sz="2800" dirty="0"/>
              <a:t> using specialized large Endo clips to approximate the tissue surrounding the fistula.</a:t>
            </a:r>
            <a:endParaRPr lang="ar-JO" sz="2800" dirty="0"/>
          </a:p>
          <a:p>
            <a:endParaRPr lang="en-GB" dirty="0"/>
          </a:p>
        </p:txBody>
      </p:sp>
      <p:pic>
        <p:nvPicPr>
          <p:cNvPr id="5" name="Content Placeholder 7">
            <a:extLst>
              <a:ext uri="{FF2B5EF4-FFF2-40B4-BE49-F238E27FC236}">
                <a16:creationId xmlns:a16="http://schemas.microsoft.com/office/drawing/2014/main" id="{8E05392C-2AB9-0340-6EA1-F1F102773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337" y="808879"/>
            <a:ext cx="4748463" cy="5240242"/>
          </a:xfrm>
          <a:prstGeom prst="rect">
            <a:avLst/>
          </a:prstGeom>
        </p:spPr>
      </p:pic>
    </p:spTree>
    <p:extLst>
      <p:ext uri="{BB962C8B-B14F-4D97-AF65-F5344CB8AC3E}">
        <p14:creationId xmlns:p14="http://schemas.microsoft.com/office/powerpoint/2010/main" val="1288197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9941-0B14-2B72-B212-1F25CC27B0F3}"/>
              </a:ext>
            </a:extLst>
          </p:cNvPr>
          <p:cNvSpPr>
            <a:spLocks noGrp="1"/>
          </p:cNvSpPr>
          <p:nvPr>
            <p:ph type="title"/>
          </p:nvPr>
        </p:nvSpPr>
        <p:spPr/>
        <p:txBody>
          <a:bodyPr>
            <a:normAutofit/>
          </a:bodyPr>
          <a:lstStyle/>
          <a:p>
            <a:r>
              <a:rPr lang="en-US" dirty="0"/>
              <a:t>7. Nutritional Deficiencies</a:t>
            </a:r>
            <a:endParaRPr lang="en-GB" dirty="0"/>
          </a:p>
        </p:txBody>
      </p:sp>
      <p:sp>
        <p:nvSpPr>
          <p:cNvPr id="3" name="Content Placeholder 2">
            <a:extLst>
              <a:ext uri="{FF2B5EF4-FFF2-40B4-BE49-F238E27FC236}">
                <a16:creationId xmlns:a16="http://schemas.microsoft.com/office/drawing/2014/main" id="{5DD66D59-33DC-98D4-9BCD-CC7F9A00AA2E}"/>
              </a:ext>
            </a:extLst>
          </p:cNvPr>
          <p:cNvSpPr>
            <a:spLocks noGrp="1"/>
          </p:cNvSpPr>
          <p:nvPr>
            <p:ph sz="half" idx="1"/>
          </p:nvPr>
        </p:nvSpPr>
        <p:spPr/>
        <p:txBody>
          <a:bodyPr/>
          <a:lstStyle/>
          <a:p>
            <a:r>
              <a:rPr lang="en-US" dirty="0"/>
              <a:t>Alterations of gastrointestinal anatomy and physiology after gastric bypass elicit imbalances owing to reduced oral intake or excessive losses secondary to reconfiguration of GI motility, pH and enzymatic profile</a:t>
            </a:r>
          </a:p>
          <a:p>
            <a:r>
              <a:rPr lang="en-US" dirty="0"/>
              <a:t>Anaemia is the most common complication.</a:t>
            </a:r>
          </a:p>
          <a:p>
            <a:endParaRPr lang="en-GB" dirty="0"/>
          </a:p>
        </p:txBody>
      </p:sp>
      <p:sp>
        <p:nvSpPr>
          <p:cNvPr id="4" name="Content Placeholder 3">
            <a:extLst>
              <a:ext uri="{FF2B5EF4-FFF2-40B4-BE49-F238E27FC236}">
                <a16:creationId xmlns:a16="http://schemas.microsoft.com/office/drawing/2014/main" id="{8A845408-5764-A5C2-E452-1BE57C9446F9}"/>
              </a:ext>
            </a:extLst>
          </p:cNvPr>
          <p:cNvSpPr>
            <a:spLocks noGrp="1"/>
          </p:cNvSpPr>
          <p:nvPr>
            <p:ph sz="half" idx="2"/>
          </p:nvPr>
        </p:nvSpPr>
        <p:spPr/>
        <p:txBody>
          <a:bodyPr/>
          <a:lstStyle/>
          <a:p>
            <a:r>
              <a:rPr lang="en-US" dirty="0"/>
              <a:t>Patients may be asymptomatic or present with symptoms manifesting a particular nutritional deficiency. </a:t>
            </a:r>
          </a:p>
          <a:p>
            <a:r>
              <a:rPr lang="en-US" dirty="0"/>
              <a:t>Patients with anaemia may present with dyspnea, fatigue and inability to concentrate. Zinc deficiency can result in hair loss and low calcium levels can result in osteoporosis and fractures.</a:t>
            </a:r>
            <a:endParaRPr lang="en-GB" dirty="0"/>
          </a:p>
        </p:txBody>
      </p:sp>
    </p:spTree>
    <p:extLst>
      <p:ext uri="{BB962C8B-B14F-4D97-AF65-F5344CB8AC3E}">
        <p14:creationId xmlns:p14="http://schemas.microsoft.com/office/powerpoint/2010/main" val="3665274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2952-FF0D-28F9-30F7-7DC9EC7EF992}"/>
              </a:ext>
            </a:extLst>
          </p:cNvPr>
          <p:cNvSpPr>
            <a:spLocks noGrp="1"/>
          </p:cNvSpPr>
          <p:nvPr>
            <p:ph type="title"/>
          </p:nvPr>
        </p:nvSpPr>
        <p:spPr/>
        <p:txBody>
          <a:bodyPr/>
          <a:lstStyle/>
          <a:p>
            <a:r>
              <a:rPr lang="en-US" dirty="0"/>
              <a:t>7. Nutritional Deficiencies</a:t>
            </a:r>
            <a:endParaRPr lang="en-GB" dirty="0"/>
          </a:p>
        </p:txBody>
      </p:sp>
      <p:sp>
        <p:nvSpPr>
          <p:cNvPr id="3" name="Content Placeholder 2">
            <a:extLst>
              <a:ext uri="{FF2B5EF4-FFF2-40B4-BE49-F238E27FC236}">
                <a16:creationId xmlns:a16="http://schemas.microsoft.com/office/drawing/2014/main" id="{3CAA6666-9816-EA1A-F3E6-6A2F393DBA0C}"/>
              </a:ext>
            </a:extLst>
          </p:cNvPr>
          <p:cNvSpPr>
            <a:spLocks noGrp="1"/>
          </p:cNvSpPr>
          <p:nvPr>
            <p:ph sz="half" idx="1"/>
          </p:nvPr>
        </p:nvSpPr>
        <p:spPr/>
        <p:txBody>
          <a:bodyPr/>
          <a:lstStyle/>
          <a:p>
            <a:r>
              <a:rPr lang="en-US" dirty="0"/>
              <a:t>Blood work is recommended to detect and monitor vitamin and mineral deficiencies</a:t>
            </a:r>
          </a:p>
          <a:p>
            <a:r>
              <a:rPr lang="en-US" dirty="0"/>
              <a:t>Patients who undergo gastric bypass require a referral to a registered dietician for nutrition counselling, and lifelong vitamin and mineral supplementation is recommended.</a:t>
            </a:r>
          </a:p>
          <a:p>
            <a:endParaRPr lang="en-GB" dirty="0"/>
          </a:p>
        </p:txBody>
      </p:sp>
    </p:spTree>
    <p:extLst>
      <p:ext uri="{BB962C8B-B14F-4D97-AF65-F5344CB8AC3E}">
        <p14:creationId xmlns:p14="http://schemas.microsoft.com/office/powerpoint/2010/main" val="3319415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6D72-D655-4AA6-EDBC-834A2ACA5159}"/>
              </a:ext>
            </a:extLst>
          </p:cNvPr>
          <p:cNvSpPr>
            <a:spLocks noGrp="1"/>
          </p:cNvSpPr>
          <p:nvPr>
            <p:ph type="title"/>
          </p:nvPr>
        </p:nvSpPr>
        <p:spPr/>
        <p:txBody>
          <a:bodyPr/>
          <a:lstStyle/>
          <a:p>
            <a:r>
              <a:rPr lang="en-US" dirty="0"/>
              <a:t>8. Dumping Syndrome </a:t>
            </a:r>
            <a:endParaRPr lang="en-GB" dirty="0"/>
          </a:p>
        </p:txBody>
      </p:sp>
      <p:sp>
        <p:nvSpPr>
          <p:cNvPr id="3" name="Content Placeholder 2">
            <a:extLst>
              <a:ext uri="{FF2B5EF4-FFF2-40B4-BE49-F238E27FC236}">
                <a16:creationId xmlns:a16="http://schemas.microsoft.com/office/drawing/2014/main" id="{9F1DFC31-00C7-4918-FC17-531D9F75B297}"/>
              </a:ext>
            </a:extLst>
          </p:cNvPr>
          <p:cNvSpPr>
            <a:spLocks noGrp="1"/>
          </p:cNvSpPr>
          <p:nvPr>
            <p:ph sz="half" idx="1"/>
          </p:nvPr>
        </p:nvSpPr>
        <p:spPr/>
        <p:txBody>
          <a:bodyPr>
            <a:normAutofit lnSpcReduction="10000"/>
          </a:bodyPr>
          <a:lstStyle/>
          <a:p>
            <a:r>
              <a:rPr lang="en-US" dirty="0">
                <a:solidFill>
                  <a:schemeClr val="tx1"/>
                </a:solidFill>
              </a:rPr>
              <a:t>Effect of altered gastric reservoir function, abnormal postoperative gastric motor function, and pyloric emptying mechanism.</a:t>
            </a:r>
            <a:r>
              <a:rPr lang="en-US" baseline="30000" dirty="0">
                <a:solidFill>
                  <a:schemeClr val="tx1"/>
                </a:solidFill>
              </a:rPr>
              <a:t>  </a:t>
            </a:r>
          </a:p>
          <a:p>
            <a:r>
              <a:rPr lang="en-US" dirty="0">
                <a:solidFill>
                  <a:schemeClr val="tx1"/>
                </a:solidFill>
              </a:rPr>
              <a:t>Dumping occurs when the patient eats refined  high sugar concentration  following gastric bypass, this causes symptoms of rapid heartbeat, N&amp;V, tremor and faint feeling, sometimes followed by diarrhea. </a:t>
            </a:r>
          </a:p>
          <a:p>
            <a:endParaRPr lang="en-GB" dirty="0"/>
          </a:p>
        </p:txBody>
      </p:sp>
      <p:sp>
        <p:nvSpPr>
          <p:cNvPr id="4" name="Content Placeholder 3">
            <a:extLst>
              <a:ext uri="{FF2B5EF4-FFF2-40B4-BE49-F238E27FC236}">
                <a16:creationId xmlns:a16="http://schemas.microsoft.com/office/drawing/2014/main" id="{0AC8AFBD-7060-B3E8-2BB2-F2FF5A703993}"/>
              </a:ext>
            </a:extLst>
          </p:cNvPr>
          <p:cNvSpPr>
            <a:spLocks noGrp="1"/>
          </p:cNvSpPr>
          <p:nvPr>
            <p:ph sz="half" idx="2"/>
          </p:nvPr>
        </p:nvSpPr>
        <p:spPr/>
        <p:txBody>
          <a:bodyPr>
            <a:normAutofit lnSpcReduction="10000"/>
          </a:bodyPr>
          <a:lstStyle/>
          <a:p>
            <a:r>
              <a:rPr lang="en-US" dirty="0"/>
              <a:t>Includes:</a:t>
            </a:r>
          </a:p>
          <a:p>
            <a:pPr marL="0" indent="0">
              <a:buNone/>
            </a:pPr>
            <a:r>
              <a:rPr lang="en-US" dirty="0"/>
              <a:t>1. Early Dumping Syndrome.</a:t>
            </a:r>
          </a:p>
          <a:p>
            <a:pPr marL="0" indent="0">
              <a:buNone/>
            </a:pPr>
            <a:r>
              <a:rPr lang="en-US" dirty="0"/>
              <a:t>2. Late Dumping Syndrome.</a:t>
            </a:r>
            <a:endParaRPr lang="en-GB" dirty="0"/>
          </a:p>
        </p:txBody>
      </p:sp>
    </p:spTree>
    <p:extLst>
      <p:ext uri="{BB962C8B-B14F-4D97-AF65-F5344CB8AC3E}">
        <p14:creationId xmlns:p14="http://schemas.microsoft.com/office/powerpoint/2010/main" val="3452729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E78E7-C0DE-08DF-C0C6-B20767E56ABE}"/>
              </a:ext>
            </a:extLst>
          </p:cNvPr>
          <p:cNvSpPr>
            <a:spLocks noGrp="1"/>
          </p:cNvSpPr>
          <p:nvPr>
            <p:ph type="title"/>
          </p:nvPr>
        </p:nvSpPr>
        <p:spPr/>
        <p:txBody>
          <a:bodyPr/>
          <a:lstStyle/>
          <a:p>
            <a:r>
              <a:rPr lang="en-US" dirty="0"/>
              <a:t>Early Dumping Syndrome</a:t>
            </a:r>
            <a:endParaRPr lang="en-GB" dirty="0"/>
          </a:p>
        </p:txBody>
      </p:sp>
      <p:sp>
        <p:nvSpPr>
          <p:cNvPr id="3" name="Content Placeholder 2">
            <a:extLst>
              <a:ext uri="{FF2B5EF4-FFF2-40B4-BE49-F238E27FC236}">
                <a16:creationId xmlns:a16="http://schemas.microsoft.com/office/drawing/2014/main" id="{9E6C1C1A-4918-256A-753E-E1B84DF4D08B}"/>
              </a:ext>
            </a:extLst>
          </p:cNvPr>
          <p:cNvSpPr>
            <a:spLocks noGrp="1"/>
          </p:cNvSpPr>
          <p:nvPr>
            <p:ph sz="half" idx="1"/>
          </p:nvPr>
        </p:nvSpPr>
        <p:spPr/>
        <p:txBody>
          <a:bodyPr/>
          <a:lstStyle/>
          <a:p>
            <a:r>
              <a:rPr lang="en-US" dirty="0"/>
              <a:t>it is an uncontrolled  rapid emptying of hypertonic chyme into small intestine.</a:t>
            </a:r>
          </a:p>
          <a:p>
            <a:r>
              <a:rPr lang="en-US" dirty="0"/>
              <a:t>Fluid moves rapidly from intravascular space into intraluminal space producing acute intravascular volume depletion.</a:t>
            </a:r>
          </a:p>
          <a:p>
            <a:r>
              <a:rPr lang="en-US" dirty="0"/>
              <a:t>Symptoms occurs 15-30 minutes after a meal.</a:t>
            </a:r>
          </a:p>
          <a:p>
            <a:endParaRPr lang="en-GB" dirty="0"/>
          </a:p>
        </p:txBody>
      </p:sp>
      <p:sp>
        <p:nvSpPr>
          <p:cNvPr id="4" name="Content Placeholder 3">
            <a:extLst>
              <a:ext uri="{FF2B5EF4-FFF2-40B4-BE49-F238E27FC236}">
                <a16:creationId xmlns:a16="http://schemas.microsoft.com/office/drawing/2014/main" id="{38899A59-904A-E166-9741-B1FD6AD7F0B6}"/>
              </a:ext>
            </a:extLst>
          </p:cNvPr>
          <p:cNvSpPr>
            <a:spLocks noGrp="1"/>
          </p:cNvSpPr>
          <p:nvPr>
            <p:ph sz="half" idx="2"/>
          </p:nvPr>
        </p:nvSpPr>
        <p:spPr/>
        <p:txBody>
          <a:bodyPr/>
          <a:lstStyle/>
          <a:p>
            <a:pPr marL="274320" indent="-274320">
              <a:buFont typeface="Wingdings 2"/>
              <a:buChar char=""/>
              <a:defRPr/>
            </a:pPr>
            <a:r>
              <a:rPr lang="en-US" dirty="0">
                <a:solidFill>
                  <a:schemeClr val="tx1"/>
                </a:solidFill>
              </a:rPr>
              <a:t>Anxiety, extreme weakness, tachycardia, diaphoresis, palpitations, and desire to lie down.  Osmotic Diarrhea is common. </a:t>
            </a:r>
          </a:p>
          <a:p>
            <a:pPr marL="274320" indent="-274320">
              <a:defRPr/>
            </a:pPr>
            <a:r>
              <a:rPr lang="en-US" dirty="0">
                <a:solidFill>
                  <a:schemeClr val="tx1"/>
                </a:solidFill>
              </a:rPr>
              <a:t>As simple sugars are absorbed, and dilution of hypertonic solution occurs the symptoms decreased and disappear gradually</a:t>
            </a:r>
            <a:r>
              <a:rPr lang="en-US" dirty="0"/>
              <a:t>.</a:t>
            </a:r>
          </a:p>
          <a:p>
            <a:endParaRPr lang="en-GB" dirty="0"/>
          </a:p>
        </p:txBody>
      </p:sp>
    </p:spTree>
    <p:extLst>
      <p:ext uri="{BB962C8B-B14F-4D97-AF65-F5344CB8AC3E}">
        <p14:creationId xmlns:p14="http://schemas.microsoft.com/office/powerpoint/2010/main" val="216194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E634F-8DFC-03A3-5781-733A4488AB83}"/>
              </a:ext>
            </a:extLst>
          </p:cNvPr>
          <p:cNvSpPr>
            <a:spLocks noGrp="1"/>
          </p:cNvSpPr>
          <p:nvPr>
            <p:ph type="title"/>
          </p:nvPr>
        </p:nvSpPr>
        <p:spPr/>
        <p:txBody>
          <a:bodyPr/>
          <a:lstStyle/>
          <a:p>
            <a:r>
              <a:rPr lang="en-US" dirty="0"/>
              <a:t>Venous Thromboembolism (VTE)</a:t>
            </a:r>
            <a:endParaRPr lang="en-GB" dirty="0"/>
          </a:p>
        </p:txBody>
      </p:sp>
      <p:sp>
        <p:nvSpPr>
          <p:cNvPr id="3" name="Content Placeholder 2">
            <a:extLst>
              <a:ext uri="{FF2B5EF4-FFF2-40B4-BE49-F238E27FC236}">
                <a16:creationId xmlns:a16="http://schemas.microsoft.com/office/drawing/2014/main" id="{32A539EE-7BDE-AEB9-1FFD-BEAAC79565C4}"/>
              </a:ext>
            </a:extLst>
          </p:cNvPr>
          <p:cNvSpPr>
            <a:spLocks noGrp="1"/>
          </p:cNvSpPr>
          <p:nvPr>
            <p:ph sz="half" idx="1"/>
          </p:nvPr>
        </p:nvSpPr>
        <p:spPr/>
        <p:txBody>
          <a:bodyPr>
            <a:normAutofit lnSpcReduction="10000"/>
          </a:bodyPr>
          <a:lstStyle/>
          <a:p>
            <a:r>
              <a:rPr lang="en-US" dirty="0"/>
              <a:t>Includes DVT &amp; its complication, Pulmonary Embolism</a:t>
            </a:r>
          </a:p>
          <a:p>
            <a:r>
              <a:rPr lang="en-US" dirty="0"/>
              <a:t>Common cause of morbidity and mortality after bariatric surgery.</a:t>
            </a:r>
          </a:p>
          <a:p>
            <a:r>
              <a:rPr lang="en-US" dirty="0"/>
              <a:t>The most used pharmacological prophylaxis for VTE prevention after bariatric surgery was Enoxaparin 40 mg subcutaneously </a:t>
            </a:r>
          </a:p>
          <a:p>
            <a:r>
              <a:rPr lang="en-US" dirty="0"/>
              <a:t>Given twice daily for 10–14 days after hospital discharge</a:t>
            </a:r>
            <a:endParaRPr lang="en-GB" dirty="0"/>
          </a:p>
        </p:txBody>
      </p:sp>
      <p:sp>
        <p:nvSpPr>
          <p:cNvPr id="4" name="Content Placeholder 3">
            <a:extLst>
              <a:ext uri="{FF2B5EF4-FFF2-40B4-BE49-F238E27FC236}">
                <a16:creationId xmlns:a16="http://schemas.microsoft.com/office/drawing/2014/main" id="{068F11E6-E11F-779E-0389-042AF0EE4BB8}"/>
              </a:ext>
            </a:extLst>
          </p:cNvPr>
          <p:cNvSpPr>
            <a:spLocks noGrp="1"/>
          </p:cNvSpPr>
          <p:nvPr>
            <p:ph sz="half" idx="2"/>
          </p:nvPr>
        </p:nvSpPr>
        <p:spPr/>
        <p:txBody>
          <a:bodyPr>
            <a:normAutofit lnSpcReduction="10000"/>
          </a:bodyPr>
          <a:lstStyle/>
          <a:p>
            <a:r>
              <a:rPr lang="en-US" dirty="0"/>
              <a:t>Consider an IVC FILTER for any patient with prior history of DVT/PE.</a:t>
            </a:r>
          </a:p>
          <a:p>
            <a:r>
              <a:rPr lang="en-US" dirty="0"/>
              <a:t>There were no reported cases of bleeding or VTE related mortality after 3 months.</a:t>
            </a:r>
          </a:p>
          <a:p>
            <a:endParaRPr lang="en-GB" dirty="0"/>
          </a:p>
        </p:txBody>
      </p:sp>
    </p:spTree>
    <p:extLst>
      <p:ext uri="{BB962C8B-B14F-4D97-AF65-F5344CB8AC3E}">
        <p14:creationId xmlns:p14="http://schemas.microsoft.com/office/powerpoint/2010/main" val="1815840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5F5A-FB07-F14A-BC9A-AB73EFD27B76}"/>
              </a:ext>
            </a:extLst>
          </p:cNvPr>
          <p:cNvSpPr>
            <a:spLocks noGrp="1"/>
          </p:cNvSpPr>
          <p:nvPr>
            <p:ph type="title"/>
          </p:nvPr>
        </p:nvSpPr>
        <p:spPr/>
        <p:txBody>
          <a:bodyPr/>
          <a:lstStyle/>
          <a:p>
            <a:r>
              <a:rPr lang="en-US" dirty="0"/>
              <a:t>Early Dumping Syndrome</a:t>
            </a:r>
            <a:endParaRPr lang="en-GB" dirty="0"/>
          </a:p>
        </p:txBody>
      </p:sp>
      <p:sp>
        <p:nvSpPr>
          <p:cNvPr id="3" name="Content Placeholder 2">
            <a:extLst>
              <a:ext uri="{FF2B5EF4-FFF2-40B4-BE49-F238E27FC236}">
                <a16:creationId xmlns:a16="http://schemas.microsoft.com/office/drawing/2014/main" id="{CEA00A05-4B0D-132B-3C2D-3E9AF048A587}"/>
              </a:ext>
            </a:extLst>
          </p:cNvPr>
          <p:cNvSpPr>
            <a:spLocks noGrp="1"/>
          </p:cNvSpPr>
          <p:nvPr>
            <p:ph sz="half" idx="1"/>
          </p:nvPr>
        </p:nvSpPr>
        <p:spPr/>
        <p:txBody>
          <a:bodyPr>
            <a:normAutofit/>
          </a:bodyPr>
          <a:lstStyle/>
          <a:p>
            <a:r>
              <a:rPr lang="en-US" dirty="0"/>
              <a:t>Dietary modification should be the initial approach and is beneficial in most patients. Patients should be counseled to reduce portions, chew slowly and thoroughly, not drink fluids before an interval of 30 min after a solid meal. They should also be instructed to reduce the content of simple carbohydrates and select protein-rich foods. </a:t>
            </a:r>
          </a:p>
          <a:p>
            <a:endParaRPr lang="en-GB" dirty="0"/>
          </a:p>
        </p:txBody>
      </p:sp>
      <p:sp>
        <p:nvSpPr>
          <p:cNvPr id="4" name="Content Placeholder 3">
            <a:extLst>
              <a:ext uri="{FF2B5EF4-FFF2-40B4-BE49-F238E27FC236}">
                <a16:creationId xmlns:a16="http://schemas.microsoft.com/office/drawing/2014/main" id="{66F9745F-5835-BC8C-4D6F-19F45AA082A8}"/>
              </a:ext>
            </a:extLst>
          </p:cNvPr>
          <p:cNvSpPr>
            <a:spLocks noGrp="1"/>
          </p:cNvSpPr>
          <p:nvPr>
            <p:ph sz="half" idx="2"/>
          </p:nvPr>
        </p:nvSpPr>
        <p:spPr/>
        <p:txBody>
          <a:bodyPr>
            <a:normAutofit/>
          </a:bodyPr>
          <a:lstStyle/>
          <a:p>
            <a:r>
              <a:rPr lang="en-US" dirty="0"/>
              <a:t>somatostatin analogues such as octreotide and pasireotide may be an effective option. </a:t>
            </a:r>
          </a:p>
          <a:p>
            <a:endParaRPr lang="en-US" dirty="0"/>
          </a:p>
          <a:p>
            <a:r>
              <a:rPr lang="en-US" dirty="0"/>
              <a:t>Surgical interventions: Surgical options include gastric tube placement in the excluded stomach (if present), gastric outlet restriction and gastric bypass reversal.</a:t>
            </a:r>
          </a:p>
          <a:p>
            <a:endParaRPr lang="en-GB" dirty="0"/>
          </a:p>
        </p:txBody>
      </p:sp>
    </p:spTree>
    <p:extLst>
      <p:ext uri="{BB962C8B-B14F-4D97-AF65-F5344CB8AC3E}">
        <p14:creationId xmlns:p14="http://schemas.microsoft.com/office/powerpoint/2010/main" val="4102312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C65C-F664-2A60-481D-EEF283E26256}"/>
              </a:ext>
            </a:extLst>
          </p:cNvPr>
          <p:cNvSpPr>
            <a:spLocks noGrp="1"/>
          </p:cNvSpPr>
          <p:nvPr>
            <p:ph type="title"/>
          </p:nvPr>
        </p:nvSpPr>
        <p:spPr/>
        <p:txBody>
          <a:bodyPr/>
          <a:lstStyle/>
          <a:p>
            <a:r>
              <a:rPr lang="en-US" dirty="0"/>
              <a:t>Late Dumping Syndrome</a:t>
            </a:r>
            <a:endParaRPr lang="en-GB" dirty="0"/>
          </a:p>
        </p:txBody>
      </p:sp>
      <p:sp>
        <p:nvSpPr>
          <p:cNvPr id="3" name="Content Placeholder 2">
            <a:extLst>
              <a:ext uri="{FF2B5EF4-FFF2-40B4-BE49-F238E27FC236}">
                <a16:creationId xmlns:a16="http://schemas.microsoft.com/office/drawing/2014/main" id="{C372A564-9F76-EC76-375C-61CC8BBD99A1}"/>
              </a:ext>
            </a:extLst>
          </p:cNvPr>
          <p:cNvSpPr>
            <a:spLocks noGrp="1"/>
          </p:cNvSpPr>
          <p:nvPr>
            <p:ph sz="half" idx="1"/>
          </p:nvPr>
        </p:nvSpPr>
        <p:spPr/>
        <p:txBody>
          <a:bodyPr>
            <a:normAutofit/>
          </a:bodyPr>
          <a:lstStyle/>
          <a:p>
            <a:r>
              <a:rPr lang="en-US" sz="2800" dirty="0">
                <a:solidFill>
                  <a:schemeClr val="tx1"/>
                </a:solidFill>
              </a:rPr>
              <a:t>Symptoms begin 3 hours after meals.</a:t>
            </a:r>
            <a:endParaRPr lang="en-US" dirty="0"/>
          </a:p>
          <a:p>
            <a:r>
              <a:rPr lang="en-US" dirty="0"/>
              <a:t>Rapid changes in serum glucose and insulin levels.</a:t>
            </a:r>
          </a:p>
          <a:p>
            <a:r>
              <a:rPr lang="en-US" dirty="0"/>
              <a:t>Large glucose-bolus containing chyme presented to small intestine has a lot of glucose in it,  glucose is absorbed  faster than when the intact pylorus controls emptying of stomach.</a:t>
            </a:r>
          </a:p>
          <a:p>
            <a:endParaRPr lang="en-GB" dirty="0"/>
          </a:p>
        </p:txBody>
      </p:sp>
      <p:sp>
        <p:nvSpPr>
          <p:cNvPr id="4" name="Content Placeholder 3">
            <a:extLst>
              <a:ext uri="{FF2B5EF4-FFF2-40B4-BE49-F238E27FC236}">
                <a16:creationId xmlns:a16="http://schemas.microsoft.com/office/drawing/2014/main" id="{6AFD53B6-A315-CA8B-08A5-B3DA3E721A6E}"/>
              </a:ext>
            </a:extLst>
          </p:cNvPr>
          <p:cNvSpPr>
            <a:spLocks noGrp="1"/>
          </p:cNvSpPr>
          <p:nvPr>
            <p:ph sz="half" idx="2"/>
          </p:nvPr>
        </p:nvSpPr>
        <p:spPr/>
        <p:txBody>
          <a:bodyPr>
            <a:normAutofit/>
          </a:bodyPr>
          <a:lstStyle/>
          <a:p>
            <a:pPr>
              <a:lnSpc>
                <a:spcPct val="90000"/>
              </a:lnSpc>
            </a:pPr>
            <a:r>
              <a:rPr lang="en-US" dirty="0"/>
              <a:t>T</a:t>
            </a:r>
            <a:r>
              <a:rPr lang="en-US" sz="2800" dirty="0">
                <a:solidFill>
                  <a:schemeClr val="tx1"/>
                </a:solidFill>
              </a:rPr>
              <a:t>his causes high levels of serum glucose shortly after meal and causes a big released of insulin. </a:t>
            </a:r>
          </a:p>
          <a:p>
            <a:pPr>
              <a:lnSpc>
                <a:spcPct val="90000"/>
              </a:lnSpc>
            </a:pPr>
            <a:r>
              <a:rPr lang="en-US" sz="2800" dirty="0">
                <a:solidFill>
                  <a:schemeClr val="tx1"/>
                </a:solidFill>
              </a:rPr>
              <a:t>Insulin response exceeds what is necessary to clear glucose from blood and hypoglycemia symptoms happens. </a:t>
            </a:r>
          </a:p>
          <a:p>
            <a:endParaRPr lang="en-GB" dirty="0"/>
          </a:p>
        </p:txBody>
      </p:sp>
    </p:spTree>
    <p:extLst>
      <p:ext uri="{BB962C8B-B14F-4D97-AF65-F5344CB8AC3E}">
        <p14:creationId xmlns:p14="http://schemas.microsoft.com/office/powerpoint/2010/main" val="3824562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7049-F418-8C3F-682F-EEB15244C13C}"/>
              </a:ext>
            </a:extLst>
          </p:cNvPr>
          <p:cNvSpPr>
            <a:spLocks noGrp="1"/>
          </p:cNvSpPr>
          <p:nvPr>
            <p:ph type="title"/>
          </p:nvPr>
        </p:nvSpPr>
        <p:spPr/>
        <p:txBody>
          <a:bodyPr/>
          <a:lstStyle/>
          <a:p>
            <a:r>
              <a:rPr lang="en-US" dirty="0"/>
              <a:t>Late Dumping Syndrome</a:t>
            </a:r>
            <a:endParaRPr lang="en-GB" dirty="0"/>
          </a:p>
        </p:txBody>
      </p:sp>
      <p:sp>
        <p:nvSpPr>
          <p:cNvPr id="3" name="Content Placeholder 2">
            <a:extLst>
              <a:ext uri="{FF2B5EF4-FFF2-40B4-BE49-F238E27FC236}">
                <a16:creationId xmlns:a16="http://schemas.microsoft.com/office/drawing/2014/main" id="{DDC7159B-38A4-2298-C8C7-04D449788AC7}"/>
              </a:ext>
            </a:extLst>
          </p:cNvPr>
          <p:cNvSpPr>
            <a:spLocks noGrp="1"/>
          </p:cNvSpPr>
          <p:nvPr>
            <p:ph sz="half" idx="1"/>
          </p:nvPr>
        </p:nvSpPr>
        <p:spPr/>
        <p:txBody>
          <a:bodyPr/>
          <a:lstStyle/>
          <a:p>
            <a:r>
              <a:rPr lang="en-US" dirty="0"/>
              <a:t>Sudden anxiety, diaphoresis, tachycardia, palpitations, weakness, fatigue, and desire to lie down, No diarrhea.</a:t>
            </a:r>
          </a:p>
          <a:p>
            <a:r>
              <a:rPr lang="en-US" dirty="0"/>
              <a:t>Treatment is dietary avoidance of Foods that are high in concentrated sugar content, small frequent meals , Usually symptoms will resolve with time</a:t>
            </a:r>
          </a:p>
          <a:p>
            <a:endParaRPr lang="en-GB" dirty="0"/>
          </a:p>
        </p:txBody>
      </p:sp>
    </p:spTree>
    <p:extLst>
      <p:ext uri="{BB962C8B-B14F-4D97-AF65-F5344CB8AC3E}">
        <p14:creationId xmlns:p14="http://schemas.microsoft.com/office/powerpoint/2010/main" val="2581827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D78A-7CF7-7EF2-BBE1-D66F70758F6E}"/>
              </a:ext>
            </a:extLst>
          </p:cNvPr>
          <p:cNvSpPr>
            <a:spLocks noGrp="1"/>
          </p:cNvSpPr>
          <p:nvPr>
            <p:ph type="title"/>
          </p:nvPr>
        </p:nvSpPr>
        <p:spPr/>
        <p:txBody>
          <a:bodyPr/>
          <a:lstStyle/>
          <a:p>
            <a:r>
              <a:rPr lang="en-US" dirty="0"/>
              <a:t>9. Blind Loop Syndrome</a:t>
            </a:r>
            <a:endParaRPr lang="en-GB" dirty="0"/>
          </a:p>
        </p:txBody>
      </p:sp>
      <p:sp>
        <p:nvSpPr>
          <p:cNvPr id="3" name="Content Placeholder 2">
            <a:extLst>
              <a:ext uri="{FF2B5EF4-FFF2-40B4-BE49-F238E27FC236}">
                <a16:creationId xmlns:a16="http://schemas.microsoft.com/office/drawing/2014/main" id="{4C3515A4-C014-392E-C7D8-3B334F2A2D45}"/>
              </a:ext>
            </a:extLst>
          </p:cNvPr>
          <p:cNvSpPr>
            <a:spLocks noGrp="1"/>
          </p:cNvSpPr>
          <p:nvPr>
            <p:ph sz="half" idx="1"/>
          </p:nvPr>
        </p:nvSpPr>
        <p:spPr/>
        <p:txBody>
          <a:bodyPr>
            <a:normAutofit/>
          </a:bodyPr>
          <a:lstStyle/>
          <a:p>
            <a:r>
              <a:rPr lang="en-US" dirty="0"/>
              <a:t>Associated with bacterial overgrowth in the limb of the intestine excluded (not functioning) from the flow of chyme. </a:t>
            </a:r>
          </a:p>
          <a:p>
            <a:r>
              <a:rPr lang="en-US" dirty="0">
                <a:solidFill>
                  <a:schemeClr val="tx1"/>
                </a:solidFill>
              </a:rPr>
              <a:t>This limb has bacteria that proliferate and interfere with folate and Vit B12 metabolism.</a:t>
            </a:r>
            <a:endParaRPr lang="en-GB" dirty="0"/>
          </a:p>
        </p:txBody>
      </p:sp>
      <p:sp>
        <p:nvSpPr>
          <p:cNvPr id="4" name="Content Placeholder 3">
            <a:extLst>
              <a:ext uri="{FF2B5EF4-FFF2-40B4-BE49-F238E27FC236}">
                <a16:creationId xmlns:a16="http://schemas.microsoft.com/office/drawing/2014/main" id="{F8C61969-8348-EDA4-4C5D-A130917AB589}"/>
              </a:ext>
            </a:extLst>
          </p:cNvPr>
          <p:cNvSpPr>
            <a:spLocks noGrp="1"/>
          </p:cNvSpPr>
          <p:nvPr>
            <p:ph sz="half" idx="2"/>
          </p:nvPr>
        </p:nvSpPr>
        <p:spPr/>
        <p:txBody>
          <a:bodyPr>
            <a:normAutofit/>
          </a:bodyPr>
          <a:lstStyle/>
          <a:p>
            <a:r>
              <a:rPr lang="en-US" dirty="0">
                <a:solidFill>
                  <a:schemeClr val="tx1"/>
                </a:solidFill>
              </a:rPr>
              <a:t>This causes malabsorption of bile salts, also as a result, no absorption the fat-soluble vitamins A, D, E and K and Ca.</a:t>
            </a:r>
          </a:p>
          <a:p>
            <a:r>
              <a:rPr lang="en-US" dirty="0"/>
              <a:t>B12 deficiency leads to megaloblastic anemia</a:t>
            </a:r>
          </a:p>
          <a:p>
            <a:r>
              <a:rPr lang="en-US" dirty="0">
                <a:solidFill>
                  <a:schemeClr val="tx1"/>
                </a:solidFill>
              </a:rPr>
              <a:t>Abdominal pain, distention, diarrhea, weight loss, weakness, anemia .</a:t>
            </a:r>
          </a:p>
          <a:p>
            <a:endParaRPr lang="en-GB" dirty="0"/>
          </a:p>
        </p:txBody>
      </p:sp>
    </p:spTree>
    <p:extLst>
      <p:ext uri="{BB962C8B-B14F-4D97-AF65-F5344CB8AC3E}">
        <p14:creationId xmlns:p14="http://schemas.microsoft.com/office/powerpoint/2010/main" val="3357054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0088D-6627-8EC3-AE9A-D5CFA8FC15BF}"/>
              </a:ext>
            </a:extLst>
          </p:cNvPr>
          <p:cNvSpPr>
            <a:spLocks noGrp="1"/>
          </p:cNvSpPr>
          <p:nvPr>
            <p:ph type="title"/>
          </p:nvPr>
        </p:nvSpPr>
        <p:spPr/>
        <p:txBody>
          <a:bodyPr/>
          <a:lstStyle/>
          <a:p>
            <a:r>
              <a:rPr lang="en-US" dirty="0"/>
              <a:t>9. Blind Loop Syndrome</a:t>
            </a:r>
            <a:endParaRPr lang="en-GB" dirty="0"/>
          </a:p>
        </p:txBody>
      </p:sp>
      <p:sp>
        <p:nvSpPr>
          <p:cNvPr id="3" name="Content Placeholder 2">
            <a:extLst>
              <a:ext uri="{FF2B5EF4-FFF2-40B4-BE49-F238E27FC236}">
                <a16:creationId xmlns:a16="http://schemas.microsoft.com/office/drawing/2014/main" id="{D7898700-0C89-E5C7-F53B-1D883F42FE6D}"/>
              </a:ext>
            </a:extLst>
          </p:cNvPr>
          <p:cNvSpPr>
            <a:spLocks noGrp="1"/>
          </p:cNvSpPr>
          <p:nvPr>
            <p:ph sz="half" idx="1"/>
          </p:nvPr>
        </p:nvSpPr>
        <p:spPr/>
        <p:txBody>
          <a:bodyPr/>
          <a:lstStyle/>
          <a:p>
            <a:r>
              <a:rPr lang="en-GB" dirty="0"/>
              <a:t>Empirical antibiotic.</a:t>
            </a:r>
          </a:p>
          <a:p>
            <a:r>
              <a:rPr lang="en-US" dirty="0"/>
              <a:t>surgical management is reserved for fixing anatomical causes of bowel obstruction that interfere with normal function once they are amenable to such intervention.</a:t>
            </a:r>
            <a:endParaRPr lang="en-GB" dirty="0"/>
          </a:p>
          <a:p>
            <a:endParaRPr lang="en-GB" dirty="0"/>
          </a:p>
        </p:txBody>
      </p:sp>
      <p:sp>
        <p:nvSpPr>
          <p:cNvPr id="4" name="Content Placeholder 3">
            <a:extLst>
              <a:ext uri="{FF2B5EF4-FFF2-40B4-BE49-F238E27FC236}">
                <a16:creationId xmlns:a16="http://schemas.microsoft.com/office/drawing/2014/main" id="{57014A71-055F-DBF9-07DF-207DAE59ABC1}"/>
              </a:ext>
            </a:extLst>
          </p:cNvPr>
          <p:cNvSpPr>
            <a:spLocks noGrp="1"/>
          </p:cNvSpPr>
          <p:nvPr>
            <p:ph sz="half" idx="2"/>
          </p:nvPr>
        </p:nvSpPr>
        <p:spPr/>
        <p:txBody>
          <a:bodyPr/>
          <a:lstStyle/>
          <a:p>
            <a:r>
              <a:rPr lang="en-US" dirty="0"/>
              <a:t>These conditions include:</a:t>
            </a:r>
          </a:p>
          <a:p>
            <a:pPr marL="0" indent="0">
              <a:buNone/>
            </a:pPr>
            <a:r>
              <a:rPr lang="en-US" dirty="0"/>
              <a:t>1. Strictures</a:t>
            </a:r>
          </a:p>
          <a:p>
            <a:pPr marL="0" indent="0">
              <a:buNone/>
            </a:pPr>
            <a:r>
              <a:rPr lang="en-US" dirty="0"/>
              <a:t>2. Fistulae</a:t>
            </a:r>
          </a:p>
          <a:p>
            <a:pPr marL="0" indent="0">
              <a:buNone/>
            </a:pPr>
            <a:r>
              <a:rPr lang="en-US" dirty="0"/>
              <a:t>3. Diverticula</a:t>
            </a:r>
          </a:p>
          <a:p>
            <a:endParaRPr lang="en-GB" dirty="0"/>
          </a:p>
        </p:txBody>
      </p:sp>
    </p:spTree>
    <p:extLst>
      <p:ext uri="{BB962C8B-B14F-4D97-AF65-F5344CB8AC3E}">
        <p14:creationId xmlns:p14="http://schemas.microsoft.com/office/powerpoint/2010/main" val="2120407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0A43-1098-8BC4-7CA1-000C3CD7E986}"/>
              </a:ext>
            </a:extLst>
          </p:cNvPr>
          <p:cNvSpPr>
            <a:spLocks noGrp="1"/>
          </p:cNvSpPr>
          <p:nvPr>
            <p:ph type="title"/>
          </p:nvPr>
        </p:nvSpPr>
        <p:spPr/>
        <p:txBody>
          <a:bodyPr/>
          <a:lstStyle/>
          <a:p>
            <a:r>
              <a:rPr lang="en-US" dirty="0"/>
              <a:t>10. Afferent loop syndrome </a:t>
            </a:r>
            <a:endParaRPr lang="en-GB" dirty="0"/>
          </a:p>
        </p:txBody>
      </p:sp>
      <p:sp>
        <p:nvSpPr>
          <p:cNvPr id="3" name="Content Placeholder 2">
            <a:extLst>
              <a:ext uri="{FF2B5EF4-FFF2-40B4-BE49-F238E27FC236}">
                <a16:creationId xmlns:a16="http://schemas.microsoft.com/office/drawing/2014/main" id="{85639DB6-9C4A-DE03-7CBB-0D9EE62DFC17}"/>
              </a:ext>
            </a:extLst>
          </p:cNvPr>
          <p:cNvSpPr>
            <a:spLocks noGrp="1"/>
          </p:cNvSpPr>
          <p:nvPr>
            <p:ph sz="half" idx="1"/>
          </p:nvPr>
        </p:nvSpPr>
        <p:spPr>
          <a:xfrm>
            <a:off x="838200" y="1825624"/>
            <a:ext cx="5181600" cy="4879975"/>
          </a:xfrm>
        </p:spPr>
        <p:txBody>
          <a:bodyPr>
            <a:normAutofit/>
          </a:bodyPr>
          <a:lstStyle/>
          <a:p>
            <a:r>
              <a:rPr lang="en-US" dirty="0">
                <a:solidFill>
                  <a:schemeClr val="tx1"/>
                </a:solidFill>
              </a:rPr>
              <a:t>Blockage of the afferent limb of loop causing the bile and pancreatic secretions to collect in the afferent limb with increasing pressure these enter the stomach and become dilated.</a:t>
            </a:r>
          </a:p>
          <a:p>
            <a:r>
              <a:rPr lang="en-US" dirty="0"/>
              <a:t>Causing projectile bilious vomiting not containing food and relieves symptoms .</a:t>
            </a:r>
          </a:p>
        </p:txBody>
      </p:sp>
      <p:sp>
        <p:nvSpPr>
          <p:cNvPr id="4" name="Content Placeholder 3">
            <a:extLst>
              <a:ext uri="{FF2B5EF4-FFF2-40B4-BE49-F238E27FC236}">
                <a16:creationId xmlns:a16="http://schemas.microsoft.com/office/drawing/2014/main" id="{B3BECCB8-E91E-61EB-867F-74E4DC13DC06}"/>
              </a:ext>
            </a:extLst>
          </p:cNvPr>
          <p:cNvSpPr>
            <a:spLocks noGrp="1"/>
          </p:cNvSpPr>
          <p:nvPr>
            <p:ph sz="half" idx="2"/>
          </p:nvPr>
        </p:nvSpPr>
        <p:spPr/>
        <p:txBody>
          <a:bodyPr>
            <a:normAutofit/>
          </a:bodyPr>
          <a:lstStyle/>
          <a:p>
            <a:r>
              <a:rPr lang="en-US" dirty="0">
                <a:solidFill>
                  <a:schemeClr val="tx1"/>
                </a:solidFill>
              </a:rPr>
              <a:t>Investigate with upper endoscopy and radio nucleotide scan.</a:t>
            </a:r>
            <a:endParaRPr lang="en-GB" dirty="0"/>
          </a:p>
          <a:p>
            <a:endParaRPr lang="en-GB" dirty="0"/>
          </a:p>
        </p:txBody>
      </p:sp>
    </p:spTree>
    <p:extLst>
      <p:ext uri="{BB962C8B-B14F-4D97-AF65-F5344CB8AC3E}">
        <p14:creationId xmlns:p14="http://schemas.microsoft.com/office/powerpoint/2010/main" val="4039665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ECBA-0B18-D148-1054-5C069486B788}"/>
              </a:ext>
            </a:extLst>
          </p:cNvPr>
          <p:cNvSpPr>
            <a:spLocks noGrp="1"/>
          </p:cNvSpPr>
          <p:nvPr>
            <p:ph type="title"/>
          </p:nvPr>
        </p:nvSpPr>
        <p:spPr/>
        <p:txBody>
          <a:bodyPr/>
          <a:lstStyle/>
          <a:p>
            <a:r>
              <a:rPr lang="en-US" dirty="0"/>
              <a:t>11. Efferent loop syndrome </a:t>
            </a:r>
            <a:endParaRPr lang="en-GB" dirty="0"/>
          </a:p>
        </p:txBody>
      </p:sp>
      <p:sp>
        <p:nvSpPr>
          <p:cNvPr id="3" name="Content Placeholder 2">
            <a:extLst>
              <a:ext uri="{FF2B5EF4-FFF2-40B4-BE49-F238E27FC236}">
                <a16:creationId xmlns:a16="http://schemas.microsoft.com/office/drawing/2014/main" id="{68FC085A-8F73-4B52-CECE-F153F199067E}"/>
              </a:ext>
            </a:extLst>
          </p:cNvPr>
          <p:cNvSpPr>
            <a:spLocks noGrp="1"/>
          </p:cNvSpPr>
          <p:nvPr>
            <p:ph sz="half" idx="1"/>
          </p:nvPr>
        </p:nvSpPr>
        <p:spPr/>
        <p:txBody>
          <a:bodyPr>
            <a:normAutofit fontScale="92500" lnSpcReduction="10000"/>
          </a:bodyPr>
          <a:lstStyle/>
          <a:p>
            <a:r>
              <a:rPr lang="en-US" sz="2800" dirty="0">
                <a:solidFill>
                  <a:schemeClr val="tx1"/>
                </a:solidFill>
              </a:rPr>
              <a:t>Usually from internal herniation of limb behind anastomosis, when we create gastrojejunostomy anastomosis we make cut on jejunum and Lift it up to site of anastomosis (gastric pouch), so we need to cut the mesentery of Small Bowel to make it possible, subsequently when we make this defect in mesentery (space), which make the intestines more susceptible to internal  herniate through this defect.</a:t>
            </a:r>
          </a:p>
          <a:p>
            <a:endParaRPr lang="en-GB" dirty="0"/>
          </a:p>
        </p:txBody>
      </p:sp>
      <p:sp>
        <p:nvSpPr>
          <p:cNvPr id="4" name="Content Placeholder 3">
            <a:extLst>
              <a:ext uri="{FF2B5EF4-FFF2-40B4-BE49-F238E27FC236}">
                <a16:creationId xmlns:a16="http://schemas.microsoft.com/office/drawing/2014/main" id="{D78F2A06-02BA-A055-D577-933F939EF4ED}"/>
              </a:ext>
            </a:extLst>
          </p:cNvPr>
          <p:cNvSpPr>
            <a:spLocks noGrp="1"/>
          </p:cNvSpPr>
          <p:nvPr>
            <p:ph sz="half" idx="2"/>
          </p:nvPr>
        </p:nvSpPr>
        <p:spPr/>
        <p:txBody>
          <a:bodyPr>
            <a:normAutofit fontScale="92500" lnSpcReduction="10000"/>
          </a:bodyPr>
          <a:lstStyle/>
          <a:p>
            <a:r>
              <a:rPr lang="en-GB" dirty="0"/>
              <a:t>Upper quadrant pain colicky in nature , bilious vomiting and abdominal distension .</a:t>
            </a:r>
          </a:p>
          <a:p>
            <a:r>
              <a:rPr lang="en-GB" dirty="0"/>
              <a:t>Investigation – CT abdomen</a:t>
            </a:r>
          </a:p>
          <a:p>
            <a:r>
              <a:rPr lang="en-US" dirty="0"/>
              <a:t>New guideline for treatment is to make the anastomosis higher up(at level of esophagus).</a:t>
            </a:r>
          </a:p>
          <a:p>
            <a:endParaRPr lang="en-GB" dirty="0"/>
          </a:p>
        </p:txBody>
      </p:sp>
    </p:spTree>
    <p:extLst>
      <p:ext uri="{BB962C8B-B14F-4D97-AF65-F5344CB8AC3E}">
        <p14:creationId xmlns:p14="http://schemas.microsoft.com/office/powerpoint/2010/main" val="4141270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8192-408E-9F37-F1FE-4C377669A354}"/>
              </a:ext>
            </a:extLst>
          </p:cNvPr>
          <p:cNvSpPr>
            <a:spLocks noGrp="1"/>
          </p:cNvSpPr>
          <p:nvPr>
            <p:ph type="title"/>
          </p:nvPr>
        </p:nvSpPr>
        <p:spPr/>
        <p:txBody>
          <a:bodyPr/>
          <a:lstStyle/>
          <a:p>
            <a:r>
              <a:rPr lang="en-GB" dirty="0"/>
              <a:t>Biliopancreatic Diversion</a:t>
            </a:r>
          </a:p>
        </p:txBody>
      </p:sp>
      <p:sp>
        <p:nvSpPr>
          <p:cNvPr id="3" name="Content Placeholder 2">
            <a:extLst>
              <a:ext uri="{FF2B5EF4-FFF2-40B4-BE49-F238E27FC236}">
                <a16:creationId xmlns:a16="http://schemas.microsoft.com/office/drawing/2014/main" id="{231F82EB-03D1-B6AB-F1A1-8EFDF82C0B86}"/>
              </a:ext>
            </a:extLst>
          </p:cNvPr>
          <p:cNvSpPr>
            <a:spLocks noGrp="1"/>
          </p:cNvSpPr>
          <p:nvPr>
            <p:ph sz="half" idx="1"/>
          </p:nvPr>
        </p:nvSpPr>
        <p:spPr/>
        <p:txBody>
          <a:bodyPr>
            <a:normAutofit/>
          </a:bodyPr>
          <a:lstStyle/>
          <a:p>
            <a:r>
              <a:rPr lang="en-US" dirty="0"/>
              <a:t>Involves resection of the distal half to two-thirds of the stomach and creation of an alimentary tract of the most distal 200 cm of ileum, which is anastomosed to the stomach. </a:t>
            </a:r>
          </a:p>
          <a:p>
            <a:r>
              <a:rPr lang="en-US" dirty="0"/>
              <a:t>The biliopancreatic limb is anastomosed to the alimentary tract either 75 or 100 cm proximal to the ileocecal valve </a:t>
            </a:r>
            <a:endParaRPr lang="en-GB" dirty="0"/>
          </a:p>
        </p:txBody>
      </p:sp>
      <p:sp>
        <p:nvSpPr>
          <p:cNvPr id="4" name="Content Placeholder 3">
            <a:extLst>
              <a:ext uri="{FF2B5EF4-FFF2-40B4-BE49-F238E27FC236}">
                <a16:creationId xmlns:a16="http://schemas.microsoft.com/office/drawing/2014/main" id="{48C63A7B-F355-7979-5218-2AC2891580E6}"/>
              </a:ext>
            </a:extLst>
          </p:cNvPr>
          <p:cNvSpPr>
            <a:spLocks noGrp="1"/>
          </p:cNvSpPr>
          <p:nvPr>
            <p:ph sz="half" idx="2"/>
          </p:nvPr>
        </p:nvSpPr>
        <p:spPr/>
        <p:txBody>
          <a:bodyPr>
            <a:normAutofit/>
          </a:bodyPr>
          <a:lstStyle/>
          <a:p>
            <a:r>
              <a:rPr lang="en-US" dirty="0"/>
              <a:t>This procedure is the most effective with 75-85 % excess weight loss but at the expense of the highest mortality of 1-2% </a:t>
            </a:r>
          </a:p>
          <a:p>
            <a:r>
              <a:rPr lang="en-US" dirty="0"/>
              <a:t>Additionally, if the patient does not adhere to their vitamins and micronutrients supplementation regimen, they are at severe risk of many deficiency syndromes .</a:t>
            </a:r>
            <a:endParaRPr lang="en-GB" dirty="0"/>
          </a:p>
        </p:txBody>
      </p:sp>
    </p:spTree>
    <p:extLst>
      <p:ext uri="{BB962C8B-B14F-4D97-AF65-F5344CB8AC3E}">
        <p14:creationId xmlns:p14="http://schemas.microsoft.com/office/powerpoint/2010/main" val="774019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BA81EB-BC6E-8F85-2A6A-707E352860BA}"/>
              </a:ext>
            </a:extLst>
          </p:cNvPr>
          <p:cNvPicPr>
            <a:picLocks noChangeAspect="1"/>
          </p:cNvPicPr>
          <p:nvPr/>
        </p:nvPicPr>
        <p:blipFill rotWithShape="1">
          <a:blip r:embed="rId2">
            <a:clrChange>
              <a:clrFrom>
                <a:srgbClr val="FFFFFF"/>
              </a:clrFrom>
              <a:clrTo>
                <a:srgbClr val="FFFFFF">
                  <a:alpha val="0"/>
                </a:srgbClr>
              </a:clrTo>
            </a:clrChange>
          </a:blip>
          <a:srcRect l="18334" t="33333" r="19999" b="8889"/>
          <a:stretch/>
        </p:blipFill>
        <p:spPr>
          <a:xfrm>
            <a:off x="1975338" y="533400"/>
            <a:ext cx="8241323" cy="5791200"/>
          </a:xfrm>
          <a:prstGeom prst="rect">
            <a:avLst/>
          </a:prstGeom>
        </p:spPr>
      </p:pic>
    </p:spTree>
    <p:extLst>
      <p:ext uri="{BB962C8B-B14F-4D97-AF65-F5344CB8AC3E}">
        <p14:creationId xmlns:p14="http://schemas.microsoft.com/office/powerpoint/2010/main" val="819550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B575-7906-3D04-11E7-FA256306351E}"/>
              </a:ext>
            </a:extLst>
          </p:cNvPr>
          <p:cNvSpPr>
            <a:spLocks noGrp="1"/>
          </p:cNvSpPr>
          <p:nvPr>
            <p:ph type="title"/>
          </p:nvPr>
        </p:nvSpPr>
        <p:spPr/>
        <p:txBody>
          <a:bodyPr/>
          <a:lstStyle/>
          <a:p>
            <a:r>
              <a:rPr lang="en-GB" dirty="0"/>
              <a:t>BPD ± Duodenal Switch</a:t>
            </a:r>
          </a:p>
        </p:txBody>
      </p:sp>
      <p:sp>
        <p:nvSpPr>
          <p:cNvPr id="3" name="Content Placeholder 2">
            <a:extLst>
              <a:ext uri="{FF2B5EF4-FFF2-40B4-BE49-F238E27FC236}">
                <a16:creationId xmlns:a16="http://schemas.microsoft.com/office/drawing/2014/main" id="{33A192B9-32F9-5903-0009-AA6798CFD175}"/>
              </a:ext>
            </a:extLst>
          </p:cNvPr>
          <p:cNvSpPr>
            <a:spLocks noGrp="1"/>
          </p:cNvSpPr>
          <p:nvPr>
            <p:ph sz="half" idx="1"/>
          </p:nvPr>
        </p:nvSpPr>
        <p:spPr/>
        <p:txBody>
          <a:bodyPr>
            <a:normAutofit lnSpcReduction="10000"/>
          </a:bodyPr>
          <a:lstStyle/>
          <a:p>
            <a:r>
              <a:rPr lang="en-US" dirty="0"/>
              <a:t>The Duodenal switch variation of the BPD was designed to reduce the need for taking Vit B12 and reduce the incidence of anastomotic stricture at the gastrojejunal anastomosis.</a:t>
            </a:r>
          </a:p>
          <a:p>
            <a:r>
              <a:rPr lang="en-US" dirty="0"/>
              <a:t>In the standard BPD, approximately two-third of the distal stomach is removed while in the duodenal switch variation there is a vertical sleeve gastrectomy.</a:t>
            </a:r>
          </a:p>
          <a:p>
            <a:endParaRPr lang="en-GB" dirty="0"/>
          </a:p>
        </p:txBody>
      </p:sp>
      <p:sp>
        <p:nvSpPr>
          <p:cNvPr id="4" name="Content Placeholder 3">
            <a:extLst>
              <a:ext uri="{FF2B5EF4-FFF2-40B4-BE49-F238E27FC236}">
                <a16:creationId xmlns:a16="http://schemas.microsoft.com/office/drawing/2014/main" id="{0D767C34-D979-2057-D284-8DF4F95B8288}"/>
              </a:ext>
            </a:extLst>
          </p:cNvPr>
          <p:cNvSpPr>
            <a:spLocks noGrp="1"/>
          </p:cNvSpPr>
          <p:nvPr>
            <p:ph sz="half" idx="2"/>
          </p:nvPr>
        </p:nvSpPr>
        <p:spPr/>
        <p:txBody>
          <a:bodyPr>
            <a:normAutofit lnSpcReduction="10000"/>
          </a:bodyPr>
          <a:lstStyle/>
          <a:p>
            <a:r>
              <a:rPr lang="en-US" dirty="0"/>
              <a:t>In the duodenal switch variation, the anastomosis is made to the first part of the duodenum rather than the stomach as the standard BPD.</a:t>
            </a:r>
          </a:p>
          <a:p>
            <a:endParaRPr lang="en-GB" dirty="0"/>
          </a:p>
        </p:txBody>
      </p:sp>
    </p:spTree>
    <p:extLst>
      <p:ext uri="{BB962C8B-B14F-4D97-AF65-F5344CB8AC3E}">
        <p14:creationId xmlns:p14="http://schemas.microsoft.com/office/powerpoint/2010/main" val="354228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E846-BA56-DCFA-F7D7-6397A6BB9555}"/>
              </a:ext>
            </a:extLst>
          </p:cNvPr>
          <p:cNvSpPr>
            <a:spLocks noGrp="1"/>
          </p:cNvSpPr>
          <p:nvPr>
            <p:ph type="title"/>
          </p:nvPr>
        </p:nvSpPr>
        <p:spPr/>
        <p:txBody>
          <a:bodyPr/>
          <a:lstStyle/>
          <a:p>
            <a:r>
              <a:rPr lang="en-GB" dirty="0"/>
              <a:t>Lap Adjustable Gastric Band</a:t>
            </a:r>
          </a:p>
        </p:txBody>
      </p:sp>
      <p:sp>
        <p:nvSpPr>
          <p:cNvPr id="3" name="Content Placeholder 2">
            <a:extLst>
              <a:ext uri="{FF2B5EF4-FFF2-40B4-BE49-F238E27FC236}">
                <a16:creationId xmlns:a16="http://schemas.microsoft.com/office/drawing/2014/main" id="{992E1D3C-7278-55C4-BC80-E8C2837A5533}"/>
              </a:ext>
            </a:extLst>
          </p:cNvPr>
          <p:cNvSpPr>
            <a:spLocks noGrp="1"/>
          </p:cNvSpPr>
          <p:nvPr>
            <p:ph sz="half" idx="1"/>
          </p:nvPr>
        </p:nvSpPr>
        <p:spPr/>
        <p:txBody>
          <a:bodyPr/>
          <a:lstStyle/>
          <a:p>
            <a:pPr marL="0" indent="0">
              <a:buNone/>
            </a:pPr>
            <a:r>
              <a:rPr lang="en-US" dirty="0"/>
              <a:t>Specific complications include:</a:t>
            </a:r>
          </a:p>
          <a:p>
            <a:r>
              <a:rPr lang="en-US" dirty="0"/>
              <a:t>Prolapse</a:t>
            </a:r>
          </a:p>
          <a:p>
            <a:r>
              <a:rPr lang="en-US" dirty="0"/>
              <a:t>Slippage</a:t>
            </a:r>
          </a:p>
          <a:p>
            <a:r>
              <a:rPr lang="en-US" dirty="0"/>
              <a:t>Band erosion</a:t>
            </a:r>
          </a:p>
          <a:p>
            <a:r>
              <a:rPr lang="en-US" dirty="0"/>
              <a:t>Port and tubing problems</a:t>
            </a:r>
          </a:p>
          <a:p>
            <a:endParaRPr lang="en-GB" dirty="0"/>
          </a:p>
        </p:txBody>
      </p:sp>
      <p:pic>
        <p:nvPicPr>
          <p:cNvPr id="5" name="Picture 4">
            <a:extLst>
              <a:ext uri="{FF2B5EF4-FFF2-40B4-BE49-F238E27FC236}">
                <a16:creationId xmlns:a16="http://schemas.microsoft.com/office/drawing/2014/main" id="{65BE3E29-A49A-2979-C6EA-90EB38703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1" y="1359484"/>
            <a:ext cx="5181599" cy="5498516"/>
          </a:xfrm>
          <a:prstGeom prst="rect">
            <a:avLst/>
          </a:prstGeom>
        </p:spPr>
      </p:pic>
    </p:spTree>
    <p:extLst>
      <p:ext uri="{BB962C8B-B14F-4D97-AF65-F5344CB8AC3E}">
        <p14:creationId xmlns:p14="http://schemas.microsoft.com/office/powerpoint/2010/main" val="3587789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B9E3-881A-3A91-FC94-07C91335BD1D}"/>
              </a:ext>
            </a:extLst>
          </p:cNvPr>
          <p:cNvSpPr>
            <a:spLocks noGrp="1"/>
          </p:cNvSpPr>
          <p:nvPr>
            <p:ph type="title"/>
          </p:nvPr>
        </p:nvSpPr>
        <p:spPr/>
        <p:txBody>
          <a:bodyPr/>
          <a:lstStyle/>
          <a:p>
            <a:r>
              <a:rPr lang="en-GB" dirty="0"/>
              <a:t>BPD ± Duodenal Switch</a:t>
            </a:r>
          </a:p>
        </p:txBody>
      </p:sp>
      <p:sp>
        <p:nvSpPr>
          <p:cNvPr id="3" name="Content Placeholder 2">
            <a:extLst>
              <a:ext uri="{FF2B5EF4-FFF2-40B4-BE49-F238E27FC236}">
                <a16:creationId xmlns:a16="http://schemas.microsoft.com/office/drawing/2014/main" id="{703C4BDB-A990-234F-D866-0F00E5C58ECF}"/>
              </a:ext>
            </a:extLst>
          </p:cNvPr>
          <p:cNvSpPr>
            <a:spLocks noGrp="1"/>
          </p:cNvSpPr>
          <p:nvPr>
            <p:ph sz="half" idx="1"/>
          </p:nvPr>
        </p:nvSpPr>
        <p:spPr/>
        <p:txBody>
          <a:bodyPr>
            <a:normAutofit fontScale="85000" lnSpcReduction="20000"/>
          </a:bodyPr>
          <a:lstStyle/>
          <a:p>
            <a:r>
              <a:rPr lang="en-US" dirty="0"/>
              <a:t>Average weight loss after BPD and DS was over 72%</a:t>
            </a:r>
          </a:p>
          <a:p>
            <a:r>
              <a:rPr lang="en-US" dirty="0"/>
              <a:t>Resolution of type 2 diabetes 98%</a:t>
            </a:r>
          </a:p>
          <a:p>
            <a:r>
              <a:rPr lang="en-US" dirty="0"/>
              <a:t>Resolution of HTN 8% </a:t>
            </a:r>
          </a:p>
          <a:p>
            <a:r>
              <a:rPr lang="en-US" dirty="0"/>
              <a:t>Improvement in dyslipidemia 100%</a:t>
            </a:r>
          </a:p>
          <a:p>
            <a:r>
              <a:rPr lang="en-US" dirty="0"/>
              <a:t>Mortality rate of 1.1%</a:t>
            </a:r>
          </a:p>
          <a:p>
            <a:r>
              <a:rPr lang="en-US" dirty="0"/>
              <a:t>Complication rate of 27% to 33%</a:t>
            </a:r>
          </a:p>
          <a:p>
            <a:r>
              <a:rPr lang="en-US" dirty="0"/>
              <a:t>Nutritional complication rate of 40% to 77% </a:t>
            </a:r>
          </a:p>
          <a:p>
            <a:endParaRPr lang="en-GB" dirty="0"/>
          </a:p>
        </p:txBody>
      </p:sp>
      <p:sp>
        <p:nvSpPr>
          <p:cNvPr id="4" name="Content Placeholder 3">
            <a:extLst>
              <a:ext uri="{FF2B5EF4-FFF2-40B4-BE49-F238E27FC236}">
                <a16:creationId xmlns:a16="http://schemas.microsoft.com/office/drawing/2014/main" id="{EF3BA5CF-502C-E28A-081A-6D93FFB35D1A}"/>
              </a:ext>
            </a:extLst>
          </p:cNvPr>
          <p:cNvSpPr>
            <a:spLocks noGrp="1"/>
          </p:cNvSpPr>
          <p:nvPr>
            <p:ph sz="half" idx="2"/>
          </p:nvPr>
        </p:nvSpPr>
        <p:spPr>
          <a:xfrm>
            <a:off x="6172199" y="1825625"/>
            <a:ext cx="5554579" cy="4351338"/>
          </a:xfrm>
        </p:spPr>
        <p:txBody>
          <a:bodyPr>
            <a:normAutofit fontScale="85000" lnSpcReduction="20000"/>
          </a:bodyPr>
          <a:lstStyle/>
          <a:p>
            <a:r>
              <a:rPr lang="en-US" dirty="0"/>
              <a:t>Intraoperative complications:</a:t>
            </a:r>
          </a:p>
          <a:p>
            <a:pPr marL="0" indent="0">
              <a:buNone/>
            </a:pPr>
            <a:r>
              <a:rPr lang="en-US" dirty="0"/>
              <a:t>1. Bleeding</a:t>
            </a:r>
          </a:p>
          <a:p>
            <a:pPr marL="0" indent="0">
              <a:buNone/>
            </a:pPr>
            <a:r>
              <a:rPr lang="en-US" dirty="0"/>
              <a:t>2. Injury (bowel, liver, spleen, esophagus)</a:t>
            </a:r>
          </a:p>
          <a:p>
            <a:r>
              <a:rPr lang="en-US" dirty="0"/>
              <a:t>Immediate post operative complications:</a:t>
            </a:r>
          </a:p>
          <a:p>
            <a:pPr marL="0" indent="0">
              <a:buNone/>
            </a:pPr>
            <a:r>
              <a:rPr lang="en-US" dirty="0"/>
              <a:t>1. Bleeding</a:t>
            </a:r>
          </a:p>
          <a:p>
            <a:pPr marL="0" indent="0">
              <a:buNone/>
            </a:pPr>
            <a:r>
              <a:rPr lang="en-US" dirty="0"/>
              <a:t>2. DVT with or without pulmonary embolism</a:t>
            </a:r>
          </a:p>
          <a:p>
            <a:pPr marL="0" indent="0">
              <a:buNone/>
            </a:pPr>
            <a:r>
              <a:rPr lang="en-US" dirty="0"/>
              <a:t>3. Infection</a:t>
            </a:r>
          </a:p>
          <a:p>
            <a:pPr marL="0" indent="0">
              <a:buNone/>
            </a:pPr>
            <a:r>
              <a:rPr lang="en-US" dirty="0"/>
              <a:t>4. Abscess formation</a:t>
            </a:r>
          </a:p>
          <a:p>
            <a:pPr marL="0" indent="0">
              <a:buNone/>
            </a:pPr>
            <a:r>
              <a:rPr lang="en-US" dirty="0"/>
              <a:t>5. Bowel obstruction</a:t>
            </a:r>
          </a:p>
          <a:p>
            <a:pPr marL="0" indent="0">
              <a:buNone/>
            </a:pPr>
            <a:r>
              <a:rPr lang="en-US" dirty="0"/>
              <a:t>6. Anastomotic leaks</a:t>
            </a:r>
          </a:p>
          <a:p>
            <a:endParaRPr lang="en-GB" dirty="0"/>
          </a:p>
        </p:txBody>
      </p:sp>
    </p:spTree>
    <p:extLst>
      <p:ext uri="{BB962C8B-B14F-4D97-AF65-F5344CB8AC3E}">
        <p14:creationId xmlns:p14="http://schemas.microsoft.com/office/powerpoint/2010/main" val="2488096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383A-C97A-48E3-07F6-D23B16F1AC71}"/>
              </a:ext>
            </a:extLst>
          </p:cNvPr>
          <p:cNvSpPr>
            <a:spLocks noGrp="1"/>
          </p:cNvSpPr>
          <p:nvPr>
            <p:ph type="title"/>
          </p:nvPr>
        </p:nvSpPr>
        <p:spPr/>
        <p:txBody>
          <a:bodyPr/>
          <a:lstStyle/>
          <a:p>
            <a:r>
              <a:rPr lang="en-GB" dirty="0"/>
              <a:t>BPD ± Duodenal Switch</a:t>
            </a:r>
          </a:p>
        </p:txBody>
      </p:sp>
      <p:sp>
        <p:nvSpPr>
          <p:cNvPr id="3" name="Content Placeholder 2">
            <a:extLst>
              <a:ext uri="{FF2B5EF4-FFF2-40B4-BE49-F238E27FC236}">
                <a16:creationId xmlns:a16="http://schemas.microsoft.com/office/drawing/2014/main" id="{FEAED7D4-BF69-F701-BA9A-FDE6E733FE9C}"/>
              </a:ext>
            </a:extLst>
          </p:cNvPr>
          <p:cNvSpPr>
            <a:spLocks noGrp="1"/>
          </p:cNvSpPr>
          <p:nvPr>
            <p:ph sz="half" idx="1"/>
          </p:nvPr>
        </p:nvSpPr>
        <p:spPr/>
        <p:txBody>
          <a:bodyPr>
            <a:normAutofit fontScale="92500" lnSpcReduction="10000"/>
          </a:bodyPr>
          <a:lstStyle/>
          <a:p>
            <a:r>
              <a:rPr lang="en-US" dirty="0"/>
              <a:t>Long term complications:</a:t>
            </a:r>
          </a:p>
          <a:p>
            <a:pPr marL="0" indent="0">
              <a:buNone/>
            </a:pPr>
            <a:r>
              <a:rPr lang="en-US" dirty="0"/>
              <a:t>1. Internal Herniation</a:t>
            </a:r>
          </a:p>
          <a:p>
            <a:pPr marL="0" indent="0">
              <a:buNone/>
            </a:pPr>
            <a:r>
              <a:rPr lang="en-US" dirty="0"/>
              <a:t>2. Bowel obstruction</a:t>
            </a:r>
          </a:p>
          <a:p>
            <a:pPr marL="0" indent="0">
              <a:buNone/>
            </a:pPr>
            <a:r>
              <a:rPr lang="en-US" dirty="0"/>
              <a:t>3. Osteopenia</a:t>
            </a:r>
          </a:p>
          <a:p>
            <a:pPr marL="0" indent="0">
              <a:buNone/>
            </a:pPr>
            <a:r>
              <a:rPr lang="en-US" dirty="0"/>
              <a:t>4. Diarrhea</a:t>
            </a:r>
          </a:p>
          <a:p>
            <a:pPr marL="0" indent="0">
              <a:buNone/>
            </a:pPr>
            <a:r>
              <a:rPr lang="en-US" dirty="0"/>
              <a:t>5. Malodorous bowel motions and flatus </a:t>
            </a:r>
          </a:p>
          <a:p>
            <a:endParaRPr lang="en-GB" dirty="0"/>
          </a:p>
        </p:txBody>
      </p:sp>
      <p:sp>
        <p:nvSpPr>
          <p:cNvPr id="4" name="Content Placeholder 3">
            <a:extLst>
              <a:ext uri="{FF2B5EF4-FFF2-40B4-BE49-F238E27FC236}">
                <a16:creationId xmlns:a16="http://schemas.microsoft.com/office/drawing/2014/main" id="{F1AA63D6-9036-A9C1-3903-B697BEE8FFBD}"/>
              </a:ext>
            </a:extLst>
          </p:cNvPr>
          <p:cNvSpPr>
            <a:spLocks noGrp="1"/>
          </p:cNvSpPr>
          <p:nvPr>
            <p:ph sz="half" idx="2"/>
          </p:nvPr>
        </p:nvSpPr>
        <p:spPr>
          <a:xfrm>
            <a:off x="6172200" y="1825625"/>
            <a:ext cx="6019800" cy="4351338"/>
          </a:xfrm>
        </p:spPr>
        <p:txBody>
          <a:bodyPr>
            <a:normAutofit fontScale="92500" lnSpcReduction="10000"/>
          </a:bodyPr>
          <a:lstStyle/>
          <a:p>
            <a:pPr marL="0" indent="0">
              <a:buNone/>
            </a:pPr>
            <a:r>
              <a:rPr lang="en-US" dirty="0"/>
              <a:t>6. Marginal ulcer in 2.8% of patients. </a:t>
            </a:r>
          </a:p>
          <a:p>
            <a:pPr marL="0" indent="0">
              <a:buNone/>
            </a:pPr>
            <a:r>
              <a:rPr lang="en-US" dirty="0"/>
              <a:t>7. Stomal ulcer .</a:t>
            </a:r>
          </a:p>
          <a:p>
            <a:pPr marL="0" indent="0">
              <a:buNone/>
            </a:pPr>
            <a:r>
              <a:rPr lang="en-US" dirty="0"/>
              <a:t>8. Gall stones .</a:t>
            </a:r>
          </a:p>
          <a:p>
            <a:r>
              <a:rPr lang="en-US" dirty="0"/>
              <a:t>Nutritional complications:</a:t>
            </a:r>
          </a:p>
          <a:p>
            <a:pPr marL="0" indent="0">
              <a:buNone/>
            </a:pPr>
            <a:r>
              <a:rPr lang="en-US" dirty="0"/>
              <a:t>1. Iron deficiency anemia rate of less than 5%. </a:t>
            </a:r>
          </a:p>
          <a:p>
            <a:pPr marL="0" indent="0">
              <a:buNone/>
            </a:pPr>
            <a:r>
              <a:rPr lang="en-US" dirty="0"/>
              <a:t>2. Alopecia from inadequate protein absorption</a:t>
            </a:r>
          </a:p>
          <a:p>
            <a:pPr marL="0" indent="0">
              <a:buNone/>
            </a:pPr>
            <a:r>
              <a:rPr lang="en-US" dirty="0"/>
              <a:t>3. protein malnutrition rate of 7%</a:t>
            </a:r>
          </a:p>
          <a:p>
            <a:pPr marL="0" indent="0">
              <a:buNone/>
            </a:pPr>
            <a:r>
              <a:rPr lang="en-US" dirty="0"/>
              <a:t>4. Night blindness from a lack of vitamin A</a:t>
            </a:r>
          </a:p>
          <a:p>
            <a:endParaRPr lang="en-GB" dirty="0"/>
          </a:p>
        </p:txBody>
      </p:sp>
    </p:spTree>
    <p:extLst>
      <p:ext uri="{BB962C8B-B14F-4D97-AF65-F5344CB8AC3E}">
        <p14:creationId xmlns:p14="http://schemas.microsoft.com/office/powerpoint/2010/main" val="3874517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6B73-4AD5-F034-7601-019617D1D9EB}"/>
              </a:ext>
            </a:extLst>
          </p:cNvPr>
          <p:cNvSpPr>
            <a:spLocks noGrp="1"/>
          </p:cNvSpPr>
          <p:nvPr>
            <p:ph type="title"/>
          </p:nvPr>
        </p:nvSpPr>
        <p:spPr/>
        <p:txBody>
          <a:bodyPr/>
          <a:lstStyle/>
          <a:p>
            <a:r>
              <a:rPr lang="en-GB" dirty="0"/>
              <a:t>Malnutrition</a:t>
            </a:r>
          </a:p>
        </p:txBody>
      </p:sp>
      <p:sp>
        <p:nvSpPr>
          <p:cNvPr id="3" name="Content Placeholder 2">
            <a:extLst>
              <a:ext uri="{FF2B5EF4-FFF2-40B4-BE49-F238E27FC236}">
                <a16:creationId xmlns:a16="http://schemas.microsoft.com/office/drawing/2014/main" id="{AE2244CA-F30A-199C-2079-DE7F48494480}"/>
              </a:ext>
            </a:extLst>
          </p:cNvPr>
          <p:cNvSpPr>
            <a:spLocks noGrp="1"/>
          </p:cNvSpPr>
          <p:nvPr>
            <p:ph sz="half" idx="1"/>
          </p:nvPr>
        </p:nvSpPr>
        <p:spPr>
          <a:xfrm>
            <a:off x="838200" y="1825624"/>
            <a:ext cx="5181600" cy="5032375"/>
          </a:xfrm>
        </p:spPr>
        <p:txBody>
          <a:bodyPr>
            <a:normAutofit lnSpcReduction="10000"/>
          </a:bodyPr>
          <a:lstStyle/>
          <a:p>
            <a:r>
              <a:rPr lang="en-US" dirty="0"/>
              <a:t>The most severe and life-threatening. When it is diagnosed, the treatment is parenteral nutrition. </a:t>
            </a:r>
          </a:p>
          <a:p>
            <a:r>
              <a:rPr lang="en-US" dirty="0"/>
              <a:t>Two episodes of required parenteral nutrition are usually considered adequate indication to lengthen the “common channel” of ileum.</a:t>
            </a:r>
          </a:p>
          <a:p>
            <a:r>
              <a:rPr lang="en-US" dirty="0"/>
              <a:t>Fat-soluble vitamins must be supplemented in parenteral form. Careful monitoring of protein intake .</a:t>
            </a:r>
          </a:p>
          <a:p>
            <a:endParaRPr lang="en-GB" dirty="0"/>
          </a:p>
        </p:txBody>
      </p:sp>
      <p:sp>
        <p:nvSpPr>
          <p:cNvPr id="4" name="Content Placeholder 3">
            <a:extLst>
              <a:ext uri="{FF2B5EF4-FFF2-40B4-BE49-F238E27FC236}">
                <a16:creationId xmlns:a16="http://schemas.microsoft.com/office/drawing/2014/main" id="{0C8DFEF2-F2AC-812B-035C-E5B3D0EA6677}"/>
              </a:ext>
            </a:extLst>
          </p:cNvPr>
          <p:cNvSpPr>
            <a:spLocks noGrp="1"/>
          </p:cNvSpPr>
          <p:nvPr>
            <p:ph sz="half" idx="2"/>
          </p:nvPr>
        </p:nvSpPr>
        <p:spPr/>
        <p:txBody>
          <a:bodyPr>
            <a:normAutofit lnSpcReduction="10000"/>
          </a:bodyPr>
          <a:lstStyle/>
          <a:p>
            <a:r>
              <a:rPr lang="en-US" dirty="0"/>
              <a:t>Thorough preoperative and postoperative counseling by a nutritionist versed in the operation and potential nutritional deficiencies is essential.</a:t>
            </a:r>
          </a:p>
          <a:p>
            <a:r>
              <a:rPr lang="en-US" dirty="0"/>
              <a:t>Vitamins and mineral supplements must be taken regularly on follow-up, including oral supplements for iron, calcium, and vitamin B12 and a multivitamin. </a:t>
            </a:r>
          </a:p>
          <a:p>
            <a:endParaRPr lang="en-GB" dirty="0"/>
          </a:p>
        </p:txBody>
      </p:sp>
    </p:spTree>
    <p:extLst>
      <p:ext uri="{BB962C8B-B14F-4D97-AF65-F5344CB8AC3E}">
        <p14:creationId xmlns:p14="http://schemas.microsoft.com/office/powerpoint/2010/main" val="3400256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CF97-7AB4-1CE9-56D3-D92BAB09860D}"/>
              </a:ext>
            </a:extLst>
          </p:cNvPr>
          <p:cNvSpPr>
            <a:spLocks noGrp="1"/>
          </p:cNvSpPr>
          <p:nvPr>
            <p:ph type="title"/>
          </p:nvPr>
        </p:nvSpPr>
        <p:spPr/>
        <p:txBody>
          <a:bodyPr/>
          <a:lstStyle/>
          <a:p>
            <a:r>
              <a:rPr lang="en-US" dirty="0"/>
              <a:t>References</a:t>
            </a:r>
            <a:endParaRPr lang="en-GB" dirty="0"/>
          </a:p>
        </p:txBody>
      </p:sp>
      <p:sp>
        <p:nvSpPr>
          <p:cNvPr id="3" name="Content Placeholder 2">
            <a:extLst>
              <a:ext uri="{FF2B5EF4-FFF2-40B4-BE49-F238E27FC236}">
                <a16:creationId xmlns:a16="http://schemas.microsoft.com/office/drawing/2014/main" id="{C58BA4B5-3B07-B7EE-FAC3-90794146CE69}"/>
              </a:ext>
            </a:extLst>
          </p:cNvPr>
          <p:cNvSpPr>
            <a:spLocks noGrp="1"/>
          </p:cNvSpPr>
          <p:nvPr>
            <p:ph sz="half" idx="1"/>
          </p:nvPr>
        </p:nvSpPr>
        <p:spPr/>
        <p:txBody>
          <a:bodyPr/>
          <a:lstStyle/>
          <a:p>
            <a:r>
              <a:rPr lang="en-US" dirty="0"/>
              <a:t>Schwartz principles of surgery 10th edition.</a:t>
            </a:r>
          </a:p>
          <a:p>
            <a:r>
              <a:rPr lang="en-US" dirty="0"/>
              <a:t>The ASMBS Textbook of Bariatric Surgery</a:t>
            </a:r>
          </a:p>
          <a:p>
            <a:r>
              <a:rPr lang="en-US" dirty="0"/>
              <a:t>NMS surgery 6th edition.</a:t>
            </a:r>
          </a:p>
          <a:p>
            <a:r>
              <a:rPr lang="en-US" dirty="0"/>
              <a:t>Dr Mohammed </a:t>
            </a:r>
            <a:r>
              <a:rPr lang="en-US" dirty="0" err="1"/>
              <a:t>Nofal’s</a:t>
            </a:r>
            <a:r>
              <a:rPr lang="en-US" dirty="0"/>
              <a:t> bariatric surgery lecture.</a:t>
            </a:r>
          </a:p>
          <a:p>
            <a:endParaRPr lang="en-US" dirty="0"/>
          </a:p>
          <a:p>
            <a:endParaRPr lang="en-GB" dirty="0"/>
          </a:p>
        </p:txBody>
      </p:sp>
    </p:spTree>
    <p:extLst>
      <p:ext uri="{BB962C8B-B14F-4D97-AF65-F5344CB8AC3E}">
        <p14:creationId xmlns:p14="http://schemas.microsoft.com/office/powerpoint/2010/main" val="1834411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97B1D6-7CA2-9F95-E2C7-564C64537A4E}"/>
              </a:ext>
            </a:extLst>
          </p:cNvPr>
          <p:cNvSpPr>
            <a:spLocks noGrp="1"/>
          </p:cNvSpPr>
          <p:nvPr>
            <p:ph type="title"/>
          </p:nvPr>
        </p:nvSpPr>
        <p:spPr>
          <a:xfrm>
            <a:off x="838200" y="2766218"/>
            <a:ext cx="10515600" cy="1325563"/>
          </a:xfrm>
        </p:spPr>
        <p:txBody>
          <a:bodyPr/>
          <a:lstStyle/>
          <a:p>
            <a:pPr algn="ctr"/>
            <a:r>
              <a:rPr lang="en-US" dirty="0"/>
              <a:t>Thank You</a:t>
            </a:r>
            <a:endParaRPr lang="en-GB" dirty="0"/>
          </a:p>
        </p:txBody>
      </p:sp>
    </p:spTree>
    <p:extLst>
      <p:ext uri="{BB962C8B-B14F-4D97-AF65-F5344CB8AC3E}">
        <p14:creationId xmlns:p14="http://schemas.microsoft.com/office/powerpoint/2010/main" val="960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7AF3-92E6-5D80-B741-8D43E0CA01E1}"/>
              </a:ext>
            </a:extLst>
          </p:cNvPr>
          <p:cNvSpPr>
            <a:spLocks noGrp="1"/>
          </p:cNvSpPr>
          <p:nvPr>
            <p:ph type="title"/>
          </p:nvPr>
        </p:nvSpPr>
        <p:spPr/>
        <p:txBody>
          <a:bodyPr/>
          <a:lstStyle/>
          <a:p>
            <a:r>
              <a:rPr lang="en-US" dirty="0"/>
              <a:t>1. Prolapse</a:t>
            </a:r>
            <a:endParaRPr lang="en-GB" dirty="0"/>
          </a:p>
        </p:txBody>
      </p:sp>
      <p:sp>
        <p:nvSpPr>
          <p:cNvPr id="3" name="Content Placeholder 2">
            <a:extLst>
              <a:ext uri="{FF2B5EF4-FFF2-40B4-BE49-F238E27FC236}">
                <a16:creationId xmlns:a16="http://schemas.microsoft.com/office/drawing/2014/main" id="{3BA906E1-04D4-678B-7AFD-DE0B27076A84}"/>
              </a:ext>
            </a:extLst>
          </p:cNvPr>
          <p:cNvSpPr>
            <a:spLocks noGrp="1"/>
          </p:cNvSpPr>
          <p:nvPr>
            <p:ph sz="half" idx="1"/>
          </p:nvPr>
        </p:nvSpPr>
        <p:spPr/>
        <p:txBody>
          <a:bodyPr/>
          <a:lstStyle/>
          <a:p>
            <a:r>
              <a:rPr lang="en-US" dirty="0"/>
              <a:t>The lower stomach is pushed upward and trapped within the lumen of the band.</a:t>
            </a:r>
          </a:p>
          <a:p>
            <a:r>
              <a:rPr lang="en-US" dirty="0"/>
              <a:t>most common emergent complication that requires reoperation after LAGB, with incidence generally being 3% approx.</a:t>
            </a:r>
          </a:p>
          <a:p>
            <a:r>
              <a:rPr lang="en-US" dirty="0"/>
              <a:t>Postoperative vomiting predisposes to this problem.</a:t>
            </a:r>
          </a:p>
          <a:p>
            <a:endParaRPr lang="en-GB" dirty="0"/>
          </a:p>
        </p:txBody>
      </p:sp>
      <p:sp>
        <p:nvSpPr>
          <p:cNvPr id="4" name="Content Placeholder 3">
            <a:extLst>
              <a:ext uri="{FF2B5EF4-FFF2-40B4-BE49-F238E27FC236}">
                <a16:creationId xmlns:a16="http://schemas.microsoft.com/office/drawing/2014/main" id="{B9359FC0-8469-6D52-28C4-3E25F9542B78}"/>
              </a:ext>
            </a:extLst>
          </p:cNvPr>
          <p:cNvSpPr>
            <a:spLocks noGrp="1"/>
          </p:cNvSpPr>
          <p:nvPr>
            <p:ph sz="half" idx="2"/>
          </p:nvPr>
        </p:nvSpPr>
        <p:spPr/>
        <p:txBody>
          <a:bodyPr/>
          <a:lstStyle/>
          <a:p>
            <a:r>
              <a:rPr lang="en-US" dirty="0"/>
              <a:t>Symptoms include immediate dysphagia, vomiting, and inability to take oral food or liquid. </a:t>
            </a:r>
          </a:p>
          <a:p>
            <a:r>
              <a:rPr lang="en-US" dirty="0"/>
              <a:t>The initial evaluation for prolapse involves obtaining a plain film radiograph. If the band is in a horizontal position, prolapse must be strongly suspected.</a:t>
            </a:r>
          </a:p>
          <a:p>
            <a:endParaRPr lang="en-GB" dirty="0"/>
          </a:p>
        </p:txBody>
      </p:sp>
    </p:spTree>
    <p:extLst>
      <p:ext uri="{BB962C8B-B14F-4D97-AF65-F5344CB8AC3E}">
        <p14:creationId xmlns:p14="http://schemas.microsoft.com/office/powerpoint/2010/main" val="200018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8D5C2-7F29-CFBB-A4FC-53BD3C3746A2}"/>
              </a:ext>
            </a:extLst>
          </p:cNvPr>
          <p:cNvSpPr>
            <a:spLocks noGrp="1"/>
          </p:cNvSpPr>
          <p:nvPr>
            <p:ph type="title"/>
          </p:nvPr>
        </p:nvSpPr>
        <p:spPr/>
        <p:txBody>
          <a:bodyPr/>
          <a:lstStyle/>
          <a:p>
            <a:r>
              <a:rPr lang="en-US" dirty="0"/>
              <a:t>1. Prolapse</a:t>
            </a:r>
            <a:endParaRPr lang="en-GB" dirty="0"/>
          </a:p>
        </p:txBody>
      </p:sp>
      <p:sp>
        <p:nvSpPr>
          <p:cNvPr id="3" name="Content Placeholder 2">
            <a:extLst>
              <a:ext uri="{FF2B5EF4-FFF2-40B4-BE49-F238E27FC236}">
                <a16:creationId xmlns:a16="http://schemas.microsoft.com/office/drawing/2014/main" id="{A89C1153-D446-1C0F-D5C2-0BCC9AA88EF8}"/>
              </a:ext>
            </a:extLst>
          </p:cNvPr>
          <p:cNvSpPr>
            <a:spLocks noGrp="1"/>
          </p:cNvSpPr>
          <p:nvPr>
            <p:ph sz="half" idx="1"/>
          </p:nvPr>
        </p:nvSpPr>
        <p:spPr/>
        <p:txBody>
          <a:bodyPr/>
          <a:lstStyle/>
          <a:p>
            <a:r>
              <a:rPr lang="en-US" dirty="0"/>
              <a:t>Initial treatment for a prolapse is to remove all the fluid from the system. This often allows reduction of the prolapse and resolution of symptoms. </a:t>
            </a:r>
          </a:p>
          <a:p>
            <a:r>
              <a:rPr lang="en-GB" sz="2800" dirty="0"/>
              <a:t>If symptoms resolve, the necessity of performing an upper gastrointestinal series is lessened. </a:t>
            </a:r>
          </a:p>
          <a:p>
            <a:endParaRPr lang="en-GB" dirty="0"/>
          </a:p>
        </p:txBody>
      </p:sp>
      <p:sp>
        <p:nvSpPr>
          <p:cNvPr id="4" name="Content Placeholder 3">
            <a:extLst>
              <a:ext uri="{FF2B5EF4-FFF2-40B4-BE49-F238E27FC236}">
                <a16:creationId xmlns:a16="http://schemas.microsoft.com/office/drawing/2014/main" id="{84D83FF6-594D-5FDD-4BEE-3A6560E6C907}"/>
              </a:ext>
            </a:extLst>
          </p:cNvPr>
          <p:cNvSpPr>
            <a:spLocks noGrp="1"/>
          </p:cNvSpPr>
          <p:nvPr>
            <p:ph sz="half" idx="2"/>
          </p:nvPr>
        </p:nvSpPr>
        <p:spPr/>
        <p:txBody>
          <a:bodyPr/>
          <a:lstStyle/>
          <a:p>
            <a:r>
              <a:rPr lang="en-US" dirty="0"/>
              <a:t>If they do not, an upper gastrointestinal series is indicated, and if prolapse persists, then reoperation laparoscopically to reduce the prolapse and resuture the band in place is indicated. </a:t>
            </a:r>
          </a:p>
          <a:p>
            <a:endParaRPr lang="en-GB" dirty="0"/>
          </a:p>
        </p:txBody>
      </p:sp>
    </p:spTree>
    <p:extLst>
      <p:ext uri="{BB962C8B-B14F-4D97-AF65-F5344CB8AC3E}">
        <p14:creationId xmlns:p14="http://schemas.microsoft.com/office/powerpoint/2010/main" val="89722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F112-A2C9-B306-50CD-F9E4F65F1261}"/>
              </a:ext>
            </a:extLst>
          </p:cNvPr>
          <p:cNvSpPr>
            <a:spLocks noGrp="1"/>
          </p:cNvSpPr>
          <p:nvPr>
            <p:ph type="title"/>
          </p:nvPr>
        </p:nvSpPr>
        <p:spPr/>
        <p:txBody>
          <a:bodyPr/>
          <a:lstStyle/>
          <a:p>
            <a:r>
              <a:rPr lang="en-US" dirty="0"/>
              <a:t>2. Slippage</a:t>
            </a:r>
            <a:endParaRPr lang="en-GB" dirty="0"/>
          </a:p>
        </p:txBody>
      </p:sp>
      <p:sp>
        <p:nvSpPr>
          <p:cNvPr id="3" name="Content Placeholder 2">
            <a:extLst>
              <a:ext uri="{FF2B5EF4-FFF2-40B4-BE49-F238E27FC236}">
                <a16:creationId xmlns:a16="http://schemas.microsoft.com/office/drawing/2014/main" id="{CEC1A419-3434-F8AC-BCAC-B6DD56CE54D7}"/>
              </a:ext>
            </a:extLst>
          </p:cNvPr>
          <p:cNvSpPr>
            <a:spLocks noGrp="1"/>
          </p:cNvSpPr>
          <p:nvPr>
            <p:ph sz="half" idx="1"/>
          </p:nvPr>
        </p:nvSpPr>
        <p:spPr/>
        <p:txBody>
          <a:bodyPr/>
          <a:lstStyle/>
          <a:p>
            <a:r>
              <a:rPr lang="en-US" dirty="0"/>
              <a:t>May present with vomiting due to pouch outlet distortion.</a:t>
            </a:r>
          </a:p>
          <a:p>
            <a:r>
              <a:rPr lang="en-US" dirty="0"/>
              <a:t>Diagnosis confirmed using plain abdominal films, upper GI series, or abdominal CT scan.</a:t>
            </a:r>
          </a:p>
          <a:p>
            <a:r>
              <a:rPr lang="en-US" dirty="0"/>
              <a:t>Treatment initially involves fluid removal  from the band to relieve symptoms,  followed by surgical revision of the band. </a:t>
            </a:r>
          </a:p>
          <a:p>
            <a:endParaRPr lang="en-GB" dirty="0"/>
          </a:p>
        </p:txBody>
      </p:sp>
      <p:sp>
        <p:nvSpPr>
          <p:cNvPr id="4" name="Content Placeholder 3">
            <a:extLst>
              <a:ext uri="{FF2B5EF4-FFF2-40B4-BE49-F238E27FC236}">
                <a16:creationId xmlns:a16="http://schemas.microsoft.com/office/drawing/2014/main" id="{60BD3925-DBE1-5C1A-3A25-109CF9836E74}"/>
              </a:ext>
            </a:extLst>
          </p:cNvPr>
          <p:cNvSpPr>
            <a:spLocks noGrp="1"/>
          </p:cNvSpPr>
          <p:nvPr>
            <p:ph sz="half" idx="2"/>
          </p:nvPr>
        </p:nvSpPr>
        <p:spPr/>
        <p:txBody>
          <a:bodyPr/>
          <a:lstStyle/>
          <a:p>
            <a:r>
              <a:rPr lang="en-US" dirty="0"/>
              <a:t>Slippage has been greatly reduced by the (Pars Flaccida) technique.</a:t>
            </a:r>
          </a:p>
          <a:p>
            <a:r>
              <a:rPr lang="en-GB" sz="2800" dirty="0"/>
              <a:t>Operative need for repair now occurs in about 3% of cases in most series of short-term follow-up.</a:t>
            </a:r>
          </a:p>
          <a:p>
            <a:r>
              <a:rPr lang="en-GB" sz="2800" dirty="0"/>
              <a:t>Longer-term follow-up rates may show higher rates of prolapse.</a:t>
            </a:r>
          </a:p>
          <a:p>
            <a:endParaRPr lang="en-GB" dirty="0"/>
          </a:p>
        </p:txBody>
      </p:sp>
    </p:spTree>
    <p:extLst>
      <p:ext uri="{BB962C8B-B14F-4D97-AF65-F5344CB8AC3E}">
        <p14:creationId xmlns:p14="http://schemas.microsoft.com/office/powerpoint/2010/main" val="511535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130C-F446-D34B-B9FE-59D760AB1A75}"/>
              </a:ext>
            </a:extLst>
          </p:cNvPr>
          <p:cNvSpPr>
            <a:spLocks noGrp="1"/>
          </p:cNvSpPr>
          <p:nvPr>
            <p:ph type="title"/>
          </p:nvPr>
        </p:nvSpPr>
        <p:spPr/>
        <p:txBody>
          <a:bodyPr/>
          <a:lstStyle/>
          <a:p>
            <a:r>
              <a:rPr lang="en-US" dirty="0"/>
              <a:t>3. Band Erosion</a:t>
            </a:r>
            <a:endParaRPr lang="en-GB" dirty="0"/>
          </a:p>
        </p:txBody>
      </p:sp>
      <p:sp>
        <p:nvSpPr>
          <p:cNvPr id="3" name="Content Placeholder 2">
            <a:extLst>
              <a:ext uri="{FF2B5EF4-FFF2-40B4-BE49-F238E27FC236}">
                <a16:creationId xmlns:a16="http://schemas.microsoft.com/office/drawing/2014/main" id="{F3E0D4C8-DBBD-0C1F-4C7F-3357DC152C71}"/>
              </a:ext>
            </a:extLst>
          </p:cNvPr>
          <p:cNvSpPr>
            <a:spLocks noGrp="1"/>
          </p:cNvSpPr>
          <p:nvPr>
            <p:ph sz="half" idx="1"/>
          </p:nvPr>
        </p:nvSpPr>
        <p:spPr/>
        <p:txBody>
          <a:bodyPr/>
          <a:lstStyle/>
          <a:p>
            <a:r>
              <a:rPr lang="en-US" dirty="0"/>
              <a:t>Band erosion is uncommon, reported in 1% to 2% of most series. </a:t>
            </a:r>
          </a:p>
          <a:p>
            <a:r>
              <a:rPr lang="en-GB" dirty="0"/>
              <a:t>Patient usually looks ill, developing either a port-site infection or systemic fever &amp; low-grade abdominal inflammatory sepsis.</a:t>
            </a:r>
          </a:p>
          <a:p>
            <a:r>
              <a:rPr lang="en-GB" dirty="0"/>
              <a:t>Endoscopy can be diagnostic.</a:t>
            </a:r>
          </a:p>
        </p:txBody>
      </p:sp>
      <p:sp>
        <p:nvSpPr>
          <p:cNvPr id="4" name="Content Placeholder 3">
            <a:extLst>
              <a:ext uri="{FF2B5EF4-FFF2-40B4-BE49-F238E27FC236}">
                <a16:creationId xmlns:a16="http://schemas.microsoft.com/office/drawing/2014/main" id="{B5CF3079-98F9-6D61-9E4D-55431782EC5E}"/>
              </a:ext>
            </a:extLst>
          </p:cNvPr>
          <p:cNvSpPr>
            <a:spLocks noGrp="1"/>
          </p:cNvSpPr>
          <p:nvPr>
            <p:ph sz="half" idx="2"/>
          </p:nvPr>
        </p:nvSpPr>
        <p:spPr/>
        <p:txBody>
          <a:bodyPr/>
          <a:lstStyle/>
          <a:p>
            <a:r>
              <a:rPr lang="en-US" dirty="0"/>
              <a:t>Unexplained free air on CT should alert us to the diagnosis.</a:t>
            </a:r>
          </a:p>
          <a:p>
            <a:r>
              <a:rPr lang="en-US" dirty="0"/>
              <a:t>Laparoscopic removal of the band is indicated, with repair of any gastric perforation. </a:t>
            </a:r>
          </a:p>
          <a:p>
            <a:r>
              <a:rPr lang="en-GB" dirty="0"/>
              <a:t>The perforation is usually sealed by the inflammatory process, if not the proper measures should be taken to seal it.</a:t>
            </a:r>
          </a:p>
        </p:txBody>
      </p:sp>
    </p:spTree>
    <p:extLst>
      <p:ext uri="{BB962C8B-B14F-4D97-AF65-F5344CB8AC3E}">
        <p14:creationId xmlns:p14="http://schemas.microsoft.com/office/powerpoint/2010/main" val="2750163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3665</Words>
  <Application>Microsoft Office PowerPoint</Application>
  <PresentationFormat>Widescreen</PresentationFormat>
  <Paragraphs>287</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Bariatric Surgery Complications</vt:lpstr>
      <vt:lpstr>Classification of Bariatric Surgery</vt:lpstr>
      <vt:lpstr>Cholelithiasis</vt:lpstr>
      <vt:lpstr>Venous Thromboembolism (VTE)</vt:lpstr>
      <vt:lpstr>Lap Adjustable Gastric Band</vt:lpstr>
      <vt:lpstr>1. Prolapse</vt:lpstr>
      <vt:lpstr>1. Prolapse</vt:lpstr>
      <vt:lpstr>2. Slippage</vt:lpstr>
      <vt:lpstr>3. Band Erosion</vt:lpstr>
      <vt:lpstr>4. Port and tubing problems </vt:lpstr>
      <vt:lpstr>PowerPoint Presentation</vt:lpstr>
      <vt:lpstr>Sleeve Gastrectomy</vt:lpstr>
      <vt:lpstr>1. Bleeding</vt:lpstr>
      <vt:lpstr>1. Bleeding</vt:lpstr>
      <vt:lpstr>2.Staple Line Leak</vt:lpstr>
      <vt:lpstr>2.Staple Line Leak</vt:lpstr>
      <vt:lpstr>3. Stricture</vt:lpstr>
      <vt:lpstr>PowerPoint Presentation</vt:lpstr>
      <vt:lpstr> Roux-en-Y Gastric Bypass Surgery</vt:lpstr>
      <vt:lpstr>1. Anastomotic or Staple Line Leaks</vt:lpstr>
      <vt:lpstr>1. Anastomotic or Staple Line Leaks</vt:lpstr>
      <vt:lpstr>1. Anastomotic or Staple Line Leaks</vt:lpstr>
      <vt:lpstr>2. Gastrointestinal Bleeding</vt:lpstr>
      <vt:lpstr>2. Gastrointestinal Bleeding</vt:lpstr>
      <vt:lpstr>2. Gastrointestinal Bleeding</vt:lpstr>
      <vt:lpstr>3. Gastrojejunal Stricture</vt:lpstr>
      <vt:lpstr>3. Gastrojejunal Stricture</vt:lpstr>
      <vt:lpstr>PowerPoint Presentation</vt:lpstr>
      <vt:lpstr>4. Hernia</vt:lpstr>
      <vt:lpstr>4. Hernia</vt:lpstr>
      <vt:lpstr>PowerPoint Presentation</vt:lpstr>
      <vt:lpstr>5. Intussusception</vt:lpstr>
      <vt:lpstr>5. Intussusception</vt:lpstr>
      <vt:lpstr>6. Fistulas</vt:lpstr>
      <vt:lpstr>6. Fistulas</vt:lpstr>
      <vt:lpstr>7. Nutritional Deficiencies</vt:lpstr>
      <vt:lpstr>7. Nutritional Deficiencies</vt:lpstr>
      <vt:lpstr>8. Dumping Syndrome </vt:lpstr>
      <vt:lpstr>Early Dumping Syndrome</vt:lpstr>
      <vt:lpstr>Early Dumping Syndrome</vt:lpstr>
      <vt:lpstr>Late Dumping Syndrome</vt:lpstr>
      <vt:lpstr>Late Dumping Syndrome</vt:lpstr>
      <vt:lpstr>9. Blind Loop Syndrome</vt:lpstr>
      <vt:lpstr>9. Blind Loop Syndrome</vt:lpstr>
      <vt:lpstr>10. Afferent loop syndrome </vt:lpstr>
      <vt:lpstr>11. Efferent loop syndrome </vt:lpstr>
      <vt:lpstr>Biliopancreatic Diversion</vt:lpstr>
      <vt:lpstr>PowerPoint Presentation</vt:lpstr>
      <vt:lpstr>BPD ± Duodenal Switch</vt:lpstr>
      <vt:lpstr>BPD ± Duodenal Switch</vt:lpstr>
      <vt:lpstr>BPD ± Duodenal Switch</vt:lpstr>
      <vt:lpstr>Malnutrition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Bariatric Surgery Complications</dc:title>
  <dc:creator>علي محمد علي الخوالده</dc:creator>
  <cp:lastModifiedBy>Ali M. Khawaldeh</cp:lastModifiedBy>
  <cp:revision>4</cp:revision>
  <dcterms:created xsi:type="dcterms:W3CDTF">2023-10-17T12:17:42Z</dcterms:created>
  <dcterms:modified xsi:type="dcterms:W3CDTF">2023-10-17T16:31:02Z</dcterms:modified>
</cp:coreProperties>
</file>