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3881B-1202-4F56-88A5-8C17B152D50C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6CB8-C144-47E7-847C-836337DBF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34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84C2-248B-434D-B0A5-71881D2542F4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8D8A-34F7-4F21-9534-6A0D877E000A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4795-C831-43BD-9D4B-03AADAD19C80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212D-8122-43C1-A481-6188B31B4CFC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903-49AA-4DBE-AFD8-D2E93CE994A1}" type="datetime3">
              <a:rPr lang="en-US" smtClean="0"/>
              <a:t>8 October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3F86-DD71-492A-85DE-2891F1082599}" type="datetime3">
              <a:rPr lang="en-US" smtClean="0"/>
              <a:t>8 October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8EE22-6FB2-4E19-A6FB-1565BF5CDC2E}" type="datetime3">
              <a:rPr lang="en-US" smtClean="0"/>
              <a:t>8 October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28DA-C0FB-476D-9FAF-D78BEF4C2F40}" type="datetime3">
              <a:rPr lang="en-US" smtClean="0"/>
              <a:t>8 October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0A6F-565B-4333-B632-411A17481C76}" type="datetime3">
              <a:rPr lang="en-US" smtClean="0"/>
              <a:t>8 October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2772-5088-4775-A25A-23F4B09ADC36}" type="datetime3">
              <a:rPr lang="en-US" smtClean="0"/>
              <a:t>8 October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D0A44-6982-4FF4-96F6-510AAC477A61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762250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Arial Black" pitchFamily="34" charset="0"/>
              </a:rPr>
              <a:t>Histamine &amp; Histamine Antagonists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endParaRPr lang="en-US" b="1" dirty="0">
              <a:solidFill>
                <a:srgbClr val="002060"/>
              </a:solidFill>
              <a:latin typeface="Segoe Print" pitchFamily="2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699D7-859C-4817-861A-AF93F9798ADF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71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Triple Response of Lewis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Subdermal</a:t>
            </a:r>
            <a:r>
              <a:rPr lang="en-US" b="1" dirty="0"/>
              <a:t> histamine injection causes:</a:t>
            </a:r>
          </a:p>
          <a:p>
            <a:r>
              <a:rPr lang="en-US" b="1" dirty="0">
                <a:solidFill>
                  <a:srgbClr val="FF0000"/>
                </a:solidFill>
              </a:rPr>
              <a:t>Red spot </a:t>
            </a:r>
            <a:r>
              <a:rPr lang="en-US" b="1" dirty="0"/>
              <a:t>(few mm) in seconds:</a:t>
            </a:r>
          </a:p>
          <a:p>
            <a:r>
              <a:rPr lang="en-US" b="1" dirty="0"/>
              <a:t> direct vasodilation effect , </a:t>
            </a:r>
          </a:p>
          <a:p>
            <a:r>
              <a:rPr lang="en-US" b="1" dirty="0"/>
              <a:t>H1 receptor mediated</a:t>
            </a:r>
          </a:p>
          <a:p>
            <a:r>
              <a:rPr lang="en-US" b="1" dirty="0">
                <a:solidFill>
                  <a:srgbClr val="FF0000"/>
                </a:solidFill>
              </a:rPr>
              <a:t>Flare</a:t>
            </a:r>
            <a:r>
              <a:rPr lang="en-US" b="1" dirty="0"/>
              <a:t> (1cm beyond site): </a:t>
            </a:r>
          </a:p>
          <a:p>
            <a:r>
              <a:rPr lang="en-US" b="1" dirty="0"/>
              <a:t>axonal reflexes, indirect vasodilation, and itching, H1 receptor mediated</a:t>
            </a:r>
          </a:p>
          <a:p>
            <a:r>
              <a:rPr lang="en-US" b="1" dirty="0">
                <a:solidFill>
                  <a:srgbClr val="FF0000"/>
                </a:solidFill>
              </a:rPr>
              <a:t>Wheal</a:t>
            </a:r>
            <a:r>
              <a:rPr lang="en-US" b="1" dirty="0"/>
              <a:t> (1-2 min) same area as original spot, edema due to increased capillary permeability, H1 receptor mediated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447801"/>
            <a:ext cx="2895599" cy="1981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2928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Histamine H1- Antagonists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First Generation:</a:t>
            </a:r>
          </a:p>
          <a:p>
            <a:pPr algn="ctr"/>
            <a:r>
              <a:rPr lang="en-US" sz="4000" b="1" dirty="0"/>
              <a:t>Sedating</a:t>
            </a:r>
          </a:p>
          <a:p>
            <a:pPr algn="ctr"/>
            <a:endParaRPr lang="en-US" sz="4000" b="1" dirty="0"/>
          </a:p>
          <a:p>
            <a:pPr algn="ctr"/>
            <a:r>
              <a:rPr lang="en-US" sz="4000" b="1" dirty="0"/>
              <a:t>Second Generation:</a:t>
            </a:r>
          </a:p>
          <a:p>
            <a:pPr algn="ctr"/>
            <a:r>
              <a:rPr lang="en-US" sz="4000" b="1" dirty="0" err="1"/>
              <a:t>Nonsedating</a:t>
            </a:r>
            <a:endParaRPr lang="en-US" sz="4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16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First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800" b="1" i="1" dirty="0"/>
              <a:t>Examples</a:t>
            </a:r>
          </a:p>
          <a:p>
            <a:endParaRPr lang="en-US" sz="3800" b="1" dirty="0"/>
          </a:p>
          <a:p>
            <a:r>
              <a:rPr lang="en-US" sz="3800" b="1" dirty="0" err="1"/>
              <a:t>Ethanolamines</a:t>
            </a:r>
            <a:r>
              <a:rPr lang="en-US" sz="3800" b="1" dirty="0"/>
              <a:t>:   </a:t>
            </a:r>
            <a:r>
              <a:rPr lang="en-US" sz="3800" b="1" dirty="0">
                <a:solidFill>
                  <a:srgbClr val="FF0000"/>
                </a:solidFill>
              </a:rPr>
              <a:t>Diphenhydramine</a:t>
            </a:r>
            <a:r>
              <a:rPr lang="en-US" sz="3800" b="1" dirty="0"/>
              <a:t> (</a:t>
            </a:r>
            <a:r>
              <a:rPr lang="en-US" sz="3800" b="1" dirty="0" err="1"/>
              <a:t>Allermine</a:t>
            </a:r>
            <a:r>
              <a:rPr lang="en-US" sz="3800" b="1" dirty="0"/>
              <a:t>) 			   </a:t>
            </a:r>
            <a:r>
              <a:rPr lang="en-US" sz="3800" b="1" dirty="0" err="1">
                <a:solidFill>
                  <a:srgbClr val="FF0000"/>
                </a:solidFill>
              </a:rPr>
              <a:t>Clemastine</a:t>
            </a:r>
            <a:r>
              <a:rPr lang="en-US" sz="3800" b="1" dirty="0"/>
              <a:t> (</a:t>
            </a:r>
            <a:r>
              <a:rPr lang="en-US" sz="3800" b="1" dirty="0" err="1"/>
              <a:t>Tavagyl</a:t>
            </a:r>
            <a:r>
              <a:rPr lang="en-US" sz="3800" b="1" dirty="0"/>
              <a:t>) </a:t>
            </a:r>
          </a:p>
          <a:p>
            <a:r>
              <a:rPr lang="en-US" sz="3800" b="1" dirty="0"/>
              <a:t>                                </a:t>
            </a:r>
            <a:r>
              <a:rPr lang="en-US" sz="3800" b="1" dirty="0" err="1">
                <a:solidFill>
                  <a:srgbClr val="FF0000"/>
                </a:solidFill>
              </a:rPr>
              <a:t>Dimethindene</a:t>
            </a:r>
            <a:r>
              <a:rPr lang="en-US" sz="3800" b="1" dirty="0">
                <a:solidFill>
                  <a:srgbClr val="FF0000"/>
                </a:solidFill>
              </a:rPr>
              <a:t> </a:t>
            </a:r>
            <a:r>
              <a:rPr lang="en-US" sz="3800" b="1" dirty="0"/>
              <a:t>( </a:t>
            </a:r>
            <a:r>
              <a:rPr lang="en-US" sz="3800" b="1" dirty="0" err="1"/>
              <a:t>Fenistil</a:t>
            </a:r>
            <a:r>
              <a:rPr lang="en-US" sz="3800" b="1" dirty="0"/>
              <a:t> )</a:t>
            </a:r>
          </a:p>
          <a:p>
            <a:r>
              <a:rPr lang="en-US" sz="3800" b="1" dirty="0" err="1"/>
              <a:t>Ethylenediamine</a:t>
            </a:r>
            <a:r>
              <a:rPr lang="en-US" sz="3800" b="1" dirty="0"/>
              <a:t>:	</a:t>
            </a:r>
            <a:r>
              <a:rPr lang="en-US" sz="3800" b="1" dirty="0" err="1">
                <a:solidFill>
                  <a:srgbClr val="FF0000"/>
                </a:solidFill>
              </a:rPr>
              <a:t>Triprolidine</a:t>
            </a:r>
            <a:r>
              <a:rPr lang="en-US" sz="3800" b="1" dirty="0"/>
              <a:t> ( Actifed)</a:t>
            </a:r>
          </a:p>
          <a:p>
            <a:r>
              <a:rPr lang="en-US" sz="3800" b="1" dirty="0" err="1"/>
              <a:t>Alkylamine</a:t>
            </a:r>
            <a:r>
              <a:rPr lang="en-US" sz="3800" b="1" dirty="0"/>
              <a:t>:		</a:t>
            </a:r>
            <a:r>
              <a:rPr lang="en-US" sz="3800" b="1" dirty="0" err="1">
                <a:solidFill>
                  <a:srgbClr val="FF0000"/>
                </a:solidFill>
              </a:rPr>
              <a:t>Chlorpheniramine</a:t>
            </a:r>
            <a:r>
              <a:rPr lang="en-US" sz="3800" b="1" dirty="0"/>
              <a:t> (</a:t>
            </a:r>
            <a:r>
              <a:rPr lang="en-US" sz="3800" b="1" dirty="0" err="1"/>
              <a:t>Histadin</a:t>
            </a:r>
            <a:r>
              <a:rPr lang="en-US" sz="3800" b="1" dirty="0"/>
              <a:t>)</a:t>
            </a:r>
          </a:p>
          <a:p>
            <a:r>
              <a:rPr lang="en-US" sz="3800" b="1" dirty="0"/>
              <a:t>Phenothiazine:		</a:t>
            </a:r>
            <a:r>
              <a:rPr lang="en-US" sz="3800" b="1" dirty="0">
                <a:solidFill>
                  <a:srgbClr val="FF0000"/>
                </a:solidFill>
              </a:rPr>
              <a:t>Promethazine</a:t>
            </a:r>
            <a:r>
              <a:rPr lang="en-US" sz="3800" b="1" dirty="0"/>
              <a:t> (Phenergan)</a:t>
            </a:r>
          </a:p>
          <a:p>
            <a:r>
              <a:rPr lang="en-US" sz="3800" b="1" dirty="0" err="1"/>
              <a:t>Piperazines</a:t>
            </a:r>
            <a:r>
              <a:rPr lang="en-US" sz="3800" b="1" dirty="0"/>
              <a:t>: 	</a:t>
            </a:r>
            <a:r>
              <a:rPr lang="en-US" sz="3800" b="1" dirty="0">
                <a:solidFill>
                  <a:srgbClr val="FF0000"/>
                </a:solidFill>
              </a:rPr>
              <a:t>Hydroxyzine</a:t>
            </a:r>
            <a:r>
              <a:rPr lang="en-US" sz="3800" b="1" dirty="0"/>
              <a:t> (</a:t>
            </a:r>
            <a:r>
              <a:rPr lang="en-US" sz="3800" b="1" dirty="0" err="1"/>
              <a:t>Atarax</a:t>
            </a:r>
            <a:r>
              <a:rPr lang="en-US" sz="3800" b="1" dirty="0"/>
              <a:t>) 					</a:t>
            </a:r>
            <a:r>
              <a:rPr lang="en-US" sz="3800" b="1" dirty="0" err="1">
                <a:solidFill>
                  <a:srgbClr val="FF0000"/>
                </a:solidFill>
              </a:rPr>
              <a:t>Cyclizine</a:t>
            </a:r>
            <a:r>
              <a:rPr lang="en-US" sz="3800" b="1" dirty="0">
                <a:solidFill>
                  <a:srgbClr val="FF0000"/>
                </a:solidFill>
              </a:rPr>
              <a:t> </a:t>
            </a:r>
            <a:r>
              <a:rPr lang="en-US" sz="3800" b="1" dirty="0"/>
              <a:t>; </a:t>
            </a:r>
            <a:r>
              <a:rPr lang="en-US" sz="3800" b="1" dirty="0">
                <a:solidFill>
                  <a:srgbClr val="FF0000"/>
                </a:solidFill>
              </a:rPr>
              <a:t>Meclizine</a:t>
            </a:r>
            <a:r>
              <a:rPr lang="en-US" sz="3800" b="1" dirty="0"/>
              <a:t> (</a:t>
            </a:r>
            <a:r>
              <a:rPr lang="en-US" sz="3800" b="1" dirty="0" err="1"/>
              <a:t>Antivert</a:t>
            </a:r>
            <a:r>
              <a:rPr lang="en-US" sz="3800" b="1" dirty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18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First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Uses:</a:t>
            </a:r>
          </a:p>
          <a:p>
            <a:r>
              <a:rPr lang="en-US" b="1" dirty="0">
                <a:solidFill>
                  <a:srgbClr val="FF0000"/>
                </a:solidFill>
              </a:rPr>
              <a:t>Adjunctive in anaphylaxis </a:t>
            </a:r>
            <a:r>
              <a:rPr lang="en-US" b="1" dirty="0"/>
              <a:t>and other cases where histamine release can occur (H2 antagonist, and epinephrine must also be used in anaphylaxis)</a:t>
            </a:r>
          </a:p>
          <a:p>
            <a:r>
              <a:rPr lang="en-US" b="1" dirty="0" err="1">
                <a:solidFill>
                  <a:srgbClr val="FF0000"/>
                </a:solidFill>
              </a:rPr>
              <a:t>Antiallergy</a:t>
            </a:r>
            <a:r>
              <a:rPr lang="en-US" b="1" dirty="0"/>
              <a:t> (allergic rhinitis, allergic </a:t>
            </a:r>
            <a:r>
              <a:rPr lang="en-US" b="1" dirty="0" err="1"/>
              <a:t>dermatoses</a:t>
            </a:r>
            <a:r>
              <a:rPr lang="en-US" b="1" dirty="0"/>
              <a:t>, contact dermatitis)</a:t>
            </a:r>
          </a:p>
          <a:p>
            <a:r>
              <a:rPr lang="en-US" b="1" dirty="0">
                <a:solidFill>
                  <a:srgbClr val="FF0000"/>
                </a:solidFill>
              </a:rPr>
              <a:t>Sedative</a:t>
            </a:r>
            <a:r>
              <a:rPr lang="en-US" b="1" dirty="0"/>
              <a:t>/sleep aid ( </a:t>
            </a:r>
            <a:r>
              <a:rPr lang="en-US" b="1" dirty="0">
                <a:solidFill>
                  <a:srgbClr val="FF0000"/>
                </a:solidFill>
              </a:rPr>
              <a:t>Diphenhydramine</a:t>
            </a:r>
            <a:r>
              <a:rPr lang="en-US" b="1" dirty="0"/>
              <a:t>)</a:t>
            </a:r>
          </a:p>
          <a:p>
            <a:r>
              <a:rPr lang="en-US" b="1" dirty="0"/>
              <a:t>To </a:t>
            </a:r>
            <a:r>
              <a:rPr lang="en-US" b="1" dirty="0">
                <a:solidFill>
                  <a:srgbClr val="FF0000"/>
                </a:solidFill>
              </a:rPr>
              <a:t>prevent motion sickness </a:t>
            </a:r>
            <a:r>
              <a:rPr lang="en-US" b="1" dirty="0"/>
              <a:t>(</a:t>
            </a:r>
            <a:r>
              <a:rPr lang="en-US" b="1" dirty="0">
                <a:solidFill>
                  <a:srgbClr val="FF0000"/>
                </a:solidFill>
              </a:rPr>
              <a:t>meclizine, </a:t>
            </a:r>
            <a:r>
              <a:rPr lang="en-US" b="1" dirty="0" err="1">
                <a:solidFill>
                  <a:srgbClr val="FF0000"/>
                </a:solidFill>
              </a:rPr>
              <a:t>cyclizine</a:t>
            </a:r>
            <a:r>
              <a:rPr lang="en-US" b="1" dirty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36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r>
              <a:rPr lang="en-US" sz="3900" b="1" i="1" dirty="0">
                <a:solidFill>
                  <a:srgbClr val="FF0000"/>
                </a:solidFill>
              </a:rPr>
              <a:t>Uses (cont’d)</a:t>
            </a:r>
          </a:p>
          <a:p>
            <a:r>
              <a:rPr lang="en-US" sz="3500" b="1" i="1" dirty="0">
                <a:solidFill>
                  <a:srgbClr val="FF0000"/>
                </a:solidFill>
              </a:rPr>
              <a:t>Antiemetic</a:t>
            </a:r>
            <a:r>
              <a:rPr lang="en-US" sz="3500" b="1" dirty="0"/>
              <a:t>: prophylactic for motion sickness (</a:t>
            </a:r>
            <a:r>
              <a:rPr lang="en-US" sz="3500" b="1" dirty="0">
                <a:solidFill>
                  <a:srgbClr val="FF0000"/>
                </a:solidFill>
              </a:rPr>
              <a:t>promethazine</a:t>
            </a:r>
            <a:r>
              <a:rPr lang="en-US" sz="3500" b="1" dirty="0"/>
              <a:t>)</a:t>
            </a:r>
          </a:p>
          <a:p>
            <a:endParaRPr lang="en-US" sz="3500" b="1" dirty="0"/>
          </a:p>
          <a:p>
            <a:r>
              <a:rPr lang="en-US" sz="3500" b="1" i="1" dirty="0" err="1">
                <a:solidFill>
                  <a:srgbClr val="FF0000"/>
                </a:solidFill>
              </a:rPr>
              <a:t>Antivertigo</a:t>
            </a:r>
            <a:r>
              <a:rPr lang="en-US" sz="3500" b="1" dirty="0"/>
              <a:t> (</a:t>
            </a:r>
            <a:r>
              <a:rPr lang="en-US" sz="3500" b="1" dirty="0">
                <a:solidFill>
                  <a:srgbClr val="FF0000"/>
                </a:solidFill>
              </a:rPr>
              <a:t>meclizine</a:t>
            </a:r>
            <a:r>
              <a:rPr lang="en-US" sz="3500" b="1" dirty="0"/>
              <a:t>) safe in pregnancy</a:t>
            </a:r>
          </a:p>
          <a:p>
            <a:endParaRPr lang="en-US" sz="3500" b="1" dirty="0"/>
          </a:p>
          <a:p>
            <a:r>
              <a:rPr lang="en-US" sz="3500" b="1" i="1" dirty="0">
                <a:solidFill>
                  <a:srgbClr val="FF0000"/>
                </a:solidFill>
              </a:rPr>
              <a:t>Local anesthetic</a:t>
            </a:r>
            <a:r>
              <a:rPr lang="en-US" sz="3500" b="1" dirty="0"/>
              <a:t>: (</a:t>
            </a:r>
            <a:r>
              <a:rPr lang="en-US" sz="3500" b="1" dirty="0">
                <a:solidFill>
                  <a:srgbClr val="FF0000"/>
                </a:solidFill>
              </a:rPr>
              <a:t>diphenhydramine</a:t>
            </a:r>
            <a:r>
              <a:rPr lang="en-US" sz="3500" b="1" dirty="0"/>
              <a:t>)</a:t>
            </a:r>
          </a:p>
          <a:p>
            <a:pPr marL="0" indent="0">
              <a:buNone/>
            </a:pPr>
            <a:r>
              <a:rPr lang="en-US" sz="3500" b="1" dirty="0"/>
              <a:t> </a:t>
            </a:r>
          </a:p>
          <a:p>
            <a:r>
              <a:rPr lang="en-US" sz="3500" b="1" i="1" dirty="0">
                <a:solidFill>
                  <a:srgbClr val="FF0000"/>
                </a:solidFill>
              </a:rPr>
              <a:t>Antitussive</a:t>
            </a:r>
            <a:r>
              <a:rPr lang="en-US" sz="3500" b="1" dirty="0"/>
              <a:t> (</a:t>
            </a:r>
            <a:r>
              <a:rPr lang="en-US" sz="3500" b="1" dirty="0">
                <a:solidFill>
                  <a:srgbClr val="FF0000"/>
                </a:solidFill>
              </a:rPr>
              <a:t>diphenhydramine</a:t>
            </a:r>
            <a:r>
              <a:rPr lang="en-US" sz="3500" b="1" dirty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60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First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Adverse Effects:</a:t>
            </a:r>
          </a:p>
          <a:p>
            <a:r>
              <a:rPr lang="en-US" b="1" dirty="0">
                <a:solidFill>
                  <a:srgbClr val="FF0000"/>
                </a:solidFill>
              </a:rPr>
              <a:t>Sedation</a:t>
            </a:r>
            <a:r>
              <a:rPr lang="en-US" b="1" dirty="0"/>
              <a:t> </a:t>
            </a:r>
            <a:r>
              <a:rPr lang="en-US" b="1" i="1" dirty="0"/>
              <a:t>(Paradoxical Excitation </a:t>
            </a:r>
            <a:endParaRPr lang="ar-IQ" b="1" i="1" dirty="0"/>
          </a:p>
          <a:p>
            <a:r>
              <a:rPr lang="en-US" b="1" i="1" dirty="0"/>
              <a:t>in children)</a:t>
            </a:r>
          </a:p>
          <a:p>
            <a:r>
              <a:rPr lang="en-US" b="1" dirty="0">
                <a:solidFill>
                  <a:srgbClr val="FF0000"/>
                </a:solidFill>
              </a:rPr>
              <a:t>Dizziness</a:t>
            </a:r>
          </a:p>
          <a:p>
            <a:r>
              <a:rPr lang="en-US" b="1" dirty="0">
                <a:solidFill>
                  <a:srgbClr val="FF0000"/>
                </a:solidFill>
              </a:rPr>
              <a:t>Fatigue</a:t>
            </a:r>
          </a:p>
          <a:p>
            <a:r>
              <a:rPr lang="en-US" b="1" dirty="0" err="1">
                <a:solidFill>
                  <a:srgbClr val="FF0000"/>
                </a:solidFill>
              </a:rPr>
              <a:t>Tachydysrhythmias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i="1" dirty="0"/>
              <a:t>in overdose - rare</a:t>
            </a:r>
          </a:p>
          <a:p>
            <a:r>
              <a:rPr lang="en-US" b="1" dirty="0">
                <a:solidFill>
                  <a:srgbClr val="FF0000"/>
                </a:solidFill>
              </a:rPr>
              <a:t>Allergic reactions </a:t>
            </a:r>
            <a:r>
              <a:rPr lang="en-US" b="1" i="1" dirty="0"/>
              <a:t>with topical use</a:t>
            </a:r>
          </a:p>
          <a:p>
            <a:r>
              <a:rPr lang="en-US" b="1" dirty="0"/>
              <a:t>Peripheral </a:t>
            </a:r>
            <a:r>
              <a:rPr lang="en-US" b="1" dirty="0" err="1">
                <a:solidFill>
                  <a:srgbClr val="FF0000"/>
                </a:solidFill>
              </a:rPr>
              <a:t>antimuscarinic</a:t>
            </a:r>
            <a:r>
              <a:rPr lang="en-US" b="1" dirty="0">
                <a:solidFill>
                  <a:srgbClr val="FF0000"/>
                </a:solidFill>
              </a:rPr>
              <a:t> effects</a:t>
            </a: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C00000"/>
                </a:solidFill>
              </a:rPr>
              <a:t>    </a:t>
            </a:r>
            <a:r>
              <a:rPr lang="en-US" b="1" dirty="0"/>
              <a:t> </a:t>
            </a:r>
            <a:r>
              <a:rPr lang="en-US" b="1" i="1" dirty="0">
                <a:solidFill>
                  <a:srgbClr val="C00000"/>
                </a:solidFill>
              </a:rPr>
              <a:t>dry Mouth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>
                <a:solidFill>
                  <a:srgbClr val="C00000"/>
                </a:solidFill>
              </a:rPr>
              <a:t>     blurred Vision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>
                <a:solidFill>
                  <a:srgbClr val="C00000"/>
                </a:solidFill>
              </a:rPr>
              <a:t>     constipation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>
                <a:solidFill>
                  <a:srgbClr val="C00000"/>
                </a:solidFill>
              </a:rPr>
              <a:t>     urinary Retention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76200"/>
            <a:ext cx="19812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3182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First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Drug interactions:</a:t>
            </a:r>
          </a:p>
          <a:p>
            <a:r>
              <a:rPr lang="en-US" b="1" i="1" dirty="0"/>
              <a:t>Additive with classical </a:t>
            </a:r>
            <a:r>
              <a:rPr lang="en-US" b="1" i="1" dirty="0" err="1"/>
              <a:t>antimuscarinics</a:t>
            </a:r>
            <a:endParaRPr lang="en-US" b="1" i="1" dirty="0"/>
          </a:p>
          <a:p>
            <a:endParaRPr lang="en-US" b="1" i="1" dirty="0"/>
          </a:p>
          <a:p>
            <a:r>
              <a:rPr lang="en-US" b="1" i="1" dirty="0"/>
              <a:t>Potentiate CNS depressants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FF0000"/>
                </a:solidFill>
              </a:rPr>
              <a:t>opioids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FF0000"/>
                </a:solidFill>
              </a:rPr>
              <a:t>sedatives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FF0000"/>
                </a:solidFill>
              </a:rPr>
              <a:t>general and narcotic analgesics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FF0000"/>
                </a:solidFill>
              </a:rPr>
              <a:t>alcohol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75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First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Pharmacokinetics: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All H1 blockers are active by the oral route. Several are promoted for topical use in the eye or nose. 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Cross BBB and placenta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Most are metabolized extensively in the liver (induce hepatic microsomal enzymes).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Half-lives of the older H1 blockers vary from 4 to 12 h.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73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Second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Examples                                               Uses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Cetirizine </a:t>
            </a:r>
            <a:r>
              <a:rPr lang="en-US" sz="3600" b="1" dirty="0"/>
              <a:t>(</a:t>
            </a:r>
            <a:r>
              <a:rPr lang="en-US" sz="3600" b="1" i="1" dirty="0" err="1"/>
              <a:t>Zyrtec</a:t>
            </a:r>
            <a:r>
              <a:rPr lang="en-US" sz="3600" b="1" dirty="0"/>
              <a:t>)                     </a:t>
            </a:r>
            <a:r>
              <a:rPr lang="en-US" sz="3600" b="1" i="1" dirty="0" err="1">
                <a:solidFill>
                  <a:srgbClr val="FF0000"/>
                </a:solidFill>
              </a:rPr>
              <a:t>Antiallergy</a:t>
            </a:r>
            <a:endParaRPr lang="en-US" sz="3600" b="1" i="1" dirty="0">
              <a:solidFill>
                <a:srgbClr val="FF0000"/>
              </a:solidFill>
            </a:endParaRPr>
          </a:p>
          <a:p>
            <a:r>
              <a:rPr lang="en-US" sz="3600" b="1" dirty="0">
                <a:solidFill>
                  <a:srgbClr val="FF0000"/>
                </a:solidFill>
              </a:rPr>
              <a:t>Fexofenadine</a:t>
            </a:r>
            <a:r>
              <a:rPr lang="en-US" sz="3600" b="1" dirty="0"/>
              <a:t> (</a:t>
            </a:r>
            <a:r>
              <a:rPr lang="en-US" sz="3600" b="1" i="1" dirty="0"/>
              <a:t>Tel-fast</a:t>
            </a:r>
            <a:r>
              <a:rPr lang="en-US" sz="3600" b="1" dirty="0"/>
              <a:t>)</a:t>
            </a:r>
          </a:p>
          <a:p>
            <a:r>
              <a:rPr lang="en-US" sz="3600" b="1" dirty="0" err="1">
                <a:solidFill>
                  <a:srgbClr val="FF0000"/>
                </a:solidFill>
              </a:rPr>
              <a:t>Loratadine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/>
              <a:t>(</a:t>
            </a:r>
            <a:r>
              <a:rPr lang="en-US" sz="3600" b="1" i="1" dirty="0" err="1"/>
              <a:t>Clarinase</a:t>
            </a:r>
            <a:r>
              <a:rPr lang="en-US" sz="3600" b="1" dirty="0"/>
              <a:t>)</a:t>
            </a:r>
          </a:p>
          <a:p>
            <a:r>
              <a:rPr lang="en-US" sz="3600" b="1" dirty="0" err="1">
                <a:solidFill>
                  <a:srgbClr val="FF0000"/>
                </a:solidFill>
              </a:rPr>
              <a:t>Desloratadine</a:t>
            </a:r>
            <a:r>
              <a:rPr lang="en-US" sz="3600" b="1" dirty="0"/>
              <a:t> (</a:t>
            </a:r>
            <a:r>
              <a:rPr lang="en-US" sz="3600" b="1" i="1" dirty="0" err="1"/>
              <a:t>Aerius</a:t>
            </a:r>
            <a:r>
              <a:rPr lang="en-US" sz="3600" b="1" dirty="0"/>
              <a:t> ) 	</a:t>
            </a:r>
          </a:p>
          <a:p>
            <a:r>
              <a:rPr lang="en-US" sz="3600" b="1" dirty="0" err="1">
                <a:solidFill>
                  <a:srgbClr val="FF0000"/>
                </a:solidFill>
              </a:rPr>
              <a:t>Azelastin</a:t>
            </a:r>
            <a:r>
              <a:rPr lang="en-US" sz="3600" b="1" dirty="0"/>
              <a:t> (</a:t>
            </a:r>
            <a:r>
              <a:rPr lang="en-US" sz="3600" b="1" i="1" dirty="0"/>
              <a:t>Intranasal Spray</a:t>
            </a:r>
            <a:r>
              <a:rPr lang="en-US" sz="3600" b="1" dirty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79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Second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Adverse effects:</a:t>
            </a:r>
          </a:p>
          <a:p>
            <a:r>
              <a:rPr lang="en-US" b="1" dirty="0"/>
              <a:t>in general, these agents have a much lower incidence of adverse effects than the first generation agents.</a:t>
            </a:r>
          </a:p>
          <a:p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terfenadine</a:t>
            </a:r>
            <a:r>
              <a:rPr lang="en-US" b="1" dirty="0"/>
              <a:t> (</a:t>
            </a:r>
            <a:r>
              <a:rPr lang="en-US" b="1" dirty="0" err="1"/>
              <a:t>seldane</a:t>
            </a:r>
            <a:r>
              <a:rPr lang="en-US" b="1" dirty="0"/>
              <a:t>) and </a:t>
            </a:r>
            <a:r>
              <a:rPr lang="en-US" b="1" dirty="0" err="1">
                <a:solidFill>
                  <a:srgbClr val="FF0000"/>
                </a:solidFill>
              </a:rPr>
              <a:t>astemizole</a:t>
            </a:r>
            <a:r>
              <a:rPr lang="en-US" b="1" dirty="0"/>
              <a:t> (</a:t>
            </a:r>
            <a:r>
              <a:rPr lang="en-US" b="1" dirty="0" err="1"/>
              <a:t>hismanal</a:t>
            </a:r>
            <a:r>
              <a:rPr lang="en-US" b="1" dirty="0"/>
              <a:t>) were removed from the market due to effects on cardiac K+ channels - prolong QT interval (potentially fatal arrhythmia “</a:t>
            </a:r>
            <a:r>
              <a:rPr lang="en-US" b="1" i="1" dirty="0" err="1">
                <a:solidFill>
                  <a:srgbClr val="FF0000"/>
                </a:solidFill>
              </a:rPr>
              <a:t>torsades</a:t>
            </a:r>
            <a:r>
              <a:rPr lang="en-US" b="1" i="1" dirty="0">
                <a:solidFill>
                  <a:srgbClr val="FF0000"/>
                </a:solidFill>
              </a:rPr>
              <a:t> de pointes”</a:t>
            </a:r>
            <a:r>
              <a:rPr lang="en-US" b="1" dirty="0"/>
              <a:t>)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fexofenadine </a:t>
            </a:r>
            <a:r>
              <a:rPr lang="en-US" b="1" dirty="0"/>
              <a:t>is active metabolite of </a:t>
            </a:r>
            <a:r>
              <a:rPr lang="en-US" b="1" dirty="0" err="1">
                <a:solidFill>
                  <a:srgbClr val="FF0000"/>
                </a:solidFill>
              </a:rPr>
              <a:t>terfenadine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92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Histamine: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It is not a drug but is important due to its physiological and pathophysiological actions.  Therefore, drugs that inhibit its release or block its receptors have therapeutic value.</a:t>
            </a:r>
          </a:p>
          <a:p>
            <a:r>
              <a:rPr lang="en-US" b="1" dirty="0"/>
              <a:t>is an endogenous substance synthesized, stored and released in </a:t>
            </a:r>
            <a:br>
              <a:rPr lang="en-US" b="1" dirty="0"/>
            </a:br>
            <a:r>
              <a:rPr lang="en-US" b="1" dirty="0"/>
              <a:t>(a) </a:t>
            </a:r>
            <a:r>
              <a:rPr lang="en-US" b="1" dirty="0">
                <a:solidFill>
                  <a:srgbClr val="FF0000"/>
                </a:solidFill>
              </a:rPr>
              <a:t>mast cells</a:t>
            </a:r>
            <a:r>
              <a:rPr lang="en-US" b="1" dirty="0"/>
              <a:t>, which are abundant in the 	skin, GI, and the respiratory tract, </a:t>
            </a:r>
            <a:br>
              <a:rPr lang="en-US" b="1" dirty="0"/>
            </a:br>
            <a:r>
              <a:rPr lang="en-US" b="1" dirty="0"/>
              <a:t>(b) </a:t>
            </a:r>
            <a:r>
              <a:rPr lang="en-US" b="1" dirty="0" err="1">
                <a:solidFill>
                  <a:srgbClr val="FF0000"/>
                </a:solidFill>
              </a:rPr>
              <a:t>eosinophils</a:t>
            </a:r>
            <a:r>
              <a:rPr lang="en-US" b="1" dirty="0"/>
              <a:t> in the blood, and </a:t>
            </a:r>
            <a:br>
              <a:rPr lang="en-US" b="1" dirty="0"/>
            </a:br>
            <a:r>
              <a:rPr lang="en-US" b="1" dirty="0"/>
              <a:t>(c) some </a:t>
            </a:r>
            <a:r>
              <a:rPr lang="en-US" b="1" dirty="0">
                <a:solidFill>
                  <a:srgbClr val="FF0000"/>
                </a:solidFill>
              </a:rPr>
              <a:t>neurons</a:t>
            </a:r>
            <a:r>
              <a:rPr lang="en-US" b="1" dirty="0"/>
              <a:t> in the CNS and</a:t>
            </a:r>
            <a:br>
              <a:rPr lang="en-US" b="1" dirty="0"/>
            </a:br>
            <a:r>
              <a:rPr lang="en-US" b="1" dirty="0"/>
              <a:t>	peripheral 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1F1D-811A-4375-B2C5-1216373C567B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53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Second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Adverse effects:</a:t>
            </a:r>
          </a:p>
          <a:p>
            <a:r>
              <a:rPr lang="en-US" b="1" dirty="0">
                <a:solidFill>
                  <a:srgbClr val="FF0000"/>
                </a:solidFill>
              </a:rPr>
              <a:t>Cetirizine</a:t>
            </a:r>
            <a:r>
              <a:rPr lang="en-US" b="1" dirty="0"/>
              <a:t> appears to have more CNS actions (</a:t>
            </a:r>
            <a:r>
              <a:rPr lang="en-US" b="1" dirty="0">
                <a:solidFill>
                  <a:srgbClr val="FF0000"/>
                </a:solidFill>
              </a:rPr>
              <a:t>sedative</a:t>
            </a:r>
            <a:r>
              <a:rPr lang="en-US" b="1" dirty="0"/>
              <a:t>) than </a:t>
            </a:r>
            <a:r>
              <a:rPr lang="en-US" b="1" dirty="0">
                <a:solidFill>
                  <a:srgbClr val="FF0000"/>
                </a:solidFill>
              </a:rPr>
              <a:t>fexofenadine</a:t>
            </a:r>
            <a:r>
              <a:rPr lang="en-US" b="1" dirty="0"/>
              <a:t> or </a:t>
            </a:r>
            <a:r>
              <a:rPr lang="en-US" b="1" dirty="0" err="1">
                <a:solidFill>
                  <a:srgbClr val="FF0000"/>
                </a:solidFill>
              </a:rPr>
              <a:t>loratadine</a:t>
            </a:r>
            <a:r>
              <a:rPr lang="en-US" b="1" dirty="0"/>
              <a:t>.  recommended that cetirizine not be used by pilots.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Erythromycin</a:t>
            </a:r>
            <a:r>
              <a:rPr lang="en-US" b="1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ketoconazole</a:t>
            </a:r>
            <a:r>
              <a:rPr lang="en-US" b="1" dirty="0"/>
              <a:t> inhibit the metabolism of </a:t>
            </a:r>
            <a:r>
              <a:rPr lang="en-US" b="1" dirty="0">
                <a:solidFill>
                  <a:srgbClr val="FF0000"/>
                </a:solidFill>
              </a:rPr>
              <a:t>fexofenadine </a:t>
            </a:r>
            <a:r>
              <a:rPr lang="en-US" b="1" dirty="0"/>
              <a:t>and </a:t>
            </a:r>
            <a:r>
              <a:rPr lang="en-US" b="1" dirty="0" err="1">
                <a:solidFill>
                  <a:srgbClr val="FF0000"/>
                </a:solidFill>
              </a:rPr>
              <a:t>loratadine</a:t>
            </a:r>
            <a:r>
              <a:rPr lang="en-US" b="1" dirty="0"/>
              <a:t> in healthy subjects, this caused no adverse effects.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06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Second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b="1" i="1" dirty="0">
                <a:solidFill>
                  <a:srgbClr val="0070C0"/>
                </a:solidFill>
              </a:rPr>
              <a:t>Pharmacokinetics:</a:t>
            </a:r>
          </a:p>
          <a:p>
            <a:r>
              <a:rPr lang="en-US" b="1" dirty="0">
                <a:solidFill>
                  <a:srgbClr val="FF0000"/>
                </a:solidFill>
              </a:rPr>
              <a:t>Cetirizine </a:t>
            </a:r>
            <a:r>
              <a:rPr lang="en-US" b="1" dirty="0"/>
              <a:t>, </a:t>
            </a:r>
            <a:r>
              <a:rPr lang="en-US" b="1" dirty="0" err="1">
                <a:solidFill>
                  <a:srgbClr val="FF0000"/>
                </a:solidFill>
              </a:rPr>
              <a:t>loratadine</a:t>
            </a:r>
            <a:r>
              <a:rPr lang="en-US" b="1" dirty="0"/>
              <a:t> , </a:t>
            </a:r>
            <a:r>
              <a:rPr lang="en-US" b="1" dirty="0">
                <a:solidFill>
                  <a:srgbClr val="FF0000"/>
                </a:solidFill>
              </a:rPr>
              <a:t>fexofenadine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/>
              <a:t> well absorbed and are excreted mainly </a:t>
            </a:r>
            <a:r>
              <a:rPr lang="en-US" b="1" dirty="0" err="1"/>
              <a:t>unmetabolized</a:t>
            </a:r>
            <a:r>
              <a:rPr lang="en-US" b="1" dirty="0"/>
              <a:t> form.</a:t>
            </a:r>
          </a:p>
          <a:p>
            <a:r>
              <a:rPr lang="en-US" b="1" dirty="0"/>
              <a:t>They are less lipid soluble than the first-generation agents</a:t>
            </a:r>
          </a:p>
          <a:p>
            <a:r>
              <a:rPr lang="en-US" b="1" dirty="0"/>
              <a:t>Have half-lives of 12–24 h.</a:t>
            </a:r>
          </a:p>
          <a:p>
            <a:r>
              <a:rPr lang="en-US" b="1" dirty="0"/>
              <a:t>They induce </a:t>
            </a:r>
            <a:r>
              <a:rPr lang="en-US" b="1" dirty="0" err="1"/>
              <a:t>Cyt</a:t>
            </a:r>
            <a:r>
              <a:rPr lang="en-US" b="1" dirty="0"/>
              <a:t> P450 liver enzymes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31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HISTAMINE H2 ANTAGONISTS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A. </a:t>
            </a:r>
            <a:r>
              <a:rPr lang="en-US" b="1" i="1" dirty="0">
                <a:solidFill>
                  <a:srgbClr val="0070C0"/>
                </a:solidFill>
              </a:rPr>
              <a:t>Classification and Prototypes</a:t>
            </a:r>
          </a:p>
          <a:p>
            <a:r>
              <a:rPr lang="en-US" b="1" dirty="0"/>
              <a:t>Four H2 blockers are available; </a:t>
            </a:r>
            <a:r>
              <a:rPr lang="en-US" b="1" dirty="0">
                <a:solidFill>
                  <a:srgbClr val="FF0000"/>
                </a:solidFill>
              </a:rPr>
              <a:t>cimetidine </a:t>
            </a:r>
          </a:p>
          <a:p>
            <a:pPr marL="0" indent="0">
              <a:buNone/>
            </a:pPr>
            <a:r>
              <a:rPr lang="en-US" b="1" dirty="0"/>
              <a:t>( Tagamet)is the prototype.</a:t>
            </a:r>
          </a:p>
          <a:p>
            <a:r>
              <a:rPr lang="en-US" b="1" dirty="0">
                <a:solidFill>
                  <a:srgbClr val="FF0000"/>
                </a:solidFill>
              </a:rPr>
              <a:t>Ranitidine</a:t>
            </a:r>
            <a:r>
              <a:rPr lang="en-US" b="1" dirty="0"/>
              <a:t> (Zantac), </a:t>
            </a:r>
            <a:r>
              <a:rPr lang="en-US" b="1" dirty="0">
                <a:solidFill>
                  <a:srgbClr val="FF0000"/>
                </a:solidFill>
              </a:rPr>
              <a:t>famotidine</a:t>
            </a:r>
            <a:r>
              <a:rPr lang="en-US" b="1" dirty="0"/>
              <a:t>, and </a:t>
            </a:r>
            <a:r>
              <a:rPr lang="en-US" b="1" dirty="0" err="1">
                <a:solidFill>
                  <a:srgbClr val="FF0000"/>
                </a:solidFill>
              </a:rPr>
              <a:t>nizatidine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differ only in having fewer adverse effects than cimetidine. </a:t>
            </a:r>
          </a:p>
          <a:p>
            <a:r>
              <a:rPr lang="en-US" b="1" dirty="0"/>
              <a:t>They are orally active, with half-lives of 1–3 h. </a:t>
            </a:r>
          </a:p>
          <a:p>
            <a:r>
              <a:rPr lang="en-US" b="1" dirty="0"/>
              <a:t>All four agents are available in oral over-the counter formulations.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733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b="1" i="1" dirty="0">
                <a:solidFill>
                  <a:srgbClr val="0070C0"/>
                </a:solidFill>
              </a:rPr>
              <a:t>Clinical Use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1200" b="1" dirty="0"/>
              <a:t>In </a:t>
            </a:r>
            <a:r>
              <a:rPr lang="en-US" sz="11200" b="1" dirty="0">
                <a:solidFill>
                  <a:srgbClr val="FF0000"/>
                </a:solidFill>
              </a:rPr>
              <a:t>acid-peptic disease</a:t>
            </a:r>
            <a:r>
              <a:rPr lang="en-US" sz="11200" b="1" dirty="0"/>
              <a:t>, especially duodenal ulcer, these drugs reduce nocturnal acid secretion,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1200" b="1" dirty="0"/>
              <a:t>Intravenous H2 blockers are useful in preventing</a:t>
            </a:r>
          </a:p>
          <a:p>
            <a:pPr marL="0" indent="0" algn="just">
              <a:buNone/>
            </a:pPr>
            <a:r>
              <a:rPr lang="en-US" sz="11200" b="1" dirty="0"/>
              <a:t>gastric erosions and hemorrhage that occur in stressed patients in intensive care units.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1200" b="1" dirty="0"/>
              <a:t>In </a:t>
            </a:r>
            <a:r>
              <a:rPr lang="en-US" sz="11200" b="1" dirty="0" err="1">
                <a:solidFill>
                  <a:srgbClr val="FF0000"/>
                </a:solidFill>
              </a:rPr>
              <a:t>Zollinger</a:t>
            </a:r>
            <a:r>
              <a:rPr lang="en-US" sz="11200" b="1" dirty="0">
                <a:solidFill>
                  <a:srgbClr val="FF0000"/>
                </a:solidFill>
              </a:rPr>
              <a:t>-Ellison syndrome</a:t>
            </a:r>
            <a:r>
              <a:rPr lang="en-US" sz="11200" b="1" dirty="0"/>
              <a:t>, which is associated with </a:t>
            </a:r>
            <a:r>
              <a:rPr lang="en-US" sz="11200" b="1" dirty="0" err="1"/>
              <a:t>gastrinoma</a:t>
            </a:r>
            <a:r>
              <a:rPr lang="en-US" sz="11200" b="1" dirty="0"/>
              <a:t> and characterized by acid </a:t>
            </a:r>
            <a:r>
              <a:rPr lang="en-US" sz="11200" b="1" dirty="0" err="1"/>
              <a:t>hypersecretion</a:t>
            </a:r>
            <a:r>
              <a:rPr lang="en-US" sz="11200" b="1" dirty="0"/>
              <a:t>, peptic ulceration, gastrointestinal bleeding,  and diarrhea, but very large doses are required; </a:t>
            </a:r>
            <a:r>
              <a:rPr lang="en-US" sz="11200" b="1" dirty="0">
                <a:solidFill>
                  <a:srgbClr val="0070C0"/>
                </a:solidFill>
              </a:rPr>
              <a:t>proton pump inhibitors </a:t>
            </a:r>
            <a:r>
              <a:rPr lang="en-US" sz="11200" b="1" dirty="0"/>
              <a:t>are preferred.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1200" b="1" dirty="0"/>
              <a:t>Used in </a:t>
            </a:r>
            <a:r>
              <a:rPr lang="en-US" sz="11200" b="1" dirty="0" err="1">
                <a:solidFill>
                  <a:srgbClr val="FF0000"/>
                </a:solidFill>
              </a:rPr>
              <a:t>gastroesophageal</a:t>
            </a:r>
            <a:r>
              <a:rPr lang="en-US" sz="11200" b="1" dirty="0">
                <a:solidFill>
                  <a:srgbClr val="FF0000"/>
                </a:solidFill>
              </a:rPr>
              <a:t> reflux disease</a:t>
            </a:r>
          </a:p>
          <a:p>
            <a:pPr marL="0" indent="0" algn="just">
              <a:buNone/>
            </a:pPr>
            <a:r>
              <a:rPr lang="en-US" sz="11200" b="1" dirty="0"/>
              <a:t>(GERD), but they are not as effective as proton pump inhibitors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2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Pathophysiological Actions of Histamine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458200" cy="5440363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3500" b="1" dirty="0"/>
              <a:t>Cellular mediator of immediate hypersensitivity reaction and acute inflammatory response</a:t>
            </a:r>
          </a:p>
          <a:p>
            <a:r>
              <a:rPr lang="en-US" sz="3500" b="1" dirty="0"/>
              <a:t>Anaphylaxis</a:t>
            </a:r>
          </a:p>
          <a:p>
            <a:r>
              <a:rPr lang="en-US" sz="3500" b="1" dirty="0"/>
              <a:t>Seasonal allergies</a:t>
            </a:r>
          </a:p>
          <a:p>
            <a:r>
              <a:rPr lang="en-US" sz="3500" b="1" dirty="0"/>
              <a:t>Duodenal ulcers</a:t>
            </a:r>
          </a:p>
          <a:p>
            <a:r>
              <a:rPr lang="en-US" sz="3500" b="1" dirty="0"/>
              <a:t>Systemic </a:t>
            </a:r>
            <a:r>
              <a:rPr lang="en-US" sz="3500" b="1" dirty="0" err="1"/>
              <a:t>mastocytosis</a:t>
            </a:r>
            <a:endParaRPr lang="en-US" sz="3500" b="1" dirty="0"/>
          </a:p>
          <a:p>
            <a:r>
              <a:rPr lang="en-US" sz="3500" b="1" dirty="0" err="1"/>
              <a:t>Gastrinoma</a:t>
            </a:r>
            <a:r>
              <a:rPr lang="en-US" sz="3500" b="1" dirty="0"/>
              <a:t> (</a:t>
            </a:r>
            <a:r>
              <a:rPr lang="en-US" sz="3500" b="1" dirty="0" err="1"/>
              <a:t>Zollinger</a:t>
            </a:r>
            <a:r>
              <a:rPr lang="en-US" sz="3500" b="1" dirty="0"/>
              <a:t>-Ellison Syndrome)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286000"/>
            <a:ext cx="3810000" cy="2743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578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Synthesis and Metabolism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1) Synthesized in the cell from L-</a:t>
            </a:r>
            <a:r>
              <a:rPr lang="en-US" b="1" dirty="0" err="1"/>
              <a:t>histidine</a:t>
            </a:r>
            <a:endParaRPr lang="en-US" b="1" dirty="0"/>
          </a:p>
          <a:p>
            <a:pPr marL="533400" indent="-533400">
              <a:lnSpc>
                <a:spcPct val="90000"/>
              </a:lnSpc>
              <a:buFontTx/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L-</a:t>
            </a:r>
            <a:r>
              <a:rPr lang="en-US" b="1" dirty="0" err="1">
                <a:solidFill>
                  <a:srgbClr val="FF0000"/>
                </a:solidFill>
              </a:rPr>
              <a:t>histidine</a:t>
            </a:r>
            <a:r>
              <a:rPr lang="en-US" b="1" dirty="0"/>
              <a:t>  -----</a:t>
            </a:r>
            <a:r>
              <a:rPr lang="en-US" sz="2600" b="1" i="1" dirty="0">
                <a:solidFill>
                  <a:schemeClr val="hlink"/>
                </a:solidFill>
              </a:rPr>
              <a:t>L-</a:t>
            </a:r>
            <a:r>
              <a:rPr lang="en-US" sz="2600" b="1" i="1" dirty="0" err="1">
                <a:solidFill>
                  <a:schemeClr val="hlink"/>
                </a:solidFill>
              </a:rPr>
              <a:t>histidine</a:t>
            </a:r>
            <a:r>
              <a:rPr lang="en-US" sz="2600" b="1" i="1" dirty="0">
                <a:solidFill>
                  <a:schemeClr val="hlink"/>
                </a:solidFill>
              </a:rPr>
              <a:t> decarboxylase</a:t>
            </a:r>
            <a:r>
              <a:rPr lang="en-US" sz="2600" b="1" i="1" dirty="0"/>
              <a:t> ----→  </a:t>
            </a:r>
            <a:r>
              <a:rPr lang="en-US" b="1" dirty="0">
                <a:solidFill>
                  <a:srgbClr val="FF0000"/>
                </a:solidFill>
              </a:rPr>
              <a:t>Histamine</a:t>
            </a:r>
          </a:p>
          <a:p>
            <a:endParaRPr lang="en-US" b="1" dirty="0"/>
          </a:p>
          <a:p>
            <a:r>
              <a:rPr lang="en-US" b="1" dirty="0"/>
              <a:t>2) Metabolized by P450 system, 2 pathways:</a:t>
            </a:r>
          </a:p>
          <a:p>
            <a:r>
              <a:rPr lang="en-US" b="1" dirty="0"/>
              <a:t>Methylation to N-me histamine (</a:t>
            </a:r>
            <a:r>
              <a:rPr lang="en-US" b="1" i="1" dirty="0">
                <a:solidFill>
                  <a:srgbClr val="FF0000"/>
                </a:solidFill>
              </a:rPr>
              <a:t>N-me </a:t>
            </a:r>
            <a:r>
              <a:rPr lang="en-US" b="1" i="1" dirty="0" err="1">
                <a:solidFill>
                  <a:srgbClr val="FF0000"/>
                </a:solidFill>
              </a:rPr>
              <a:t>transferase</a:t>
            </a:r>
            <a:r>
              <a:rPr lang="en-US" b="1" dirty="0"/>
              <a:t>), and to N-me imidazole acetic acid (</a:t>
            </a:r>
            <a:r>
              <a:rPr lang="en-US" b="1" i="1" dirty="0">
                <a:solidFill>
                  <a:srgbClr val="FF0000"/>
                </a:solidFill>
              </a:rPr>
              <a:t>MAO</a:t>
            </a:r>
            <a:r>
              <a:rPr lang="en-US" b="1" dirty="0"/>
              <a:t>) - eliminated in urine </a:t>
            </a:r>
          </a:p>
          <a:p>
            <a:r>
              <a:rPr lang="en-US" b="1" dirty="0"/>
              <a:t>Oxidative deamination to imidazole acetic acid (</a:t>
            </a:r>
            <a:r>
              <a:rPr lang="en-US" b="1" i="1" dirty="0">
                <a:solidFill>
                  <a:srgbClr val="FF0000"/>
                </a:solidFill>
              </a:rPr>
              <a:t>DAO</a:t>
            </a:r>
            <a:r>
              <a:rPr lang="en-US" b="1" dirty="0"/>
              <a:t>), and to imidazole acetic acid </a:t>
            </a:r>
            <a:r>
              <a:rPr lang="en-US" b="1" dirty="0" err="1"/>
              <a:t>riboside</a:t>
            </a:r>
            <a:r>
              <a:rPr lang="en-US" b="1" dirty="0"/>
              <a:t> - eliminated in urine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IgE</a:t>
            </a:r>
            <a:r>
              <a:rPr lang="en-US" b="1" dirty="0">
                <a:solidFill>
                  <a:srgbClr val="FF0000"/>
                </a:solidFill>
              </a:rPr>
              <a:t> - Mediated Releasers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Food</a:t>
            </a:r>
            <a:r>
              <a:rPr lang="en-US" sz="3600" b="1" dirty="0"/>
              <a:t>: eggs, peanuts, milk products, grains, strawberries, </a:t>
            </a:r>
            <a:r>
              <a:rPr lang="en-US" sz="3600" b="1" dirty="0" err="1"/>
              <a:t>etc</a:t>
            </a:r>
            <a:endParaRPr lang="en-US" sz="3600" b="1" dirty="0"/>
          </a:p>
          <a:p>
            <a:r>
              <a:rPr lang="en-US" sz="3600" b="1" dirty="0">
                <a:solidFill>
                  <a:srgbClr val="FF0000"/>
                </a:solidFill>
              </a:rPr>
              <a:t>Drugs</a:t>
            </a:r>
            <a:r>
              <a:rPr lang="en-US" sz="3600" b="1" dirty="0"/>
              <a:t>: </a:t>
            </a:r>
            <a:r>
              <a:rPr lang="en-US" sz="3600" b="1" dirty="0" err="1"/>
              <a:t>penicillins</a:t>
            </a:r>
            <a:r>
              <a:rPr lang="en-US" sz="3600" b="1" dirty="0"/>
              <a:t>, sulfonamides, </a:t>
            </a:r>
            <a:r>
              <a:rPr lang="en-US" sz="3600" b="1" dirty="0" err="1"/>
              <a:t>etc</a:t>
            </a:r>
            <a:endParaRPr lang="en-US" sz="3600" b="1" dirty="0"/>
          </a:p>
          <a:p>
            <a:r>
              <a:rPr lang="en-US" sz="3600" b="1" dirty="0">
                <a:solidFill>
                  <a:srgbClr val="FF0000"/>
                </a:solidFill>
              </a:rPr>
              <a:t>Venoms</a:t>
            </a:r>
            <a:r>
              <a:rPr lang="en-US" sz="3600" b="1" dirty="0"/>
              <a:t>: fire ants, snake, bee, </a:t>
            </a:r>
            <a:r>
              <a:rPr lang="en-US" sz="3600" b="1" dirty="0" err="1"/>
              <a:t>etc</a:t>
            </a:r>
            <a:endParaRPr lang="en-US" sz="3600" b="1" dirty="0"/>
          </a:p>
          <a:p>
            <a:r>
              <a:rPr lang="en-US" sz="3600" b="1" dirty="0">
                <a:solidFill>
                  <a:srgbClr val="FF0000"/>
                </a:solidFill>
              </a:rPr>
              <a:t>Foreign proteins</a:t>
            </a:r>
            <a:r>
              <a:rPr lang="en-US" sz="3600" b="1" dirty="0"/>
              <a:t>: nonhuman insulin, serum proteins, </a:t>
            </a:r>
            <a:r>
              <a:rPr lang="en-US" sz="3600" b="1" dirty="0" err="1"/>
              <a:t>etc</a:t>
            </a:r>
            <a:endParaRPr lang="en-US" sz="36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31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Non-immune Releasers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Morphine</a:t>
            </a:r>
            <a:r>
              <a:rPr lang="en-US" sz="3600" b="1" dirty="0"/>
              <a:t> and other </a:t>
            </a:r>
            <a:r>
              <a:rPr lang="en-US" sz="3600" b="1" dirty="0">
                <a:solidFill>
                  <a:srgbClr val="FF0000"/>
                </a:solidFill>
              </a:rPr>
              <a:t>opioids</a:t>
            </a:r>
            <a:r>
              <a:rPr lang="en-US" sz="3600" b="1" dirty="0"/>
              <a:t>, </a:t>
            </a:r>
            <a:r>
              <a:rPr lang="en-US" sz="3600" b="1" dirty="0" err="1"/>
              <a:t>i.v.</a:t>
            </a:r>
            <a:endParaRPr lang="en-US" sz="3600" b="1" dirty="0"/>
          </a:p>
          <a:p>
            <a:r>
              <a:rPr lang="en-US" sz="3600" b="1" dirty="0">
                <a:solidFill>
                  <a:srgbClr val="FF0000"/>
                </a:solidFill>
              </a:rPr>
              <a:t>Aspirin</a:t>
            </a:r>
            <a:r>
              <a:rPr lang="en-US" sz="3600" b="1" dirty="0"/>
              <a:t> and other </a:t>
            </a:r>
            <a:r>
              <a:rPr lang="en-US" sz="3600" b="1" dirty="0">
                <a:solidFill>
                  <a:srgbClr val="FF0000"/>
                </a:solidFill>
              </a:rPr>
              <a:t>NSAIDs</a:t>
            </a:r>
            <a:r>
              <a:rPr lang="en-US" sz="3600" b="1" dirty="0"/>
              <a:t> in some asthmatics</a:t>
            </a:r>
          </a:p>
          <a:p>
            <a:r>
              <a:rPr lang="en-US" sz="3600" b="1" dirty="0" err="1">
                <a:solidFill>
                  <a:srgbClr val="FF0000"/>
                </a:solidFill>
              </a:rPr>
              <a:t>Vancomycin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i.v.</a:t>
            </a:r>
            <a:r>
              <a:rPr lang="en-US" sz="3600" b="1" dirty="0"/>
              <a:t>  (Red man syndrome), </a:t>
            </a:r>
            <a:r>
              <a:rPr lang="en-US" sz="3600" b="1" dirty="0" err="1">
                <a:solidFill>
                  <a:srgbClr val="FF0000"/>
                </a:solidFill>
              </a:rPr>
              <a:t>polymixin</a:t>
            </a:r>
            <a:r>
              <a:rPr lang="en-US" sz="3600" b="1" dirty="0">
                <a:solidFill>
                  <a:srgbClr val="FF0000"/>
                </a:solidFill>
              </a:rPr>
              <a:t> B</a:t>
            </a:r>
          </a:p>
          <a:p>
            <a:r>
              <a:rPr lang="en-US" sz="3600" b="1" dirty="0"/>
              <a:t>Some  </a:t>
            </a:r>
            <a:r>
              <a:rPr lang="en-US" sz="3600" b="1" dirty="0">
                <a:solidFill>
                  <a:srgbClr val="FF0000"/>
                </a:solidFill>
              </a:rPr>
              <a:t>x-ray contrast media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Succinylcholine, </a:t>
            </a:r>
            <a:r>
              <a:rPr lang="en-US" sz="3600" b="1" dirty="0" err="1">
                <a:solidFill>
                  <a:srgbClr val="FF0000"/>
                </a:solidFill>
              </a:rPr>
              <a:t>tubocurarine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49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28DA-C0FB-476D-9FAF-D78BEF4C2F40}" type="datetime3">
              <a:rPr lang="en-US" smtClean="0"/>
              <a:t>8 October 2022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0423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b="1" dirty="0">
                <a:solidFill>
                  <a:srgbClr val="FF0000"/>
                </a:solidFill>
              </a:rPr>
              <a:t>Clinical Symptoms Associated With Histamine Release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500" b="1" dirty="0">
                <a:solidFill>
                  <a:schemeClr val="accent6"/>
                </a:solidFill>
              </a:rPr>
              <a:t>mild/cutaneous</a:t>
            </a:r>
          </a:p>
          <a:p>
            <a:pPr marL="0" indent="0">
              <a:buNone/>
            </a:pPr>
            <a:r>
              <a:rPr lang="en-US" sz="3500" b="1" dirty="0"/>
              <a:t>	</a:t>
            </a:r>
          </a:p>
          <a:p>
            <a:r>
              <a:rPr lang="en-US" sz="3500" b="1" dirty="0">
                <a:solidFill>
                  <a:srgbClr val="00B0F0"/>
                </a:solidFill>
              </a:rPr>
              <a:t>mild to moderate</a:t>
            </a:r>
          </a:p>
          <a:p>
            <a:pPr marL="0" indent="0">
              <a:buNone/>
            </a:pPr>
            <a:endParaRPr lang="en-US" sz="3500" b="1" dirty="0"/>
          </a:p>
          <a:p>
            <a:endParaRPr lang="en-US" sz="3500" b="1" dirty="0"/>
          </a:p>
          <a:p>
            <a:endParaRPr lang="en-US" sz="3500" b="1" dirty="0"/>
          </a:p>
          <a:p>
            <a:r>
              <a:rPr lang="en-US" sz="3500" b="1" dirty="0">
                <a:solidFill>
                  <a:srgbClr val="FF0000"/>
                </a:solidFill>
              </a:rPr>
              <a:t>severe/anaphylactic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erythema, </a:t>
            </a:r>
            <a:r>
              <a:rPr lang="en-US" b="1" dirty="0" err="1">
                <a:solidFill>
                  <a:schemeClr val="accent6"/>
                </a:solidFill>
              </a:rPr>
              <a:t>urticaria</a:t>
            </a:r>
            <a:r>
              <a:rPr lang="en-US" b="1" dirty="0">
                <a:solidFill>
                  <a:schemeClr val="accent6"/>
                </a:solidFill>
              </a:rPr>
              <a:t>, and/or itching 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>
                <a:solidFill>
                  <a:srgbClr val="00B0F0"/>
                </a:solidFill>
              </a:rPr>
              <a:t>skin reactions, tachycardia, dysrhythmias, moderate hypotension, mild respiratory distress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severe hypotension, ventricular  fibrillations, cardiac arrest, bronchospasm, respiratory arrest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903-49AA-4DBE-AFD8-D2E93CE994A1}" type="datetime3">
              <a:rPr lang="en-US" smtClean="0"/>
              <a:t>8 October 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08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Receptors: Distribution and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10600" cy="5440363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H1</a:t>
            </a:r>
            <a:r>
              <a:rPr lang="en-US" sz="2800" b="1" dirty="0"/>
              <a:t> – Smooth muscle, endothelium, CNS. Bronchoconstriction, vasodilation, separation of endothelial cells, pain and itching, allergic rhinitis, motion sickness.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H2 </a:t>
            </a:r>
            <a:r>
              <a:rPr lang="en-US" sz="2800" b="1" dirty="0"/>
              <a:t>– gastric parietal cell, vascular </a:t>
            </a:r>
            <a:r>
              <a:rPr lang="en-US" sz="2800" b="1" dirty="0" err="1"/>
              <a:t>s.m</a:t>
            </a:r>
            <a:r>
              <a:rPr lang="en-US" sz="2800" b="1" dirty="0"/>
              <a:t>. cell, basophils. Regulate gastric acid secretion, It also has a cardiac stimulant effect. A third action is to reduce histamine release from mast cells—a negative feedback effect.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H3 </a:t>
            </a:r>
            <a:r>
              <a:rPr lang="en-US" sz="2800" b="1" dirty="0"/>
              <a:t>- CNS cells, and some in peripheral NS. Presynaptic, feedback inhibition of histamine synthesis and release. 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H4</a:t>
            </a:r>
            <a:r>
              <a:rPr lang="en-US" sz="2800" b="1" dirty="0"/>
              <a:t> - Highly expressed in bone marrow and white blood cells.  Mediate mast cell </a:t>
            </a:r>
            <a:r>
              <a:rPr lang="en-US" sz="2800" b="1" dirty="0" err="1"/>
              <a:t>chemotaxis</a:t>
            </a:r>
            <a:endParaRPr lang="en-US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8 October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2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7AD75CD05149204EA8D6A289868C053B" ma:contentTypeVersion="13" ma:contentTypeDescription="إنشاء مستند جديد." ma:contentTypeScope="" ma:versionID="ce5115950c510807d8d9446189ca6b9b">
  <xsd:schema xmlns:xsd="http://www.w3.org/2001/XMLSchema" xmlns:xs="http://www.w3.org/2001/XMLSchema" xmlns:p="http://schemas.microsoft.com/office/2006/metadata/properties" xmlns:ns2="cc361b34-c351-46d5-aafa-b4fab23ebf94" xmlns:ns3="9856e37d-40ad-4ecd-8dba-820d65ef22d0" targetNamespace="http://schemas.microsoft.com/office/2006/metadata/properties" ma:root="true" ma:fieldsID="4b1515be998ac4755bdf31f97f2ef7fc" ns2:_="" ns3:_="">
    <xsd:import namespace="cc361b34-c351-46d5-aafa-b4fab23ebf94"/>
    <xsd:import namespace="9856e37d-40ad-4ecd-8dba-820d65ef22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61b34-c351-46d5-aafa-b4fab23ebf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علامات الصور" ma:readOnly="false" ma:fieldId="{5cf76f15-5ced-4ddc-b409-7134ff3c332f}" ma:taxonomyMulti="true" ma:sspId="9ff52f34-b351-492d-bd72-b80be8882a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6e37d-40ad-4ecd-8dba-820d65ef22d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4fb11f13-bdcd-42e8-baee-a65829b64b7b}" ma:internalName="TaxCatchAll" ma:showField="CatchAllData" ma:web="9856e37d-40ad-4ecd-8dba-820d65ef22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c361b34-c351-46d5-aafa-b4fab23ebf94">
      <Terms xmlns="http://schemas.microsoft.com/office/infopath/2007/PartnerControls"/>
    </lcf76f155ced4ddcb4097134ff3c332f>
    <TaxCatchAll xmlns="9856e37d-40ad-4ecd-8dba-820d65ef22d0" xsi:nil="true"/>
  </documentManagement>
</p:properties>
</file>

<file path=customXml/itemProps1.xml><?xml version="1.0" encoding="utf-8"?>
<ds:datastoreItem xmlns:ds="http://schemas.openxmlformats.org/officeDocument/2006/customXml" ds:itemID="{4FB21E17-8A19-482B-8DA8-8F67A4C2D2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361b34-c351-46d5-aafa-b4fab23ebf94"/>
    <ds:schemaRef ds:uri="9856e37d-40ad-4ecd-8dba-820d65ef22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27D1FF-5C5F-4003-A93E-22EAB8AA0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4B706C-F5AD-406F-851C-1471FF87CF9B}">
  <ds:schemaRefs>
    <ds:schemaRef ds:uri="http://purl.org/dc/elements/1.1/"/>
    <ds:schemaRef ds:uri="http://purl.org/dc/terms/"/>
    <ds:schemaRef ds:uri="cc361b34-c351-46d5-aafa-b4fab23ebf94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856e37d-40ad-4ecd-8dba-820d65ef22d0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1035</Words>
  <Application>Microsoft Office PowerPoint</Application>
  <PresentationFormat>On-screen Show (4:3)</PresentationFormat>
  <Paragraphs>199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Histamine &amp; Histamine Antagonists</vt:lpstr>
      <vt:lpstr>Histamine:</vt:lpstr>
      <vt:lpstr>Pathophysiological Actions of Histamine</vt:lpstr>
      <vt:lpstr>Synthesis and Metabolism</vt:lpstr>
      <vt:lpstr>IgE - Mediated Releasers</vt:lpstr>
      <vt:lpstr>Non-immune Releasers</vt:lpstr>
      <vt:lpstr>PowerPoint Presentation</vt:lpstr>
      <vt:lpstr>Clinical Symptoms Associated With Histamine Release</vt:lpstr>
      <vt:lpstr>Receptors: Distribution and Function</vt:lpstr>
      <vt:lpstr>Triple Response of Lewis</vt:lpstr>
      <vt:lpstr>Histamine H1- Antagonists</vt:lpstr>
      <vt:lpstr>First Generation Agents</vt:lpstr>
      <vt:lpstr>First Generation Agents</vt:lpstr>
      <vt:lpstr>PowerPoint Presentation</vt:lpstr>
      <vt:lpstr>First Generation Agents</vt:lpstr>
      <vt:lpstr>First Generation Agents</vt:lpstr>
      <vt:lpstr>First Generation Agents</vt:lpstr>
      <vt:lpstr>Second Generation Agents</vt:lpstr>
      <vt:lpstr>Second Generation Agents</vt:lpstr>
      <vt:lpstr>Second Generation Agents</vt:lpstr>
      <vt:lpstr>Second Generation Agents</vt:lpstr>
      <vt:lpstr>HISTAMINE H2 ANTAGONISTS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haitham</dc:creator>
  <cp:lastModifiedBy>DELL_I3</cp:lastModifiedBy>
  <cp:revision>38</cp:revision>
  <dcterms:created xsi:type="dcterms:W3CDTF">2006-08-16T00:00:00Z</dcterms:created>
  <dcterms:modified xsi:type="dcterms:W3CDTF">2022-10-08T02:40:46Z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0x0101007AD75CD05149204EA8D6A289868C053B</vt:lpwstr>
  </property>
  <property fmtid="{D5CDD505-2E9C-101B-9397-08002B2CF9AE}" pid="3" name="MediaServiceImageTags">
    <vt:lpwstr/>
  </property>
</Properties>
</file>