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57" r:id="rId15"/>
    <p:sldId id="258" r:id="rId16"/>
    <p:sldId id="259" r:id="rId17"/>
    <p:sldId id="260" r:id="rId18"/>
    <p:sldId id="261" r:id="rId19"/>
    <p:sldId id="262" r:id="rId20"/>
    <p:sldId id="26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58AE758C-4F46-466D-80C4-D49D0AE391D6}"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328351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8AE758C-4F46-466D-80C4-D49D0AE391D6}"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268546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8AE758C-4F46-466D-80C4-D49D0AE391D6}"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5937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8AE758C-4F46-466D-80C4-D49D0AE391D6}"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B8ECDD5-E95E-4C66-96C2-663D72FE6920}"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172582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8AE758C-4F46-466D-80C4-D49D0AE391D6}"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129762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58AE758C-4F46-466D-80C4-D49D0AE391D6}"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171516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58AE758C-4F46-466D-80C4-D49D0AE391D6}"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3260457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8AE758C-4F46-466D-80C4-D49D0AE391D6}"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313629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8AE758C-4F46-466D-80C4-D49D0AE391D6}" type="datetimeFigureOut">
              <a:rPr lang="en-US" smtClean="0"/>
              <a:pPr/>
              <a:t>12/9/2020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B8ECDD5-E95E-4C66-96C2-663D72FE6920}" type="slidenum">
              <a:rPr lang="en-US" smtClean="0"/>
              <a:pPr/>
              <a:t>‹#›</a:t>
            </a:fld>
            <a:endParaRPr lang="en-US"/>
          </a:p>
        </p:txBody>
      </p:sp>
    </p:spTree>
    <p:extLst>
      <p:ext uri="{BB962C8B-B14F-4D97-AF65-F5344CB8AC3E}">
        <p14:creationId xmlns:p14="http://schemas.microsoft.com/office/powerpoint/2010/main" val="385511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8AE758C-4F46-466D-80C4-D49D0AE391D6}"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311515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58AE758C-4F46-466D-80C4-D49D0AE391D6}"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46278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58AE758C-4F46-466D-80C4-D49D0AE391D6}"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290663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0322" y="3030008"/>
            <a:ext cx="4698355" cy="290617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594123" y="3030008"/>
            <a:ext cx="4700059" cy="290617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58AE758C-4F46-466D-80C4-D49D0AE391D6}" type="datetimeFigureOut">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398288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58AE758C-4F46-466D-80C4-D49D0AE391D6}"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159021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8AE758C-4F46-466D-80C4-D49D0AE391D6}"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256193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8AE758C-4F46-466D-80C4-D49D0AE391D6}"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143283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58AE758C-4F46-466D-80C4-D49D0AE391D6}"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ECDD5-E95E-4C66-96C2-663D72FE6920}" type="slidenum">
              <a:rPr lang="en-US" smtClean="0"/>
              <a:pPr/>
              <a:t>‹#›</a:t>
            </a:fld>
            <a:endParaRPr lang="en-US"/>
          </a:p>
        </p:txBody>
      </p:sp>
    </p:spTree>
    <p:extLst>
      <p:ext uri="{BB962C8B-B14F-4D97-AF65-F5344CB8AC3E}">
        <p14:creationId xmlns:p14="http://schemas.microsoft.com/office/powerpoint/2010/main" val="180010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AE758C-4F46-466D-80C4-D49D0AE391D6}" type="datetimeFigureOut">
              <a:rPr lang="en-US" smtClean="0"/>
              <a:pPr/>
              <a:t>12/9/2020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B8ECDD5-E95E-4C66-96C2-663D72FE6920}" type="slidenum">
              <a:rPr lang="en-US" smtClean="0"/>
              <a:pPr/>
              <a:t>‹#›</a:t>
            </a:fld>
            <a:endParaRPr lang="en-US"/>
          </a:p>
        </p:txBody>
      </p:sp>
    </p:spTree>
    <p:extLst>
      <p:ext uri="{BB962C8B-B14F-4D97-AF65-F5344CB8AC3E}">
        <p14:creationId xmlns:p14="http://schemas.microsoft.com/office/powerpoint/2010/main" val="144364067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sha.org/public/hearing/Sensorineural-Hearing-Lo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sha.org/public/hearing/Ototoxic-Medica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sha.org/public/hearing/Sensorineural-Hearing-Lo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sha.org/public/hearing/how-we-he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Hearing loss in adults</a:t>
            </a:r>
            <a:endParaRPr lang="en-US" dirty="0"/>
          </a:p>
        </p:txBody>
      </p:sp>
      <p:sp>
        <p:nvSpPr>
          <p:cNvPr id="3" name="Subtitle 2"/>
          <p:cNvSpPr>
            <a:spLocks noGrp="1"/>
          </p:cNvSpPr>
          <p:nvPr>
            <p:ph type="subTitle" idx="1"/>
          </p:nvPr>
        </p:nvSpPr>
        <p:spPr>
          <a:xfrm>
            <a:off x="2619233" y="4687182"/>
            <a:ext cx="3581400" cy="1463040"/>
          </a:xfrm>
        </p:spPr>
        <p:txBody>
          <a:bodyPr>
            <a:normAutofit/>
          </a:bodyPr>
          <a:lstStyle/>
          <a:p>
            <a:pPr algn="l"/>
            <a:r>
              <a:rPr lang="en-US" sz="2400" dirty="0" smtClean="0"/>
              <a:t>Done </a:t>
            </a:r>
            <a:r>
              <a:rPr lang="en-US" sz="2400" dirty="0" smtClean="0"/>
              <a:t>by</a:t>
            </a:r>
            <a:endParaRPr lang="en-US" sz="2400" dirty="0" smtClean="0"/>
          </a:p>
          <a:p>
            <a:pPr algn="l"/>
            <a:r>
              <a:rPr lang="en-US" sz="2400" dirty="0" smtClean="0"/>
              <a:t>Lo</a:t>
            </a:r>
            <a:r>
              <a:rPr lang="ar-JO" sz="2400" dirty="0" smtClean="0"/>
              <a:t>’</a:t>
            </a:r>
            <a:r>
              <a:rPr lang="en-US" sz="2400" dirty="0" err="1" smtClean="0"/>
              <a:t>ulo</a:t>
            </a:r>
            <a:r>
              <a:rPr lang="ar-JO" sz="2400" dirty="0" smtClean="0"/>
              <a:t>’</a:t>
            </a:r>
            <a:r>
              <a:rPr lang="en-US" sz="2400" dirty="0" smtClean="0"/>
              <a:t>u Mahmoud</a:t>
            </a:r>
          </a:p>
          <a:p>
            <a:pPr algn="l"/>
            <a:r>
              <a:rPr lang="en-US" sz="2400" dirty="0" err="1" smtClean="0"/>
              <a:t>Rawan</a:t>
            </a:r>
            <a:r>
              <a:rPr lang="en-US" sz="2400" dirty="0" smtClean="0"/>
              <a:t> </a:t>
            </a:r>
            <a:r>
              <a:rPr lang="en-US" sz="2400" dirty="0" err="1" smtClean="0"/>
              <a:t>Fayoumi</a:t>
            </a:r>
            <a:endParaRPr lang="en-US" sz="2400" dirty="0"/>
          </a:p>
        </p:txBody>
      </p:sp>
    </p:spTree>
    <p:extLst>
      <p:ext uri="{BB962C8B-B14F-4D97-AF65-F5344CB8AC3E}">
        <p14:creationId xmlns:p14="http://schemas.microsoft.com/office/powerpoint/2010/main" val="25572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Meniere's disease</a:t>
            </a:r>
            <a:endParaRPr lang="en-US" dirty="0"/>
          </a:p>
        </p:txBody>
      </p:sp>
      <p:sp>
        <p:nvSpPr>
          <p:cNvPr id="3" name="Content Placeholder 2"/>
          <p:cNvSpPr>
            <a:spLocks noGrp="1"/>
          </p:cNvSpPr>
          <p:nvPr>
            <p:ph idx="1"/>
          </p:nvPr>
        </p:nvSpPr>
        <p:spPr/>
        <p:txBody>
          <a:bodyPr>
            <a:normAutofit/>
          </a:bodyPr>
          <a:lstStyle/>
          <a:p>
            <a:r>
              <a:rPr lang="en-US" dirty="0" smtClean="0"/>
              <a:t>It affect the </a:t>
            </a:r>
            <a:r>
              <a:rPr lang="en-US" dirty="0"/>
              <a:t>membranous labyrinth of the </a:t>
            </a:r>
            <a:r>
              <a:rPr lang="en-US" dirty="0" smtClean="0"/>
              <a:t>inner ear</a:t>
            </a:r>
            <a:r>
              <a:rPr lang="en-US" dirty="0"/>
              <a:t> </a:t>
            </a:r>
            <a:r>
              <a:rPr lang="en-US" dirty="0" smtClean="0"/>
              <a:t>. This </a:t>
            </a:r>
            <a:r>
              <a:rPr lang="en-US" dirty="0"/>
              <a:t>typically causes dizziness, hearing </a:t>
            </a:r>
            <a:r>
              <a:rPr lang="en-US" dirty="0" smtClean="0"/>
              <a:t>loss ,aural fullness and ringing </a:t>
            </a:r>
            <a:r>
              <a:rPr lang="en-US" dirty="0"/>
              <a:t>in the ears (tinnitus) </a:t>
            </a:r>
            <a:r>
              <a:rPr lang="en-US" dirty="0" smtClean="0"/>
              <a:t>in </a:t>
            </a:r>
            <a:r>
              <a:rPr lang="en-US" dirty="0">
                <a:solidFill>
                  <a:srgbClr val="FF0000"/>
                </a:solidFill>
              </a:rPr>
              <a:t>one</a:t>
            </a:r>
            <a:r>
              <a:rPr lang="en-US" dirty="0"/>
              <a:t> or both ears. </a:t>
            </a:r>
            <a:r>
              <a:rPr lang="en-US" dirty="0" smtClean="0"/>
              <a:t>The attacks every 20min-24h. People </a:t>
            </a:r>
            <a:r>
              <a:rPr lang="en-US" dirty="0"/>
              <a:t>with </a:t>
            </a:r>
            <a:r>
              <a:rPr lang="en-US" dirty="0" err="1"/>
              <a:t>Ménière's</a:t>
            </a:r>
            <a:r>
              <a:rPr lang="en-US" dirty="0"/>
              <a:t> disease have a buildup of excess fluid within the inner </a:t>
            </a:r>
            <a:r>
              <a:rPr lang="en-US" dirty="0" smtClean="0"/>
              <a:t>ear</a:t>
            </a:r>
            <a:r>
              <a:rPr lang="en-US" dirty="0" smtClean="0">
                <a:solidFill>
                  <a:srgbClr val="FF0000"/>
                </a:solidFill>
              </a:rPr>
              <a:t>(</a:t>
            </a:r>
            <a:r>
              <a:rPr lang="en-US" b="1" dirty="0">
                <a:solidFill>
                  <a:srgbClr val="FF0000"/>
                </a:solidFill>
                <a:latin typeface="Browallia New" pitchFamily="34" charset="-34"/>
                <a:cs typeface="Browallia New" pitchFamily="34" charset="-34"/>
              </a:rPr>
              <a:t>endolymphatic </a:t>
            </a:r>
            <a:r>
              <a:rPr lang="en-US" b="1" dirty="0" smtClean="0">
                <a:solidFill>
                  <a:srgbClr val="FF0000"/>
                </a:solidFill>
                <a:latin typeface="Browallia New" pitchFamily="34" charset="-34"/>
                <a:cs typeface="Browallia New" pitchFamily="34" charset="-34"/>
              </a:rPr>
              <a:t>hydrops)</a:t>
            </a:r>
            <a:r>
              <a:rPr lang="en-US" dirty="0" smtClean="0">
                <a:solidFill>
                  <a:srgbClr val="FF0000"/>
                </a:solidFill>
              </a:rPr>
              <a:t>.  </a:t>
            </a:r>
            <a:r>
              <a:rPr lang="en-US" dirty="0"/>
              <a:t>The cause of </a:t>
            </a:r>
            <a:r>
              <a:rPr lang="en-US" dirty="0" err="1"/>
              <a:t>Ménière's</a:t>
            </a:r>
            <a:r>
              <a:rPr lang="en-US" dirty="0"/>
              <a:t> disease is not known. It usually starts in people between 30 and 50 years old. A person with this disease will often have </a:t>
            </a:r>
            <a:r>
              <a:rPr lang="en-US" dirty="0">
                <a:hlinkClick r:id="rId2" tooltip="sensorineural hearing loss"/>
              </a:rPr>
              <a:t>sensorineural hearing </a:t>
            </a:r>
            <a:r>
              <a:rPr lang="en-US" dirty="0" smtClean="0">
                <a:hlinkClick r:id="rId2" tooltip="sensorineural hearing loss"/>
              </a:rPr>
              <a:t>loss</a:t>
            </a:r>
            <a:r>
              <a:rPr lang="en-US" dirty="0" smtClean="0"/>
              <a:t> in low frequency. Sensitivity </a:t>
            </a:r>
            <a:r>
              <a:rPr lang="en-US" dirty="0"/>
              <a:t>to loud sounds may also happen. The hearing loss comes and goes, but over time some loss becomes permanent</a:t>
            </a:r>
          </a:p>
        </p:txBody>
      </p:sp>
    </p:spTree>
    <p:extLst>
      <p:ext uri="{BB962C8B-B14F-4D97-AF65-F5344CB8AC3E}">
        <p14:creationId xmlns:p14="http://schemas.microsoft.com/office/powerpoint/2010/main" val="157845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tooltip="Ototoxic medications"/>
              </a:rPr>
              <a:t>Ototoxic medications</a:t>
            </a:r>
            <a:r>
              <a:rPr lang="en-US" b="1" dirty="0"/>
              <a:t>.</a:t>
            </a:r>
            <a:r>
              <a:rPr lang="en-US" dirty="0"/>
              <a:t> </a:t>
            </a:r>
          </a:p>
        </p:txBody>
      </p:sp>
      <p:sp>
        <p:nvSpPr>
          <p:cNvPr id="3" name="Content Placeholder 2"/>
          <p:cNvSpPr>
            <a:spLocks noGrp="1"/>
          </p:cNvSpPr>
          <p:nvPr>
            <p:ph idx="1"/>
          </p:nvPr>
        </p:nvSpPr>
        <p:spPr>
          <a:xfrm>
            <a:off x="609600" y="1600200"/>
            <a:ext cx="10972800" cy="5029200"/>
          </a:xfrm>
        </p:spPr>
        <p:txBody>
          <a:bodyPr>
            <a:normAutofit/>
          </a:bodyPr>
          <a:lstStyle/>
          <a:p>
            <a:r>
              <a:rPr lang="en-US" dirty="0" smtClean="0"/>
              <a:t>There </a:t>
            </a:r>
            <a:r>
              <a:rPr lang="en-US" dirty="0"/>
              <a:t>are some medicines </a:t>
            </a:r>
            <a:r>
              <a:rPr lang="en-US" dirty="0" smtClean="0"/>
              <a:t> damage the sensory cells used in hearing and balance in the inner ear (sensorineural) . </a:t>
            </a:r>
            <a:r>
              <a:rPr lang="en-US" dirty="0"/>
              <a:t>Some medicines that may impact hearing include the following:</a:t>
            </a:r>
          </a:p>
          <a:p>
            <a:r>
              <a:rPr lang="en-US" dirty="0"/>
              <a:t>Aminoglycoside antibiotics, such as streptomycin, neomycin, or kanamycin</a:t>
            </a:r>
          </a:p>
          <a:p>
            <a:r>
              <a:rPr lang="en-US" dirty="0"/>
              <a:t>Large amounts of aspirin</a:t>
            </a:r>
          </a:p>
          <a:p>
            <a:r>
              <a:rPr lang="en-US" dirty="0"/>
              <a:t>Loop </a:t>
            </a:r>
            <a:r>
              <a:rPr lang="en-US" dirty="0" smtClean="0"/>
              <a:t>diuretics</a:t>
            </a:r>
            <a:endParaRPr lang="en-US" dirty="0"/>
          </a:p>
          <a:p>
            <a:r>
              <a:rPr lang="en-US" dirty="0"/>
              <a:t>Some chemotherapy </a:t>
            </a:r>
            <a:r>
              <a:rPr lang="en-US" dirty="0" smtClean="0"/>
              <a:t>drugs</a:t>
            </a:r>
          </a:p>
          <a:p>
            <a:r>
              <a:rPr lang="en-US" dirty="0" smtClean="0"/>
              <a:t>Treatment : stop the medication </a:t>
            </a:r>
          </a:p>
          <a:p>
            <a:endParaRPr lang="en-US" dirty="0"/>
          </a:p>
          <a:p>
            <a:endParaRPr lang="en-US" dirty="0"/>
          </a:p>
        </p:txBody>
      </p:sp>
    </p:spTree>
    <p:extLst>
      <p:ext uri="{BB962C8B-B14F-4D97-AF65-F5344CB8AC3E}">
        <p14:creationId xmlns:p14="http://schemas.microsoft.com/office/powerpoint/2010/main" val="65063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Acoustic neuroma </a:t>
            </a:r>
            <a:endParaRPr lang="en-US" dirty="0"/>
          </a:p>
        </p:txBody>
      </p:sp>
      <p:sp>
        <p:nvSpPr>
          <p:cNvPr id="3" name="Content Placeholder 2"/>
          <p:cNvSpPr>
            <a:spLocks noGrp="1"/>
          </p:cNvSpPr>
          <p:nvPr>
            <p:ph idx="1"/>
          </p:nvPr>
        </p:nvSpPr>
        <p:spPr>
          <a:xfrm>
            <a:off x="609600" y="1600200"/>
            <a:ext cx="10972800" cy="4953000"/>
          </a:xfrm>
        </p:spPr>
        <p:txBody>
          <a:bodyPr>
            <a:normAutofit/>
          </a:bodyPr>
          <a:lstStyle/>
          <a:p>
            <a:r>
              <a:rPr lang="en-US" dirty="0" smtClean="0"/>
              <a:t>This </a:t>
            </a:r>
            <a:r>
              <a:rPr lang="en-US" dirty="0"/>
              <a:t>noncancerous tumor grows on part of the eighth cranial </a:t>
            </a:r>
            <a:r>
              <a:rPr lang="en-US" dirty="0" smtClean="0"/>
              <a:t>nerve (</a:t>
            </a:r>
            <a:r>
              <a:rPr lang="en-US" b="1" dirty="0"/>
              <a:t>vestibulocochlear </a:t>
            </a:r>
            <a:r>
              <a:rPr lang="en-US" b="1" dirty="0" smtClean="0"/>
              <a:t>nerve)</a:t>
            </a:r>
            <a:r>
              <a:rPr lang="en-US" dirty="0" smtClean="0"/>
              <a:t>. </a:t>
            </a:r>
            <a:r>
              <a:rPr lang="en-US" dirty="0"/>
              <a:t>Acoustic neuroma often causes dizziness and equilibrium problems in addition to gradual hearing loss</a:t>
            </a:r>
            <a:r>
              <a:rPr lang="en-US" dirty="0" smtClean="0"/>
              <a:t>.</a:t>
            </a:r>
          </a:p>
        </p:txBody>
      </p:sp>
    </p:spTree>
    <p:extLst>
      <p:ext uri="{BB962C8B-B14F-4D97-AF65-F5344CB8AC3E}">
        <p14:creationId xmlns:p14="http://schemas.microsoft.com/office/powerpoint/2010/main" val="334795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Middle ear disease</a:t>
            </a:r>
            <a:r>
              <a:rPr lang="en-US" dirty="0"/>
              <a:t> </a:t>
            </a:r>
          </a:p>
        </p:txBody>
      </p:sp>
      <p:sp>
        <p:nvSpPr>
          <p:cNvPr id="3" name="Content Placeholder 2"/>
          <p:cNvSpPr>
            <a:spLocks noGrp="1"/>
          </p:cNvSpPr>
          <p:nvPr>
            <p:ph idx="1"/>
          </p:nvPr>
        </p:nvSpPr>
        <p:spPr/>
        <p:txBody>
          <a:bodyPr/>
          <a:lstStyle/>
          <a:p>
            <a:r>
              <a:rPr lang="en-US" dirty="0" smtClean="0"/>
              <a:t>A </a:t>
            </a:r>
            <a:r>
              <a:rPr lang="en-US" dirty="0"/>
              <a:t>bacterial infection of the middle ear can:</a:t>
            </a:r>
          </a:p>
          <a:p>
            <a:pPr marL="514350" indent="-514350">
              <a:buFont typeface="+mj-lt"/>
              <a:buAutoNum type="arabicPeriod"/>
            </a:pPr>
            <a:r>
              <a:rPr lang="en-US" dirty="0"/>
              <a:t>injure the eardrum</a:t>
            </a:r>
          </a:p>
          <a:p>
            <a:pPr marL="514350" indent="-514350">
              <a:buFont typeface="+mj-lt"/>
              <a:buAutoNum type="arabicPeriod"/>
            </a:pPr>
            <a:r>
              <a:rPr lang="en-US" dirty="0"/>
              <a:t>disrupt the middle-ear bones</a:t>
            </a:r>
          </a:p>
          <a:p>
            <a:pPr marL="514350" indent="-514350">
              <a:buFont typeface="+mj-lt"/>
              <a:buAutoNum type="arabicPeriod"/>
            </a:pPr>
            <a:r>
              <a:rPr lang="en-US" dirty="0"/>
              <a:t>cause fluid </a:t>
            </a:r>
            <a:r>
              <a:rPr lang="en-US" dirty="0" smtClean="0"/>
              <a:t>buildup</a:t>
            </a:r>
          </a:p>
          <a:p>
            <a:pPr marL="0"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32303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2944" y="734291"/>
            <a:ext cx="10640291" cy="5666509"/>
          </a:xfrm>
        </p:spPr>
        <p:txBody>
          <a:bodyPr/>
          <a:lstStyle/>
          <a:p>
            <a:pPr>
              <a:buFont typeface="Wingdings" panose="05000000000000000000" pitchFamily="2" charset="2"/>
              <a:buChar char="v"/>
            </a:pPr>
            <a:r>
              <a:rPr lang="en-US" sz="4000" b="1" dirty="0" smtClean="0">
                <a:effectLst>
                  <a:outerShdw blurRad="38100" dist="38100" dir="2700000" algn="tl">
                    <a:srgbClr val="000000">
                      <a:alpha val="43137"/>
                    </a:srgbClr>
                  </a:outerShdw>
                </a:effectLst>
              </a:rPr>
              <a:t>Diagnosis</a:t>
            </a:r>
          </a:p>
          <a:p>
            <a:endParaRPr lang="en-US" dirty="0"/>
          </a:p>
          <a:p>
            <a:pPr>
              <a:buFont typeface="Wingdings" panose="05000000000000000000" pitchFamily="2" charset="2"/>
              <a:buChar char="q"/>
            </a:pPr>
            <a:r>
              <a:rPr lang="en-US" sz="2400" b="1" dirty="0"/>
              <a:t>Physical exam.</a:t>
            </a:r>
            <a:r>
              <a:rPr lang="en-US" sz="2400" dirty="0"/>
              <a:t> Your doctor will look in your ear for possible causes of your hearing loss, such as earwax or inflammation from an infection. Your doctor will also look for any structural causes of your hearing problems.</a:t>
            </a:r>
          </a:p>
          <a:p>
            <a:pPr>
              <a:buFont typeface="Wingdings" panose="05000000000000000000" pitchFamily="2" charset="2"/>
              <a:buChar char="q"/>
            </a:pPr>
            <a:r>
              <a:rPr lang="en-US" sz="2400" b="1" dirty="0"/>
              <a:t>General screening tests.</a:t>
            </a:r>
            <a:r>
              <a:rPr lang="en-US" sz="2400" dirty="0"/>
              <a:t> Your doctor may use the whisper test, asking you to cover one ear at a time to see how well you hear words spoken at various volumes and how you respond to other sounds. Its accuracy can be limited.</a:t>
            </a:r>
          </a:p>
          <a:p>
            <a:pPr>
              <a:buFont typeface="Wingdings" panose="05000000000000000000" pitchFamily="2" charset="2"/>
              <a:buChar char="q"/>
            </a:pPr>
            <a:r>
              <a:rPr lang="en-US" sz="2400" b="1" dirty="0"/>
              <a:t>Tuning fork tests.</a:t>
            </a:r>
            <a:r>
              <a:rPr lang="en-US" sz="2400" dirty="0"/>
              <a:t> Tuning forks are two-pronged, metal instruments that produce sounds when struck. Simple tests with tuning forks can help your doctor detect hearing loss. This evaluation may also reveal where in your ear the damage has occurred</a:t>
            </a:r>
            <a:r>
              <a:rPr lang="en-US" sz="2400" dirty="0" smtClean="0"/>
              <a:t>.</a:t>
            </a:r>
          </a:p>
          <a:p>
            <a:pPr>
              <a:buFont typeface="Wingdings" panose="05000000000000000000" pitchFamily="2" charset="2"/>
              <a:buChar char="q"/>
            </a:pPr>
            <a:r>
              <a:rPr lang="en-US" sz="2400" b="1" dirty="0"/>
              <a:t>Audiometer tests.</a:t>
            </a:r>
            <a:endParaRPr lang="en-US" sz="2400" dirty="0"/>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3463118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2906" y="735013"/>
            <a:ext cx="10050375" cy="5573712"/>
          </a:xfrm>
        </p:spPr>
      </p:pic>
    </p:spTree>
    <p:extLst>
      <p:ext uri="{BB962C8B-B14F-4D97-AF65-F5344CB8AC3E}">
        <p14:creationId xmlns:p14="http://schemas.microsoft.com/office/powerpoint/2010/main" val="142461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20436"/>
            <a:ext cx="10558272" cy="5588924"/>
          </a:xfrm>
        </p:spPr>
        <p:txBody>
          <a:bodyPr/>
          <a:lstStyle/>
          <a:p>
            <a:pPr>
              <a:buFont typeface="Wingdings" panose="05000000000000000000" pitchFamily="2" charset="2"/>
              <a:buChar char="v"/>
            </a:pPr>
            <a:r>
              <a:rPr lang="en-US" sz="4400" b="1" dirty="0" smtClean="0">
                <a:effectLst>
                  <a:outerShdw blurRad="38100" dist="38100" dir="2700000" algn="tl">
                    <a:srgbClr val="000000">
                      <a:alpha val="43137"/>
                    </a:srgbClr>
                  </a:outerShdw>
                </a:effectLst>
              </a:rPr>
              <a:t>Treatment</a:t>
            </a:r>
          </a:p>
          <a:p>
            <a:pPr>
              <a:buFont typeface="Wingdings" panose="05000000000000000000" pitchFamily="2" charset="2"/>
              <a:buChar char="Ø"/>
            </a:pPr>
            <a:endParaRPr lang="en-US" sz="2800" dirty="0" smtClean="0"/>
          </a:p>
          <a:p>
            <a:pPr>
              <a:buFont typeface="Wingdings" panose="05000000000000000000" pitchFamily="2" charset="2"/>
              <a:buChar char="Ø"/>
            </a:pPr>
            <a:r>
              <a:rPr lang="en-US" sz="2800" dirty="0" smtClean="0"/>
              <a:t>Both </a:t>
            </a:r>
            <a:r>
              <a:rPr lang="en-US" sz="2800" dirty="0"/>
              <a:t>age-related and noise-related hearing loss tend to be permanent. Your doctor may recommend a </a:t>
            </a:r>
            <a:r>
              <a:rPr lang="en-US" sz="2800" b="1" dirty="0">
                <a:solidFill>
                  <a:schemeClr val="accent1">
                    <a:lumMod val="60000"/>
                    <a:lumOff val="40000"/>
                  </a:schemeClr>
                </a:solidFill>
              </a:rPr>
              <a:t>hearing aid </a:t>
            </a:r>
            <a:r>
              <a:rPr lang="en-US" sz="2800" dirty="0"/>
              <a:t>or an implant to improve your ability to communicate with others. A hearing aid amplifies sounds electronically and is effective for many people with age-related hearing loss. Hearing aids today are very small, so small that other people often do not notice you are wearing them. A </a:t>
            </a:r>
            <a:r>
              <a:rPr lang="en-US" sz="2800" b="1" dirty="0">
                <a:solidFill>
                  <a:schemeClr val="accent1">
                    <a:lumMod val="60000"/>
                    <a:lumOff val="40000"/>
                  </a:schemeClr>
                </a:solidFill>
              </a:rPr>
              <a:t>cochlear implant</a:t>
            </a:r>
            <a:r>
              <a:rPr lang="en-US" sz="2800" dirty="0"/>
              <a:t> translates sounds into electrical signals that can be carried to the brain</a:t>
            </a:r>
          </a:p>
          <a:p>
            <a:endParaRPr lang="en-US" dirty="0"/>
          </a:p>
        </p:txBody>
      </p:sp>
    </p:spTree>
    <p:extLst>
      <p:ext uri="{BB962C8B-B14F-4D97-AF65-F5344CB8AC3E}">
        <p14:creationId xmlns:p14="http://schemas.microsoft.com/office/powerpoint/2010/main" val="243643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69681" y="287964"/>
            <a:ext cx="4431497" cy="3038037"/>
          </a:xfrm>
          <a:prstGeom prst="rect">
            <a:avLst/>
          </a:prstGeom>
        </p:spPr>
      </p:pic>
      <p:pic>
        <p:nvPicPr>
          <p:cNvPr id="5" name="Picture 4"/>
          <p:cNvPicPr>
            <a:picLocks noChangeAspect="1"/>
          </p:cNvPicPr>
          <p:nvPr/>
        </p:nvPicPr>
        <p:blipFill>
          <a:blip r:embed="rId3" cstate="print"/>
          <a:stretch>
            <a:fillRect/>
          </a:stretch>
        </p:blipFill>
        <p:spPr>
          <a:xfrm>
            <a:off x="6355361" y="287964"/>
            <a:ext cx="5396405" cy="3038037"/>
          </a:xfrm>
          <a:prstGeom prst="rect">
            <a:avLst/>
          </a:prstGeom>
        </p:spPr>
      </p:pic>
      <p:pic>
        <p:nvPicPr>
          <p:cNvPr id="6" name="Picture 5"/>
          <p:cNvPicPr>
            <a:picLocks noChangeAspect="1"/>
          </p:cNvPicPr>
          <p:nvPr/>
        </p:nvPicPr>
        <p:blipFill>
          <a:blip r:embed="rId4"/>
          <a:stretch>
            <a:fillRect/>
          </a:stretch>
        </p:blipFill>
        <p:spPr>
          <a:xfrm>
            <a:off x="4059382" y="3524934"/>
            <a:ext cx="4159475" cy="3208375"/>
          </a:xfrm>
          <a:prstGeom prst="rect">
            <a:avLst/>
          </a:prstGeom>
        </p:spPr>
      </p:pic>
    </p:spTree>
    <p:extLst>
      <p:ext uri="{BB962C8B-B14F-4D97-AF65-F5344CB8AC3E}">
        <p14:creationId xmlns:p14="http://schemas.microsoft.com/office/powerpoint/2010/main" val="1780988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623455"/>
            <a:ext cx="10627545" cy="5685905"/>
          </a:xfrm>
        </p:spPr>
        <p:txBody>
          <a:bodyPr>
            <a:normAutofit/>
          </a:bodyPr>
          <a:lstStyle/>
          <a:p>
            <a:pPr>
              <a:buFont typeface="Wingdings" panose="05000000000000000000" pitchFamily="2" charset="2"/>
              <a:buChar char="Ø"/>
            </a:pPr>
            <a:endParaRPr lang="en-US" sz="3600" b="1" dirty="0" smtClean="0"/>
          </a:p>
          <a:p>
            <a:pPr>
              <a:buFont typeface="Wingdings" panose="05000000000000000000" pitchFamily="2" charset="2"/>
              <a:buChar char="Ø"/>
            </a:pPr>
            <a:r>
              <a:rPr lang="en-US" sz="4000" b="1" dirty="0" smtClean="0"/>
              <a:t>Sudden </a:t>
            </a:r>
            <a:r>
              <a:rPr lang="en-US" sz="4000" b="1" dirty="0"/>
              <a:t>sensorineural hearing </a:t>
            </a:r>
            <a:r>
              <a:rPr lang="en-US" sz="4000" b="1" dirty="0" smtClean="0"/>
              <a:t>loss</a:t>
            </a:r>
          </a:p>
          <a:p>
            <a:pPr lvl="3">
              <a:buFont typeface="Wingdings" panose="05000000000000000000" pitchFamily="2" charset="2"/>
              <a:buChar char="ü"/>
            </a:pPr>
            <a:r>
              <a:rPr lang="en-US" sz="3200" dirty="0"/>
              <a:t>steroid + </a:t>
            </a:r>
            <a:r>
              <a:rPr lang="en-US" sz="3200" dirty="0" smtClean="0"/>
              <a:t>antiviral</a:t>
            </a:r>
            <a:br>
              <a:rPr lang="en-US" sz="3200" dirty="0" smtClean="0"/>
            </a:br>
            <a:endParaRPr lang="en-US" sz="3200" dirty="0"/>
          </a:p>
          <a:p>
            <a:pPr>
              <a:buFont typeface="Wingdings" panose="05000000000000000000" pitchFamily="2" charset="2"/>
              <a:buChar char="Ø"/>
            </a:pPr>
            <a:r>
              <a:rPr lang="en-US" sz="4000" b="1" dirty="0" smtClean="0"/>
              <a:t>Otosclerosis</a:t>
            </a:r>
          </a:p>
          <a:p>
            <a:pPr lvl="3">
              <a:buFont typeface="Wingdings" panose="05000000000000000000" pitchFamily="2" charset="2"/>
              <a:buChar char="ü"/>
            </a:pPr>
            <a:r>
              <a:rPr lang="en-US" sz="3200" dirty="0"/>
              <a:t>For mild cases, a hearing aid is usually the first option. In severe cases, one of the small bones is surgically replaced with a tiny prosthesis (</a:t>
            </a:r>
            <a:r>
              <a:rPr lang="en-US" sz="3200" dirty="0" err="1"/>
              <a:t>stapedectomy</a:t>
            </a:r>
            <a:r>
              <a:rPr lang="en-US" sz="3200" dirty="0"/>
              <a:t>)</a:t>
            </a:r>
            <a:endParaRPr lang="en-US" sz="3200" dirty="0" smtClean="0"/>
          </a:p>
          <a:p>
            <a:pPr marL="777240" lvl="5" indent="0">
              <a:buNone/>
            </a:pPr>
            <a:endParaRPr lang="en-US" sz="3200" dirty="0" smtClean="0"/>
          </a:p>
          <a:p>
            <a:pPr marL="777240" lvl="5" indent="0">
              <a:buNone/>
            </a:pPr>
            <a:endParaRPr lang="en-US" sz="3200" dirty="0"/>
          </a:p>
          <a:p>
            <a:pPr marL="777240" lvl="5" indent="0">
              <a:buNone/>
            </a:pPr>
            <a:endParaRPr lang="en-US" sz="3200" dirty="0"/>
          </a:p>
        </p:txBody>
      </p:sp>
    </p:spTree>
    <p:extLst>
      <p:ext uri="{BB962C8B-B14F-4D97-AF65-F5344CB8AC3E}">
        <p14:creationId xmlns:p14="http://schemas.microsoft.com/office/powerpoint/2010/main" val="279873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665018"/>
            <a:ext cx="10558272" cy="5644342"/>
          </a:xfrm>
        </p:spPr>
        <p:txBody>
          <a:bodyPr>
            <a:normAutofit/>
          </a:bodyPr>
          <a:lstStyle/>
          <a:p>
            <a:pPr>
              <a:buFont typeface="Wingdings" panose="05000000000000000000" pitchFamily="2" charset="2"/>
              <a:buChar char="v"/>
            </a:pPr>
            <a:r>
              <a:rPr lang="en-US" sz="4400" b="1" dirty="0"/>
              <a:t>Meniere's </a:t>
            </a:r>
            <a:r>
              <a:rPr lang="en-US" sz="4400" b="1" dirty="0" smtClean="0"/>
              <a:t>disease</a:t>
            </a:r>
          </a:p>
          <a:p>
            <a:pPr lvl="3">
              <a:buFont typeface="Wingdings" panose="05000000000000000000" pitchFamily="2" charset="2"/>
              <a:buChar char="ü"/>
            </a:pPr>
            <a:endParaRPr lang="en-US" sz="3200" dirty="0" smtClean="0"/>
          </a:p>
          <a:p>
            <a:pPr lvl="3">
              <a:buFont typeface="Wingdings" panose="05000000000000000000" pitchFamily="2" charset="2"/>
              <a:buChar char="ü"/>
            </a:pPr>
            <a:r>
              <a:rPr lang="en-US" sz="3200" dirty="0" smtClean="0"/>
              <a:t>The </a:t>
            </a:r>
            <a:r>
              <a:rPr lang="en-US" sz="3200" dirty="0"/>
              <a:t>goal of treatment is to relieve pressure in the ears to reduce symptoms. Some people improve by limiting intake of salt, caffeine or alcohol or quitting smoking. Medications to reduce fluid retention in the ear may help. In some cases, surgery may be considered (labrinthectomy or endolymphatic sac drainage)</a:t>
            </a:r>
          </a:p>
          <a:p>
            <a:pPr lvl="3">
              <a:buFont typeface="Wingdings" panose="05000000000000000000" pitchFamily="2" charset="2"/>
              <a:buChar char="ü"/>
            </a:pPr>
            <a:r>
              <a:rPr lang="en-US" sz="3200" dirty="0"/>
              <a:t>Betahistine hydrochloride (anti vertigo) </a:t>
            </a:r>
          </a:p>
          <a:p>
            <a:pPr>
              <a:buFont typeface="Wingdings" panose="05000000000000000000" pitchFamily="2" charset="2"/>
              <a:buChar char="ü"/>
            </a:pPr>
            <a:endParaRPr lang="en-US" sz="3200" dirty="0"/>
          </a:p>
        </p:txBody>
      </p:sp>
    </p:spTree>
    <p:extLst>
      <p:ext uri="{BB962C8B-B14F-4D97-AF65-F5344CB8AC3E}">
        <p14:creationId xmlns:p14="http://schemas.microsoft.com/office/powerpoint/2010/main" val="243668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smtClean="0"/>
              <a:t>Causes</a:t>
            </a:r>
          </a:p>
          <a:p>
            <a:r>
              <a:rPr lang="en-US" sz="4000" dirty="0" smtClean="0"/>
              <a:t>Investigation </a:t>
            </a:r>
          </a:p>
          <a:p>
            <a:r>
              <a:rPr lang="en-US" sz="4000" dirty="0" smtClean="0"/>
              <a:t>Treatment</a:t>
            </a:r>
          </a:p>
          <a:p>
            <a:pPr marL="0" indent="0">
              <a:buNone/>
            </a:pPr>
            <a:endParaRPr lang="en-US" dirty="0"/>
          </a:p>
        </p:txBody>
      </p:sp>
    </p:spTree>
    <p:extLst>
      <p:ext uri="{BB962C8B-B14F-4D97-AF65-F5344CB8AC3E}">
        <p14:creationId xmlns:p14="http://schemas.microsoft.com/office/powerpoint/2010/main" val="1217477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692727"/>
            <a:ext cx="10488999" cy="5777346"/>
          </a:xfrm>
        </p:spPr>
        <p:txBody>
          <a:bodyPr>
            <a:normAutofit fontScale="92500" lnSpcReduction="20000"/>
          </a:bodyPr>
          <a:lstStyle/>
          <a:p>
            <a:pPr>
              <a:buFont typeface="Wingdings" panose="05000000000000000000" pitchFamily="2" charset="2"/>
              <a:buChar char="v"/>
            </a:pPr>
            <a:r>
              <a:rPr lang="en-US" sz="4000" b="1" dirty="0"/>
              <a:t>Acoustic neuroma </a:t>
            </a:r>
            <a:endParaRPr lang="en-US" sz="4000" dirty="0"/>
          </a:p>
          <a:p>
            <a:pPr>
              <a:buFont typeface="Wingdings" panose="05000000000000000000" pitchFamily="2" charset="2"/>
              <a:buChar char="ü"/>
            </a:pPr>
            <a:endParaRPr lang="en-US" dirty="0"/>
          </a:p>
          <a:p>
            <a:pPr lvl="3">
              <a:buFont typeface="Wingdings" panose="05000000000000000000" pitchFamily="2" charset="2"/>
              <a:buChar char="ü"/>
            </a:pPr>
            <a:r>
              <a:rPr lang="en-US" sz="2800" dirty="0" smtClean="0"/>
              <a:t>monitoring </a:t>
            </a:r>
            <a:r>
              <a:rPr lang="en-US" sz="2800" dirty="0"/>
              <a:t>depending on the size of your tumor, hearing status and other factors. </a:t>
            </a:r>
          </a:p>
          <a:p>
            <a:pPr lvl="3">
              <a:buFont typeface="Wingdings" panose="05000000000000000000" pitchFamily="2" charset="2"/>
              <a:buChar char="ü"/>
            </a:pPr>
            <a:r>
              <a:rPr lang="en-US" sz="2800" dirty="0" smtClean="0"/>
              <a:t>Surgery : </a:t>
            </a:r>
            <a:r>
              <a:rPr lang="en-US" sz="2800" dirty="0"/>
              <a:t>The goal of surgery is to remove the tumor, preserve the facial nerve to prevent facial paralysis and preserve hearing when possible . Surgery for an acoustic neuroma is performed under general anesthesia and involves removing the tumor through the inner ear or through a window in  skull</a:t>
            </a:r>
          </a:p>
          <a:p>
            <a:pPr lvl="3">
              <a:buFont typeface="Wingdings" panose="05000000000000000000" pitchFamily="2" charset="2"/>
              <a:buChar char="ü"/>
            </a:pPr>
            <a:r>
              <a:rPr lang="en-US" sz="2800" dirty="0" smtClean="0"/>
              <a:t> </a:t>
            </a:r>
            <a:r>
              <a:rPr lang="en-US" sz="2800" dirty="0"/>
              <a:t>highly focused radiation therapy  to stop the growth of tumor</a:t>
            </a:r>
          </a:p>
          <a:p>
            <a:pPr>
              <a:buFont typeface="Wingdings" panose="05000000000000000000" pitchFamily="2" charset="2"/>
              <a:buChar char="v"/>
            </a:pPr>
            <a:endParaRPr lang="en-US" sz="4000" b="1" dirty="0" smtClean="0"/>
          </a:p>
          <a:p>
            <a:pPr>
              <a:buFont typeface="Wingdings" panose="05000000000000000000" pitchFamily="2" charset="2"/>
              <a:buChar char="v"/>
            </a:pPr>
            <a:r>
              <a:rPr lang="en-US" sz="4000" b="1" dirty="0" smtClean="0"/>
              <a:t>Middle </a:t>
            </a:r>
            <a:r>
              <a:rPr lang="en-US" sz="4000" b="1" dirty="0"/>
              <a:t>ear </a:t>
            </a:r>
            <a:r>
              <a:rPr lang="en-US" sz="4000" b="1" dirty="0" smtClean="0"/>
              <a:t>disease</a:t>
            </a:r>
          </a:p>
          <a:p>
            <a:pPr lvl="3">
              <a:buFont typeface="Wingdings" panose="05000000000000000000" pitchFamily="2" charset="2"/>
              <a:buChar char="ü"/>
            </a:pPr>
            <a:r>
              <a:rPr lang="en-US" sz="2800" dirty="0" smtClean="0"/>
              <a:t>Antibiotics</a:t>
            </a:r>
            <a:endParaRPr lang="en-US" sz="2800" dirty="0"/>
          </a:p>
        </p:txBody>
      </p:sp>
    </p:spTree>
    <p:extLst>
      <p:ext uri="{BB962C8B-B14F-4D97-AF65-F5344CB8AC3E}">
        <p14:creationId xmlns:p14="http://schemas.microsoft.com/office/powerpoint/2010/main" val="262750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Hearing loss is a decrease in the ability to perceive </a:t>
            </a:r>
            <a:r>
              <a:rPr lang="en-US" dirty="0" smtClean="0"/>
              <a:t>sounds .</a:t>
            </a:r>
          </a:p>
          <a:p>
            <a:r>
              <a:rPr lang="en-US" sz="2800" dirty="0"/>
              <a:t>any </a:t>
            </a:r>
            <a:r>
              <a:rPr lang="en-US" sz="2800" u="sng" dirty="0"/>
              <a:t>degree</a:t>
            </a:r>
            <a:r>
              <a:rPr lang="en-US" sz="2800" dirty="0"/>
              <a:t> of impairment of the ability to apprehend sound.</a:t>
            </a:r>
            <a:endParaRPr lang="en-US" sz="2800" dirty="0" smtClean="0"/>
          </a:p>
          <a:p>
            <a:endParaRPr lang="en-US" dirty="0"/>
          </a:p>
        </p:txBody>
      </p:sp>
    </p:spTree>
    <p:extLst>
      <p:ext uri="{BB962C8B-B14F-4D97-AF65-F5344CB8AC3E}">
        <p14:creationId xmlns:p14="http://schemas.microsoft.com/office/powerpoint/2010/main" val="180655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normAutofit/>
          </a:bodyPr>
          <a:lstStyle/>
          <a:p>
            <a:r>
              <a:rPr lang="en-US" dirty="0" smtClean="0"/>
              <a:t>Conductive hearing loss (external ear / middle ear)</a:t>
            </a:r>
            <a:r>
              <a:rPr lang="en-US" dirty="0" smtClean="0">
                <a:sym typeface="Wingdings" panose="05000000000000000000" pitchFamily="2" charset="2"/>
              </a:rPr>
              <a:t> -</a:t>
            </a:r>
            <a:r>
              <a:rPr lang="en-US" b="1" dirty="0" smtClean="0">
                <a:latin typeface="Browallia New" pitchFamily="34" charset="-34"/>
                <a:cs typeface="Browallia New" pitchFamily="34" charset="-34"/>
              </a:rPr>
              <a:t>(</a:t>
            </a:r>
            <a:r>
              <a:rPr lang="en-US" b="1" dirty="0">
                <a:latin typeface="Browallia New" pitchFamily="34" charset="-34"/>
                <a:cs typeface="Browallia New" pitchFamily="34" charset="-34"/>
              </a:rPr>
              <a:t>AC &lt; BC) </a:t>
            </a:r>
            <a:r>
              <a:rPr lang="en-US" b="1" dirty="0" smtClean="0">
                <a:latin typeface="Browallia New" pitchFamily="34" charset="-34"/>
                <a:cs typeface="Browallia New" pitchFamily="34" charset="-34"/>
              </a:rPr>
              <a:t>-</a:t>
            </a:r>
            <a:r>
              <a:rPr lang="en-US" sz="2600" dirty="0">
                <a:effectLst>
                  <a:outerShdw blurRad="38100" dist="38100" dir="2700000" algn="tl">
                    <a:srgbClr val="000000">
                      <a:alpha val="43137"/>
                    </a:srgbClr>
                  </a:outerShdw>
                </a:effectLst>
              </a:rPr>
              <a:t>Lateralized to worse/affected </a:t>
            </a:r>
            <a:r>
              <a:rPr lang="en-US" sz="2600" dirty="0" smtClean="0">
                <a:effectLst>
                  <a:outerShdw blurRad="38100" dist="38100" dir="2700000" algn="tl">
                    <a:srgbClr val="000000">
                      <a:alpha val="43137"/>
                    </a:srgbClr>
                  </a:outerShdw>
                </a:effectLst>
              </a:rPr>
              <a:t>ear (unilateral)</a:t>
            </a:r>
            <a:endParaRPr lang="en-US" sz="2600" dirty="0">
              <a:effectLst>
                <a:outerShdw blurRad="38100" dist="38100" dir="2700000" algn="tl">
                  <a:srgbClr val="000000">
                    <a:alpha val="43137"/>
                  </a:srgbClr>
                </a:outerShdw>
              </a:effectLst>
            </a:endParaRPr>
          </a:p>
          <a:p>
            <a:endParaRPr lang="en-US" dirty="0" smtClean="0"/>
          </a:p>
          <a:p>
            <a:pPr marL="342900" lvl="1" indent="-342900">
              <a:buFont typeface="Arial" pitchFamily="34" charset="0"/>
              <a:buChar char="•"/>
            </a:pPr>
            <a:r>
              <a:rPr lang="en-US" dirty="0" smtClean="0"/>
              <a:t>Sensorineural ( inner ear / nerve pathway from inner ear to the brain )</a:t>
            </a:r>
            <a:r>
              <a:rPr lang="en-US" dirty="0" smtClean="0">
                <a:sym typeface="Wingdings" panose="05000000000000000000" pitchFamily="2" charset="2"/>
              </a:rPr>
              <a:t></a:t>
            </a:r>
            <a:r>
              <a:rPr lang="en-US" b="1" dirty="0">
                <a:latin typeface="Browallia New" pitchFamily="34" charset="-34"/>
                <a:cs typeface="Browallia New" pitchFamily="34" charset="-34"/>
              </a:rPr>
              <a:t> </a:t>
            </a:r>
            <a:r>
              <a:rPr lang="en-US" b="1" dirty="0" smtClean="0">
                <a:latin typeface="Browallia New" pitchFamily="34" charset="-34"/>
                <a:cs typeface="Browallia New" pitchFamily="34" charset="-34"/>
              </a:rPr>
              <a:t>-</a:t>
            </a:r>
            <a:r>
              <a:rPr lang="en-US" sz="3200" b="1" dirty="0" smtClean="0">
                <a:latin typeface="Browallia New" pitchFamily="34" charset="-34"/>
                <a:cs typeface="Browallia New" pitchFamily="34" charset="-34"/>
              </a:rPr>
              <a:t>AC&gt;BC </a:t>
            </a:r>
            <a:r>
              <a:rPr lang="en-US" sz="3200" b="1" dirty="0">
                <a:latin typeface="Browallia New" pitchFamily="34" charset="-34"/>
                <a:cs typeface="Browallia New" pitchFamily="34" charset="-34"/>
              </a:rPr>
              <a:t>but both are depressed</a:t>
            </a:r>
            <a:r>
              <a:rPr lang="en-US" sz="3200" b="1" dirty="0" smtClean="0">
                <a:latin typeface="Browallia New" pitchFamily="34" charset="-34"/>
                <a:cs typeface="Browallia New" pitchFamily="34" charset="-34"/>
              </a:rPr>
              <a:t>.</a:t>
            </a:r>
          </a:p>
          <a:p>
            <a:pPr marL="0" lvl="1" indent="0">
              <a:buNone/>
            </a:pPr>
            <a:r>
              <a:rPr lang="en-US" dirty="0" smtClean="0">
                <a:effectLst>
                  <a:outerShdw blurRad="38100" dist="38100" dir="2700000" algn="tl">
                    <a:srgbClr val="000000">
                      <a:alpha val="43137"/>
                    </a:srgbClr>
                  </a:outerShdw>
                </a:effectLst>
              </a:rPr>
              <a:t>-Lateralized </a:t>
            </a:r>
            <a:r>
              <a:rPr lang="en-US" dirty="0">
                <a:effectLst>
                  <a:outerShdw blurRad="38100" dist="38100" dir="2700000" algn="tl">
                    <a:srgbClr val="000000">
                      <a:alpha val="43137"/>
                    </a:srgbClr>
                  </a:outerShdw>
                </a:effectLst>
              </a:rPr>
              <a:t>to better/healthy </a:t>
            </a:r>
            <a:r>
              <a:rPr lang="en-US" dirty="0" smtClean="0">
                <a:effectLst>
                  <a:outerShdw blurRad="38100" dist="38100" dir="2700000" algn="tl">
                    <a:srgbClr val="000000">
                      <a:alpha val="43137"/>
                    </a:srgbClr>
                  </a:outerShdw>
                </a:effectLst>
              </a:rPr>
              <a:t>ear (unilateral)</a:t>
            </a:r>
            <a:endParaRPr lang="en-US" dirty="0">
              <a:effectLst>
                <a:outerShdw blurRad="38100" dist="38100" dir="2700000" algn="tl">
                  <a:srgbClr val="000000">
                    <a:alpha val="43137"/>
                  </a:srgbClr>
                </a:outerShdw>
              </a:effectLst>
            </a:endParaRPr>
          </a:p>
          <a:p>
            <a:pPr marL="342900" lvl="1" indent="-342900">
              <a:buFont typeface="Arial" pitchFamily="34" charset="0"/>
              <a:buChar char="•"/>
            </a:pPr>
            <a:endParaRPr lang="en-US" b="1" dirty="0">
              <a:latin typeface="Browallia New" pitchFamily="34" charset="-34"/>
              <a:cs typeface="Browallia New" pitchFamily="34" charset="-34"/>
            </a:endParaRPr>
          </a:p>
          <a:p>
            <a:pPr marL="0" indent="0">
              <a:buNone/>
            </a:pPr>
            <a:endParaRPr lang="en-US" dirty="0" smtClean="0">
              <a:sym typeface="Wingdings" panose="05000000000000000000" pitchFamily="2" charset="2"/>
            </a:endParaRPr>
          </a:p>
          <a:p>
            <a:r>
              <a:rPr lang="en-US" dirty="0" smtClean="0"/>
              <a:t>Mixed </a:t>
            </a:r>
            <a:endParaRPr lang="en-US" dirty="0"/>
          </a:p>
        </p:txBody>
      </p:sp>
    </p:spTree>
    <p:extLst>
      <p:ext uri="{BB962C8B-B14F-4D97-AF65-F5344CB8AC3E}">
        <p14:creationId xmlns:p14="http://schemas.microsoft.com/office/powerpoint/2010/main" val="248283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Presbycusis</a:t>
            </a:r>
            <a:r>
              <a:rPr lang="en-US" b="1" dirty="0"/>
              <a:t>.</a:t>
            </a:r>
            <a:endParaRPr lang="en-US" dirty="0"/>
          </a:p>
        </p:txBody>
      </p:sp>
      <p:sp>
        <p:nvSpPr>
          <p:cNvPr id="3" name="Content Placeholder 2"/>
          <p:cNvSpPr>
            <a:spLocks noGrp="1"/>
          </p:cNvSpPr>
          <p:nvPr>
            <p:ph idx="1"/>
          </p:nvPr>
        </p:nvSpPr>
        <p:spPr/>
        <p:txBody>
          <a:bodyPr>
            <a:normAutofit/>
          </a:bodyPr>
          <a:lstStyle/>
          <a:p>
            <a:r>
              <a:rPr lang="en-US" b="1" dirty="0"/>
              <a:t> </a:t>
            </a:r>
            <a:r>
              <a:rPr lang="en-US" dirty="0"/>
              <a:t>This is a </a:t>
            </a:r>
            <a:r>
              <a:rPr lang="en-US" dirty="0">
                <a:hlinkClick r:id="rId2" tooltip="sensorineural hearing loss"/>
              </a:rPr>
              <a:t>sensorineural </a:t>
            </a:r>
            <a:r>
              <a:rPr lang="en-US" dirty="0"/>
              <a:t>  </a:t>
            </a:r>
            <a:r>
              <a:rPr lang="en-US" dirty="0" smtClean="0"/>
              <a:t>age-related </a:t>
            </a:r>
            <a:r>
              <a:rPr lang="en-US" dirty="0"/>
              <a:t>hearing loss </a:t>
            </a:r>
            <a:r>
              <a:rPr lang="en-US" dirty="0" smtClean="0"/>
              <a:t>. </a:t>
            </a:r>
            <a:r>
              <a:rPr lang="en-US" dirty="0"/>
              <a:t>I</a:t>
            </a:r>
            <a:r>
              <a:rPr lang="en-US" dirty="0" smtClean="0"/>
              <a:t>t </a:t>
            </a:r>
            <a:r>
              <a:rPr lang="en-US" dirty="0"/>
              <a:t>is a category for the cumulative effects of aging on the </a:t>
            </a:r>
            <a:r>
              <a:rPr lang="en-US" dirty="0" smtClean="0"/>
              <a:t>ears such as degeneration of cochlea or CN 8 or central auditory system. </a:t>
            </a:r>
            <a:r>
              <a:rPr lang="en-US" dirty="0"/>
              <a:t>Hearing loss usually begins after age 60. Both ears are affected. It is typically harder to hear high-pitched tones </a:t>
            </a:r>
            <a:r>
              <a:rPr lang="en-US" dirty="0" smtClean="0"/>
              <a:t>than </a:t>
            </a:r>
            <a:r>
              <a:rPr lang="en-US" dirty="0"/>
              <a:t>low-pitched ones </a:t>
            </a:r>
            <a:r>
              <a:rPr lang="en-US" dirty="0" smtClean="0"/>
              <a:t>.Hearing </a:t>
            </a:r>
            <a:r>
              <a:rPr lang="en-US" dirty="0"/>
              <a:t>loss usually occurs gradually over a period of years. </a:t>
            </a:r>
          </a:p>
        </p:txBody>
      </p:sp>
    </p:spTree>
    <p:extLst>
      <p:ext uri="{BB962C8B-B14F-4D97-AF65-F5344CB8AC3E}">
        <p14:creationId xmlns:p14="http://schemas.microsoft.com/office/powerpoint/2010/main" val="150391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 Noise-induced hearing loss</a:t>
            </a:r>
          </a:p>
        </p:txBody>
      </p:sp>
      <p:sp>
        <p:nvSpPr>
          <p:cNvPr id="3" name="Content Placeholder 2"/>
          <p:cNvSpPr>
            <a:spLocks noGrp="1"/>
          </p:cNvSpPr>
          <p:nvPr>
            <p:ph idx="1"/>
          </p:nvPr>
        </p:nvSpPr>
        <p:spPr/>
        <p:txBody>
          <a:bodyPr>
            <a:normAutofit/>
          </a:bodyPr>
          <a:lstStyle/>
          <a:p>
            <a:r>
              <a:rPr lang="en-US" dirty="0"/>
              <a:t>Loud sounds can injure </a:t>
            </a:r>
            <a:r>
              <a:rPr lang="en-US" dirty="0" smtClean="0"/>
              <a:t>delicate hair </a:t>
            </a:r>
            <a:r>
              <a:rPr lang="en-US" dirty="0"/>
              <a:t>cells within the ear. This is a form of sensorineural hearing loss. Noise-induced hearing loss can happen because of a single brief burst of an extremely loud sound. It more often results from long-term exposure to loud sounds of slightly lower intensity</a:t>
            </a:r>
            <a:r>
              <a:rPr lang="en-US" dirty="0" smtClean="0"/>
              <a:t>.(temporary or permanent)</a:t>
            </a:r>
          </a:p>
          <a:p>
            <a:r>
              <a:rPr lang="en-US" sz="2800" b="1" dirty="0" smtClean="0">
                <a:latin typeface="Times New Roman" pitchFamily="18" charset="0"/>
                <a:cs typeface="Times New Roman" pitchFamily="18" charset="0"/>
              </a:rPr>
              <a:t>Degree of hearing loss depend on intensity , time exposure and frequency </a:t>
            </a:r>
            <a:endParaRPr lang="en-US" dirty="0"/>
          </a:p>
        </p:txBody>
      </p:sp>
    </p:spTree>
    <p:extLst>
      <p:ext uri="{BB962C8B-B14F-4D97-AF65-F5344CB8AC3E}">
        <p14:creationId xmlns:p14="http://schemas.microsoft.com/office/powerpoint/2010/main" val="367480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JO" b="1" i="1" dirty="0">
                <a:solidFill>
                  <a:schemeClr val="accent2"/>
                </a:solidFill>
              </a:rPr>
              <a:t>The</a:t>
            </a:r>
            <a:r>
              <a:rPr lang="en-US" altLang="ar-JO" dirty="0">
                <a:solidFill>
                  <a:schemeClr val="accent2"/>
                </a:solidFill>
              </a:rPr>
              <a:t> </a:t>
            </a:r>
            <a:r>
              <a:rPr lang="en-US" altLang="ar-JO" b="1" i="1" dirty="0">
                <a:solidFill>
                  <a:schemeClr val="accent2"/>
                </a:solidFill>
              </a:rPr>
              <a:t>“4</a:t>
            </a:r>
            <a:r>
              <a:rPr lang="en-US" altLang="ar-JO" dirty="0">
                <a:solidFill>
                  <a:schemeClr val="accent2"/>
                </a:solidFill>
              </a:rPr>
              <a:t> </a:t>
            </a:r>
            <a:r>
              <a:rPr lang="en-US" altLang="ar-JO" b="1" dirty="0">
                <a:solidFill>
                  <a:schemeClr val="accent2"/>
                </a:solidFill>
                <a:latin typeface="Arial Black" pitchFamily="34" charset="0"/>
                <a:cs typeface="Arial" charset="0"/>
              </a:rPr>
              <a:t>P</a:t>
            </a:r>
            <a:r>
              <a:rPr lang="en-US" altLang="ar-JO" b="1" i="1" dirty="0">
                <a:solidFill>
                  <a:schemeClr val="accent2"/>
                </a:solidFill>
              </a:rPr>
              <a:t>’s”</a:t>
            </a:r>
            <a:endParaRPr lang="en-US" dirty="0"/>
          </a:p>
        </p:txBody>
      </p:sp>
      <p:sp>
        <p:nvSpPr>
          <p:cNvPr id="3" name="Content Placeholder 2"/>
          <p:cNvSpPr>
            <a:spLocks noGrp="1"/>
          </p:cNvSpPr>
          <p:nvPr>
            <p:ph idx="1"/>
          </p:nvPr>
        </p:nvSpPr>
        <p:spPr/>
        <p:txBody>
          <a:bodyPr/>
          <a:lstStyle/>
          <a:p>
            <a:pPr>
              <a:spcBef>
                <a:spcPct val="50000"/>
              </a:spcBef>
              <a:buFontTx/>
              <a:buChar char="•"/>
            </a:pPr>
            <a:r>
              <a:rPr lang="en-US" altLang="ar-JO" b="1" dirty="0">
                <a:latin typeface="Arial" charset="0"/>
              </a:rPr>
              <a:t> </a:t>
            </a:r>
            <a:r>
              <a:rPr lang="en-US" altLang="ar-JO" sz="3600" b="1" dirty="0">
                <a:solidFill>
                  <a:schemeClr val="accent2"/>
                </a:solidFill>
                <a:latin typeface="Arial Black" pitchFamily="34" charset="0"/>
              </a:rPr>
              <a:t>P</a:t>
            </a:r>
            <a:r>
              <a:rPr lang="en-US" altLang="ar-JO" b="1" dirty="0">
                <a:latin typeface="Arial" charset="0"/>
              </a:rPr>
              <a:t>ainless</a:t>
            </a:r>
          </a:p>
          <a:p>
            <a:pPr>
              <a:spcBef>
                <a:spcPct val="50000"/>
              </a:spcBef>
              <a:buFontTx/>
              <a:buChar char="•"/>
            </a:pPr>
            <a:r>
              <a:rPr lang="en-US" altLang="ar-JO" b="1" dirty="0">
                <a:latin typeface="Arial" charset="0"/>
              </a:rPr>
              <a:t>  </a:t>
            </a:r>
            <a:r>
              <a:rPr lang="en-US" altLang="ar-JO" sz="3600" b="1" dirty="0">
                <a:solidFill>
                  <a:schemeClr val="accent2"/>
                </a:solidFill>
                <a:latin typeface="Arial Black" pitchFamily="34" charset="0"/>
              </a:rPr>
              <a:t>P</a:t>
            </a:r>
            <a:r>
              <a:rPr lang="en-US" altLang="ar-JO" b="1" dirty="0">
                <a:latin typeface="Arial" charset="0"/>
              </a:rPr>
              <a:t>rogressive</a:t>
            </a:r>
          </a:p>
          <a:p>
            <a:pPr>
              <a:spcBef>
                <a:spcPct val="50000"/>
              </a:spcBef>
              <a:buFontTx/>
              <a:buChar char="•"/>
            </a:pPr>
            <a:r>
              <a:rPr lang="en-US" altLang="ar-JO" b="1" dirty="0">
                <a:latin typeface="Arial" charset="0"/>
              </a:rPr>
              <a:t>  </a:t>
            </a:r>
            <a:r>
              <a:rPr lang="en-US" altLang="ar-JO" sz="3600" b="1" dirty="0">
                <a:solidFill>
                  <a:schemeClr val="accent2"/>
                </a:solidFill>
                <a:latin typeface="Arial Black" pitchFamily="34" charset="0"/>
              </a:rPr>
              <a:t>P</a:t>
            </a:r>
            <a:r>
              <a:rPr lang="en-US" altLang="ar-JO" b="1" dirty="0">
                <a:latin typeface="Arial" charset="0"/>
              </a:rPr>
              <a:t>ermanent</a:t>
            </a:r>
          </a:p>
          <a:p>
            <a:pPr>
              <a:spcBef>
                <a:spcPct val="50000"/>
              </a:spcBef>
              <a:buFontTx/>
              <a:buChar char="•"/>
            </a:pPr>
            <a:r>
              <a:rPr lang="en-US" altLang="ar-JO" b="1" dirty="0">
                <a:latin typeface="Arial" charset="0"/>
              </a:rPr>
              <a:t>  </a:t>
            </a:r>
            <a:r>
              <a:rPr lang="en-US" altLang="ar-JO" sz="3600" b="1" dirty="0">
                <a:solidFill>
                  <a:schemeClr val="accent2"/>
                </a:solidFill>
                <a:latin typeface="Arial Black" pitchFamily="34" charset="0"/>
              </a:rPr>
              <a:t>P</a:t>
            </a:r>
            <a:r>
              <a:rPr lang="en-US" altLang="ar-JO" b="1" dirty="0">
                <a:latin typeface="Arial" charset="0"/>
              </a:rPr>
              <a:t>reventable</a:t>
            </a:r>
            <a:endParaRPr lang="en-US" dirty="0"/>
          </a:p>
        </p:txBody>
      </p:sp>
    </p:spTree>
    <p:extLst>
      <p:ext uri="{BB962C8B-B14F-4D97-AF65-F5344CB8AC3E}">
        <p14:creationId xmlns:p14="http://schemas.microsoft.com/office/powerpoint/2010/main" val="160843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Sudden sensorineural hearing loss</a:t>
            </a:r>
            <a:r>
              <a:rPr lang="en-US" dirty="0"/>
              <a:t> </a:t>
            </a:r>
          </a:p>
        </p:txBody>
      </p:sp>
      <p:sp>
        <p:nvSpPr>
          <p:cNvPr id="3" name="Content Placeholder 2"/>
          <p:cNvSpPr>
            <a:spLocks noGrp="1"/>
          </p:cNvSpPr>
          <p:nvPr>
            <p:ph idx="1"/>
          </p:nvPr>
        </p:nvSpPr>
        <p:spPr/>
        <p:txBody>
          <a:bodyPr/>
          <a:lstStyle/>
          <a:p>
            <a:r>
              <a:rPr lang="en-US" dirty="0"/>
              <a:t>This is a medical </a:t>
            </a:r>
            <a:r>
              <a:rPr lang="en-US" dirty="0" smtClean="0"/>
              <a:t>emergency(sensorineural). </a:t>
            </a:r>
            <a:r>
              <a:rPr lang="en-US" dirty="0"/>
              <a:t>A person loses hearing over a period of three days or less. In most cases, only one ear is </a:t>
            </a:r>
            <a:r>
              <a:rPr lang="en-US" dirty="0" smtClean="0"/>
              <a:t>affected. The most common cause is idiopathic.  </a:t>
            </a:r>
            <a:r>
              <a:rPr lang="en-US" dirty="0"/>
              <a:t>The underlying problem may be a viral </a:t>
            </a:r>
            <a:r>
              <a:rPr lang="en-US" dirty="0" smtClean="0"/>
              <a:t>infection . </a:t>
            </a:r>
          </a:p>
        </p:txBody>
      </p:sp>
    </p:spTree>
    <p:extLst>
      <p:ext uri="{BB962C8B-B14F-4D97-AF65-F5344CB8AC3E}">
        <p14:creationId xmlns:p14="http://schemas.microsoft.com/office/powerpoint/2010/main" val="65929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Otosclerosis</a:t>
            </a:r>
            <a:endParaRPr lang="en-US" dirty="0"/>
          </a:p>
        </p:txBody>
      </p:sp>
      <p:sp>
        <p:nvSpPr>
          <p:cNvPr id="3" name="Content Placeholder 2"/>
          <p:cNvSpPr>
            <a:spLocks noGrp="1"/>
          </p:cNvSpPr>
          <p:nvPr>
            <p:ph idx="1"/>
          </p:nvPr>
        </p:nvSpPr>
        <p:spPr>
          <a:xfrm>
            <a:off x="609600" y="1295401"/>
            <a:ext cx="10972800" cy="4830763"/>
          </a:xfrm>
        </p:spPr>
        <p:txBody>
          <a:bodyPr>
            <a:normAutofit/>
          </a:bodyPr>
          <a:lstStyle/>
          <a:p>
            <a:r>
              <a:rPr lang="en-US" dirty="0"/>
              <a:t> This is a </a:t>
            </a:r>
            <a:r>
              <a:rPr lang="en-US" dirty="0">
                <a:hlinkClick r:id="rId2" tooltip="middle ear"/>
              </a:rPr>
              <a:t>middle ear</a:t>
            </a:r>
            <a:r>
              <a:rPr lang="en-US" dirty="0"/>
              <a:t> disease</a:t>
            </a:r>
            <a:r>
              <a:rPr lang="en-US" dirty="0" smtClean="0"/>
              <a:t>.</a:t>
            </a:r>
            <a:r>
              <a:rPr lang="en-US" dirty="0"/>
              <a:t> The exact cause of </a:t>
            </a:r>
            <a:r>
              <a:rPr lang="en-US" dirty="0" err="1"/>
              <a:t>otosclerosis</a:t>
            </a:r>
            <a:r>
              <a:rPr lang="en-US" dirty="0"/>
              <a:t> is unknown. </a:t>
            </a:r>
            <a:r>
              <a:rPr lang="en-US" dirty="0" smtClean="0"/>
              <a:t>Measles </a:t>
            </a:r>
            <a:r>
              <a:rPr lang="en-US" dirty="0"/>
              <a:t>virus infection may activate the gene responsible for </a:t>
            </a:r>
            <a:r>
              <a:rPr lang="en-US" dirty="0" err="1" smtClean="0"/>
              <a:t>otosclerosis</a:t>
            </a:r>
            <a:r>
              <a:rPr lang="en-US" dirty="0" smtClean="0"/>
              <a:t>. </a:t>
            </a:r>
            <a:r>
              <a:rPr lang="en-US" sz="3600" dirty="0"/>
              <a:t>The abnormal formation of new bone in the middle ear that gradually immobilizes the stapes (stirrup bone) and prevents it from vibrating in response to sound, causing a progressive conductive loss of hearing. Otosclerosis usually affects both ears. It is a common disorder, especially among young </a:t>
            </a:r>
            <a:r>
              <a:rPr lang="en-US" sz="3600" dirty="0" smtClean="0"/>
              <a:t>women. </a:t>
            </a:r>
            <a:r>
              <a:rPr lang="en-US" dirty="0" smtClean="0"/>
              <a:t>Otosclerosis </a:t>
            </a:r>
            <a:r>
              <a:rPr lang="en-US" dirty="0"/>
              <a:t>often runs in </a:t>
            </a:r>
            <a:r>
              <a:rPr lang="en-US" dirty="0" smtClean="0"/>
              <a:t>families.</a:t>
            </a:r>
            <a:endParaRPr lang="en-US" dirty="0"/>
          </a:p>
        </p:txBody>
      </p:sp>
    </p:spTree>
    <p:extLst>
      <p:ext uri="{BB962C8B-B14F-4D97-AF65-F5344CB8AC3E}">
        <p14:creationId xmlns:p14="http://schemas.microsoft.com/office/powerpoint/2010/main" val="1211601405"/>
      </p:ext>
    </p:extLst>
  </p:cSld>
  <p:clrMapOvr>
    <a:masterClrMapping/>
  </p:clrMapOvr>
</p:sld>
</file>

<file path=ppt/theme/theme1.xml><?xml version="1.0" encoding="utf-8"?>
<a:theme xmlns:a="http://schemas.openxmlformats.org/drawingml/2006/main" name="برلين">
  <a:themeElements>
    <a:clrScheme name="برلين">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برلين">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برلين">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TM04033917[[fn=برلين]]</Template>
  <TotalTime>180</TotalTime>
  <Words>506</Words>
  <Application>Microsoft Office PowerPoint</Application>
  <PresentationFormat>ملء الشاشة</PresentationFormat>
  <Paragraphs>75</Paragraphs>
  <Slides>20</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20</vt:i4>
      </vt:variant>
    </vt:vector>
  </HeadingPairs>
  <TitlesOfParts>
    <vt:vector size="27" baseType="lpstr">
      <vt:lpstr>Arial</vt:lpstr>
      <vt:lpstr>Arial Black</vt:lpstr>
      <vt:lpstr>Browallia New</vt:lpstr>
      <vt:lpstr>Times New Roman</vt:lpstr>
      <vt:lpstr>Trebuchet MS</vt:lpstr>
      <vt:lpstr>Wingdings</vt:lpstr>
      <vt:lpstr>برلين</vt:lpstr>
      <vt:lpstr>Hearing loss in adults</vt:lpstr>
      <vt:lpstr>عرض تقديمي في PowerPoint</vt:lpstr>
      <vt:lpstr>عرض تقديمي في PowerPoint</vt:lpstr>
      <vt:lpstr>types</vt:lpstr>
      <vt:lpstr>Presbycusis.</vt:lpstr>
      <vt:lpstr> Noise-induced hearing loss</vt:lpstr>
      <vt:lpstr>The “4 P’s”</vt:lpstr>
      <vt:lpstr>Sudden sensorineural hearing loss </vt:lpstr>
      <vt:lpstr>Otosclerosis</vt:lpstr>
      <vt:lpstr>Meniere's disease</vt:lpstr>
      <vt:lpstr>Ototoxic medications. </vt:lpstr>
      <vt:lpstr>Acoustic neuroma </vt:lpstr>
      <vt:lpstr>Middle ear disease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DR.Ahmad</dc:creator>
  <cp:lastModifiedBy>user</cp:lastModifiedBy>
  <cp:revision>13</cp:revision>
  <dcterms:created xsi:type="dcterms:W3CDTF">2019-06-29T17:24:27Z</dcterms:created>
  <dcterms:modified xsi:type="dcterms:W3CDTF">2020-12-09T08:56:21Z</dcterms:modified>
</cp:coreProperties>
</file>