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98" r:id="rId6"/>
    <p:sldId id="299" r:id="rId7"/>
    <p:sldId id="30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C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125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C9B6-C6FD-F25A-A294-5504E8D9C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FE984-701B-E900-D2B4-B5A8B32A4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5222C-B0D4-C0F8-8755-8276A7C3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A7559-D0ED-D72B-1A92-A0452E57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D68-D6C0-3331-3BAC-CB481CA7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4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9AC35-53BA-D1B9-F327-1538C9F2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A502C-901A-3A09-2543-6E9A73D7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AA055-8B86-3B29-9CFB-01829277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25869-7746-65E4-8F6B-248F7C48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85495-5DDA-2E87-5C05-A3819A9B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2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7A283-1BD5-D1B5-1B2B-C6B75AAA6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2FA0A-5213-9ACA-7035-0BE342DB4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E8F2B-55CA-E866-6909-83574881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9EB6-E7AE-4CF9-2EC7-B8510E00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63874-5F40-4567-F375-EE5A219E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3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F8E7-1D49-0F20-ACC6-E2A60F07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2B1E-4ABD-7979-8977-A6BB8FCB5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7305C-3CD4-0FC9-732C-67912887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E4776-7315-8645-9BF4-E0F41EBC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C5989-8454-37BC-7373-AB350DB6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D348-51B3-3311-6EFF-ECEC0B00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361C7-11BF-A14D-F0BE-A3CB8E487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F0E8B-5C04-A0EB-E6E9-E3C1B94D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3F86-11BF-B4F8-6E8D-9FEA317B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1F4A2-1466-EE42-B24C-9F32400E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DC05-20FF-46D7-5ED4-E429DF38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51FFF-8163-FA98-ABC2-810C731C6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35457-0B9D-70FB-28C1-84EBAABB8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B53DD-B001-F4EC-1668-4F4BEC65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762F6-0B7F-639C-0540-6DBD9A81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61058-2B73-98F1-77F3-A93093BF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8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9205-D64D-98DD-CEAE-614DB655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46434-1713-4C61-4E73-A41D887D4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40BC0-3D7B-B079-EB9A-2A70707A2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9A7AA-923D-13F2-F1F1-D8E13B803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4B32A-CED8-D102-1D73-9B8FF474B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5EB5B-3B90-94A8-B388-6DF7FBE7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FD769-DD19-7A27-6A2E-E8D49227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CEC0D-71DA-AEBC-AD14-97D12A9D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5225-A4DD-927E-8397-8C195618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1480C-6BFC-EB33-AA2A-4D11ED71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B1F4E-DB79-D3B0-9E31-203A5580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3CBEF-0522-E364-CBDB-AC6538A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8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F5527-08AF-CE3C-65AB-27D23443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F1FC6-936C-53E6-1BDE-C94A6A9E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65A3E-7F05-F735-C0FF-DA327AF4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1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187-6296-E143-FF93-6DD52CFC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756E-9EC8-9F39-2ECE-260122F0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08E17-8516-5CAC-3CBD-F8236EAA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B6289-4C6D-8412-A14C-48551033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967AE-3706-2C4E-E5C0-B4FD5ECA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D7F51-D7B3-F763-01AB-A06181F9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58D2-1EEA-3B7C-0088-3485295E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46CCF-76AB-5625-67FA-75634D8A6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FC8F9-F9DF-2275-D903-B24979E19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85171-02F3-D99E-C99A-C25BD749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DBB00-C819-5B57-1A4D-42A80EB3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862C9-9A39-B71D-7EB7-27062249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99ED2-319E-A1C0-0507-B0918987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DE8DB-26D7-32A6-62D1-2852A3FDD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ABEA8-140C-FD67-DB61-5DEBA7998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E6D7D-9DE5-5B16-BAD3-A3A1F9BBB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7AD59-AD5D-5938-FA9C-2B058141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0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3785636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C706977A-7A1F-D2BF-19A3-AB5716352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76" y="1391611"/>
            <a:ext cx="11403830" cy="6637868"/>
          </a:xfrm>
        </p:spPr>
        <p:txBody>
          <a:bodyPr>
            <a:normAutofit/>
          </a:bodyPr>
          <a:lstStyle/>
          <a:p>
            <a:pPr algn="ctr" rtl="0"/>
            <a:r>
              <a:rPr lang="ar-SA" dirty="0" err="1">
                <a:solidFill>
                  <a:schemeClr val="accent5"/>
                </a:solidFill>
              </a:rPr>
              <a:t>Diverticular</a:t>
            </a:r>
            <a:r>
              <a:rPr lang="ar-SA" dirty="0">
                <a:solidFill>
                  <a:schemeClr val="accent5"/>
                </a:solidFill>
              </a:rPr>
              <a:t> </a:t>
            </a:r>
            <a:r>
              <a:rPr lang="ar-SA" dirty="0" err="1">
                <a:solidFill>
                  <a:schemeClr val="accent5"/>
                </a:solidFill>
              </a:rPr>
              <a:t>disease</a:t>
            </a:r>
            <a:r>
              <a:rPr lang="ar-SA" dirty="0">
                <a:solidFill>
                  <a:schemeClr val="accent5"/>
                </a:solidFill>
              </a:rPr>
              <a:t> </a:t>
            </a:r>
            <a:r>
              <a:rPr lang="ar-SA" dirty="0" err="1">
                <a:solidFill>
                  <a:schemeClr val="accent5"/>
                </a:solidFill>
              </a:rPr>
              <a:t>of</a:t>
            </a:r>
            <a:r>
              <a:rPr lang="ar-SA" dirty="0">
                <a:solidFill>
                  <a:schemeClr val="accent5"/>
                </a:solidFill>
              </a:rPr>
              <a:t> GI </a:t>
            </a:r>
            <a:r>
              <a:rPr lang="ar-SA" dirty="0" err="1">
                <a:solidFill>
                  <a:schemeClr val="accent5"/>
                </a:solidFill>
              </a:rPr>
              <a:t>system</a:t>
            </a:r>
            <a:r>
              <a:rPr lang="ar-SA" dirty="0">
                <a:solidFill>
                  <a:schemeClr val="accent5"/>
                </a:solidFill>
              </a:rPr>
              <a:t> </a:t>
            </a:r>
            <a:br>
              <a:rPr lang="ar-SA" dirty="0">
                <a:solidFill>
                  <a:schemeClr val="accent5"/>
                </a:solidFill>
              </a:rPr>
            </a:br>
            <a:br>
              <a:rPr lang="ar-SA" dirty="0">
                <a:solidFill>
                  <a:schemeClr val="accent5"/>
                </a:solidFill>
              </a:rPr>
            </a:br>
            <a:r>
              <a:rPr lang="ar-SA" sz="2800" dirty="0" err="1"/>
              <a:t>Supervised</a:t>
            </a:r>
            <a:r>
              <a:rPr lang="ar-SA" sz="2800" dirty="0"/>
              <a:t> </a:t>
            </a:r>
            <a:r>
              <a:rPr lang="ar-SA" sz="2800" dirty="0" err="1"/>
              <a:t>by</a:t>
            </a:r>
            <a:r>
              <a:rPr lang="ar-SA" sz="2800" dirty="0"/>
              <a:t> : </a:t>
            </a:r>
            <a:r>
              <a:rPr lang="ar-SA" sz="2800" dirty="0" err="1"/>
              <a:t>Dr</a:t>
            </a:r>
            <a:r>
              <a:rPr lang="ar-SA" sz="2800" dirty="0"/>
              <a:t>. Emad abo rajooh</a:t>
            </a:r>
            <a:br>
              <a:rPr lang="ar-SA" sz="2800" dirty="0"/>
            </a:br>
            <a:r>
              <a:rPr lang="ar-SA" sz="2800" dirty="0"/>
              <a:t>Presented by </a:t>
            </a:r>
            <a:r>
              <a:rPr lang="en-US" sz="2800" dirty="0"/>
              <a:t> :Tasneem Mohamad , Juman Riyad , Sara </a:t>
            </a:r>
            <a:r>
              <a:rPr lang="en-US" sz="2800" dirty="0" err="1"/>
              <a:t>Alazzeh</a:t>
            </a:r>
            <a:r>
              <a:rPr lang="en-US" sz="2800" dirty="0"/>
              <a:t> , Tasneem Hasan </a:t>
            </a:r>
            <a:br>
              <a:rPr lang="ar-SA" dirty="0">
                <a:solidFill>
                  <a:schemeClr val="accent5"/>
                </a:solidFill>
              </a:rPr>
            </a:br>
            <a:br>
              <a:rPr lang="ar-SA" dirty="0">
                <a:solidFill>
                  <a:schemeClr val="accent5"/>
                </a:solidFill>
              </a:rPr>
            </a:br>
            <a:br>
              <a:rPr lang="ar-SA" dirty="0">
                <a:solidFill>
                  <a:schemeClr val="accent5"/>
                </a:solidFill>
              </a:rPr>
            </a:br>
            <a:br>
              <a:rPr lang="ar-SA" dirty="0">
                <a:solidFill>
                  <a:schemeClr val="accent5"/>
                </a:solidFill>
              </a:rPr>
            </a:br>
            <a:endParaRPr lang="ar-A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extBox 1048677"/>
          <p:cNvSpPr txBox="1"/>
          <p:nvPr/>
        </p:nvSpPr>
        <p:spPr>
          <a:xfrm rot="5668">
            <a:off x="672357" y="1889879"/>
            <a:ext cx="9027969" cy="42165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000000"/>
                </a:solidFill>
              </a:rPr>
              <a:t>● </a:t>
            </a:r>
            <a:r>
              <a:rPr lang="ar-JO" sz="2400" dirty="0">
                <a:solidFill>
                  <a:srgbClr val="000000"/>
                </a:solidFill>
              </a:rPr>
              <a:t>Colonic diverticula are more commonly found in the sigmoid but can affect the whole colon  , rarely affect the rectum .</a:t>
            </a:r>
          </a:p>
          <a:p>
            <a:r>
              <a:rPr lang="ar-JO" sz="2400" dirty="0">
                <a:solidFill>
                  <a:srgbClr val="000000"/>
                </a:solidFill>
              </a:rPr>
              <a:t>
● this condition mostly a symptomatic ( diverticulosis ) but can also can be symptomatic ( diverticulitis ) or present as sepsis , hemorrhage ( complications ) .</a:t>
            </a:r>
          </a:p>
          <a:p>
            <a:r>
              <a:rPr lang="ar-JO" sz="2400" dirty="0">
                <a:solidFill>
                  <a:srgbClr val="000000"/>
                </a:solidFill>
              </a:rPr>
              <a:t>
● some of the risk factors are : low fiber diet / aging / smoking / obesity .
</a:t>
            </a:r>
          </a:p>
          <a:p>
            <a:pPr algn="l"/>
            <a:r>
              <a:rPr lang="ar-JO" sz="2400" dirty="0">
                <a:solidFill>
                  <a:srgbClr val="000000"/>
                </a:solidFill>
              </a:rPr>
              <a:t>● inflammed or infected diverticula &gt;&gt; diverticultitis</a:t>
            </a: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3679600A-894A-5356-8072-0A0AC41E0D0F}"/>
              </a:ext>
            </a:extLst>
          </p:cNvPr>
          <p:cNvSpPr txBox="1">
            <a:spLocks/>
          </p:cNvSpPr>
          <p:nvPr/>
        </p:nvSpPr>
        <p:spPr>
          <a:xfrm>
            <a:off x="838200" y="73723"/>
            <a:ext cx="10515600" cy="1325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chemeClr val="accent5"/>
                </a:solidFill>
              </a:rPr>
              <a:t>Colonic diverticula </a:t>
            </a:r>
            <a:endParaRPr lang="ar-AE" b="1" u="sng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extBox 1048680"/>
          <p:cNvSpPr txBox="1"/>
          <p:nvPr/>
        </p:nvSpPr>
        <p:spPr>
          <a:xfrm rot="21598688">
            <a:off x="602289" y="509404"/>
            <a:ext cx="8255231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ar-JO" sz="2400" b="1" dirty="0">
                <a:solidFill>
                  <a:schemeClr val="accent5"/>
                </a:solidFill>
              </a:rPr>
              <a:t>Clinical Presentation of Diverticulitis</a:t>
            </a:r>
            <a:r>
              <a:rPr lang="en-US" sz="2400" b="1" dirty="0">
                <a:solidFill>
                  <a:schemeClr val="accent5"/>
                </a:solidFill>
              </a:rPr>
              <a:t> :</a:t>
            </a:r>
          </a:p>
          <a:p>
            <a:pPr algn="l"/>
            <a:endParaRPr lang="en-US" sz="2400" b="1" dirty="0">
              <a:solidFill>
                <a:srgbClr val="000000"/>
              </a:solidFill>
            </a:endParaRPr>
          </a:p>
          <a:p>
            <a:pPr algn="l"/>
            <a:r>
              <a:rPr lang="ar-JO" sz="2400" b="1" dirty="0">
                <a:solidFill>
                  <a:srgbClr val="000000"/>
                </a:solidFill>
              </a:rPr>
              <a:t>Symptoms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  <a:endParaRPr lang="ar-JO" sz="2000" dirty="0">
              <a:solidFill>
                <a:srgbClr val="000000"/>
              </a:solidFill>
            </a:endParaRPr>
          </a:p>
          <a:p>
            <a:pPr algn="l"/>
            <a:r>
              <a:rPr lang="ar-JO" sz="2400" dirty="0">
                <a:solidFill>
                  <a:srgbClr val="000000"/>
                </a:solidFill>
              </a:rPr>
              <a:t>
</a:t>
            </a:r>
            <a:r>
              <a:rPr lang="ar-JO" sz="2000" dirty="0">
                <a:solidFill>
                  <a:srgbClr val="000000"/>
                </a:solidFill>
              </a:rPr>
              <a:t>Abdominal pain (typically lower left quadrant)
Fever
Nausea and vomiting
Changes in bowel habits (diarrhea or constipation)
Bloating and gas</a:t>
            </a:r>
          </a:p>
          <a:p>
            <a:pPr algn="l"/>
            <a:endParaRPr lang="ar-JO" sz="2400" dirty="0">
              <a:solidFill>
                <a:srgbClr val="000000"/>
              </a:solidFill>
            </a:endParaRP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Signs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ar-JO" sz="2400" dirty="0">
                <a:solidFill>
                  <a:srgbClr val="000000"/>
                </a:solidFill>
              </a:rPr>
              <a:t>
</a:t>
            </a:r>
            <a:r>
              <a:rPr lang="ar-JO" sz="2000" dirty="0">
                <a:solidFill>
                  <a:srgbClr val="000000"/>
                </a:solidFill>
              </a:rPr>
              <a:t>Physical Examination Findings:
Tenderness in the lower left abdomen
Guarding or rebound tenderness in severe cases
Possible palpable mass in cases of abscess.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EA0587-40D4-AD27-3B1E-E8D5660A8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965" y="1511750"/>
            <a:ext cx="5273497" cy="36335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extBox 1048683"/>
          <p:cNvSpPr txBox="1"/>
          <p:nvPr/>
        </p:nvSpPr>
        <p:spPr>
          <a:xfrm rot="21577862">
            <a:off x="422449" y="1166812"/>
            <a:ext cx="5094448" cy="34778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ar-JO" sz="3200" b="1" dirty="0">
                <a:solidFill>
                  <a:srgbClr val="000000"/>
                </a:solidFill>
              </a:rPr>
              <a:t>Diagnostic Indicators 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algn="l"/>
            <a:endParaRPr lang="ar-JO" sz="28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ar-JO" sz="2400" dirty="0">
                <a:solidFill>
                  <a:srgbClr val="000000"/>
                </a:solidFill>
              </a:rPr>
              <a:t>Elevated white blood cell count (leukocytosis)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ar-JO" sz="3200" dirty="0">
                <a:solidFill>
                  <a:srgbClr val="000000"/>
                </a:solidFill>
              </a:rPr>
              <a:t>
</a:t>
            </a:r>
            <a:r>
              <a:rPr lang="en-US" sz="3200" dirty="0">
                <a:solidFill>
                  <a:srgbClr val="000000"/>
                </a:solidFill>
              </a:rPr>
              <a:t>- </a:t>
            </a:r>
            <a:r>
              <a:rPr lang="ar-JO" sz="2400" dirty="0">
                <a:solidFill>
                  <a:srgbClr val="000000"/>
                </a:solidFill>
              </a:rPr>
              <a:t>Imaging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ar-JO" sz="2400" dirty="0">
                <a:solidFill>
                  <a:srgbClr val="000000"/>
                </a:solidFill>
              </a:rPr>
              <a:t>colonoscopy</a:t>
            </a:r>
            <a:r>
              <a:rPr lang="en-US" sz="2400" dirty="0">
                <a:solidFill>
                  <a:srgbClr val="000000"/>
                </a:solidFill>
              </a:rPr>
              <a:t> \\ CT scan)  </a:t>
            </a:r>
            <a:r>
              <a:rPr lang="ar-JO" sz="2400" dirty="0">
                <a:solidFill>
                  <a:srgbClr val="000000"/>
                </a:solidFill>
              </a:rPr>
              <a:t>shows diverticula, inflammation, or complications (abscess, perforation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ar-JO" sz="28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B3D81-672C-59B3-183C-C2E12C641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85" y="1055169"/>
            <a:ext cx="6578475" cy="46523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extBox 1048686"/>
          <p:cNvSpPr txBox="1"/>
          <p:nvPr/>
        </p:nvSpPr>
        <p:spPr>
          <a:xfrm>
            <a:off x="462225" y="125731"/>
            <a:ext cx="11339832" cy="64325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ar-JO" sz="2400" b="1" dirty="0">
                <a:solidFill>
                  <a:schemeClr val="accent5"/>
                </a:solidFill>
              </a:rPr>
              <a:t>Management of Diverticulitis</a:t>
            </a:r>
            <a:endParaRPr lang="en-US" sz="2000" b="1" dirty="0">
              <a:solidFill>
                <a:srgbClr val="000000"/>
              </a:solidFill>
            </a:endParaRPr>
          </a:p>
          <a:p>
            <a:pPr algn="l"/>
            <a:endParaRPr lang="en-US" sz="2000" b="1" dirty="0">
              <a:solidFill>
                <a:srgbClr val="000000"/>
              </a:solidFill>
            </a:endParaRPr>
          </a:p>
          <a:p>
            <a:pPr algn="l"/>
            <a:r>
              <a:rPr lang="en-US" sz="2000" b="1" dirty="0">
                <a:solidFill>
                  <a:srgbClr val="000000"/>
                </a:solidFill>
              </a:rPr>
              <a:t>1. </a:t>
            </a:r>
            <a:r>
              <a:rPr lang="ar-JO" sz="2000" b="1" dirty="0">
                <a:solidFill>
                  <a:srgbClr val="000000"/>
                </a:solidFill>
              </a:rPr>
              <a:t>Mild Cases (Outpatient Treatment):</a:t>
            </a:r>
            <a:r>
              <a:rPr lang="ar-JO" sz="2000" dirty="0">
                <a:solidFill>
                  <a:srgbClr val="000000"/>
                </a:solidFill>
              </a:rPr>
              <a:t>
Dietary modifications: clear liquid diet initially, progress to low-fiber as tolerated.
Oral antibiotics (e.g., ciprofloxacin and metronidazole).
</a:t>
            </a:r>
            <a:r>
              <a:rPr lang="ar-JO" sz="2000" b="1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ar-JO" sz="2000" b="1" dirty="0">
                <a:solidFill>
                  <a:srgbClr val="000000"/>
                </a:solidFill>
              </a:rPr>
              <a:t>Moderate to Severe Cases (Inpatient Treatment):</a:t>
            </a:r>
            <a:r>
              <a:rPr lang="ar-JO" sz="2000" dirty="0">
                <a:solidFill>
                  <a:srgbClr val="000000"/>
                </a:solidFill>
              </a:rPr>
              <a:t>
NPO (nothing by mouth) status; IV fluids for hydration.
IV antibiotics (broad-spectrum).
Monitor for complications (abscess, perforation).
</a:t>
            </a:r>
            <a:r>
              <a:rPr lang="ar-JO" sz="2800" dirty="0">
                <a:solidFill>
                  <a:srgbClr val="000000"/>
                </a:solidFill>
              </a:rPr>
              <a:t>
</a:t>
            </a:r>
            <a:r>
              <a:rPr lang="ar-JO" sz="2000" b="1" dirty="0">
                <a:solidFill>
                  <a:srgbClr val="000000"/>
                </a:solidFill>
              </a:rPr>
              <a:t>3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ar-JO" sz="2000" b="1" dirty="0">
                <a:solidFill>
                  <a:srgbClr val="000000"/>
                </a:solidFill>
              </a:rPr>
              <a:t> Surgical Intervention:</a:t>
            </a:r>
            <a:r>
              <a:rPr lang="ar-JO" sz="2000" dirty="0">
                <a:solidFill>
                  <a:srgbClr val="000000"/>
                </a:solidFill>
              </a:rPr>
              <a:t>
Indicated for recurrent diverticulitis, complications, or failure of medical management.
Options include resection or drainage of abscess.
</a:t>
            </a:r>
            <a:r>
              <a:rPr lang="ar-JO" sz="2000" b="1" dirty="0">
                <a:solidFill>
                  <a:srgbClr val="000000"/>
                </a:solidFill>
              </a:rPr>
              <a:t>4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ar-JO" sz="2000" b="1" dirty="0">
                <a:solidFill>
                  <a:srgbClr val="000000"/>
                </a:solidFill>
              </a:rPr>
              <a:t> Post-Recovery:</a:t>
            </a:r>
            <a:r>
              <a:rPr lang="ar-JO" sz="2000" dirty="0">
                <a:solidFill>
                  <a:srgbClr val="000000"/>
                </a:solidFill>
              </a:rPr>
              <a:t>
Gradual reintroduction of a high-fiber diet.
Regular follow-up to prevent recurrence.</a:t>
            </a:r>
            <a:endParaRPr lang="ar-JO" sz="2400" dirty="0">
              <a:solidFill>
                <a:srgbClr val="000000"/>
              </a:solidFill>
            </a:endParaRPr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92686" y="1913416"/>
            <a:ext cx="5009371" cy="2427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extBox 1048655"/>
          <p:cNvSpPr txBox="1"/>
          <p:nvPr/>
        </p:nvSpPr>
        <p:spPr>
          <a:xfrm>
            <a:off x="6235778" y="4095312"/>
            <a:ext cx="3645997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Acquired diverticulum have two types according to mechanism of it's formation into 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pulsion type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traction type</a:t>
            </a:r>
            <a:endParaRPr lang="ar-JO" sz="28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C5ECD-541A-DE00-05EA-D0910B497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7" y="1759070"/>
            <a:ext cx="6189784" cy="1849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68A91B-7CFA-37EA-4706-C42DDD712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21" y="3121225"/>
            <a:ext cx="5856674" cy="3844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CD1B52-381A-B984-7C22-F152E8B793C1}"/>
              </a:ext>
            </a:extLst>
          </p:cNvPr>
          <p:cNvSpPr txBox="1"/>
          <p:nvPr/>
        </p:nvSpPr>
        <p:spPr>
          <a:xfrm>
            <a:off x="383393" y="135791"/>
            <a:ext cx="10417099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/>
                </a:solidFill>
              </a:rPr>
              <a:t>Diverticuli</a:t>
            </a:r>
            <a:r>
              <a:rPr lang="en-US" sz="2000" dirty="0">
                <a:solidFill>
                  <a:srgbClr val="000000"/>
                </a:solidFill>
              </a:rPr>
              <a:t> : hollow out-pouching are a common structural abnormality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chemeClr val="accent5"/>
                </a:solidFill>
              </a:rPr>
              <a:t> Classified as  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1- true :all three layers of the bowel are present in the  wall of the diverticulum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ex: </a:t>
            </a:r>
            <a:r>
              <a:rPr lang="en-US" sz="2000" dirty="0" err="1">
                <a:solidFill>
                  <a:srgbClr val="000000"/>
                </a:solidFill>
              </a:rPr>
              <a:t>meckl's</a:t>
            </a:r>
            <a:r>
              <a:rPr lang="en-US" sz="2000" dirty="0">
                <a:solidFill>
                  <a:srgbClr val="000000"/>
                </a:solidFill>
              </a:rPr>
              <a:t> disease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2- False : there is no muscularis layer present in the diverticulum </a:t>
            </a:r>
            <a:endParaRPr lang="ar-JO" sz="28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ex: sigmoid diverticular disease</a:t>
            </a:r>
            <a:endParaRPr lang="ar-JO" sz="28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ar-JO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extBox 1048658"/>
          <p:cNvSpPr txBox="1"/>
          <p:nvPr/>
        </p:nvSpPr>
        <p:spPr>
          <a:xfrm>
            <a:off x="1660042" y="108018"/>
            <a:ext cx="821748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chemeClr val="accent5"/>
                </a:solidFill>
              </a:rPr>
              <a:t>Esophageal diverticulum </a:t>
            </a:r>
            <a:endParaRPr lang="ar-JO" sz="4400" b="1" u="sng" dirty="0">
              <a:solidFill>
                <a:schemeClr val="accent5"/>
              </a:solidFill>
            </a:endParaRPr>
          </a:p>
        </p:txBody>
      </p:sp>
      <p:sp>
        <p:nvSpPr>
          <p:cNvPr id="1048663" name="TextBox 1048662"/>
          <p:cNvSpPr txBox="1"/>
          <p:nvPr/>
        </p:nvSpPr>
        <p:spPr>
          <a:xfrm>
            <a:off x="247026" y="1162093"/>
            <a:ext cx="5260394" cy="35963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ar-JO" sz="2200" b="1" dirty="0"/>
              <a:t>Definition</a:t>
            </a:r>
            <a:r>
              <a:rPr lang="ar-JO" sz="2200" dirty="0"/>
              <a:t>: A diverticulum is an abnormal pouch that forms in the esophageal wall.</a:t>
            </a:r>
            <a:endParaRPr lang="en-US" sz="2200" dirty="0"/>
          </a:p>
          <a:p>
            <a:pPr>
              <a:lnSpc>
                <a:spcPct val="70000"/>
              </a:lnSpc>
              <a:spcBef>
                <a:spcPts val="1000"/>
              </a:spcBef>
            </a:pPr>
            <a:endParaRPr lang="en-US" sz="2200" dirty="0"/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JO" sz="2200" b="1" dirty="0"/>
              <a:t>Types</a:t>
            </a:r>
            <a:r>
              <a:rPr lang="ar-JO" sz="2200" dirty="0"/>
              <a:t>:</a:t>
            </a:r>
            <a:endParaRPr lang="en-US" sz="2200" dirty="0"/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sz="2200" dirty="0"/>
              <a:t>1. </a:t>
            </a:r>
            <a:r>
              <a:rPr lang="ar-JO" sz="2200" b="1" dirty="0"/>
              <a:t>Zenker’s Diverticulum</a:t>
            </a:r>
            <a:r>
              <a:rPr lang="ar-JO" sz="2200" dirty="0"/>
              <a:t>: Located above the upper esophageal sphincter.</a:t>
            </a:r>
            <a:r>
              <a:rPr lang="en-US" sz="2200" dirty="0"/>
              <a:t> </a:t>
            </a:r>
            <a:r>
              <a:rPr lang="ar-JO" sz="2200" dirty="0"/>
              <a:t>
</a:t>
            </a:r>
            <a:r>
              <a:rPr lang="en-US" sz="2200" dirty="0"/>
              <a:t>2. </a:t>
            </a:r>
            <a:r>
              <a:rPr lang="en-US" sz="2200" b="1" dirty="0" err="1"/>
              <a:t>midesophageal</a:t>
            </a:r>
            <a:r>
              <a:rPr lang="en-US" sz="2200" b="1" dirty="0"/>
              <a:t> diverticular </a:t>
            </a:r>
            <a:r>
              <a:rPr lang="en-US" sz="2200" dirty="0"/>
              <a:t>(</a:t>
            </a:r>
            <a:r>
              <a:rPr lang="ar-JO" sz="2200" dirty="0"/>
              <a:t>Traction Diverticulum: </a:t>
            </a:r>
            <a:r>
              <a:rPr lang="en-US" sz="2200" dirty="0"/>
              <a:t>)</a:t>
            </a:r>
            <a:r>
              <a:rPr lang="ar-JO" sz="2200" dirty="0"/>
              <a:t>Typically found in the mid-esophagus due to inflammation or scarring</a:t>
            </a:r>
            <a:r>
              <a:rPr lang="en-US" sz="2200" dirty="0"/>
              <a:t> and more common in TEF </a:t>
            </a:r>
            <a:r>
              <a:rPr lang="ar-JO" sz="2200" dirty="0"/>
              <a:t>
</a:t>
            </a:r>
            <a:r>
              <a:rPr lang="en-US" sz="2200" dirty="0"/>
              <a:t>3. </a:t>
            </a:r>
            <a:r>
              <a:rPr lang="ar-JO" sz="2200" b="1" dirty="0"/>
              <a:t>Epiphrenic Diverticulum: </a:t>
            </a:r>
            <a:r>
              <a:rPr lang="ar-JO" sz="2200" dirty="0"/>
              <a:t>Found just above the lower esophageal s</a:t>
            </a:r>
            <a:r>
              <a:rPr lang="ar-JO" sz="2000" dirty="0">
                <a:solidFill>
                  <a:srgbClr val="000000"/>
                </a:solidFill>
              </a:rPr>
              <a:t>phincter.</a:t>
            </a:r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60" y="4935738"/>
            <a:ext cx="2839805" cy="1814244"/>
          </a:xfrm>
          <a:prstGeom prst="rect">
            <a:avLst/>
          </a:prstGeom>
        </p:spPr>
      </p:pic>
      <p:pic>
        <p:nvPicPr>
          <p:cNvPr id="2097155" name="Picture 2097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7160">
            <a:off x="251462" y="4879232"/>
            <a:ext cx="2526161" cy="17837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9E0FF5-C7AC-3E07-4D3B-109EB119D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503" y="1423991"/>
            <a:ext cx="6148551" cy="48269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extBox 1048667"/>
          <p:cNvSpPr txBox="1"/>
          <p:nvPr/>
        </p:nvSpPr>
        <p:spPr>
          <a:xfrm>
            <a:off x="308149" y="448682"/>
            <a:ext cx="5911780" cy="51398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000000"/>
                </a:solidFill>
              </a:rPr>
              <a:t>
</a:t>
            </a:r>
            <a:r>
              <a:rPr lang="ar-JO" sz="2400" b="1" dirty="0">
                <a:solidFill>
                  <a:srgbClr val="000000"/>
                </a:solidFill>
              </a:rPr>
              <a:t>Symptoms</a:t>
            </a:r>
            <a:r>
              <a:rPr lang="ar-JO" sz="2000" dirty="0">
                <a:solidFill>
                  <a:srgbClr val="000000"/>
                </a:solidFill>
              </a:rPr>
              <a:t>:</a:t>
            </a:r>
            <a:endParaRPr lang="ar-JO" sz="2400" dirty="0">
              <a:solidFill>
                <a:srgbClr val="000000"/>
              </a:solidFill>
            </a:endParaRPr>
          </a:p>
          <a:p>
            <a:r>
              <a:rPr lang="ar-JO" sz="2000" dirty="0">
                <a:solidFill>
                  <a:srgbClr val="000000"/>
                </a:solidFill>
              </a:rPr>
              <a:t>
	•	Difficulty swallowing (dysphagia)
	•	Regurgitation of undigested food
	•	Coughing or aspiration
	•	Halitosis (bad breath)</a:t>
            </a:r>
            <a:endParaRPr lang="ar-JO" sz="2400" dirty="0">
              <a:solidFill>
                <a:srgbClr val="000000"/>
              </a:solidFill>
            </a:endParaRPr>
          </a:p>
          <a:p>
            <a:r>
              <a:rPr lang="ar-JO" sz="2000" dirty="0">
                <a:solidFill>
                  <a:srgbClr val="000000"/>
                </a:solidFill>
              </a:rPr>
              <a:t>
</a:t>
            </a:r>
            <a:r>
              <a:rPr lang="en-US" sz="2000" dirty="0">
                <a:solidFill>
                  <a:srgbClr val="000000"/>
                </a:solidFill>
              </a:rPr>
              <a:t>   </a:t>
            </a:r>
            <a:r>
              <a:rPr lang="ar-JO" sz="2400" b="1" dirty="0">
                <a:solidFill>
                  <a:srgbClr val="000000"/>
                </a:solidFill>
              </a:rPr>
              <a:t>Diagnosis</a:t>
            </a:r>
            <a:r>
              <a:rPr lang="ar-JO" sz="2000" dirty="0">
                <a:solidFill>
                  <a:srgbClr val="000000"/>
                </a:solidFill>
              </a:rPr>
              <a:t>: </a:t>
            </a:r>
            <a:endParaRPr lang="ar-JO" sz="24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                </a:t>
            </a:r>
            <a:r>
              <a:rPr lang="ar-JO" sz="2000" dirty="0">
                <a:solidFill>
                  <a:srgbClr val="000000"/>
                </a:solidFill>
              </a:rPr>
              <a:t>Barium swallow, endoscopy, and imaging.</a:t>
            </a:r>
            <a:endParaRPr lang="en-US" sz="2000" dirty="0">
              <a:solidFill>
                <a:srgbClr val="000000"/>
              </a:solidFill>
            </a:endParaRPr>
          </a:p>
          <a:p>
            <a:endParaRPr lang="ar-JO" sz="2400" dirty="0">
              <a:solidFill>
                <a:srgbClr val="000000"/>
              </a:solidFill>
            </a:endParaRPr>
          </a:p>
          <a:p>
            <a:r>
              <a:rPr lang="ar-JO" sz="2400" b="1" dirty="0">
                <a:solidFill>
                  <a:srgbClr val="000000"/>
                </a:solidFill>
              </a:rPr>
              <a:t>Treatment</a:t>
            </a:r>
            <a:r>
              <a:rPr lang="ar-JO" sz="2000" dirty="0">
                <a:solidFill>
                  <a:srgbClr val="000000"/>
                </a:solidFill>
              </a:rPr>
              <a:t>: </a:t>
            </a:r>
            <a:endParaRPr lang="ar-JO" sz="2400" dirty="0">
              <a:solidFill>
                <a:srgbClr val="000000"/>
              </a:solidFill>
            </a:endParaRPr>
          </a:p>
          <a:p>
            <a:endParaRPr lang="ar-JO" sz="24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          </a:t>
            </a:r>
            <a:r>
              <a:rPr lang="ar-JO" sz="2000" dirty="0">
                <a:solidFill>
                  <a:srgbClr val="000000"/>
                </a:solidFill>
              </a:rPr>
              <a:t>Dietary modifications, endoscopic techniques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ar-JO" sz="2000" dirty="0">
                <a:solidFill>
                  <a:srgbClr val="000000"/>
                </a:solidFill>
              </a:rPr>
              <a:t>or</a:t>
            </a:r>
            <a:r>
              <a:rPr lang="en-US" sz="2000" dirty="0">
                <a:solidFill>
                  <a:srgbClr val="000000"/>
                </a:solidFill>
              </a:rPr>
              <a:t>   </a:t>
            </a:r>
            <a:r>
              <a:rPr lang="ar-JO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surgical </a:t>
            </a:r>
            <a:r>
              <a:rPr lang="ar-JO" sz="2000" dirty="0">
                <a:solidFill>
                  <a:srgbClr val="000000"/>
                </a:solidFill>
              </a:rPr>
              <a:t>intervention 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ar-JO" sz="2000" dirty="0">
                <a:solidFill>
                  <a:srgbClr val="000000"/>
                </a:solidFill>
              </a:rPr>
              <a:t>for </a:t>
            </a:r>
            <a:r>
              <a:rPr lang="en-US" sz="2000" dirty="0">
                <a:solidFill>
                  <a:srgbClr val="000000"/>
                </a:solidFill>
              </a:rPr>
              <a:t>    </a:t>
            </a:r>
            <a:r>
              <a:rPr lang="ar-JO" sz="2000" dirty="0">
                <a:solidFill>
                  <a:srgbClr val="000000"/>
                </a:solidFill>
              </a:rPr>
              <a:t>severe cases.</a:t>
            </a:r>
            <a:endParaRPr lang="ar-JO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CBE6C9-8F13-7339-8926-003B563F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23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b="1" u="sng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Gastric diverticulum </a:t>
            </a:r>
            <a:endParaRPr lang="ar-AE" b="1" u="sng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0F2E2A-EB9C-51F1-6707-08C30EE72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81" y="1605912"/>
            <a:ext cx="10773500" cy="5252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Definition &amp; Incidence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Gastric diverticula (GD) are rare outpouchings of the stomach wall, mostly forming in the fundus.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are </a:t>
            </a:r>
            <a:r>
              <a:rPr lang="en-US" dirty="0">
                <a:highlight>
                  <a:srgbClr val="FFFF00"/>
                </a:highlight>
              </a:rPr>
              <a:t>the least common type of gastrointestinal diverticula</a:t>
            </a:r>
            <a:r>
              <a:rPr lang="en-US" dirty="0"/>
              <a:t>, often discovered incidentally.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Equally affects </a:t>
            </a:r>
            <a:r>
              <a:rPr lang="en-US" dirty="0"/>
              <a:t>men and women, typically seen in ages </a:t>
            </a:r>
            <a:r>
              <a:rPr lang="en-US" dirty="0">
                <a:highlight>
                  <a:srgbClr val="FFFF00"/>
                </a:highlight>
              </a:rPr>
              <a:t>50-70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Symptoms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individuals with GD are asymptomatic.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Symptomatic cases may experience: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Epigastric pain, nausea, vomiting, dyspepsia, early satiety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Postprandial fullness, belching, halitosis, anorexia, and dysphagia</a:t>
            </a:r>
          </a:p>
          <a:p>
            <a:pPr marL="0" indent="0">
              <a:buNone/>
            </a:pPr>
            <a:r>
              <a:rPr lang="en-US" b="1" dirty="0"/>
              <a:t>Complications</a:t>
            </a:r>
            <a:r>
              <a:rPr lang="en-US" dirty="0"/>
              <a:t>: Ulceration, bleeding , perforation, and possible malignant transformation.</a:t>
            </a:r>
          </a:p>
          <a:p>
            <a:pPr marL="0" indent="0">
              <a:buNone/>
            </a:pPr>
            <a:r>
              <a:rPr lang="en-US" b="1" dirty="0"/>
              <a:t>Types of GD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Congenital</a:t>
            </a:r>
            <a:r>
              <a:rPr lang="en-US" dirty="0"/>
              <a:t>: True diverticula, involving all layers; more common (70%).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Acquired</a:t>
            </a:r>
            <a:r>
              <a:rPr lang="en-US" dirty="0"/>
              <a:t>: False diverticula, involving mucosa and submucosa; less common (30%).</a:t>
            </a:r>
          </a:p>
          <a:p>
            <a:pPr algn="l" rtl="0"/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230977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A15B9D-A979-987D-6551-701DF5BB9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95" y="1517301"/>
            <a:ext cx="10710705" cy="46596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Investigation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Often found incidentally during diagnostic exams for gastrointestinal symptoms.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Diagnostic approaches: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Radiological</a:t>
            </a:r>
            <a:r>
              <a:rPr lang="en-US" dirty="0"/>
              <a:t>: Upper GI contrast radiography, abdominal CT with oral contrast.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Endoscopy</a:t>
            </a:r>
            <a:r>
              <a:rPr lang="en-US" dirty="0"/>
              <a:t>: Essential for suspicious GD to check for malignancy risk, with biopsy for raised/irregular borders.</a:t>
            </a:r>
          </a:p>
          <a:p>
            <a:pPr marL="0" indent="0">
              <a:buNone/>
            </a:pPr>
            <a:r>
              <a:rPr lang="en-US" b="1" dirty="0"/>
              <a:t>Management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Asymptomatic</a:t>
            </a:r>
            <a:r>
              <a:rPr lang="en-US" dirty="0"/>
              <a:t>: No treatment required.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Symptomatic</a:t>
            </a:r>
            <a:r>
              <a:rPr lang="en-US" dirty="0"/>
              <a:t>: Begin with medical management (PPI, antacids).</a:t>
            </a:r>
          </a:p>
          <a:p>
            <a:pPr marL="0" indent="0">
              <a:buNone/>
            </a:pPr>
            <a:r>
              <a:rPr lang="en-US" b="1" dirty="0"/>
              <a:t>Surgical Indications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GD larger than 4 cm, persistent symptoms after PPI therapy, or presence of complications.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Surgical options</a:t>
            </a:r>
            <a:r>
              <a:rPr lang="en-US" dirty="0"/>
              <a:t>: Laparoscopic (preferred) or open approach, involving resection of GD or affected stomach part.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156F7-11A2-87EE-0B04-BFBA31F7DD5B}"/>
              </a:ext>
            </a:extLst>
          </p:cNvPr>
          <p:cNvSpPr txBox="1"/>
          <p:nvPr/>
        </p:nvSpPr>
        <p:spPr>
          <a:xfrm>
            <a:off x="776236" y="681037"/>
            <a:ext cx="60943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M" sz="4400" b="0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Diagnosis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109235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C4077-F1E4-8DAA-28B1-016ACEEC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92" y="516408"/>
            <a:ext cx="5162408" cy="582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97BD03-1133-9F32-4F47-393512D7B5F8}"/>
              </a:ext>
            </a:extLst>
          </p:cNvPr>
          <p:cNvSpPr txBox="1"/>
          <p:nvPr/>
        </p:nvSpPr>
        <p:spPr>
          <a:xfrm>
            <a:off x="276122" y="619030"/>
            <a:ext cx="6094324" cy="661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800" b="1" i="0" dirty="0">
                <a:solidFill>
                  <a:srgbClr val="1B1B1B"/>
                </a:solidFill>
                <a:effectLst/>
                <a:latin typeface="Source Sans Pro Web"/>
              </a:rPr>
              <a:t>Large symptomatic gastric diverticula: Two case reports and a brief review of literature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F3043-60DD-8A73-D742-81D5F1D5D614}"/>
              </a:ext>
            </a:extLst>
          </p:cNvPr>
          <p:cNvSpPr txBox="1"/>
          <p:nvPr/>
        </p:nvSpPr>
        <p:spPr>
          <a:xfrm>
            <a:off x="404446" y="1566271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M" dirty="0">
                <a:hlinkClick r:id="rId3"/>
              </a:rPr>
              <a:t>https://pmc.ncbi.nlm.nih.gov/articles/PMC3785636/</a:t>
            </a:r>
            <a:r>
              <a:rPr lang="en-US" dirty="0"/>
              <a:t> </a:t>
            </a:r>
            <a:endParaRPr lang="en-CM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7217B-58C3-9028-4F93-2CBC19220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5466"/>
            <a:ext cx="6223267" cy="31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5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extBox 1048670"/>
          <p:cNvSpPr txBox="1"/>
          <p:nvPr/>
        </p:nvSpPr>
        <p:spPr>
          <a:xfrm>
            <a:off x="170821" y="1399286"/>
            <a:ext cx="11615895" cy="415498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Its </a:t>
            </a:r>
            <a:r>
              <a:rPr lang="ar-JO" sz="2400" dirty="0">
                <a:solidFill>
                  <a:srgbClr val="000000"/>
                </a:solidFill>
              </a:rPr>
              <a:t>less common than larg bowel even they can affect both at the same time  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ar-JO" sz="2400" dirty="0">
                <a:solidFill>
                  <a:srgbClr val="000000"/>
                </a:solidFill>
              </a:rPr>
              <a:t>
*** </a:t>
            </a:r>
            <a:r>
              <a:rPr lang="ar-JO" sz="2400" b="1" dirty="0">
                <a:solidFill>
                  <a:srgbClr val="000000"/>
                </a:solidFill>
              </a:rPr>
              <a:t>Classification</a:t>
            </a:r>
            <a:r>
              <a:rPr lang="ar-JO" sz="2400" dirty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ar-JO" sz="2400" dirty="0">
                <a:solidFill>
                  <a:srgbClr val="000000"/>
                </a:solidFill>
              </a:rPr>
              <a:t> - </a:t>
            </a:r>
            <a:r>
              <a:rPr lang="ar-JO" sz="2400" b="1" dirty="0">
                <a:solidFill>
                  <a:srgbClr val="000000"/>
                </a:solidFill>
              </a:rPr>
              <a:t>Congenital</a:t>
            </a:r>
            <a:r>
              <a:rPr lang="ar-JO" sz="2400" dirty="0">
                <a:solidFill>
                  <a:srgbClr val="000000"/>
                </a:solidFill>
              </a:rPr>
              <a:t> : true type as meckels ( patent vitelline duct ) 
</a:t>
            </a:r>
            <a:r>
              <a:rPr lang="ar-JO" sz="2400" b="1" dirty="0">
                <a:solidFill>
                  <a:schemeClr val="accent5"/>
                </a:solidFill>
              </a:rPr>
              <a:t>Rule of 2 </a:t>
            </a:r>
            <a:r>
              <a:rPr lang="en-US" sz="2400" b="1" dirty="0">
                <a:solidFill>
                  <a:schemeClr val="accent5"/>
                </a:solidFill>
              </a:rPr>
              <a:t> 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ar-JO" sz="24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%</a:t>
            </a:r>
            <a:r>
              <a:rPr lang="ar-JO" sz="2400" dirty="0">
                <a:solidFill>
                  <a:srgbClr val="000000"/>
                </a:solidFill>
              </a:rPr>
              <a:t>of population 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ar-JO" sz="2400" dirty="0">
                <a:solidFill>
                  <a:srgbClr val="000000"/>
                </a:solidFill>
              </a:rPr>
              <a:t>
2 cm in diameter</a:t>
            </a:r>
            <a:r>
              <a:rPr lang="en-US" sz="2400" dirty="0">
                <a:solidFill>
                  <a:srgbClr val="000000"/>
                </a:solidFill>
              </a:rPr>
              <a:t> , </a:t>
            </a:r>
            <a:r>
              <a:rPr lang="ar-JO" sz="2400" dirty="0">
                <a:solidFill>
                  <a:srgbClr val="000000"/>
                </a:solidFill>
              </a:rPr>
              <a:t>2 inches in length</a:t>
            </a:r>
            <a:r>
              <a:rPr lang="en-US" sz="2400" dirty="0">
                <a:solidFill>
                  <a:srgbClr val="000000"/>
                </a:solidFill>
              </a:rPr>
              <a:t> , </a:t>
            </a:r>
            <a:r>
              <a:rPr lang="ar-JO" sz="2400" dirty="0">
                <a:solidFill>
                  <a:srgbClr val="000000"/>
                </a:solidFill>
              </a:rPr>
              <a:t>2feet of iliocecal valve  
2 time more in male </a:t>
            </a:r>
            <a:r>
              <a:rPr lang="en-US" sz="2400" dirty="0">
                <a:solidFill>
                  <a:srgbClr val="000000"/>
                </a:solidFill>
              </a:rPr>
              <a:t> n </a:t>
            </a:r>
            <a:r>
              <a:rPr lang="ar-JO" sz="2400" dirty="0">
                <a:solidFill>
                  <a:srgbClr val="000000"/>
                </a:solidFill>
              </a:rPr>
              <a:t>2 hypertrophic tissue </a:t>
            </a:r>
            <a:r>
              <a:rPr lang="en-US" sz="2400" dirty="0">
                <a:solidFill>
                  <a:srgbClr val="000000"/>
                </a:solidFill>
              </a:rPr>
              <a:t> , </a:t>
            </a:r>
            <a:r>
              <a:rPr lang="ar-JO" sz="2400" dirty="0">
                <a:solidFill>
                  <a:srgbClr val="000000"/>
                </a:solidFill>
              </a:rPr>
              <a:t>Symptoms befor 2 years 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ar-JO" sz="2400" dirty="0">
                <a:solidFill>
                  <a:srgbClr val="000000"/>
                </a:solidFill>
              </a:rPr>
              <a:t>
 - </a:t>
            </a:r>
            <a:r>
              <a:rPr lang="ar-JO" sz="2400" b="1" dirty="0">
                <a:solidFill>
                  <a:srgbClr val="000000"/>
                </a:solidFill>
              </a:rPr>
              <a:t>Acquired</a:t>
            </a:r>
            <a:r>
              <a:rPr lang="ar-JO" sz="2400" dirty="0">
                <a:solidFill>
                  <a:srgbClr val="000000"/>
                </a:solidFill>
              </a:rPr>
              <a:t> : false diverticulum(mainly couse  by increase lntra abdominal pressure more located in deudonum</a:t>
            </a:r>
            <a:endParaRPr lang="ar-JO" sz="2800" dirty="0">
              <a:solidFill>
                <a:srgbClr val="000000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33EB2FC7-7AE6-96C3-03C5-EA6327F24764}"/>
              </a:ext>
            </a:extLst>
          </p:cNvPr>
          <p:cNvSpPr txBox="1">
            <a:spLocks/>
          </p:cNvSpPr>
          <p:nvPr/>
        </p:nvSpPr>
        <p:spPr>
          <a:xfrm>
            <a:off x="838200" y="73723"/>
            <a:ext cx="10515600" cy="1325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chemeClr val="accent5"/>
                </a:solidFill>
              </a:rPr>
              <a:t>Small bowel</a:t>
            </a:r>
            <a:r>
              <a:rPr lang="ar-SA" b="1" u="sng" dirty="0">
                <a:solidFill>
                  <a:schemeClr val="accent5"/>
                </a:solidFill>
              </a:rPr>
              <a:t> diverticulum </a:t>
            </a:r>
            <a:endParaRPr lang="ar-AE" b="1" u="sng" dirty="0">
              <a:solidFill>
                <a:schemeClr val="accent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02678D-94FC-B20E-4519-DB813429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45" y="2080009"/>
            <a:ext cx="1443193" cy="19242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extBox 1048673"/>
          <p:cNvSpPr txBox="1"/>
          <p:nvPr/>
        </p:nvSpPr>
        <p:spPr>
          <a:xfrm>
            <a:off x="731859" y="768556"/>
            <a:ext cx="9311112" cy="45858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ar-JO" sz="2000" dirty="0">
                <a:solidFill>
                  <a:srgbClr val="000000"/>
                </a:solidFill>
              </a:rPr>
              <a:t>*** </a:t>
            </a:r>
            <a:r>
              <a:rPr lang="ar-JO" sz="2400" b="1" dirty="0">
                <a:solidFill>
                  <a:schemeClr val="accent5"/>
                </a:solidFill>
              </a:rPr>
              <a:t>Clinical features </a:t>
            </a:r>
            <a:r>
              <a:rPr lang="ar-JO" sz="2000" dirty="0">
                <a:solidFill>
                  <a:srgbClr val="000000"/>
                </a:solidFill>
              </a:rPr>
              <a:t>: 
Mostly asymptomatic incedantly finding in endoscopy 
Cane come which complication like  : obstructions
Haemorrhage
Malabsorption 
Perforation 
*** </a:t>
            </a:r>
            <a:r>
              <a:rPr lang="ar-JO" sz="2400" b="1" dirty="0">
                <a:solidFill>
                  <a:schemeClr val="accent5"/>
                </a:solidFill>
              </a:rPr>
              <a:t>Dignosis by  : </a:t>
            </a:r>
            <a:r>
              <a:rPr lang="ar-JO" sz="2000" dirty="0">
                <a:solidFill>
                  <a:srgbClr val="000000"/>
                </a:solidFill>
              </a:rPr>
              <a:t>enteroscopy and barium Ct and MRI for complications 
***</a:t>
            </a:r>
            <a:r>
              <a:rPr lang="ar-JO" sz="2400" b="1" dirty="0">
                <a:solidFill>
                  <a:schemeClr val="accent5"/>
                </a:solidFill>
              </a:rPr>
              <a:t>Management </a:t>
            </a:r>
            <a:r>
              <a:rPr lang="ar-JO" sz="2000" dirty="0">
                <a:solidFill>
                  <a:srgbClr val="000000"/>
                </a:solidFill>
              </a:rPr>
              <a:t>
 life style modification(increase fiber diet and physical activity) 
If no symptoms no need to intervention 
Diverticulitis ( antibiotic and IVF  + NPO) 
Surgical mangment for complication</a:t>
            </a:r>
            <a:endParaRPr lang="ar-JO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985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Source Sans Pro Web</vt:lpstr>
      <vt:lpstr>1_Office Theme</vt:lpstr>
      <vt:lpstr>Diverticular disease of GI system   Supervised by : Dr. Emad abo rajooh Presented by  :Tasneem Mohamad , Juman Riyad , Sara Alazzeh , Tasneem Hasan     </vt:lpstr>
      <vt:lpstr>PowerPoint Presentation</vt:lpstr>
      <vt:lpstr>PowerPoint Presentation</vt:lpstr>
      <vt:lpstr>PowerPoint Presentation</vt:lpstr>
      <vt:lpstr>Gastric diverticulum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Juman Riyad</dc:creator>
  <cp:lastModifiedBy>Juman Riyad</cp:lastModifiedBy>
  <cp:revision>12</cp:revision>
  <dcterms:created xsi:type="dcterms:W3CDTF">2024-10-30T13:23:41Z</dcterms:created>
  <dcterms:modified xsi:type="dcterms:W3CDTF">2024-11-02T22:40:40Z</dcterms:modified>
</cp:coreProperties>
</file>