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300" r:id="rId6"/>
    <p:sldId id="259" r:id="rId7"/>
    <p:sldId id="299" r:id="rId8"/>
    <p:sldId id="282" r:id="rId9"/>
    <p:sldId id="279" r:id="rId10"/>
    <p:sldId id="281" r:id="rId11"/>
    <p:sldId id="296" r:id="rId12"/>
    <p:sldId id="297" r:id="rId13"/>
    <p:sldId id="298" r:id="rId14"/>
    <p:sldId id="261" r:id="rId15"/>
    <p:sldId id="301" r:id="rId16"/>
    <p:sldId id="304" r:id="rId17"/>
    <p:sldId id="262" r:id="rId18"/>
    <p:sldId id="305" r:id="rId19"/>
    <p:sldId id="306" r:id="rId20"/>
    <p:sldId id="285" r:id="rId21"/>
    <p:sldId id="307" r:id="rId22"/>
    <p:sldId id="263" r:id="rId23"/>
    <p:sldId id="286" r:id="rId24"/>
    <p:sldId id="264" r:id="rId25"/>
    <p:sldId id="287" r:id="rId26"/>
    <p:sldId id="288" r:id="rId27"/>
    <p:sldId id="265" r:id="rId28"/>
    <p:sldId id="289" r:id="rId29"/>
    <p:sldId id="266" r:id="rId30"/>
    <p:sldId id="267" r:id="rId31"/>
    <p:sldId id="291" r:id="rId32"/>
    <p:sldId id="290" r:id="rId33"/>
    <p:sldId id="268" r:id="rId34"/>
    <p:sldId id="292" r:id="rId35"/>
    <p:sldId id="295" r:id="rId36"/>
    <p:sldId id="269" r:id="rId37"/>
    <p:sldId id="293" r:id="rId38"/>
    <p:sldId id="294" r:id="rId39"/>
    <p:sldId id="302" r:id="rId40"/>
    <p:sldId id="303" r:id="rId41"/>
    <p:sldId id="270" r:id="rId42"/>
    <p:sldId id="271" r:id="rId43"/>
    <p:sldId id="272" r:id="rId44"/>
    <p:sldId id="273" r:id="rId45"/>
    <p:sldId id="274" r:id="rId46"/>
    <p:sldId id="275" r:id="rId47"/>
    <p:sldId id="308" r:id="rId48"/>
    <p:sldId id="312" r:id="rId49"/>
    <p:sldId id="313" r:id="rId50"/>
    <p:sldId id="314" r:id="rId51"/>
    <p:sldId id="315" r:id="rId52"/>
    <p:sldId id="316" r:id="rId53"/>
    <p:sldId id="317" r:id="rId54"/>
    <p:sldId id="311" r:id="rId55"/>
    <p:sldId id="318" r:id="rId56"/>
    <p:sldId id="319" r:id="rId57"/>
    <p:sldId id="320" r:id="rId58"/>
    <p:sldId id="321" r:id="rId59"/>
    <p:sldId id="322" r:id="rId60"/>
    <p:sldId id="323" r:id="rId61"/>
    <p:sldId id="276" r:id="rId6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5CA65A-8D17-4266-B768-1248AD77E132}" type="datetimeFigureOut">
              <a:rPr lang="ar-SA" smtClean="0"/>
              <a:pPr/>
              <a:t>30/07/1441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6C6ED9-E29A-4BF2-8BE4-A7A1ACA0C3F5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5720" y="3929066"/>
            <a:ext cx="832488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/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>Acne </a:t>
            </a:r>
            <a:r>
              <a:rPr lang="en-US" sz="8000" dirty="0" err="1" smtClean="0">
                <a:solidFill>
                  <a:schemeClr val="tx1"/>
                </a:solidFill>
              </a:rPr>
              <a:t>vulgaris</a:t>
            </a:r>
            <a:r>
              <a:rPr lang="en-US" sz="8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400" dirty="0" err="1" smtClean="0">
                <a:solidFill>
                  <a:schemeClr val="tx1"/>
                </a:solidFill>
              </a:rPr>
              <a:t>Dr.Awad</a:t>
            </a:r>
            <a:r>
              <a:rPr lang="en-US" sz="4400" dirty="0" smtClean="0">
                <a:solidFill>
                  <a:schemeClr val="tx1"/>
                </a:solidFill>
              </a:rPr>
              <a:t> Al-</a:t>
            </a:r>
            <a:r>
              <a:rPr lang="en-US" sz="4400" dirty="0" err="1" smtClean="0">
                <a:solidFill>
                  <a:schemeClr val="tx1"/>
                </a:solidFill>
              </a:rPr>
              <a:t>Tarawneh</a:t>
            </a:r>
            <a:r>
              <a:rPr lang="en-US" sz="4400" dirty="0" smtClean="0">
                <a:solidFill>
                  <a:schemeClr val="tx1"/>
                </a:solidFill>
              </a:rPr>
              <a:t> ,MD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Consultant Dermatologist and </a:t>
            </a:r>
            <a:r>
              <a:rPr lang="en-US" sz="4400" dirty="0" err="1" smtClean="0">
                <a:solidFill>
                  <a:schemeClr val="tx1"/>
                </a:solidFill>
              </a:rPr>
              <a:t>Dermatopathologist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Associate </a:t>
            </a:r>
            <a:r>
              <a:rPr lang="en-US" sz="4400" dirty="0" err="1" smtClean="0">
                <a:solidFill>
                  <a:schemeClr val="tx1"/>
                </a:solidFill>
              </a:rPr>
              <a:t>professor,Mu`tah</a:t>
            </a:r>
            <a:r>
              <a:rPr lang="en-US" sz="4400" dirty="0" smtClean="0">
                <a:solidFill>
                  <a:schemeClr val="tx1"/>
                </a:solidFill>
              </a:rPr>
              <a:t> University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Figure 3 - Pomade ac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71678"/>
            <a:ext cx="6357982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3" y="2143116"/>
            <a:ext cx="400052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143116"/>
            <a:ext cx="4714908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cne-Marks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857364"/>
            <a:ext cx="4429156" cy="4715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Acne variants </a:t>
            </a:r>
            <a:endParaRPr lang="ar-SA" sz="7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Acne </a:t>
            </a:r>
            <a:r>
              <a:rPr lang="en-US" dirty="0" err="1" smtClean="0"/>
              <a:t>conglobata-Nodulocystic</a:t>
            </a:r>
            <a:r>
              <a:rPr lang="en-US" dirty="0" smtClean="0"/>
              <a:t> acne</a:t>
            </a:r>
            <a:endParaRPr lang="en-US" dirty="0"/>
          </a:p>
        </p:txBody>
      </p:sp>
      <p:pic>
        <p:nvPicPr>
          <p:cNvPr id="4" name="Content Placeholder 3" descr="ac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14554"/>
            <a:ext cx="6000792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Acne </a:t>
            </a:r>
            <a:r>
              <a:rPr lang="en-US" dirty="0" err="1" smtClean="0"/>
              <a:t>conglobata-Nodulocystic</a:t>
            </a:r>
            <a:r>
              <a:rPr lang="en-US" dirty="0" smtClean="0"/>
              <a:t> acne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00240"/>
            <a:ext cx="521497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66" cy="621509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Acne </a:t>
            </a:r>
            <a:r>
              <a:rPr lang="en-US" sz="5400" b="1" dirty="0" err="1" smtClean="0"/>
              <a:t>fulminans</a:t>
            </a:r>
            <a:r>
              <a:rPr lang="en-US" sz="5400" b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- Severe form with cystic lesions and systemic symptoms </a:t>
            </a:r>
            <a:br>
              <a:rPr lang="en-US" sz="3600" dirty="0" smtClean="0"/>
            </a:br>
            <a:r>
              <a:rPr lang="en-US" sz="3600" dirty="0" smtClean="0"/>
              <a:t>  - Rare form </a:t>
            </a:r>
            <a:br>
              <a:rPr lang="en-US" sz="3600" dirty="0" smtClean="0"/>
            </a:br>
            <a:r>
              <a:rPr lang="en-US" sz="3600" dirty="0" smtClean="0"/>
              <a:t>  - Young men 13-16 yr.</a:t>
            </a:r>
            <a:br>
              <a:rPr lang="en-US" sz="3600" dirty="0" smtClean="0"/>
            </a:br>
            <a:r>
              <a:rPr lang="en-US" sz="3600" dirty="0" smtClean="0"/>
              <a:t>  - </a:t>
            </a:r>
            <a:r>
              <a:rPr lang="en-US" sz="3600" dirty="0" err="1" smtClean="0"/>
              <a:t>Osteolytic</a:t>
            </a:r>
            <a:r>
              <a:rPr lang="en-US" sz="3600" dirty="0" smtClean="0"/>
              <a:t> bone lesions </a:t>
            </a:r>
            <a:br>
              <a:rPr lang="en-US" sz="3600" dirty="0" smtClean="0"/>
            </a:br>
            <a:r>
              <a:rPr lang="en-US" sz="3600" dirty="0" smtClean="0"/>
              <a:t>  - Fever , </a:t>
            </a:r>
            <a:r>
              <a:rPr lang="en-US" sz="3600" dirty="0" err="1" smtClean="0"/>
              <a:t>arthralgia</a:t>
            </a:r>
            <a:r>
              <a:rPr lang="en-US" sz="3600" dirty="0" smtClean="0"/>
              <a:t> , </a:t>
            </a:r>
            <a:r>
              <a:rPr lang="en-US" sz="3600" dirty="0" err="1" smtClean="0"/>
              <a:t>hepatosplenomegaly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  - Increased ESR , </a:t>
            </a:r>
            <a:r>
              <a:rPr lang="en-US" sz="3600" dirty="0" err="1" smtClean="0"/>
              <a:t>leukocytosis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  - Treatment </a:t>
            </a:r>
            <a:r>
              <a:rPr lang="en-US" sz="3600" dirty="0" err="1" smtClean="0"/>
              <a:t>Istretinion</a:t>
            </a:r>
            <a:r>
              <a:rPr lang="en-US" sz="3600" dirty="0" smtClean="0"/>
              <a:t> with systemic steroids 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Acne </a:t>
            </a:r>
            <a:r>
              <a:rPr lang="en-US" dirty="0" err="1" smtClean="0"/>
              <a:t>fulminans</a:t>
            </a:r>
            <a:endParaRPr lang="en-US" dirty="0"/>
          </a:p>
        </p:txBody>
      </p:sp>
      <p:pic>
        <p:nvPicPr>
          <p:cNvPr id="4" name="Content Placeholder 3" descr="acf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357430"/>
            <a:ext cx="5286412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Acne </a:t>
            </a:r>
            <a:r>
              <a:rPr lang="en-US" dirty="0" err="1" smtClean="0"/>
              <a:t>fulminans</a:t>
            </a:r>
            <a:endParaRPr lang="en-US" dirty="0"/>
          </a:p>
        </p:txBody>
      </p:sp>
      <p:pic>
        <p:nvPicPr>
          <p:cNvPr id="4" name="Content Placeholder 3" descr="acf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357430"/>
            <a:ext cx="4357718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01122" cy="614366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Pathogenesis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Family history – predisposition </a:t>
            </a:r>
            <a:br>
              <a:rPr lang="en-US" sz="3600" dirty="0" smtClean="0"/>
            </a:br>
            <a:r>
              <a:rPr lang="en-US" sz="3600" dirty="0" smtClean="0"/>
              <a:t>- Hormonal role , androgens , Testosterone , DHEAS</a:t>
            </a:r>
            <a:br>
              <a:rPr lang="en-US" sz="3600" dirty="0" smtClean="0"/>
            </a:br>
            <a:r>
              <a:rPr lang="en-US" sz="3600" dirty="0" smtClean="0"/>
              <a:t>       Increased sebum production </a:t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600" dirty="0" err="1" smtClean="0"/>
              <a:t>Hypercornification</a:t>
            </a:r>
            <a:r>
              <a:rPr lang="en-US" sz="3600" dirty="0" smtClean="0"/>
              <a:t> of the </a:t>
            </a:r>
            <a:r>
              <a:rPr lang="en-US" sz="3600" dirty="0" err="1" smtClean="0"/>
              <a:t>pilosebaceous</a:t>
            </a:r>
            <a:r>
              <a:rPr lang="en-US" sz="3600" dirty="0" smtClean="0"/>
              <a:t> duct (</a:t>
            </a:r>
            <a:r>
              <a:rPr lang="en-US" sz="3600" dirty="0" err="1" smtClean="0"/>
              <a:t>infundibulum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 smtClean="0"/>
              <a:t>- Role of </a:t>
            </a:r>
            <a:r>
              <a:rPr lang="en-US" sz="3600" dirty="0" err="1" smtClean="0"/>
              <a:t>propionibacterium</a:t>
            </a:r>
            <a:r>
              <a:rPr lang="en-US" sz="3600" dirty="0" smtClean="0"/>
              <a:t> acne - enzyme production (lipase)</a:t>
            </a:r>
            <a:br>
              <a:rPr lang="en-US" sz="3600" dirty="0" smtClean="0"/>
            </a:br>
            <a:r>
              <a:rPr lang="en-US" sz="3600" dirty="0" smtClean="0"/>
              <a:t>- Formation of </a:t>
            </a:r>
            <a:r>
              <a:rPr lang="en-US" sz="3600" dirty="0" err="1" smtClean="0"/>
              <a:t>comedones</a:t>
            </a:r>
            <a:r>
              <a:rPr lang="en-US" sz="3600" dirty="0" smtClean="0"/>
              <a:t>      papule      pustule     cyst      scar </a:t>
            </a:r>
            <a:endParaRPr lang="ar-SA" sz="3600" dirty="0"/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500034" y="307181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5429256" y="578645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7215206" y="578645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3071802" y="62865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1785918" y="62865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143116"/>
            <a:ext cx="4929222" cy="4714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15fig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912" y="1785926"/>
            <a:ext cx="4629169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643966" cy="4143396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Acne </a:t>
            </a:r>
            <a:r>
              <a:rPr lang="en-US" sz="6700" b="1" dirty="0" err="1" smtClean="0"/>
              <a:t>mechanica</a:t>
            </a:r>
            <a:r>
              <a:rPr lang="en-US" sz="67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Repeated mechanical and frictional </a:t>
            </a:r>
            <a:r>
              <a:rPr lang="en-US" dirty="0" err="1" smtClean="0"/>
              <a:t>abstruction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Rubbing by </a:t>
            </a:r>
            <a:r>
              <a:rPr lang="en-US" dirty="0" err="1" smtClean="0"/>
              <a:t>helments</a:t>
            </a:r>
            <a:r>
              <a:rPr lang="en-US" dirty="0" smtClean="0"/>
              <a:t> , chin straps </a:t>
            </a:r>
            <a:br>
              <a:rPr lang="en-US" dirty="0" smtClean="0"/>
            </a:br>
            <a:r>
              <a:rPr lang="en-US" dirty="0" smtClean="0"/>
              <a:t>- Treatment by eliminating these factors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rocess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3714768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/>
              <a:t>Acne </a:t>
            </a:r>
            <a:r>
              <a:rPr lang="en-US" sz="7300" b="1" dirty="0" err="1" smtClean="0"/>
              <a:t>excoriee</a:t>
            </a:r>
            <a:r>
              <a:rPr lang="en-US" sz="73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Young women </a:t>
            </a:r>
            <a:br>
              <a:rPr lang="en-US" dirty="0" smtClean="0"/>
            </a:br>
            <a:r>
              <a:rPr lang="en-US" dirty="0" smtClean="0"/>
              <a:t>- Underlying psychiatric components </a:t>
            </a:r>
            <a:br>
              <a:rPr lang="en-US" dirty="0" smtClean="0"/>
            </a:br>
            <a:r>
              <a:rPr lang="en-US" dirty="0" smtClean="0"/>
              <a:t>- Antidepressants or psychotherapy may be indicated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Figure 37 - Acne excori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857364"/>
            <a:ext cx="3182942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571744"/>
            <a:ext cx="3633805" cy="3320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01122" cy="535784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Drug induced acne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Anabolic steroids – </a:t>
            </a:r>
            <a:r>
              <a:rPr lang="en-US" sz="3200" dirty="0" err="1" smtClean="0"/>
              <a:t>danazole</a:t>
            </a:r>
            <a:r>
              <a:rPr lang="en-US" sz="3200" dirty="0" smtClean="0"/>
              <a:t> , </a:t>
            </a:r>
            <a:r>
              <a:rPr lang="en-US" sz="3200" dirty="0" err="1" smtClean="0"/>
              <a:t>stanazole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- Corticosteroids 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phenytoin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- Lithium </a:t>
            </a:r>
            <a:br>
              <a:rPr lang="en-US" sz="3200" dirty="0" smtClean="0"/>
            </a:br>
            <a:r>
              <a:rPr lang="en-US" sz="3200" dirty="0" smtClean="0"/>
              <a:t>- Iodides , bromides , </a:t>
            </a:r>
            <a:r>
              <a:rPr lang="en-US" sz="3200" dirty="0" err="1" smtClean="0"/>
              <a:t>Vit.supplement</a:t>
            </a:r>
            <a:r>
              <a:rPr lang="en-US" sz="3200" dirty="0" smtClean="0"/>
              <a:t> , cough compounds and sedatives 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Azothioprine</a:t>
            </a:r>
            <a:r>
              <a:rPr lang="en-US" sz="3200" dirty="0" smtClean="0"/>
              <a:t> ,Vit.B12, cyclosporine </a:t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Monomorphic</a:t>
            </a:r>
            <a:r>
              <a:rPr lang="en-US" sz="3200" dirty="0" smtClean="0"/>
              <a:t> eruption of papules and pustules </a:t>
            </a:r>
            <a:br>
              <a:rPr lang="en-US" sz="3200" dirty="0" smtClean="0"/>
            </a:br>
            <a:r>
              <a:rPr lang="en-US" sz="3200" dirty="0" smtClean="0"/>
              <a:t>- Steroid induced acne after oral or topical use of steroids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c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214554"/>
            <a:ext cx="485778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58246" cy="5000652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Occupational acne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Exposure to insoluble , follicle – occlusion substances in the workplace </a:t>
            </a:r>
            <a:br>
              <a:rPr lang="en-US" dirty="0" smtClean="0"/>
            </a:br>
            <a:r>
              <a:rPr lang="en-US" dirty="0" smtClean="0"/>
              <a:t>- Cutting oils , petrolatum – based products , coal tar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Comedones</a:t>
            </a:r>
            <a:r>
              <a:rPr lang="en-US" dirty="0" smtClean="0"/>
              <a:t> dominate usually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4286272"/>
          </a:xfrm>
        </p:spPr>
        <p:txBody>
          <a:bodyPr>
            <a:normAutofit/>
          </a:bodyPr>
          <a:lstStyle/>
          <a:p>
            <a:endParaRPr lang="ar-SA" sz="3200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1785918" y="2357430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V="1">
            <a:off x="2428860" y="3214686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3500430" y="2500306"/>
            <a:ext cx="22860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flipV="1">
            <a:off x="5857884" y="3071810"/>
            <a:ext cx="714381" cy="32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6143636" y="2285992"/>
            <a:ext cx="3286148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inflamatory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respons</a:t>
            </a:r>
            <a:endParaRPr lang="en-US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(lesions)</a:t>
            </a:r>
            <a:endParaRPr lang="ar-S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20" name="رابط كسهم مستقيم 19"/>
          <p:cNvCxnSpPr/>
          <p:nvPr/>
        </p:nvCxnSpPr>
        <p:spPr>
          <a:xfrm rot="5400000">
            <a:off x="5857884" y="228599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5000628" y="285728"/>
            <a:ext cx="342786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Propionibacterium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Acne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(lipase)</a:t>
            </a:r>
            <a:endParaRPr lang="ar-S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0" y="3143248"/>
            <a:ext cx="61436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accent1"/>
                </a:solidFill>
              </a:rPr>
              <a:t>follicular </a:t>
            </a:r>
            <a:r>
              <a:rPr lang="en-US" sz="3200" b="1" dirty="0" err="1" smtClean="0">
                <a:solidFill>
                  <a:schemeClr val="accent1"/>
                </a:solidFill>
              </a:rPr>
              <a:t>hypercornification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endParaRPr lang="ar-S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0" y="1643050"/>
            <a:ext cx="49791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Increased serum production</a:t>
            </a:r>
            <a:endParaRPr lang="ar-S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500430" y="2500306"/>
            <a:ext cx="23739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Comedone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b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formation </a:t>
            </a:r>
            <a:endParaRPr lang="ar-S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6357950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Chloracne</a:t>
            </a:r>
            <a:r>
              <a:rPr lang="en-US" sz="5400" b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Kinds of occupational acne </a:t>
            </a:r>
            <a:br>
              <a:rPr lang="en-US" sz="3600" dirty="0" smtClean="0"/>
            </a:br>
            <a:r>
              <a:rPr lang="en-US" sz="3600" dirty="0" smtClean="0"/>
              <a:t>- Exposure to chlorinated aromatic hydrocarbons </a:t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600" dirty="0" err="1" smtClean="0"/>
              <a:t>Malar</a:t>
            </a:r>
            <a:r>
              <a:rPr lang="en-US" sz="3600" dirty="0" smtClean="0"/>
              <a:t> , </a:t>
            </a:r>
            <a:r>
              <a:rPr lang="en-US" sz="3600" dirty="0" err="1" smtClean="0"/>
              <a:t>retroauricular</a:t>
            </a:r>
            <a:r>
              <a:rPr lang="en-US" sz="3600" dirty="0" smtClean="0"/>
              <a:t> , </a:t>
            </a:r>
            <a:r>
              <a:rPr lang="en-US" sz="3600" dirty="0" err="1" smtClean="0"/>
              <a:t>mandibular</a:t>
            </a:r>
            <a:r>
              <a:rPr lang="en-US" sz="3600" dirty="0" smtClean="0"/>
              <a:t> areas , </a:t>
            </a:r>
            <a:r>
              <a:rPr lang="en-US" sz="3600" dirty="0" err="1" smtClean="0"/>
              <a:t>axillae</a:t>
            </a:r>
            <a:r>
              <a:rPr lang="en-US" sz="3600" dirty="0" smtClean="0"/>
              <a:t> , sacrum , buttock are involved </a:t>
            </a:r>
            <a:br>
              <a:rPr lang="en-US" sz="3600" dirty="0" smtClean="0"/>
            </a:br>
            <a:r>
              <a:rPr lang="en-US" sz="3600" dirty="0" smtClean="0"/>
              <a:t>- The causative agents found in :</a:t>
            </a:r>
            <a:br>
              <a:rPr lang="en-US" sz="3600" dirty="0" smtClean="0"/>
            </a:br>
            <a:r>
              <a:rPr lang="en-US" sz="3600" dirty="0" smtClean="0"/>
              <a:t>electrical  conductors , insulators , insecticides , fungicides and wood preservatives (poly </a:t>
            </a:r>
            <a:r>
              <a:rPr lang="en-US" sz="3600" dirty="0" err="1" smtClean="0"/>
              <a:t>chlor</a:t>
            </a:r>
            <a:r>
              <a:rPr lang="en-US" sz="3600" dirty="0" smtClean="0"/>
              <a:t> </a:t>
            </a:r>
            <a:r>
              <a:rPr lang="en-US" sz="3600" dirty="0" err="1" smtClean="0"/>
              <a:t>naphthalenes</a:t>
            </a:r>
            <a:r>
              <a:rPr lang="en-US" sz="3600" dirty="0" smtClean="0"/>
              <a:t> tetra </a:t>
            </a:r>
            <a:r>
              <a:rPr lang="en-US" sz="3600" dirty="0" err="1" smtClean="0"/>
              <a:t>chlor</a:t>
            </a:r>
            <a:r>
              <a:rPr lang="en-US" sz="3600" dirty="0" smtClean="0"/>
              <a:t> </a:t>
            </a:r>
            <a:r>
              <a:rPr lang="en-US" sz="3600" dirty="0" err="1" smtClean="0"/>
              <a:t>azoben</a:t>
            </a:r>
            <a:r>
              <a:rPr lang="en-US" sz="3600" dirty="0" smtClean="0"/>
              <a:t> </a:t>
            </a:r>
            <a:r>
              <a:rPr lang="en-US" sz="3600" dirty="0" err="1" smtClean="0"/>
              <a:t>zene</a:t>
            </a:r>
            <a:r>
              <a:rPr lang="en-US" sz="3600" dirty="0" smtClean="0"/>
              <a:t> and others 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derm02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9" y="2143116"/>
            <a:ext cx="4500594" cy="4714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hlor_acn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747" y="1935163"/>
            <a:ext cx="684850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72560" cy="5643594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Neonatal acne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Hormonal factors from mother and </a:t>
            </a:r>
            <a:r>
              <a:rPr lang="en-US" sz="4000" dirty="0" err="1" smtClean="0"/>
              <a:t>malasezia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- 20% of healthy newborn </a:t>
            </a:r>
            <a:br>
              <a:rPr lang="en-US" sz="4000" dirty="0" smtClean="0"/>
            </a:br>
            <a:r>
              <a:rPr lang="en-US" sz="4000" dirty="0" smtClean="0"/>
              <a:t>- Appears at the ages of 2 wk and resolves at the age of 3 months </a:t>
            </a:r>
            <a:br>
              <a:rPr lang="en-US" sz="4000" dirty="0" smtClean="0"/>
            </a:br>
            <a:r>
              <a:rPr lang="en-US" sz="4000" dirty="0" smtClean="0"/>
              <a:t>- Small papules on cheeks </a:t>
            </a:r>
            <a:br>
              <a:rPr lang="en-US" sz="4000" dirty="0" smtClean="0"/>
            </a:br>
            <a:r>
              <a:rPr lang="en-US" sz="4000" dirty="0" smtClean="0"/>
              <a:t>- Treatment 2% </a:t>
            </a:r>
            <a:r>
              <a:rPr lang="en-US" sz="4000" dirty="0" err="1" smtClean="0"/>
              <a:t>ketoconazole</a:t>
            </a:r>
            <a:r>
              <a:rPr lang="en-US" sz="4000" dirty="0" smtClean="0"/>
              <a:t> , </a:t>
            </a:r>
            <a:r>
              <a:rPr lang="en-US" sz="4000" dirty="0" err="1" smtClean="0"/>
              <a:t>Benzoyl</a:t>
            </a:r>
            <a:r>
              <a:rPr lang="en-US" sz="4000" dirty="0" smtClean="0"/>
              <a:t> Peroxide  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Neonatal ac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856" y="1935163"/>
            <a:ext cx="617628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1928802"/>
            <a:ext cx="5363957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686800" cy="5500718"/>
          </a:xfrm>
        </p:spPr>
        <p:txBody>
          <a:bodyPr>
            <a:normAutofit fontScale="90000"/>
          </a:bodyPr>
          <a:lstStyle/>
          <a:p>
            <a:r>
              <a:rPr lang="en-US" sz="6700" b="1" dirty="0" err="1" smtClean="0"/>
              <a:t>Inflantile</a:t>
            </a:r>
            <a:r>
              <a:rPr lang="en-US" sz="6700" b="1" dirty="0" smtClean="0"/>
              <a:t> acne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Hormonal factors DHEA </a:t>
            </a:r>
            <a:br>
              <a:rPr lang="en-US" dirty="0" smtClean="0"/>
            </a:br>
            <a:r>
              <a:rPr lang="en-US" dirty="0" smtClean="0"/>
              <a:t>- If acne present at 3-6months of age          infantile acne </a:t>
            </a:r>
            <a:br>
              <a:rPr lang="en-US" dirty="0" smtClean="0"/>
            </a:br>
            <a:r>
              <a:rPr lang="en-US" dirty="0" smtClean="0"/>
              <a:t>- More </a:t>
            </a:r>
            <a:r>
              <a:rPr lang="en-US" dirty="0" err="1" smtClean="0"/>
              <a:t>comedones</a:t>
            </a:r>
            <a:r>
              <a:rPr lang="en-US" dirty="0" smtClean="0"/>
              <a:t> than </a:t>
            </a:r>
            <a:r>
              <a:rPr lang="en-US" smtClean="0"/>
              <a:t>in neonatal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Resolves within 1-2 yrs </a:t>
            </a:r>
            <a:br>
              <a:rPr lang="en-US" dirty="0" smtClean="0"/>
            </a:br>
            <a:r>
              <a:rPr lang="en-US" dirty="0" smtClean="0"/>
              <a:t>- Treatment – </a:t>
            </a:r>
            <a:r>
              <a:rPr lang="en-US" dirty="0" err="1" smtClean="0"/>
              <a:t>Tretinoin</a:t>
            </a:r>
            <a:r>
              <a:rPr lang="en-US" dirty="0" smtClean="0"/>
              <a:t> , </a:t>
            </a:r>
            <a:r>
              <a:rPr lang="en-US" dirty="0" err="1" smtClean="0"/>
              <a:t>Benzoyl</a:t>
            </a:r>
            <a:r>
              <a:rPr lang="en-US" dirty="0" smtClean="0"/>
              <a:t> Peroxide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58587265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000240"/>
            <a:ext cx="4205301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cne-infantile-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217" y="1935163"/>
            <a:ext cx="662556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onset acne-Adult acne</a:t>
            </a:r>
            <a:endParaRPr lang="en-US" dirty="0"/>
          </a:p>
        </p:txBody>
      </p:sp>
      <p:pic>
        <p:nvPicPr>
          <p:cNvPr id="4" name="Content Placeholder 3" descr="ad-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143116"/>
            <a:ext cx="5500726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blackheads_and_whiteheads-125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214554"/>
            <a:ext cx="6453220" cy="4153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onset acne-adult acne</a:t>
            </a:r>
            <a:endParaRPr lang="en-US" dirty="0"/>
          </a:p>
        </p:txBody>
      </p:sp>
      <p:pic>
        <p:nvPicPr>
          <p:cNvPr id="4" name="Content Placeholder 3" descr="ad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5429287" cy="428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Endocrinologic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abnormalitis</a:t>
            </a:r>
            <a:r>
              <a:rPr lang="en-US" sz="3600" b="1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Most patients do not have </a:t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400" dirty="0" err="1" smtClean="0"/>
              <a:t>Hyperandrogenism</a:t>
            </a:r>
            <a:r>
              <a:rPr lang="en-US" sz="2400" dirty="0" smtClean="0"/>
              <a:t> should be suspected in female with ; </a:t>
            </a:r>
            <a:r>
              <a:rPr lang="en-US" sz="2400" dirty="0" err="1" smtClean="0"/>
              <a:t>hirsutism</a:t>
            </a:r>
            <a:r>
              <a:rPr lang="en-US" sz="2400" dirty="0" smtClean="0"/>
              <a:t> , irregular cycles , sever acne , abrupt onset , coarse voice , </a:t>
            </a:r>
            <a:r>
              <a:rPr lang="en-US" sz="2400" dirty="0" err="1" smtClean="0"/>
              <a:t>Androgenitic</a:t>
            </a:r>
            <a:r>
              <a:rPr lang="en-US" sz="2400" dirty="0" smtClean="0"/>
              <a:t> alopecia </a:t>
            </a:r>
            <a:br>
              <a:rPr lang="en-US" sz="2400" dirty="0" smtClean="0"/>
            </a:br>
            <a:r>
              <a:rPr lang="en-US" sz="2400" dirty="0" smtClean="0"/>
              <a:t>- Free testosterone , DHEAS , 17-hydroxyprogesterone </a:t>
            </a:r>
            <a:br>
              <a:rPr lang="en-US" sz="2400" dirty="0" smtClean="0"/>
            </a:br>
            <a:r>
              <a:rPr lang="en-US" sz="2400" dirty="0" smtClean="0"/>
              <a:t>- AM serum </a:t>
            </a:r>
            <a:r>
              <a:rPr lang="en-US" sz="2400" dirty="0" err="1" smtClean="0"/>
              <a:t>cortisol</a:t>
            </a:r>
            <a:r>
              <a:rPr lang="en-US" sz="2400" dirty="0" smtClean="0"/>
              <a:t> level if </a:t>
            </a:r>
            <a:r>
              <a:rPr lang="en-US" sz="2400" dirty="0" err="1" smtClean="0"/>
              <a:t>hypercortisolism</a:t>
            </a:r>
            <a:r>
              <a:rPr lang="en-US" sz="2400" dirty="0" smtClean="0"/>
              <a:t> is suspected </a:t>
            </a:r>
            <a:br>
              <a:rPr lang="en-US" sz="2400" dirty="0" smtClean="0"/>
            </a:br>
            <a:r>
              <a:rPr lang="en-US" sz="2400" dirty="0" smtClean="0"/>
              <a:t>- Elevated DHEAS and 17-OH-progesterone suggest adrenal source of excess androgen </a:t>
            </a:r>
            <a:br>
              <a:rPr lang="en-US" sz="2400" dirty="0" smtClean="0"/>
            </a:br>
            <a:r>
              <a:rPr lang="en-US" sz="2400" dirty="0" smtClean="0"/>
              <a:t>- DHEAS  4000-8000g\ml or 17-OH progesterone level &gt; 3ng\ml      congenital adrenal </a:t>
            </a:r>
            <a:r>
              <a:rPr lang="en-US" sz="2400" dirty="0" err="1" smtClean="0"/>
              <a:t>hyperplasi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- Elevated testosterone suggest ovarian source </a:t>
            </a:r>
            <a:br>
              <a:rPr lang="en-US" sz="2400" dirty="0" smtClean="0"/>
            </a:br>
            <a:r>
              <a:rPr lang="en-US" sz="2400" dirty="0" smtClean="0"/>
              <a:t>- Increased LH /FSH ratio to &gt; 2-3 in polycystic ovary syndrome</a:t>
            </a:r>
            <a:br>
              <a:rPr lang="en-US" sz="2400" dirty="0" smtClean="0"/>
            </a:br>
            <a:r>
              <a:rPr lang="en-US" sz="2400" dirty="0" smtClean="0"/>
              <a:t> - Serum </a:t>
            </a:r>
            <a:r>
              <a:rPr lang="en-US" sz="2400" dirty="0" err="1" smtClean="0"/>
              <a:t>testosterore</a:t>
            </a:r>
            <a:r>
              <a:rPr lang="en-US" sz="2400" dirty="0" smtClean="0"/>
              <a:t> &gt;200ngIdl        ovarian tumor </a:t>
            </a:r>
            <a:endParaRPr lang="ar-SA" sz="2400" dirty="0"/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214810" y="614364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8143900" y="464344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-357214"/>
            <a:ext cx="8305800" cy="692947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Differential diagnosis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Milia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- Sebaceous hyperplasic 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Folliculitis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Pseudofolliculitis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Trichoepitheliama</a:t>
            </a:r>
            <a:r>
              <a:rPr lang="en-US" sz="4000" dirty="0" smtClean="0"/>
              <a:t>, </a:t>
            </a:r>
            <a:r>
              <a:rPr lang="en-US" sz="4000" dirty="0" err="1" smtClean="0"/>
              <a:t>syringoma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Seborrheic</a:t>
            </a:r>
            <a:r>
              <a:rPr lang="en-US" sz="4000" dirty="0" smtClean="0"/>
              <a:t> dermatitis </a:t>
            </a:r>
            <a:br>
              <a:rPr lang="en-US" sz="4000" dirty="0" smtClean="0"/>
            </a:br>
            <a:r>
              <a:rPr lang="en-US" sz="4000" dirty="0" smtClean="0"/>
              <a:t>-</a:t>
            </a:r>
            <a:r>
              <a:rPr lang="en-US" sz="4000" dirty="0" err="1" smtClean="0"/>
              <a:t>Rosacea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- </a:t>
            </a:r>
            <a:r>
              <a:rPr lang="en-US" sz="4000" dirty="0" err="1" smtClean="0"/>
              <a:t>Peroral</a:t>
            </a:r>
            <a:r>
              <a:rPr lang="en-US" sz="4000" dirty="0" smtClean="0"/>
              <a:t> dermatitis </a:t>
            </a:r>
            <a:br>
              <a:rPr lang="en-US" sz="4000" dirty="0" smtClean="0"/>
            </a:br>
            <a:r>
              <a:rPr lang="en-US" sz="4000" dirty="0" smtClean="0"/>
              <a:t>- And others 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305800" cy="3929082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Treatment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Topical </a:t>
            </a:r>
            <a:br>
              <a:rPr lang="en-US" dirty="0" smtClean="0"/>
            </a:br>
            <a:r>
              <a:rPr lang="en-US" dirty="0" smtClean="0"/>
              <a:t>- Systemic </a:t>
            </a:r>
            <a:br>
              <a:rPr lang="en-US" dirty="0" smtClean="0"/>
            </a:br>
            <a:r>
              <a:rPr lang="en-US" dirty="0" smtClean="0"/>
              <a:t>- Lesions may flare in the first 2 wk of </a:t>
            </a:r>
            <a:r>
              <a:rPr lang="en-US" dirty="0" err="1" smtClean="0"/>
              <a:t>treatmnt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5800" cy="314326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Topical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Retinoids</a:t>
            </a:r>
            <a:r>
              <a:rPr lang="en-US" dirty="0" smtClean="0"/>
              <a:t> , </a:t>
            </a:r>
            <a:r>
              <a:rPr lang="en-US" smtClean="0"/>
              <a:t>Benzoyl </a:t>
            </a:r>
            <a:r>
              <a:rPr lang="en-US" dirty="0" smtClean="0"/>
              <a:t>peroxide </a:t>
            </a:r>
            <a:br>
              <a:rPr lang="en-US" dirty="0" smtClean="0"/>
            </a:br>
            <a:r>
              <a:rPr lang="en-US" dirty="0" smtClean="0"/>
              <a:t>- Antibiotic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Keratolytic</a:t>
            </a:r>
            <a:r>
              <a:rPr lang="en-US" dirty="0" smtClean="0"/>
              <a:t> – S.A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05800" cy="5572156"/>
          </a:xfrm>
        </p:spPr>
        <p:txBody>
          <a:bodyPr>
            <a:normAutofit fontScale="90000"/>
          </a:bodyPr>
          <a:lstStyle/>
          <a:p>
            <a:r>
              <a:rPr lang="en-US" sz="6700" b="1" i="1" dirty="0" err="1" smtClean="0"/>
              <a:t>Systimic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Abtibiotics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- Tetracycline </a:t>
            </a:r>
            <a:br>
              <a:rPr lang="en-US" dirty="0" smtClean="0"/>
            </a:br>
            <a:r>
              <a:rPr lang="en-US" dirty="0" smtClean="0"/>
              <a:t>       - </a:t>
            </a:r>
            <a:r>
              <a:rPr lang="en-US" dirty="0" err="1" smtClean="0"/>
              <a:t>Doxycycline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- Erythromycin </a:t>
            </a:r>
            <a:br>
              <a:rPr lang="en-US" dirty="0" smtClean="0"/>
            </a:br>
            <a:r>
              <a:rPr lang="en-US" dirty="0" smtClean="0"/>
              <a:t>      - </a:t>
            </a:r>
            <a:r>
              <a:rPr lang="en-US" dirty="0" err="1" smtClean="0"/>
              <a:t>Azithromycin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- </a:t>
            </a:r>
            <a:r>
              <a:rPr lang="en-US" dirty="0" err="1" smtClean="0"/>
              <a:t>Retinoides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- </a:t>
            </a:r>
            <a:r>
              <a:rPr lang="en-US" dirty="0" err="1" smtClean="0"/>
              <a:t>Isotretinoin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6286536"/>
          </a:xfrm>
        </p:spPr>
        <p:txBody>
          <a:bodyPr>
            <a:normAutofit fontScale="90000"/>
          </a:bodyPr>
          <a:lstStyle/>
          <a:p>
            <a:r>
              <a:rPr lang="en-US" sz="6700" b="1" dirty="0" err="1" smtClean="0"/>
              <a:t>Isotritinoin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400" dirty="0" smtClean="0"/>
              <a:t>- For severe cases </a:t>
            </a:r>
            <a:br>
              <a:rPr lang="en-US" sz="4400" dirty="0" smtClean="0"/>
            </a:br>
            <a:r>
              <a:rPr lang="en-US" sz="4400" dirty="0" smtClean="0"/>
              <a:t>- Effective but toxic </a:t>
            </a:r>
            <a:br>
              <a:rPr lang="en-US" sz="4400" dirty="0" smtClean="0"/>
            </a:br>
            <a:r>
              <a:rPr lang="en-US" sz="4400" dirty="0" smtClean="0"/>
              <a:t>-  </a:t>
            </a:r>
            <a:r>
              <a:rPr lang="en-US" sz="4400" dirty="0" err="1" smtClean="0"/>
              <a:t>Teratogenic</a:t>
            </a:r>
            <a:r>
              <a:rPr lang="en-US" sz="4400" dirty="0" smtClean="0"/>
              <a:t> – cause fetal anomaly in &gt; 95% of cases </a:t>
            </a:r>
            <a:br>
              <a:rPr lang="en-US" sz="4400" dirty="0" smtClean="0"/>
            </a:br>
            <a:r>
              <a:rPr lang="en-US" sz="4400" dirty="0" smtClean="0"/>
              <a:t>- Needs close follow up  </a:t>
            </a:r>
            <a:br>
              <a:rPr lang="en-US" sz="4400" dirty="0" smtClean="0"/>
            </a:br>
            <a:r>
              <a:rPr lang="en-US" sz="4400" dirty="0" smtClean="0"/>
              <a:t>- Dose 0,5-1mg\kg </a:t>
            </a:r>
            <a:br>
              <a:rPr lang="en-US" sz="4400" dirty="0" smtClean="0"/>
            </a:br>
            <a:r>
              <a:rPr lang="en-US" sz="4400" dirty="0" smtClean="0"/>
              <a:t>- Duration 5-6 months or total accumulative dose 120mg\kg\course </a:t>
            </a: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Rosacea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-Chronic inflammatory skin disease with characteristic </a:t>
            </a:r>
          </a:p>
          <a:p>
            <a:pPr algn="l">
              <a:buNone/>
            </a:pPr>
            <a:r>
              <a:rPr lang="en-US" dirty="0" smtClean="0"/>
              <a:t> lesions on the face affecting mostly middle aged women</a:t>
            </a:r>
          </a:p>
          <a:p>
            <a:pPr algn="l">
              <a:buNone/>
            </a:pPr>
            <a:r>
              <a:rPr lang="en-US" dirty="0" smtClean="0"/>
              <a:t>-there is eye manifestations too</a:t>
            </a:r>
          </a:p>
          <a:p>
            <a:pPr algn="l">
              <a:buNone/>
            </a:pPr>
            <a:r>
              <a:rPr lang="en-US" dirty="0" smtClean="0"/>
              <a:t>-Female to male ratio is 9:1</a:t>
            </a:r>
          </a:p>
          <a:p>
            <a:pPr algn="l">
              <a:buNone/>
            </a:pPr>
            <a:r>
              <a:rPr lang="en-US" dirty="0" smtClean="0"/>
              <a:t>-Characteristic skin lesions: </a:t>
            </a:r>
            <a:r>
              <a:rPr lang="en-US" dirty="0" err="1" smtClean="0"/>
              <a:t>Telangiectasia</a:t>
            </a:r>
            <a:r>
              <a:rPr lang="en-US" dirty="0" smtClean="0"/>
              <a:t>, </a:t>
            </a:r>
            <a:r>
              <a:rPr lang="en-US" dirty="0" err="1" smtClean="0"/>
              <a:t>erythema</a:t>
            </a:r>
            <a:r>
              <a:rPr lang="en-US" dirty="0" smtClean="0"/>
              <a:t> ,papules, pustules on cheeks, forehead and chin</a:t>
            </a:r>
          </a:p>
          <a:p>
            <a:pPr algn="l">
              <a:buNone/>
            </a:pPr>
            <a:r>
              <a:rPr lang="en-US" dirty="0" err="1" smtClean="0"/>
              <a:t>Rhinophyma</a:t>
            </a:r>
            <a:r>
              <a:rPr lang="en-US" dirty="0" smtClean="0"/>
              <a:t> (enlargement of the nose) is a feature in -some cases</a:t>
            </a:r>
          </a:p>
          <a:p>
            <a:pPr algn="l">
              <a:buNone/>
            </a:pPr>
            <a:r>
              <a:rPr lang="en-US" dirty="0" smtClean="0"/>
              <a:t>-No </a:t>
            </a:r>
            <a:r>
              <a:rPr lang="en-US" dirty="0" err="1" smtClean="0"/>
              <a:t>comedones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Rosacea</a:t>
            </a:r>
            <a:endParaRPr lang="en-US" dirty="0"/>
          </a:p>
        </p:txBody>
      </p:sp>
      <p:pic>
        <p:nvPicPr>
          <p:cNvPr id="4" name="Content Placeholder 3" descr="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00240"/>
            <a:ext cx="4857784" cy="3929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Rosacea</a:t>
            </a:r>
            <a:endParaRPr lang="en-US" dirty="0"/>
          </a:p>
        </p:txBody>
      </p:sp>
      <p:pic>
        <p:nvPicPr>
          <p:cNvPr id="4" name="Content Placeholder 3" descr="r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71678"/>
            <a:ext cx="5072098" cy="3791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cne-vulgari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6143668" cy="4000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Rosacea</a:t>
            </a:r>
            <a:endParaRPr lang="en-US" dirty="0"/>
          </a:p>
        </p:txBody>
      </p:sp>
      <p:pic>
        <p:nvPicPr>
          <p:cNvPr id="4" name="Content Placeholder 3" descr="r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5572164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Rhinophyma</a:t>
            </a:r>
            <a:endParaRPr lang="en-US" dirty="0"/>
          </a:p>
        </p:txBody>
      </p:sp>
      <p:pic>
        <p:nvPicPr>
          <p:cNvPr id="4" name="Content Placeholder 3" descr="R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285992"/>
            <a:ext cx="571504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Rhinophyma</a:t>
            </a:r>
            <a:r>
              <a:rPr lang="en-US" dirty="0" smtClean="0"/>
              <a:t>-treated(surgically)</a:t>
            </a:r>
            <a:endParaRPr lang="en-US" dirty="0"/>
          </a:p>
        </p:txBody>
      </p:sp>
      <p:pic>
        <p:nvPicPr>
          <p:cNvPr id="4" name="Content Placeholder 3" descr="rf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00240"/>
            <a:ext cx="5572164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Rhinophma</a:t>
            </a:r>
            <a:r>
              <a:rPr lang="en-US" dirty="0" smtClean="0"/>
              <a:t> and </a:t>
            </a:r>
            <a:r>
              <a:rPr lang="en-US" dirty="0" err="1" smtClean="0"/>
              <a:t>otophyma</a:t>
            </a:r>
            <a:r>
              <a:rPr lang="en-US" dirty="0" smtClean="0"/>
              <a:t>-severe form</a:t>
            </a:r>
            <a:endParaRPr lang="en-US" dirty="0"/>
          </a:p>
        </p:txBody>
      </p:sp>
      <p:pic>
        <p:nvPicPr>
          <p:cNvPr id="4" name="Content Placeholder 3" descr="rf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6357982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Aneform</a:t>
            </a:r>
            <a:r>
              <a:rPr lang="en-US" dirty="0" smtClean="0"/>
              <a:t> skin 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-</a:t>
            </a:r>
            <a:r>
              <a:rPr lang="en-US" dirty="0" err="1" smtClean="0"/>
              <a:t>Pseudofolliculitis</a:t>
            </a:r>
            <a:r>
              <a:rPr lang="en-US" dirty="0" smtClean="0"/>
              <a:t> </a:t>
            </a:r>
            <a:r>
              <a:rPr lang="en-US" dirty="0" err="1" smtClean="0"/>
              <a:t>Barbae</a:t>
            </a:r>
            <a:r>
              <a:rPr lang="en-US" dirty="0" smtClean="0"/>
              <a:t> ; Skin reaction to hair as foreign </a:t>
            </a:r>
            <a:r>
              <a:rPr lang="ar-JO" dirty="0" smtClean="0"/>
              <a:t>-</a:t>
            </a:r>
            <a:r>
              <a:rPr lang="en-US" dirty="0" smtClean="0"/>
              <a:t>Body</a:t>
            </a:r>
            <a:endParaRPr lang="en-US" dirty="0" smtClean="0"/>
          </a:p>
          <a:p>
            <a:pPr algn="l"/>
            <a:r>
              <a:rPr lang="en-US" dirty="0" err="1" smtClean="0"/>
              <a:t>Pityrosporum</a:t>
            </a:r>
            <a:r>
              <a:rPr lang="en-US" dirty="0" smtClean="0"/>
              <a:t> </a:t>
            </a:r>
            <a:r>
              <a:rPr lang="en-US" dirty="0" err="1" smtClean="0"/>
              <a:t>folliculitis</a:t>
            </a:r>
            <a:r>
              <a:rPr lang="ar-JO" dirty="0" smtClean="0"/>
              <a:t>-</a:t>
            </a:r>
            <a:endParaRPr lang="en-US" dirty="0" smtClean="0"/>
          </a:p>
          <a:p>
            <a:pPr algn="l"/>
            <a:r>
              <a:rPr lang="en-US" dirty="0" smtClean="0"/>
              <a:t>-Acne </a:t>
            </a:r>
            <a:r>
              <a:rPr lang="en-US" dirty="0" err="1" smtClean="0"/>
              <a:t>keloidalis</a:t>
            </a:r>
            <a:r>
              <a:rPr lang="en-US" dirty="0" smtClean="0"/>
              <a:t> </a:t>
            </a:r>
            <a:r>
              <a:rPr lang="en-US" dirty="0" err="1" smtClean="0"/>
              <a:t>nuchae</a:t>
            </a:r>
            <a:r>
              <a:rPr lang="en-US" dirty="0" smtClean="0"/>
              <a:t> :inflammatory </a:t>
            </a:r>
            <a:r>
              <a:rPr lang="en-US" dirty="0" err="1" smtClean="0"/>
              <a:t>keloidal</a:t>
            </a:r>
            <a:r>
              <a:rPr lang="en-US" dirty="0" smtClean="0"/>
              <a:t> lesions on the nape of the neck</a:t>
            </a:r>
          </a:p>
          <a:p>
            <a:pPr algn="l">
              <a:buNone/>
            </a:pPr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pseudofolliculitis</a:t>
            </a:r>
            <a:endParaRPr lang="en-US" dirty="0"/>
          </a:p>
        </p:txBody>
      </p:sp>
      <p:pic>
        <p:nvPicPr>
          <p:cNvPr id="4" name="Content Placeholder 3" descr="pf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4857784" cy="4000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Pityrosporum</a:t>
            </a:r>
            <a:r>
              <a:rPr lang="en-US" dirty="0" smtClean="0"/>
              <a:t> </a:t>
            </a:r>
            <a:r>
              <a:rPr lang="en-US" dirty="0" err="1" smtClean="0"/>
              <a:t>folliculitis</a:t>
            </a:r>
            <a:endParaRPr lang="en-US" dirty="0"/>
          </a:p>
        </p:txBody>
      </p:sp>
      <p:pic>
        <p:nvPicPr>
          <p:cNvPr id="4" name="Content Placeholder 3" descr="pf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285992"/>
            <a:ext cx="5429287" cy="4143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Pityrosporum</a:t>
            </a:r>
            <a:r>
              <a:rPr lang="en-US" dirty="0" smtClean="0"/>
              <a:t> </a:t>
            </a:r>
            <a:r>
              <a:rPr lang="en-US" dirty="0" err="1" smtClean="0"/>
              <a:t>folliculitis</a:t>
            </a:r>
            <a:endParaRPr lang="en-US" dirty="0"/>
          </a:p>
        </p:txBody>
      </p:sp>
      <p:pic>
        <p:nvPicPr>
          <p:cNvPr id="4" name="Content Placeholder 3" descr="p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214554"/>
            <a:ext cx="5143536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Acne </a:t>
            </a:r>
            <a:r>
              <a:rPr lang="en-US" dirty="0" err="1" smtClean="0"/>
              <a:t>keloidalis</a:t>
            </a:r>
            <a:r>
              <a:rPr lang="en-US" dirty="0" smtClean="0"/>
              <a:t> </a:t>
            </a:r>
            <a:r>
              <a:rPr lang="en-US" dirty="0" err="1" smtClean="0"/>
              <a:t>nuchae</a:t>
            </a:r>
            <a:endParaRPr lang="en-US" dirty="0"/>
          </a:p>
        </p:txBody>
      </p:sp>
      <p:pic>
        <p:nvPicPr>
          <p:cNvPr id="4" name="Content Placeholder 3" descr="ack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428868"/>
            <a:ext cx="5857916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Acne </a:t>
            </a:r>
            <a:r>
              <a:rPr lang="en-US" dirty="0" err="1" smtClean="0"/>
              <a:t>keloidalis</a:t>
            </a:r>
            <a:r>
              <a:rPr lang="en-US" dirty="0" smtClean="0"/>
              <a:t> </a:t>
            </a:r>
            <a:r>
              <a:rPr lang="en-US" dirty="0" err="1" smtClean="0"/>
              <a:t>nuchae</a:t>
            </a:r>
            <a:endParaRPr lang="en-US" dirty="0"/>
          </a:p>
        </p:txBody>
      </p:sp>
      <p:pic>
        <p:nvPicPr>
          <p:cNvPr id="4" name="Content Placeholder 3" descr="akn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5929354" cy="4500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-785858"/>
            <a:ext cx="8305800" cy="764385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Clinical features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600" dirty="0" smtClean="0"/>
              <a:t>1)  - Non inflammatory lesions (acne) </a:t>
            </a:r>
            <a:br>
              <a:rPr lang="en-US" sz="2600" dirty="0" smtClean="0"/>
            </a:br>
            <a:r>
              <a:rPr lang="en-US" sz="2600" dirty="0" smtClean="0"/>
              <a:t>- White head </a:t>
            </a:r>
            <a:r>
              <a:rPr lang="en-US" sz="2600" dirty="0" err="1" smtClean="0"/>
              <a:t>comedon</a:t>
            </a:r>
            <a:r>
              <a:rPr lang="en-US" sz="2600" dirty="0" smtClean="0"/>
              <a:t> (closed </a:t>
            </a:r>
            <a:r>
              <a:rPr lang="en-US" sz="2600" dirty="0" err="1" smtClean="0"/>
              <a:t>comedon</a:t>
            </a:r>
            <a:r>
              <a:rPr lang="en-US" sz="2600" dirty="0" smtClean="0"/>
              <a:t>) , better appreciated by palpation </a:t>
            </a:r>
            <a:br>
              <a:rPr lang="en-US" sz="2600" dirty="0" smtClean="0"/>
            </a:br>
            <a:r>
              <a:rPr lang="en-US" sz="2600" dirty="0" smtClean="0"/>
              <a:t>- Black head </a:t>
            </a:r>
            <a:r>
              <a:rPr lang="en-US" sz="2600" dirty="0" err="1" smtClean="0"/>
              <a:t>comedon</a:t>
            </a:r>
            <a:r>
              <a:rPr lang="en-US" sz="2600" dirty="0" smtClean="0"/>
              <a:t> (open </a:t>
            </a:r>
            <a:r>
              <a:rPr lang="en-US" sz="2600" dirty="0" err="1" smtClean="0"/>
              <a:t>comedon</a:t>
            </a:r>
            <a:r>
              <a:rPr lang="en-US" sz="2600" dirty="0" smtClean="0"/>
              <a:t>) </a:t>
            </a:r>
            <a:br>
              <a:rPr lang="en-US" sz="2600" dirty="0" smtClean="0"/>
            </a:br>
            <a:r>
              <a:rPr lang="en-US" sz="2600" dirty="0" smtClean="0"/>
              <a:t>- Melanin deposition or oxidation of lipids are responsible for black coloration </a:t>
            </a:r>
            <a:br>
              <a:rPr lang="en-US" sz="2600" dirty="0" smtClean="0"/>
            </a:br>
            <a:r>
              <a:rPr lang="en-US" sz="2600" dirty="0" smtClean="0"/>
              <a:t>2) – Inflammatory lesions (acne) </a:t>
            </a:r>
            <a:br>
              <a:rPr lang="en-US" sz="2600" dirty="0" smtClean="0"/>
            </a:br>
            <a:r>
              <a:rPr lang="en-US" sz="2600" dirty="0" smtClean="0"/>
              <a:t>          - papules </a:t>
            </a:r>
            <a:br>
              <a:rPr lang="en-US" sz="2600" dirty="0" smtClean="0"/>
            </a:br>
            <a:r>
              <a:rPr lang="en-US" sz="2600" dirty="0" smtClean="0"/>
              <a:t>           - pustules</a:t>
            </a:r>
            <a:br>
              <a:rPr lang="en-US" sz="2600" dirty="0" smtClean="0"/>
            </a:br>
            <a:r>
              <a:rPr lang="en-US" sz="2600" dirty="0" smtClean="0"/>
              <a:t>           - nodules </a:t>
            </a:r>
            <a:br>
              <a:rPr lang="en-US" sz="2600" dirty="0" smtClean="0"/>
            </a:br>
            <a:r>
              <a:rPr lang="en-US" sz="2600" dirty="0" smtClean="0"/>
              <a:t>           - cysts </a:t>
            </a:r>
            <a:br>
              <a:rPr lang="en-US" sz="2600" dirty="0" smtClean="0"/>
            </a:br>
            <a:r>
              <a:rPr lang="en-US" sz="2600" dirty="0" smtClean="0"/>
              <a:t>3) – </a:t>
            </a:r>
            <a:r>
              <a:rPr lang="en-US" sz="2600" dirty="0" err="1" smtClean="0"/>
              <a:t>Sequalae</a:t>
            </a:r>
            <a:r>
              <a:rPr lang="en-US" sz="2600" dirty="0" smtClean="0"/>
              <a:t> : -scars </a:t>
            </a:r>
            <a:br>
              <a:rPr lang="en-US" sz="2600" dirty="0" smtClean="0"/>
            </a:br>
            <a:r>
              <a:rPr lang="en-US" sz="2600" dirty="0" smtClean="0"/>
              <a:t>                         - </a:t>
            </a:r>
            <a:r>
              <a:rPr lang="en-US" sz="2600" dirty="0" err="1" smtClean="0"/>
              <a:t>Hyperpigmentation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600" dirty="0" smtClean="0"/>
              <a:t>                         - </a:t>
            </a:r>
            <a:r>
              <a:rPr lang="en-US" sz="2600" dirty="0" err="1" smtClean="0"/>
              <a:t>erythema</a:t>
            </a:r>
            <a:r>
              <a:rPr lang="en-US" sz="2600" dirty="0" smtClean="0"/>
              <a:t> </a:t>
            </a:r>
            <a:endParaRPr lang="ar-S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Acne </a:t>
            </a:r>
            <a:r>
              <a:rPr lang="en-US" dirty="0" err="1" smtClean="0"/>
              <a:t>keloidalis</a:t>
            </a:r>
            <a:r>
              <a:rPr lang="en-US" dirty="0" smtClean="0"/>
              <a:t> </a:t>
            </a:r>
            <a:r>
              <a:rPr lang="en-US" dirty="0" err="1" smtClean="0"/>
              <a:t>nuchae</a:t>
            </a:r>
            <a:endParaRPr lang="en-US" dirty="0"/>
          </a:p>
        </p:txBody>
      </p:sp>
      <p:pic>
        <p:nvPicPr>
          <p:cNvPr id="4" name="Content Placeholder 3" descr="akn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14554"/>
            <a:ext cx="5786478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214414" y="2428868"/>
            <a:ext cx="66393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</a:t>
            </a:r>
            <a:endParaRPr lang="ar-SA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various_forms_of_acne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35163"/>
            <a:ext cx="5357849" cy="4637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cne_vulgaris_pimples_cystic_acne_clip_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000240"/>
            <a:ext cx="5715040" cy="4000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cne_vulgar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5500726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</TotalTime>
  <Words>187</Words>
  <Application>Microsoft Office PowerPoint</Application>
  <PresentationFormat>On-screen Show (4:3)</PresentationFormat>
  <Paragraphs>57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تدفق</vt:lpstr>
      <vt:lpstr>          Acne vulgaris  Dr.Awad Al-Tarawneh ,MD    Consultant Dermatologist and Dermatopathologist Associate professor,Mu`tah University  </vt:lpstr>
      <vt:lpstr>Pathogenesis  - Family history – predisposition  - Hormonal role , androgens , Testosterone , DHEAS        Increased sebum production  - Hypercornification of the pilosebaceous duct (infundibulum) - Role of propionibacterium acne - enzyme production (lipase) - Formation of comedones      papule      pustule     cyst      scar </vt:lpstr>
      <vt:lpstr>Slide 3</vt:lpstr>
      <vt:lpstr>Slide 4</vt:lpstr>
      <vt:lpstr>Slide 5</vt:lpstr>
      <vt:lpstr>Clinical features  1)  - Non inflammatory lesions (acne)  - White head comedon (closed comedon) , better appreciated by palpation  - Black head comedon (open comedon)  - Melanin deposition or oxidation of lipids are responsible for black coloration  2) – Inflammatory lesions (acne)            - papules             - pustules            - nodules             - cysts  3) – Sequalae : -scars                           - Hyperpigmentation                           - erythema </vt:lpstr>
      <vt:lpstr>Slide 7</vt:lpstr>
      <vt:lpstr>Slide 8</vt:lpstr>
      <vt:lpstr>Slide 9</vt:lpstr>
      <vt:lpstr>Slide 10</vt:lpstr>
      <vt:lpstr>Slide 11</vt:lpstr>
      <vt:lpstr>Slide 12</vt:lpstr>
      <vt:lpstr>Slide 13</vt:lpstr>
      <vt:lpstr>Acne variants </vt:lpstr>
      <vt:lpstr>Acne conglobata-Nodulocystic acne</vt:lpstr>
      <vt:lpstr>Acne conglobata-Nodulocystic acne</vt:lpstr>
      <vt:lpstr>Acne fulminans    - Severe form with cystic lesions and systemic symptoms    - Rare form    - Young men 13-16 yr.   - Osteolytic bone lesions    - Fever , arthralgia , hepatosplenomegaly    - Increased ESR , leukocytosis    - Treatment Istretinion with systemic steroids  </vt:lpstr>
      <vt:lpstr>Acne fulminans</vt:lpstr>
      <vt:lpstr>Acne fulminans</vt:lpstr>
      <vt:lpstr>Slide 20</vt:lpstr>
      <vt:lpstr>Slide 21</vt:lpstr>
      <vt:lpstr>Acne mechanica  - Repeated mechanical and frictional abstruction  - Rubbing by helments , chin straps  - Treatment by eliminating these factors </vt:lpstr>
      <vt:lpstr>Slide 23</vt:lpstr>
      <vt:lpstr>Acne excoriee  - Young women  - Underlying psychiatric components  - Antidepressants or psychotherapy may be indicated </vt:lpstr>
      <vt:lpstr>Slide 25</vt:lpstr>
      <vt:lpstr>Slide 26</vt:lpstr>
      <vt:lpstr>Drug induced acne  - Anabolic steroids – danazole , stanazole  - Corticosteroids  - phenytoin  - Lithium  - Iodides , bromides , Vit.supplement , cough compounds and sedatives  - Azothioprine ,Vit.B12, cyclosporine  - Monomorphic eruption of papules and pustules  - Steroid induced acne after oral or topical use of steroids </vt:lpstr>
      <vt:lpstr>Slide 28</vt:lpstr>
      <vt:lpstr>Occupational acne  - Exposure to insoluble , follicle – occlusion substances in the workplace  - Cutting oils , petrolatum – based products , coal tar  - Comedones dominate usually </vt:lpstr>
      <vt:lpstr>Chloracne  - Kinds of occupational acne  - Exposure to chlorinated aromatic hydrocarbons  - Malar , retroauricular , mandibular areas , axillae , sacrum , buttock are involved  - The causative agents found in : electrical  conductors , insulators , insecticides , fungicides and wood preservatives (poly chlor naphthalenes tetra chlor azoben zene and others  </vt:lpstr>
      <vt:lpstr>Slide 31</vt:lpstr>
      <vt:lpstr>Slide 32</vt:lpstr>
      <vt:lpstr>Neonatal acne  - Hormonal factors from mother and malasezia  - 20% of healthy newborn  - Appears at the ages of 2 wk and resolves at the age of 3 months  - Small papules on cheeks  - Treatment 2% ketoconazole , Benzoyl Peroxide  </vt:lpstr>
      <vt:lpstr>Slide 34</vt:lpstr>
      <vt:lpstr>Slide 35</vt:lpstr>
      <vt:lpstr>Inflantile acne   - Hormonal factors DHEA  - If acne present at 3-6months of age          infantile acne  - More comedones than in neonatal  - Resolves within 1-2 yrs  - Treatment – Tretinoin , Benzoyl Peroxide </vt:lpstr>
      <vt:lpstr>Slide 37</vt:lpstr>
      <vt:lpstr>Slide 38</vt:lpstr>
      <vt:lpstr>Late onset acne-Adult acne</vt:lpstr>
      <vt:lpstr>Late onset acne-adult acne</vt:lpstr>
      <vt:lpstr>Endocrinologic abnormalitis  - Most patients do not have  - Hyperandrogenism should be suspected in female with ; hirsutism , irregular cycles , sever acne , abrupt onset , coarse voice , Androgenitic alopecia  - Free testosterone , DHEAS , 17-hydroxyprogesterone  - AM serum cortisol level if hypercortisolism is suspected  - Elevated DHEAS and 17-OH-progesterone suggest adrenal source of excess androgen  - DHEAS  4000-8000g\ml or 17-OH progesterone level &gt; 3ng\ml      congenital adrenal hyperplasi  - Elevated testosterone suggest ovarian source  - Increased LH /FSH ratio to &gt; 2-3 in polycystic ovary syndrome  - Serum testosterore &gt;200ngIdl        ovarian tumor </vt:lpstr>
      <vt:lpstr>Differential diagnosis  - Milia  - Sebaceous hyperplasic  - Folliculitis  - Pseudofolliculitis  - Trichoepitheliama, syringoma  - Seborrheic dermatitis  -Rosacea  - Peroral dermatitis  - And others </vt:lpstr>
      <vt:lpstr>Treatment  - Topical  - Systemic  - Lesions may flare in the first 2 wk of treatmnt </vt:lpstr>
      <vt:lpstr>Topical  - Retinoids , Benzoyl peroxide  - Antibiotic  - Keratolytic – S.A </vt:lpstr>
      <vt:lpstr>Systimic  - Abtibiotics        - Tetracycline         - Doxycycline        - Erythromycin        - Azithromycin   - Retinoides          - Isotretinoin </vt:lpstr>
      <vt:lpstr>Isotritinoin  - For severe cases  - Effective but toxic  -  Teratogenic – cause fetal anomaly in &gt; 95% of cases  - Needs close follow up   - Dose 0,5-1mg\kg  - Duration 5-6 months or total accumulative dose 120mg\kg\course </vt:lpstr>
      <vt:lpstr>Rosacea</vt:lpstr>
      <vt:lpstr>Rosacea</vt:lpstr>
      <vt:lpstr>Rosacea</vt:lpstr>
      <vt:lpstr>Rosacea</vt:lpstr>
      <vt:lpstr>Rhinophyma</vt:lpstr>
      <vt:lpstr>Rhinophyma-treated(surgically)</vt:lpstr>
      <vt:lpstr>Rhinophma and otophyma-severe form</vt:lpstr>
      <vt:lpstr>Aneform skin rash</vt:lpstr>
      <vt:lpstr>pseudofolliculitis</vt:lpstr>
      <vt:lpstr>Pityrosporum folliculitis</vt:lpstr>
      <vt:lpstr>Pityrosporum folliculitis</vt:lpstr>
      <vt:lpstr>Acne keloidalis nuchae</vt:lpstr>
      <vt:lpstr>Acne keloidalis nuchae</vt:lpstr>
      <vt:lpstr>Acne keloidalis nuchae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Acve vulgaris  Dr.Awad Al-Tarawneh , MD Dermatologist and Dermatopathologist </dc:title>
  <dc:creator>HP PROBOOK</dc:creator>
  <cp:lastModifiedBy>User</cp:lastModifiedBy>
  <cp:revision>40</cp:revision>
  <dcterms:created xsi:type="dcterms:W3CDTF">2013-10-19T08:42:10Z</dcterms:created>
  <dcterms:modified xsi:type="dcterms:W3CDTF">2020-03-24T18:18:12Z</dcterms:modified>
</cp:coreProperties>
</file>