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11"/>
  </p:notesMasterIdLst>
  <p:sldIdLst>
    <p:sldId id="256" r:id="rId2"/>
    <p:sldId id="257" r:id="rId3"/>
    <p:sldId id="344" r:id="rId4"/>
    <p:sldId id="258" r:id="rId5"/>
    <p:sldId id="346" r:id="rId6"/>
    <p:sldId id="261" r:id="rId7"/>
    <p:sldId id="262" r:id="rId8"/>
    <p:sldId id="409" r:id="rId9"/>
    <p:sldId id="263" r:id="rId10"/>
    <p:sldId id="264" r:id="rId11"/>
    <p:sldId id="266" r:id="rId12"/>
    <p:sldId id="267" r:id="rId13"/>
    <p:sldId id="268" r:id="rId14"/>
    <p:sldId id="350" r:id="rId15"/>
    <p:sldId id="411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432" r:id="rId34"/>
    <p:sldId id="434" r:id="rId35"/>
    <p:sldId id="456" r:id="rId36"/>
    <p:sldId id="289" r:id="rId37"/>
    <p:sldId id="290" r:id="rId38"/>
    <p:sldId id="436" r:id="rId39"/>
    <p:sldId id="438" r:id="rId40"/>
    <p:sldId id="292" r:id="rId41"/>
    <p:sldId id="296" r:id="rId42"/>
    <p:sldId id="440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7" r:id="rId53"/>
    <p:sldId id="413" r:id="rId54"/>
    <p:sldId id="308" r:id="rId55"/>
    <p:sldId id="312" r:id="rId56"/>
    <p:sldId id="311" r:id="rId57"/>
    <p:sldId id="309" r:id="rId58"/>
    <p:sldId id="422" r:id="rId59"/>
    <p:sldId id="412" r:id="rId60"/>
    <p:sldId id="314" r:id="rId61"/>
    <p:sldId id="418" r:id="rId62"/>
    <p:sldId id="415" r:id="rId63"/>
    <p:sldId id="416" r:id="rId64"/>
    <p:sldId id="414" r:id="rId65"/>
    <p:sldId id="417" r:id="rId66"/>
    <p:sldId id="420" r:id="rId67"/>
    <p:sldId id="421" r:id="rId68"/>
    <p:sldId id="322" r:id="rId69"/>
    <p:sldId id="419" r:id="rId70"/>
    <p:sldId id="323" r:id="rId71"/>
    <p:sldId id="324" r:id="rId72"/>
    <p:sldId id="424" r:id="rId73"/>
    <p:sldId id="326" r:id="rId74"/>
    <p:sldId id="327" r:id="rId75"/>
    <p:sldId id="423" r:id="rId76"/>
    <p:sldId id="430" r:id="rId77"/>
    <p:sldId id="425" r:id="rId78"/>
    <p:sldId id="426" r:id="rId79"/>
    <p:sldId id="329" r:id="rId80"/>
    <p:sldId id="330" r:id="rId81"/>
    <p:sldId id="427" r:id="rId82"/>
    <p:sldId id="428" r:id="rId83"/>
    <p:sldId id="442" r:id="rId84"/>
    <p:sldId id="382" r:id="rId85"/>
    <p:sldId id="444" r:id="rId86"/>
    <p:sldId id="446" r:id="rId87"/>
    <p:sldId id="448" r:id="rId88"/>
    <p:sldId id="449" r:id="rId89"/>
    <p:sldId id="450" r:id="rId90"/>
    <p:sldId id="451" r:id="rId91"/>
    <p:sldId id="452" r:id="rId92"/>
    <p:sldId id="393" r:id="rId93"/>
    <p:sldId id="394" r:id="rId94"/>
    <p:sldId id="395" r:id="rId95"/>
    <p:sldId id="396" r:id="rId96"/>
    <p:sldId id="397" r:id="rId97"/>
    <p:sldId id="398" r:id="rId98"/>
    <p:sldId id="399" r:id="rId99"/>
    <p:sldId id="400" r:id="rId100"/>
    <p:sldId id="401" r:id="rId101"/>
    <p:sldId id="454" r:id="rId102"/>
    <p:sldId id="455" r:id="rId103"/>
    <p:sldId id="402" r:id="rId104"/>
    <p:sldId id="403" r:id="rId105"/>
    <p:sldId id="404" r:id="rId106"/>
    <p:sldId id="405" r:id="rId107"/>
    <p:sldId id="406" r:id="rId108"/>
    <p:sldId id="407" r:id="rId109"/>
    <p:sldId id="453" r:id="rId110"/>
  </p:sldIdLst>
  <p:sldSz cx="9144000" cy="6858000" type="screen4x3"/>
  <p:notesSz cx="9144000" cy="6858000"/>
  <p:defaultTextStyle>
    <a:defPPr>
      <a:defRPr lang="en-US"/>
    </a:defPPr>
    <a:lvl1pPr marL="0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205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413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5619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0825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6034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1240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6446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1649" algn="l" defTabSz="91041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0a4416f2b951e68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15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5T22:07:39.033" idx="1">
    <p:pos x="10" y="10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8BC06-5D8C-4D61-97D3-4474E1F03B9D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9B980-031A-474D-A4C0-AEDF2CDA2F3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0135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205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413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619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825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6034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1240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6446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1649" algn="l" defTabSz="910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6567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16067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81941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04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9B980-031A-474D-A4C0-AEDF2CDA2F3D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4050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24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05" indent="0">
              <a:buNone/>
              <a:defRPr sz="2000" b="1"/>
            </a:lvl2pPr>
            <a:lvl3pPr marL="910413" indent="0">
              <a:buNone/>
              <a:defRPr sz="1800" b="1"/>
            </a:lvl3pPr>
            <a:lvl4pPr marL="1365619" indent="0">
              <a:buNone/>
              <a:defRPr sz="1600" b="1"/>
            </a:lvl4pPr>
            <a:lvl5pPr marL="1820825" indent="0">
              <a:buNone/>
              <a:defRPr sz="1600" b="1"/>
            </a:lvl5pPr>
            <a:lvl6pPr marL="2276034" indent="0">
              <a:buNone/>
              <a:defRPr sz="1600" b="1"/>
            </a:lvl6pPr>
            <a:lvl7pPr marL="2731240" indent="0">
              <a:buNone/>
              <a:defRPr sz="1600" b="1"/>
            </a:lvl7pPr>
            <a:lvl8pPr marL="3186446" indent="0">
              <a:buNone/>
              <a:defRPr sz="1600" b="1"/>
            </a:lvl8pPr>
            <a:lvl9pPr marL="36416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05" indent="0">
              <a:buNone/>
              <a:defRPr sz="2000" b="1"/>
            </a:lvl2pPr>
            <a:lvl3pPr marL="910413" indent="0">
              <a:buNone/>
              <a:defRPr sz="1800" b="1"/>
            </a:lvl3pPr>
            <a:lvl4pPr marL="1365619" indent="0">
              <a:buNone/>
              <a:defRPr sz="1600" b="1"/>
            </a:lvl4pPr>
            <a:lvl5pPr marL="1820825" indent="0">
              <a:buNone/>
              <a:defRPr sz="1600" b="1"/>
            </a:lvl5pPr>
            <a:lvl6pPr marL="2276034" indent="0">
              <a:buNone/>
              <a:defRPr sz="1600" b="1"/>
            </a:lvl6pPr>
            <a:lvl7pPr marL="2731240" indent="0">
              <a:buNone/>
              <a:defRPr sz="1600" b="1"/>
            </a:lvl7pPr>
            <a:lvl8pPr marL="3186446" indent="0">
              <a:buNone/>
              <a:defRPr sz="1600" b="1"/>
            </a:lvl8pPr>
            <a:lvl9pPr marL="364164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05" indent="0">
              <a:buNone/>
              <a:defRPr sz="1200"/>
            </a:lvl2pPr>
            <a:lvl3pPr marL="910413" indent="0">
              <a:buNone/>
              <a:defRPr sz="1000"/>
            </a:lvl3pPr>
            <a:lvl4pPr marL="1365619" indent="0">
              <a:buNone/>
              <a:defRPr sz="900"/>
            </a:lvl4pPr>
            <a:lvl5pPr marL="1820825" indent="0">
              <a:buNone/>
              <a:defRPr sz="900"/>
            </a:lvl5pPr>
            <a:lvl6pPr marL="2276034" indent="0">
              <a:buNone/>
              <a:defRPr sz="900"/>
            </a:lvl6pPr>
            <a:lvl7pPr marL="2731240" indent="0">
              <a:buNone/>
              <a:defRPr sz="900"/>
            </a:lvl7pPr>
            <a:lvl8pPr marL="3186446" indent="0">
              <a:buNone/>
              <a:defRPr sz="900"/>
            </a:lvl8pPr>
            <a:lvl9pPr marL="36416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05" indent="0">
              <a:buNone/>
              <a:defRPr sz="2800"/>
            </a:lvl2pPr>
            <a:lvl3pPr marL="910413" indent="0">
              <a:buNone/>
              <a:defRPr sz="2400"/>
            </a:lvl3pPr>
            <a:lvl4pPr marL="1365619" indent="0">
              <a:buNone/>
              <a:defRPr sz="2000"/>
            </a:lvl4pPr>
            <a:lvl5pPr marL="1820825" indent="0">
              <a:buNone/>
              <a:defRPr sz="2000"/>
            </a:lvl5pPr>
            <a:lvl6pPr marL="2276034" indent="0">
              <a:buNone/>
              <a:defRPr sz="2000"/>
            </a:lvl6pPr>
            <a:lvl7pPr marL="2731240" indent="0">
              <a:buNone/>
              <a:defRPr sz="2000"/>
            </a:lvl7pPr>
            <a:lvl8pPr marL="3186446" indent="0">
              <a:buNone/>
              <a:defRPr sz="2000"/>
            </a:lvl8pPr>
            <a:lvl9pPr marL="364164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05" indent="0">
              <a:buNone/>
              <a:defRPr sz="1200"/>
            </a:lvl2pPr>
            <a:lvl3pPr marL="910413" indent="0">
              <a:buNone/>
              <a:defRPr sz="1000"/>
            </a:lvl3pPr>
            <a:lvl4pPr marL="1365619" indent="0">
              <a:buNone/>
              <a:defRPr sz="900"/>
            </a:lvl4pPr>
            <a:lvl5pPr marL="1820825" indent="0">
              <a:buNone/>
              <a:defRPr sz="900"/>
            </a:lvl5pPr>
            <a:lvl6pPr marL="2276034" indent="0">
              <a:buNone/>
              <a:defRPr sz="900"/>
            </a:lvl6pPr>
            <a:lvl7pPr marL="2731240" indent="0">
              <a:buNone/>
              <a:defRPr sz="900"/>
            </a:lvl7pPr>
            <a:lvl8pPr marL="3186446" indent="0">
              <a:buNone/>
              <a:defRPr sz="900"/>
            </a:lvl8pPr>
            <a:lvl9pPr marL="364164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041" tIns="45520" rIns="91041" bIns="455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9"/>
            <a:ext cx="8229600" cy="4525963"/>
          </a:xfrm>
          <a:prstGeom prst="rect">
            <a:avLst/>
          </a:prstGeom>
        </p:spPr>
        <p:txBody>
          <a:bodyPr vert="horz" lIns="91041" tIns="45520" rIns="91041" bIns="455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041" tIns="45520" rIns="91041" bIns="455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7691-67EA-426C-8489-50AF9FA542C4}" type="datetimeFigureOut">
              <a:rPr lang="en-GB" smtClean="0"/>
              <a:pPr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24" y="6356352"/>
            <a:ext cx="2895600" cy="365125"/>
          </a:xfrm>
          <a:prstGeom prst="rect">
            <a:avLst/>
          </a:prstGeom>
        </p:spPr>
        <p:txBody>
          <a:bodyPr vert="horz" lIns="91041" tIns="45520" rIns="91041" bIns="455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041" tIns="45520" rIns="91041" bIns="455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5D930-14EC-4092-BF74-95A522F9A76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91041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4" indent="-341404" algn="l" defTabSz="91041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0" indent="-284503" algn="l" defTabSz="91041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16" indent="-227597" algn="l" defTabSz="91041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21" indent="-227597" algn="l" defTabSz="91041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29" indent="-227597" algn="l" defTabSz="91041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35" indent="-227597" algn="l" defTabSz="9104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42" indent="-227597" algn="l" defTabSz="9104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47" indent="-227597" algn="l" defTabSz="9104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257" indent="-227597" algn="l" defTabSz="9104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05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13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19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25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34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40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46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49" algn="l" defTabSz="9104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tmouth.edu/humananatomy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782572" y="1636862"/>
            <a:ext cx="5581081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347" dirty="0">
                <a:latin typeface="Arial"/>
                <a:cs typeface="Arial"/>
              </a:rPr>
              <a:t>INGUINOSCROTAL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03324" y="2307422"/>
            <a:ext cx="3795158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377" dirty="0">
                <a:latin typeface="Arial"/>
                <a:cs typeface="Arial"/>
              </a:rPr>
              <a:t>ABDOMINAL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8292" y="2307422"/>
            <a:ext cx="1768444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242" dirty="0">
                <a:latin typeface="Arial"/>
                <a:cs typeface="Arial"/>
              </a:rPr>
              <a:t>WALL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95614" y="2971800"/>
            <a:ext cx="3660549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337" dirty="0">
                <a:latin typeface="Arial"/>
                <a:cs typeface="Arial"/>
              </a:rPr>
              <a:t>DISORDERS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4748" y="2981030"/>
            <a:ext cx="607625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2595" y="3648542"/>
            <a:ext cx="3300780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3411" y="3648542"/>
            <a:ext cx="3249772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92634" y="4322150"/>
            <a:ext cx="3151533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19200" y="5943613"/>
            <a:ext cx="7031348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lang="en-GB" sz="1600" b="1" spc="-121" dirty="0">
                <a:latin typeface="Arial"/>
                <a:cs typeface="Arial"/>
              </a:rPr>
              <a:t>Ahmad  </a:t>
            </a:r>
            <a:r>
              <a:rPr lang="en-GB" sz="1600" b="1" spc="-121" dirty="0" err="1">
                <a:latin typeface="Arial"/>
                <a:cs typeface="Arial"/>
              </a:rPr>
              <a:t>Aldoghmi</a:t>
            </a:r>
            <a:r>
              <a:rPr sz="1600" b="1" dirty="0">
                <a:latin typeface="Arial"/>
                <a:cs typeface="Arial"/>
              </a:rPr>
              <a:t>  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354" dirty="0">
                <a:latin typeface="Arial"/>
                <a:cs typeface="Arial"/>
              </a:rPr>
              <a:t>I      </a:t>
            </a:r>
            <a:r>
              <a:rPr sz="1600" b="1" spc="-290" dirty="0">
                <a:latin typeface="Arial"/>
                <a:cs typeface="Arial"/>
              </a:rPr>
              <a:t> </a:t>
            </a:r>
            <a:r>
              <a:rPr lang="en-GB" sz="1600" b="1" spc="-102" dirty="0" err="1">
                <a:latin typeface="Arial"/>
                <a:cs typeface="Arial"/>
              </a:rPr>
              <a:t>Ghaith</a:t>
            </a:r>
            <a:r>
              <a:rPr lang="en-GB" sz="1600" b="1" spc="-102" dirty="0">
                <a:latin typeface="Arial"/>
                <a:cs typeface="Arial"/>
              </a:rPr>
              <a:t> </a:t>
            </a:r>
            <a:r>
              <a:rPr lang="en-GB" sz="1600" b="1" spc="-102" dirty="0" err="1">
                <a:latin typeface="Arial"/>
                <a:cs typeface="Arial"/>
              </a:rPr>
              <a:t>Zaidan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164" dirty="0">
                <a:latin typeface="Arial"/>
                <a:cs typeface="Arial"/>
              </a:rPr>
              <a:t> </a:t>
            </a:r>
            <a:r>
              <a:rPr sz="1600" b="1" spc="-354" dirty="0">
                <a:latin typeface="Arial"/>
                <a:cs typeface="Arial"/>
              </a:rPr>
              <a:t>I     </a:t>
            </a:r>
            <a:r>
              <a:rPr sz="1600" b="1" spc="-240" dirty="0">
                <a:latin typeface="Arial"/>
                <a:cs typeface="Arial"/>
              </a:rPr>
              <a:t> </a:t>
            </a:r>
            <a:r>
              <a:rPr lang="en-GB" sz="1600" b="1" spc="-14" dirty="0" err="1">
                <a:latin typeface="Arial"/>
                <a:cs typeface="Arial"/>
              </a:rPr>
              <a:t>Hamzah</a:t>
            </a:r>
            <a:r>
              <a:rPr lang="en-GB" sz="1600" b="1" spc="-14" dirty="0">
                <a:latin typeface="Arial"/>
                <a:cs typeface="Arial"/>
              </a:rPr>
              <a:t> </a:t>
            </a:r>
            <a:r>
              <a:rPr lang="en-GB" sz="1600" b="1" spc="-14" dirty="0" err="1">
                <a:latin typeface="Arial"/>
                <a:cs typeface="Arial"/>
              </a:rPr>
              <a:t>Alajarma</a:t>
            </a:r>
            <a:r>
              <a:rPr sz="1600" b="1" dirty="0">
                <a:latin typeface="Arial"/>
                <a:cs typeface="Arial"/>
              </a:rPr>
              <a:t>  </a:t>
            </a:r>
            <a:r>
              <a:rPr sz="1600" b="1" spc="-100" dirty="0">
                <a:latin typeface="Arial"/>
                <a:cs typeface="Arial"/>
              </a:rPr>
              <a:t> </a:t>
            </a:r>
            <a:r>
              <a:rPr sz="1600" b="1" spc="-354" dirty="0">
                <a:latin typeface="Arial"/>
                <a:cs typeface="Arial"/>
              </a:rPr>
              <a:t>I      </a:t>
            </a:r>
            <a:r>
              <a:rPr sz="1600" b="1" spc="-335" dirty="0">
                <a:latin typeface="Arial"/>
                <a:cs typeface="Arial"/>
              </a:rPr>
              <a:t> </a:t>
            </a:r>
            <a:r>
              <a:rPr lang="en-GB" sz="1600" b="1" spc="20" dirty="0" err="1">
                <a:latin typeface="Arial"/>
                <a:cs typeface="Arial"/>
              </a:rPr>
              <a:t>Thara</a:t>
            </a:r>
            <a:r>
              <a:rPr lang="en-GB" sz="1600" b="1" spc="20" dirty="0">
                <a:latin typeface="Arial"/>
                <a:cs typeface="Arial"/>
              </a:rPr>
              <a:t> </a:t>
            </a:r>
            <a:r>
              <a:rPr lang="en-GB" sz="1600" b="1" spc="20" dirty="0" err="1">
                <a:latin typeface="Arial"/>
                <a:cs typeface="Arial"/>
              </a:rPr>
              <a:t>Hamideh</a:t>
            </a:r>
            <a:endParaRPr sz="16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047492" y="167747"/>
            <a:ext cx="3125132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87" dirty="0">
                <a:solidFill>
                  <a:srgbClr val="FDFDFD"/>
                </a:solidFill>
                <a:latin typeface="Arial"/>
                <a:cs typeface="Arial"/>
              </a:rPr>
              <a:t>CONTENTS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7033" y="1211385"/>
            <a:ext cx="3866639" cy="917317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26614">
              <a:lnSpc>
                <a:spcPts val="1839"/>
              </a:lnSpc>
            </a:pPr>
            <a:r>
              <a:rPr sz="1700" b="1" spc="5" dirty="0">
                <a:solidFill>
                  <a:srgbClr val="C45911"/>
                </a:solidFill>
                <a:latin typeface="Arial"/>
                <a:cs typeface="Arial"/>
              </a:rPr>
              <a:t>Males:</a:t>
            </a:r>
            <a:endParaRPr sz="1700" dirty="0">
              <a:latin typeface="Arial"/>
              <a:cs typeface="Arial"/>
            </a:endParaRPr>
          </a:p>
          <a:p>
            <a:pPr marL="240256" indent="-224567">
              <a:lnSpc>
                <a:spcPct val="136889"/>
              </a:lnSpc>
              <a:spcBef>
                <a:spcPts val="208"/>
              </a:spcBef>
            </a:pPr>
            <a:r>
              <a:rPr sz="1700" spc="-23" dirty="0">
                <a:latin typeface="Arial Unicode MS"/>
                <a:cs typeface="Arial Unicode MS"/>
              </a:rPr>
              <a:t>✓ </a:t>
            </a:r>
            <a:r>
              <a:rPr sz="1700" b="1" spc="18" dirty="0">
                <a:latin typeface="Arial"/>
                <a:cs typeface="Arial"/>
              </a:rPr>
              <a:t>Spermatic cord </a:t>
            </a:r>
            <a:r>
              <a:rPr spc="18" dirty="0">
                <a:latin typeface="Arial"/>
                <a:cs typeface="Arial"/>
              </a:rPr>
              <a:t>(with the genital branch of the genitofemoral nerve}</a:t>
            </a:r>
            <a:endParaRPr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79540" y="1361916"/>
            <a:ext cx="451638" cy="254454"/>
          </a:xfrm>
          <a:prstGeom prst="rect">
            <a:avLst/>
          </a:prstGeom>
        </p:spPr>
        <p:txBody>
          <a:bodyPr wrap="square" lIns="0" tIns="5762" rIns="0" bIns="0" rtlCol="0">
            <a:noAutofit/>
          </a:bodyPr>
          <a:lstStyle/>
          <a:p>
            <a:pPr marL="12647">
              <a:lnSpc>
                <a:spcPts val="910"/>
              </a:lnSpc>
            </a:pPr>
            <a:r>
              <a:rPr sz="800" spc="-1" dirty="0">
                <a:solidFill>
                  <a:srgbClr val="6B6B6B"/>
                </a:solidFill>
                <a:latin typeface="Arial"/>
                <a:cs typeface="Arial"/>
              </a:rPr>
              <a:t>t</a:t>
            </a:r>
            <a:r>
              <a:rPr sz="800" spc="-1" dirty="0">
                <a:solidFill>
                  <a:srgbClr val="565656"/>
                </a:solidFill>
                <a:latin typeface="Arial"/>
                <a:cs typeface="Arial"/>
              </a:rPr>
              <a:t>esticul</a:t>
            </a:r>
            <a:r>
              <a:rPr sz="800" spc="-1" dirty="0">
                <a:solidFill>
                  <a:srgbClr val="6B6B6B"/>
                </a:solidFill>
                <a:latin typeface="Arial"/>
                <a:cs typeface="Arial"/>
              </a:rPr>
              <a:t>ar</a:t>
            </a:r>
            <a:endParaRPr sz="800" dirty="0">
              <a:latin typeface="Arial"/>
              <a:cs typeface="Arial"/>
            </a:endParaRPr>
          </a:p>
          <a:p>
            <a:pPr marL="27819" marR="21809">
              <a:lnSpc>
                <a:spcPts val="1015"/>
              </a:lnSpc>
              <a:spcBef>
                <a:spcPts val="5"/>
              </a:spcBef>
            </a:pPr>
            <a:r>
              <a:rPr sz="1000" spc="-61" dirty="0">
                <a:solidFill>
                  <a:srgbClr val="6B6B6B"/>
                </a:solidFill>
                <a:latin typeface="Times New Roman"/>
                <a:cs typeface="Times New Roman"/>
              </a:rPr>
              <a:t>a. </a:t>
            </a:r>
            <a:r>
              <a:rPr sz="1000" spc="-61" dirty="0">
                <a:solidFill>
                  <a:srgbClr val="565656"/>
                </a:solidFill>
                <a:latin typeface="Times New Roman"/>
                <a:cs typeface="Times New Roman"/>
              </a:rPr>
              <a:t>and v</a:t>
            </a:r>
            <a:r>
              <a:rPr sz="1000" spc="-61" dirty="0">
                <a:solidFill>
                  <a:srgbClr val="878585"/>
                </a:solidFill>
                <a:latin typeface="Times New Roman"/>
                <a:cs typeface="Times New Roman"/>
              </a:rPr>
              <a:t>.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74028" y="1547358"/>
            <a:ext cx="399834" cy="706615"/>
          </a:xfrm>
          <a:prstGeom prst="rect">
            <a:avLst/>
          </a:prstGeom>
        </p:spPr>
        <p:txBody>
          <a:bodyPr wrap="square" lIns="0" tIns="17420" rIns="0" bIns="0" rtlCol="0">
            <a:noAutofit/>
          </a:bodyPr>
          <a:lstStyle/>
          <a:p>
            <a:pPr marL="12647" marR="15177">
              <a:lnSpc>
                <a:spcPts val="2746"/>
              </a:lnSpc>
            </a:pPr>
            <a:r>
              <a:rPr sz="2600" i="1" dirty="0">
                <a:solidFill>
                  <a:srgbClr val="565656"/>
                </a:solidFill>
                <a:latin typeface="Times New Roman"/>
                <a:cs typeface="Times New Roman"/>
              </a:rPr>
              <a:t>I</a:t>
            </a:r>
            <a:endParaRPr sz="2600" dirty="0">
              <a:latin typeface="Times New Roman"/>
              <a:cs typeface="Times New Roman"/>
            </a:endParaRPr>
          </a:p>
          <a:p>
            <a:pPr marL="62402" marR="69208" algn="ctr">
              <a:lnSpc>
                <a:spcPct val="95825"/>
              </a:lnSpc>
              <a:spcBef>
                <a:spcPts val="504"/>
              </a:spcBef>
            </a:pPr>
            <a:r>
              <a:rPr sz="1100" b="1" spc="-113" dirty="0">
                <a:solidFill>
                  <a:srgbClr val="6B6B6B"/>
                </a:solidFill>
                <a:latin typeface="Times New Roman"/>
                <a:cs typeface="Times New Roman"/>
              </a:rPr>
              <a:t>deep</a:t>
            </a:r>
            <a:endParaRPr sz="1100" dirty="0">
              <a:latin typeface="Times New Roman"/>
              <a:cs typeface="Times New Roman"/>
            </a:endParaRPr>
          </a:p>
          <a:p>
            <a:pPr marL="12647">
              <a:lnSpc>
                <a:spcPts val="819"/>
              </a:lnSpc>
              <a:spcBef>
                <a:spcPts val="41"/>
              </a:spcBef>
            </a:pPr>
            <a:r>
              <a:rPr sz="800" spc="-9" dirty="0">
                <a:solidFill>
                  <a:srgbClr val="565656"/>
                </a:solidFill>
                <a:latin typeface="Arial"/>
                <a:cs typeface="Arial"/>
              </a:rPr>
              <a:t>'i</a:t>
            </a:r>
            <a:r>
              <a:rPr sz="800" spc="-9" dirty="0">
                <a:solidFill>
                  <a:srgbClr val="3F4141"/>
                </a:solidFill>
                <a:latin typeface="Arial"/>
                <a:cs typeface="Arial"/>
              </a:rPr>
              <a:t>n</a:t>
            </a:r>
            <a:r>
              <a:rPr sz="800" spc="-9" dirty="0">
                <a:solidFill>
                  <a:srgbClr val="565656"/>
                </a:solidFill>
                <a:latin typeface="Arial"/>
                <a:cs typeface="Arial"/>
              </a:rPr>
              <a:t>g</a:t>
            </a:r>
            <a:r>
              <a:rPr sz="800" spc="-9" dirty="0">
                <a:solidFill>
                  <a:srgbClr val="878585"/>
                </a:solidFill>
                <a:latin typeface="Arial"/>
                <a:cs typeface="Arial"/>
              </a:rPr>
              <a:t>u</a:t>
            </a:r>
            <a:r>
              <a:rPr sz="800" spc="-9" dirty="0">
                <a:solidFill>
                  <a:srgbClr val="565656"/>
                </a:solidFill>
                <a:latin typeface="Arial"/>
                <a:cs typeface="Arial"/>
              </a:rPr>
              <a:t>ina</a:t>
            </a:r>
            <a:r>
              <a:rPr sz="800" spc="-9" dirty="0">
                <a:solidFill>
                  <a:srgbClr val="6B6B6B"/>
                </a:solidFill>
                <a:latin typeface="Arial"/>
                <a:cs typeface="Arial"/>
              </a:rPr>
              <a:t>l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04737" y="1722363"/>
            <a:ext cx="769235" cy="393341"/>
          </a:xfrm>
          <a:prstGeom prst="rect">
            <a:avLst/>
          </a:prstGeom>
        </p:spPr>
        <p:txBody>
          <a:bodyPr wrap="square" lIns="0" tIns="22763" rIns="0" bIns="0" rtlCol="0">
            <a:noAutofit/>
          </a:bodyPr>
          <a:lstStyle/>
          <a:p>
            <a:pPr marL="106719" indent="-94072">
              <a:lnSpc>
                <a:spcPts val="1149"/>
              </a:lnSpc>
            </a:pPr>
            <a:r>
              <a:rPr sz="1000" spc="-194" dirty="0">
                <a:solidFill>
                  <a:srgbClr val="565656"/>
                </a:solidFill>
                <a:latin typeface="Arial"/>
                <a:cs typeface="Arial"/>
              </a:rPr>
              <a:t>e</a:t>
            </a:r>
            <a:r>
              <a:rPr sz="1000" spc="-69" dirty="0">
                <a:solidFill>
                  <a:srgbClr val="6B6B6B"/>
                </a:solidFill>
                <a:latin typeface="Arial"/>
                <a:cs typeface="Arial"/>
              </a:rPr>
              <a:t>x</a:t>
            </a:r>
            <a:r>
              <a:rPr sz="1000" spc="10" dirty="0">
                <a:solidFill>
                  <a:srgbClr val="6B6B6B"/>
                </a:solidFill>
                <a:latin typeface="Arial"/>
                <a:cs typeface="Arial"/>
              </a:rPr>
              <a:t>t</a:t>
            </a:r>
            <a:r>
              <a:rPr sz="1000" spc="-121" dirty="0">
                <a:solidFill>
                  <a:srgbClr val="6B6B6B"/>
                </a:solidFill>
                <a:latin typeface="Arial"/>
                <a:cs typeface="Arial"/>
              </a:rPr>
              <a:t>e</a:t>
            </a:r>
            <a:r>
              <a:rPr sz="1000" spc="-66" dirty="0">
                <a:solidFill>
                  <a:srgbClr val="6B6B6B"/>
                </a:solidFill>
                <a:latin typeface="Arial"/>
                <a:cs typeface="Arial"/>
              </a:rPr>
              <a:t>r</a:t>
            </a:r>
            <a:r>
              <a:rPr sz="1000" spc="-99" dirty="0">
                <a:solidFill>
                  <a:srgbClr val="6B6B6B"/>
                </a:solidFill>
                <a:latin typeface="Arial"/>
                <a:cs typeface="Arial"/>
              </a:rPr>
              <a:t>n</a:t>
            </a:r>
            <a:r>
              <a:rPr sz="1000" spc="-121" dirty="0">
                <a:solidFill>
                  <a:srgbClr val="6B6B6B"/>
                </a:solidFill>
                <a:latin typeface="Arial"/>
                <a:cs typeface="Arial"/>
              </a:rPr>
              <a:t>a</a:t>
            </a:r>
            <a:r>
              <a:rPr sz="1000" spc="-75" dirty="0">
                <a:solidFill>
                  <a:srgbClr val="3F4141"/>
                </a:solidFill>
                <a:latin typeface="Arial"/>
                <a:cs typeface="Arial"/>
              </a:rPr>
              <a:t>l</a:t>
            </a:r>
            <a:r>
              <a:rPr sz="1000" spc="-39" dirty="0">
                <a:solidFill>
                  <a:srgbClr val="3F4141"/>
                </a:solidFill>
                <a:latin typeface="Arial"/>
                <a:cs typeface="Arial"/>
              </a:rPr>
              <a:t> </a:t>
            </a:r>
            <a:r>
              <a:rPr sz="1000" spc="-99" dirty="0">
                <a:solidFill>
                  <a:srgbClr val="6B6B6B"/>
                </a:solidFill>
                <a:latin typeface="Arial"/>
                <a:cs typeface="Arial"/>
              </a:rPr>
              <a:t>o</a:t>
            </a:r>
            <a:r>
              <a:rPr sz="1000" spc="-189" dirty="0">
                <a:solidFill>
                  <a:srgbClr val="6B6B6B"/>
                </a:solidFill>
                <a:latin typeface="Arial"/>
                <a:cs typeface="Arial"/>
              </a:rPr>
              <a:t>b</a:t>
            </a:r>
            <a:r>
              <a:rPr sz="1000" spc="-85" dirty="0">
                <a:solidFill>
                  <a:srgbClr val="6B6B6B"/>
                </a:solidFill>
                <a:latin typeface="Arial"/>
                <a:cs typeface="Arial"/>
              </a:rPr>
              <a:t>l</a:t>
            </a:r>
            <a:r>
              <a:rPr sz="1000" spc="-56" dirty="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sz="1000" spc="116" dirty="0">
                <a:solidFill>
                  <a:srgbClr val="6B6B6B"/>
                </a:solidFill>
                <a:latin typeface="Arial"/>
                <a:cs typeface="Arial"/>
              </a:rPr>
              <a:t>q</a:t>
            </a:r>
            <a:r>
              <a:rPr sz="1000" spc="-76" dirty="0">
                <a:solidFill>
                  <a:srgbClr val="6B6B6B"/>
                </a:solidFill>
                <a:latin typeface="Arial"/>
                <a:cs typeface="Arial"/>
              </a:rPr>
              <a:t>u</a:t>
            </a:r>
            <a:r>
              <a:rPr sz="1000" spc="-116" dirty="0">
                <a:solidFill>
                  <a:srgbClr val="6B6B6B"/>
                </a:solidFill>
                <a:latin typeface="Arial"/>
                <a:cs typeface="Arial"/>
              </a:rPr>
              <a:t>e</a:t>
            </a:r>
            <a:r>
              <a:rPr sz="1000" spc="-58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endParaRPr sz="1000" dirty="0">
              <a:latin typeface="Arial"/>
              <a:cs typeface="Arial"/>
            </a:endParaRPr>
          </a:p>
          <a:p>
            <a:pPr marL="106719">
              <a:lnSpc>
                <a:spcPts val="1149"/>
              </a:lnSpc>
            </a:pPr>
            <a:r>
              <a:rPr sz="1000" spc="-113" dirty="0">
                <a:solidFill>
                  <a:srgbClr val="3F4141"/>
                </a:solidFill>
                <a:latin typeface="Arial"/>
                <a:cs typeface="Arial"/>
              </a:rPr>
              <a:t>m</a:t>
            </a:r>
            <a:r>
              <a:rPr sz="1000" spc="-113" dirty="0">
                <a:solidFill>
                  <a:srgbClr val="6B6B6B"/>
                </a:solidFill>
                <a:latin typeface="Arial"/>
                <a:cs typeface="Arial"/>
              </a:rPr>
              <a:t>u</a:t>
            </a:r>
            <a:r>
              <a:rPr sz="1000" spc="-113" dirty="0">
                <a:solidFill>
                  <a:srgbClr val="565656"/>
                </a:solidFill>
                <a:latin typeface="Arial"/>
                <a:cs typeface="Arial"/>
              </a:rPr>
              <a:t>s</a:t>
            </a:r>
            <a:r>
              <a:rPr sz="1000" spc="-113" dirty="0">
                <a:solidFill>
                  <a:srgbClr val="6B6B6B"/>
                </a:solidFill>
                <a:latin typeface="Arial"/>
                <a:cs typeface="Arial"/>
              </a:rPr>
              <a:t>c</a:t>
            </a:r>
            <a:r>
              <a:rPr sz="1000" spc="-113" dirty="0">
                <a:solidFill>
                  <a:srgbClr val="565656"/>
                </a:solidFill>
                <a:latin typeface="Arial"/>
                <a:cs typeface="Arial"/>
              </a:rPr>
              <a:t>le </a:t>
            </a:r>
            <a:r>
              <a:rPr sz="1000" spc="-113" dirty="0">
                <a:solidFill>
                  <a:srgbClr val="6B6B6B"/>
                </a:solidFill>
                <a:latin typeface="Arial"/>
                <a:cs typeface="Arial"/>
              </a:rPr>
              <a:t>a</a:t>
            </a:r>
            <a:r>
              <a:rPr sz="1000" spc="-113" dirty="0">
                <a:solidFill>
                  <a:srgbClr val="565656"/>
                </a:solidFill>
                <a:latin typeface="Arial"/>
                <a:cs typeface="Arial"/>
              </a:rPr>
              <a:t>nd </a:t>
            </a:r>
            <a:endParaRPr sz="1100" dirty="0">
              <a:latin typeface="Times New Roman"/>
              <a:cs typeface="Times New Roman"/>
            </a:endParaRPr>
          </a:p>
          <a:p>
            <a:pPr marL="106719">
              <a:lnSpc>
                <a:spcPts val="1264"/>
              </a:lnSpc>
            </a:pPr>
            <a:r>
              <a:rPr sz="1100" spc="-117" dirty="0">
                <a:solidFill>
                  <a:srgbClr val="6B6B6B"/>
                </a:solidFill>
                <a:latin typeface="Times New Roman"/>
                <a:cs typeface="Times New Roman"/>
              </a:rPr>
              <a:t>a</a:t>
            </a:r>
            <a:r>
              <a:rPr sz="1100" spc="-117" dirty="0">
                <a:solidFill>
                  <a:srgbClr val="565656"/>
                </a:solidFill>
                <a:latin typeface="Times New Roman"/>
                <a:cs typeface="Times New Roman"/>
              </a:rPr>
              <a:t>po </a:t>
            </a:r>
            <a:r>
              <a:rPr sz="1000" spc="-118" dirty="0">
                <a:solidFill>
                  <a:srgbClr val="6B6B6B"/>
                </a:solidFill>
                <a:latin typeface="Arial"/>
                <a:cs typeface="Arial"/>
              </a:rPr>
              <a:t>neuro</a:t>
            </a:r>
            <a:r>
              <a:rPr sz="1000" spc="-118" dirty="0">
                <a:solidFill>
                  <a:srgbClr val="565656"/>
                </a:solidFill>
                <a:latin typeface="Arial"/>
                <a:cs typeface="Arial"/>
              </a:rPr>
              <a:t>s</a:t>
            </a:r>
            <a:r>
              <a:rPr sz="1000" spc="-118" dirty="0">
                <a:solidFill>
                  <a:srgbClr val="6B6B6B"/>
                </a:solidFill>
                <a:latin typeface="Arial"/>
                <a:cs typeface="Arial"/>
              </a:rPr>
              <a:t>i</a:t>
            </a:r>
            <a:r>
              <a:rPr sz="1000" spc="-118" dirty="0">
                <a:solidFill>
                  <a:srgbClr val="565656"/>
                </a:solidFill>
                <a:latin typeface="Arial"/>
                <a:cs typeface="Arial"/>
              </a:rPr>
              <a:t>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5204" y="1734528"/>
            <a:ext cx="962378" cy="519437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431434">
              <a:lnSpc>
                <a:spcPts val="1120"/>
              </a:lnSpc>
            </a:pPr>
            <a:r>
              <a:rPr sz="1000" spc="-63" dirty="0">
                <a:solidFill>
                  <a:srgbClr val="6B6B6B"/>
                </a:solidFill>
                <a:latin typeface="Arial"/>
                <a:cs typeface="Arial"/>
              </a:rPr>
              <a:t>i</a:t>
            </a:r>
            <a:r>
              <a:rPr sz="1000" spc="-63" dirty="0">
                <a:solidFill>
                  <a:srgbClr val="3F4141"/>
                </a:solidFill>
                <a:latin typeface="Arial"/>
                <a:cs typeface="Arial"/>
              </a:rPr>
              <a:t>l</a:t>
            </a:r>
            <a:r>
              <a:rPr sz="1000" spc="-63" dirty="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sz="1000" spc="-63" dirty="0">
                <a:solidFill>
                  <a:srgbClr val="6B6B6B"/>
                </a:solidFill>
                <a:latin typeface="Arial"/>
                <a:cs typeface="Arial"/>
              </a:rPr>
              <a:t>o</a:t>
            </a:r>
            <a:r>
              <a:rPr sz="1000" spc="-63" dirty="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sz="1000" spc="-63" dirty="0">
                <a:solidFill>
                  <a:srgbClr val="3F4141"/>
                </a:solidFill>
                <a:latin typeface="Arial"/>
                <a:cs typeface="Arial"/>
              </a:rPr>
              <a:t>n</a:t>
            </a:r>
            <a:r>
              <a:rPr sz="1000" spc="-63" dirty="0">
                <a:solidFill>
                  <a:srgbClr val="565656"/>
                </a:solidFill>
                <a:latin typeface="Arial"/>
                <a:cs typeface="Arial"/>
              </a:rPr>
              <a:t>guin</a:t>
            </a:r>
            <a:r>
              <a:rPr sz="1000" spc="-63" dirty="0">
                <a:solidFill>
                  <a:srgbClr val="5E4942"/>
                </a:solidFill>
                <a:latin typeface="Arial"/>
                <a:cs typeface="Arial"/>
              </a:rPr>
              <a:t>al</a:t>
            </a:r>
            <a:endParaRPr sz="1000" dirty="0">
              <a:latin typeface="Arial"/>
              <a:cs typeface="Arial"/>
            </a:endParaRPr>
          </a:p>
          <a:p>
            <a:pPr marL="437503" marR="18968">
              <a:lnSpc>
                <a:spcPts val="915"/>
              </a:lnSpc>
            </a:pPr>
            <a:r>
              <a:rPr sz="800" spc="-17" dirty="0">
                <a:solidFill>
                  <a:srgbClr val="565656"/>
                </a:solidFill>
                <a:latin typeface="Arial"/>
                <a:cs typeface="Arial"/>
              </a:rPr>
              <a:t>ne</a:t>
            </a:r>
            <a:r>
              <a:rPr sz="800" spc="-17" dirty="0">
                <a:solidFill>
                  <a:srgbClr val="6B6B6B"/>
                </a:solidFill>
                <a:latin typeface="Arial"/>
                <a:cs typeface="Arial"/>
              </a:rPr>
              <a:t>rv</a:t>
            </a:r>
            <a:r>
              <a:rPr sz="800" spc="-17" dirty="0">
                <a:solidFill>
                  <a:srgbClr val="565656"/>
                </a:solidFill>
                <a:latin typeface="Arial"/>
                <a:cs typeface="Arial"/>
              </a:rPr>
              <a:t>e</a:t>
            </a:r>
            <a:endParaRPr sz="800" dirty="0">
              <a:latin typeface="Arial"/>
              <a:cs typeface="Arial"/>
            </a:endParaRPr>
          </a:p>
          <a:p>
            <a:pPr marL="12647" marR="18968">
              <a:lnSpc>
                <a:spcPct val="95825"/>
              </a:lnSpc>
              <a:spcBef>
                <a:spcPts val="19"/>
              </a:spcBef>
            </a:pPr>
            <a:r>
              <a:rPr sz="900" spc="-79" dirty="0">
                <a:solidFill>
                  <a:srgbClr val="878585"/>
                </a:solidFill>
                <a:latin typeface="Arial"/>
                <a:cs typeface="Arial"/>
              </a:rPr>
              <a:t>i</a:t>
            </a:r>
            <a:r>
              <a:rPr sz="900" spc="-20" dirty="0">
                <a:solidFill>
                  <a:srgbClr val="6B6B6B"/>
                </a:solidFill>
                <a:latin typeface="Arial"/>
                <a:cs typeface="Arial"/>
              </a:rPr>
              <a:t>n</a:t>
            </a:r>
            <a:r>
              <a:rPr sz="900" spc="38" dirty="0">
                <a:solidFill>
                  <a:srgbClr val="565656"/>
                </a:solidFill>
                <a:latin typeface="Arial"/>
                <a:cs typeface="Arial"/>
              </a:rPr>
              <a:t>f</a:t>
            </a:r>
            <a:r>
              <a:rPr sz="900" spc="-91" dirty="0">
                <a:solidFill>
                  <a:srgbClr val="565656"/>
                </a:solidFill>
                <a:latin typeface="Arial"/>
                <a:cs typeface="Arial"/>
              </a:rPr>
              <a:t>e</a:t>
            </a:r>
            <a:r>
              <a:rPr sz="900" spc="-12" dirty="0">
                <a:solidFill>
                  <a:srgbClr val="565656"/>
                </a:solidFill>
                <a:latin typeface="Arial"/>
                <a:cs typeface="Arial"/>
              </a:rPr>
              <a:t>r</a:t>
            </a:r>
            <a:r>
              <a:rPr sz="900" spc="-54" dirty="0">
                <a:solidFill>
                  <a:srgbClr val="6B6B6B"/>
                </a:solidFill>
                <a:latin typeface="Arial"/>
                <a:cs typeface="Arial"/>
              </a:rPr>
              <a:t>i</a:t>
            </a:r>
            <a:r>
              <a:rPr sz="900" spc="3" dirty="0">
                <a:solidFill>
                  <a:srgbClr val="3F4141"/>
                </a:solidFill>
                <a:latin typeface="Arial"/>
                <a:cs typeface="Arial"/>
              </a:rPr>
              <a:t>o</a:t>
            </a:r>
            <a:r>
              <a:rPr sz="900" spc="-41" dirty="0">
                <a:solidFill>
                  <a:srgbClr val="6B6B6B"/>
                </a:solidFill>
                <a:latin typeface="Arial"/>
                <a:cs typeface="Arial"/>
              </a:rPr>
              <a:t>r</a:t>
            </a:r>
            <a:r>
              <a:rPr sz="900" dirty="0">
                <a:solidFill>
                  <a:srgbClr val="6B6B6B"/>
                </a:solidFill>
                <a:latin typeface="Arial"/>
                <a:cs typeface="Arial"/>
              </a:rPr>
              <a:t>      </a:t>
            </a:r>
            <a:r>
              <a:rPr sz="900" spc="84" dirty="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sz="900" spc="335" dirty="0">
                <a:solidFill>
                  <a:srgbClr val="565656"/>
                </a:solidFill>
                <a:latin typeface="Arial"/>
                <a:cs typeface="Arial"/>
              </a:rPr>
              <a:t>\</a:t>
            </a:r>
            <a:endParaRPr sz="900" dirty="0">
              <a:latin typeface="Arial"/>
              <a:cs typeface="Arial"/>
            </a:endParaRPr>
          </a:p>
          <a:p>
            <a:pPr marL="12647" marR="18968">
              <a:lnSpc>
                <a:spcPts val="865"/>
              </a:lnSpc>
              <a:spcBef>
                <a:spcPts val="43"/>
              </a:spcBef>
            </a:pPr>
            <a:r>
              <a:rPr sz="800" spc="7" dirty="0">
                <a:solidFill>
                  <a:srgbClr val="6B6B6B"/>
                </a:solidFill>
                <a:latin typeface="Arial"/>
                <a:cs typeface="Arial"/>
              </a:rPr>
              <a:t>e</a:t>
            </a:r>
            <a:r>
              <a:rPr sz="800" spc="7" dirty="0">
                <a:solidFill>
                  <a:srgbClr val="565656"/>
                </a:solidFill>
                <a:latin typeface="Arial"/>
                <a:cs typeface="Arial"/>
              </a:rPr>
              <a:t>p</a:t>
            </a:r>
            <a:r>
              <a:rPr sz="800" spc="7" dirty="0">
                <a:solidFill>
                  <a:srgbClr val="878585"/>
                </a:solidFill>
                <a:latin typeface="Arial"/>
                <a:cs typeface="Arial"/>
              </a:rPr>
              <a:t>i</a:t>
            </a:r>
            <a:r>
              <a:rPr sz="800" spc="7" dirty="0">
                <a:solidFill>
                  <a:srgbClr val="6B6B6B"/>
                </a:solidFill>
                <a:latin typeface="Arial"/>
                <a:cs typeface="Arial"/>
              </a:rPr>
              <a:t>g</a:t>
            </a:r>
            <a:r>
              <a:rPr sz="800" spc="7" dirty="0">
                <a:solidFill>
                  <a:srgbClr val="565656"/>
                </a:solidFill>
                <a:latin typeface="Arial"/>
                <a:cs typeface="Arial"/>
              </a:rPr>
              <a:t>a</a:t>
            </a:r>
            <a:r>
              <a:rPr sz="800" spc="7" dirty="0">
                <a:solidFill>
                  <a:srgbClr val="6B6B6B"/>
                </a:solidFill>
                <a:latin typeface="Arial"/>
                <a:cs typeface="Arial"/>
              </a:rPr>
              <a:t>st</a:t>
            </a:r>
            <a:r>
              <a:rPr sz="800" spc="7" dirty="0">
                <a:solidFill>
                  <a:srgbClr val="878585"/>
                </a:solidFill>
                <a:latin typeface="Arial"/>
                <a:cs typeface="Arial"/>
              </a:rPr>
              <a:t>ri</a:t>
            </a:r>
            <a:r>
              <a:rPr sz="800" spc="7" dirty="0">
                <a:solidFill>
                  <a:srgbClr val="6B6B6B"/>
                </a:solidFill>
                <a:latin typeface="Arial"/>
                <a:cs typeface="Arial"/>
              </a:rPr>
              <a:t>c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75015" y="2246231"/>
            <a:ext cx="1228194" cy="448630"/>
          </a:xfrm>
          <a:prstGeom prst="rect">
            <a:avLst/>
          </a:prstGeom>
        </p:spPr>
        <p:txBody>
          <a:bodyPr wrap="square" lIns="0" tIns="6194" rIns="0" bIns="0" rtlCol="0">
            <a:noAutofit/>
          </a:bodyPr>
          <a:lstStyle/>
          <a:p>
            <a:pPr marL="152241">
              <a:lnSpc>
                <a:spcPts val="980"/>
              </a:lnSpc>
            </a:pPr>
            <a:r>
              <a:rPr sz="1700" spc="131" baseline="-10541" dirty="0">
                <a:solidFill>
                  <a:srgbClr val="6B6B6B"/>
                </a:solidFill>
                <a:latin typeface="Times New Roman"/>
                <a:cs typeface="Times New Roman"/>
              </a:rPr>
              <a:t>a. .a</a:t>
            </a:r>
            <a:r>
              <a:rPr sz="1700" spc="131" baseline="-10541" dirty="0">
                <a:solidFill>
                  <a:srgbClr val="565656"/>
                </a:solidFill>
                <a:latin typeface="Times New Roman"/>
                <a:cs typeface="Times New Roman"/>
              </a:rPr>
              <a:t>nd v</a:t>
            </a:r>
            <a:r>
              <a:rPr sz="1700" spc="131" baseline="-10541" dirty="0">
                <a:solidFill>
                  <a:srgbClr val="6B6B6B"/>
                </a:solidFill>
                <a:latin typeface="Times New Roman"/>
                <a:cs typeface="Times New Roman"/>
              </a:rPr>
              <a:t>. </a:t>
            </a:r>
            <a:r>
              <a:rPr sz="1700" spc="131" baseline="-10541" dirty="0">
                <a:solidFill>
                  <a:srgbClr val="565656"/>
                </a:solidFill>
                <a:latin typeface="Times New Roman"/>
                <a:cs typeface="Times New Roman"/>
              </a:rPr>
              <a:t>~  </a:t>
            </a:r>
            <a:r>
              <a:rPr sz="1700" spc="131" baseline="-10541" dirty="0">
                <a:solidFill>
                  <a:srgbClr val="A89989"/>
                </a:solidFill>
                <a:latin typeface="Times New Roman"/>
                <a:cs typeface="Times New Roman"/>
              </a:rPr>
              <a:t>~</a:t>
            </a:r>
            <a:endParaRPr sz="1100" dirty="0">
              <a:latin typeface="Times New Roman"/>
              <a:cs typeface="Times New Roman"/>
            </a:endParaRPr>
          </a:p>
          <a:p>
            <a:pPr marL="12647" marR="58886">
              <a:lnSpc>
                <a:spcPts val="2510"/>
              </a:lnSpc>
              <a:spcBef>
                <a:spcPts val="76"/>
              </a:spcBef>
            </a:pPr>
            <a:r>
              <a:rPr sz="2700" spc="-418" dirty="0">
                <a:solidFill>
                  <a:srgbClr val="5E4942"/>
                </a:solidFill>
                <a:latin typeface="Times New Roman"/>
                <a:cs typeface="Times New Roman"/>
              </a:rPr>
              <a:t>a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74612" y="2246241"/>
            <a:ext cx="216153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-108" dirty="0">
                <a:solidFill>
                  <a:srgbClr val="6B6B6B"/>
                </a:solidFill>
                <a:latin typeface="Times New Roman"/>
                <a:cs typeface="Times New Roman"/>
              </a:rPr>
              <a:t>rin</a:t>
            </a:r>
            <a:r>
              <a:rPr sz="1100" spc="-108" dirty="0">
                <a:solidFill>
                  <a:srgbClr val="565656"/>
                </a:solidFill>
                <a:latin typeface="Times New Roman"/>
                <a:cs typeface="Times New Roman"/>
              </a:rPr>
              <a:t>g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45257" y="2265247"/>
            <a:ext cx="371157" cy="444500"/>
          </a:xfrm>
          <a:prstGeom prst="rect">
            <a:avLst/>
          </a:prstGeom>
        </p:spPr>
        <p:txBody>
          <a:bodyPr wrap="square" lIns="0" tIns="21939" rIns="0" bIns="0" rtlCol="0">
            <a:noAutofit/>
          </a:bodyPr>
          <a:lstStyle/>
          <a:p>
            <a:pPr marL="12647">
              <a:lnSpc>
                <a:spcPts val="3464"/>
              </a:lnSpc>
            </a:pPr>
            <a:r>
              <a:rPr sz="3300" dirty="0">
                <a:solidFill>
                  <a:srgbClr val="5E4942"/>
                </a:solidFill>
                <a:latin typeface="Times New Roman"/>
                <a:cs typeface="Times New Roman"/>
              </a:rPr>
              <a:t>£.</a:t>
            </a: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0105" y="2277040"/>
            <a:ext cx="3783465" cy="1076960"/>
          </a:xfrm>
          <a:prstGeom prst="rect">
            <a:avLst/>
          </a:prstGeom>
        </p:spPr>
        <p:txBody>
          <a:bodyPr wrap="square" lIns="0" tIns="12771" rIns="0" bIns="0" rtlCol="0">
            <a:noAutofit/>
          </a:bodyPr>
          <a:lstStyle/>
          <a:p>
            <a:pPr marL="12647">
              <a:lnSpc>
                <a:spcPts val="2020"/>
              </a:lnSpc>
            </a:pPr>
            <a:r>
              <a:rPr sz="1700" spc="11" dirty="0">
                <a:latin typeface="Arial Unicode MS"/>
                <a:cs typeface="Arial Unicode MS"/>
              </a:rPr>
              <a:t>✓ </a:t>
            </a:r>
            <a:r>
              <a:rPr sz="1700" b="1" spc="6" dirty="0">
                <a:latin typeface="Arial"/>
                <a:cs typeface="Arial"/>
              </a:rPr>
              <a:t>llioinguinal nerve </a:t>
            </a:r>
            <a:r>
              <a:rPr spc="6" dirty="0">
                <a:latin typeface="Arial"/>
                <a:cs typeface="Arial"/>
              </a:rPr>
              <a:t>(passes through</a:t>
            </a:r>
            <a:endParaRPr dirty="0">
              <a:latin typeface="Arial"/>
              <a:cs typeface="Arial"/>
            </a:endParaRPr>
          </a:p>
          <a:p>
            <a:pPr marL="231144" marR="22747" indent="-3034">
              <a:lnSpc>
                <a:spcPct val="99466"/>
              </a:lnSpc>
            </a:pPr>
            <a:r>
              <a:rPr spc="18" dirty="0">
                <a:latin typeface="Arial"/>
                <a:cs typeface="Arial"/>
              </a:rPr>
              <a:t>superficial  ring but does not completely run through the entire inguinal canal}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97884" y="2277040"/>
            <a:ext cx="395067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47" dirty="0">
                <a:latin typeface="Arial"/>
                <a:cs typeface="Arial"/>
              </a:rPr>
              <a:t>the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64104" y="2326590"/>
            <a:ext cx="1928399" cy="526925"/>
          </a:xfrm>
          <a:prstGeom prst="rect">
            <a:avLst/>
          </a:prstGeom>
        </p:spPr>
        <p:txBody>
          <a:bodyPr wrap="square" lIns="0" tIns="15838" rIns="0" bIns="0" rtlCol="0">
            <a:noAutofit/>
          </a:bodyPr>
          <a:lstStyle/>
          <a:p>
            <a:pPr marL="422329">
              <a:lnSpc>
                <a:spcPts val="2495"/>
              </a:lnSpc>
            </a:pPr>
            <a:r>
              <a:rPr sz="2700" spc="1175" dirty="0">
                <a:solidFill>
                  <a:srgbClr val="5E4942"/>
                </a:solidFill>
                <a:latin typeface="Times New Roman"/>
                <a:cs typeface="Times New Roman"/>
              </a:rPr>
              <a:t>«</a:t>
            </a:r>
            <a:r>
              <a:rPr sz="2700" spc="1175" dirty="0">
                <a:solidFill>
                  <a:srgbClr val="565656"/>
                </a:solidFill>
                <a:latin typeface="Times New Roman"/>
                <a:cs typeface="Times New Roman"/>
              </a:rPr>
              <a:t>a·</a:t>
            </a:r>
            <a:r>
              <a:rPr sz="2700" spc="1175" dirty="0">
                <a:solidFill>
                  <a:srgbClr val="6B6B6B"/>
                </a:solidFill>
                <a:latin typeface="Times New Roman"/>
                <a:cs typeface="Times New Roman"/>
              </a:rPr>
              <a:t>-</a:t>
            </a:r>
            <a:r>
              <a:rPr sz="2700" spc="1175" dirty="0">
                <a:solidFill>
                  <a:srgbClr val="565656"/>
                </a:solidFill>
                <a:latin typeface="Times New Roman"/>
                <a:cs typeface="Times New Roman"/>
              </a:rPr>
              <a:t>,</a:t>
            </a:r>
            <a:endParaRPr sz="2700" dirty="0">
              <a:latin typeface="Times New Roman"/>
              <a:cs typeface="Times New Roman"/>
            </a:endParaRPr>
          </a:p>
          <a:p>
            <a:pPr marL="12647" marR="51211">
              <a:lnSpc>
                <a:spcPts val="1590"/>
              </a:lnSpc>
            </a:pPr>
            <a:r>
              <a:rPr sz="1900" spc="865" dirty="0">
                <a:solidFill>
                  <a:srgbClr val="5E4942"/>
                </a:solidFill>
                <a:latin typeface="Arial"/>
                <a:cs typeface="Arial"/>
              </a:rPr>
              <a:t>••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09636" y="2511766"/>
            <a:ext cx="516432" cy="393192"/>
          </a:xfrm>
          <a:prstGeom prst="rect">
            <a:avLst/>
          </a:prstGeom>
        </p:spPr>
        <p:txBody>
          <a:bodyPr wrap="square" lIns="0" tIns="22129" rIns="0" bIns="0" rtlCol="0">
            <a:noAutofit/>
          </a:bodyPr>
          <a:lstStyle/>
          <a:p>
            <a:pPr marL="651" marR="651" algn="ctr">
              <a:lnSpc>
                <a:spcPts val="1149"/>
              </a:lnSpc>
            </a:pPr>
            <a:r>
              <a:rPr sz="1000" spc="-136" dirty="0">
                <a:solidFill>
                  <a:srgbClr val="565656"/>
                </a:solidFill>
                <a:latin typeface="Arial"/>
                <a:cs typeface="Arial"/>
              </a:rPr>
              <a:t>t</a:t>
            </a:r>
            <a:r>
              <a:rPr sz="1000" spc="-136" dirty="0">
                <a:solidFill>
                  <a:srgbClr val="6B6B6B"/>
                </a:solidFill>
                <a:latin typeface="Arial"/>
                <a:cs typeface="Arial"/>
              </a:rPr>
              <a:t>r</a:t>
            </a:r>
            <a:r>
              <a:rPr sz="1000" spc="-136" dirty="0">
                <a:solidFill>
                  <a:srgbClr val="565656"/>
                </a:solidFill>
                <a:latin typeface="Arial"/>
                <a:cs typeface="Arial"/>
              </a:rPr>
              <a:t>ansv</a:t>
            </a:r>
            <a:r>
              <a:rPr sz="1000" spc="-136" dirty="0">
                <a:solidFill>
                  <a:srgbClr val="6B6B6B"/>
                </a:solidFill>
                <a:latin typeface="Arial"/>
                <a:cs typeface="Arial"/>
              </a:rPr>
              <a:t>e</a:t>
            </a:r>
            <a:r>
              <a:rPr sz="1000" spc="-136" dirty="0">
                <a:solidFill>
                  <a:srgbClr val="565656"/>
                </a:solidFill>
                <a:latin typeface="Arial"/>
                <a:cs typeface="Arial"/>
              </a:rPr>
              <a:t>r</a:t>
            </a:r>
            <a:r>
              <a:rPr sz="1000" spc="-136" dirty="0">
                <a:solidFill>
                  <a:srgbClr val="6B6B6B"/>
                </a:solidFill>
                <a:latin typeface="Arial"/>
                <a:cs typeface="Arial"/>
              </a:rPr>
              <a:t>su</a:t>
            </a:r>
            <a:r>
              <a:rPr sz="1000" spc="-136" dirty="0">
                <a:solidFill>
                  <a:srgbClr val="565656"/>
                </a:solidFill>
                <a:latin typeface="Arial"/>
                <a:cs typeface="Arial"/>
              </a:rPr>
              <a:t>S </a:t>
            </a:r>
            <a:endParaRPr sz="1100" dirty="0">
              <a:latin typeface="Times New Roman"/>
              <a:cs typeface="Times New Roman"/>
            </a:endParaRPr>
          </a:p>
          <a:p>
            <a:pPr marL="651" marR="651" algn="ctr">
              <a:lnSpc>
                <a:spcPts val="1264"/>
              </a:lnSpc>
            </a:pPr>
            <a:r>
              <a:rPr sz="1100" spc="-99" dirty="0">
                <a:solidFill>
                  <a:srgbClr val="6B6B6B"/>
                </a:solidFill>
                <a:latin typeface="Times New Roman"/>
                <a:cs typeface="Times New Roman"/>
              </a:rPr>
              <a:t>abdo</a:t>
            </a:r>
            <a:r>
              <a:rPr sz="1100" spc="-99" dirty="0">
                <a:solidFill>
                  <a:srgbClr val="565656"/>
                </a:solidFill>
                <a:latin typeface="Times New Roman"/>
                <a:cs typeface="Times New Roman"/>
              </a:rPr>
              <a:t>mi</a:t>
            </a:r>
            <a:r>
              <a:rPr sz="1100" spc="-99" dirty="0">
                <a:solidFill>
                  <a:srgbClr val="878585"/>
                </a:solidFill>
                <a:latin typeface="Times New Roman"/>
                <a:cs typeface="Times New Roman"/>
              </a:rPr>
              <a:t>ni</a:t>
            </a:r>
            <a:r>
              <a:rPr sz="1100" spc="-99" dirty="0">
                <a:solidFill>
                  <a:srgbClr val="6B6B6B"/>
                </a:solidFill>
                <a:latin typeface="Times New Roman"/>
                <a:cs typeface="Times New Roman"/>
              </a:rPr>
              <a:t>s </a:t>
            </a:r>
            <a:endParaRPr sz="1000" dirty="0">
              <a:latin typeface="Arial"/>
              <a:cs typeface="Arial"/>
            </a:endParaRPr>
          </a:p>
          <a:p>
            <a:pPr marL="651" marR="651" algn="ctr">
              <a:lnSpc>
                <a:spcPts val="1149"/>
              </a:lnSpc>
            </a:pPr>
            <a:r>
              <a:rPr sz="1000" spc="-119" dirty="0">
                <a:solidFill>
                  <a:srgbClr val="565656"/>
                </a:solidFill>
                <a:latin typeface="Arial"/>
                <a:cs typeface="Arial"/>
              </a:rPr>
              <a:t>m</a:t>
            </a:r>
            <a:r>
              <a:rPr sz="1000" spc="-119" dirty="0">
                <a:solidFill>
                  <a:srgbClr val="6B6B6B"/>
                </a:solidFill>
                <a:latin typeface="Arial"/>
                <a:cs typeface="Arial"/>
              </a:rPr>
              <a:t>us</a:t>
            </a:r>
            <a:r>
              <a:rPr sz="1000" spc="-119" dirty="0">
                <a:solidFill>
                  <a:srgbClr val="565656"/>
                </a:solidFill>
                <a:latin typeface="Arial"/>
                <a:cs typeface="Arial"/>
              </a:rPr>
              <a:t>cl</a:t>
            </a:r>
            <a:r>
              <a:rPr sz="1000" spc="-119" dirty="0">
                <a:solidFill>
                  <a:srgbClr val="6B6B6B"/>
                </a:solidFill>
                <a:latin typeface="Arial"/>
                <a:cs typeface="Arial"/>
              </a:rPr>
              <a:t>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84625" y="2586787"/>
            <a:ext cx="721341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900" spc="1585" dirty="0">
                <a:solidFill>
                  <a:srgbClr val="565656"/>
                </a:solidFill>
                <a:latin typeface="Arial"/>
                <a:cs typeface="Arial"/>
              </a:rPr>
              <a:t>G</a:t>
            </a:r>
            <a:r>
              <a:rPr sz="1900" spc="1585" dirty="0">
                <a:solidFill>
                  <a:srgbClr val="9A756E"/>
                </a:solidFill>
                <a:latin typeface="Arial"/>
                <a:cs typeface="Arial"/>
              </a:rPr>
              <a:t>,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57449" y="2898862"/>
            <a:ext cx="574351" cy="47003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 marR="19628">
              <a:lnSpc>
                <a:spcPts val="1120"/>
              </a:lnSpc>
            </a:pPr>
            <a:r>
              <a:rPr sz="1000" spc="-119" dirty="0">
                <a:solidFill>
                  <a:srgbClr val="5E4942"/>
                </a:solidFill>
                <a:latin typeface="Arial"/>
                <a:cs typeface="Arial"/>
              </a:rPr>
              <a:t>m</a:t>
            </a:r>
            <a:r>
              <a:rPr sz="1000" spc="-119" dirty="0">
                <a:solidFill>
                  <a:srgbClr val="725B52"/>
                </a:solidFill>
                <a:latin typeface="Arial"/>
                <a:cs typeface="Arial"/>
              </a:rPr>
              <a:t>us</a:t>
            </a:r>
            <a:r>
              <a:rPr sz="1000" spc="-119" dirty="0">
                <a:solidFill>
                  <a:srgbClr val="5E4942"/>
                </a:solidFill>
                <a:latin typeface="Arial"/>
                <a:cs typeface="Arial"/>
              </a:rPr>
              <a:t>cl</a:t>
            </a:r>
            <a:r>
              <a:rPr sz="1000" spc="-119" dirty="0">
                <a:solidFill>
                  <a:srgbClr val="725B52"/>
                </a:solidFill>
                <a:latin typeface="Arial"/>
                <a:cs typeface="Arial"/>
              </a:rPr>
              <a:t>e</a:t>
            </a:r>
            <a:endParaRPr sz="1000" dirty="0">
              <a:latin typeface="Arial"/>
              <a:cs typeface="Arial"/>
            </a:endParaRPr>
          </a:p>
          <a:p>
            <a:pPr marL="176516">
              <a:lnSpc>
                <a:spcPct val="95825"/>
              </a:lnSpc>
              <a:spcBef>
                <a:spcPts val="541"/>
              </a:spcBef>
            </a:pPr>
            <a:r>
              <a:rPr sz="800" spc="13" dirty="0">
                <a:solidFill>
                  <a:srgbClr val="5E4942"/>
                </a:solidFill>
                <a:latin typeface="Arial"/>
                <a:cs typeface="Arial"/>
              </a:rPr>
              <a:t>co</a:t>
            </a:r>
            <a:r>
              <a:rPr sz="800" spc="13" dirty="0">
                <a:solidFill>
                  <a:srgbClr val="3D2F21"/>
                </a:solidFill>
                <a:latin typeface="Arial"/>
                <a:cs typeface="Arial"/>
              </a:rPr>
              <a:t>n</a:t>
            </a:r>
            <a:r>
              <a:rPr sz="800" spc="13" dirty="0">
                <a:solidFill>
                  <a:srgbClr val="725B52"/>
                </a:solidFill>
                <a:latin typeface="Arial"/>
                <a:cs typeface="Arial"/>
              </a:rPr>
              <a:t>j</a:t>
            </a:r>
            <a:r>
              <a:rPr sz="800" spc="13" dirty="0">
                <a:solidFill>
                  <a:srgbClr val="5E4942"/>
                </a:solidFill>
                <a:latin typeface="Arial"/>
                <a:cs typeface="Arial"/>
              </a:rPr>
              <a:t>oin</a:t>
            </a:r>
            <a:r>
              <a:rPr sz="800" spc="13" dirty="0">
                <a:solidFill>
                  <a:srgbClr val="3D2F21"/>
                </a:solidFill>
                <a:latin typeface="Arial"/>
                <a:cs typeface="Arial"/>
              </a:rPr>
              <a:t>t</a:t>
            </a:r>
            <a:endParaRPr sz="800" dirty="0">
              <a:latin typeface="Arial"/>
              <a:cs typeface="Arial"/>
            </a:endParaRPr>
          </a:p>
          <a:p>
            <a:pPr marL="191690" marR="19628">
              <a:lnSpc>
                <a:spcPts val="980"/>
              </a:lnSpc>
              <a:spcBef>
                <a:spcPts val="49"/>
              </a:spcBef>
            </a:pPr>
            <a:r>
              <a:rPr sz="900" b="1" spc="-75" dirty="0">
                <a:solidFill>
                  <a:srgbClr val="5E4942"/>
                </a:solidFill>
                <a:latin typeface="Arial"/>
                <a:cs typeface="Arial"/>
              </a:rPr>
              <a:t>t</a:t>
            </a:r>
            <a:r>
              <a:rPr sz="900" b="1" spc="-75" dirty="0">
                <a:solidFill>
                  <a:srgbClr val="5D3634"/>
                </a:solidFill>
                <a:latin typeface="Arial"/>
                <a:cs typeface="Arial"/>
              </a:rPr>
              <a:t>e</a:t>
            </a:r>
            <a:r>
              <a:rPr sz="900" b="1" spc="-75" dirty="0">
                <a:solidFill>
                  <a:srgbClr val="5E4942"/>
                </a:solidFill>
                <a:latin typeface="Arial"/>
                <a:cs typeface="Arial"/>
              </a:rPr>
              <a:t>ndon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4932" y="2898862"/>
            <a:ext cx="1068362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spc="286" dirty="0">
                <a:solidFill>
                  <a:srgbClr val="A89989"/>
                </a:solidFill>
                <a:latin typeface="Arial"/>
                <a:cs typeface="Arial"/>
              </a:rPr>
              <a:t>~</a:t>
            </a:r>
            <a:r>
              <a:rPr sz="1000" spc="286" dirty="0">
                <a:solidFill>
                  <a:srgbClr val="B3AFA7"/>
                </a:solidFill>
                <a:latin typeface="Arial"/>
                <a:cs typeface="Arial"/>
              </a:rPr>
              <a:t>-</a:t>
            </a:r>
            <a:r>
              <a:rPr sz="1000" spc="286" dirty="0">
                <a:solidFill>
                  <a:srgbClr val="CDC1BC"/>
                </a:solidFill>
                <a:latin typeface="Arial"/>
                <a:cs typeface="Arial"/>
              </a:rPr>
              <a:t>...,.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0741" y="3488561"/>
            <a:ext cx="160567" cy="215900"/>
          </a:xfrm>
          <a:prstGeom prst="rect">
            <a:avLst/>
          </a:prstGeom>
        </p:spPr>
        <p:txBody>
          <a:bodyPr wrap="square" lIns="0" tIns="10311" rIns="0" bIns="0" rtlCol="0">
            <a:noAutofit/>
          </a:bodyPr>
          <a:lstStyle/>
          <a:p>
            <a:pPr marL="12647">
              <a:lnSpc>
                <a:spcPts val="1630"/>
              </a:lnSpc>
            </a:pPr>
            <a:r>
              <a:rPr sz="1500" spc="422" dirty="0">
                <a:solidFill>
                  <a:srgbClr val="5E4942"/>
                </a:solidFill>
                <a:latin typeface="Times New Roman"/>
                <a:cs typeface="Times New Roman"/>
              </a:rPr>
              <a:t>\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68772" y="3538965"/>
            <a:ext cx="842830" cy="152399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spc="2208" dirty="0">
                <a:solidFill>
                  <a:srgbClr val="A89989"/>
                </a:solidFill>
                <a:latin typeface="Arial"/>
                <a:cs typeface="Arial"/>
              </a:rPr>
              <a:t>~</a:t>
            </a:r>
            <a:r>
              <a:rPr sz="1000" spc="2208" dirty="0">
                <a:solidFill>
                  <a:srgbClr val="9A756E"/>
                </a:solidFill>
                <a:latin typeface="Arial"/>
                <a:cs typeface="Arial"/>
              </a:rPr>
              <a:t>~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11217" y="3538965"/>
            <a:ext cx="476849" cy="152399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spc="2818" dirty="0">
                <a:solidFill>
                  <a:srgbClr val="A89989"/>
                </a:solidFill>
                <a:latin typeface="Arial"/>
                <a:cs typeface="Arial"/>
              </a:rPr>
              <a:t>~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09958" y="3884517"/>
            <a:ext cx="477540" cy="383050"/>
          </a:xfrm>
          <a:prstGeom prst="rect">
            <a:avLst/>
          </a:prstGeom>
        </p:spPr>
        <p:txBody>
          <a:bodyPr wrap="square" lIns="0" tIns="17706" rIns="0" bIns="0" rtlCol="0">
            <a:noAutofit/>
          </a:bodyPr>
          <a:lstStyle/>
          <a:p>
            <a:pPr marL="651" marR="651" algn="ctr">
              <a:lnSpc>
                <a:spcPts val="1034"/>
              </a:lnSpc>
            </a:pPr>
            <a:r>
              <a:rPr sz="900" spc="-45" dirty="0">
                <a:solidFill>
                  <a:srgbClr val="6B6B6B"/>
                </a:solidFill>
                <a:latin typeface="Arial"/>
                <a:cs typeface="Arial"/>
              </a:rPr>
              <a:t>s</a:t>
            </a:r>
            <a:r>
              <a:rPr sz="900" spc="-45" dirty="0">
                <a:solidFill>
                  <a:srgbClr val="565656"/>
                </a:solidFill>
                <a:latin typeface="Arial"/>
                <a:cs typeface="Arial"/>
              </a:rPr>
              <a:t>u</a:t>
            </a:r>
            <a:r>
              <a:rPr sz="900" spc="-45" dirty="0">
                <a:solidFill>
                  <a:srgbClr val="3F4141"/>
                </a:solidFill>
                <a:latin typeface="Arial"/>
                <a:cs typeface="Arial"/>
              </a:rPr>
              <a:t>p</a:t>
            </a:r>
            <a:r>
              <a:rPr sz="900" spc="-45" dirty="0">
                <a:solidFill>
                  <a:srgbClr val="6B6B6B"/>
                </a:solidFill>
                <a:latin typeface="Arial"/>
                <a:cs typeface="Arial"/>
              </a:rPr>
              <a:t>e</a:t>
            </a:r>
            <a:r>
              <a:rPr sz="900" spc="-45" dirty="0">
                <a:solidFill>
                  <a:srgbClr val="565656"/>
                </a:solidFill>
                <a:latin typeface="Arial"/>
                <a:cs typeface="Arial"/>
              </a:rPr>
              <a:t>rfic</a:t>
            </a:r>
            <a:r>
              <a:rPr sz="900" spc="-45" dirty="0">
                <a:solidFill>
                  <a:srgbClr val="6B6B6B"/>
                </a:solidFill>
                <a:latin typeface="Arial"/>
                <a:cs typeface="Arial"/>
              </a:rPr>
              <a:t>ial </a:t>
            </a:r>
            <a:endParaRPr sz="900" dirty="0">
              <a:latin typeface="Arial"/>
              <a:cs typeface="Arial"/>
            </a:endParaRPr>
          </a:p>
          <a:p>
            <a:pPr marL="651" marR="651" algn="ctr">
              <a:lnSpc>
                <a:spcPts val="1034"/>
              </a:lnSpc>
            </a:pPr>
            <a:r>
              <a:rPr sz="900" spc="-35" dirty="0">
                <a:solidFill>
                  <a:srgbClr val="6B6B6B"/>
                </a:solidFill>
                <a:latin typeface="Arial"/>
                <a:cs typeface="Arial"/>
              </a:rPr>
              <a:t>in</a:t>
            </a:r>
            <a:r>
              <a:rPr sz="900" spc="-35" dirty="0">
                <a:solidFill>
                  <a:srgbClr val="565656"/>
                </a:solidFill>
                <a:latin typeface="Arial"/>
                <a:cs typeface="Arial"/>
              </a:rPr>
              <a:t>g</a:t>
            </a:r>
            <a:r>
              <a:rPr sz="900" spc="-35" dirty="0">
                <a:solidFill>
                  <a:srgbClr val="6B6B6B"/>
                </a:solidFill>
                <a:latin typeface="Arial"/>
                <a:cs typeface="Arial"/>
              </a:rPr>
              <a:t>u</a:t>
            </a:r>
            <a:r>
              <a:rPr sz="900" spc="-35" dirty="0">
                <a:solidFill>
                  <a:srgbClr val="565656"/>
                </a:solidFill>
                <a:latin typeface="Arial"/>
                <a:cs typeface="Arial"/>
              </a:rPr>
              <a:t>i</a:t>
            </a:r>
            <a:r>
              <a:rPr sz="900" spc="-35" dirty="0">
                <a:solidFill>
                  <a:srgbClr val="3F4141"/>
                </a:solidFill>
                <a:latin typeface="Arial"/>
                <a:cs typeface="Arial"/>
              </a:rPr>
              <a:t>n</a:t>
            </a:r>
            <a:r>
              <a:rPr sz="900" spc="-35" dirty="0">
                <a:solidFill>
                  <a:srgbClr val="565656"/>
                </a:solidFill>
                <a:latin typeface="Arial"/>
                <a:cs typeface="Arial"/>
              </a:rPr>
              <a:t>a</a:t>
            </a:r>
            <a:r>
              <a:rPr sz="900" spc="-35" dirty="0">
                <a:solidFill>
                  <a:srgbClr val="878585"/>
                </a:solidFill>
                <a:latin typeface="Arial"/>
                <a:cs typeface="Arial"/>
              </a:rPr>
              <a:t>l </a:t>
            </a:r>
            <a:endParaRPr sz="1100" dirty="0">
              <a:latin typeface="Times New Roman"/>
              <a:cs typeface="Times New Roman"/>
            </a:endParaRPr>
          </a:p>
          <a:p>
            <a:pPr marL="651" marR="651" algn="ctr">
              <a:lnSpc>
                <a:spcPts val="1264"/>
              </a:lnSpc>
            </a:pPr>
            <a:r>
              <a:rPr sz="1100" spc="-104" dirty="0">
                <a:solidFill>
                  <a:srgbClr val="3F4141"/>
                </a:solidFill>
                <a:latin typeface="Times New Roman"/>
                <a:cs typeface="Times New Roman"/>
              </a:rPr>
              <a:t>ti</a:t>
            </a:r>
            <a:r>
              <a:rPr sz="1100" spc="-104" dirty="0">
                <a:solidFill>
                  <a:srgbClr val="565656"/>
                </a:solidFill>
                <a:latin typeface="Times New Roman"/>
                <a:cs typeface="Times New Roman"/>
              </a:rPr>
              <a:t>ng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036" y="3914961"/>
            <a:ext cx="3939305" cy="1719246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26614">
              <a:lnSpc>
                <a:spcPts val="1839"/>
              </a:lnSpc>
            </a:pPr>
            <a:r>
              <a:rPr sz="1700" b="1" spc="23" dirty="0">
                <a:solidFill>
                  <a:srgbClr val="C45911"/>
                </a:solidFill>
                <a:latin typeface="Arial"/>
                <a:cs typeface="Arial"/>
              </a:rPr>
              <a:t>Females:</a:t>
            </a:r>
            <a:endParaRPr sz="1700" dirty="0">
              <a:latin typeface="Arial"/>
              <a:cs typeface="Arial"/>
            </a:endParaRPr>
          </a:p>
          <a:p>
            <a:pPr marL="15682" marR="26614">
              <a:lnSpc>
                <a:spcPct val="136344"/>
              </a:lnSpc>
              <a:spcBef>
                <a:spcPts val="208"/>
              </a:spcBef>
            </a:pPr>
            <a:r>
              <a:rPr sz="1700" spc="24" dirty="0">
                <a:latin typeface="Arial Unicode MS"/>
                <a:cs typeface="Arial Unicode MS"/>
              </a:rPr>
              <a:t>✓ </a:t>
            </a:r>
            <a:r>
              <a:rPr spc="-3" dirty="0">
                <a:latin typeface="Arial"/>
                <a:cs typeface="Arial"/>
              </a:rPr>
              <a:t>Round ligament</a:t>
            </a:r>
            <a:endParaRPr dirty="0">
              <a:latin typeface="Arial"/>
              <a:cs typeface="Arial"/>
            </a:endParaRPr>
          </a:p>
          <a:p>
            <a:pPr marL="240256" indent="-224567">
              <a:lnSpc>
                <a:spcPct val="137980"/>
              </a:lnSpc>
              <a:spcBef>
                <a:spcPts val="220"/>
              </a:spcBef>
            </a:pPr>
            <a:r>
              <a:rPr sz="1700" dirty="0">
                <a:latin typeface="Arial Unicode MS"/>
                <a:cs typeface="Arial Unicode MS"/>
              </a:rPr>
              <a:t>✓</a:t>
            </a:r>
            <a:r>
              <a:rPr sz="1700" spc="-26" dirty="0">
                <a:latin typeface="Arial Unicode MS"/>
                <a:cs typeface="Arial Unicode MS"/>
              </a:rPr>
              <a:t> </a:t>
            </a:r>
            <a:r>
              <a:rPr spc="-271" dirty="0">
                <a:latin typeface="Arial"/>
                <a:cs typeface="Arial"/>
              </a:rPr>
              <a:t>G</a:t>
            </a:r>
            <a:r>
              <a:rPr spc="54" dirty="0">
                <a:latin typeface="Arial"/>
                <a:cs typeface="Arial"/>
              </a:rPr>
              <a:t>e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-65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 </a:t>
            </a:r>
            <a:r>
              <a:rPr spc="-233" dirty="0">
                <a:latin typeface="Arial"/>
                <a:cs typeface="Arial"/>
              </a:rPr>
              <a:t> </a:t>
            </a:r>
            <a:r>
              <a:rPr spc="-19" dirty="0">
                <a:latin typeface="Arial"/>
                <a:cs typeface="Arial"/>
              </a:rPr>
              <a:t>b</a:t>
            </a:r>
            <a:r>
              <a:rPr spc="-14" dirty="0">
                <a:latin typeface="Arial"/>
                <a:cs typeface="Arial"/>
              </a:rPr>
              <a:t>r</a:t>
            </a:r>
            <a:r>
              <a:rPr spc="-19" dirty="0">
                <a:latin typeface="Arial"/>
                <a:cs typeface="Arial"/>
              </a:rPr>
              <a:t>a</a:t>
            </a:r>
            <a:r>
              <a:rPr spc="-25" dirty="0">
                <a:latin typeface="Arial"/>
                <a:cs typeface="Arial"/>
              </a:rPr>
              <a:t>nc</a:t>
            </a:r>
            <a:r>
              <a:rPr dirty="0">
                <a:latin typeface="Arial"/>
                <a:cs typeface="Arial"/>
              </a:rPr>
              <a:t>h</a:t>
            </a:r>
            <a:r>
              <a:rPr spc="99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</a:t>
            </a:r>
            <a:r>
              <a:rPr spc="-59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75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g</a:t>
            </a:r>
            <a:r>
              <a:rPr spc="4" dirty="0">
                <a:latin typeface="Arial"/>
                <a:cs typeface="Arial"/>
              </a:rPr>
              <a:t>en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o</a:t>
            </a:r>
            <a:r>
              <a:rPr spc="174" dirty="0">
                <a:latin typeface="Arial"/>
                <a:cs typeface="Arial"/>
              </a:rPr>
              <a:t>f</a:t>
            </a:r>
            <a:r>
              <a:rPr spc="-65" dirty="0">
                <a:latin typeface="Arial"/>
                <a:cs typeface="Arial"/>
              </a:rPr>
              <a:t>e</a:t>
            </a:r>
            <a:r>
              <a:rPr spc="33" dirty="0">
                <a:latin typeface="Arial"/>
                <a:cs typeface="Arial"/>
              </a:rPr>
              <a:t>m</a:t>
            </a:r>
            <a:r>
              <a:rPr spc="125" dirty="0">
                <a:latin typeface="Arial"/>
                <a:cs typeface="Arial"/>
              </a:rPr>
              <a:t>o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n</a:t>
            </a:r>
            <a:r>
              <a:rPr spc="-29" dirty="0">
                <a:latin typeface="Arial"/>
                <a:cs typeface="Arial"/>
              </a:rPr>
              <a:t>e</a:t>
            </a:r>
            <a:r>
              <a:rPr spc="-14" dirty="0">
                <a:latin typeface="Arial"/>
                <a:cs typeface="Arial"/>
              </a:rPr>
              <a:t>r</a:t>
            </a:r>
            <a:r>
              <a:rPr spc="-19" dirty="0">
                <a:latin typeface="Arial"/>
                <a:cs typeface="Arial"/>
              </a:rPr>
              <a:t>v</a:t>
            </a:r>
            <a:r>
              <a:rPr dirty="0">
                <a:latin typeface="Arial"/>
                <a:cs typeface="Arial"/>
              </a:rPr>
              <a:t>e</a:t>
            </a:r>
          </a:p>
          <a:p>
            <a:pPr marL="15682" marR="26614">
              <a:lnSpc>
                <a:spcPts val="2926"/>
              </a:lnSpc>
              <a:spcBef>
                <a:spcPts val="376"/>
              </a:spcBef>
            </a:pPr>
            <a:r>
              <a:rPr sz="1700" spc="24" dirty="0">
                <a:latin typeface="Arial Unicode MS"/>
                <a:cs typeface="Arial Unicode MS"/>
              </a:rPr>
              <a:t>✓ </a:t>
            </a:r>
            <a:r>
              <a:rPr spc="14" dirty="0">
                <a:latin typeface="Arial"/>
                <a:cs typeface="Arial"/>
              </a:rPr>
              <a:t>llioinguinal nerve.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44260" y="4937249"/>
            <a:ext cx="601994" cy="264013"/>
          </a:xfrm>
          <a:prstGeom prst="rect">
            <a:avLst/>
          </a:prstGeom>
        </p:spPr>
        <p:txBody>
          <a:bodyPr wrap="square" lIns="0" tIns="5080" rIns="0" bIns="0" rtlCol="0">
            <a:noAutofit/>
          </a:bodyPr>
          <a:lstStyle/>
          <a:p>
            <a:pPr algn="ctr">
              <a:lnSpc>
                <a:spcPts val="800"/>
              </a:lnSpc>
            </a:pPr>
            <a:r>
              <a:rPr sz="800" spc="-1" dirty="0">
                <a:solidFill>
                  <a:srgbClr val="565656"/>
                </a:solidFill>
                <a:latin typeface="Arial"/>
                <a:cs typeface="Arial"/>
              </a:rPr>
              <a:t>ex</a:t>
            </a:r>
            <a:r>
              <a:rPr sz="800" spc="-1" dirty="0">
                <a:solidFill>
                  <a:srgbClr val="3D2F21"/>
                </a:solidFill>
                <a:latin typeface="Arial"/>
                <a:cs typeface="Arial"/>
              </a:rPr>
              <a:t>t</a:t>
            </a:r>
            <a:r>
              <a:rPr sz="800" spc="-1" dirty="0">
                <a:solidFill>
                  <a:srgbClr val="565656"/>
                </a:solidFill>
                <a:latin typeface="Arial"/>
                <a:cs typeface="Arial"/>
              </a:rPr>
              <a:t>er</a:t>
            </a:r>
            <a:r>
              <a:rPr sz="800" spc="-1" dirty="0">
                <a:solidFill>
                  <a:srgbClr val="5E4942"/>
                </a:solidFill>
                <a:latin typeface="Arial"/>
                <a:cs typeface="Arial"/>
              </a:rPr>
              <a:t>nal </a:t>
            </a:r>
            <a:r>
              <a:rPr sz="800" spc="-1" dirty="0">
                <a:solidFill>
                  <a:srgbClr val="3D2F21"/>
                </a:solidFill>
                <a:latin typeface="Arial"/>
                <a:cs typeface="Arial"/>
              </a:rPr>
              <a:t>il</a:t>
            </a:r>
            <a:r>
              <a:rPr sz="800" spc="-1" dirty="0">
                <a:solidFill>
                  <a:srgbClr val="725B52"/>
                </a:solidFill>
                <a:latin typeface="Arial"/>
                <a:cs typeface="Arial"/>
              </a:rPr>
              <a:t>ia</a:t>
            </a:r>
            <a:r>
              <a:rPr sz="800" spc="-1" dirty="0">
                <a:solidFill>
                  <a:srgbClr val="565656"/>
                </a:solidFill>
                <a:latin typeface="Arial"/>
                <a:cs typeface="Arial"/>
              </a:rPr>
              <a:t>c</a:t>
            </a:r>
            <a:endParaRPr sz="800" dirty="0">
              <a:latin typeface="Arial"/>
              <a:cs typeface="Arial"/>
            </a:endParaRPr>
          </a:p>
          <a:p>
            <a:pPr marL="90851" marR="95734" algn="ctr">
              <a:lnSpc>
                <a:spcPts val="1210"/>
              </a:lnSpc>
              <a:spcBef>
                <a:spcPts val="20"/>
              </a:spcBef>
            </a:pPr>
            <a:r>
              <a:rPr sz="900" spc="-9" dirty="0">
                <a:solidFill>
                  <a:srgbClr val="565656"/>
                </a:solidFill>
                <a:latin typeface="Times New Roman"/>
                <a:cs typeface="Times New Roman"/>
              </a:rPr>
              <a:t>a</a:t>
            </a:r>
            <a:r>
              <a:rPr sz="900" spc="-9" dirty="0">
                <a:solidFill>
                  <a:srgbClr val="878585"/>
                </a:solidFill>
                <a:latin typeface="Times New Roman"/>
                <a:cs typeface="Times New Roman"/>
              </a:rPr>
              <a:t>. </a:t>
            </a:r>
            <a:r>
              <a:rPr sz="900" spc="-9" dirty="0">
                <a:solidFill>
                  <a:srgbClr val="5E4942"/>
                </a:solidFill>
                <a:latin typeface="Times New Roman"/>
                <a:cs typeface="Times New Roman"/>
              </a:rPr>
              <a:t>a</a:t>
            </a:r>
            <a:r>
              <a:rPr sz="900" spc="-9" dirty="0">
                <a:solidFill>
                  <a:srgbClr val="3D2F21"/>
                </a:solidFill>
                <a:latin typeface="Times New Roman"/>
                <a:cs typeface="Times New Roman"/>
              </a:rPr>
              <a:t>n</a:t>
            </a:r>
            <a:r>
              <a:rPr sz="900" spc="-9" dirty="0">
                <a:solidFill>
                  <a:srgbClr val="5E4942"/>
                </a:solidFill>
                <a:latin typeface="Times New Roman"/>
                <a:cs typeface="Times New Roman"/>
              </a:rPr>
              <a:t>d </a:t>
            </a:r>
            <a:r>
              <a:rPr sz="1300" spc="-84" dirty="0">
                <a:solidFill>
                  <a:srgbClr val="725B52"/>
                </a:solidFill>
                <a:latin typeface="Arial"/>
                <a:cs typeface="Arial"/>
              </a:rPr>
              <a:t>v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35960" y="4969889"/>
            <a:ext cx="416305" cy="341079"/>
          </a:xfrm>
          <a:prstGeom prst="rect">
            <a:avLst/>
          </a:prstGeom>
        </p:spPr>
        <p:txBody>
          <a:bodyPr wrap="square" lIns="0" tIns="7018" rIns="0" bIns="0" rtlCol="0">
            <a:noAutofit/>
          </a:bodyPr>
          <a:lstStyle/>
          <a:p>
            <a:pPr marL="67268">
              <a:lnSpc>
                <a:spcPts val="1110"/>
              </a:lnSpc>
            </a:pPr>
            <a:r>
              <a:rPr sz="2200" spc="-229" baseline="-15460" dirty="0">
                <a:solidFill>
                  <a:srgbClr val="3F4141"/>
                </a:solidFill>
                <a:latin typeface="Times New Roman"/>
                <a:cs typeface="Times New Roman"/>
              </a:rPr>
              <a:t>n</a:t>
            </a:r>
            <a:r>
              <a:rPr sz="2200" spc="-229" baseline="-15460" dirty="0">
                <a:solidFill>
                  <a:srgbClr val="6B6B6B"/>
                </a:solidFill>
                <a:latin typeface="Times New Roman"/>
                <a:cs typeface="Times New Roman"/>
              </a:rPr>
              <a:t>u</a:t>
            </a:r>
            <a:r>
              <a:rPr sz="2200" spc="-229" baseline="-15460" dirty="0">
                <a:solidFill>
                  <a:srgbClr val="565656"/>
                </a:solidFill>
                <a:latin typeface="Times New Roman"/>
                <a:cs typeface="Times New Roman"/>
              </a:rPr>
              <a:t>b;_,</a:t>
            </a:r>
            <a:endParaRPr sz="1500" dirty="0">
              <a:latin typeface="Times New Roman"/>
              <a:cs typeface="Times New Roman"/>
            </a:endParaRPr>
          </a:p>
          <a:p>
            <a:pPr marL="12647" marR="28451">
              <a:lnSpc>
                <a:spcPts val="1520"/>
              </a:lnSpc>
              <a:spcBef>
                <a:spcPts val="20"/>
              </a:spcBef>
            </a:pPr>
            <a:r>
              <a:rPr sz="1200" b="1" spc="-151" dirty="0">
                <a:solidFill>
                  <a:srgbClr val="565656"/>
                </a:solidFill>
                <a:latin typeface="Arial"/>
                <a:cs typeface="Arial"/>
              </a:rPr>
              <a:t>t</a:t>
            </a:r>
            <a:r>
              <a:rPr sz="1200" b="1" spc="-126" dirty="0">
                <a:solidFill>
                  <a:srgbClr val="565656"/>
                </a:solidFill>
                <a:latin typeface="Arial"/>
                <a:cs typeface="Arial"/>
              </a:rPr>
              <a:t>        </a:t>
            </a:r>
            <a:r>
              <a:rPr sz="1200" b="1" spc="27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2000" b="1" spc="-1252" dirty="0">
                <a:solidFill>
                  <a:srgbClr val="A89989"/>
                </a:solidFill>
                <a:latin typeface="Times New Roman"/>
                <a:cs typeface="Times New Roman"/>
              </a:rPr>
              <a:t>A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73005" y="4989397"/>
            <a:ext cx="164519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33" dirty="0">
                <a:solidFill>
                  <a:srgbClr val="B3AFA7"/>
                </a:solidFill>
                <a:latin typeface="Arial"/>
                <a:cs typeface="Arial"/>
              </a:rPr>
              <a:t>A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66465" y="5112464"/>
            <a:ext cx="308437" cy="177799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spc="291" dirty="0">
                <a:solidFill>
                  <a:srgbClr val="565656"/>
                </a:solidFill>
                <a:latin typeface="Arial"/>
                <a:cs typeface="Arial"/>
              </a:rPr>
              <a:t>o</a:t>
            </a:r>
            <a:r>
              <a:rPr sz="1200" b="1" spc="291" dirty="0">
                <a:solidFill>
                  <a:srgbClr val="6B6B6B"/>
                </a:solidFill>
                <a:latin typeface="Arial"/>
                <a:cs typeface="Arial"/>
              </a:rPr>
              <a:t>g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295400"/>
            <a:ext cx="4572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 txBox="1"/>
          <p:nvPr/>
        </p:nvSpPr>
        <p:spPr>
          <a:xfrm>
            <a:off x="2057400" y="762000"/>
            <a:ext cx="3088006" cy="502104"/>
          </a:xfrm>
          <a:prstGeom prst="rect">
            <a:avLst/>
          </a:prstGeom>
        </p:spPr>
        <p:txBody>
          <a:bodyPr wrap="square" lIns="0" tIns="25210" rIns="0" bIns="0" rtlCol="0">
            <a:noAutofit/>
          </a:bodyPr>
          <a:lstStyle/>
          <a:p>
            <a:pPr marL="12342">
              <a:lnSpc>
                <a:spcPts val="3967"/>
              </a:lnSpc>
            </a:pPr>
            <a:r>
              <a:rPr sz="3800" b="1" spc="132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Serum</a:t>
            </a:r>
            <a:r>
              <a:rPr lang="en-GB" sz="3800" b="1" spc="132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800" b="1" spc="132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tumor</a:t>
            </a:r>
            <a:endParaRPr sz="3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05400" y="762000"/>
            <a:ext cx="1865064" cy="502104"/>
          </a:xfrm>
          <a:prstGeom prst="rect">
            <a:avLst/>
          </a:prstGeom>
        </p:spPr>
        <p:txBody>
          <a:bodyPr wrap="square" lIns="0" tIns="25210" rIns="0" bIns="0" rtlCol="0">
            <a:noAutofit/>
          </a:bodyPr>
          <a:lstStyle/>
          <a:p>
            <a:pPr marL="12342">
              <a:lnSpc>
                <a:spcPts val="3967"/>
              </a:lnSpc>
            </a:pPr>
            <a:r>
              <a:rPr sz="3800" b="1" spc="17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markers</a:t>
            </a:r>
            <a:endParaRPr sz="3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64301" y="1646796"/>
            <a:ext cx="746486" cy="367393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>
              <a:lnSpc>
                <a:spcPts val="2880"/>
              </a:lnSpc>
            </a:pPr>
            <a:r>
              <a:rPr sz="2700" spc="-16" dirty="0">
                <a:solidFill>
                  <a:srgbClr val="171717"/>
                </a:solidFill>
                <a:latin typeface="Arial"/>
                <a:cs typeface="Arial"/>
              </a:rPr>
              <a:t>LDH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82703" y="1649731"/>
            <a:ext cx="1066034" cy="1357884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 marR="51839">
              <a:lnSpc>
                <a:spcPts val="2880"/>
              </a:lnSpc>
            </a:pPr>
            <a:r>
              <a:rPr sz="2700" spc="-11" dirty="0">
                <a:solidFill>
                  <a:srgbClr val="171717"/>
                </a:solidFill>
                <a:latin typeface="Arial"/>
                <a:cs typeface="Arial"/>
              </a:rPr>
              <a:t>HCG</a:t>
            </a:r>
            <a:endParaRPr sz="2700" dirty="0">
              <a:latin typeface="Arial"/>
              <a:cs typeface="Arial"/>
            </a:endParaRPr>
          </a:p>
          <a:p>
            <a:pPr marL="12342">
              <a:lnSpc>
                <a:spcPct val="95825"/>
              </a:lnSpc>
              <a:spcBef>
                <a:spcPts val="623"/>
              </a:spcBef>
            </a:pPr>
            <a:r>
              <a:rPr sz="2700" spc="-47" dirty="0">
                <a:solidFill>
                  <a:srgbClr val="171717"/>
                </a:solidFill>
                <a:latin typeface="Arial"/>
                <a:cs typeface="Arial"/>
              </a:rPr>
              <a:t>Miu/ml</a:t>
            </a:r>
            <a:endParaRPr sz="2700" dirty="0">
              <a:latin typeface="Arial"/>
              <a:cs typeface="Arial"/>
            </a:endParaRPr>
          </a:p>
          <a:p>
            <a:pPr marL="255498" marR="301012" algn="ctr">
              <a:lnSpc>
                <a:spcPct val="95825"/>
              </a:lnSpc>
              <a:spcBef>
                <a:spcPts val="837"/>
              </a:spcBef>
            </a:pPr>
            <a:r>
              <a:rPr sz="2700" spc="-104" dirty="0">
                <a:solidFill>
                  <a:srgbClr val="171717"/>
                </a:solidFill>
                <a:latin typeface="Arial"/>
                <a:cs typeface="Arial"/>
              </a:rPr>
              <a:t>&lt;N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74225" y="1646799"/>
            <a:ext cx="976568" cy="1360823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 marR="51839">
              <a:lnSpc>
                <a:spcPts val="2880"/>
              </a:lnSpc>
            </a:pPr>
            <a:r>
              <a:rPr sz="2700" dirty="0">
                <a:solidFill>
                  <a:srgbClr val="171717"/>
                </a:solidFill>
                <a:latin typeface="Arial"/>
                <a:cs typeface="Arial"/>
              </a:rPr>
              <a:t>AFP</a:t>
            </a:r>
            <a:endParaRPr sz="2700" dirty="0">
              <a:latin typeface="Arial"/>
              <a:cs typeface="Arial"/>
            </a:endParaRPr>
          </a:p>
          <a:p>
            <a:pPr marL="36042">
              <a:lnSpc>
                <a:spcPct val="95825"/>
              </a:lnSpc>
              <a:spcBef>
                <a:spcPts val="646"/>
              </a:spcBef>
            </a:pPr>
            <a:r>
              <a:rPr sz="2700" spc="-53" dirty="0">
                <a:solidFill>
                  <a:srgbClr val="171717"/>
                </a:solidFill>
                <a:latin typeface="Arial"/>
                <a:cs typeface="Arial"/>
              </a:rPr>
              <a:t>Ng/ml</a:t>
            </a:r>
            <a:endParaRPr sz="2700" dirty="0">
              <a:latin typeface="Arial"/>
              <a:cs typeface="Arial"/>
            </a:endParaRPr>
          </a:p>
          <a:p>
            <a:pPr marL="279195" marR="188551" algn="ctr">
              <a:lnSpc>
                <a:spcPct val="95825"/>
              </a:lnSpc>
              <a:spcBef>
                <a:spcPts val="837"/>
              </a:spcBef>
            </a:pPr>
            <a:r>
              <a:rPr sz="2700" spc="-104" dirty="0">
                <a:solidFill>
                  <a:srgbClr val="171717"/>
                </a:solidFill>
                <a:latin typeface="Arial"/>
                <a:cs typeface="Arial"/>
              </a:rPr>
              <a:t>&lt;N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9939" y="2524080"/>
            <a:ext cx="511387" cy="514350"/>
          </a:xfrm>
          <a:prstGeom prst="rect">
            <a:avLst/>
          </a:prstGeom>
        </p:spPr>
        <p:txBody>
          <a:bodyPr wrap="square" lIns="0" tIns="25858" rIns="0" bIns="0" rtlCol="0">
            <a:noAutofit/>
          </a:bodyPr>
          <a:lstStyle/>
          <a:p>
            <a:pPr marL="12342">
              <a:lnSpc>
                <a:spcPts val="4075"/>
              </a:lnSpc>
            </a:pPr>
            <a:r>
              <a:rPr sz="3900" spc="-445" dirty="0">
                <a:solidFill>
                  <a:srgbClr val="171717"/>
                </a:solidFill>
                <a:latin typeface="Arial"/>
                <a:cs typeface="Arial"/>
              </a:rPr>
              <a:t>so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32982" y="2636285"/>
            <a:ext cx="520554" cy="598554"/>
          </a:xfrm>
          <a:prstGeom prst="rect">
            <a:avLst/>
          </a:prstGeom>
        </p:spPr>
        <p:txBody>
          <a:bodyPr wrap="square" lIns="0" tIns="30178" rIns="0" bIns="0" rtlCol="0">
            <a:noAutofit/>
          </a:bodyPr>
          <a:lstStyle/>
          <a:p>
            <a:pPr marL="12342">
              <a:lnSpc>
                <a:spcPts val="4757"/>
              </a:lnSpc>
            </a:pPr>
            <a:r>
              <a:rPr sz="4500" spc="83" dirty="0">
                <a:solidFill>
                  <a:srgbClr val="171717"/>
                </a:solidFill>
                <a:latin typeface="Times New Roman"/>
                <a:cs typeface="Times New Roman"/>
              </a:rPr>
              <a:t>-</a:t>
            </a:r>
            <a:r>
              <a:rPr sz="4100" spc="83" baseline="32093" dirty="0">
                <a:solidFill>
                  <a:srgbClr val="171717"/>
                </a:solidFill>
                <a:latin typeface="Times New Roman"/>
                <a:cs typeface="Times New Roman"/>
              </a:rPr>
              <a:t>&lt;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58474" y="2640229"/>
            <a:ext cx="295941" cy="367393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>
              <a:lnSpc>
                <a:spcPts val="2880"/>
              </a:lnSpc>
            </a:pPr>
            <a:r>
              <a:rPr sz="2700" dirty="0">
                <a:solidFill>
                  <a:srgbClr val="171717"/>
                </a:solidFill>
                <a:latin typeface="Arial"/>
                <a:cs typeface="Arial"/>
              </a:rPr>
              <a:t>N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58329" y="3506163"/>
            <a:ext cx="1356118" cy="379639"/>
          </a:xfrm>
          <a:prstGeom prst="rect">
            <a:avLst/>
          </a:prstGeom>
        </p:spPr>
        <p:txBody>
          <a:bodyPr wrap="square" lIns="0" tIns="18914" rIns="0" bIns="0" rtlCol="0">
            <a:noAutofit/>
          </a:bodyPr>
          <a:lstStyle/>
          <a:p>
            <a:pPr marL="12342">
              <a:lnSpc>
                <a:spcPts val="2982"/>
              </a:lnSpc>
            </a:pPr>
            <a:r>
              <a:rPr sz="2800" spc="162" dirty="0">
                <a:solidFill>
                  <a:srgbClr val="171717"/>
                </a:solidFill>
                <a:latin typeface="Arial"/>
                <a:cs typeface="Arial"/>
              </a:rPr>
              <a:t>&lt;1</a:t>
            </a:r>
            <a:r>
              <a:rPr sz="2800" spc="162" dirty="0">
                <a:solidFill>
                  <a:srgbClr val="2A2A2A"/>
                </a:solidFill>
                <a:latin typeface="Arial"/>
                <a:cs typeface="Arial"/>
              </a:rPr>
              <a:t>.</a:t>
            </a:r>
            <a:r>
              <a:rPr sz="2800" spc="162" dirty="0">
                <a:solidFill>
                  <a:srgbClr val="171717"/>
                </a:solidFill>
                <a:latin typeface="Arial"/>
                <a:cs typeface="Arial"/>
              </a:rPr>
              <a:t>5xN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3742" y="3506163"/>
            <a:ext cx="1138432" cy="379639"/>
          </a:xfrm>
          <a:prstGeom prst="rect">
            <a:avLst/>
          </a:prstGeom>
        </p:spPr>
        <p:txBody>
          <a:bodyPr wrap="square" lIns="0" tIns="18914" rIns="0" bIns="0" rtlCol="0">
            <a:noAutofit/>
          </a:bodyPr>
          <a:lstStyle/>
          <a:p>
            <a:pPr marL="12342">
              <a:lnSpc>
                <a:spcPts val="2982"/>
              </a:lnSpc>
            </a:pPr>
            <a:r>
              <a:rPr sz="2800" spc="72" dirty="0">
                <a:solidFill>
                  <a:srgbClr val="171717"/>
                </a:solidFill>
                <a:latin typeface="Arial"/>
                <a:cs typeface="Arial"/>
              </a:rPr>
              <a:t>&lt;5000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92140" y="3506163"/>
            <a:ext cx="1135446" cy="379639"/>
          </a:xfrm>
          <a:prstGeom prst="rect">
            <a:avLst/>
          </a:prstGeom>
        </p:spPr>
        <p:txBody>
          <a:bodyPr wrap="square" lIns="0" tIns="18914" rIns="0" bIns="0" rtlCol="0">
            <a:noAutofit/>
          </a:bodyPr>
          <a:lstStyle/>
          <a:p>
            <a:pPr marL="12342">
              <a:lnSpc>
                <a:spcPts val="2982"/>
              </a:lnSpc>
            </a:pPr>
            <a:r>
              <a:rPr sz="2800" spc="-72" dirty="0">
                <a:solidFill>
                  <a:srgbClr val="171717"/>
                </a:solidFill>
                <a:latin typeface="Arial"/>
                <a:cs typeface="Arial"/>
              </a:rPr>
              <a:t>&lt; 1000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31" y="3516087"/>
            <a:ext cx="443663" cy="367393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>
              <a:lnSpc>
                <a:spcPts val="2880"/>
              </a:lnSpc>
            </a:pPr>
            <a:r>
              <a:rPr sz="2700" spc="-231" dirty="0">
                <a:solidFill>
                  <a:srgbClr val="171717"/>
                </a:solidFill>
                <a:latin typeface="Arial"/>
                <a:cs typeface="Arial"/>
              </a:rPr>
              <a:t>S1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39" y="4389019"/>
            <a:ext cx="491760" cy="367393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>
              <a:lnSpc>
                <a:spcPts val="2880"/>
              </a:lnSpc>
            </a:pPr>
            <a:r>
              <a:rPr sz="2700" spc="-7" dirty="0">
                <a:solidFill>
                  <a:srgbClr val="171717"/>
                </a:solidFill>
                <a:latin typeface="Arial"/>
                <a:cs typeface="Arial"/>
              </a:rPr>
              <a:t>S2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9230" y="4389019"/>
            <a:ext cx="1547634" cy="367393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>
              <a:lnSpc>
                <a:spcPts val="2880"/>
              </a:lnSpc>
            </a:pPr>
            <a:r>
              <a:rPr sz="2700" spc="55" dirty="0">
                <a:solidFill>
                  <a:srgbClr val="171717"/>
                </a:solidFill>
                <a:latin typeface="Arial"/>
                <a:cs typeface="Arial"/>
              </a:rPr>
              <a:t>1.5-10xN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0763" y="4389014"/>
            <a:ext cx="1334733" cy="1280850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 marR="53691">
              <a:lnSpc>
                <a:spcPts val="2880"/>
              </a:lnSpc>
            </a:pPr>
            <a:r>
              <a:rPr sz="2700" spc="-10" dirty="0">
                <a:solidFill>
                  <a:srgbClr val="171717"/>
                </a:solidFill>
                <a:latin typeface="Arial"/>
                <a:cs typeface="Arial"/>
              </a:rPr>
              <a:t>5000 to</a:t>
            </a:r>
            <a:endParaRPr sz="2700" dirty="0">
              <a:latin typeface="Arial"/>
              <a:cs typeface="Arial"/>
            </a:endParaRPr>
          </a:p>
          <a:p>
            <a:pPr marL="12342" marR="53691">
              <a:lnSpc>
                <a:spcPct val="95825"/>
              </a:lnSpc>
            </a:pPr>
            <a:r>
              <a:rPr sz="2700" spc="-17" dirty="0">
                <a:solidFill>
                  <a:srgbClr val="171717"/>
                </a:solidFill>
                <a:latin typeface="Arial"/>
                <a:cs typeface="Arial"/>
              </a:rPr>
              <a:t>50000</a:t>
            </a:r>
            <a:endParaRPr sz="2700" dirty="0">
              <a:latin typeface="Arial"/>
              <a:cs typeface="Arial"/>
            </a:endParaRPr>
          </a:p>
          <a:p>
            <a:pPr marL="15304">
              <a:lnSpc>
                <a:spcPct val="95825"/>
              </a:lnSpc>
              <a:spcBef>
                <a:spcPts val="745"/>
              </a:spcBef>
            </a:pPr>
            <a:r>
              <a:rPr sz="2800" spc="-24" dirty="0">
                <a:solidFill>
                  <a:srgbClr val="171717"/>
                </a:solidFill>
                <a:latin typeface="Arial"/>
                <a:cs typeface="Arial"/>
              </a:rPr>
              <a:t>&gt; </a:t>
            </a:r>
            <a:r>
              <a:rPr sz="2700" spc="-24" dirty="0">
                <a:solidFill>
                  <a:srgbClr val="171717"/>
                </a:solidFill>
                <a:latin typeface="Arial"/>
                <a:cs typeface="Arial"/>
              </a:rPr>
              <a:t>50000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10062" y="4389014"/>
            <a:ext cx="1311608" cy="1280850"/>
          </a:xfrm>
          <a:prstGeom prst="rect">
            <a:avLst/>
          </a:prstGeom>
        </p:spPr>
        <p:txBody>
          <a:bodyPr wrap="square" lIns="0" tIns="18267" rIns="0" bIns="0" rtlCol="0">
            <a:noAutofit/>
          </a:bodyPr>
          <a:lstStyle/>
          <a:p>
            <a:pPr marL="12342" marR="53691">
              <a:lnSpc>
                <a:spcPts val="2880"/>
              </a:lnSpc>
            </a:pPr>
            <a:r>
              <a:rPr sz="2700" spc="-34" dirty="0">
                <a:solidFill>
                  <a:srgbClr val="171717"/>
                </a:solidFill>
                <a:latin typeface="Arial"/>
                <a:cs typeface="Arial"/>
              </a:rPr>
              <a:t>1000 to</a:t>
            </a:r>
            <a:endParaRPr sz="2700" dirty="0">
              <a:latin typeface="Arial"/>
              <a:cs typeface="Arial"/>
            </a:endParaRPr>
          </a:p>
          <a:p>
            <a:pPr marL="12342" marR="53691">
              <a:lnSpc>
                <a:spcPct val="95825"/>
              </a:lnSpc>
            </a:pPr>
            <a:r>
              <a:rPr sz="2700" spc="-54" dirty="0">
                <a:solidFill>
                  <a:srgbClr val="171717"/>
                </a:solidFill>
                <a:latin typeface="Arial"/>
                <a:cs typeface="Arial"/>
              </a:rPr>
              <a:t>10000</a:t>
            </a:r>
            <a:endParaRPr sz="2700" dirty="0">
              <a:latin typeface="Arial"/>
              <a:cs typeface="Arial"/>
            </a:endParaRPr>
          </a:p>
          <a:p>
            <a:pPr marL="89362">
              <a:lnSpc>
                <a:spcPct val="95825"/>
              </a:lnSpc>
              <a:spcBef>
                <a:spcPts val="745"/>
              </a:spcBef>
            </a:pPr>
            <a:r>
              <a:rPr sz="2800" spc="-76" dirty="0">
                <a:solidFill>
                  <a:srgbClr val="171717"/>
                </a:solidFill>
                <a:latin typeface="Arial"/>
                <a:cs typeface="Arial"/>
              </a:rPr>
              <a:t>&gt;10000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9932" y="5272517"/>
            <a:ext cx="492656" cy="404132"/>
          </a:xfrm>
          <a:prstGeom prst="rect">
            <a:avLst/>
          </a:prstGeom>
        </p:spPr>
        <p:txBody>
          <a:bodyPr wrap="square" lIns="0" tIns="20149" rIns="0" bIns="0" rtlCol="0">
            <a:noAutofit/>
          </a:bodyPr>
          <a:lstStyle/>
          <a:p>
            <a:pPr marL="12342">
              <a:lnSpc>
                <a:spcPts val="3177"/>
              </a:lnSpc>
            </a:pPr>
            <a:r>
              <a:rPr sz="3000" spc="11" dirty="0">
                <a:solidFill>
                  <a:srgbClr val="171717"/>
                </a:solidFill>
                <a:latin typeface="Times New Roman"/>
                <a:cs typeface="Times New Roman"/>
              </a:rPr>
              <a:t>S3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558330" y="5290230"/>
            <a:ext cx="1167250" cy="379639"/>
          </a:xfrm>
          <a:prstGeom prst="rect">
            <a:avLst/>
          </a:prstGeom>
        </p:spPr>
        <p:txBody>
          <a:bodyPr wrap="square" lIns="0" tIns="18914" rIns="0" bIns="0" rtlCol="0">
            <a:noAutofit/>
          </a:bodyPr>
          <a:lstStyle/>
          <a:p>
            <a:pPr marL="12342">
              <a:lnSpc>
                <a:spcPts val="2982"/>
              </a:lnSpc>
            </a:pPr>
            <a:r>
              <a:rPr sz="2800" spc="54" dirty="0">
                <a:solidFill>
                  <a:srgbClr val="171717"/>
                </a:solidFill>
                <a:latin typeface="Arial"/>
                <a:cs typeface="Arial"/>
              </a:rPr>
              <a:t>&gt;10xN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8458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827563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8" y="228600"/>
            <a:ext cx="8643937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0" y="533400"/>
            <a:ext cx="9601200" cy="990600"/>
          </a:xfrm>
          <a:prstGeom prst="rect">
            <a:avLst/>
          </a:prstGeom>
        </p:spPr>
        <p:txBody>
          <a:bodyPr wrap="square" lIns="0" tIns="17651" rIns="0" bIns="0" rtlCol="0">
            <a:noAutofit/>
          </a:bodyPr>
          <a:lstStyle/>
          <a:p>
            <a:pPr marL="12344" algn="ctr">
              <a:lnSpc>
                <a:spcPts val="2782"/>
              </a:lnSpc>
            </a:pPr>
            <a:r>
              <a:rPr sz="4200" b="1" spc="-8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PRINCIPLES OF TREATMENT</a:t>
            </a:r>
            <a:endParaRPr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3823" y="1407716"/>
            <a:ext cx="207587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6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8659" y="1407716"/>
            <a:ext cx="2814113" cy="2897995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 marR="51847">
              <a:lnSpc>
                <a:spcPts val="2880"/>
              </a:lnSpc>
            </a:pPr>
            <a:r>
              <a:rPr sz="2700" spc="112" dirty="0">
                <a:latin typeface="Times New Roman"/>
                <a:cs typeface="Times New Roman"/>
              </a:rPr>
              <a:t>Treatment should</a:t>
            </a:r>
            <a:endParaRPr sz="2700" dirty="0">
              <a:latin typeface="Times New Roman"/>
              <a:cs typeface="Times New Roman"/>
            </a:endParaRPr>
          </a:p>
          <a:p>
            <a:pPr marL="21232" marR="51847">
              <a:lnSpc>
                <a:spcPct val="95825"/>
              </a:lnSpc>
              <a:spcBef>
                <a:spcPts val="459"/>
              </a:spcBef>
            </a:pPr>
            <a:r>
              <a:rPr sz="2700" spc="44" dirty="0">
                <a:latin typeface="Times New Roman"/>
                <a:cs typeface="Times New Roman"/>
              </a:rPr>
              <a:t>clinical stage</a:t>
            </a:r>
            <a:endParaRPr sz="2700" dirty="0">
              <a:latin typeface="Times New Roman"/>
              <a:cs typeface="Times New Roman"/>
            </a:endParaRPr>
          </a:p>
          <a:p>
            <a:pPr marL="24197" marR="51847">
              <a:lnSpc>
                <a:spcPct val="95825"/>
              </a:lnSpc>
              <a:spcBef>
                <a:spcPts val="1327"/>
              </a:spcBef>
            </a:pPr>
            <a:r>
              <a:rPr sz="2700" spc="80" dirty="0">
                <a:latin typeface="Times New Roman"/>
                <a:cs typeface="Times New Roman"/>
              </a:rPr>
              <a:t>Seminomas</a:t>
            </a:r>
            <a:endParaRPr sz="2700" dirty="0">
              <a:latin typeface="Times New Roman"/>
              <a:cs typeface="Times New Roman"/>
            </a:endParaRPr>
          </a:p>
          <a:p>
            <a:pPr marL="21232" marR="238919" indent="2962">
              <a:lnSpc>
                <a:spcPts val="3132"/>
              </a:lnSpc>
              <a:spcBef>
                <a:spcPts val="603"/>
              </a:spcBef>
            </a:pPr>
            <a:r>
              <a:rPr sz="2700" spc="13" dirty="0">
                <a:latin typeface="Times New Roman"/>
                <a:cs typeface="Times New Roman"/>
              </a:rPr>
              <a:t>Radiotherapy. </a:t>
            </a:r>
            <a:endParaRPr sz="2700" dirty="0">
              <a:latin typeface="Times New Roman"/>
              <a:cs typeface="Times New Roman"/>
            </a:endParaRPr>
          </a:p>
          <a:p>
            <a:pPr marL="21232" marR="238919">
              <a:lnSpc>
                <a:spcPts val="3132"/>
              </a:lnSpc>
              <a:spcBef>
                <a:spcPts val="1274"/>
              </a:spcBef>
            </a:pPr>
            <a:r>
              <a:rPr sz="2700" spc="90" dirty="0">
                <a:latin typeface="Times New Roman"/>
                <a:cs typeface="Times New Roman"/>
              </a:rPr>
              <a:t>Non-Seminomas</a:t>
            </a:r>
            <a:endParaRPr sz="2700" dirty="0">
              <a:latin typeface="Times New Roman"/>
              <a:cs typeface="Times New Roman"/>
            </a:endParaRPr>
          </a:p>
          <a:p>
            <a:pPr marL="12344">
              <a:lnSpc>
                <a:spcPts val="2525"/>
              </a:lnSpc>
              <a:spcBef>
                <a:spcPts val="1407"/>
              </a:spcBef>
            </a:pPr>
            <a:r>
              <a:rPr sz="2700" spc="72" dirty="0">
                <a:latin typeface="Times New Roman"/>
                <a:cs typeface="Times New Roman"/>
              </a:rPr>
              <a:t>treated by Surgery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00379" y="1407716"/>
            <a:ext cx="4895362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74" dirty="0">
                <a:latin typeface="Times New Roman"/>
                <a:cs typeface="Times New Roman"/>
              </a:rPr>
              <a:t>be aimed  at one stage above the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1233" y="2473779"/>
            <a:ext cx="2454200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32" dirty="0">
                <a:latin typeface="Times New Roman"/>
                <a:cs typeface="Times New Roman"/>
              </a:rPr>
              <a:t>Radio-Sensitive.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45230" y="2473779"/>
            <a:ext cx="845755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54" dirty="0">
                <a:latin typeface="Times New Roman"/>
                <a:cs typeface="Times New Roman"/>
              </a:rPr>
              <a:t>Treat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66318" y="2473779"/>
            <a:ext cx="754660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114" dirty="0">
                <a:latin typeface="Times New Roman"/>
                <a:cs typeface="Times New Roman"/>
              </a:rPr>
              <a:t>with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3824" y="2439355"/>
            <a:ext cx="207587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6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824" y="3465116"/>
            <a:ext cx="207587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6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6972" y="3429005"/>
            <a:ext cx="520970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49" dirty="0">
                <a:latin typeface="Times New Roman"/>
                <a:cs typeface="Times New Roman"/>
              </a:rPr>
              <a:t>are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9491" y="3429005"/>
            <a:ext cx="2428227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67" dirty="0">
                <a:latin typeface="Times New Roman"/>
                <a:cs typeface="Times New Roman"/>
              </a:rPr>
              <a:t>Radio-Resistant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2768" y="3429005"/>
            <a:ext cx="629505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128" dirty="0">
                <a:latin typeface="Times New Roman"/>
                <a:cs typeface="Times New Roman"/>
              </a:rPr>
              <a:t>and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09927" y="3429005"/>
            <a:ext cx="691368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103" dirty="0">
                <a:latin typeface="Times New Roman"/>
                <a:cs typeface="Times New Roman"/>
              </a:rPr>
              <a:t>best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824" y="4493816"/>
            <a:ext cx="207587" cy="367393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6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93724" y="4493816"/>
            <a:ext cx="7699124" cy="840595"/>
          </a:xfrm>
          <a:prstGeom prst="rect">
            <a:avLst/>
          </a:prstGeom>
        </p:spPr>
        <p:txBody>
          <a:bodyPr wrap="square" lIns="0" tIns="18270" rIns="0" bIns="0" rtlCol="0">
            <a:noAutofit/>
          </a:bodyPr>
          <a:lstStyle/>
          <a:p>
            <a:pPr marL="12344">
              <a:lnSpc>
                <a:spcPts val="2880"/>
              </a:lnSpc>
            </a:pPr>
            <a:r>
              <a:rPr sz="2700" spc="37" dirty="0">
                <a:latin typeface="Times New Roman"/>
                <a:cs typeface="Times New Roman"/>
              </a:rPr>
              <a:t>Advanced  Disease or Metastasis - Responds  well to</a:t>
            </a:r>
            <a:endParaRPr sz="2700" dirty="0">
              <a:latin typeface="Times New Roman"/>
              <a:cs typeface="Times New Roman"/>
            </a:endParaRPr>
          </a:p>
          <a:p>
            <a:pPr marL="39007" marR="51847">
              <a:lnSpc>
                <a:spcPct val="95825"/>
              </a:lnSpc>
              <a:spcBef>
                <a:spcPts val="483"/>
              </a:spcBef>
            </a:pPr>
            <a:r>
              <a:rPr sz="2700" spc="109" dirty="0">
                <a:latin typeface="Times New Roman"/>
                <a:cs typeface="Times New Roman"/>
              </a:rPr>
              <a:t>Chemotherapy</a:t>
            </a:r>
            <a:endParaRPr sz="2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2167190" y="719129"/>
            <a:ext cx="4571692" cy="355146"/>
          </a:xfrm>
          <a:prstGeom prst="rect">
            <a:avLst/>
          </a:prstGeom>
        </p:spPr>
        <p:txBody>
          <a:bodyPr wrap="square" lIns="0" tIns="17654" rIns="0" bIns="0" rtlCol="0">
            <a:noAutofit/>
          </a:bodyPr>
          <a:lstStyle/>
          <a:p>
            <a:pPr marL="12346">
              <a:lnSpc>
                <a:spcPts val="2782"/>
              </a:lnSpc>
            </a:pPr>
            <a:r>
              <a:rPr sz="2600" b="1" spc="-8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PRINCIPLES OF TREATMENT</a:t>
            </a:r>
            <a:endParaRPr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2164" y="1399936"/>
            <a:ext cx="204589" cy="355146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2346">
              <a:lnSpc>
                <a:spcPts val="2778"/>
              </a:lnSpc>
            </a:pPr>
            <a:r>
              <a:rPr sz="2600" spc="90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2966" y="1399936"/>
            <a:ext cx="5841888" cy="1877622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8273">
              <a:lnSpc>
                <a:spcPts val="2778"/>
              </a:lnSpc>
            </a:pPr>
            <a:r>
              <a:rPr sz="2600" spc="35" dirty="0">
                <a:latin typeface="Times New Roman"/>
                <a:cs typeface="Times New Roman"/>
              </a:rPr>
              <a:t>Radical  INGUINAL </a:t>
            </a:r>
            <a:r>
              <a:rPr sz="2600" spc="35" dirty="0" smtClean="0">
                <a:latin typeface="Times New Roman"/>
                <a:cs typeface="Times New Roman"/>
              </a:rPr>
              <a:t>ORCHIECTOMY</a:t>
            </a:r>
            <a:endParaRPr sz="2600" dirty="0">
              <a:latin typeface="Times New Roman"/>
              <a:cs typeface="Times New Roman"/>
            </a:endParaRPr>
          </a:p>
          <a:p>
            <a:pPr marL="12346" marR="50002">
              <a:lnSpc>
                <a:spcPct val="95825"/>
              </a:lnSpc>
              <a:spcBef>
                <a:spcPts val="436"/>
              </a:spcBef>
            </a:pPr>
            <a:r>
              <a:rPr sz="2600" spc="98" dirty="0">
                <a:latin typeface="Times New Roman"/>
                <a:cs typeface="Times New Roman"/>
              </a:rPr>
              <a:t>first line of therapy</a:t>
            </a:r>
            <a:endParaRPr sz="2600" dirty="0">
              <a:latin typeface="Times New Roman"/>
              <a:cs typeface="Times New Roman"/>
            </a:endParaRPr>
          </a:p>
          <a:p>
            <a:pPr marL="18272" marR="50002">
              <a:lnSpc>
                <a:spcPct val="95825"/>
              </a:lnSpc>
              <a:spcBef>
                <a:spcPts val="1252"/>
              </a:spcBef>
            </a:pPr>
            <a:r>
              <a:rPr sz="2600" spc="70" dirty="0">
                <a:latin typeface="Times New Roman"/>
                <a:cs typeface="Times New Roman"/>
              </a:rPr>
              <a:t>Lymphatic spread  initially goes to</a:t>
            </a:r>
            <a:endParaRPr sz="2600" dirty="0">
              <a:latin typeface="Times New Roman"/>
              <a:cs typeface="Times New Roman"/>
            </a:endParaRPr>
          </a:p>
          <a:p>
            <a:pPr marL="18272" marR="50002">
              <a:lnSpc>
                <a:spcPct val="95825"/>
              </a:lnSpc>
              <a:spcBef>
                <a:spcPts val="1203"/>
              </a:spcBef>
            </a:pPr>
            <a:r>
              <a:rPr sz="2600" spc="10" dirty="0">
                <a:latin typeface="Times New Roman"/>
                <a:cs typeface="Times New Roman"/>
              </a:rPr>
              <a:t>RETRO-PERITONEAL  NODES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92145" y="1399936"/>
            <a:ext cx="292893" cy="355146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2346">
              <a:lnSpc>
                <a:spcPts val="2778"/>
              </a:lnSpc>
            </a:pPr>
            <a:r>
              <a:rPr sz="2600" dirty="0">
                <a:latin typeface="Times New Roman"/>
                <a:cs typeface="Times New Roman"/>
              </a:rPr>
              <a:t>is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917592" y="1399936"/>
            <a:ext cx="1410850" cy="355146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2346">
              <a:lnSpc>
                <a:spcPts val="2778"/>
              </a:lnSpc>
            </a:pPr>
            <a:r>
              <a:rPr sz="2600" spc="138" dirty="0">
                <a:latin typeface="Times New Roman"/>
                <a:cs typeface="Times New Roman"/>
              </a:rPr>
              <a:t>Standard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2163" y="2390427"/>
            <a:ext cx="204589" cy="355146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2346">
              <a:lnSpc>
                <a:spcPts val="2778"/>
              </a:lnSpc>
            </a:pPr>
            <a:r>
              <a:rPr sz="2600" spc="90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163" y="3460274"/>
            <a:ext cx="204589" cy="893010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2346">
              <a:lnSpc>
                <a:spcPts val="2778"/>
              </a:lnSpc>
            </a:pPr>
            <a:r>
              <a:rPr sz="2600" spc="90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46">
              <a:lnSpc>
                <a:spcPct val="95825"/>
              </a:lnSpc>
              <a:spcBef>
                <a:spcPts val="1113"/>
              </a:spcBef>
            </a:pPr>
            <a:r>
              <a:rPr sz="2600" spc="90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8936" y="3460275"/>
            <a:ext cx="4167113" cy="355146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2346">
              <a:lnSpc>
                <a:spcPts val="2778"/>
              </a:lnSpc>
            </a:pPr>
            <a:r>
              <a:rPr sz="2600" spc="119" dirty="0">
                <a:latin typeface="Times New Roman"/>
                <a:cs typeface="Times New Roman"/>
              </a:rPr>
              <a:t>Early hematogenous spread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42516" y="3460275"/>
            <a:ext cx="921411" cy="355146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12346">
              <a:lnSpc>
                <a:spcPts val="2778"/>
              </a:lnSpc>
            </a:pPr>
            <a:r>
              <a:rPr sz="2600" dirty="0">
                <a:solidFill>
                  <a:srgbClr val="FF0000"/>
                </a:solidFill>
                <a:latin typeface="Times New Roman"/>
                <a:cs typeface="Times New Roman"/>
              </a:rPr>
              <a:t>RA</a:t>
            </a:r>
            <a:r>
              <a:rPr sz="2600" spc="-9" dirty="0"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sz="2600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36994" y="3998138"/>
            <a:ext cx="6821192" cy="1254524"/>
          </a:xfrm>
          <a:prstGeom prst="rect">
            <a:avLst/>
          </a:prstGeom>
        </p:spPr>
        <p:txBody>
          <a:bodyPr wrap="square" lIns="0" tIns="17625" rIns="0" bIns="0" rtlCol="0">
            <a:noAutofit/>
          </a:bodyPr>
          <a:lstStyle/>
          <a:p>
            <a:pPr marL="24200">
              <a:lnSpc>
                <a:spcPts val="2778"/>
              </a:lnSpc>
            </a:pPr>
            <a:r>
              <a:rPr sz="2600" spc="109" dirty="0">
                <a:latin typeface="Times New Roman"/>
                <a:cs typeface="Times New Roman"/>
              </a:rPr>
              <a:t>Bulky Retroperitoneal Tumours or Metastatic</a:t>
            </a:r>
            <a:endParaRPr sz="2600" dirty="0">
              <a:latin typeface="Times New Roman"/>
              <a:cs typeface="Times New Roman"/>
            </a:endParaRPr>
          </a:p>
          <a:p>
            <a:pPr marL="12346" marR="50002">
              <a:lnSpc>
                <a:spcPct val="95825"/>
              </a:lnSpc>
              <a:spcBef>
                <a:spcPts val="366"/>
              </a:spcBef>
            </a:pPr>
            <a:r>
              <a:rPr sz="2600" spc="74" dirty="0">
                <a:latin typeface="Times New Roman"/>
                <a:cs typeface="Times New Roman"/>
              </a:rPr>
              <a:t>Tumors Initially "DOWN-STAGED" with</a:t>
            </a:r>
            <a:endParaRPr sz="2600" dirty="0">
              <a:latin typeface="Times New Roman"/>
              <a:cs typeface="Times New Roman"/>
            </a:endParaRPr>
          </a:p>
          <a:p>
            <a:pPr marL="24201" marR="50002">
              <a:lnSpc>
                <a:spcPct val="95825"/>
              </a:lnSpc>
              <a:spcBef>
                <a:spcPts val="598"/>
              </a:spcBef>
            </a:pPr>
            <a:r>
              <a:rPr sz="2600" spc="50" dirty="0">
                <a:latin typeface="Times New Roman"/>
                <a:cs typeface="Times New Roman"/>
              </a:rPr>
              <a:t>CHEMOTHERAPY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206010" y="859828"/>
            <a:ext cx="5136563" cy="391886"/>
          </a:xfrm>
          <a:prstGeom prst="rect">
            <a:avLst/>
          </a:prstGeom>
        </p:spPr>
        <p:txBody>
          <a:bodyPr wrap="square" lIns="0" tIns="19541" rIns="0" bIns="0" rtlCol="0">
            <a:noAutofit/>
          </a:bodyPr>
          <a:lstStyle/>
          <a:p>
            <a:pPr marL="12348">
              <a:lnSpc>
                <a:spcPts val="3075"/>
              </a:lnSpc>
            </a:pPr>
            <a:r>
              <a:rPr sz="2600" b="1" spc="-7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PRINCIPLES OF TREATMENT</a:t>
            </a:r>
            <a:endParaRPr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496" y="1994679"/>
            <a:ext cx="194536" cy="342900"/>
          </a:xfrm>
          <a:prstGeom prst="rect">
            <a:avLst/>
          </a:prstGeom>
        </p:spPr>
        <p:txBody>
          <a:bodyPr wrap="square" lIns="0" tIns="17008" rIns="0" bIns="0" rtlCol="0">
            <a:noAutofit/>
          </a:bodyPr>
          <a:lstStyle/>
          <a:p>
            <a:pPr marL="12348">
              <a:lnSpc>
                <a:spcPts val="2676"/>
              </a:lnSpc>
            </a:pPr>
            <a:r>
              <a:rPr sz="2500" spc="60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326" y="1994679"/>
            <a:ext cx="5609750" cy="342900"/>
          </a:xfrm>
          <a:prstGeom prst="rect">
            <a:avLst/>
          </a:prstGeom>
        </p:spPr>
        <p:txBody>
          <a:bodyPr wrap="square" lIns="0" tIns="17008" rIns="0" bIns="0" rtlCol="0">
            <a:noAutofit/>
          </a:bodyPr>
          <a:lstStyle/>
          <a:p>
            <a:pPr marL="12348">
              <a:lnSpc>
                <a:spcPts val="2676"/>
              </a:lnSpc>
            </a:pPr>
            <a:r>
              <a:rPr sz="2500" spc="65" dirty="0">
                <a:latin typeface="Times New Roman"/>
                <a:cs typeface="Times New Roman"/>
              </a:rPr>
              <a:t>Transscrotal biopsy is to be condemned.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496" y="2911692"/>
            <a:ext cx="194536" cy="342900"/>
          </a:xfrm>
          <a:prstGeom prst="rect">
            <a:avLst/>
          </a:prstGeom>
        </p:spPr>
        <p:txBody>
          <a:bodyPr wrap="square" lIns="0" tIns="17008" rIns="0" bIns="0" rtlCol="0">
            <a:noAutofit/>
          </a:bodyPr>
          <a:lstStyle/>
          <a:p>
            <a:pPr marL="12348">
              <a:lnSpc>
                <a:spcPts val="2676"/>
              </a:lnSpc>
            </a:pPr>
            <a:r>
              <a:rPr sz="2500" spc="60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1359" y="2911692"/>
            <a:ext cx="7058705" cy="1104138"/>
          </a:xfrm>
          <a:prstGeom prst="rect">
            <a:avLst/>
          </a:prstGeom>
        </p:spPr>
        <p:txBody>
          <a:bodyPr wrap="square" lIns="0" tIns="17008" rIns="0" bIns="0" rtlCol="0">
            <a:noAutofit/>
          </a:bodyPr>
          <a:lstStyle/>
          <a:p>
            <a:pPr marL="18275">
              <a:lnSpc>
                <a:spcPts val="2676"/>
              </a:lnSpc>
            </a:pPr>
            <a:r>
              <a:rPr sz="2500" spc="59" dirty="0">
                <a:latin typeface="Times New Roman"/>
                <a:cs typeface="Times New Roman"/>
              </a:rPr>
              <a:t>The inguinal  approach permits early control of the</a:t>
            </a:r>
            <a:endParaRPr sz="2500" dirty="0">
              <a:latin typeface="Times New Roman"/>
              <a:cs typeface="Times New Roman"/>
            </a:endParaRPr>
          </a:p>
          <a:p>
            <a:pPr marL="24204" marR="331127" indent="-11855">
              <a:lnSpc>
                <a:spcPct val="100041"/>
              </a:lnSpc>
            </a:pPr>
            <a:r>
              <a:rPr sz="2500" spc="55" dirty="0">
                <a:latin typeface="Times New Roman"/>
                <a:cs typeface="Times New Roman"/>
              </a:rPr>
              <a:t>vascular and lymphatic supply as well as en-bloc removal of the testis with all its tunicae.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496" y="4592881"/>
            <a:ext cx="194536" cy="342900"/>
          </a:xfrm>
          <a:prstGeom prst="rect">
            <a:avLst/>
          </a:prstGeom>
        </p:spPr>
        <p:txBody>
          <a:bodyPr wrap="square" lIns="0" tIns="17008" rIns="0" bIns="0" rtlCol="0">
            <a:noAutofit/>
          </a:bodyPr>
          <a:lstStyle/>
          <a:p>
            <a:pPr marL="12348">
              <a:lnSpc>
                <a:spcPts val="2676"/>
              </a:lnSpc>
            </a:pPr>
            <a:r>
              <a:rPr sz="2500" spc="60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89274" y="4592881"/>
            <a:ext cx="4818265" cy="342900"/>
          </a:xfrm>
          <a:prstGeom prst="rect">
            <a:avLst/>
          </a:prstGeom>
        </p:spPr>
        <p:txBody>
          <a:bodyPr wrap="square" lIns="0" tIns="17008" rIns="0" bIns="0" rtlCol="0">
            <a:noAutofit/>
          </a:bodyPr>
          <a:lstStyle/>
          <a:p>
            <a:pPr marL="12348">
              <a:lnSpc>
                <a:spcPts val="2676"/>
              </a:lnSpc>
            </a:pPr>
            <a:r>
              <a:rPr sz="2500" spc="55" dirty="0">
                <a:latin typeface="Times New Roman"/>
                <a:cs typeface="Times New Roman"/>
              </a:rPr>
              <a:t>Frozen section in case of dilemma.</a:t>
            </a:r>
            <a:endParaRPr sz="2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066800" y="685800"/>
            <a:ext cx="7010399" cy="482436"/>
          </a:xfrm>
          <a:prstGeom prst="rect">
            <a:avLst/>
          </a:prstGeom>
        </p:spPr>
        <p:txBody>
          <a:bodyPr wrap="square" lIns="0" tIns="17660" rIns="0" bIns="0" rtlCol="0">
            <a:noAutofit/>
          </a:bodyPr>
          <a:lstStyle/>
          <a:p>
            <a:pPr marL="12350" algn="ctr">
              <a:lnSpc>
                <a:spcPts val="2782"/>
              </a:lnSpc>
            </a:pPr>
            <a:r>
              <a:rPr sz="4200" b="1" spc="47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Treatment of Seminomas</a:t>
            </a:r>
            <a:endParaRPr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889" y="1855674"/>
            <a:ext cx="7245488" cy="1641772"/>
          </a:xfrm>
          <a:prstGeom prst="rect">
            <a:avLst/>
          </a:prstGeom>
        </p:spPr>
        <p:txBody>
          <a:bodyPr wrap="square" lIns="0" tIns="15744" rIns="0" bIns="0" rtlCol="0">
            <a:noAutofit/>
          </a:bodyPr>
          <a:lstStyle/>
          <a:p>
            <a:pPr marL="12350" marR="47295">
              <a:lnSpc>
                <a:spcPts val="2481"/>
              </a:lnSpc>
            </a:pPr>
            <a:r>
              <a:rPr sz="2300" spc="14" dirty="0">
                <a:solidFill>
                  <a:srgbClr val="FF0000"/>
                </a:solidFill>
                <a:latin typeface="Times New Roman"/>
                <a:cs typeface="Times New Roman"/>
              </a:rPr>
              <a:t>Stage I, IIA, </a:t>
            </a:r>
            <a:r>
              <a:rPr sz="2300" spc="14" dirty="0" smtClean="0">
                <a:solidFill>
                  <a:srgbClr val="FF0000"/>
                </a:solidFill>
                <a:latin typeface="Times New Roman"/>
                <a:cs typeface="Times New Roman"/>
              </a:rPr>
              <a:t>11B </a:t>
            </a:r>
            <a:endParaRPr sz="23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59774" indent="8889">
              <a:lnSpc>
                <a:spcPct val="100328"/>
              </a:lnSpc>
              <a:spcBef>
                <a:spcPts val="700"/>
              </a:spcBef>
            </a:pPr>
            <a:r>
              <a:rPr sz="2700" spc="-4" dirty="0">
                <a:latin typeface="Times New Roman"/>
                <a:cs typeface="Times New Roman"/>
              </a:rPr>
              <a:t>Ra</a:t>
            </a:r>
            <a:r>
              <a:rPr sz="2700" spc="-9" dirty="0">
                <a:latin typeface="Times New Roman"/>
                <a:cs typeface="Times New Roman"/>
              </a:rPr>
              <a:t>d</a:t>
            </a:r>
            <a:r>
              <a:rPr sz="2700" spc="-4" dirty="0">
                <a:latin typeface="Times New Roman"/>
                <a:cs typeface="Times New Roman"/>
              </a:rPr>
              <a:t>ic</a:t>
            </a:r>
            <a:r>
              <a:rPr sz="2700" spc="-9" dirty="0">
                <a:latin typeface="Times New Roman"/>
                <a:cs typeface="Times New Roman"/>
              </a:rPr>
              <a:t>a</a:t>
            </a:r>
            <a:r>
              <a:rPr sz="2700" dirty="0">
                <a:latin typeface="Times New Roman"/>
                <a:cs typeface="Times New Roman"/>
              </a:rPr>
              <a:t>l</a:t>
            </a:r>
            <a:r>
              <a:rPr sz="2700" spc="389" dirty="0">
                <a:latin typeface="Times New Roman"/>
                <a:cs typeface="Times New Roman"/>
              </a:rPr>
              <a:t> </a:t>
            </a:r>
            <a:r>
              <a:rPr sz="2700" spc="-159" dirty="0">
                <a:latin typeface="Times New Roman"/>
                <a:cs typeface="Times New Roman"/>
              </a:rPr>
              <a:t>I</a:t>
            </a:r>
            <a:r>
              <a:rPr sz="2700" spc="271" dirty="0">
                <a:latin typeface="Times New Roman"/>
                <a:cs typeface="Times New Roman"/>
              </a:rPr>
              <a:t>n</a:t>
            </a:r>
            <a:r>
              <a:rPr sz="2700" spc="17" dirty="0">
                <a:latin typeface="Times New Roman"/>
                <a:cs typeface="Times New Roman"/>
              </a:rPr>
              <a:t>g</a:t>
            </a:r>
            <a:r>
              <a:rPr sz="2700" spc="181" dirty="0">
                <a:latin typeface="Times New Roman"/>
                <a:cs typeface="Times New Roman"/>
              </a:rPr>
              <a:t>u</a:t>
            </a:r>
            <a:r>
              <a:rPr sz="2700" spc="17" dirty="0">
                <a:latin typeface="Times New Roman"/>
                <a:cs typeface="Times New Roman"/>
              </a:rPr>
              <a:t>i</a:t>
            </a:r>
            <a:r>
              <a:rPr sz="2700" spc="227" dirty="0">
                <a:latin typeface="Times New Roman"/>
                <a:cs typeface="Times New Roman"/>
              </a:rPr>
              <a:t>n</a:t>
            </a:r>
            <a:r>
              <a:rPr sz="2700" spc="97" dirty="0">
                <a:latin typeface="Times New Roman"/>
                <a:cs typeface="Times New Roman"/>
              </a:rPr>
              <a:t>a</a:t>
            </a:r>
            <a:r>
              <a:rPr sz="2700" spc="-53" dirty="0">
                <a:latin typeface="Times New Roman"/>
                <a:cs typeface="Times New Roman"/>
              </a:rPr>
              <a:t>l</a:t>
            </a:r>
            <a:r>
              <a:rPr sz="2700" spc="203" dirty="0">
                <a:latin typeface="Times New Roman"/>
                <a:cs typeface="Times New Roman"/>
              </a:rPr>
              <a:t> </a:t>
            </a:r>
            <a:r>
              <a:rPr sz="2700" spc="160" dirty="0" err="1" smtClean="0">
                <a:latin typeface="Times New Roman"/>
                <a:cs typeface="Times New Roman"/>
              </a:rPr>
              <a:t>O</a:t>
            </a:r>
            <a:r>
              <a:rPr sz="2700" spc="75" dirty="0" err="1" smtClean="0">
                <a:latin typeface="Times New Roman"/>
                <a:cs typeface="Times New Roman"/>
              </a:rPr>
              <a:t>r</a:t>
            </a:r>
            <a:r>
              <a:rPr sz="2700" spc="102" dirty="0" err="1" smtClean="0">
                <a:latin typeface="Times New Roman"/>
                <a:cs typeface="Times New Roman"/>
              </a:rPr>
              <a:t>c</a:t>
            </a:r>
            <a:r>
              <a:rPr sz="2700" spc="112" dirty="0" err="1" smtClean="0">
                <a:latin typeface="Times New Roman"/>
                <a:cs typeface="Times New Roman"/>
              </a:rPr>
              <a:t>h</a:t>
            </a:r>
            <a:r>
              <a:rPr sz="2700" spc="61" dirty="0" err="1" smtClean="0">
                <a:latin typeface="Times New Roman"/>
                <a:cs typeface="Times New Roman"/>
              </a:rPr>
              <a:t>i</a:t>
            </a:r>
            <a:r>
              <a:rPr sz="2700" spc="102" dirty="0" err="1" smtClean="0">
                <a:latin typeface="Times New Roman"/>
                <a:cs typeface="Times New Roman"/>
              </a:rPr>
              <a:t>ec</a:t>
            </a:r>
            <a:r>
              <a:rPr sz="2700" spc="56" dirty="0" err="1" smtClean="0">
                <a:latin typeface="Times New Roman"/>
                <a:cs typeface="Times New Roman"/>
              </a:rPr>
              <a:t>t</a:t>
            </a:r>
            <a:r>
              <a:rPr sz="2700" spc="117" dirty="0" err="1" smtClean="0">
                <a:latin typeface="Times New Roman"/>
                <a:cs typeface="Times New Roman"/>
              </a:rPr>
              <a:t>o</a:t>
            </a:r>
            <a:r>
              <a:rPr sz="2700" spc="147" dirty="0" err="1" smtClean="0">
                <a:latin typeface="Times New Roman"/>
                <a:cs typeface="Times New Roman"/>
              </a:rPr>
              <a:t>m</a:t>
            </a:r>
            <a:r>
              <a:rPr sz="2700" spc="122" dirty="0" err="1" smtClean="0">
                <a:latin typeface="Times New Roman"/>
                <a:cs typeface="Times New Roman"/>
              </a:rPr>
              <a:t>y</a:t>
            </a:r>
            <a:r>
              <a:rPr sz="2700" spc="-36" dirty="0" smtClean="0">
                <a:latin typeface="Times New Roman"/>
                <a:cs typeface="Times New Roman"/>
              </a:rPr>
              <a:t> </a:t>
            </a:r>
            <a:r>
              <a:rPr sz="2700" spc="-195" dirty="0">
                <a:latin typeface="Times New Roman"/>
                <a:cs typeface="Times New Roman"/>
              </a:rPr>
              <a:t>f</a:t>
            </a:r>
            <a:r>
              <a:rPr sz="2700" spc="-4" dirty="0">
                <a:latin typeface="Times New Roman"/>
                <a:cs typeface="Times New Roman"/>
              </a:rPr>
              <a:t>oll</a:t>
            </a:r>
            <a:r>
              <a:rPr sz="2700" spc="-9" dirty="0">
                <a:latin typeface="Times New Roman"/>
                <a:cs typeface="Times New Roman"/>
              </a:rPr>
              <a:t>ow</a:t>
            </a:r>
            <a:r>
              <a:rPr sz="2700" spc="-4" dirty="0">
                <a:latin typeface="Times New Roman"/>
                <a:cs typeface="Times New Roman"/>
              </a:rPr>
              <a:t>e</a:t>
            </a:r>
            <a:r>
              <a:rPr sz="2700" dirty="0">
                <a:latin typeface="Times New Roman"/>
                <a:cs typeface="Times New Roman"/>
              </a:rPr>
              <a:t>d</a:t>
            </a:r>
            <a:r>
              <a:rPr sz="2700" spc="521" dirty="0">
                <a:latin typeface="Times New Roman"/>
                <a:cs typeface="Times New Roman"/>
              </a:rPr>
              <a:t> </a:t>
            </a:r>
            <a:r>
              <a:rPr sz="2700" spc="17" dirty="0">
                <a:latin typeface="Times New Roman"/>
                <a:cs typeface="Times New Roman"/>
              </a:rPr>
              <a:t>b</a:t>
            </a:r>
            <a:r>
              <a:rPr sz="2700" spc="40" dirty="0">
                <a:latin typeface="Times New Roman"/>
                <a:cs typeface="Times New Roman"/>
              </a:rPr>
              <a:t>y</a:t>
            </a:r>
            <a:r>
              <a:rPr sz="2700" spc="19" dirty="0">
                <a:latin typeface="Times New Roman"/>
                <a:cs typeface="Times New Roman"/>
              </a:rPr>
              <a:t> </a:t>
            </a:r>
            <a:r>
              <a:rPr sz="2700" spc="75" dirty="0">
                <a:latin typeface="Times New Roman"/>
                <a:cs typeface="Times New Roman"/>
              </a:rPr>
              <a:t>r</a:t>
            </a:r>
            <a:r>
              <a:rPr sz="2700" spc="102" dirty="0">
                <a:latin typeface="Times New Roman"/>
                <a:cs typeface="Times New Roman"/>
              </a:rPr>
              <a:t>a</a:t>
            </a:r>
            <a:r>
              <a:rPr sz="2700" spc="112" dirty="0">
                <a:latin typeface="Times New Roman"/>
                <a:cs typeface="Times New Roman"/>
              </a:rPr>
              <a:t>d</a:t>
            </a:r>
            <a:r>
              <a:rPr sz="2700" spc="61" dirty="0">
                <a:latin typeface="Times New Roman"/>
                <a:cs typeface="Times New Roman"/>
              </a:rPr>
              <a:t>i</a:t>
            </a:r>
            <a:r>
              <a:rPr sz="2700" spc="117" dirty="0">
                <a:latin typeface="Times New Roman"/>
                <a:cs typeface="Times New Roman"/>
              </a:rPr>
              <a:t>o</a:t>
            </a:r>
            <a:r>
              <a:rPr sz="2700" spc="61" dirty="0">
                <a:latin typeface="Times New Roman"/>
                <a:cs typeface="Times New Roman"/>
              </a:rPr>
              <a:t>t</a:t>
            </a:r>
            <a:r>
              <a:rPr sz="2700" spc="117" dirty="0">
                <a:latin typeface="Times New Roman"/>
                <a:cs typeface="Times New Roman"/>
              </a:rPr>
              <a:t>h</a:t>
            </a:r>
            <a:r>
              <a:rPr sz="2700" spc="102" dirty="0">
                <a:latin typeface="Times New Roman"/>
                <a:cs typeface="Times New Roman"/>
              </a:rPr>
              <a:t>e</a:t>
            </a:r>
            <a:r>
              <a:rPr sz="2700" spc="70" dirty="0">
                <a:latin typeface="Times New Roman"/>
                <a:cs typeface="Times New Roman"/>
              </a:rPr>
              <a:t>r</a:t>
            </a:r>
            <a:r>
              <a:rPr sz="2700" spc="102" dirty="0">
                <a:latin typeface="Times New Roman"/>
                <a:cs typeface="Times New Roman"/>
              </a:rPr>
              <a:t>a</a:t>
            </a:r>
            <a:r>
              <a:rPr sz="2700" spc="117" dirty="0">
                <a:latin typeface="Times New Roman"/>
                <a:cs typeface="Times New Roman"/>
              </a:rPr>
              <a:t>p</a:t>
            </a:r>
            <a:r>
              <a:rPr sz="2700" spc="122" dirty="0">
                <a:latin typeface="Times New Roman"/>
                <a:cs typeface="Times New Roman"/>
              </a:rPr>
              <a:t>y</a:t>
            </a:r>
            <a:r>
              <a:rPr sz="2700" spc="26" dirty="0">
                <a:latin typeface="Times New Roman"/>
                <a:cs typeface="Times New Roman"/>
              </a:rPr>
              <a:t> </a:t>
            </a:r>
            <a:r>
              <a:rPr sz="2700" dirty="0">
                <a:latin typeface="Times New Roman"/>
                <a:cs typeface="Times New Roman"/>
              </a:rPr>
              <a:t>to</a:t>
            </a:r>
            <a:r>
              <a:rPr sz="2700" spc="310" dirty="0">
                <a:latin typeface="Times New Roman"/>
                <a:cs typeface="Times New Roman"/>
              </a:rPr>
              <a:t> </a:t>
            </a:r>
            <a:r>
              <a:rPr sz="2700" spc="-181" dirty="0">
                <a:latin typeface="Times New Roman"/>
                <a:cs typeface="Times New Roman"/>
              </a:rPr>
              <a:t>I</a:t>
            </a:r>
            <a:r>
              <a:rPr sz="2700" spc="181" dirty="0">
                <a:latin typeface="Times New Roman"/>
                <a:cs typeface="Times New Roman"/>
              </a:rPr>
              <a:t>p</a:t>
            </a:r>
            <a:r>
              <a:rPr sz="2700" spc="36" dirty="0">
                <a:latin typeface="Times New Roman"/>
                <a:cs typeface="Times New Roman"/>
              </a:rPr>
              <a:t>s</a:t>
            </a:r>
            <a:r>
              <a:rPr sz="2700" spc="40" dirty="0">
                <a:latin typeface="Times New Roman"/>
                <a:cs typeface="Times New Roman"/>
              </a:rPr>
              <a:t>i</a:t>
            </a:r>
            <a:r>
              <a:rPr sz="2700" spc="-9" dirty="0">
                <a:latin typeface="Times New Roman"/>
                <a:cs typeface="Times New Roman"/>
              </a:rPr>
              <a:t>l</a:t>
            </a:r>
            <a:r>
              <a:rPr sz="2700" spc="97" dirty="0">
                <a:latin typeface="Times New Roman"/>
                <a:cs typeface="Times New Roman"/>
              </a:rPr>
              <a:t>a</a:t>
            </a:r>
            <a:r>
              <a:rPr sz="2700" spc="201" dirty="0">
                <a:latin typeface="Times New Roman"/>
                <a:cs typeface="Times New Roman"/>
              </a:rPr>
              <a:t>t</a:t>
            </a:r>
            <a:r>
              <a:rPr sz="2700" spc="54" dirty="0">
                <a:latin typeface="Times New Roman"/>
                <a:cs typeface="Times New Roman"/>
              </a:rPr>
              <a:t>e</a:t>
            </a:r>
            <a:r>
              <a:rPr sz="2700" spc="122" dirty="0">
                <a:latin typeface="Times New Roman"/>
                <a:cs typeface="Times New Roman"/>
              </a:rPr>
              <a:t>r</a:t>
            </a:r>
            <a:r>
              <a:rPr sz="2700" spc="78" dirty="0">
                <a:latin typeface="Times New Roman"/>
                <a:cs typeface="Times New Roman"/>
              </a:rPr>
              <a:t>a</a:t>
            </a:r>
            <a:r>
              <a:rPr sz="2700" spc="-53" dirty="0">
                <a:latin typeface="Times New Roman"/>
                <a:cs typeface="Times New Roman"/>
              </a:rPr>
              <a:t>l</a:t>
            </a:r>
            <a:r>
              <a:rPr sz="2700" spc="203" dirty="0">
                <a:latin typeface="Times New Roman"/>
                <a:cs typeface="Times New Roman"/>
              </a:rPr>
              <a:t> </a:t>
            </a:r>
            <a:r>
              <a:rPr sz="2700" spc="146" dirty="0">
                <a:latin typeface="Times New Roman"/>
                <a:cs typeface="Times New Roman"/>
              </a:rPr>
              <a:t>R</a:t>
            </a:r>
            <a:r>
              <a:rPr sz="2700" spc="102" dirty="0">
                <a:latin typeface="Times New Roman"/>
                <a:cs typeface="Times New Roman"/>
              </a:rPr>
              <a:t>e</a:t>
            </a:r>
            <a:r>
              <a:rPr sz="2700" spc="61" dirty="0">
                <a:latin typeface="Times New Roman"/>
                <a:cs typeface="Times New Roman"/>
              </a:rPr>
              <a:t>t</a:t>
            </a:r>
            <a:r>
              <a:rPr sz="2700" spc="75" dirty="0">
                <a:latin typeface="Times New Roman"/>
                <a:cs typeface="Times New Roman"/>
              </a:rPr>
              <a:t>r</a:t>
            </a:r>
            <a:r>
              <a:rPr sz="2700" spc="122" dirty="0">
                <a:latin typeface="Times New Roman"/>
                <a:cs typeface="Times New Roman"/>
              </a:rPr>
              <a:t>o</a:t>
            </a:r>
            <a:r>
              <a:rPr sz="2700" spc="112" dirty="0">
                <a:latin typeface="Times New Roman"/>
                <a:cs typeface="Times New Roman"/>
              </a:rPr>
              <a:t>p</a:t>
            </a:r>
            <a:r>
              <a:rPr sz="2700" spc="97" dirty="0">
                <a:latin typeface="Times New Roman"/>
                <a:cs typeface="Times New Roman"/>
              </a:rPr>
              <a:t>e</a:t>
            </a:r>
            <a:r>
              <a:rPr sz="2700" spc="75" dirty="0">
                <a:latin typeface="Times New Roman"/>
                <a:cs typeface="Times New Roman"/>
              </a:rPr>
              <a:t>r</a:t>
            </a:r>
            <a:r>
              <a:rPr sz="2700" spc="66" dirty="0">
                <a:latin typeface="Times New Roman"/>
                <a:cs typeface="Times New Roman"/>
              </a:rPr>
              <a:t>i</a:t>
            </a:r>
            <a:r>
              <a:rPr sz="2700" spc="56" dirty="0">
                <a:latin typeface="Times New Roman"/>
                <a:cs typeface="Times New Roman"/>
              </a:rPr>
              <a:t>t</a:t>
            </a:r>
            <a:r>
              <a:rPr sz="2700" spc="117" dirty="0">
                <a:latin typeface="Times New Roman"/>
                <a:cs typeface="Times New Roman"/>
              </a:rPr>
              <a:t>o</a:t>
            </a:r>
            <a:r>
              <a:rPr sz="2700" spc="112" dirty="0">
                <a:latin typeface="Times New Roman"/>
                <a:cs typeface="Times New Roman"/>
              </a:rPr>
              <a:t>n</a:t>
            </a:r>
            <a:r>
              <a:rPr sz="2700" spc="56" dirty="0">
                <a:latin typeface="Times New Roman"/>
                <a:cs typeface="Times New Roman"/>
              </a:rPr>
              <a:t>i</a:t>
            </a:r>
            <a:r>
              <a:rPr sz="2700" spc="106" dirty="0">
                <a:latin typeface="Times New Roman"/>
                <a:cs typeface="Times New Roman"/>
              </a:rPr>
              <a:t>u</a:t>
            </a:r>
            <a:r>
              <a:rPr sz="2700" spc="189" dirty="0">
                <a:latin typeface="Times New Roman"/>
                <a:cs typeface="Times New Roman"/>
              </a:rPr>
              <a:t>m</a:t>
            </a:r>
            <a:r>
              <a:rPr sz="2700" spc="168" dirty="0">
                <a:latin typeface="Times New Roman"/>
                <a:cs typeface="Times New Roman"/>
              </a:rPr>
              <a:t> </a:t>
            </a:r>
            <a:r>
              <a:rPr sz="2600" spc="-367" dirty="0">
                <a:latin typeface="Times New Roman"/>
                <a:cs typeface="Times New Roman"/>
              </a:rPr>
              <a:t>&amp;</a:t>
            </a:r>
            <a:r>
              <a:rPr sz="2600" spc="-118" dirty="0">
                <a:latin typeface="Times New Roman"/>
                <a:cs typeface="Times New Roman"/>
              </a:rPr>
              <a:t> </a:t>
            </a:r>
            <a:r>
              <a:rPr sz="2700" spc="52" dirty="0">
                <a:latin typeface="Times New Roman"/>
                <a:cs typeface="Times New Roman"/>
              </a:rPr>
              <a:t>l</a:t>
            </a:r>
            <a:r>
              <a:rPr sz="2700" spc="85" dirty="0">
                <a:latin typeface="Times New Roman"/>
                <a:cs typeface="Times New Roman"/>
              </a:rPr>
              <a:t>p</a:t>
            </a:r>
            <a:r>
              <a:rPr sz="2700" spc="68" dirty="0">
                <a:latin typeface="Times New Roman"/>
                <a:cs typeface="Times New Roman"/>
              </a:rPr>
              <a:t>s</a:t>
            </a:r>
            <a:r>
              <a:rPr sz="2700" spc="47" dirty="0">
                <a:latin typeface="Times New Roman"/>
                <a:cs typeface="Times New Roman"/>
              </a:rPr>
              <a:t>i</a:t>
            </a:r>
            <a:r>
              <a:rPr sz="2700" spc="42" dirty="0">
                <a:latin typeface="Times New Roman"/>
                <a:cs typeface="Times New Roman"/>
              </a:rPr>
              <a:t>l</a:t>
            </a:r>
            <a:r>
              <a:rPr sz="2700" spc="73" dirty="0">
                <a:latin typeface="Times New Roman"/>
                <a:cs typeface="Times New Roman"/>
              </a:rPr>
              <a:t>a</a:t>
            </a:r>
            <a:r>
              <a:rPr sz="2700" spc="42" dirty="0">
                <a:latin typeface="Times New Roman"/>
                <a:cs typeface="Times New Roman"/>
              </a:rPr>
              <a:t>t</a:t>
            </a:r>
            <a:r>
              <a:rPr sz="2700" spc="78" dirty="0">
                <a:latin typeface="Times New Roman"/>
                <a:cs typeface="Times New Roman"/>
              </a:rPr>
              <a:t>e</a:t>
            </a:r>
            <a:r>
              <a:rPr sz="2700" spc="53" dirty="0">
                <a:latin typeface="Times New Roman"/>
                <a:cs typeface="Times New Roman"/>
              </a:rPr>
              <a:t>r</a:t>
            </a:r>
            <a:r>
              <a:rPr sz="2700" spc="78" dirty="0">
                <a:latin typeface="Times New Roman"/>
                <a:cs typeface="Times New Roman"/>
              </a:rPr>
              <a:t>a</a:t>
            </a:r>
            <a:r>
              <a:rPr sz="2700" spc="52" dirty="0">
                <a:latin typeface="Times New Roman"/>
                <a:cs typeface="Times New Roman"/>
              </a:rPr>
              <a:t>l</a:t>
            </a:r>
            <a:r>
              <a:rPr sz="2700" spc="250" dirty="0">
                <a:latin typeface="Times New Roman"/>
                <a:cs typeface="Times New Roman"/>
              </a:rPr>
              <a:t> </a:t>
            </a:r>
            <a:r>
              <a:rPr sz="2700" spc="-14" dirty="0">
                <a:latin typeface="Times New Roman"/>
                <a:cs typeface="Times New Roman"/>
              </a:rPr>
              <a:t>I</a:t>
            </a:r>
            <a:r>
              <a:rPr sz="2700" spc="-12" dirty="0">
                <a:latin typeface="Times New Roman"/>
                <a:cs typeface="Times New Roman"/>
              </a:rPr>
              <a:t>l</a:t>
            </a:r>
            <a:r>
              <a:rPr sz="2700" spc="-17" dirty="0">
                <a:latin typeface="Times New Roman"/>
                <a:cs typeface="Times New Roman"/>
              </a:rPr>
              <a:t>i</a:t>
            </a:r>
            <a:r>
              <a:rPr sz="2700" spc="-21" dirty="0">
                <a:latin typeface="Times New Roman"/>
                <a:cs typeface="Times New Roman"/>
              </a:rPr>
              <a:t>a</a:t>
            </a:r>
            <a:r>
              <a:rPr sz="2700" spc="-12" dirty="0">
                <a:latin typeface="Times New Roman"/>
                <a:cs typeface="Times New Roman"/>
              </a:rPr>
              <a:t>c</a:t>
            </a:r>
            <a:r>
              <a:rPr sz="2700" spc="71" dirty="0">
                <a:latin typeface="Times New Roman"/>
                <a:cs typeface="Times New Roman"/>
              </a:rPr>
              <a:t> </a:t>
            </a:r>
            <a:r>
              <a:rPr sz="2700" spc="-4" dirty="0">
                <a:latin typeface="Times New Roman"/>
                <a:cs typeface="Times New Roman"/>
              </a:rPr>
              <a:t>gr</a:t>
            </a:r>
            <a:r>
              <a:rPr sz="2700" spc="-9" dirty="0">
                <a:latin typeface="Times New Roman"/>
                <a:cs typeface="Times New Roman"/>
              </a:rPr>
              <a:t>o</a:t>
            </a:r>
            <a:r>
              <a:rPr sz="2700" spc="-4" dirty="0">
                <a:latin typeface="Times New Roman"/>
                <a:cs typeface="Times New Roman"/>
              </a:rPr>
              <a:t>u</a:t>
            </a:r>
            <a:r>
              <a:rPr sz="2700" dirty="0">
                <a:latin typeface="Times New Roman"/>
                <a:cs typeface="Times New Roman"/>
              </a:rPr>
              <a:t>p</a:t>
            </a:r>
            <a:r>
              <a:rPr sz="2700" spc="601" dirty="0">
                <a:latin typeface="Times New Roman"/>
                <a:cs typeface="Times New Roman"/>
              </a:rPr>
              <a:t> </a:t>
            </a:r>
            <a:r>
              <a:rPr sz="2700" spc="-424" dirty="0">
                <a:latin typeface="Times New Roman"/>
                <a:cs typeface="Times New Roman"/>
              </a:rPr>
              <a:t>L</a:t>
            </a:r>
            <a:r>
              <a:rPr sz="2700" spc="40" dirty="0">
                <a:latin typeface="Times New Roman"/>
                <a:cs typeface="Times New Roman"/>
              </a:rPr>
              <a:t>y</a:t>
            </a:r>
            <a:r>
              <a:rPr sz="2700" spc="197" dirty="0">
                <a:latin typeface="Times New Roman"/>
                <a:cs typeface="Times New Roman"/>
              </a:rPr>
              <a:t>m</a:t>
            </a:r>
            <a:r>
              <a:rPr sz="2700" spc="130" dirty="0">
                <a:latin typeface="Times New Roman"/>
                <a:cs typeface="Times New Roman"/>
              </a:rPr>
              <a:t>p</a:t>
            </a:r>
            <a:r>
              <a:rPr sz="2700" spc="190" dirty="0">
                <a:latin typeface="Times New Roman"/>
                <a:cs typeface="Times New Roman"/>
              </a:rPr>
              <a:t>h</a:t>
            </a:r>
            <a:r>
              <a:rPr sz="2700" spc="77" dirty="0">
                <a:latin typeface="Times New Roman"/>
                <a:cs typeface="Times New Roman"/>
              </a:rPr>
              <a:t> </a:t>
            </a:r>
            <a:r>
              <a:rPr sz="2700" spc="-9" dirty="0">
                <a:latin typeface="Times New Roman"/>
                <a:cs typeface="Times New Roman"/>
              </a:rPr>
              <a:t>no</a:t>
            </a:r>
            <a:r>
              <a:rPr sz="2700" spc="-14" dirty="0">
                <a:latin typeface="Times New Roman"/>
                <a:cs typeface="Times New Roman"/>
              </a:rPr>
              <a:t>d</a:t>
            </a:r>
            <a:r>
              <a:rPr sz="2700" spc="-4" dirty="0">
                <a:latin typeface="Times New Roman"/>
                <a:cs typeface="Times New Roman"/>
              </a:rPr>
              <a:t>e</a:t>
            </a:r>
            <a:r>
              <a:rPr sz="2700" dirty="0">
                <a:latin typeface="Times New Roman"/>
                <a:cs typeface="Times New Roman"/>
              </a:rPr>
              <a:t>s </a:t>
            </a:r>
            <a:r>
              <a:rPr sz="2700" spc="56" dirty="0">
                <a:latin typeface="Times New Roman"/>
                <a:cs typeface="Times New Roman"/>
              </a:rPr>
              <a:t> </a:t>
            </a:r>
            <a:r>
              <a:rPr sz="1900" spc="-4" dirty="0">
                <a:latin typeface="Times New Roman"/>
                <a:cs typeface="Times New Roman"/>
              </a:rPr>
              <a:t>(</a:t>
            </a:r>
            <a:r>
              <a:rPr sz="1900" spc="-9" dirty="0">
                <a:latin typeface="Times New Roman"/>
                <a:cs typeface="Times New Roman"/>
              </a:rPr>
              <a:t>2</a:t>
            </a:r>
            <a:r>
              <a:rPr sz="1900" spc="-14" dirty="0">
                <a:latin typeface="Times New Roman"/>
                <a:cs typeface="Times New Roman"/>
              </a:rPr>
              <a:t>5</a:t>
            </a:r>
            <a:r>
              <a:rPr sz="1900" spc="-18" dirty="0">
                <a:latin typeface="Times New Roman"/>
                <a:cs typeface="Times New Roman"/>
              </a:rPr>
              <a:t>0</a:t>
            </a:r>
            <a:r>
              <a:rPr sz="1900" spc="-14" dirty="0">
                <a:latin typeface="Times New Roman"/>
                <a:cs typeface="Times New Roman"/>
              </a:rPr>
              <a:t>0</a:t>
            </a:r>
            <a:r>
              <a:rPr sz="1900" spc="-9" dirty="0">
                <a:latin typeface="Times New Roman"/>
                <a:cs typeface="Times New Roman"/>
              </a:rPr>
              <a:t>-3</a:t>
            </a:r>
            <a:r>
              <a:rPr sz="1900" spc="-14" dirty="0">
                <a:latin typeface="Times New Roman"/>
                <a:cs typeface="Times New Roman"/>
              </a:rPr>
              <a:t>50</a:t>
            </a:r>
            <a:r>
              <a:rPr sz="1900" dirty="0">
                <a:latin typeface="Times New Roman"/>
                <a:cs typeface="Times New Roman"/>
              </a:rPr>
              <a:t>0</a:t>
            </a:r>
            <a:r>
              <a:rPr sz="1900" spc="144" dirty="0">
                <a:latin typeface="Times New Roman"/>
                <a:cs typeface="Times New Roman"/>
              </a:rPr>
              <a:t> </a:t>
            </a:r>
            <a:r>
              <a:rPr sz="1900" spc="51" dirty="0">
                <a:latin typeface="Times New Roman"/>
                <a:cs typeface="Times New Roman"/>
              </a:rPr>
              <a:t>r</a:t>
            </a:r>
            <a:r>
              <a:rPr sz="1900" spc="49" dirty="0">
                <a:latin typeface="Times New Roman"/>
                <a:cs typeface="Times New Roman"/>
              </a:rPr>
              <a:t>a</a:t>
            </a:r>
            <a:r>
              <a:rPr sz="1900" spc="126" dirty="0">
                <a:latin typeface="Times New Roman"/>
                <a:cs typeface="Times New Roman"/>
              </a:rPr>
              <a:t>d</a:t>
            </a:r>
            <a:r>
              <a:rPr sz="1900" spc="37" dirty="0">
                <a:latin typeface="Times New Roman"/>
                <a:cs typeface="Times New Roman"/>
              </a:rPr>
              <a:t>s</a:t>
            </a:r>
            <a:r>
              <a:rPr sz="1900" spc="-32" dirty="0">
                <a:latin typeface="Times New Roman"/>
                <a:cs typeface="Times New Roman"/>
              </a:rPr>
              <a:t>)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902" y="4455267"/>
            <a:ext cx="2500261" cy="1261624"/>
          </a:xfrm>
          <a:prstGeom prst="rect">
            <a:avLst/>
          </a:prstGeom>
        </p:spPr>
        <p:txBody>
          <a:bodyPr wrap="square" lIns="0" tIns="22046" rIns="0" bIns="0" rtlCol="0">
            <a:noAutofit/>
          </a:bodyPr>
          <a:lstStyle/>
          <a:p>
            <a:pPr marL="30134">
              <a:lnSpc>
                <a:spcPts val="3470"/>
              </a:lnSpc>
            </a:pPr>
            <a:r>
              <a:rPr sz="2600" spc="-8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Bulky </a:t>
            </a:r>
            <a:r>
              <a:rPr sz="2600" spc="-4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stage </a:t>
            </a:r>
            <a:r>
              <a:rPr sz="2600" spc="-8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171" marR="485">
              <a:lnSpc>
                <a:spcPct val="95825"/>
              </a:lnSpc>
              <a:spcBef>
                <a:spcPts val="152"/>
              </a:spcBef>
            </a:pPr>
            <a:r>
              <a:rPr sz="2800" spc="-82" dirty="0">
                <a:latin typeface="Times New Roman" pitchFamily="18" charset="0"/>
                <a:cs typeface="Times New Roman" pitchFamily="18" charset="0"/>
              </a:rPr>
              <a:t>Radical Inguinal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350" marR="62263">
              <a:lnSpc>
                <a:spcPts val="2943"/>
              </a:lnSpc>
              <a:spcBef>
                <a:spcPts val="147"/>
              </a:spcBef>
            </a:pPr>
            <a:r>
              <a:rPr sz="2800" spc="-95" dirty="0">
                <a:latin typeface="Times New Roman" pitchFamily="18" charset="0"/>
                <a:cs typeface="Times New Roman" pitchFamily="18" charset="0"/>
              </a:rPr>
              <a:t>Chemotherapy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38400" y="4419600"/>
            <a:ext cx="1280859" cy="609600"/>
          </a:xfrm>
          <a:prstGeom prst="rect">
            <a:avLst/>
          </a:prstGeom>
        </p:spPr>
        <p:txBody>
          <a:bodyPr wrap="square" lIns="0" tIns="22046" rIns="0" bIns="0" rtlCol="0">
            <a:noAutofit/>
          </a:bodyPr>
          <a:lstStyle/>
          <a:p>
            <a:pPr marL="12350">
              <a:lnSpc>
                <a:spcPts val="3470"/>
              </a:lnSpc>
            </a:pPr>
            <a:r>
              <a:rPr sz="2600" spc="-32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sz="2600" spc="1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29000" y="4419600"/>
            <a:ext cx="2335533" cy="504825"/>
          </a:xfrm>
          <a:prstGeom prst="rect">
            <a:avLst/>
          </a:prstGeom>
        </p:spPr>
        <p:txBody>
          <a:bodyPr wrap="square" lIns="0" tIns="21458" rIns="0" bIns="0" rtlCol="0">
            <a:noAutofit/>
          </a:bodyPr>
          <a:lstStyle/>
          <a:p>
            <a:pPr marL="12350">
              <a:lnSpc>
                <a:spcPts val="3381"/>
              </a:lnSpc>
            </a:pPr>
            <a:r>
              <a:rPr sz="2600" spc="-177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Seminomas</a:t>
            </a:r>
            <a:endParaRPr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1747" y="4966917"/>
            <a:ext cx="3889190" cy="379639"/>
          </a:xfrm>
          <a:prstGeom prst="rect">
            <a:avLst/>
          </a:prstGeom>
        </p:spPr>
        <p:txBody>
          <a:bodyPr wrap="square" lIns="0" tIns="18926" rIns="0" bIns="0" rtlCol="0">
            <a:noAutofit/>
          </a:bodyPr>
          <a:lstStyle/>
          <a:p>
            <a:pPr marL="12350">
              <a:lnSpc>
                <a:spcPts val="2982"/>
              </a:lnSpc>
            </a:pPr>
            <a:r>
              <a:rPr sz="2800" spc="-44" dirty="0" err="1" smtClean="0">
                <a:latin typeface="Times New Roman" pitchFamily="18" charset="0"/>
                <a:cs typeface="Times New Roman" pitchFamily="18" charset="0"/>
              </a:rPr>
              <a:t>Orchiectomy</a:t>
            </a:r>
            <a:r>
              <a:rPr lang="en-GB" sz="2800" spc="-4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4" dirty="0" smtClean="0">
                <a:latin typeface="Times New Roman" pitchFamily="18" charset="0"/>
                <a:cs typeface="Times New Roman" pitchFamily="18" charset="0"/>
              </a:rPr>
              <a:t> is</a:t>
            </a:r>
            <a:r>
              <a:rPr lang="en-GB" sz="2800" spc="-4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4" dirty="0">
                <a:latin typeface="Times New Roman" pitchFamily="18" charset="0"/>
                <a:cs typeface="Times New Roman" pitchFamily="18" charset="0"/>
              </a:rPr>
              <a:t>followed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066880" y="4966917"/>
            <a:ext cx="420002" cy="379639"/>
          </a:xfrm>
          <a:prstGeom prst="rect">
            <a:avLst/>
          </a:prstGeom>
        </p:spPr>
        <p:txBody>
          <a:bodyPr wrap="square" lIns="0" tIns="18926" rIns="0" bIns="0" rtlCol="0">
            <a:noAutofit/>
          </a:bodyPr>
          <a:lstStyle/>
          <a:p>
            <a:pPr marL="12350">
              <a:lnSpc>
                <a:spcPts val="2982"/>
              </a:lnSpc>
            </a:pPr>
            <a:r>
              <a:rPr sz="2800" spc="-155" dirty="0">
                <a:latin typeface="Times New Roman" pitchFamily="18" charset="0"/>
                <a:cs typeface="Times New Roman" pitchFamily="18" charset="0"/>
              </a:rPr>
              <a:t>by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1371600" y="533400"/>
            <a:ext cx="6773278" cy="583417"/>
          </a:xfrm>
          <a:prstGeom prst="rect">
            <a:avLst/>
          </a:prstGeom>
        </p:spPr>
        <p:txBody>
          <a:bodyPr wrap="square" lIns="0" tIns="20194" rIns="0" bIns="0" rtlCol="0">
            <a:noAutofit/>
          </a:bodyPr>
          <a:lstStyle/>
          <a:p>
            <a:pPr marL="12352" algn="ctr">
              <a:lnSpc>
                <a:spcPts val="3179"/>
              </a:lnSpc>
            </a:pPr>
            <a:r>
              <a:rPr sz="4200" b="1" spc="126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Treatment of Non-Seminoma</a:t>
            </a:r>
            <a:endParaRPr sz="4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5527" y="1761624"/>
            <a:ext cx="3279273" cy="371976"/>
          </a:xfrm>
          <a:prstGeom prst="rect">
            <a:avLst/>
          </a:prstGeom>
        </p:spPr>
        <p:txBody>
          <a:bodyPr wrap="square" lIns="0" tIns="15747" rIns="0" bIns="0" rtlCol="0">
            <a:noAutofit/>
          </a:bodyPr>
          <a:lstStyle/>
          <a:p>
            <a:pPr marL="12352">
              <a:lnSpc>
                <a:spcPts val="2481"/>
              </a:lnSpc>
            </a:pPr>
            <a:r>
              <a:rPr sz="2600" spc="90" dirty="0">
                <a:solidFill>
                  <a:srgbClr val="FF0000"/>
                </a:solidFill>
                <a:latin typeface="Times New Roman"/>
                <a:cs typeface="Times New Roman"/>
              </a:rPr>
              <a:t>Stage I and IIA:</a:t>
            </a:r>
            <a:endParaRPr sz="2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5524" y="2184858"/>
            <a:ext cx="1385448" cy="318407"/>
          </a:xfrm>
          <a:prstGeom prst="rect">
            <a:avLst/>
          </a:prstGeom>
        </p:spPr>
        <p:txBody>
          <a:bodyPr wrap="square" lIns="0" tIns="15747" rIns="0" bIns="0" rtlCol="0">
            <a:noAutofit/>
          </a:bodyPr>
          <a:lstStyle/>
          <a:p>
            <a:pPr marL="12352">
              <a:lnSpc>
                <a:spcPts val="2481"/>
              </a:lnSpc>
            </a:pPr>
            <a:r>
              <a:rPr sz="2300" spc="2" dirty="0">
                <a:latin typeface="Times New Roman"/>
                <a:cs typeface="Times New Roman"/>
              </a:rPr>
              <a:t>RADICAL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3496" y="2184858"/>
            <a:ext cx="2572201" cy="318407"/>
          </a:xfrm>
          <a:prstGeom prst="rect">
            <a:avLst/>
          </a:prstGeom>
        </p:spPr>
        <p:txBody>
          <a:bodyPr wrap="square" lIns="0" tIns="15747" rIns="0" bIns="0" rtlCol="0">
            <a:noAutofit/>
          </a:bodyPr>
          <a:lstStyle/>
          <a:p>
            <a:pPr marL="12352">
              <a:lnSpc>
                <a:spcPts val="2481"/>
              </a:lnSpc>
            </a:pPr>
            <a:r>
              <a:rPr sz="2300" spc="63" dirty="0" smtClean="0">
                <a:latin typeface="Times New Roman"/>
                <a:cs typeface="Times New Roman"/>
              </a:rPr>
              <a:t>ORCHIECTOMY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9553" y="2598242"/>
            <a:ext cx="5852794" cy="680958"/>
          </a:xfrm>
          <a:prstGeom prst="rect">
            <a:avLst/>
          </a:prstGeom>
        </p:spPr>
        <p:txBody>
          <a:bodyPr wrap="square" lIns="0" tIns="16365" rIns="0" bIns="0" rtlCol="0">
            <a:noAutofit/>
          </a:bodyPr>
          <a:lstStyle/>
          <a:p>
            <a:pPr marL="12352">
              <a:lnSpc>
                <a:spcPts val="2576"/>
              </a:lnSpc>
            </a:pPr>
            <a:r>
              <a:rPr sz="2300" spc="37" dirty="0">
                <a:latin typeface="Times New Roman"/>
                <a:cs typeface="Times New Roman"/>
              </a:rPr>
              <a:t>followed </a:t>
            </a:r>
            <a:r>
              <a:rPr sz="2400" spc="37" dirty="0">
                <a:latin typeface="Times New Roman"/>
                <a:cs typeface="Times New Roman"/>
              </a:rPr>
              <a:t>by  </a:t>
            </a:r>
            <a:r>
              <a:rPr sz="2300" spc="37" dirty="0">
                <a:latin typeface="Times New Roman"/>
                <a:cs typeface="Times New Roman"/>
              </a:rPr>
              <a:t>RETROPERITONEAL  LYMPH</a:t>
            </a:r>
            <a:endParaRPr sz="2300" dirty="0">
              <a:latin typeface="Times New Roman"/>
              <a:cs typeface="Times New Roman"/>
            </a:endParaRPr>
          </a:p>
          <a:p>
            <a:pPr marL="18282" marR="46320">
              <a:lnSpc>
                <a:spcPct val="95825"/>
              </a:lnSpc>
            </a:pPr>
            <a:r>
              <a:rPr sz="2300" spc="40" dirty="0">
                <a:latin typeface="Times New Roman"/>
                <a:cs typeface="Times New Roman"/>
              </a:rPr>
              <a:t>DISSECTION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02712" y="2608097"/>
            <a:ext cx="1096567" cy="318407"/>
          </a:xfrm>
          <a:prstGeom prst="rect">
            <a:avLst/>
          </a:prstGeom>
        </p:spPr>
        <p:txBody>
          <a:bodyPr wrap="square" lIns="0" tIns="15747" rIns="0" bIns="0" rtlCol="0">
            <a:noAutofit/>
          </a:bodyPr>
          <a:lstStyle/>
          <a:p>
            <a:pPr marL="12352">
              <a:lnSpc>
                <a:spcPts val="2481"/>
              </a:lnSpc>
            </a:pPr>
            <a:r>
              <a:rPr sz="2300" spc="49" dirty="0">
                <a:latin typeface="Times New Roman"/>
                <a:cs typeface="Times New Roman"/>
              </a:rPr>
              <a:t>NODES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755" y="3575959"/>
            <a:ext cx="5615054" cy="535696"/>
          </a:xfrm>
          <a:prstGeom prst="rect">
            <a:avLst/>
          </a:prstGeom>
        </p:spPr>
        <p:txBody>
          <a:bodyPr wrap="square" lIns="0" tIns="12599" rIns="0" bIns="0" rtlCol="0">
            <a:noAutofit/>
          </a:bodyPr>
          <a:lstStyle/>
          <a:p>
            <a:pPr marL="12352" marR="33351">
              <a:lnSpc>
                <a:spcPts val="1984"/>
              </a:lnSpc>
            </a:pPr>
            <a:r>
              <a:rPr sz="2600" spc="83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Stage </a:t>
            </a:r>
            <a:r>
              <a:rPr sz="2600" spc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IIB</a:t>
            </a:r>
            <a:r>
              <a:rPr sz="2600" b="1" spc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82">
              <a:lnSpc>
                <a:spcPct val="95825"/>
              </a:lnSpc>
              <a:spcBef>
                <a:spcPts val="99"/>
              </a:spcBef>
            </a:pPr>
            <a:r>
              <a:rPr sz="1700" b="1" spc="40" dirty="0">
                <a:latin typeface="Arial"/>
                <a:cs typeface="Arial"/>
              </a:rPr>
              <a:t>RPLND </a:t>
            </a:r>
            <a:r>
              <a:rPr spc="40" dirty="0">
                <a:latin typeface="Arial"/>
                <a:cs typeface="Arial"/>
              </a:rPr>
              <a:t>with  possible  </a:t>
            </a:r>
            <a:r>
              <a:rPr sz="1700" b="1" spc="40" dirty="0">
                <a:latin typeface="Arial"/>
                <a:cs typeface="Arial"/>
              </a:rPr>
              <a:t>ADJUVANT  CHEMOTHERAPY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26569" y="4741013"/>
            <a:ext cx="7551923" cy="535904"/>
          </a:xfrm>
          <a:prstGeom prst="rect">
            <a:avLst/>
          </a:prstGeom>
        </p:spPr>
        <p:txBody>
          <a:bodyPr wrap="square" lIns="0" tIns="11981" rIns="0" bIns="0" rtlCol="0">
            <a:noAutofit/>
          </a:bodyPr>
          <a:lstStyle/>
          <a:p>
            <a:pPr marL="12352" marR="33351">
              <a:lnSpc>
                <a:spcPts val="1885"/>
              </a:lnSpc>
            </a:pPr>
            <a:r>
              <a:rPr sz="2600" spc="108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Stage IIC and Stage III Disease:</a:t>
            </a:r>
            <a:endParaRPr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352">
              <a:lnSpc>
                <a:spcPct val="95825"/>
              </a:lnSpc>
              <a:spcBef>
                <a:spcPts val="202"/>
              </a:spcBef>
            </a:pPr>
            <a:r>
              <a:rPr spc="63" dirty="0">
                <a:latin typeface="Arial"/>
                <a:cs typeface="Arial"/>
              </a:rPr>
              <a:t>Initial </a:t>
            </a:r>
            <a:r>
              <a:rPr sz="1700" b="1" spc="63" dirty="0">
                <a:latin typeface="Arial"/>
                <a:cs typeface="Arial"/>
              </a:rPr>
              <a:t>CHEMOTHERAPY  </a:t>
            </a:r>
            <a:r>
              <a:rPr spc="63" dirty="0">
                <a:latin typeface="Arial"/>
                <a:cs typeface="Arial"/>
              </a:rPr>
              <a:t>followed  by </a:t>
            </a:r>
            <a:r>
              <a:rPr sz="1700" b="1" spc="63" dirty="0">
                <a:latin typeface="Arial"/>
                <a:cs typeface="Arial"/>
              </a:rPr>
              <a:t>SURGERY </a:t>
            </a:r>
            <a:r>
              <a:rPr spc="63" dirty="0">
                <a:latin typeface="Arial"/>
                <a:cs typeface="Arial"/>
              </a:rPr>
              <a:t>for Residual  Disease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228600" y="228600"/>
            <a:ext cx="9220200" cy="352716"/>
          </a:xfrm>
          <a:prstGeom prst="rect">
            <a:avLst/>
          </a:prstGeom>
        </p:spPr>
        <p:txBody>
          <a:bodyPr wrap="square" lIns="0" tIns="17017" rIns="0" bIns="0" rtlCol="0">
            <a:noAutofit/>
          </a:bodyPr>
          <a:lstStyle/>
          <a:p>
            <a:pPr marL="12354" algn="ctr">
              <a:lnSpc>
                <a:spcPts val="2679"/>
              </a:lnSpc>
            </a:pPr>
            <a:r>
              <a:rPr lang="en-GB" sz="4200" b="1" spc="-243" dirty="0">
                <a:solidFill>
                  <a:srgbClr val="0070C0"/>
                </a:solidFill>
                <a:latin typeface="Times New Roman"/>
                <a:cs typeface="Times New Roman"/>
              </a:rPr>
              <a:t>S</a:t>
            </a:r>
            <a:r>
              <a:rPr sz="4200" b="1" spc="-243" dirty="0">
                <a:solidFill>
                  <a:srgbClr val="0070C0"/>
                </a:solidFill>
                <a:latin typeface="Times New Roman"/>
                <a:cs typeface="Times New Roman"/>
              </a:rPr>
              <a:t>TANDARD  CHEMOTHERAPY </a:t>
            </a:r>
            <a:r>
              <a:rPr lang="en-GB" sz="4200" b="1" spc="-243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4200" b="1" spc="-243" dirty="0">
                <a:solidFill>
                  <a:srgbClr val="0070C0"/>
                </a:solidFill>
                <a:latin typeface="Times New Roman"/>
                <a:cs typeface="Times New Roman"/>
              </a:rPr>
              <a:t>FOR</a:t>
            </a:r>
            <a:endParaRPr sz="42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05000" y="609600"/>
            <a:ext cx="6781800" cy="342900"/>
          </a:xfrm>
          <a:prstGeom prst="rect">
            <a:avLst/>
          </a:prstGeom>
        </p:spPr>
        <p:txBody>
          <a:bodyPr wrap="square" lIns="0" tIns="17017" rIns="0" bIns="0" rtlCol="0">
            <a:noAutofit/>
          </a:bodyPr>
          <a:lstStyle/>
          <a:p>
            <a:pPr marL="12354">
              <a:lnSpc>
                <a:spcPts val="2679"/>
              </a:lnSpc>
            </a:pPr>
            <a:r>
              <a:rPr sz="4200" b="1" spc="-156" dirty="0">
                <a:solidFill>
                  <a:srgbClr val="0070C0"/>
                </a:solidFill>
                <a:latin typeface="Times New Roman"/>
                <a:cs typeface="Times New Roman"/>
              </a:rPr>
              <a:t>NON-SEMINOMATOUS</a:t>
            </a:r>
            <a:endParaRPr sz="42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8800" y="1066800"/>
            <a:ext cx="5943600" cy="342900"/>
          </a:xfrm>
          <a:prstGeom prst="rect">
            <a:avLst/>
          </a:prstGeom>
        </p:spPr>
        <p:txBody>
          <a:bodyPr wrap="square" lIns="0" tIns="17017" rIns="0" bIns="0" rtlCol="0">
            <a:noAutofit/>
          </a:bodyPr>
          <a:lstStyle/>
          <a:p>
            <a:pPr marL="12354">
              <a:lnSpc>
                <a:spcPts val="2679"/>
              </a:lnSpc>
            </a:pPr>
            <a:r>
              <a:rPr sz="4200" b="1" spc="-16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GERM </a:t>
            </a:r>
            <a:r>
              <a:rPr sz="4200" b="1" spc="-177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CELL</a:t>
            </a:r>
            <a:r>
              <a:rPr sz="4200" spc="-177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200" b="1" spc="-16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TUMOURS</a:t>
            </a:r>
            <a:endParaRPr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003" y="1903567"/>
            <a:ext cx="2347333" cy="1222797"/>
          </a:xfrm>
          <a:prstGeom prst="rect">
            <a:avLst/>
          </a:prstGeom>
        </p:spPr>
        <p:txBody>
          <a:bodyPr wrap="square" lIns="0" tIns="17017" rIns="0" bIns="0" rtlCol="0">
            <a:noAutofit/>
          </a:bodyPr>
          <a:lstStyle/>
          <a:p>
            <a:pPr marL="27179">
              <a:lnSpc>
                <a:spcPts val="2679"/>
              </a:lnSpc>
            </a:pPr>
            <a:r>
              <a:rPr sz="2500" spc="232" dirty="0">
                <a:solidFill>
                  <a:srgbClr val="FF0000"/>
                </a:solidFill>
                <a:latin typeface="Times New Roman"/>
                <a:cs typeface="Times New Roman"/>
              </a:rPr>
              <a:t>Chemotherapy</a:t>
            </a:r>
            <a:endParaRPr sz="25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354" marR="48181">
              <a:lnSpc>
                <a:spcPct val="95825"/>
              </a:lnSpc>
              <a:spcBef>
                <a:spcPts val="1851"/>
              </a:spcBef>
            </a:pPr>
            <a:r>
              <a:rPr sz="2200" i="1" spc="172" dirty="0">
                <a:latin typeface="Times New Roman"/>
                <a:cs typeface="Times New Roman"/>
              </a:rPr>
              <a:t>BEP-</a:t>
            </a:r>
            <a:endParaRPr sz="2200" dirty="0">
              <a:latin typeface="Times New Roman"/>
              <a:cs typeface="Times New Roman"/>
            </a:endParaRPr>
          </a:p>
          <a:p>
            <a:pPr marL="12354" marR="48181">
              <a:lnSpc>
                <a:spcPts val="2426"/>
              </a:lnSpc>
              <a:spcBef>
                <a:spcPts val="121"/>
              </a:spcBef>
            </a:pPr>
            <a:r>
              <a:rPr sz="2300" i="1" spc="158" dirty="0">
                <a:latin typeface="Times New Roman"/>
                <a:cs typeface="Times New Roman"/>
              </a:rPr>
              <a:t>Bleomycin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03649" y="1903566"/>
            <a:ext cx="1269461" cy="342900"/>
          </a:xfrm>
          <a:prstGeom prst="rect">
            <a:avLst/>
          </a:prstGeom>
        </p:spPr>
        <p:txBody>
          <a:bodyPr wrap="square" lIns="0" tIns="17017" rIns="0" bIns="0" rtlCol="0">
            <a:noAutofit/>
          </a:bodyPr>
          <a:lstStyle/>
          <a:p>
            <a:pPr marL="12354">
              <a:lnSpc>
                <a:spcPts val="2679"/>
              </a:lnSpc>
            </a:pPr>
            <a:r>
              <a:rPr sz="2500" spc="98" dirty="0">
                <a:solidFill>
                  <a:srgbClr val="FF0000"/>
                </a:solidFill>
                <a:latin typeface="Times New Roman"/>
                <a:cs typeface="Times New Roman"/>
              </a:rPr>
              <a:t>Toxicity</a:t>
            </a:r>
            <a:endParaRPr sz="25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2793" y="2807958"/>
            <a:ext cx="2751612" cy="318407"/>
          </a:xfrm>
          <a:prstGeom prst="rect">
            <a:avLst/>
          </a:prstGeom>
        </p:spPr>
        <p:txBody>
          <a:bodyPr wrap="square" lIns="0" tIns="15750" rIns="0" bIns="0" rtlCol="0">
            <a:noAutofit/>
          </a:bodyPr>
          <a:lstStyle/>
          <a:p>
            <a:pPr marL="12354">
              <a:lnSpc>
                <a:spcPts val="2481"/>
              </a:lnSpc>
            </a:pPr>
            <a:r>
              <a:rPr sz="2300" spc="174" dirty="0">
                <a:latin typeface="Times New Roman"/>
                <a:cs typeface="Times New Roman"/>
              </a:rPr>
              <a:t>Pulmonary fibrosis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6945" y="3404603"/>
            <a:ext cx="1459562" cy="318406"/>
          </a:xfrm>
          <a:prstGeom prst="rect">
            <a:avLst/>
          </a:prstGeom>
        </p:spPr>
        <p:txBody>
          <a:bodyPr wrap="square" lIns="0" tIns="15750" rIns="0" bIns="0" rtlCol="0">
            <a:noAutofit/>
          </a:bodyPr>
          <a:lstStyle/>
          <a:p>
            <a:pPr marL="12354">
              <a:lnSpc>
                <a:spcPts val="2481"/>
              </a:lnSpc>
            </a:pPr>
            <a:r>
              <a:rPr sz="2300" spc="171" dirty="0">
                <a:latin typeface="Times New Roman"/>
                <a:cs typeface="Times New Roman"/>
              </a:rPr>
              <a:t>Etoposide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3872" y="3404603"/>
            <a:ext cx="1023042" cy="318406"/>
          </a:xfrm>
          <a:prstGeom prst="rect">
            <a:avLst/>
          </a:prstGeom>
        </p:spPr>
        <p:txBody>
          <a:bodyPr wrap="square" lIns="0" tIns="15750" rIns="0" bIns="0" rtlCol="0">
            <a:noAutofit/>
          </a:bodyPr>
          <a:lstStyle/>
          <a:p>
            <a:pPr marL="12354">
              <a:lnSpc>
                <a:spcPts val="2481"/>
              </a:lnSpc>
            </a:pPr>
            <a:r>
              <a:rPr sz="2300" spc="-26" dirty="0">
                <a:latin typeface="Times New Roman"/>
                <a:cs typeface="Times New Roman"/>
              </a:rPr>
              <a:t>(VP-16)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31894" y="3407543"/>
            <a:ext cx="3719460" cy="2293511"/>
          </a:xfrm>
          <a:prstGeom prst="rect">
            <a:avLst/>
          </a:prstGeom>
        </p:spPr>
        <p:txBody>
          <a:bodyPr wrap="square" lIns="0" tIns="15750" rIns="0" bIns="0" rtlCol="0">
            <a:noAutofit/>
          </a:bodyPr>
          <a:lstStyle/>
          <a:p>
            <a:pPr marL="30143" marR="38787">
              <a:lnSpc>
                <a:spcPts val="2481"/>
              </a:lnSpc>
            </a:pPr>
            <a:r>
              <a:rPr sz="2300" spc="182" dirty="0">
                <a:latin typeface="Times New Roman"/>
                <a:cs typeface="Times New Roman"/>
              </a:rPr>
              <a:t>Myelosuppression</a:t>
            </a:r>
            <a:endParaRPr sz="2300" dirty="0">
              <a:latin typeface="Times New Roman"/>
              <a:cs typeface="Times New Roman"/>
            </a:endParaRPr>
          </a:p>
          <a:p>
            <a:pPr marL="12354" marR="38787">
              <a:lnSpc>
                <a:spcPts val="2369"/>
              </a:lnSpc>
            </a:pPr>
            <a:r>
              <a:rPr sz="2300" spc="148" dirty="0">
                <a:latin typeface="Times New Roman"/>
                <a:cs typeface="Times New Roman"/>
              </a:rPr>
              <a:t>Alopecia</a:t>
            </a:r>
            <a:endParaRPr sz="2300" dirty="0">
              <a:latin typeface="Times New Roman"/>
              <a:cs typeface="Times New Roman"/>
            </a:endParaRPr>
          </a:p>
          <a:p>
            <a:pPr marL="33109">
              <a:lnSpc>
                <a:spcPts val="2285"/>
              </a:lnSpc>
              <a:spcBef>
                <a:spcPts val="29"/>
              </a:spcBef>
            </a:pPr>
            <a:r>
              <a:rPr sz="2300" spc="246" dirty="0">
                <a:latin typeface="Times New Roman"/>
                <a:cs typeface="Times New Roman"/>
              </a:rPr>
              <a:t>R</a:t>
            </a:r>
            <a:r>
              <a:rPr sz="2300" spc="163" dirty="0">
                <a:latin typeface="Times New Roman"/>
                <a:cs typeface="Times New Roman"/>
              </a:rPr>
              <a:t>e</a:t>
            </a:r>
            <a:r>
              <a:rPr sz="2300" spc="187" dirty="0">
                <a:latin typeface="Times New Roman"/>
                <a:cs typeface="Times New Roman"/>
              </a:rPr>
              <a:t>n</a:t>
            </a:r>
            <a:r>
              <a:rPr sz="2300" spc="158" dirty="0">
                <a:latin typeface="Times New Roman"/>
                <a:cs typeface="Times New Roman"/>
              </a:rPr>
              <a:t>a</a:t>
            </a:r>
            <a:r>
              <a:rPr sz="2300" spc="109" dirty="0">
                <a:latin typeface="Times New Roman"/>
                <a:cs typeface="Times New Roman"/>
              </a:rPr>
              <a:t>l</a:t>
            </a:r>
            <a:r>
              <a:rPr sz="2300" spc="1" dirty="0">
                <a:latin typeface="Times New Roman"/>
                <a:cs typeface="Times New Roman"/>
              </a:rPr>
              <a:t> </a:t>
            </a:r>
            <a:r>
              <a:rPr sz="2300" spc="104" dirty="0">
                <a:latin typeface="Times New Roman"/>
                <a:cs typeface="Times New Roman"/>
              </a:rPr>
              <a:t>i</a:t>
            </a:r>
            <a:r>
              <a:rPr sz="2300" spc="187" dirty="0">
                <a:latin typeface="Times New Roman"/>
                <a:cs typeface="Times New Roman"/>
              </a:rPr>
              <a:t>n</a:t>
            </a:r>
            <a:r>
              <a:rPr sz="2300" spc="148" dirty="0">
                <a:latin typeface="Times New Roman"/>
                <a:cs typeface="Times New Roman"/>
              </a:rPr>
              <a:t>s</a:t>
            </a:r>
            <a:r>
              <a:rPr sz="2300" spc="187" dirty="0">
                <a:latin typeface="Times New Roman"/>
                <a:cs typeface="Times New Roman"/>
              </a:rPr>
              <a:t>u</a:t>
            </a:r>
            <a:r>
              <a:rPr sz="2300" spc="-39" dirty="0">
                <a:latin typeface="Times New Roman"/>
                <a:cs typeface="Times New Roman"/>
              </a:rPr>
              <a:t>f</a:t>
            </a:r>
            <a:r>
              <a:rPr sz="2300" spc="12" dirty="0">
                <a:latin typeface="Times New Roman"/>
                <a:cs typeface="Times New Roman"/>
              </a:rPr>
              <a:t>f</a:t>
            </a:r>
            <a:r>
              <a:rPr sz="2300" spc="104" dirty="0">
                <a:latin typeface="Times New Roman"/>
                <a:cs typeface="Times New Roman"/>
              </a:rPr>
              <a:t>i</a:t>
            </a:r>
            <a:r>
              <a:rPr sz="2300" spc="163" dirty="0">
                <a:latin typeface="Times New Roman"/>
                <a:cs typeface="Times New Roman"/>
              </a:rPr>
              <a:t>c</a:t>
            </a:r>
            <a:r>
              <a:rPr sz="2300" spc="98" dirty="0">
                <a:latin typeface="Times New Roman"/>
                <a:cs typeface="Times New Roman"/>
              </a:rPr>
              <a:t>i</a:t>
            </a:r>
            <a:r>
              <a:rPr sz="2300" spc="158" dirty="0">
                <a:latin typeface="Times New Roman"/>
                <a:cs typeface="Times New Roman"/>
              </a:rPr>
              <a:t>e</a:t>
            </a:r>
            <a:r>
              <a:rPr sz="2300" spc="187" dirty="0">
                <a:latin typeface="Times New Roman"/>
                <a:cs typeface="Times New Roman"/>
              </a:rPr>
              <a:t>n</a:t>
            </a:r>
            <a:r>
              <a:rPr sz="2300" spc="169" dirty="0">
                <a:latin typeface="Times New Roman"/>
                <a:cs typeface="Times New Roman"/>
              </a:rPr>
              <a:t>c</a:t>
            </a:r>
            <a:r>
              <a:rPr sz="2300" spc="197" dirty="0">
                <a:latin typeface="Times New Roman"/>
                <a:cs typeface="Times New Roman"/>
              </a:rPr>
              <a:t>y</a:t>
            </a:r>
            <a:r>
              <a:rPr sz="2300" spc="454" dirty="0">
                <a:latin typeface="Times New Roman"/>
                <a:cs typeface="Times New Roman"/>
              </a:rPr>
              <a:t> </a:t>
            </a:r>
            <a:r>
              <a:rPr sz="2300" spc="-74" dirty="0">
                <a:latin typeface="Times New Roman"/>
                <a:cs typeface="Times New Roman"/>
              </a:rPr>
              <a:t>(</a:t>
            </a:r>
            <a:r>
              <a:rPr sz="2300" spc="401" dirty="0">
                <a:latin typeface="Times New Roman"/>
                <a:cs typeface="Times New Roman"/>
              </a:rPr>
              <a:t>m</a:t>
            </a:r>
            <a:r>
              <a:rPr sz="2300" spc="123" dirty="0">
                <a:latin typeface="Times New Roman"/>
                <a:cs typeface="Times New Roman"/>
              </a:rPr>
              <a:t>i</a:t>
            </a:r>
            <a:r>
              <a:rPr sz="2300" spc="145" dirty="0">
                <a:latin typeface="Times New Roman"/>
                <a:cs typeface="Times New Roman"/>
              </a:rPr>
              <a:t>l</a:t>
            </a:r>
            <a:r>
              <a:rPr sz="2300" spc="282" dirty="0">
                <a:latin typeface="Times New Roman"/>
                <a:cs typeface="Times New Roman"/>
              </a:rPr>
              <a:t>d</a:t>
            </a:r>
            <a:r>
              <a:rPr sz="2300" spc="-69" dirty="0">
                <a:latin typeface="Times New Roman"/>
                <a:cs typeface="Times New Roman"/>
              </a:rPr>
              <a:t>)</a:t>
            </a:r>
            <a:r>
              <a:rPr sz="2300" spc="-52" dirty="0">
                <a:latin typeface="Times New Roman"/>
                <a:cs typeface="Times New Roman"/>
              </a:rPr>
              <a:t> </a:t>
            </a:r>
            <a:r>
              <a:rPr sz="2300" spc="-178" dirty="0">
                <a:latin typeface="Times New Roman"/>
                <a:cs typeface="Times New Roman"/>
              </a:rPr>
              <a:t>S</a:t>
            </a:r>
            <a:r>
              <a:rPr sz="2300" spc="227" dirty="0">
                <a:latin typeface="Times New Roman"/>
                <a:cs typeface="Times New Roman"/>
              </a:rPr>
              <a:t>e</a:t>
            </a:r>
            <a:r>
              <a:rPr sz="2300" spc="61" dirty="0">
                <a:latin typeface="Times New Roman"/>
                <a:cs typeface="Times New Roman"/>
              </a:rPr>
              <a:t>c</a:t>
            </a:r>
            <a:r>
              <a:rPr sz="2300" spc="210" dirty="0">
                <a:latin typeface="Times New Roman"/>
                <a:cs typeface="Times New Roman"/>
              </a:rPr>
              <a:t>o</a:t>
            </a:r>
            <a:r>
              <a:rPr sz="2300" spc="352" dirty="0">
                <a:latin typeface="Times New Roman"/>
                <a:cs typeface="Times New Roman"/>
              </a:rPr>
              <a:t>n</a:t>
            </a:r>
            <a:r>
              <a:rPr sz="2300" spc="259" dirty="0">
                <a:latin typeface="Times New Roman"/>
                <a:cs typeface="Times New Roman"/>
              </a:rPr>
              <a:t>d</a:t>
            </a:r>
            <a:r>
              <a:rPr sz="2300" spc="227" dirty="0">
                <a:latin typeface="Times New Roman"/>
                <a:cs typeface="Times New Roman"/>
              </a:rPr>
              <a:t>ar</a:t>
            </a:r>
            <a:r>
              <a:rPr sz="2300" spc="104" dirty="0">
                <a:latin typeface="Times New Roman"/>
                <a:cs typeface="Times New Roman"/>
              </a:rPr>
              <a:t>y</a:t>
            </a:r>
            <a:r>
              <a:rPr sz="2300" spc="-82" dirty="0">
                <a:latin typeface="Times New Roman"/>
                <a:cs typeface="Times New Roman"/>
              </a:rPr>
              <a:t> </a:t>
            </a:r>
            <a:r>
              <a:rPr sz="2300" spc="129" dirty="0">
                <a:latin typeface="Times New Roman"/>
                <a:cs typeface="Times New Roman"/>
              </a:rPr>
              <a:t>l</a:t>
            </a:r>
            <a:r>
              <a:rPr sz="2300" spc="204" dirty="0">
                <a:latin typeface="Times New Roman"/>
                <a:cs typeface="Times New Roman"/>
              </a:rPr>
              <a:t>e</a:t>
            </a:r>
            <a:r>
              <a:rPr sz="2300" spc="233" dirty="0">
                <a:latin typeface="Times New Roman"/>
                <a:cs typeface="Times New Roman"/>
              </a:rPr>
              <a:t>uk</a:t>
            </a:r>
            <a:r>
              <a:rPr sz="2300" spc="204" dirty="0">
                <a:latin typeface="Times New Roman"/>
                <a:cs typeface="Times New Roman"/>
              </a:rPr>
              <a:t>e</a:t>
            </a:r>
            <a:r>
              <a:rPr sz="2300" spc="356" dirty="0">
                <a:latin typeface="Times New Roman"/>
                <a:cs typeface="Times New Roman"/>
              </a:rPr>
              <a:t>m</a:t>
            </a:r>
            <a:r>
              <a:rPr sz="2300" spc="129" dirty="0">
                <a:latin typeface="Times New Roman"/>
                <a:cs typeface="Times New Roman"/>
              </a:rPr>
              <a:t>i</a:t>
            </a:r>
            <a:r>
              <a:rPr sz="2300" spc="216" dirty="0">
                <a:latin typeface="Times New Roman"/>
                <a:cs typeface="Times New Roman"/>
              </a:rPr>
              <a:t>a</a:t>
            </a:r>
            <a:endParaRPr sz="2300" dirty="0">
              <a:latin typeface="Times New Roman"/>
              <a:cs typeface="Times New Roman"/>
            </a:endParaRPr>
          </a:p>
          <a:p>
            <a:pPr marL="30143" marR="924481" indent="2963">
              <a:lnSpc>
                <a:spcPts val="2384"/>
              </a:lnSpc>
              <a:spcBef>
                <a:spcPts val="1540"/>
              </a:spcBef>
            </a:pPr>
            <a:r>
              <a:rPr sz="2300" spc="162" dirty="0">
                <a:latin typeface="Times New Roman"/>
                <a:cs typeface="Times New Roman"/>
              </a:rPr>
              <a:t>Renal insufficiency Nausea, vomiting Neuropathy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9933" y="4783062"/>
            <a:ext cx="1435669" cy="318407"/>
          </a:xfrm>
          <a:prstGeom prst="rect">
            <a:avLst/>
          </a:prstGeom>
        </p:spPr>
        <p:txBody>
          <a:bodyPr wrap="square" lIns="0" tIns="15750" rIns="0" bIns="0" rtlCol="0">
            <a:noAutofit/>
          </a:bodyPr>
          <a:lstStyle/>
          <a:p>
            <a:pPr marL="12354">
              <a:lnSpc>
                <a:spcPts val="2481"/>
              </a:lnSpc>
            </a:pPr>
            <a:r>
              <a:rPr sz="2300" spc="147" dirty="0">
                <a:latin typeface="Times New Roman"/>
                <a:cs typeface="Times New Roman"/>
              </a:rPr>
              <a:t>Cis-platin</a:t>
            </a:r>
            <a:endParaRPr sz="23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The Importance of Saying Thank Yo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20" name="AutoShape 4" descr="C:\Users\Ayash-Salim\Desktop\4759535950_7bca6684c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 descr="thank-you-page-examp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053865" y="167726"/>
            <a:ext cx="3308318" cy="1548938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5" dirty="0">
                <a:solidFill>
                  <a:srgbClr val="FDFDFD"/>
                </a:solidFill>
                <a:latin typeface="Arial"/>
                <a:cs typeface="Arial"/>
              </a:rPr>
              <a:t>SPERMATIC</a:t>
            </a:r>
            <a:endParaRPr sz="4200" dirty="0">
              <a:latin typeface="Arial"/>
              <a:cs typeface="Arial"/>
            </a:endParaRPr>
          </a:p>
          <a:p>
            <a:pPr marR="477870" algn="r">
              <a:lnSpc>
                <a:spcPct val="95825"/>
              </a:lnSpc>
              <a:spcBef>
                <a:spcPts val="2298"/>
              </a:spcBef>
            </a:pPr>
            <a:r>
              <a:rPr sz="1100" spc="2" dirty="0">
                <a:solidFill>
                  <a:srgbClr val="605B5B"/>
                </a:solidFill>
                <a:latin typeface="Arial"/>
                <a:cs typeface="Arial"/>
              </a:rPr>
              <a:t>testicula</a:t>
            </a:r>
            <a:r>
              <a:rPr sz="1100" spc="2" dirty="0">
                <a:solidFill>
                  <a:srgbClr val="747575"/>
                </a:solidFill>
                <a:latin typeface="Arial"/>
                <a:cs typeface="Arial"/>
              </a:rPr>
              <a:t>r</a:t>
            </a:r>
            <a:endParaRPr sz="1100" dirty="0">
              <a:latin typeface="Arial"/>
              <a:cs typeface="Arial"/>
            </a:endParaRPr>
          </a:p>
          <a:p>
            <a:pPr marR="763933" algn="r">
              <a:lnSpc>
                <a:spcPct val="95825"/>
              </a:lnSpc>
              <a:spcBef>
                <a:spcPts val="305"/>
              </a:spcBef>
            </a:pPr>
            <a:r>
              <a:rPr sz="3200" i="1" spc="73" dirty="0">
                <a:solidFill>
                  <a:srgbClr val="605B5B"/>
                </a:solidFill>
                <a:latin typeface="Times New Roman"/>
                <a:cs typeface="Times New Roman"/>
              </a:rPr>
              <a:t>I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61515" y="167747"/>
            <a:ext cx="1694155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36" dirty="0">
                <a:solidFill>
                  <a:srgbClr val="FDFDFD"/>
                </a:solidFill>
                <a:latin typeface="Arial"/>
                <a:cs typeface="Arial"/>
              </a:rPr>
              <a:t>CORD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27681" y="1187512"/>
            <a:ext cx="542417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27" dirty="0">
                <a:solidFill>
                  <a:srgbClr val="605B5B"/>
                </a:solidFill>
                <a:latin typeface="Times New Roman"/>
                <a:cs typeface="Times New Roman"/>
              </a:rPr>
              <a:t>a</a:t>
            </a:r>
            <a:r>
              <a:rPr sz="1200" spc="27" dirty="0">
                <a:solidFill>
                  <a:srgbClr val="878585"/>
                </a:solidFill>
                <a:latin typeface="Times New Roman"/>
                <a:cs typeface="Times New Roman"/>
              </a:rPr>
              <a:t>.</a:t>
            </a:r>
            <a:r>
              <a:rPr sz="1200" spc="27" dirty="0">
                <a:solidFill>
                  <a:srgbClr val="605B5B"/>
                </a:solidFill>
                <a:latin typeface="Times New Roman"/>
                <a:cs typeface="Times New Roman"/>
              </a:rPr>
              <a:t>a</a:t>
            </a:r>
            <a:r>
              <a:rPr sz="1200" spc="27" dirty="0">
                <a:solidFill>
                  <a:srgbClr val="4B4442"/>
                </a:solidFill>
                <a:latin typeface="Times New Roman"/>
                <a:cs typeface="Times New Roman"/>
              </a:rPr>
              <a:t>n</a:t>
            </a:r>
            <a:r>
              <a:rPr sz="1200" spc="27" dirty="0">
                <a:solidFill>
                  <a:srgbClr val="605B5B"/>
                </a:solidFill>
                <a:latin typeface="Times New Roman"/>
                <a:cs typeface="Times New Roman"/>
              </a:rPr>
              <a:t>d </a:t>
            </a:r>
            <a:r>
              <a:rPr sz="1200" spc="27" dirty="0">
                <a:solidFill>
                  <a:srgbClr val="4B4442"/>
                </a:solidFill>
                <a:latin typeface="Times New Roman"/>
                <a:cs typeface="Times New Roman"/>
              </a:rPr>
              <a:t>v</a:t>
            </a:r>
            <a:r>
              <a:rPr sz="1200" spc="27" dirty="0">
                <a:solidFill>
                  <a:srgbClr val="605B5B"/>
                </a:solidFill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86804" y="1500584"/>
            <a:ext cx="1039524" cy="476228"/>
          </a:xfrm>
          <a:prstGeom prst="rect">
            <a:avLst/>
          </a:prstGeom>
        </p:spPr>
        <p:txBody>
          <a:bodyPr wrap="square" lIns="0" tIns="25918" rIns="0" bIns="0" rtlCol="0">
            <a:noAutofit/>
          </a:bodyPr>
          <a:lstStyle/>
          <a:p>
            <a:pPr algn="ctr">
              <a:lnSpc>
                <a:spcPts val="1379"/>
              </a:lnSpc>
            </a:pPr>
            <a:r>
              <a:rPr sz="1200" spc="-140" dirty="0">
                <a:solidFill>
                  <a:srgbClr val="605B5B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605B5B"/>
                </a:solidFill>
                <a:latin typeface="Arial"/>
                <a:cs typeface="Arial"/>
              </a:rPr>
              <a:t>x</a:t>
            </a:r>
            <a:r>
              <a:rPr sz="1200" spc="48" dirty="0">
                <a:solidFill>
                  <a:srgbClr val="747575"/>
                </a:solidFill>
                <a:latin typeface="Arial"/>
                <a:cs typeface="Arial"/>
              </a:rPr>
              <a:t>t</a:t>
            </a:r>
            <a:r>
              <a:rPr sz="1200" spc="-41" dirty="0">
                <a:solidFill>
                  <a:srgbClr val="605B5B"/>
                </a:solidFill>
                <a:latin typeface="Arial"/>
                <a:cs typeface="Arial"/>
              </a:rPr>
              <a:t>e</a:t>
            </a:r>
            <a:r>
              <a:rPr sz="1200" spc="-15" dirty="0">
                <a:solidFill>
                  <a:srgbClr val="605B5B"/>
                </a:solidFill>
                <a:latin typeface="Arial"/>
                <a:cs typeface="Arial"/>
              </a:rPr>
              <a:t>r</a:t>
            </a:r>
            <a:r>
              <a:rPr sz="1200" spc="-68" dirty="0">
                <a:solidFill>
                  <a:srgbClr val="747575"/>
                </a:solidFill>
                <a:latin typeface="Arial"/>
                <a:cs typeface="Arial"/>
              </a:rPr>
              <a:t>n</a:t>
            </a:r>
            <a:r>
              <a:rPr sz="1200" spc="-93" dirty="0">
                <a:solidFill>
                  <a:srgbClr val="747575"/>
                </a:solidFill>
                <a:latin typeface="Arial"/>
                <a:cs typeface="Arial"/>
              </a:rPr>
              <a:t>a</a:t>
            </a:r>
            <a:r>
              <a:rPr sz="1200" spc="-75" dirty="0">
                <a:solidFill>
                  <a:srgbClr val="605B5B"/>
                </a:solidFill>
                <a:latin typeface="Arial"/>
                <a:cs typeface="Arial"/>
              </a:rPr>
              <a:t>l</a:t>
            </a:r>
            <a:r>
              <a:rPr sz="1200" spc="29" dirty="0">
                <a:solidFill>
                  <a:srgbClr val="605B5B"/>
                </a:solidFill>
                <a:latin typeface="Arial"/>
                <a:cs typeface="Arial"/>
              </a:rPr>
              <a:t> </a:t>
            </a:r>
            <a:r>
              <a:rPr sz="1200" spc="-93" dirty="0">
                <a:solidFill>
                  <a:srgbClr val="605B5B"/>
                </a:solidFill>
                <a:latin typeface="Arial"/>
                <a:cs typeface="Arial"/>
              </a:rPr>
              <a:t>o</a:t>
            </a:r>
            <a:r>
              <a:rPr sz="1200" spc="77" dirty="0">
                <a:solidFill>
                  <a:srgbClr val="747575"/>
                </a:solidFill>
                <a:latin typeface="Arial"/>
                <a:cs typeface="Arial"/>
              </a:rPr>
              <a:t>b</a:t>
            </a:r>
            <a:r>
              <a:rPr sz="1200" spc="-50" dirty="0">
                <a:solidFill>
                  <a:srgbClr val="605B5B"/>
                </a:solidFill>
                <a:latin typeface="Arial"/>
                <a:cs typeface="Arial"/>
              </a:rPr>
              <a:t>l</a:t>
            </a:r>
            <a:r>
              <a:rPr sz="1200" spc="-26" dirty="0">
                <a:solidFill>
                  <a:srgbClr val="605B5B"/>
                </a:solidFill>
                <a:latin typeface="Arial"/>
                <a:cs typeface="Arial"/>
              </a:rPr>
              <a:t>i</a:t>
            </a:r>
            <a:r>
              <a:rPr sz="1200" spc="25" dirty="0">
                <a:solidFill>
                  <a:srgbClr val="747575"/>
                </a:solidFill>
                <a:latin typeface="Arial"/>
                <a:cs typeface="Arial"/>
              </a:rPr>
              <a:t>q</a:t>
            </a:r>
            <a:r>
              <a:rPr sz="1200" spc="-41" dirty="0">
                <a:solidFill>
                  <a:srgbClr val="747575"/>
                </a:solidFill>
                <a:latin typeface="Arial"/>
                <a:cs typeface="Arial"/>
              </a:rPr>
              <a:t>u</a:t>
            </a:r>
            <a:r>
              <a:rPr sz="1200" spc="-46" dirty="0">
                <a:solidFill>
                  <a:srgbClr val="605B5B"/>
                </a:solidFill>
                <a:latin typeface="Arial"/>
                <a:cs typeface="Arial"/>
              </a:rPr>
              <a:t>e</a:t>
            </a:r>
            <a:r>
              <a:rPr sz="1200" spc="-23" dirty="0">
                <a:solidFill>
                  <a:srgbClr val="605B5B"/>
                </a:solidFill>
                <a:latin typeface="Arial"/>
                <a:cs typeface="Arial"/>
              </a:rPr>
              <a:t> 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1609"/>
              </a:lnSpc>
            </a:pPr>
            <a:r>
              <a:rPr sz="1200" spc="-69" dirty="0">
                <a:solidFill>
                  <a:srgbClr val="4B4442"/>
                </a:solidFill>
                <a:latin typeface="Arial"/>
                <a:cs typeface="Arial"/>
              </a:rPr>
              <a:t>m</a:t>
            </a:r>
            <a:r>
              <a:rPr sz="1200" spc="-69" dirty="0">
                <a:solidFill>
                  <a:srgbClr val="605B5B"/>
                </a:solidFill>
                <a:latin typeface="Arial"/>
                <a:cs typeface="Arial"/>
              </a:rPr>
              <a:t>uscle </a:t>
            </a:r>
            <a:r>
              <a:rPr sz="1200" spc="-69" dirty="0">
                <a:solidFill>
                  <a:srgbClr val="747575"/>
                </a:solidFill>
                <a:latin typeface="Arial"/>
                <a:cs typeface="Arial"/>
              </a:rPr>
              <a:t>a</a:t>
            </a:r>
            <a:r>
              <a:rPr sz="1200" spc="-69" dirty="0">
                <a:solidFill>
                  <a:srgbClr val="605B5B"/>
                </a:solidFill>
                <a:latin typeface="Arial"/>
                <a:cs typeface="Arial"/>
              </a:rPr>
              <a:t>nd </a:t>
            </a:r>
            <a:r>
              <a:rPr sz="1400" spc="-105" dirty="0">
                <a:solidFill>
                  <a:srgbClr val="747575"/>
                </a:solidFill>
                <a:latin typeface="Times New Roman"/>
                <a:cs typeface="Times New Roman"/>
              </a:rPr>
              <a:t>a</a:t>
            </a:r>
            <a:r>
              <a:rPr sz="1400" spc="-105" dirty="0">
                <a:solidFill>
                  <a:srgbClr val="605B5B"/>
                </a:solidFill>
                <a:latin typeface="Times New Roman"/>
                <a:cs typeface="Times New Roman"/>
              </a:rPr>
              <a:t>po 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1379"/>
              </a:lnSpc>
            </a:pPr>
            <a:r>
              <a:rPr sz="1200" spc="-77" dirty="0">
                <a:solidFill>
                  <a:srgbClr val="605B5B"/>
                </a:solidFill>
                <a:latin typeface="Arial"/>
                <a:cs typeface="Arial"/>
              </a:rPr>
              <a:t>ne</a:t>
            </a:r>
            <a:r>
              <a:rPr sz="1200" spc="-77" dirty="0">
                <a:solidFill>
                  <a:srgbClr val="747575"/>
                </a:solidFill>
                <a:latin typeface="Arial"/>
                <a:cs typeface="Arial"/>
              </a:rPr>
              <a:t>ur</a:t>
            </a:r>
            <a:r>
              <a:rPr sz="1200" spc="-77" dirty="0">
                <a:solidFill>
                  <a:srgbClr val="605B5B"/>
                </a:solidFill>
                <a:latin typeface="Arial"/>
                <a:cs typeface="Arial"/>
              </a:rPr>
              <a:t>osis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79140" y="1526115"/>
            <a:ext cx="728202" cy="482091"/>
          </a:xfrm>
          <a:prstGeom prst="rect">
            <a:avLst/>
          </a:prstGeom>
        </p:spPr>
        <p:txBody>
          <a:bodyPr wrap="square" lIns="0" tIns="7683" rIns="0" bIns="0" rtlCol="0">
            <a:noAutofit/>
          </a:bodyPr>
          <a:lstStyle/>
          <a:p>
            <a:pPr marL="12647">
              <a:lnSpc>
                <a:spcPts val="1215"/>
              </a:lnSpc>
            </a:pPr>
            <a:r>
              <a:rPr sz="1100" spc="-30" dirty="0">
                <a:solidFill>
                  <a:srgbClr val="605B5B"/>
                </a:solidFill>
                <a:latin typeface="Arial"/>
                <a:cs typeface="Arial"/>
              </a:rPr>
              <a:t>i</a:t>
            </a:r>
            <a:r>
              <a:rPr sz="1100" spc="-30" dirty="0">
                <a:solidFill>
                  <a:srgbClr val="4B4442"/>
                </a:solidFill>
                <a:latin typeface="Arial"/>
                <a:cs typeface="Arial"/>
              </a:rPr>
              <a:t>li</a:t>
            </a:r>
            <a:r>
              <a:rPr sz="1100" spc="-30" dirty="0">
                <a:solidFill>
                  <a:srgbClr val="747575"/>
                </a:solidFill>
                <a:latin typeface="Arial"/>
                <a:cs typeface="Arial"/>
              </a:rPr>
              <a:t>o</a:t>
            </a:r>
            <a:r>
              <a:rPr sz="1100" spc="-30" dirty="0">
                <a:solidFill>
                  <a:srgbClr val="605B5B"/>
                </a:solidFill>
                <a:latin typeface="Arial"/>
                <a:cs typeface="Arial"/>
              </a:rPr>
              <a:t>i</a:t>
            </a:r>
            <a:r>
              <a:rPr sz="1100" spc="-30" dirty="0">
                <a:solidFill>
                  <a:srgbClr val="4B4442"/>
                </a:solidFill>
                <a:latin typeface="Arial"/>
                <a:cs typeface="Arial"/>
              </a:rPr>
              <a:t>n</a:t>
            </a:r>
            <a:r>
              <a:rPr sz="1100" spc="-30" dirty="0">
                <a:solidFill>
                  <a:srgbClr val="605B5B"/>
                </a:solidFill>
                <a:latin typeface="Arial"/>
                <a:cs typeface="Arial"/>
              </a:rPr>
              <a:t>g u</a:t>
            </a:r>
            <a:r>
              <a:rPr sz="1100" spc="-30" dirty="0">
                <a:solidFill>
                  <a:srgbClr val="4B4442"/>
                </a:solidFill>
                <a:latin typeface="Arial"/>
                <a:cs typeface="Arial"/>
              </a:rPr>
              <a:t>i</a:t>
            </a:r>
            <a:r>
              <a:rPr sz="1100" spc="-30" dirty="0">
                <a:solidFill>
                  <a:srgbClr val="605B5B"/>
                </a:solidFill>
                <a:latin typeface="Arial"/>
                <a:cs typeface="Arial"/>
              </a:rPr>
              <a:t>n.a</a:t>
            </a:r>
            <a:r>
              <a:rPr sz="1100" spc="-30" dirty="0">
                <a:solidFill>
                  <a:srgbClr val="44342A"/>
                </a:solidFill>
                <a:latin typeface="Arial"/>
                <a:cs typeface="Arial"/>
              </a:rPr>
              <a:t>l</a:t>
            </a:r>
            <a:endParaRPr sz="1100" dirty="0">
              <a:latin typeface="Arial"/>
              <a:cs typeface="Arial"/>
            </a:endParaRPr>
          </a:p>
          <a:p>
            <a:pPr marL="21751" marR="26170">
              <a:lnSpc>
                <a:spcPts val="1215"/>
              </a:lnSpc>
            </a:pPr>
            <a:r>
              <a:rPr sz="1200" spc="-8" dirty="0">
                <a:solidFill>
                  <a:srgbClr val="605B5B"/>
                </a:solidFill>
                <a:latin typeface="Times New Roman"/>
                <a:cs typeface="Times New Roman"/>
              </a:rPr>
              <a:t>ne</a:t>
            </a:r>
            <a:r>
              <a:rPr sz="1200" spc="-8" dirty="0">
                <a:solidFill>
                  <a:srgbClr val="878585"/>
                </a:solidFill>
                <a:latin typeface="Times New Roman"/>
                <a:cs typeface="Times New Roman"/>
              </a:rPr>
              <a:t>r</a:t>
            </a:r>
            <a:r>
              <a:rPr sz="1200" spc="-8" dirty="0">
                <a:solidFill>
                  <a:srgbClr val="605B5B"/>
                </a:solidFill>
                <a:latin typeface="Times New Roman"/>
                <a:cs typeface="Times New Roman"/>
              </a:rPr>
              <a:t>ve</a:t>
            </a:r>
            <a:endParaRPr sz="1200" dirty="0">
              <a:latin typeface="Times New Roman"/>
              <a:cs typeface="Times New Roman"/>
            </a:endParaRPr>
          </a:p>
          <a:p>
            <a:pPr marL="165581" marR="405414" algn="ctr">
              <a:lnSpc>
                <a:spcPct val="95825"/>
              </a:lnSpc>
            </a:pPr>
            <a:r>
              <a:rPr sz="1100" spc="547" dirty="0">
                <a:solidFill>
                  <a:srgbClr val="605B5B"/>
                </a:solidFill>
                <a:latin typeface="Arial"/>
                <a:cs typeface="Arial"/>
              </a:rPr>
              <a:t>\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43476" y="1838913"/>
            <a:ext cx="522414" cy="467998"/>
          </a:xfrm>
          <a:prstGeom prst="rect">
            <a:avLst/>
          </a:prstGeom>
        </p:spPr>
        <p:txBody>
          <a:bodyPr wrap="square" lIns="0" tIns="8286" rIns="0" bIns="0" rtlCol="0">
            <a:noAutofit/>
          </a:bodyPr>
          <a:lstStyle/>
          <a:p>
            <a:pPr marL="82697" marR="89233" algn="ctr">
              <a:lnSpc>
                <a:spcPts val="1310"/>
              </a:lnSpc>
            </a:pPr>
            <a:r>
              <a:rPr sz="1200" i="1" spc="-73" dirty="0">
                <a:solidFill>
                  <a:srgbClr val="605B5B"/>
                </a:solidFill>
                <a:latin typeface="Arial"/>
                <a:cs typeface="Arial"/>
              </a:rPr>
              <a:t>de</a:t>
            </a:r>
            <a:r>
              <a:rPr sz="1200" i="1" spc="-73" dirty="0">
                <a:solidFill>
                  <a:srgbClr val="747575"/>
                </a:solidFill>
                <a:latin typeface="Arial"/>
                <a:cs typeface="Arial"/>
              </a:rPr>
              <a:t>ep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1005"/>
              </a:lnSpc>
            </a:pPr>
            <a:r>
              <a:rPr sz="1000" spc="47" dirty="0">
                <a:solidFill>
                  <a:srgbClr val="605B5B"/>
                </a:solidFill>
                <a:latin typeface="Arial"/>
                <a:cs typeface="Arial"/>
              </a:rPr>
              <a:t>ing</a:t>
            </a:r>
            <a:r>
              <a:rPr sz="1000" spc="47" dirty="0">
                <a:solidFill>
                  <a:srgbClr val="747575"/>
                </a:solidFill>
                <a:latin typeface="Arial"/>
                <a:cs typeface="Arial"/>
              </a:rPr>
              <a:t>u</a:t>
            </a:r>
            <a:r>
              <a:rPr sz="1000" spc="47" dirty="0">
                <a:solidFill>
                  <a:srgbClr val="4B4442"/>
                </a:solidFill>
                <a:latin typeface="Arial"/>
                <a:cs typeface="Arial"/>
              </a:rPr>
              <a:t>i</a:t>
            </a:r>
            <a:r>
              <a:rPr sz="1000" spc="47" dirty="0">
                <a:solidFill>
                  <a:srgbClr val="605B5B"/>
                </a:solidFill>
                <a:latin typeface="Arial"/>
                <a:cs typeface="Arial"/>
              </a:rPr>
              <a:t>nal</a:t>
            </a:r>
            <a:endParaRPr sz="1000" dirty="0">
              <a:latin typeface="Arial"/>
              <a:cs typeface="Arial"/>
            </a:endParaRPr>
          </a:p>
          <a:p>
            <a:pPr marL="123096" marR="118722" algn="ctr">
              <a:lnSpc>
                <a:spcPct val="95825"/>
              </a:lnSpc>
            </a:pPr>
            <a:r>
              <a:rPr sz="1100" dirty="0">
                <a:solidFill>
                  <a:srgbClr val="747575"/>
                </a:solidFill>
                <a:latin typeface="Arial"/>
                <a:cs typeface="Arial"/>
              </a:rPr>
              <a:t>r</a:t>
            </a:r>
            <a:r>
              <a:rPr sz="1100" dirty="0">
                <a:solidFill>
                  <a:srgbClr val="605B5B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747575"/>
                </a:solidFill>
                <a:latin typeface="Arial"/>
                <a:cs typeface="Arial"/>
              </a:rPr>
              <a:t>n</a:t>
            </a:r>
            <a:r>
              <a:rPr sz="1100" dirty="0">
                <a:solidFill>
                  <a:srgbClr val="605B5B"/>
                </a:solidFill>
                <a:latin typeface="Arial"/>
                <a:cs typeface="Arial"/>
              </a:rPr>
              <a:t>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97001" y="1843107"/>
            <a:ext cx="486997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12" dirty="0">
                <a:solidFill>
                  <a:srgbClr val="878585"/>
                </a:solidFill>
                <a:latin typeface="Arial"/>
                <a:cs typeface="Arial"/>
              </a:rPr>
              <a:t>i</a:t>
            </a:r>
            <a:r>
              <a:rPr sz="1100" spc="12" dirty="0">
                <a:solidFill>
                  <a:srgbClr val="605B5B"/>
                </a:solidFill>
                <a:latin typeface="Arial"/>
                <a:cs typeface="Arial"/>
              </a:rPr>
              <a:t>nteri</a:t>
            </a:r>
            <a:r>
              <a:rPr sz="1100" spc="12" dirty="0">
                <a:solidFill>
                  <a:srgbClr val="4B4442"/>
                </a:solidFill>
                <a:latin typeface="Arial"/>
                <a:cs typeface="Arial"/>
              </a:rPr>
              <a:t>o</a:t>
            </a:r>
            <a:r>
              <a:rPr sz="1100" spc="12" dirty="0">
                <a:solidFill>
                  <a:srgbClr val="747575"/>
                </a:solidFill>
                <a:latin typeface="Arial"/>
                <a:cs typeface="Arial"/>
              </a:rPr>
              <a:t>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96996" y="1992468"/>
            <a:ext cx="647001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1" dirty="0">
                <a:solidFill>
                  <a:srgbClr val="747575"/>
                </a:solidFill>
                <a:latin typeface="Arial"/>
                <a:cs typeface="Arial"/>
              </a:rPr>
              <a:t>e</a:t>
            </a:r>
            <a:r>
              <a:rPr sz="1100" spc="1" dirty="0">
                <a:solidFill>
                  <a:srgbClr val="605B5B"/>
                </a:solidFill>
                <a:latin typeface="Arial"/>
                <a:cs typeface="Arial"/>
              </a:rPr>
              <a:t>p</a:t>
            </a:r>
            <a:r>
              <a:rPr sz="1100" spc="1" dirty="0">
                <a:solidFill>
                  <a:srgbClr val="878585"/>
                </a:solidFill>
                <a:latin typeface="Arial"/>
                <a:cs typeface="Arial"/>
              </a:rPr>
              <a:t>i</a:t>
            </a:r>
            <a:r>
              <a:rPr sz="1100" spc="1" dirty="0">
                <a:solidFill>
                  <a:srgbClr val="605B5B"/>
                </a:solidFill>
                <a:latin typeface="Arial"/>
                <a:cs typeface="Arial"/>
              </a:rPr>
              <a:t>gast</a:t>
            </a:r>
            <a:r>
              <a:rPr sz="1100" spc="1" dirty="0">
                <a:solidFill>
                  <a:srgbClr val="878585"/>
                </a:solidFill>
                <a:latin typeface="Arial"/>
                <a:cs typeface="Arial"/>
              </a:rPr>
              <a:t>ri</a:t>
            </a:r>
            <a:r>
              <a:rPr sz="1100" spc="1" dirty="0">
                <a:solidFill>
                  <a:srgbClr val="747575"/>
                </a:solidFill>
                <a:latin typeface="Arial"/>
                <a:cs typeface="Arial"/>
              </a:rPr>
              <a:t>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54657" y="2002750"/>
            <a:ext cx="395731" cy="334294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 marR="24657">
              <a:lnSpc>
                <a:spcPts val="1120"/>
              </a:lnSpc>
            </a:pPr>
            <a:r>
              <a:rPr sz="1000" spc="605" dirty="0">
                <a:solidFill>
                  <a:srgbClr val="BCA8A1"/>
                </a:solidFill>
                <a:latin typeface="Arial"/>
                <a:cs typeface="Arial"/>
              </a:rPr>
              <a:t>2_</a:t>
            </a:r>
            <a:endParaRPr sz="1000" dirty="0">
              <a:latin typeface="Arial"/>
              <a:cs typeface="Arial"/>
            </a:endParaRPr>
          </a:p>
          <a:p>
            <a:pPr marL="12647">
              <a:lnSpc>
                <a:spcPts val="1435"/>
              </a:lnSpc>
              <a:spcBef>
                <a:spcPts val="15"/>
              </a:spcBef>
            </a:pPr>
            <a:r>
              <a:rPr sz="1300" spc="873" dirty="0">
                <a:solidFill>
                  <a:srgbClr val="747575"/>
                </a:solidFill>
                <a:latin typeface="Times New Roman"/>
                <a:cs typeface="Times New Roman"/>
              </a:rPr>
              <a:t>_</a:t>
            </a:r>
            <a:r>
              <a:rPr sz="1300" spc="873" dirty="0">
                <a:solidFill>
                  <a:srgbClr val="AC8E89"/>
                </a:solidFill>
                <a:latin typeface="Times New Roman"/>
                <a:cs typeface="Times New Roman"/>
              </a:rPr>
              <a:t>,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6972" y="2146544"/>
            <a:ext cx="882304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300" spc="262" dirty="0">
                <a:solidFill>
                  <a:srgbClr val="605B5B"/>
                </a:solidFill>
                <a:latin typeface="Times New Roman"/>
                <a:cs typeface="Times New Roman"/>
              </a:rPr>
              <a:t>a</a:t>
            </a:r>
            <a:r>
              <a:rPr sz="1300" spc="262" dirty="0">
                <a:solidFill>
                  <a:srgbClr val="747575"/>
                </a:solidFill>
                <a:latin typeface="Times New Roman"/>
                <a:cs typeface="Times New Roman"/>
              </a:rPr>
              <a:t>.</a:t>
            </a:r>
            <a:r>
              <a:rPr sz="1300" spc="262" dirty="0">
                <a:solidFill>
                  <a:srgbClr val="605B5B"/>
                </a:solidFill>
                <a:latin typeface="Times New Roman"/>
                <a:cs typeface="Times New Roman"/>
              </a:rPr>
              <a:t>andv</a:t>
            </a:r>
            <a:r>
              <a:rPr sz="1300" spc="262" dirty="0">
                <a:solidFill>
                  <a:srgbClr val="878585"/>
                </a:solidFill>
                <a:latin typeface="Times New Roman"/>
                <a:cs typeface="Times New Roman"/>
              </a:rPr>
              <a:t>.</a:t>
            </a:r>
            <a:r>
              <a:rPr sz="1300" spc="262" dirty="0">
                <a:solidFill>
                  <a:srgbClr val="605B5B"/>
                </a:solidFill>
                <a:latin typeface="Times New Roman"/>
                <a:cs typeface="Times New Roman"/>
              </a:rPr>
              <a:t>~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04948" y="2371928"/>
            <a:ext cx="176597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400" spc="339" dirty="0">
                <a:solidFill>
                  <a:srgbClr val="605B5B"/>
                </a:solidFill>
                <a:latin typeface="Times New Roman"/>
                <a:cs typeface="Times New Roman"/>
              </a:rPr>
              <a:t>a</a:t>
            </a:r>
            <a:r>
              <a:rPr sz="1400" spc="125" dirty="0">
                <a:solidFill>
                  <a:srgbClr val="605B5B"/>
                </a:solidFill>
                <a:latin typeface="Times New Roman"/>
                <a:cs typeface="Times New Roman"/>
              </a:rPr>
              <a:t>s</a:t>
            </a:r>
            <a:r>
              <a:rPr sz="1400" spc="90" dirty="0">
                <a:solidFill>
                  <a:srgbClr val="605B5B"/>
                </a:solidFill>
                <a:latin typeface="Times New Roman"/>
                <a:cs typeface="Times New Roman"/>
              </a:rPr>
              <a:t>d</a:t>
            </a:r>
            <a:r>
              <a:rPr sz="1400" spc="-67" dirty="0">
                <a:solidFill>
                  <a:srgbClr val="605B5B"/>
                </a:solidFill>
                <a:latin typeface="Times New Roman"/>
                <a:cs typeface="Times New Roman"/>
              </a:rPr>
              <a:t>e</a:t>
            </a:r>
            <a:r>
              <a:rPr sz="1400" spc="41" dirty="0">
                <a:solidFill>
                  <a:srgbClr val="4B4442"/>
                </a:solidFill>
                <a:latin typeface="Times New Roman"/>
                <a:cs typeface="Times New Roman"/>
              </a:rPr>
              <a:t>t</a:t>
            </a:r>
            <a:r>
              <a:rPr sz="1400" spc="-115" dirty="0">
                <a:solidFill>
                  <a:srgbClr val="605B5B"/>
                </a:solidFill>
                <a:latin typeface="Times New Roman"/>
                <a:cs typeface="Times New Roman"/>
              </a:rPr>
              <a:t>e</a:t>
            </a:r>
            <a:r>
              <a:rPr sz="1400" spc="-84" dirty="0">
                <a:solidFill>
                  <a:srgbClr val="2B2B2F"/>
                </a:solidFill>
                <a:latin typeface="Times New Roman"/>
                <a:cs typeface="Times New Roman"/>
              </a:rPr>
              <a:t>r</a:t>
            </a:r>
            <a:r>
              <a:rPr sz="1400" spc="-22" dirty="0">
                <a:solidFill>
                  <a:srgbClr val="605B5B"/>
                </a:solidFill>
                <a:latin typeface="Times New Roman"/>
                <a:cs typeface="Times New Roman"/>
              </a:rPr>
              <a:t>e</a:t>
            </a:r>
            <a:r>
              <a:rPr sz="1400" spc="-77" dirty="0">
                <a:solidFill>
                  <a:srgbClr val="605B5B"/>
                </a:solidFill>
                <a:latin typeface="Times New Roman"/>
                <a:cs typeface="Times New Roman"/>
              </a:rPr>
              <a:t>n</a:t>
            </a:r>
            <a:r>
              <a:rPr sz="1400" spc="-103" dirty="0">
                <a:solidFill>
                  <a:srgbClr val="605B5B"/>
                </a:solidFill>
                <a:latin typeface="Times New Roman"/>
                <a:cs typeface="Times New Roman"/>
              </a:rPr>
              <a:t>s</a:t>
            </a:r>
            <a:r>
              <a:rPr sz="1400" dirty="0">
                <a:solidFill>
                  <a:srgbClr val="605B5B"/>
                </a:solidFill>
                <a:latin typeface="Times New Roman"/>
                <a:cs typeface="Times New Roman"/>
              </a:rPr>
              <a:t>   </a:t>
            </a:r>
            <a:r>
              <a:rPr sz="1400" spc="-39" dirty="0">
                <a:solidFill>
                  <a:srgbClr val="605B5B"/>
                </a:solidFill>
                <a:latin typeface="Times New Roman"/>
                <a:cs typeface="Times New Roman"/>
              </a:rPr>
              <a:t> </a:t>
            </a:r>
            <a:r>
              <a:rPr sz="1600" spc="-115" dirty="0">
                <a:solidFill>
                  <a:srgbClr val="BCA8A1"/>
                </a:solidFill>
                <a:latin typeface="Times New Roman"/>
                <a:cs typeface="Times New Roman"/>
              </a:rPr>
              <a:t>.</a:t>
            </a:r>
            <a:r>
              <a:rPr sz="1600" spc="-69" dirty="0">
                <a:solidFill>
                  <a:srgbClr val="BCA8A1"/>
                </a:solidFill>
                <a:latin typeface="Times New Roman"/>
                <a:cs typeface="Times New Roman"/>
              </a:rPr>
              <a:t>'</a:t>
            </a:r>
            <a:r>
              <a:rPr sz="1600" spc="2331" dirty="0">
                <a:solidFill>
                  <a:srgbClr val="605B5B"/>
                </a:solidFill>
                <a:latin typeface="Times New Roman"/>
                <a:cs typeface="Times New Roman"/>
              </a:rPr>
              <a:t>-i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10588" y="2392357"/>
            <a:ext cx="279426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427" dirty="0">
                <a:solidFill>
                  <a:srgbClr val="4B4442"/>
                </a:solidFill>
                <a:latin typeface="Times New Roman"/>
                <a:cs typeface="Times New Roman"/>
              </a:rPr>
              <a:t>·)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18580" y="2447250"/>
            <a:ext cx="704002" cy="489987"/>
          </a:xfrm>
          <a:prstGeom prst="rect">
            <a:avLst/>
          </a:prstGeom>
        </p:spPr>
        <p:txBody>
          <a:bodyPr wrap="square" lIns="0" tIns="17072" rIns="0" bIns="0" rtlCol="0">
            <a:noAutofit/>
          </a:bodyPr>
          <a:lstStyle/>
          <a:p>
            <a:pPr algn="ctr">
              <a:lnSpc>
                <a:spcPts val="1379"/>
              </a:lnSpc>
            </a:pPr>
            <a:r>
              <a:rPr sz="1200" spc="-68" dirty="0">
                <a:solidFill>
                  <a:srgbClr val="605B5B"/>
                </a:solidFill>
                <a:latin typeface="Arial"/>
                <a:cs typeface="Arial"/>
              </a:rPr>
              <a:t>t</a:t>
            </a:r>
            <a:r>
              <a:rPr sz="1200" spc="9" dirty="0">
                <a:solidFill>
                  <a:srgbClr val="605B5B"/>
                </a:solidFill>
                <a:latin typeface="Arial"/>
                <a:cs typeface="Arial"/>
              </a:rPr>
              <a:t>r</a:t>
            </a:r>
            <a:r>
              <a:rPr sz="1200" spc="-91" dirty="0">
                <a:solidFill>
                  <a:srgbClr val="605B5B"/>
                </a:solidFill>
                <a:latin typeface="Arial"/>
                <a:cs typeface="Arial"/>
              </a:rPr>
              <a:t>a</a:t>
            </a:r>
            <a:r>
              <a:rPr sz="1200" spc="-19" dirty="0">
                <a:solidFill>
                  <a:srgbClr val="4B4442"/>
                </a:solidFill>
                <a:latin typeface="Arial"/>
                <a:cs typeface="Arial"/>
              </a:rPr>
              <a:t>n</a:t>
            </a:r>
            <a:r>
              <a:rPr sz="1200" spc="-121" dirty="0">
                <a:solidFill>
                  <a:srgbClr val="605B5B"/>
                </a:solidFill>
                <a:latin typeface="Arial"/>
                <a:cs typeface="Arial"/>
              </a:rPr>
              <a:t>s</a:t>
            </a:r>
            <a:r>
              <a:rPr sz="1200" spc="-45" dirty="0">
                <a:solidFill>
                  <a:srgbClr val="605B5B"/>
                </a:solidFill>
                <a:latin typeface="Arial"/>
                <a:cs typeface="Arial"/>
              </a:rPr>
              <a:t>ve</a:t>
            </a:r>
            <a:r>
              <a:rPr sz="1200" spc="-37" dirty="0">
                <a:solidFill>
                  <a:srgbClr val="4B4442"/>
                </a:solidFill>
                <a:latin typeface="Arial"/>
                <a:cs typeface="Arial"/>
              </a:rPr>
              <a:t>r</a:t>
            </a:r>
            <a:r>
              <a:rPr sz="1200" spc="-170" dirty="0">
                <a:solidFill>
                  <a:srgbClr val="605B5B"/>
                </a:solidFill>
                <a:latin typeface="Arial"/>
                <a:cs typeface="Arial"/>
              </a:rPr>
              <a:t>s</a:t>
            </a:r>
            <a:r>
              <a:rPr sz="1200" spc="-45" dirty="0">
                <a:solidFill>
                  <a:srgbClr val="747575"/>
                </a:solidFill>
                <a:latin typeface="Arial"/>
                <a:cs typeface="Arial"/>
              </a:rPr>
              <a:t>u</a:t>
            </a:r>
            <a:r>
              <a:rPr sz="1400" i="1" spc="-175" dirty="0">
                <a:solidFill>
                  <a:srgbClr val="605B5B"/>
                </a:solidFill>
                <a:latin typeface="Times New Roman"/>
                <a:cs typeface="Times New Roman"/>
              </a:rPr>
              <a:t>s</a:t>
            </a:r>
            <a:r>
              <a:rPr sz="1400" i="1" spc="-112" dirty="0">
                <a:solidFill>
                  <a:srgbClr val="605B5B"/>
                </a:solidFill>
                <a:latin typeface="Times New Roman"/>
                <a:cs typeface="Times New Roman"/>
              </a:rPr>
              <a:t> </a:t>
            </a:r>
            <a:endParaRPr sz="1200" dirty="0">
              <a:latin typeface="Times New Roman"/>
              <a:cs typeface="Times New Roman"/>
            </a:endParaRPr>
          </a:p>
          <a:p>
            <a:pPr algn="ctr">
              <a:lnSpc>
                <a:spcPts val="1379"/>
              </a:lnSpc>
            </a:pPr>
            <a:r>
              <a:rPr sz="1200" spc="3" dirty="0">
                <a:solidFill>
                  <a:srgbClr val="747575"/>
                </a:solidFill>
                <a:latin typeface="Times New Roman"/>
                <a:cs typeface="Times New Roman"/>
              </a:rPr>
              <a:t>ab</a:t>
            </a:r>
            <a:r>
              <a:rPr sz="1200" spc="3" dirty="0">
                <a:solidFill>
                  <a:srgbClr val="605B5B"/>
                </a:solidFill>
                <a:latin typeface="Times New Roman"/>
                <a:cs typeface="Times New Roman"/>
              </a:rPr>
              <a:t>dom</a:t>
            </a:r>
            <a:r>
              <a:rPr sz="1200" spc="3" dirty="0">
                <a:solidFill>
                  <a:srgbClr val="878585"/>
                </a:solidFill>
                <a:latin typeface="Times New Roman"/>
                <a:cs typeface="Times New Roman"/>
              </a:rPr>
              <a:t>i</a:t>
            </a:r>
            <a:r>
              <a:rPr sz="1200" spc="3" dirty="0">
                <a:solidFill>
                  <a:srgbClr val="747575"/>
                </a:solidFill>
                <a:latin typeface="Times New Roman"/>
                <a:cs typeface="Times New Roman"/>
              </a:rPr>
              <a:t>n</a:t>
            </a:r>
            <a:r>
              <a:rPr sz="1200" spc="3" dirty="0">
                <a:solidFill>
                  <a:srgbClr val="878585"/>
                </a:solidFill>
                <a:latin typeface="Times New Roman"/>
                <a:cs typeface="Times New Roman"/>
              </a:rPr>
              <a:t>i</a:t>
            </a:r>
            <a:r>
              <a:rPr sz="1200" spc="3" dirty="0">
                <a:solidFill>
                  <a:srgbClr val="605B5B"/>
                </a:solidFill>
                <a:latin typeface="Times New Roman"/>
                <a:cs typeface="Times New Roman"/>
              </a:rPr>
              <a:t>s 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ts val="1379"/>
              </a:lnSpc>
            </a:pPr>
            <a:r>
              <a:rPr sz="1200" spc="-74" dirty="0">
                <a:solidFill>
                  <a:srgbClr val="605B5B"/>
                </a:solidFill>
                <a:latin typeface="Arial"/>
                <a:cs typeface="Arial"/>
              </a:rPr>
              <a:t>mu</a:t>
            </a:r>
            <a:r>
              <a:rPr sz="1200" spc="-74" dirty="0">
                <a:solidFill>
                  <a:srgbClr val="747575"/>
                </a:solidFill>
                <a:latin typeface="Arial"/>
                <a:cs typeface="Arial"/>
              </a:rPr>
              <a:t>s</a:t>
            </a:r>
            <a:r>
              <a:rPr sz="1200" spc="-74" dirty="0">
                <a:solidFill>
                  <a:srgbClr val="605B5B"/>
                </a:solidFill>
                <a:latin typeface="Arial"/>
                <a:cs typeface="Arial"/>
              </a:rPr>
              <a:t>cle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28905" y="2513201"/>
            <a:ext cx="423541" cy="215900"/>
          </a:xfrm>
          <a:prstGeom prst="rect">
            <a:avLst/>
          </a:prstGeom>
        </p:spPr>
        <p:txBody>
          <a:bodyPr wrap="square" lIns="0" tIns="10311" rIns="0" bIns="0" rtlCol="0">
            <a:noAutofit/>
          </a:bodyPr>
          <a:lstStyle/>
          <a:p>
            <a:pPr marL="12647">
              <a:lnSpc>
                <a:spcPts val="1630"/>
              </a:lnSpc>
            </a:pPr>
            <a:r>
              <a:rPr sz="1500" spc="829" dirty="0">
                <a:solidFill>
                  <a:srgbClr val="605B5B"/>
                </a:solidFill>
                <a:latin typeface="Times New Roman"/>
                <a:cs typeface="Times New Roman"/>
              </a:rPr>
              <a:t>cs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02356" y="2513201"/>
            <a:ext cx="522770" cy="215900"/>
          </a:xfrm>
          <a:prstGeom prst="rect">
            <a:avLst/>
          </a:prstGeom>
        </p:spPr>
        <p:txBody>
          <a:bodyPr wrap="square" lIns="0" tIns="10311" rIns="0" bIns="0" rtlCol="0">
            <a:noAutofit/>
          </a:bodyPr>
          <a:lstStyle/>
          <a:p>
            <a:pPr marL="12647">
              <a:lnSpc>
                <a:spcPts val="1630"/>
              </a:lnSpc>
            </a:pPr>
            <a:r>
              <a:rPr sz="1500" spc="2495" dirty="0">
                <a:solidFill>
                  <a:srgbClr val="605B5B"/>
                </a:solidFill>
                <a:latin typeface="Times New Roman"/>
                <a:cs typeface="Times New Roman"/>
              </a:rPr>
              <a:t>(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25857" y="2654485"/>
            <a:ext cx="1132903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105" dirty="0">
                <a:solidFill>
                  <a:srgbClr val="605B5B"/>
                </a:solidFill>
                <a:latin typeface="Times New Roman"/>
                <a:cs typeface="Times New Roman"/>
              </a:rPr>
              <a:t>ab</a:t>
            </a:r>
            <a:r>
              <a:rPr sz="1400" spc="105" dirty="0">
                <a:solidFill>
                  <a:srgbClr val="4B4442"/>
                </a:solidFill>
                <a:latin typeface="Times New Roman"/>
                <a:cs typeface="Times New Roman"/>
              </a:rPr>
              <a:t>d</a:t>
            </a:r>
            <a:r>
              <a:rPr sz="1400" spc="105" dirty="0">
                <a:solidFill>
                  <a:srgbClr val="605B5B"/>
                </a:solidFill>
                <a:latin typeface="Times New Roman"/>
                <a:cs typeface="Times New Roman"/>
              </a:rPr>
              <a:t>om</a:t>
            </a:r>
            <a:r>
              <a:rPr sz="1400" spc="105" dirty="0">
                <a:solidFill>
                  <a:srgbClr val="4B4442"/>
                </a:solidFill>
                <a:latin typeface="Times New Roman"/>
                <a:cs typeface="Times New Roman"/>
              </a:rPr>
              <a:t>i</a:t>
            </a:r>
            <a:r>
              <a:rPr sz="1400" spc="105" dirty="0">
                <a:solidFill>
                  <a:srgbClr val="605B5B"/>
                </a:solidFill>
                <a:latin typeface="Times New Roman"/>
                <a:cs typeface="Times New Roman"/>
              </a:rPr>
              <a:t>nus</a:t>
            </a:r>
            <a:r>
              <a:rPr sz="1400" spc="105" dirty="0">
                <a:solidFill>
                  <a:srgbClr val="AC8E89"/>
                </a:solidFill>
                <a:latin typeface="Times New Roman"/>
                <a:cs typeface="Times New Roman"/>
              </a:rPr>
              <a:t>,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4884" y="2792542"/>
            <a:ext cx="29355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715" dirty="0">
                <a:solidFill>
                  <a:srgbClr val="AC8E89"/>
                </a:solidFill>
                <a:latin typeface="Times New Roman"/>
                <a:cs typeface="Times New Roman"/>
              </a:rPr>
              <a:t>N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8876" y="2832568"/>
            <a:ext cx="474358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-74" dirty="0">
                <a:solidFill>
                  <a:srgbClr val="605B5B"/>
                </a:solidFill>
                <a:latin typeface="Arial"/>
                <a:cs typeface="Arial"/>
              </a:rPr>
              <a:t>mus</a:t>
            </a:r>
            <a:r>
              <a:rPr sz="1200" spc="-74" dirty="0">
                <a:solidFill>
                  <a:srgbClr val="4B4442"/>
                </a:solidFill>
                <a:latin typeface="Arial"/>
                <a:cs typeface="Arial"/>
              </a:rPr>
              <a:t>cl</a:t>
            </a:r>
            <a:r>
              <a:rPr sz="1200" spc="-74" dirty="0">
                <a:solidFill>
                  <a:srgbClr val="605B5B"/>
                </a:solidFill>
                <a:latin typeface="Arial"/>
                <a:cs typeface="Arial"/>
              </a:rPr>
              <a:t>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04308" y="2955344"/>
            <a:ext cx="1272342" cy="332388"/>
          </a:xfrm>
          <a:prstGeom prst="rect">
            <a:avLst/>
          </a:prstGeom>
        </p:spPr>
        <p:txBody>
          <a:bodyPr wrap="square" lIns="0" tIns="8349" rIns="0" bIns="0" rtlCol="0">
            <a:noAutofit/>
          </a:bodyPr>
          <a:lstStyle/>
          <a:p>
            <a:pPr marL="12647">
              <a:lnSpc>
                <a:spcPts val="1320"/>
              </a:lnSpc>
            </a:pPr>
            <a:r>
              <a:rPr sz="1200" spc="170" dirty="0">
                <a:solidFill>
                  <a:srgbClr val="AC8E89"/>
                </a:solidFill>
                <a:latin typeface="Times New Roman"/>
                <a:cs typeface="Times New Roman"/>
              </a:rPr>
              <a:t>e</a:t>
            </a:r>
            <a:r>
              <a:rPr sz="1200" spc="170" dirty="0">
                <a:solidFill>
                  <a:srgbClr val="605B5B"/>
                </a:solidFill>
                <a:latin typeface="Times New Roman"/>
                <a:cs typeface="Times New Roman"/>
              </a:rPr>
              <a:t>?</a:t>
            </a:r>
            <a:r>
              <a:rPr sz="1200" spc="170" dirty="0">
                <a:solidFill>
                  <a:srgbClr val="4B4442"/>
                </a:solidFill>
                <a:latin typeface="Times New Roman"/>
                <a:cs typeface="Times New Roman"/>
              </a:rPr>
              <a:t>t</a:t>
            </a:r>
            <a:r>
              <a:rPr sz="1200" spc="170" dirty="0">
                <a:solidFill>
                  <a:srgbClr val="605B5B"/>
                </a:solidFill>
                <a:latin typeface="Times New Roman"/>
                <a:cs typeface="Times New Roman"/>
              </a:rPr>
              <a:t>ran</a:t>
            </a:r>
            <a:r>
              <a:rPr sz="1200" spc="170" dirty="0">
                <a:solidFill>
                  <a:srgbClr val="747575"/>
                </a:solidFill>
                <a:latin typeface="Times New Roman"/>
                <a:cs typeface="Times New Roman"/>
              </a:rPr>
              <a:t>s</a:t>
            </a:r>
            <a:r>
              <a:rPr sz="1200" spc="170" dirty="0">
                <a:solidFill>
                  <a:srgbClr val="605B5B"/>
                </a:solidFill>
                <a:latin typeface="Times New Roman"/>
                <a:cs typeface="Times New Roman"/>
              </a:rPr>
              <a:t>v</a:t>
            </a:r>
            <a:r>
              <a:rPr sz="1200" spc="170" dirty="0">
                <a:solidFill>
                  <a:srgbClr val="747575"/>
                </a:solidFill>
                <a:latin typeface="Times New Roman"/>
                <a:cs typeface="Times New Roman"/>
              </a:rPr>
              <a:t>e</a:t>
            </a:r>
            <a:r>
              <a:rPr sz="1200" spc="170" dirty="0">
                <a:solidFill>
                  <a:srgbClr val="605B5B"/>
                </a:solidFill>
                <a:latin typeface="Times New Roman"/>
                <a:cs typeface="Times New Roman"/>
              </a:rPr>
              <a:t>r</a:t>
            </a:r>
            <a:r>
              <a:rPr sz="1200" spc="170" dirty="0">
                <a:solidFill>
                  <a:srgbClr val="747575"/>
                </a:solidFill>
                <a:latin typeface="Times New Roman"/>
                <a:cs typeface="Times New Roman"/>
              </a:rPr>
              <a:t>sa</a:t>
            </a:r>
            <a:r>
              <a:rPr sz="1200" spc="170" dirty="0">
                <a:solidFill>
                  <a:srgbClr val="605B5B"/>
                </a:solidFill>
                <a:latin typeface="Times New Roman"/>
                <a:cs typeface="Times New Roman"/>
              </a:rPr>
              <a:t>l</a:t>
            </a:r>
            <a:r>
              <a:rPr sz="1200" spc="170" dirty="0">
                <a:solidFill>
                  <a:srgbClr val="878585"/>
                </a:solidFill>
                <a:latin typeface="Times New Roman"/>
                <a:cs typeface="Times New Roman"/>
              </a:rPr>
              <a:t>i</a:t>
            </a:r>
            <a:r>
              <a:rPr sz="1200" spc="170" dirty="0">
                <a:solidFill>
                  <a:srgbClr val="605B5B"/>
                </a:solidFill>
                <a:latin typeface="Times New Roman"/>
                <a:cs typeface="Times New Roman"/>
              </a:rPr>
              <a:t>s</a:t>
            </a:r>
            <a:endParaRPr sz="1200" dirty="0">
              <a:latin typeface="Times New Roman"/>
              <a:cs typeface="Times New Roman"/>
            </a:endParaRPr>
          </a:p>
          <a:p>
            <a:pPr marL="692418" marR="26170">
              <a:lnSpc>
                <a:spcPts val="1225"/>
              </a:lnSpc>
            </a:pPr>
            <a:r>
              <a:rPr sz="1200" spc="-95" dirty="0">
                <a:solidFill>
                  <a:srgbClr val="605B5B"/>
                </a:solidFill>
                <a:latin typeface="Arial"/>
                <a:cs typeface="Arial"/>
              </a:rPr>
              <a:t>fasc</a:t>
            </a:r>
            <a:r>
              <a:rPr sz="1200" spc="-95" dirty="0">
                <a:solidFill>
                  <a:srgbClr val="747575"/>
                </a:solidFill>
                <a:latin typeface="Arial"/>
                <a:cs typeface="Arial"/>
              </a:rPr>
              <a:t>i</a:t>
            </a:r>
            <a:r>
              <a:rPr sz="1200" spc="-95" dirty="0">
                <a:solidFill>
                  <a:srgbClr val="605B5B"/>
                </a:solidFill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74041" y="3188071"/>
            <a:ext cx="891935" cy="523061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291838" marR="26553">
              <a:lnSpc>
                <a:spcPts val="1225"/>
              </a:lnSpc>
            </a:pPr>
            <a:r>
              <a:rPr sz="1100" spc="45" dirty="0">
                <a:solidFill>
                  <a:srgbClr val="605B5B"/>
                </a:solidFill>
                <a:latin typeface="Times New Roman"/>
                <a:cs typeface="Times New Roman"/>
              </a:rPr>
              <a:t>co</a:t>
            </a:r>
            <a:r>
              <a:rPr sz="1100" spc="45" dirty="0">
                <a:solidFill>
                  <a:srgbClr val="4B4442"/>
                </a:solidFill>
                <a:latin typeface="Times New Roman"/>
                <a:cs typeface="Times New Roman"/>
              </a:rPr>
              <a:t>n</a:t>
            </a:r>
            <a:r>
              <a:rPr sz="1100" spc="45" dirty="0">
                <a:solidFill>
                  <a:srgbClr val="605B5B"/>
                </a:solidFill>
                <a:latin typeface="Times New Roman"/>
                <a:cs typeface="Times New Roman"/>
              </a:rPr>
              <a:t>j</a:t>
            </a:r>
            <a:r>
              <a:rPr sz="1100" spc="45" dirty="0">
                <a:solidFill>
                  <a:srgbClr val="4B4442"/>
                </a:solidFill>
                <a:latin typeface="Times New Roman"/>
                <a:cs typeface="Times New Roman"/>
              </a:rPr>
              <a:t>o</a:t>
            </a:r>
            <a:r>
              <a:rPr sz="1100" spc="45" dirty="0">
                <a:solidFill>
                  <a:srgbClr val="796B41"/>
                </a:solidFill>
                <a:latin typeface="Times New Roman"/>
                <a:cs typeface="Times New Roman"/>
              </a:rPr>
              <a:t>i</a:t>
            </a:r>
            <a:r>
              <a:rPr sz="1100" spc="45" dirty="0">
                <a:solidFill>
                  <a:srgbClr val="605B5B"/>
                </a:solidFill>
                <a:latin typeface="Times New Roman"/>
                <a:cs typeface="Times New Roman"/>
              </a:rPr>
              <a:t>n</a:t>
            </a:r>
            <a:r>
              <a:rPr sz="1100" spc="45" dirty="0">
                <a:solidFill>
                  <a:srgbClr val="44342A"/>
                </a:solidFill>
                <a:latin typeface="Times New Roman"/>
                <a:cs typeface="Times New Roman"/>
              </a:rPr>
              <a:t>t</a:t>
            </a:r>
            <a:endParaRPr sz="1100" dirty="0">
              <a:latin typeface="Times New Roman"/>
              <a:cs typeface="Times New Roman"/>
            </a:endParaRPr>
          </a:p>
          <a:p>
            <a:pPr marL="316110" marR="26553">
              <a:lnSpc>
                <a:spcPts val="1167"/>
              </a:lnSpc>
            </a:pPr>
            <a:r>
              <a:rPr sz="1100" b="1" spc="-30" dirty="0">
                <a:solidFill>
                  <a:srgbClr val="6B4141"/>
                </a:solidFill>
                <a:latin typeface="Arial"/>
                <a:cs typeface="Arial"/>
              </a:rPr>
              <a:t>tendon</a:t>
            </a:r>
            <a:endParaRPr sz="1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</a:pPr>
            <a:r>
              <a:rPr sz="1400" spc="733" dirty="0">
                <a:solidFill>
                  <a:srgbClr val="BCA8A1"/>
                </a:solidFill>
                <a:latin typeface="Times New Roman"/>
                <a:cs typeface="Times New Roman"/>
              </a:rPr>
              <a:t>-=--</a:t>
            </a:r>
            <a:r>
              <a:rPr sz="1400" spc="733" dirty="0">
                <a:solidFill>
                  <a:srgbClr val="605B5B"/>
                </a:solidFill>
                <a:latin typeface="Times New Roman"/>
                <a:cs typeface="Times New Roman"/>
              </a:rPr>
              <a:t>~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7321" y="4135203"/>
            <a:ext cx="657991" cy="463457"/>
          </a:xfrm>
          <a:prstGeom prst="rect">
            <a:avLst/>
          </a:prstGeom>
        </p:spPr>
        <p:txBody>
          <a:bodyPr wrap="square" lIns="0" tIns="15807" rIns="0" bIns="0" rtlCol="0">
            <a:noAutofit/>
          </a:bodyPr>
          <a:lstStyle/>
          <a:p>
            <a:pPr algn="ctr">
              <a:lnSpc>
                <a:spcPts val="1264"/>
              </a:lnSpc>
            </a:pPr>
            <a:r>
              <a:rPr sz="1100" spc="-93" dirty="0">
                <a:solidFill>
                  <a:srgbClr val="605B5B"/>
                </a:solidFill>
                <a:latin typeface="Arial"/>
                <a:cs typeface="Arial"/>
              </a:rPr>
              <a:t>s</a:t>
            </a:r>
            <a:r>
              <a:rPr sz="1100" spc="11" dirty="0">
                <a:solidFill>
                  <a:srgbClr val="605B5B"/>
                </a:solidFill>
                <a:latin typeface="Arial"/>
                <a:cs typeface="Arial"/>
              </a:rPr>
              <a:t>u</a:t>
            </a:r>
            <a:r>
              <a:rPr sz="1100" spc="84" dirty="0">
                <a:solidFill>
                  <a:srgbClr val="4B4442"/>
                </a:solidFill>
                <a:latin typeface="Arial"/>
                <a:cs typeface="Arial"/>
              </a:rPr>
              <a:t>p</a:t>
            </a:r>
            <a:r>
              <a:rPr sz="1100" spc="-11" dirty="0">
                <a:solidFill>
                  <a:srgbClr val="605B5B"/>
                </a:solidFill>
                <a:latin typeface="Arial"/>
                <a:cs typeface="Arial"/>
              </a:rPr>
              <a:t>e</a:t>
            </a:r>
            <a:r>
              <a:rPr sz="1100" spc="25" dirty="0">
                <a:solidFill>
                  <a:srgbClr val="605B5B"/>
                </a:solidFill>
                <a:latin typeface="Arial"/>
                <a:cs typeface="Arial"/>
              </a:rPr>
              <a:t>rf</a:t>
            </a:r>
            <a:r>
              <a:rPr sz="1100" spc="13" dirty="0">
                <a:solidFill>
                  <a:srgbClr val="605B5B"/>
                </a:solidFill>
                <a:latin typeface="Arial"/>
                <a:cs typeface="Arial"/>
              </a:rPr>
              <a:t>i</a:t>
            </a:r>
            <a:r>
              <a:rPr sz="1100" dirty="0">
                <a:solidFill>
                  <a:srgbClr val="605B5B"/>
                </a:solidFill>
                <a:latin typeface="Arial"/>
                <a:cs typeface="Arial"/>
              </a:rPr>
              <a:t>c</a:t>
            </a:r>
            <a:r>
              <a:rPr sz="1100" spc="-2" dirty="0">
                <a:solidFill>
                  <a:srgbClr val="605B5B"/>
                </a:solidFill>
                <a:latin typeface="Arial"/>
                <a:cs typeface="Arial"/>
              </a:rPr>
              <a:t>i</a:t>
            </a:r>
            <a:r>
              <a:rPr sz="1100" spc="11" dirty="0">
                <a:solidFill>
                  <a:srgbClr val="605B5B"/>
                </a:solidFill>
                <a:latin typeface="Arial"/>
                <a:cs typeface="Arial"/>
              </a:rPr>
              <a:t>a</a:t>
            </a:r>
            <a:r>
              <a:rPr sz="1100" spc="-51" dirty="0">
                <a:solidFill>
                  <a:srgbClr val="747575"/>
                </a:solidFill>
                <a:latin typeface="Arial"/>
                <a:cs typeface="Arial"/>
              </a:rPr>
              <a:t>l</a:t>
            </a:r>
            <a:r>
              <a:rPr sz="1100" spc="-63" dirty="0">
                <a:solidFill>
                  <a:srgbClr val="747575"/>
                </a:solidFill>
                <a:latin typeface="Arial"/>
                <a:cs typeface="Arial"/>
              </a:rPr>
              <a:t> 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ts val="1264"/>
              </a:lnSpc>
            </a:pPr>
            <a:r>
              <a:rPr sz="1100" spc="14" dirty="0">
                <a:solidFill>
                  <a:srgbClr val="747575"/>
                </a:solidFill>
                <a:latin typeface="Arial"/>
                <a:cs typeface="Arial"/>
              </a:rPr>
              <a:t>in</a:t>
            </a:r>
            <a:r>
              <a:rPr sz="1100" spc="14" dirty="0">
                <a:solidFill>
                  <a:srgbClr val="605B5B"/>
                </a:solidFill>
                <a:latin typeface="Arial"/>
                <a:cs typeface="Arial"/>
              </a:rPr>
              <a:t>gui</a:t>
            </a:r>
            <a:r>
              <a:rPr sz="1100" spc="14" dirty="0">
                <a:solidFill>
                  <a:srgbClr val="4B4442"/>
                </a:solidFill>
                <a:latin typeface="Arial"/>
                <a:cs typeface="Arial"/>
              </a:rPr>
              <a:t>n</a:t>
            </a:r>
            <a:r>
              <a:rPr sz="1100" spc="14" dirty="0">
                <a:solidFill>
                  <a:srgbClr val="605B5B"/>
                </a:solidFill>
                <a:latin typeface="Arial"/>
                <a:cs typeface="Arial"/>
              </a:rPr>
              <a:t>a</a:t>
            </a:r>
            <a:r>
              <a:rPr sz="1100" spc="14" dirty="0">
                <a:solidFill>
                  <a:srgbClr val="878585"/>
                </a:solidFill>
                <a:latin typeface="Arial"/>
                <a:cs typeface="Arial"/>
              </a:rPr>
              <a:t>l </a:t>
            </a:r>
            <a:endParaRPr sz="1300" dirty="0">
              <a:latin typeface="Times New Roman"/>
              <a:cs typeface="Times New Roman"/>
            </a:endParaRPr>
          </a:p>
          <a:p>
            <a:pPr algn="ctr">
              <a:lnSpc>
                <a:spcPts val="1490"/>
              </a:lnSpc>
            </a:pPr>
            <a:r>
              <a:rPr sz="1300" spc="-77" dirty="0">
                <a:solidFill>
                  <a:srgbClr val="605B5B"/>
                </a:solidFill>
                <a:latin typeface="Times New Roman"/>
                <a:cs typeface="Times New Roman"/>
              </a:rPr>
              <a:t>ring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00800" y="3962400"/>
            <a:ext cx="1880222" cy="342900"/>
          </a:xfrm>
          <a:prstGeom prst="rect">
            <a:avLst/>
          </a:prstGeom>
        </p:spPr>
        <p:txBody>
          <a:bodyPr wrap="square" lIns="0" tIns="16787" rIns="0" bIns="0" rtlCol="0">
            <a:noAutofit/>
          </a:bodyPr>
          <a:lstStyle/>
          <a:p>
            <a:pPr marL="12647">
              <a:lnSpc>
                <a:spcPts val="2655"/>
              </a:lnSpc>
            </a:pPr>
            <a:r>
              <a:rPr sz="2500" b="1" spc="-75" dirty="0">
                <a:solidFill>
                  <a:srgbClr val="C45911"/>
                </a:solidFill>
                <a:latin typeface="Arial"/>
                <a:cs typeface="Arial"/>
              </a:rPr>
              <a:t>3 Concentric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81874" y="3962400"/>
            <a:ext cx="962126" cy="342900"/>
          </a:xfrm>
          <a:prstGeom prst="rect">
            <a:avLst/>
          </a:prstGeom>
        </p:spPr>
        <p:txBody>
          <a:bodyPr wrap="square" lIns="0" tIns="16787" rIns="0" bIns="0" rtlCol="0">
            <a:noAutofit/>
          </a:bodyPr>
          <a:lstStyle/>
          <a:p>
            <a:pPr marL="12647">
              <a:lnSpc>
                <a:spcPts val="2655"/>
              </a:lnSpc>
            </a:pPr>
            <a:r>
              <a:rPr sz="2500" b="1" spc="-176" dirty="0">
                <a:solidFill>
                  <a:srgbClr val="C45911"/>
                </a:solidFill>
                <a:latin typeface="Arial"/>
                <a:cs typeface="Arial"/>
              </a:rPr>
              <a:t>Layers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00" y="4419600"/>
            <a:ext cx="1458721" cy="1196339"/>
          </a:xfrm>
          <a:prstGeom prst="rect">
            <a:avLst/>
          </a:prstGeom>
        </p:spPr>
        <p:txBody>
          <a:bodyPr wrap="square" lIns="0" tIns="16787" rIns="0" bIns="0" rtlCol="0">
            <a:noAutofit/>
          </a:bodyPr>
          <a:lstStyle/>
          <a:p>
            <a:pPr algn="ctr">
              <a:lnSpc>
                <a:spcPts val="2655"/>
              </a:lnSpc>
            </a:pPr>
            <a:r>
              <a:rPr sz="2500" b="1" spc="-43" dirty="0">
                <a:solidFill>
                  <a:srgbClr val="C45911"/>
                </a:solidFill>
                <a:latin typeface="Arial"/>
                <a:cs typeface="Arial"/>
              </a:rPr>
              <a:t>3 Arteries</a:t>
            </a:r>
            <a:endParaRPr sz="2500" dirty="0">
              <a:latin typeface="Arial"/>
              <a:cs typeface="Arial"/>
            </a:endParaRPr>
          </a:p>
          <a:p>
            <a:pPr marL="49124" marR="72351" algn="ctr">
              <a:lnSpc>
                <a:spcPct val="95825"/>
              </a:lnSpc>
              <a:spcBef>
                <a:spcPts val="352"/>
              </a:spcBef>
            </a:pPr>
            <a:r>
              <a:rPr sz="2500" b="1" spc="-59" dirty="0">
                <a:solidFill>
                  <a:srgbClr val="C45911"/>
                </a:solidFill>
                <a:latin typeface="Arial"/>
                <a:cs typeface="Arial"/>
              </a:rPr>
              <a:t>3 Nerves</a:t>
            </a:r>
            <a:endParaRPr sz="2500" dirty="0">
              <a:latin typeface="Arial"/>
              <a:cs typeface="Arial"/>
            </a:endParaRPr>
          </a:p>
          <a:p>
            <a:pPr marL="61264" marR="88486" algn="ctr">
              <a:lnSpc>
                <a:spcPct val="95825"/>
              </a:lnSpc>
              <a:spcBef>
                <a:spcPts val="484"/>
              </a:spcBef>
            </a:pPr>
            <a:r>
              <a:rPr sz="2500" b="1" spc="-51" dirty="0">
                <a:solidFill>
                  <a:srgbClr val="C45911"/>
                </a:solidFill>
                <a:latin typeface="Arial"/>
                <a:cs typeface="Arial"/>
              </a:rPr>
              <a:t>3 Others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6087" y="5409267"/>
            <a:ext cx="821250" cy="330184"/>
          </a:xfrm>
          <a:prstGeom prst="rect">
            <a:avLst/>
          </a:prstGeom>
        </p:spPr>
        <p:txBody>
          <a:bodyPr wrap="square" lIns="0" tIns="37932" rIns="0" bIns="0" rtlCol="0">
            <a:noAutofit/>
          </a:bodyPr>
          <a:lstStyle/>
          <a:p>
            <a:pPr marL="155273" indent="-142628">
              <a:lnSpc>
                <a:spcPts val="1274"/>
              </a:lnSpc>
            </a:pPr>
            <a:r>
              <a:rPr sz="1100" spc="17" dirty="0">
                <a:solidFill>
                  <a:srgbClr val="605B5B"/>
                </a:solidFill>
                <a:latin typeface="Arial"/>
                <a:cs typeface="Arial"/>
              </a:rPr>
              <a:t>e</a:t>
            </a:r>
            <a:r>
              <a:rPr sz="1100" spc="-28" dirty="0">
                <a:solidFill>
                  <a:srgbClr val="605B5B"/>
                </a:solidFill>
                <a:latin typeface="Arial"/>
                <a:cs typeface="Arial"/>
              </a:rPr>
              <a:t>x</a:t>
            </a:r>
            <a:r>
              <a:rPr sz="1100" spc="76" dirty="0">
                <a:solidFill>
                  <a:srgbClr val="44342A"/>
                </a:solidFill>
                <a:latin typeface="Arial"/>
                <a:cs typeface="Arial"/>
              </a:rPr>
              <a:t>t</a:t>
            </a:r>
            <a:r>
              <a:rPr sz="1100" spc="-12" dirty="0">
                <a:solidFill>
                  <a:srgbClr val="605B5B"/>
                </a:solidFill>
                <a:latin typeface="Arial"/>
                <a:cs typeface="Arial"/>
              </a:rPr>
              <a:t>e</a:t>
            </a:r>
            <a:r>
              <a:rPr sz="1100" spc="42" dirty="0">
                <a:solidFill>
                  <a:srgbClr val="605B5B"/>
                </a:solidFill>
                <a:latin typeface="Arial"/>
                <a:cs typeface="Arial"/>
              </a:rPr>
              <a:t>r</a:t>
            </a:r>
            <a:r>
              <a:rPr sz="1100" spc="-25" dirty="0">
                <a:solidFill>
                  <a:srgbClr val="605B5B"/>
                </a:solidFill>
                <a:latin typeface="Arial"/>
                <a:cs typeface="Arial"/>
              </a:rPr>
              <a:t>nal</a:t>
            </a:r>
            <a:r>
              <a:rPr sz="1100" spc="29" dirty="0">
                <a:solidFill>
                  <a:srgbClr val="605B5B"/>
                </a:solidFill>
                <a:latin typeface="Arial"/>
                <a:cs typeface="Arial"/>
              </a:rPr>
              <a:t> </a:t>
            </a:r>
            <a:r>
              <a:rPr sz="1100" spc="-41" dirty="0">
                <a:solidFill>
                  <a:srgbClr val="44342A"/>
                </a:solidFill>
                <a:latin typeface="Times New Roman"/>
                <a:cs typeface="Times New Roman"/>
              </a:rPr>
              <a:t>i</a:t>
            </a:r>
            <a:r>
              <a:rPr sz="1100" spc="-66" dirty="0">
                <a:solidFill>
                  <a:srgbClr val="4B4442"/>
                </a:solidFill>
                <a:latin typeface="Times New Roman"/>
                <a:cs typeface="Times New Roman"/>
              </a:rPr>
              <a:t>l</a:t>
            </a:r>
            <a:r>
              <a:rPr sz="1100" spc="20" dirty="0">
                <a:solidFill>
                  <a:srgbClr val="605B5B"/>
                </a:solidFill>
                <a:latin typeface="Times New Roman"/>
                <a:cs typeface="Times New Roman"/>
              </a:rPr>
              <a:t>i</a:t>
            </a:r>
            <a:r>
              <a:rPr sz="1100" spc="48" dirty="0">
                <a:solidFill>
                  <a:srgbClr val="605B5B"/>
                </a:solidFill>
                <a:latin typeface="Times New Roman"/>
                <a:cs typeface="Times New Roman"/>
              </a:rPr>
              <a:t>a</a:t>
            </a:r>
            <a:r>
              <a:rPr sz="1100" spc="-19" dirty="0">
                <a:solidFill>
                  <a:srgbClr val="605B5B"/>
                </a:solidFill>
                <a:latin typeface="Times New Roman"/>
                <a:cs typeface="Times New Roman"/>
              </a:rPr>
              <a:t>c</a:t>
            </a:r>
            <a:r>
              <a:rPr sz="1100" spc="-10" dirty="0">
                <a:solidFill>
                  <a:srgbClr val="605B5B"/>
                </a:solidFill>
                <a:latin typeface="Times New Roman"/>
                <a:cs typeface="Times New Roman"/>
              </a:rPr>
              <a:t> </a:t>
            </a:r>
            <a:endParaRPr sz="1100" dirty="0">
              <a:latin typeface="Times New Roman"/>
              <a:cs typeface="Times New Roman"/>
            </a:endParaRPr>
          </a:p>
          <a:p>
            <a:pPr marL="155273">
              <a:lnSpc>
                <a:spcPts val="1724"/>
              </a:lnSpc>
            </a:pPr>
            <a:r>
              <a:rPr sz="1100" spc="86" dirty="0">
                <a:solidFill>
                  <a:srgbClr val="4B4442"/>
                </a:solidFill>
                <a:latin typeface="Times New Roman"/>
                <a:cs typeface="Times New Roman"/>
              </a:rPr>
              <a:t>a</a:t>
            </a:r>
            <a:r>
              <a:rPr sz="1100" spc="86" dirty="0">
                <a:solidFill>
                  <a:srgbClr val="878585"/>
                </a:solidFill>
                <a:latin typeface="Times New Roman"/>
                <a:cs typeface="Times New Roman"/>
              </a:rPr>
              <a:t>.</a:t>
            </a:r>
            <a:r>
              <a:rPr sz="1100" spc="86" dirty="0">
                <a:solidFill>
                  <a:srgbClr val="4B4442"/>
                </a:solidFill>
                <a:latin typeface="Times New Roman"/>
                <a:cs typeface="Times New Roman"/>
              </a:rPr>
              <a:t>a</a:t>
            </a:r>
            <a:r>
              <a:rPr sz="1100" spc="86" dirty="0">
                <a:solidFill>
                  <a:srgbClr val="44342A"/>
                </a:solidFill>
                <a:latin typeface="Times New Roman"/>
                <a:cs typeface="Times New Roman"/>
              </a:rPr>
              <a:t>n</a:t>
            </a:r>
            <a:r>
              <a:rPr sz="1100" spc="86" dirty="0">
                <a:solidFill>
                  <a:srgbClr val="4B4442"/>
                </a:solidFill>
                <a:latin typeface="Times New Roman"/>
                <a:cs typeface="Times New Roman"/>
              </a:rPr>
              <a:t>d </a:t>
            </a:r>
            <a:r>
              <a:rPr sz="1500" spc="6" dirty="0">
                <a:solidFill>
                  <a:srgbClr val="605B5B"/>
                </a:solidFill>
                <a:latin typeface="Arial"/>
                <a:cs typeface="Arial"/>
              </a:rPr>
              <a:t>v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83362" y="5462591"/>
            <a:ext cx="198284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677" dirty="0">
                <a:solidFill>
                  <a:srgbClr val="BCA8A1"/>
                </a:solidFill>
                <a:latin typeface="Times New Roman"/>
                <a:cs typeface="Times New Roman"/>
              </a:rPr>
              <a:t>l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590305" y="5512912"/>
            <a:ext cx="539839" cy="296384"/>
          </a:xfrm>
          <a:prstGeom prst="rect">
            <a:avLst/>
          </a:prstGeom>
        </p:spPr>
        <p:txBody>
          <a:bodyPr wrap="square" lIns="0" tIns="7144" rIns="0" bIns="0" rtlCol="0">
            <a:noAutofit/>
          </a:bodyPr>
          <a:lstStyle/>
          <a:p>
            <a:pPr marL="62780" marR="87276" algn="ctr">
              <a:lnSpc>
                <a:spcPts val="1130"/>
              </a:lnSpc>
            </a:pPr>
            <a:r>
              <a:rPr sz="1100" spc="4" dirty="0">
                <a:solidFill>
                  <a:srgbClr val="4B4442"/>
                </a:solidFill>
                <a:latin typeface="Arial"/>
                <a:cs typeface="Arial"/>
              </a:rPr>
              <a:t>p</a:t>
            </a:r>
            <a:r>
              <a:rPr sz="1100" spc="4" dirty="0">
                <a:solidFill>
                  <a:srgbClr val="747575"/>
                </a:solidFill>
                <a:latin typeface="Arial"/>
                <a:cs typeface="Arial"/>
              </a:rPr>
              <a:t>u</a:t>
            </a:r>
            <a:r>
              <a:rPr sz="1100" spc="4" dirty="0">
                <a:solidFill>
                  <a:srgbClr val="605B5B"/>
                </a:solidFill>
                <a:latin typeface="Arial"/>
                <a:cs typeface="Arial"/>
              </a:rPr>
              <a:t>b</a:t>
            </a:r>
            <a:r>
              <a:rPr sz="1100" spc="4" dirty="0">
                <a:solidFill>
                  <a:srgbClr val="4B4442"/>
                </a:solidFill>
                <a:latin typeface="Arial"/>
                <a:cs typeface="Arial"/>
              </a:rPr>
              <a:t>i</a:t>
            </a:r>
            <a:r>
              <a:rPr sz="1100" spc="4" dirty="0">
                <a:solidFill>
                  <a:srgbClr val="605B5B"/>
                </a:solidFill>
                <a:latin typeface="Arial"/>
                <a:cs typeface="Arial"/>
              </a:rPr>
              <a:t>c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ts val="1130"/>
              </a:lnSpc>
            </a:pPr>
            <a:r>
              <a:rPr sz="1200" spc="12" dirty="0">
                <a:solidFill>
                  <a:srgbClr val="605B5B"/>
                </a:solidFill>
                <a:latin typeface="Times New Roman"/>
                <a:cs typeface="Times New Roman"/>
              </a:rPr>
              <a:t>tubercle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92509" y="174969"/>
            <a:ext cx="2243463" cy="546100"/>
          </a:xfrm>
          <a:prstGeom prst="rect">
            <a:avLst/>
          </a:prstGeom>
        </p:spPr>
        <p:txBody>
          <a:bodyPr wrap="square" lIns="0" tIns="27123" rIns="0" bIns="0" rtlCol="0">
            <a:noAutofit/>
          </a:bodyPr>
          <a:lstStyle/>
          <a:p>
            <a:pPr marL="12647">
              <a:lnSpc>
                <a:spcPts val="4290"/>
              </a:lnSpc>
            </a:pPr>
            <a:r>
              <a:rPr sz="4100" b="1" spc="39" dirty="0">
                <a:solidFill>
                  <a:srgbClr val="FDFDFD"/>
                </a:solidFill>
                <a:latin typeface="Arial"/>
                <a:cs typeface="Arial"/>
              </a:rPr>
              <a:t>LAYERS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4800" y="838200"/>
            <a:ext cx="1341916" cy="342900"/>
          </a:xfrm>
          <a:prstGeom prst="rect">
            <a:avLst/>
          </a:prstGeom>
        </p:spPr>
        <p:txBody>
          <a:bodyPr wrap="square" lIns="0" tIns="16787" rIns="0" bIns="0" rtlCol="0">
            <a:noAutofit/>
          </a:bodyPr>
          <a:lstStyle/>
          <a:p>
            <a:pPr marL="12647">
              <a:lnSpc>
                <a:spcPts val="2655"/>
              </a:lnSpc>
            </a:pPr>
            <a:r>
              <a:rPr sz="2400" b="1" spc="-76" dirty="0">
                <a:solidFill>
                  <a:srgbClr val="C45911"/>
                </a:solidFill>
                <a:latin typeface="Arial"/>
                <a:cs typeface="Arial"/>
              </a:rPr>
              <a:t>3 </a:t>
            </a:r>
            <a:r>
              <a:rPr sz="2500" b="1" spc="-76" dirty="0">
                <a:solidFill>
                  <a:srgbClr val="C45911"/>
                </a:solidFill>
                <a:latin typeface="Arial"/>
                <a:cs typeface="Arial"/>
              </a:rPr>
              <a:t>layers :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06673" y="1285684"/>
            <a:ext cx="1652467" cy="856488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76517">
              <a:lnSpc>
                <a:spcPts val="1735"/>
              </a:lnSpc>
            </a:pPr>
            <a:r>
              <a:rPr sz="1600" spc="-227" dirty="0">
                <a:solidFill>
                  <a:srgbClr val="707070"/>
                </a:solidFill>
                <a:latin typeface="Arial"/>
                <a:cs typeface="Arial"/>
              </a:rPr>
              <a:t>Tr</a:t>
            </a:r>
            <a:r>
              <a:rPr sz="1600" spc="-227" dirty="0">
                <a:solidFill>
                  <a:srgbClr val="828282"/>
                </a:solidFill>
                <a:latin typeface="Arial"/>
                <a:cs typeface="Arial"/>
              </a:rPr>
              <a:t>ansverse abdominal</a:t>
            </a:r>
            <a:endParaRPr sz="1600" dirty="0">
              <a:latin typeface="Arial"/>
              <a:cs typeface="Arial"/>
            </a:endParaRPr>
          </a:p>
          <a:p>
            <a:pPr marR="161515" algn="ctr">
              <a:lnSpc>
                <a:spcPct val="95825"/>
              </a:lnSpc>
              <a:spcBef>
                <a:spcPts val="377"/>
              </a:spcBef>
            </a:pPr>
            <a:r>
              <a:rPr sz="1700" spc="-168" dirty="0">
                <a:solidFill>
                  <a:srgbClr val="959593"/>
                </a:solidFill>
                <a:latin typeface="Arial"/>
                <a:cs typeface="Arial"/>
              </a:rPr>
              <a:t>T</a:t>
            </a:r>
            <a:r>
              <a:rPr sz="1700" spc="-168" dirty="0">
                <a:solidFill>
                  <a:srgbClr val="828282"/>
                </a:solidFill>
                <a:latin typeface="Arial"/>
                <a:cs typeface="Arial"/>
              </a:rPr>
              <a:t>ransve</a:t>
            </a:r>
            <a:r>
              <a:rPr sz="1700" spc="-168" dirty="0">
                <a:solidFill>
                  <a:srgbClr val="707070"/>
                </a:solidFill>
                <a:latin typeface="Arial"/>
                <a:cs typeface="Arial"/>
              </a:rPr>
              <a:t>rs</a:t>
            </a:r>
            <a:r>
              <a:rPr sz="1700" spc="-168" dirty="0">
                <a:solidFill>
                  <a:srgbClr val="828282"/>
                </a:solidFill>
                <a:latin typeface="Arial"/>
                <a:cs typeface="Arial"/>
              </a:rPr>
              <a:t>alis </a:t>
            </a:r>
            <a:r>
              <a:rPr sz="1600" spc="-168" dirty="0">
                <a:solidFill>
                  <a:srgbClr val="707070"/>
                </a:solidFill>
                <a:latin typeface="Arial"/>
                <a:cs typeface="Arial"/>
              </a:rPr>
              <a:t>f</a:t>
            </a:r>
            <a:r>
              <a:rPr sz="1600" spc="-168" dirty="0">
                <a:solidFill>
                  <a:srgbClr val="828282"/>
                </a:solidFill>
                <a:latin typeface="Arial"/>
                <a:cs typeface="Arial"/>
              </a:rPr>
              <a:t>ascia</a:t>
            </a:r>
            <a:endParaRPr sz="1600" dirty="0">
              <a:latin typeface="Arial"/>
              <a:cs typeface="Arial"/>
            </a:endParaRPr>
          </a:p>
          <a:p>
            <a:pPr marL="66762" marR="139754" algn="ctr">
              <a:lnSpc>
                <a:spcPct val="95825"/>
              </a:lnSpc>
              <a:spcBef>
                <a:spcPts val="682"/>
              </a:spcBef>
            </a:pPr>
            <a:r>
              <a:rPr sz="1500" spc="-135" dirty="0">
                <a:solidFill>
                  <a:srgbClr val="828282"/>
                </a:solidFill>
                <a:latin typeface="Arial"/>
                <a:cs typeface="Arial"/>
              </a:rPr>
              <a:t>Parietal </a:t>
            </a:r>
            <a:r>
              <a:rPr sz="1600" spc="-135" dirty="0">
                <a:solidFill>
                  <a:srgbClr val="828282"/>
                </a:solidFill>
                <a:latin typeface="Arial"/>
                <a:cs typeface="Arial"/>
              </a:rPr>
              <a:t>peritoneum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92069" y="1291780"/>
            <a:ext cx="2066359" cy="109728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333817" marR="156652" algn="ctr">
              <a:lnSpc>
                <a:spcPts val="1735"/>
              </a:lnSpc>
            </a:pPr>
            <a:r>
              <a:rPr sz="1600" spc="-225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600" spc="-245" dirty="0">
                <a:solidFill>
                  <a:srgbClr val="828282"/>
                </a:solidFill>
                <a:latin typeface="Arial"/>
                <a:cs typeface="Arial"/>
              </a:rPr>
              <a:t>n</a:t>
            </a:r>
            <a:r>
              <a:rPr sz="1600" spc="-105" dirty="0">
                <a:solidFill>
                  <a:srgbClr val="828282"/>
                </a:solidFill>
                <a:latin typeface="Arial"/>
                <a:cs typeface="Arial"/>
              </a:rPr>
              <a:t>t</a:t>
            </a:r>
            <a:r>
              <a:rPr sz="1600" spc="-266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600" spc="-150" dirty="0">
                <a:solidFill>
                  <a:srgbClr val="828282"/>
                </a:solidFill>
                <a:latin typeface="Arial"/>
                <a:cs typeface="Arial"/>
              </a:rPr>
              <a:t>r</a:t>
            </a:r>
            <a:r>
              <a:rPr sz="1600" spc="-266" dirty="0">
                <a:solidFill>
                  <a:srgbClr val="828282"/>
                </a:solidFill>
                <a:latin typeface="Arial"/>
                <a:cs typeface="Arial"/>
              </a:rPr>
              <a:t>na</a:t>
            </a:r>
            <a:r>
              <a:rPr sz="1600" spc="-92" dirty="0">
                <a:solidFill>
                  <a:srgbClr val="828282"/>
                </a:solidFill>
                <a:latin typeface="Arial"/>
                <a:cs typeface="Arial"/>
              </a:rPr>
              <a:t>l</a:t>
            </a:r>
            <a:r>
              <a:rPr sz="1600" spc="-104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600" spc="-245" dirty="0">
                <a:solidFill>
                  <a:srgbClr val="828282"/>
                </a:solidFill>
                <a:latin typeface="Arial"/>
                <a:cs typeface="Arial"/>
              </a:rPr>
              <a:t>o</a:t>
            </a:r>
            <a:r>
              <a:rPr sz="1600" spc="-266" dirty="0">
                <a:solidFill>
                  <a:srgbClr val="828282"/>
                </a:solidFill>
                <a:latin typeface="Arial"/>
                <a:cs typeface="Arial"/>
              </a:rPr>
              <a:t>b</a:t>
            </a:r>
            <a:r>
              <a:rPr sz="1600" spc="-223" dirty="0">
                <a:solidFill>
                  <a:srgbClr val="828282"/>
                </a:solidFill>
                <a:latin typeface="Arial"/>
                <a:cs typeface="Arial"/>
              </a:rPr>
              <a:t>li</a:t>
            </a:r>
            <a:r>
              <a:rPr sz="1600" spc="-4" dirty="0">
                <a:solidFill>
                  <a:srgbClr val="828282"/>
                </a:solidFill>
                <a:latin typeface="Arial"/>
                <a:cs typeface="Arial"/>
              </a:rPr>
              <a:t>q</a:t>
            </a:r>
            <a:r>
              <a:rPr sz="1600" spc="-266" dirty="0">
                <a:solidFill>
                  <a:srgbClr val="828282"/>
                </a:solidFill>
                <a:latin typeface="Arial"/>
                <a:cs typeface="Arial"/>
              </a:rPr>
              <a:t>ue</a:t>
            </a:r>
            <a:r>
              <a:rPr sz="1600" spc="-179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A5A5A5"/>
                </a:solidFill>
                <a:latin typeface="Arial"/>
                <a:cs typeface="Arial"/>
              </a:rPr>
              <a:t>--  </a:t>
            </a:r>
            <a:r>
              <a:rPr sz="1600" spc="315" dirty="0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sz="1100" spc="635" dirty="0">
                <a:solidFill>
                  <a:srgbClr val="828282"/>
                </a:solidFill>
                <a:latin typeface="Arial"/>
                <a:cs typeface="Arial"/>
              </a:rPr>
              <a:t>4</a:t>
            </a:r>
            <a:endParaRPr sz="1100" dirty="0">
              <a:latin typeface="Arial"/>
              <a:cs typeface="Arial"/>
            </a:endParaRPr>
          </a:p>
          <a:p>
            <a:pPr marL="270088" marR="154434" algn="ctr">
              <a:lnSpc>
                <a:spcPct val="95825"/>
              </a:lnSpc>
              <a:spcBef>
                <a:spcPts val="398"/>
              </a:spcBef>
            </a:pPr>
            <a:r>
              <a:rPr sz="1600" spc="30" dirty="0">
                <a:solidFill>
                  <a:srgbClr val="828282"/>
                </a:solidFill>
                <a:latin typeface="Arial"/>
                <a:cs typeface="Arial"/>
              </a:rPr>
              <a:t>Exteral oblique  </a:t>
            </a:r>
            <a:r>
              <a:rPr sz="1600" spc="30" dirty="0">
                <a:solidFill>
                  <a:srgbClr val="707070"/>
                </a:solidFill>
                <a:latin typeface="Arial"/>
                <a:cs typeface="Arial"/>
              </a:rPr>
              <a:t>]</a:t>
            </a:r>
            <a:endParaRPr sz="1600" dirty="0">
              <a:latin typeface="Arial"/>
              <a:cs typeface="Arial"/>
            </a:endParaRPr>
          </a:p>
          <a:p>
            <a:pPr marL="12647" marR="15177">
              <a:lnSpc>
                <a:spcPct val="95825"/>
              </a:lnSpc>
              <a:spcBef>
                <a:spcPts val="844"/>
              </a:spcBef>
            </a:pPr>
            <a:r>
              <a:rPr sz="1600" spc="-225" dirty="0">
                <a:solidFill>
                  <a:srgbClr val="828282"/>
                </a:solidFill>
                <a:latin typeface="Arial"/>
                <a:cs typeface="Arial"/>
              </a:rPr>
              <a:t>Subcu</a:t>
            </a:r>
            <a:r>
              <a:rPr sz="1600" spc="-225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1600" spc="-225" dirty="0">
                <a:solidFill>
                  <a:srgbClr val="828282"/>
                </a:solidFill>
                <a:latin typeface="Arial"/>
                <a:cs typeface="Arial"/>
              </a:rPr>
              <a:t>aneous tissue</a:t>
            </a:r>
            <a:endParaRPr sz="1600" dirty="0">
              <a:latin typeface="Arial"/>
              <a:cs typeface="Arial"/>
            </a:endParaRPr>
          </a:p>
          <a:p>
            <a:pPr marL="163874" algn="ctr">
              <a:lnSpc>
                <a:spcPts val="1825"/>
              </a:lnSpc>
              <a:spcBef>
                <a:spcPts val="91"/>
              </a:spcBef>
            </a:pPr>
            <a:r>
              <a:rPr sz="1600" spc="-45" dirty="0">
                <a:solidFill>
                  <a:srgbClr val="828282"/>
                </a:solidFill>
                <a:latin typeface="Arial"/>
                <a:cs typeface="Arial"/>
              </a:rPr>
              <a:t>(superficia</a:t>
            </a:r>
            <a:r>
              <a:rPr sz="1600" spc="-45" dirty="0">
                <a:solidFill>
                  <a:srgbClr val="959593"/>
                </a:solidFill>
                <a:latin typeface="Arial"/>
                <a:cs typeface="Arial"/>
              </a:rPr>
              <a:t>l </a:t>
            </a:r>
            <a:r>
              <a:rPr sz="1600" spc="-45" dirty="0">
                <a:solidFill>
                  <a:srgbClr val="707070"/>
                </a:solidFill>
                <a:latin typeface="Arial"/>
                <a:cs typeface="Arial"/>
              </a:rPr>
              <a:t>f</a:t>
            </a:r>
            <a:r>
              <a:rPr sz="1600" spc="-45" dirty="0">
                <a:solidFill>
                  <a:srgbClr val="828282"/>
                </a:solidFill>
                <a:latin typeface="Arial"/>
                <a:cs typeface="Arial"/>
              </a:rPr>
              <a:t>ascia)</a:t>
            </a:r>
            <a:r>
              <a:rPr sz="1600" spc="-45" dirty="0">
                <a:solidFill>
                  <a:srgbClr val="A5A5A5"/>
                </a:solidFill>
                <a:latin typeface="Arial"/>
                <a:cs typeface="Arial"/>
              </a:rPr>
              <a:t>-</a:t>
            </a:r>
            <a:r>
              <a:rPr sz="1600" spc="-45" dirty="0">
                <a:solidFill>
                  <a:srgbClr val="707070"/>
                </a:solidFill>
                <a:latin typeface="Arial"/>
                <a:cs typeface="Arial"/>
              </a:rPr>
              <a:t>Ht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89652" y="1458778"/>
            <a:ext cx="298568" cy="393700"/>
          </a:xfrm>
          <a:prstGeom prst="rect">
            <a:avLst/>
          </a:prstGeom>
        </p:spPr>
        <p:txBody>
          <a:bodyPr wrap="square" lIns="0" tIns="19344" rIns="0" bIns="0" rtlCol="0">
            <a:noAutofit/>
          </a:bodyPr>
          <a:lstStyle/>
          <a:p>
            <a:pPr marL="12647">
              <a:lnSpc>
                <a:spcPts val="3060"/>
              </a:lnSpc>
            </a:pPr>
            <a:r>
              <a:rPr sz="2900" dirty="0">
                <a:solidFill>
                  <a:srgbClr val="828282"/>
                </a:solidFill>
                <a:latin typeface="Times New Roman"/>
                <a:cs typeface="Times New Roman"/>
              </a:rPr>
              <a:t>L</a:t>
            </a:r>
            <a:endParaRPr sz="29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21969" y="2183581"/>
            <a:ext cx="1729439" cy="2146427"/>
          </a:xfrm>
          <a:prstGeom prst="rect">
            <a:avLst/>
          </a:prstGeom>
        </p:spPr>
        <p:txBody>
          <a:bodyPr wrap="square" lIns="0" tIns="32307" rIns="0" bIns="0" rtlCol="0">
            <a:noAutofit/>
          </a:bodyPr>
          <a:lstStyle/>
          <a:p>
            <a:pPr marR="43227" algn="r">
              <a:lnSpc>
                <a:spcPts val="5110"/>
              </a:lnSpc>
            </a:pPr>
            <a:r>
              <a:rPr b="1" spc="-247" dirty="0">
                <a:solidFill>
                  <a:srgbClr val="828282"/>
                </a:solidFill>
                <a:latin typeface="Times New Roman"/>
                <a:cs typeface="Times New Roman"/>
              </a:rPr>
              <a:t>Skin </a:t>
            </a:r>
            <a:r>
              <a:rPr sz="4900" spc="-497" dirty="0">
                <a:solidFill>
                  <a:srgbClr val="A5A5A5"/>
                </a:solidFill>
                <a:latin typeface="Arial"/>
                <a:cs typeface="Arial"/>
              </a:rPr>
              <a:t>•</a:t>
            </a:r>
            <a:endParaRPr sz="4900" dirty="0">
              <a:latin typeface="Arial"/>
              <a:cs typeface="Arial"/>
            </a:endParaRPr>
          </a:p>
          <a:p>
            <a:pPr marR="12647" algn="r">
              <a:lnSpc>
                <a:spcPct val="95825"/>
              </a:lnSpc>
            </a:pPr>
            <a:r>
              <a:rPr sz="1600" spc="-134" dirty="0">
                <a:solidFill>
                  <a:srgbClr val="707070"/>
                </a:solidFill>
                <a:latin typeface="Arial"/>
                <a:cs typeface="Arial"/>
              </a:rPr>
              <a:t>I</a:t>
            </a:r>
            <a:r>
              <a:rPr sz="1600" spc="-134" dirty="0">
                <a:solidFill>
                  <a:srgbClr val="828282"/>
                </a:solidFill>
                <a:latin typeface="Arial"/>
                <a:cs typeface="Arial"/>
              </a:rPr>
              <a:t>nterna</a:t>
            </a:r>
            <a:r>
              <a:rPr sz="1600" spc="-134" dirty="0">
                <a:solidFill>
                  <a:srgbClr val="959593"/>
                </a:solidFill>
                <a:latin typeface="Arial"/>
                <a:cs typeface="Arial"/>
              </a:rPr>
              <a:t>l </a:t>
            </a:r>
            <a:r>
              <a:rPr sz="1400" spc="-134" dirty="0">
                <a:solidFill>
                  <a:srgbClr val="828282"/>
                </a:solidFill>
                <a:latin typeface="Arial"/>
                <a:cs typeface="Arial"/>
              </a:rPr>
              <a:t>sie</a:t>
            </a:r>
            <a:r>
              <a:rPr sz="1400" spc="-134" dirty="0">
                <a:solidFill>
                  <a:srgbClr val="707070"/>
                </a:solidFill>
                <a:latin typeface="Arial"/>
                <a:cs typeface="Arial"/>
              </a:rPr>
              <a:t>r</a:t>
            </a:r>
            <a:r>
              <a:rPr sz="1400" spc="-134" dirty="0">
                <a:solidFill>
                  <a:srgbClr val="828282"/>
                </a:solidFill>
                <a:latin typeface="Arial"/>
                <a:cs typeface="Arial"/>
              </a:rPr>
              <a:t>matic </a:t>
            </a:r>
            <a:r>
              <a:rPr sz="1600" spc="-134" dirty="0">
                <a:solidFill>
                  <a:srgbClr val="828282"/>
                </a:solidFill>
                <a:latin typeface="Arial"/>
                <a:cs typeface="Arial"/>
              </a:rPr>
              <a:t>fascia</a:t>
            </a:r>
            <a:r>
              <a:rPr sz="1600" spc="-134" dirty="0">
                <a:solidFill>
                  <a:srgbClr val="A5A5A5"/>
                </a:solidFill>
                <a:latin typeface="Arial"/>
                <a:cs typeface="Arial"/>
              </a:rPr>
              <a:t>-•</a:t>
            </a:r>
            <a:endParaRPr sz="1600" dirty="0">
              <a:latin typeface="Arial"/>
              <a:cs typeface="Arial"/>
            </a:endParaRPr>
          </a:p>
          <a:p>
            <a:pPr marR="83316" algn="r">
              <a:lnSpc>
                <a:spcPct val="95825"/>
              </a:lnSpc>
              <a:spcBef>
                <a:spcPts val="562"/>
              </a:spcBef>
            </a:pPr>
            <a:r>
              <a:rPr sz="1700" spc="-282" dirty="0">
                <a:solidFill>
                  <a:srgbClr val="828282"/>
                </a:solidFill>
                <a:latin typeface="Arial"/>
                <a:cs typeface="Arial"/>
              </a:rPr>
              <a:t>Cremaster muscle and</a:t>
            </a:r>
            <a:endParaRPr sz="1700" dirty="0">
              <a:latin typeface="Arial"/>
              <a:cs typeface="Arial"/>
            </a:endParaRPr>
          </a:p>
          <a:p>
            <a:pPr marR="15942" algn="r">
              <a:lnSpc>
                <a:spcPts val="1805"/>
              </a:lnSpc>
              <a:spcBef>
                <a:spcPts val="90"/>
              </a:spcBef>
            </a:pPr>
            <a:r>
              <a:rPr sz="1600" spc="-195" dirty="0">
                <a:solidFill>
                  <a:srgbClr val="828282"/>
                </a:solidFill>
                <a:latin typeface="Arial"/>
                <a:cs typeface="Arial"/>
              </a:rPr>
              <a:t>cremaster</a:t>
            </a:r>
            <a:r>
              <a:rPr sz="1600" spc="-195" dirty="0">
                <a:solidFill>
                  <a:srgbClr val="A5A5A5"/>
                </a:solidFill>
                <a:latin typeface="Arial"/>
                <a:cs typeface="Arial"/>
              </a:rPr>
              <a:t>i</a:t>
            </a:r>
            <a:r>
              <a:rPr sz="1600" spc="-195" dirty="0">
                <a:solidFill>
                  <a:srgbClr val="828282"/>
                </a:solidFill>
                <a:latin typeface="Arial"/>
                <a:cs typeface="Arial"/>
              </a:rPr>
              <a:t>c fascia</a:t>
            </a:r>
            <a:r>
              <a:rPr sz="1600" spc="-195" dirty="0">
                <a:solidFill>
                  <a:srgbClr val="A5A5A5"/>
                </a:solidFill>
                <a:latin typeface="Arial"/>
                <a:cs typeface="Arial"/>
              </a:rPr>
              <a:t>•</a:t>
            </a:r>
            <a:endParaRPr sz="1600" dirty="0">
              <a:latin typeface="Arial"/>
              <a:cs typeface="Arial"/>
            </a:endParaRPr>
          </a:p>
          <a:p>
            <a:pPr marR="71012" algn="r">
              <a:lnSpc>
                <a:spcPct val="95825"/>
              </a:lnSpc>
              <a:spcBef>
                <a:spcPts val="640"/>
              </a:spcBef>
            </a:pPr>
            <a:r>
              <a:rPr sz="1600" spc="-224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600" spc="-224" dirty="0">
                <a:solidFill>
                  <a:srgbClr val="707070"/>
                </a:solidFill>
                <a:latin typeface="Arial"/>
                <a:cs typeface="Arial"/>
              </a:rPr>
              <a:t>xt</a:t>
            </a:r>
            <a:r>
              <a:rPr sz="1600" spc="-224" dirty="0">
                <a:solidFill>
                  <a:srgbClr val="828282"/>
                </a:solidFill>
                <a:latin typeface="Arial"/>
                <a:cs typeface="Arial"/>
              </a:rPr>
              <a:t>ernal </a:t>
            </a:r>
            <a:r>
              <a:rPr sz="1700" spc="-224" dirty="0">
                <a:solidFill>
                  <a:srgbClr val="828282"/>
                </a:solidFill>
                <a:latin typeface="Arial"/>
                <a:cs typeface="Arial"/>
              </a:rPr>
              <a:t>spermatic </a:t>
            </a:r>
            <a:r>
              <a:rPr sz="1600" spc="-224" dirty="0">
                <a:solidFill>
                  <a:srgbClr val="828282"/>
                </a:solidFill>
                <a:latin typeface="Arial"/>
                <a:cs typeface="Arial"/>
              </a:rPr>
              <a:t>fasc</a:t>
            </a:r>
            <a:r>
              <a:rPr sz="1600" spc="-224" dirty="0">
                <a:solidFill>
                  <a:srgbClr val="959593"/>
                </a:solidFill>
                <a:latin typeface="Arial"/>
                <a:cs typeface="Arial"/>
              </a:rPr>
              <a:t>i</a:t>
            </a:r>
            <a:r>
              <a:rPr sz="1600" spc="-224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  <a:p>
            <a:pPr marL="599930" marR="94644" algn="ctr">
              <a:lnSpc>
                <a:spcPct val="95825"/>
              </a:lnSpc>
              <a:spcBef>
                <a:spcPts val="829"/>
              </a:spcBef>
            </a:pPr>
            <a:r>
              <a:rPr sz="1700" spc="-268" dirty="0">
                <a:solidFill>
                  <a:srgbClr val="828282"/>
                </a:solidFill>
                <a:latin typeface="Arial"/>
                <a:cs typeface="Arial"/>
              </a:rPr>
              <a:t>Spermatic co</a:t>
            </a:r>
            <a:r>
              <a:rPr sz="1700" spc="-268" dirty="0">
                <a:solidFill>
                  <a:srgbClr val="707070"/>
                </a:solidFill>
                <a:latin typeface="Arial"/>
                <a:cs typeface="Arial"/>
              </a:rPr>
              <a:t>r</a:t>
            </a:r>
            <a:r>
              <a:rPr sz="1700" spc="-268" dirty="0">
                <a:solidFill>
                  <a:srgbClr val="828282"/>
                </a:solidFill>
                <a:latin typeface="Arial"/>
                <a:cs typeface="Arial"/>
              </a:rPr>
              <a:t>d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0388" y="2208235"/>
            <a:ext cx="2057251" cy="478901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 marR="32243">
              <a:lnSpc>
                <a:spcPts val="1939"/>
              </a:lnSpc>
            </a:pPr>
            <a:r>
              <a:rPr sz="1600" spc="-2" dirty="0">
                <a:solidFill>
                  <a:srgbClr val="957080"/>
                </a:solidFill>
                <a:latin typeface="Arial"/>
                <a:cs typeface="Arial"/>
              </a:rPr>
              <a:t>z </a:t>
            </a:r>
            <a:r>
              <a:rPr sz="1600" spc="-2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600" spc="-2" dirty="0">
                <a:solidFill>
                  <a:srgbClr val="707070"/>
                </a:solidFill>
                <a:latin typeface="Arial"/>
                <a:cs typeface="Arial"/>
              </a:rPr>
              <a:t>xt</a:t>
            </a:r>
            <a:r>
              <a:rPr sz="1600" spc="-2" dirty="0">
                <a:solidFill>
                  <a:srgbClr val="828282"/>
                </a:solidFill>
                <a:latin typeface="Arial"/>
                <a:cs typeface="Arial"/>
              </a:rPr>
              <a:t>ernal </a:t>
            </a:r>
            <a:r>
              <a:rPr spc="-250" dirty="0">
                <a:solidFill>
                  <a:srgbClr val="828282"/>
                </a:solidFill>
                <a:latin typeface="Times New Roman"/>
                <a:cs typeface="Times New Roman"/>
              </a:rPr>
              <a:t>oblique</a:t>
            </a:r>
            <a:endParaRPr dirty="0">
              <a:latin typeface="Times New Roman"/>
              <a:cs typeface="Times New Roman"/>
            </a:endParaRPr>
          </a:p>
          <a:p>
            <a:pPr marL="398054">
              <a:lnSpc>
                <a:spcPts val="1770"/>
              </a:lnSpc>
            </a:pPr>
            <a:r>
              <a:rPr sz="1700" spc="-252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700" spc="-252" dirty="0">
                <a:solidFill>
                  <a:srgbClr val="707070"/>
                </a:solidFill>
                <a:latin typeface="Arial"/>
                <a:cs typeface="Arial"/>
              </a:rPr>
              <a:t>x</a:t>
            </a:r>
            <a:r>
              <a:rPr sz="1700" spc="-252" dirty="0">
                <a:solidFill>
                  <a:srgbClr val="828282"/>
                </a:solidFill>
                <a:latin typeface="Arial"/>
                <a:cs typeface="Arial"/>
              </a:rPr>
              <a:t>ternal spermatic fascia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3436" y="2898105"/>
            <a:ext cx="1734824" cy="679703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0349">
              <a:lnSpc>
                <a:spcPts val="1735"/>
              </a:lnSpc>
            </a:pPr>
            <a:r>
              <a:rPr sz="1600" spc="-107" dirty="0">
                <a:solidFill>
                  <a:srgbClr val="676285"/>
                </a:solidFill>
                <a:latin typeface="Arial"/>
                <a:cs typeface="Arial"/>
              </a:rPr>
              <a:t>m </a:t>
            </a:r>
            <a:r>
              <a:rPr sz="1600" spc="-107" dirty="0">
                <a:solidFill>
                  <a:srgbClr val="707070"/>
                </a:solidFill>
                <a:latin typeface="Arial"/>
                <a:cs typeface="Arial"/>
              </a:rPr>
              <a:t>I</a:t>
            </a:r>
            <a:r>
              <a:rPr sz="1600" spc="-107" dirty="0">
                <a:solidFill>
                  <a:srgbClr val="828282"/>
                </a:solidFill>
                <a:latin typeface="Arial"/>
                <a:cs typeface="Arial"/>
              </a:rPr>
              <a:t>n</a:t>
            </a:r>
            <a:r>
              <a:rPr sz="1600" spc="-107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1600" spc="-107" dirty="0">
                <a:solidFill>
                  <a:srgbClr val="828282"/>
                </a:solidFill>
                <a:latin typeface="Arial"/>
                <a:cs typeface="Arial"/>
              </a:rPr>
              <a:t>ernal oblique</a:t>
            </a:r>
            <a:endParaRPr sz="1600" dirty="0">
              <a:latin typeface="Arial"/>
              <a:cs typeface="Arial"/>
            </a:endParaRPr>
          </a:p>
          <a:p>
            <a:pPr marL="385912" marR="30349">
              <a:lnSpc>
                <a:spcPts val="1775"/>
              </a:lnSpc>
              <a:spcBef>
                <a:spcPts val="1"/>
              </a:spcBef>
            </a:pPr>
            <a:r>
              <a:rPr sz="1600" spc="-233" dirty="0">
                <a:solidFill>
                  <a:srgbClr val="707070"/>
                </a:solidFill>
                <a:latin typeface="Arial"/>
                <a:cs typeface="Arial"/>
              </a:rPr>
              <a:t>C</a:t>
            </a:r>
            <a:r>
              <a:rPr sz="1600" spc="-233" dirty="0">
                <a:solidFill>
                  <a:srgbClr val="828282"/>
                </a:solidFill>
                <a:latin typeface="Arial"/>
                <a:cs typeface="Arial"/>
              </a:rPr>
              <a:t>remas</a:t>
            </a:r>
            <a:r>
              <a:rPr sz="1600" spc="-233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1600" spc="-233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600" spc="-233" dirty="0">
                <a:solidFill>
                  <a:srgbClr val="707070"/>
                </a:solidFill>
                <a:latin typeface="Arial"/>
                <a:cs typeface="Arial"/>
              </a:rPr>
              <a:t>r </a:t>
            </a:r>
            <a:r>
              <a:rPr sz="1600" spc="-233" dirty="0">
                <a:solidFill>
                  <a:srgbClr val="828282"/>
                </a:solidFill>
                <a:latin typeface="Arial"/>
                <a:cs typeface="Arial"/>
              </a:rPr>
              <a:t>muscle</a:t>
            </a:r>
            <a:endParaRPr sz="1600" dirty="0">
              <a:latin typeface="Arial"/>
              <a:cs typeface="Arial"/>
            </a:endParaRPr>
          </a:p>
          <a:p>
            <a:pPr marL="388946">
              <a:lnSpc>
                <a:spcPts val="1775"/>
              </a:lnSpc>
            </a:pPr>
            <a:r>
              <a:rPr sz="1600" spc="-219" dirty="0">
                <a:solidFill>
                  <a:srgbClr val="828282"/>
                </a:solidFill>
                <a:latin typeface="Arial"/>
                <a:cs typeface="Arial"/>
              </a:rPr>
              <a:t>&amp; cremasteric  fascia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86092" y="3469955"/>
            <a:ext cx="1208024" cy="470538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8717" marR="30348">
              <a:lnSpc>
                <a:spcPts val="1839"/>
              </a:lnSpc>
            </a:pPr>
            <a:r>
              <a:rPr sz="1600" spc="-251" dirty="0">
                <a:solidFill>
                  <a:srgbClr val="828282"/>
                </a:solidFill>
                <a:latin typeface="Arial"/>
                <a:cs typeface="Arial"/>
              </a:rPr>
              <a:t>Ductus </a:t>
            </a:r>
            <a:r>
              <a:rPr sz="1700" spc="-251" dirty="0">
                <a:solidFill>
                  <a:srgbClr val="828282"/>
                </a:solidFill>
                <a:latin typeface="Arial"/>
                <a:cs typeface="Arial"/>
              </a:rPr>
              <a:t>deferens</a:t>
            </a:r>
            <a:endParaRPr sz="1700" dirty="0">
              <a:latin typeface="Arial"/>
              <a:cs typeface="Arial"/>
            </a:endParaRPr>
          </a:p>
          <a:p>
            <a:pPr marL="12647">
              <a:lnSpc>
                <a:spcPts val="1805"/>
              </a:lnSpc>
            </a:pPr>
            <a:r>
              <a:rPr sz="1600" spc="-202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1600" spc="-202" dirty="0">
                <a:solidFill>
                  <a:srgbClr val="828282"/>
                </a:solidFill>
                <a:latin typeface="Arial"/>
                <a:cs typeface="Arial"/>
              </a:rPr>
              <a:t>esticular vessels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3786945"/>
            <a:ext cx="1490232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-276" dirty="0">
                <a:solidFill>
                  <a:srgbClr val="828282"/>
                </a:solidFill>
                <a:latin typeface="Arial"/>
                <a:cs typeface="Arial"/>
              </a:rPr>
              <a:t>Transverse abdominal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0388" y="4235001"/>
            <a:ext cx="2010732" cy="465021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32243">
              <a:lnSpc>
                <a:spcPts val="1839"/>
              </a:lnSpc>
            </a:pPr>
            <a:r>
              <a:rPr sz="1600" spc="-145" dirty="0">
                <a:solidFill>
                  <a:srgbClr val="9A7C4B"/>
                </a:solidFill>
                <a:latin typeface="Arial"/>
                <a:cs typeface="Arial"/>
              </a:rPr>
              <a:t>c </a:t>
            </a:r>
            <a:r>
              <a:rPr sz="1700" spc="-145" dirty="0">
                <a:solidFill>
                  <a:srgbClr val="828282"/>
                </a:solidFill>
                <a:latin typeface="Arial"/>
                <a:cs typeface="Arial"/>
              </a:rPr>
              <a:t>Trans</a:t>
            </a:r>
            <a:r>
              <a:rPr sz="1700" spc="-145" dirty="0">
                <a:solidFill>
                  <a:srgbClr val="707070"/>
                </a:solidFill>
                <a:latin typeface="Arial"/>
                <a:cs typeface="Arial"/>
              </a:rPr>
              <a:t>v</a:t>
            </a:r>
            <a:r>
              <a:rPr sz="1700" spc="-145" dirty="0">
                <a:solidFill>
                  <a:srgbClr val="828282"/>
                </a:solidFill>
                <a:latin typeface="Arial"/>
                <a:cs typeface="Arial"/>
              </a:rPr>
              <a:t>ersal</a:t>
            </a:r>
            <a:r>
              <a:rPr sz="1700" spc="-145" dirty="0">
                <a:solidFill>
                  <a:srgbClr val="707070"/>
                </a:solidFill>
                <a:latin typeface="Arial"/>
                <a:cs typeface="Arial"/>
              </a:rPr>
              <a:t>i</a:t>
            </a:r>
            <a:r>
              <a:rPr sz="1700" spc="-145" dirty="0">
                <a:solidFill>
                  <a:srgbClr val="828282"/>
                </a:solidFill>
                <a:latin typeface="Arial"/>
                <a:cs typeface="Arial"/>
              </a:rPr>
              <a:t>s fascia</a:t>
            </a:r>
            <a:endParaRPr sz="1700" dirty="0">
              <a:latin typeface="Arial"/>
              <a:cs typeface="Arial"/>
            </a:endParaRPr>
          </a:p>
          <a:p>
            <a:pPr marL="398054">
              <a:lnSpc>
                <a:spcPts val="1760"/>
              </a:lnSpc>
            </a:pPr>
            <a:r>
              <a:rPr sz="1600" spc="-199" dirty="0">
                <a:solidFill>
                  <a:srgbClr val="707070"/>
                </a:solidFill>
                <a:latin typeface="Arial"/>
                <a:cs typeface="Arial"/>
              </a:rPr>
              <a:t>I</a:t>
            </a:r>
            <a:r>
              <a:rPr sz="1600" spc="-199" dirty="0">
                <a:solidFill>
                  <a:srgbClr val="828282"/>
                </a:solidFill>
                <a:latin typeface="Arial"/>
                <a:cs typeface="Arial"/>
              </a:rPr>
              <a:t>n</a:t>
            </a:r>
            <a:r>
              <a:rPr sz="1600" spc="-199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1600" spc="-199" dirty="0">
                <a:solidFill>
                  <a:srgbClr val="828282"/>
                </a:solidFill>
                <a:latin typeface="Arial"/>
                <a:cs typeface="Arial"/>
              </a:rPr>
              <a:t>ernal spermatic </a:t>
            </a:r>
            <a:r>
              <a:rPr sz="1700" spc="-153" dirty="0">
                <a:solidFill>
                  <a:srgbClr val="707070"/>
                </a:solidFill>
                <a:latin typeface="Times New Roman"/>
                <a:cs typeface="Times New Roman"/>
              </a:rPr>
              <a:t>l</a:t>
            </a:r>
            <a:r>
              <a:rPr sz="1700" spc="-153" dirty="0">
                <a:solidFill>
                  <a:srgbClr val="828282"/>
                </a:solidFill>
                <a:latin typeface="Times New Roman"/>
                <a:cs typeface="Times New Roman"/>
              </a:rPr>
              <a:t>ascia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397" y="4351973"/>
            <a:ext cx="1134871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20" dirty="0">
                <a:solidFill>
                  <a:srgbClr val="A5A5A5"/>
                </a:solidFill>
                <a:latin typeface="Arial"/>
                <a:cs typeface="Arial"/>
              </a:rPr>
              <a:t>-</a:t>
            </a:r>
            <a:r>
              <a:rPr sz="1600" spc="20" dirty="0">
                <a:solidFill>
                  <a:srgbClr val="828282"/>
                </a:solidFill>
                <a:latin typeface="Arial"/>
                <a:cs typeface="Arial"/>
              </a:rPr>
              <a:t>Epididymis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7244" y="4843697"/>
            <a:ext cx="3294590" cy="910383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376493" marR="1531438" algn="ctr">
              <a:lnSpc>
                <a:spcPts val="2028"/>
              </a:lnSpc>
            </a:pPr>
            <a:r>
              <a:rPr sz="1900" spc="-213" dirty="0">
                <a:solidFill>
                  <a:srgbClr val="828282"/>
                </a:solidFill>
                <a:latin typeface="Times New Roman"/>
                <a:cs typeface="Times New Roman"/>
              </a:rPr>
              <a:t>Layers of </a:t>
            </a:r>
            <a:r>
              <a:rPr sz="1900" spc="-213" dirty="0">
                <a:solidFill>
                  <a:srgbClr val="A5A5A5"/>
                </a:solidFill>
                <a:latin typeface="Times New Roman"/>
                <a:cs typeface="Times New Roman"/>
              </a:rPr>
              <a:t>{</a:t>
            </a:r>
            <a:r>
              <a:rPr sz="1900" spc="-213" dirty="0">
                <a:solidFill>
                  <a:srgbClr val="707070"/>
                </a:solidFill>
                <a:latin typeface="Times New Roman"/>
                <a:cs typeface="Times New Roman"/>
              </a:rPr>
              <a:t>P</a:t>
            </a:r>
            <a:r>
              <a:rPr sz="1900" spc="-213" dirty="0">
                <a:solidFill>
                  <a:srgbClr val="828282"/>
                </a:solidFill>
                <a:latin typeface="Times New Roman"/>
                <a:cs typeface="Times New Roman"/>
              </a:rPr>
              <a:t>ar</a:t>
            </a:r>
            <a:r>
              <a:rPr sz="1900" spc="-213" dirty="0">
                <a:solidFill>
                  <a:srgbClr val="959593"/>
                </a:solidFill>
                <a:latin typeface="Times New Roman"/>
                <a:cs typeface="Times New Roman"/>
              </a:rPr>
              <a:t>i</a:t>
            </a:r>
            <a:r>
              <a:rPr sz="1900" spc="-213" dirty="0">
                <a:solidFill>
                  <a:srgbClr val="828282"/>
                </a:solidFill>
                <a:latin typeface="Times New Roman"/>
                <a:cs typeface="Times New Roman"/>
              </a:rPr>
              <a:t>etal</a:t>
            </a:r>
            <a:endParaRPr sz="1900" dirty="0">
              <a:latin typeface="Times New Roman"/>
              <a:cs typeface="Times New Roman"/>
            </a:endParaRPr>
          </a:p>
          <a:p>
            <a:pPr marL="12647">
              <a:lnSpc>
                <a:spcPts val="1939"/>
              </a:lnSpc>
            </a:pPr>
            <a:r>
              <a:rPr sz="1600" spc="-129" dirty="0">
                <a:solidFill>
                  <a:srgbClr val="828282"/>
                </a:solidFill>
                <a:latin typeface="Arial"/>
                <a:cs typeface="Arial"/>
              </a:rPr>
              <a:t>t</a:t>
            </a:r>
            <a:r>
              <a:rPr sz="1600" spc="-266" dirty="0">
                <a:solidFill>
                  <a:srgbClr val="828282"/>
                </a:solidFill>
                <a:latin typeface="Arial"/>
                <a:cs typeface="Arial"/>
              </a:rPr>
              <a:t>un</a:t>
            </a:r>
            <a:r>
              <a:rPr sz="1600" spc="-106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600" spc="-253" dirty="0">
                <a:solidFill>
                  <a:srgbClr val="828282"/>
                </a:solidFill>
                <a:latin typeface="Arial"/>
                <a:cs typeface="Arial"/>
              </a:rPr>
              <a:t>ca</a:t>
            </a:r>
            <a:r>
              <a:rPr sz="1600" spc="-121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600" spc="-239" dirty="0">
                <a:solidFill>
                  <a:srgbClr val="828282"/>
                </a:solidFill>
                <a:latin typeface="Arial"/>
                <a:cs typeface="Arial"/>
              </a:rPr>
              <a:t>v</a:t>
            </a:r>
            <a:r>
              <a:rPr sz="1600" spc="-263" dirty="0">
                <a:solidFill>
                  <a:srgbClr val="828282"/>
                </a:solidFill>
                <a:latin typeface="Arial"/>
                <a:cs typeface="Arial"/>
              </a:rPr>
              <a:t>ag</a:t>
            </a:r>
            <a:r>
              <a:rPr sz="1600" spc="-106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600" spc="-266" dirty="0">
                <a:solidFill>
                  <a:srgbClr val="828282"/>
                </a:solidFill>
                <a:latin typeface="Arial"/>
                <a:cs typeface="Arial"/>
              </a:rPr>
              <a:t>n</a:t>
            </a:r>
            <a:r>
              <a:rPr sz="1600" spc="-263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r>
              <a:rPr sz="1600" spc="-106" dirty="0">
                <a:solidFill>
                  <a:srgbClr val="959593"/>
                </a:solidFill>
                <a:latin typeface="Arial"/>
                <a:cs typeface="Arial"/>
              </a:rPr>
              <a:t>li</a:t>
            </a:r>
            <a:r>
              <a:rPr sz="1600" spc="-239" dirty="0">
                <a:solidFill>
                  <a:srgbClr val="828282"/>
                </a:solidFill>
                <a:latin typeface="Arial"/>
                <a:cs typeface="Arial"/>
              </a:rPr>
              <a:t>s</a:t>
            </a:r>
            <a:r>
              <a:rPr sz="1600" spc="-132" dirty="0">
                <a:solidFill>
                  <a:srgbClr val="828282"/>
                </a:solidFill>
                <a:latin typeface="Arial"/>
                <a:cs typeface="Arial"/>
              </a:rPr>
              <a:t>     </a:t>
            </a:r>
            <a:r>
              <a:rPr sz="1600" spc="-35" dirty="0">
                <a:solidFill>
                  <a:srgbClr val="828282"/>
                </a:solidFill>
                <a:latin typeface="Arial"/>
                <a:cs typeface="Arial"/>
              </a:rPr>
              <a:t> </a:t>
            </a:r>
            <a:r>
              <a:rPr sz="1700" spc="-384" dirty="0">
                <a:solidFill>
                  <a:srgbClr val="828282"/>
                </a:solidFill>
                <a:latin typeface="Arial"/>
                <a:cs typeface="Arial"/>
              </a:rPr>
              <a:t>V</a:t>
            </a:r>
            <a:r>
              <a:rPr sz="1700" spc="-138" dirty="0">
                <a:solidFill>
                  <a:srgbClr val="828282"/>
                </a:solidFill>
                <a:latin typeface="Arial"/>
                <a:cs typeface="Arial"/>
              </a:rPr>
              <a:t>i</a:t>
            </a:r>
            <a:r>
              <a:rPr sz="1700" spc="-273" dirty="0">
                <a:solidFill>
                  <a:srgbClr val="828282"/>
                </a:solidFill>
                <a:latin typeface="Arial"/>
                <a:cs typeface="Arial"/>
              </a:rPr>
              <a:t>s</a:t>
            </a:r>
            <a:r>
              <a:rPr sz="1700" spc="-263" dirty="0">
                <a:solidFill>
                  <a:srgbClr val="828282"/>
                </a:solidFill>
                <a:latin typeface="Arial"/>
                <a:cs typeface="Arial"/>
              </a:rPr>
              <a:t>c</a:t>
            </a:r>
            <a:r>
              <a:rPr sz="1700" spc="-308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700" spc="-180" dirty="0">
                <a:solidFill>
                  <a:srgbClr val="707070"/>
                </a:solidFill>
                <a:latin typeface="Arial"/>
                <a:cs typeface="Arial"/>
              </a:rPr>
              <a:t>r</a:t>
            </a:r>
            <a:r>
              <a:rPr sz="1700" spc="-321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r>
              <a:rPr sz="1700" spc="-65" dirty="0">
                <a:solidFill>
                  <a:srgbClr val="828282"/>
                </a:solidFill>
                <a:latin typeface="Arial"/>
                <a:cs typeface="Arial"/>
              </a:rPr>
              <a:t>l</a:t>
            </a:r>
            <a:r>
              <a:rPr sz="1700" spc="1051" dirty="0">
                <a:solidFill>
                  <a:srgbClr val="959593"/>
                </a:solidFill>
                <a:latin typeface="Arial"/>
                <a:cs typeface="Arial"/>
              </a:rPr>
              <a:t>-</a:t>
            </a:r>
            <a:r>
              <a:rPr sz="1700" spc="1032" dirty="0">
                <a:solidFill>
                  <a:srgbClr val="959593"/>
                </a:solidFill>
                <a:latin typeface="Arial"/>
                <a:cs typeface="Arial"/>
              </a:rPr>
              <a:t>}</a:t>
            </a:r>
            <a:r>
              <a:rPr sz="800" spc="786" dirty="0">
                <a:solidFill>
                  <a:srgbClr val="828282"/>
                </a:solidFill>
                <a:latin typeface="Times New Roman"/>
                <a:cs typeface="Times New Roman"/>
              </a:rPr>
              <a:t>][]]El;;</a:t>
            </a:r>
            <a:endParaRPr sz="800" dirty="0">
              <a:latin typeface="Times New Roman"/>
              <a:cs typeface="Times New Roman"/>
            </a:endParaRPr>
          </a:p>
          <a:p>
            <a:pPr marL="191186" marR="1446249" algn="ctr">
              <a:lnSpc>
                <a:spcPct val="95825"/>
              </a:lnSpc>
              <a:spcBef>
                <a:spcPts val="1185"/>
              </a:spcBef>
            </a:pPr>
            <a:r>
              <a:rPr sz="1600" spc="-194" dirty="0">
                <a:solidFill>
                  <a:srgbClr val="707070"/>
                </a:solidFill>
                <a:latin typeface="Arial"/>
                <a:cs typeface="Arial"/>
              </a:rPr>
              <a:t>C</a:t>
            </a:r>
            <a:r>
              <a:rPr sz="1600" spc="-194" dirty="0">
                <a:solidFill>
                  <a:srgbClr val="828282"/>
                </a:solidFill>
                <a:latin typeface="Arial"/>
                <a:cs typeface="Arial"/>
              </a:rPr>
              <a:t>avi</a:t>
            </a:r>
            <a:r>
              <a:rPr sz="1600" spc="-194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1600" spc="-194" dirty="0">
                <a:solidFill>
                  <a:srgbClr val="828282"/>
                </a:solidFill>
                <a:latin typeface="Arial"/>
                <a:cs typeface="Arial"/>
              </a:rPr>
              <a:t>y o</a:t>
            </a:r>
            <a:r>
              <a:rPr sz="1600" spc="-194" dirty="0">
                <a:solidFill>
                  <a:srgbClr val="707070"/>
                </a:solidFill>
                <a:latin typeface="Arial"/>
                <a:cs typeface="Arial"/>
              </a:rPr>
              <a:t>f tu</a:t>
            </a:r>
            <a:r>
              <a:rPr sz="1600" spc="-194" dirty="0">
                <a:solidFill>
                  <a:srgbClr val="828282"/>
                </a:solidFill>
                <a:latin typeface="Arial"/>
                <a:cs typeface="Arial"/>
              </a:rPr>
              <a:t>nica vagina</a:t>
            </a:r>
            <a:r>
              <a:rPr sz="1600" spc="-194" dirty="0">
                <a:solidFill>
                  <a:srgbClr val="707070"/>
                </a:solidFill>
                <a:latin typeface="Arial"/>
                <a:cs typeface="Arial"/>
              </a:rPr>
              <a:t>li</a:t>
            </a:r>
            <a:r>
              <a:rPr sz="1600" spc="-194" dirty="0">
                <a:solidFill>
                  <a:srgbClr val="828282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0417" y="4915862"/>
            <a:ext cx="2044585" cy="682752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4898">
              <a:lnSpc>
                <a:spcPts val="1735"/>
              </a:lnSpc>
            </a:pPr>
            <a:r>
              <a:rPr sz="1500" spc="-185" dirty="0">
                <a:solidFill>
                  <a:srgbClr val="959593"/>
                </a:solidFill>
                <a:latin typeface="Arial"/>
                <a:cs typeface="Arial"/>
              </a:rPr>
              <a:t>mm </a:t>
            </a:r>
            <a:r>
              <a:rPr sz="1600" spc="-185" dirty="0">
                <a:solidFill>
                  <a:srgbClr val="707070"/>
                </a:solidFill>
                <a:latin typeface="Arial"/>
                <a:cs typeface="Arial"/>
              </a:rPr>
              <a:t>P</a:t>
            </a:r>
            <a:r>
              <a:rPr sz="1600" spc="-185" dirty="0">
                <a:solidFill>
                  <a:srgbClr val="828282"/>
                </a:solidFill>
                <a:latin typeface="Arial"/>
                <a:cs typeface="Arial"/>
              </a:rPr>
              <a:t>a</a:t>
            </a:r>
            <a:r>
              <a:rPr sz="1600" spc="-185" dirty="0">
                <a:solidFill>
                  <a:srgbClr val="959593"/>
                </a:solidFill>
                <a:latin typeface="Arial"/>
                <a:cs typeface="Arial"/>
              </a:rPr>
              <a:t>ri</a:t>
            </a:r>
            <a:r>
              <a:rPr sz="1600" spc="-185" dirty="0">
                <a:solidFill>
                  <a:srgbClr val="828282"/>
                </a:solidFill>
                <a:latin typeface="Arial"/>
                <a:cs typeface="Arial"/>
              </a:rPr>
              <a:t>e</a:t>
            </a:r>
            <a:r>
              <a:rPr sz="1600" spc="-185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z="1600" spc="-185" dirty="0">
                <a:solidFill>
                  <a:srgbClr val="828282"/>
                </a:solidFill>
                <a:latin typeface="Arial"/>
                <a:cs typeface="Arial"/>
              </a:rPr>
              <a:t>al pentoneum</a:t>
            </a:r>
            <a:endParaRPr sz="1600" dirty="0">
              <a:latin typeface="Arial"/>
              <a:cs typeface="Arial"/>
            </a:endParaRPr>
          </a:p>
          <a:p>
            <a:pPr marL="388950">
              <a:lnSpc>
                <a:spcPts val="1813"/>
              </a:lnSpc>
              <a:spcBef>
                <a:spcPts val="4"/>
              </a:spcBef>
            </a:pPr>
            <a:r>
              <a:rPr sz="1700" spc="-236" dirty="0">
                <a:solidFill>
                  <a:srgbClr val="828282"/>
                </a:solidFill>
                <a:latin typeface="Arial"/>
                <a:cs typeface="Arial"/>
              </a:rPr>
              <a:t>Tunica vag</a:t>
            </a:r>
            <a:r>
              <a:rPr sz="1700" spc="-236" dirty="0">
                <a:solidFill>
                  <a:srgbClr val="A5A5A5"/>
                </a:solidFill>
                <a:latin typeface="Arial"/>
                <a:cs typeface="Arial"/>
              </a:rPr>
              <a:t>i</a:t>
            </a:r>
            <a:r>
              <a:rPr sz="1700" spc="-236" dirty="0">
                <a:solidFill>
                  <a:srgbClr val="828282"/>
                </a:solidFill>
                <a:latin typeface="Arial"/>
                <a:cs typeface="Arial"/>
              </a:rPr>
              <a:t>nalis </a:t>
            </a:r>
            <a:r>
              <a:rPr sz="1700" spc="-236" dirty="0">
                <a:solidFill>
                  <a:srgbClr val="959593"/>
                </a:solidFill>
                <a:latin typeface="Arial"/>
                <a:cs typeface="Arial"/>
              </a:rPr>
              <a:t>(</a:t>
            </a:r>
            <a:r>
              <a:rPr sz="1700" spc="-236" dirty="0">
                <a:solidFill>
                  <a:srgbClr val="828282"/>
                </a:solidFill>
                <a:latin typeface="Arial"/>
                <a:cs typeface="Arial"/>
              </a:rPr>
              <a:t>parietal</a:t>
            </a:r>
            <a:endParaRPr sz="1700" dirty="0">
              <a:latin typeface="Arial"/>
              <a:cs typeface="Arial"/>
            </a:endParaRPr>
          </a:p>
          <a:p>
            <a:pPr marL="391982" marR="34898">
              <a:lnSpc>
                <a:spcPts val="1755"/>
              </a:lnSpc>
            </a:pPr>
            <a:r>
              <a:rPr sz="1600" spc="-197" dirty="0">
                <a:solidFill>
                  <a:srgbClr val="828282"/>
                </a:solidFill>
                <a:latin typeface="Arial"/>
                <a:cs typeface="Arial"/>
              </a:rPr>
              <a:t>and visceral layers</a:t>
            </a:r>
            <a:r>
              <a:rPr sz="1600" spc="-197" dirty="0">
                <a:solidFill>
                  <a:srgbClr val="959593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63617" y="4919512"/>
            <a:ext cx="1369333" cy="846092"/>
          </a:xfrm>
          <a:prstGeom prst="rect">
            <a:avLst/>
          </a:prstGeom>
        </p:spPr>
        <p:txBody>
          <a:bodyPr wrap="square" lIns="0" tIns="16756" rIns="0" bIns="0" rtlCol="0">
            <a:noAutofit/>
          </a:bodyPr>
          <a:lstStyle/>
          <a:p>
            <a:pPr marL="36922" marR="30521">
              <a:lnSpc>
                <a:spcPts val="2639"/>
              </a:lnSpc>
            </a:pPr>
            <a:r>
              <a:rPr sz="2500" spc="-257" dirty="0">
                <a:solidFill>
                  <a:srgbClr val="A5A5A5"/>
                </a:solidFill>
                <a:latin typeface="Times New Roman"/>
                <a:cs typeface="Times New Roman"/>
              </a:rPr>
              <a:t>_-</a:t>
            </a:r>
            <a:r>
              <a:rPr sz="2500" spc="-257" dirty="0">
                <a:solidFill>
                  <a:srgbClr val="828282"/>
                </a:solidFill>
                <a:latin typeface="Times New Roman"/>
                <a:cs typeface="Times New Roman"/>
              </a:rPr>
              <a:t>Ski</a:t>
            </a:r>
            <a:r>
              <a:rPr sz="2500" spc="-257" dirty="0">
                <a:solidFill>
                  <a:srgbClr val="959593"/>
                </a:solidFill>
                <a:latin typeface="Times New Roman"/>
                <a:cs typeface="Times New Roman"/>
              </a:rPr>
              <a:t>n</a:t>
            </a:r>
            <a:endParaRPr sz="2500" dirty="0">
              <a:latin typeface="Times New Roman"/>
              <a:cs typeface="Times New Roman"/>
            </a:endParaRPr>
          </a:p>
          <a:p>
            <a:pPr marL="12647">
              <a:lnSpc>
                <a:spcPts val="1813"/>
              </a:lnSpc>
            </a:pPr>
            <a:r>
              <a:rPr sz="1600" spc="87" dirty="0">
                <a:solidFill>
                  <a:srgbClr val="A5A5A5"/>
                </a:solidFill>
                <a:latin typeface="Arial"/>
                <a:cs typeface="Arial"/>
              </a:rPr>
              <a:t>_</a:t>
            </a:r>
            <a:r>
              <a:rPr sz="1600" spc="87" dirty="0">
                <a:solidFill>
                  <a:srgbClr val="828282"/>
                </a:solidFill>
                <a:latin typeface="Arial"/>
                <a:cs typeface="Arial"/>
              </a:rPr>
              <a:t>Da</a:t>
            </a:r>
            <a:r>
              <a:rPr sz="1600" spc="87" dirty="0">
                <a:solidFill>
                  <a:srgbClr val="707070"/>
                </a:solidFill>
                <a:latin typeface="Arial"/>
                <a:cs typeface="Arial"/>
              </a:rPr>
              <a:t>r</a:t>
            </a:r>
            <a:r>
              <a:rPr sz="1600" spc="87" dirty="0">
                <a:solidFill>
                  <a:srgbClr val="828282"/>
                </a:solidFill>
                <a:latin typeface="Arial"/>
                <a:cs typeface="Arial"/>
              </a:rPr>
              <a:t>tos </a:t>
            </a:r>
            <a:r>
              <a:rPr sz="1600" spc="-209" dirty="0">
                <a:solidFill>
                  <a:srgbClr val="828282"/>
                </a:solidFill>
                <a:latin typeface="Times New Roman"/>
                <a:cs typeface="Times New Roman"/>
              </a:rPr>
              <a:t>muscle]</a:t>
            </a:r>
            <a:endParaRPr sz="1600" dirty="0">
              <a:latin typeface="Times New Roman"/>
              <a:cs typeface="Times New Roman"/>
            </a:endParaRPr>
          </a:p>
          <a:p>
            <a:pPr marL="372321" marR="281185" algn="ctr">
              <a:lnSpc>
                <a:spcPct val="95825"/>
              </a:lnSpc>
              <a:spcBef>
                <a:spcPts val="78"/>
              </a:spcBef>
            </a:pPr>
            <a:r>
              <a:rPr sz="1700" spc="-232" dirty="0">
                <a:solidFill>
                  <a:srgbClr val="828282"/>
                </a:solidFill>
                <a:latin typeface="Arial"/>
                <a:cs typeface="Arial"/>
              </a:rPr>
              <a:t>and </a:t>
            </a:r>
            <a:r>
              <a:rPr sz="1600" spc="-232" dirty="0">
                <a:solidFill>
                  <a:srgbClr val="828282"/>
                </a:solidFill>
                <a:latin typeface="Arial"/>
                <a:cs typeface="Arial"/>
              </a:rPr>
              <a:t>fascia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1492" y="5245798"/>
            <a:ext cx="589232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-361" dirty="0">
                <a:solidFill>
                  <a:srgbClr val="828282"/>
                </a:solidFill>
                <a:latin typeface="Arial"/>
                <a:cs typeface="Arial"/>
              </a:rPr>
              <a:t>Scro</a:t>
            </a:r>
            <a:r>
              <a:rPr spc="-361" dirty="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spc="-361" dirty="0">
                <a:solidFill>
                  <a:srgbClr val="828282"/>
                </a:solidFill>
                <a:latin typeface="Arial"/>
                <a:cs typeface="Arial"/>
              </a:rPr>
              <a:t>um</a:t>
            </a:r>
            <a:endParaRPr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9428" y="6583530"/>
            <a:ext cx="2750980" cy="190499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Co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p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y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i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ig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ht </a:t>
            </a:r>
            <a:r>
              <a:rPr sz="1100" spc="-164" dirty="0">
                <a:solidFill>
                  <a:srgbClr val="595959"/>
                </a:solidFill>
                <a:latin typeface="Times New Roman"/>
                <a:cs typeface="Times New Roman"/>
              </a:rPr>
              <a:t>@ 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200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7 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Li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pp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i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n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co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tt 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Wi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l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li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am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s &amp; Wi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lk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i</a:t>
            </a:r>
            <a:r>
              <a:rPr sz="1300" spc="-123" dirty="0">
                <a:solidFill>
                  <a:srgbClr val="494949"/>
                </a:solidFill>
                <a:latin typeface="Arial"/>
                <a:cs typeface="Arial"/>
              </a:rPr>
              <a:t>n</a:t>
            </a:r>
            <a:r>
              <a:rPr sz="1300" spc="-123" dirty="0">
                <a:solidFill>
                  <a:srgbClr val="595959"/>
                </a:solidFill>
                <a:latin typeface="Arial"/>
                <a:cs typeface="Arial"/>
              </a:rPr>
              <a:t>s.</a:t>
            </a:r>
            <a:endParaRPr sz="1300" dirty="0"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75" y="1219200"/>
            <a:ext cx="88058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47492" y="167747"/>
            <a:ext cx="3125132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87" dirty="0">
                <a:solidFill>
                  <a:srgbClr val="FDFDFD"/>
                </a:solidFill>
                <a:latin typeface="Arial"/>
                <a:cs typeface="Arial"/>
              </a:rPr>
              <a:t>CONTENTS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3944" y="1180512"/>
            <a:ext cx="2761615" cy="1365126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 marR="36037">
              <a:lnSpc>
                <a:spcPts val="2136"/>
              </a:lnSpc>
            </a:pPr>
            <a:r>
              <a:rPr sz="2000" b="1" spc="14" dirty="0">
                <a:solidFill>
                  <a:srgbClr val="C45911"/>
                </a:solidFill>
                <a:latin typeface="Arial"/>
                <a:cs typeface="Arial"/>
              </a:rPr>
              <a:t>3 Arteries :</a:t>
            </a:r>
            <a:endParaRPr sz="2000" dirty="0">
              <a:latin typeface="Arial"/>
              <a:cs typeface="Arial"/>
            </a:endParaRPr>
          </a:p>
          <a:p>
            <a:pPr marL="21751" marR="36037">
              <a:lnSpc>
                <a:spcPct val="106373"/>
              </a:lnSpc>
              <a:spcBef>
                <a:spcPts val="302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-30" dirty="0">
                <a:latin typeface="Arial Unicode MS"/>
                <a:cs typeface="Arial Unicode MS"/>
              </a:rPr>
              <a:t> </a:t>
            </a:r>
            <a:r>
              <a:rPr sz="1900" spc="-201" dirty="0">
                <a:latin typeface="Arial"/>
                <a:cs typeface="Arial"/>
              </a:rPr>
              <a:t>T</a:t>
            </a:r>
            <a:r>
              <a:rPr sz="1900" spc="-72" dirty="0">
                <a:latin typeface="Arial"/>
                <a:cs typeface="Arial"/>
              </a:rPr>
              <a:t>e</a:t>
            </a:r>
            <a:r>
              <a:rPr sz="1900" spc="-109" dirty="0">
                <a:latin typeface="Arial"/>
                <a:cs typeface="Arial"/>
              </a:rPr>
              <a:t>s</a:t>
            </a:r>
            <a:r>
              <a:rPr sz="1900" spc="241" dirty="0">
                <a:latin typeface="Arial"/>
                <a:cs typeface="Arial"/>
              </a:rPr>
              <a:t>t</a:t>
            </a:r>
            <a:r>
              <a:rPr sz="1900" spc="36" dirty="0">
                <a:latin typeface="Arial"/>
                <a:cs typeface="Arial"/>
              </a:rPr>
              <a:t>i</a:t>
            </a:r>
            <a:r>
              <a:rPr sz="1900" spc="30" dirty="0">
                <a:latin typeface="Arial"/>
                <a:cs typeface="Arial"/>
              </a:rPr>
              <a:t>c</a:t>
            </a:r>
            <a:r>
              <a:rPr sz="1900" spc="47" dirty="0">
                <a:latin typeface="Arial"/>
                <a:cs typeface="Arial"/>
              </a:rPr>
              <a:t>u</a:t>
            </a:r>
            <a:r>
              <a:rPr sz="1900" spc="57" dirty="0">
                <a:latin typeface="Arial"/>
                <a:cs typeface="Arial"/>
              </a:rPr>
              <a:t>l</a:t>
            </a:r>
            <a:r>
              <a:rPr sz="1900" spc="22" dirty="0">
                <a:latin typeface="Arial"/>
                <a:cs typeface="Arial"/>
              </a:rPr>
              <a:t>a</a:t>
            </a:r>
            <a:r>
              <a:rPr sz="1900" spc="125" dirty="0">
                <a:latin typeface="Arial"/>
                <a:cs typeface="Arial"/>
              </a:rPr>
              <a:t>r</a:t>
            </a:r>
            <a:r>
              <a:rPr sz="1900" spc="79" dirty="0">
                <a:latin typeface="Arial"/>
                <a:cs typeface="Arial"/>
              </a:rPr>
              <a:t> </a:t>
            </a:r>
            <a:r>
              <a:rPr sz="1900" spc="-93" dirty="0">
                <a:latin typeface="Arial"/>
                <a:cs typeface="Arial"/>
              </a:rPr>
              <a:t>a</a:t>
            </a:r>
            <a:r>
              <a:rPr sz="1900" spc="136" dirty="0">
                <a:latin typeface="Arial"/>
                <a:cs typeface="Arial"/>
              </a:rPr>
              <a:t>r</a:t>
            </a:r>
            <a:r>
              <a:rPr sz="1900" spc="216" dirty="0">
                <a:latin typeface="Arial"/>
                <a:cs typeface="Arial"/>
              </a:rPr>
              <a:t>t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11" dirty="0">
                <a:latin typeface="Arial"/>
                <a:cs typeface="Arial"/>
              </a:rPr>
              <a:t>r</a:t>
            </a:r>
            <a:r>
              <a:rPr sz="1900" spc="27" dirty="0">
                <a:latin typeface="Arial"/>
                <a:cs typeface="Arial"/>
              </a:rPr>
              <a:t>y</a:t>
            </a:r>
            <a:endParaRPr sz="1900" dirty="0">
              <a:latin typeface="Arial"/>
              <a:cs typeface="Arial"/>
            </a:endParaRPr>
          </a:p>
          <a:p>
            <a:pPr marL="21751">
              <a:lnSpc>
                <a:spcPct val="106373"/>
              </a:lnSpc>
              <a:spcBef>
                <a:spcPts val="405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-7" dirty="0">
                <a:latin typeface="Arial Unicode MS"/>
                <a:cs typeface="Arial Unicode MS"/>
              </a:rPr>
              <a:t> </a:t>
            </a:r>
            <a:r>
              <a:rPr sz="1900" spc="28" dirty="0">
                <a:latin typeface="Arial"/>
                <a:cs typeface="Arial"/>
              </a:rPr>
              <a:t>A</a:t>
            </a:r>
            <a:r>
              <a:rPr sz="1900" spc="60" dirty="0">
                <a:latin typeface="Arial"/>
                <a:cs typeface="Arial"/>
              </a:rPr>
              <a:t>r</a:t>
            </a:r>
            <a:r>
              <a:rPr sz="1900" spc="216" dirty="0">
                <a:latin typeface="Arial"/>
                <a:cs typeface="Arial"/>
              </a:rPr>
              <a:t>t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36" dirty="0">
                <a:latin typeface="Arial"/>
                <a:cs typeface="Arial"/>
              </a:rPr>
              <a:t>r</a:t>
            </a:r>
            <a:r>
              <a:rPr sz="1900" spc="27" dirty="0">
                <a:latin typeface="Arial"/>
                <a:cs typeface="Arial"/>
              </a:rPr>
              <a:t>y</a:t>
            </a:r>
            <a:r>
              <a:rPr sz="1900" spc="29" dirty="0">
                <a:latin typeface="Arial"/>
                <a:cs typeface="Arial"/>
              </a:rPr>
              <a:t> </a:t>
            </a:r>
            <a:r>
              <a:rPr sz="1900" spc="40" dirty="0">
                <a:latin typeface="Arial"/>
                <a:cs typeface="Arial"/>
              </a:rPr>
              <a:t>t</a:t>
            </a:r>
            <a:r>
              <a:rPr sz="1900" spc="115" dirty="0">
                <a:latin typeface="Arial"/>
                <a:cs typeface="Arial"/>
              </a:rPr>
              <a:t>o</a:t>
            </a:r>
            <a:r>
              <a:rPr sz="1900" spc="105" dirty="0">
                <a:latin typeface="Arial"/>
                <a:cs typeface="Arial"/>
              </a:rPr>
              <a:t> </a:t>
            </a:r>
            <a:r>
              <a:rPr sz="1900" spc="-19" dirty="0">
                <a:latin typeface="Arial"/>
                <a:cs typeface="Arial"/>
              </a:rPr>
              <a:t>va</a:t>
            </a:r>
            <a:r>
              <a:rPr sz="1900" dirty="0">
                <a:latin typeface="Arial"/>
                <a:cs typeface="Arial"/>
              </a:rPr>
              <a:t>s</a:t>
            </a:r>
            <a:r>
              <a:rPr sz="1900" spc="-13" dirty="0">
                <a:latin typeface="Arial"/>
                <a:cs typeface="Arial"/>
              </a:rPr>
              <a:t> </a:t>
            </a:r>
            <a:r>
              <a:rPr sz="1900" spc="-46" dirty="0">
                <a:latin typeface="Arial"/>
                <a:cs typeface="Arial"/>
              </a:rPr>
              <a:t>d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95" dirty="0">
                <a:latin typeface="Arial"/>
                <a:cs typeface="Arial"/>
              </a:rPr>
              <a:t>f</a:t>
            </a:r>
            <a:r>
              <a:rPr sz="1900" spc="-25" dirty="0">
                <a:latin typeface="Arial"/>
                <a:cs typeface="Arial"/>
              </a:rPr>
              <a:t>e</a:t>
            </a:r>
            <a:r>
              <a:rPr sz="1900" spc="111" dirty="0">
                <a:latin typeface="Arial"/>
                <a:cs typeface="Arial"/>
              </a:rPr>
              <a:t>r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47" dirty="0">
                <a:latin typeface="Arial"/>
                <a:cs typeface="Arial"/>
              </a:rPr>
              <a:t>n</a:t>
            </a:r>
            <a:r>
              <a:rPr sz="1900" spc="-113" dirty="0">
                <a:latin typeface="Arial"/>
                <a:cs typeface="Arial"/>
              </a:rPr>
              <a:t>s</a:t>
            </a:r>
            <a:endParaRPr sz="1900" dirty="0">
              <a:latin typeface="Arial"/>
              <a:cs typeface="Arial"/>
            </a:endParaRPr>
          </a:p>
          <a:p>
            <a:pPr marL="21751" marR="36037">
              <a:lnSpc>
                <a:spcPct val="106373"/>
              </a:lnSpc>
              <a:spcBef>
                <a:spcPts val="380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62" dirty="0">
                <a:latin typeface="Arial Unicode MS"/>
                <a:cs typeface="Arial Unicode MS"/>
              </a:rPr>
              <a:t> </a:t>
            </a:r>
            <a:r>
              <a:rPr sz="1900" spc="-266" dirty="0">
                <a:latin typeface="Arial"/>
                <a:cs typeface="Arial"/>
              </a:rPr>
              <a:t>C</a:t>
            </a:r>
            <a:r>
              <a:rPr sz="1900" spc="111" dirty="0">
                <a:latin typeface="Arial"/>
                <a:cs typeface="Arial"/>
              </a:rPr>
              <a:t>r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22" dirty="0">
                <a:latin typeface="Arial"/>
                <a:cs typeface="Arial"/>
              </a:rPr>
              <a:t>m</a:t>
            </a:r>
            <a:r>
              <a:rPr sz="1900" spc="-25" dirty="0">
                <a:latin typeface="Arial"/>
                <a:cs typeface="Arial"/>
              </a:rPr>
              <a:t>a</a:t>
            </a:r>
            <a:r>
              <a:rPr sz="1900" spc="-86" dirty="0">
                <a:latin typeface="Arial"/>
                <a:cs typeface="Arial"/>
              </a:rPr>
              <a:t>s</a:t>
            </a:r>
            <a:r>
              <a:rPr sz="1900" spc="241" dirty="0">
                <a:latin typeface="Arial"/>
                <a:cs typeface="Arial"/>
              </a:rPr>
              <a:t>t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57" dirty="0">
                <a:latin typeface="Arial"/>
                <a:cs typeface="Arial"/>
              </a:rPr>
              <a:t>r</a:t>
            </a:r>
            <a:r>
              <a:rPr sz="1900" spc="11" dirty="0">
                <a:latin typeface="Arial"/>
                <a:cs typeface="Arial"/>
              </a:rPr>
              <a:t>i</a:t>
            </a:r>
            <a:r>
              <a:rPr sz="1900" spc="-37" dirty="0">
                <a:latin typeface="Arial"/>
                <a:cs typeface="Arial"/>
              </a:rPr>
              <a:t>c</a:t>
            </a:r>
            <a:r>
              <a:rPr sz="1900" spc="119" dirty="0">
                <a:latin typeface="Arial"/>
                <a:cs typeface="Arial"/>
              </a:rPr>
              <a:t> </a:t>
            </a:r>
            <a:r>
              <a:rPr sz="1900" spc="-120" dirty="0">
                <a:latin typeface="Arial"/>
                <a:cs typeface="Arial"/>
              </a:rPr>
              <a:t>a</a:t>
            </a:r>
            <a:r>
              <a:rPr sz="1900" spc="136" dirty="0">
                <a:latin typeface="Arial"/>
                <a:cs typeface="Arial"/>
              </a:rPr>
              <a:t>r</a:t>
            </a:r>
            <a:r>
              <a:rPr sz="1900" spc="216" dirty="0">
                <a:latin typeface="Arial"/>
                <a:cs typeface="Arial"/>
              </a:rPr>
              <a:t>t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36" dirty="0">
                <a:latin typeface="Arial"/>
                <a:cs typeface="Arial"/>
              </a:rPr>
              <a:t>r</a:t>
            </a:r>
            <a:r>
              <a:rPr sz="1900" spc="27" dirty="0">
                <a:latin typeface="Arial"/>
                <a:cs typeface="Arial"/>
              </a:rPr>
              <a:t>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72177" y="1470094"/>
            <a:ext cx="2006091" cy="612417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spc="53" dirty="0">
                <a:solidFill>
                  <a:srgbClr val="1F1F1F"/>
                </a:solidFill>
                <a:latin typeface="Arial"/>
                <a:cs typeface="Arial"/>
              </a:rPr>
              <a:t>Netter Plate 367</a:t>
            </a:r>
            <a:endParaRPr sz="2000" dirty="0">
              <a:latin typeface="Arial"/>
              <a:cs typeface="Arial"/>
            </a:endParaRPr>
          </a:p>
          <a:p>
            <a:pPr marL="188657" marR="37932">
              <a:lnSpc>
                <a:spcPct val="95825"/>
              </a:lnSpc>
              <a:spcBef>
                <a:spcPts val="891"/>
              </a:spcBef>
            </a:pPr>
            <a:r>
              <a:rPr sz="1400" spc="14" dirty="0">
                <a:solidFill>
                  <a:srgbClr val="858585"/>
                </a:solidFill>
                <a:latin typeface="Arial"/>
                <a:cs typeface="Arial"/>
              </a:rPr>
              <a:t>Testicular artery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69284" y="1829736"/>
            <a:ext cx="687254" cy="135328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R="114920" algn="ctr">
              <a:lnSpc>
                <a:spcPts val="2136"/>
              </a:lnSpc>
            </a:pPr>
            <a:r>
              <a:rPr sz="2000" spc="648" dirty="0">
                <a:solidFill>
                  <a:srgbClr val="A87969"/>
                </a:solidFill>
                <a:latin typeface="Arial"/>
                <a:cs typeface="Arial"/>
              </a:rPr>
              <a:t>R'</a:t>
            </a:r>
            <a:r>
              <a:rPr sz="2000" spc="648" dirty="0">
                <a:solidFill>
                  <a:srgbClr val="C16B54"/>
                </a:solidFill>
                <a:latin typeface="Arial"/>
                <a:cs typeface="Arial"/>
              </a:rPr>
              <a:t>'</a:t>
            </a:r>
            <a:endParaRPr sz="2000" dirty="0">
              <a:latin typeface="Arial"/>
              <a:cs typeface="Arial"/>
            </a:endParaRPr>
          </a:p>
          <a:p>
            <a:pPr marL="39957">
              <a:lnSpc>
                <a:spcPct val="95825"/>
              </a:lnSpc>
              <a:spcBef>
                <a:spcPts val="297"/>
              </a:spcBef>
            </a:pPr>
            <a:r>
              <a:rPr sz="2400" i="1" spc="1549" dirty="0">
                <a:solidFill>
                  <a:srgbClr val="C16B54"/>
                </a:solidFill>
                <a:latin typeface="Times New Roman"/>
                <a:cs typeface="Times New Roman"/>
              </a:rPr>
              <a:t>.</a:t>
            </a:r>
            <a:r>
              <a:rPr sz="2400" i="1" spc="1549" dirty="0">
                <a:solidFill>
                  <a:srgbClr val="C48370"/>
                </a:solidFill>
                <a:latin typeface="Times New Roman"/>
                <a:cs typeface="Times New Roman"/>
              </a:rPr>
              <a:t>r</a:t>
            </a:r>
            <a:endParaRPr sz="2400" dirty="0">
              <a:latin typeface="Times New Roman"/>
              <a:cs typeface="Times New Roman"/>
            </a:endParaRPr>
          </a:p>
          <a:p>
            <a:pPr marL="197973" marR="347975" algn="ctr">
              <a:lnSpc>
                <a:spcPts val="2025"/>
              </a:lnSpc>
              <a:spcBef>
                <a:spcPts val="101"/>
              </a:spcBef>
            </a:pPr>
            <a:r>
              <a:rPr sz="1900" spc="-556" baseline="20068" dirty="0">
                <a:solidFill>
                  <a:srgbClr val="A87969"/>
                </a:solidFill>
                <a:latin typeface="Arial"/>
                <a:cs typeface="Arial"/>
              </a:rPr>
              <a:t>M</a:t>
            </a:r>
            <a:r>
              <a:rPr sz="1700" spc="-232" baseline="-7905" dirty="0">
                <a:solidFill>
                  <a:srgbClr val="A87969"/>
                </a:solidFill>
                <a:latin typeface="Times New Roman"/>
                <a:cs typeface="Times New Roman"/>
              </a:rPr>
              <a:t>l}</a:t>
            </a:r>
            <a:r>
              <a:rPr sz="1900" spc="-556" baseline="20068" dirty="0">
                <a:solidFill>
                  <a:srgbClr val="A87969"/>
                </a:solidFill>
                <a:latin typeface="Arial"/>
                <a:cs typeface="Arial"/>
              </a:rPr>
              <a:t>l</a:t>
            </a:r>
            <a:endParaRPr sz="1300" dirty="0">
              <a:latin typeface="Arial"/>
              <a:cs typeface="Arial"/>
            </a:endParaRPr>
          </a:p>
          <a:p>
            <a:pPr marL="185624" marR="45520">
              <a:lnSpc>
                <a:spcPts val="2299"/>
              </a:lnSpc>
            </a:pPr>
            <a:r>
              <a:rPr sz="2000" i="1" spc="-386" dirty="0">
                <a:solidFill>
                  <a:srgbClr val="A87969"/>
                </a:solidFill>
                <a:latin typeface="Times New Roman"/>
                <a:cs typeface="Times New Roman"/>
              </a:rPr>
              <a:t>l</a:t>
            </a:r>
            <a:r>
              <a:rPr sz="4200" b="1" i="1" spc="-867" baseline="-13458" dirty="0">
                <a:solidFill>
                  <a:srgbClr val="C16B54"/>
                </a:solidFill>
                <a:latin typeface="Arial"/>
                <a:cs typeface="Arial"/>
              </a:rPr>
              <a:t>·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79212" y="1882699"/>
            <a:ext cx="160528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900" spc="-170" dirty="0">
                <a:solidFill>
                  <a:srgbClr val="C48370"/>
                </a:solidFill>
                <a:latin typeface="Arial"/>
                <a:cs typeface="Arial"/>
              </a:rPr>
              <a:t>z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64228" y="2057799"/>
            <a:ext cx="30822" cy="50800"/>
          </a:xfrm>
          <a:prstGeom prst="rect">
            <a:avLst/>
          </a:prstGeom>
        </p:spPr>
        <p:txBody>
          <a:bodyPr wrap="square" lIns="0" tIns="9488" rIns="0" bIns="0" rtlCol="0">
            <a:noAutofit/>
          </a:bodyPr>
          <a:lstStyle/>
          <a:p>
            <a:pPr algn="ctr">
              <a:lnSpc>
                <a:spcPct val="95825"/>
              </a:lnSpc>
            </a:pPr>
            <a:r>
              <a:rPr sz="200" spc="-27" dirty="0">
                <a:solidFill>
                  <a:srgbClr val="A87969"/>
                </a:solidFill>
                <a:latin typeface="Times New Roman"/>
                <a:cs typeface="Times New Roman"/>
              </a:rPr>
              <a:t>i</a:t>
            </a:r>
            <a:endParaRPr sz="2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41094" y="2275536"/>
            <a:ext cx="2446020" cy="11938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331291" marR="43626">
              <a:lnSpc>
                <a:spcPts val="1526"/>
              </a:lnSpc>
            </a:pPr>
            <a:r>
              <a:rPr sz="1400" spc="16" dirty="0">
                <a:solidFill>
                  <a:srgbClr val="727272"/>
                </a:solidFill>
                <a:latin typeface="Arial"/>
                <a:cs typeface="Arial"/>
              </a:rPr>
              <a:t>D</a:t>
            </a:r>
            <a:r>
              <a:rPr sz="1400" spc="16" dirty="0">
                <a:solidFill>
                  <a:srgbClr val="858585"/>
                </a:solidFill>
                <a:latin typeface="Arial"/>
                <a:cs typeface="Arial"/>
              </a:rPr>
              <a:t>uct</a:t>
            </a:r>
            <a:r>
              <a:rPr sz="1400" spc="16" dirty="0">
                <a:solidFill>
                  <a:srgbClr val="727272"/>
                </a:solidFill>
                <a:latin typeface="Arial"/>
                <a:cs typeface="Arial"/>
              </a:rPr>
              <a:t>u</a:t>
            </a:r>
            <a:r>
              <a:rPr sz="1400" spc="16" dirty="0">
                <a:solidFill>
                  <a:srgbClr val="858585"/>
                </a:solidFill>
                <a:latin typeface="Arial"/>
                <a:cs typeface="Arial"/>
              </a:rPr>
              <a:t>s deferens</a:t>
            </a:r>
            <a:endParaRPr sz="1400" dirty="0">
              <a:latin typeface="Arial"/>
              <a:cs typeface="Arial"/>
            </a:endParaRPr>
          </a:p>
          <a:p>
            <a:pPr marL="322186">
              <a:lnSpc>
                <a:spcPts val="2294"/>
              </a:lnSpc>
              <a:spcBef>
                <a:spcPts val="901"/>
              </a:spcBef>
            </a:pPr>
            <a:r>
              <a:rPr sz="1400" spc="6" dirty="0">
                <a:solidFill>
                  <a:srgbClr val="858585"/>
                </a:solidFill>
                <a:latin typeface="Arial"/>
                <a:cs typeface="Arial"/>
              </a:rPr>
              <a:t>Arter</a:t>
            </a:r>
            <a:r>
              <a:rPr sz="3400" spc="-17" baseline="-8822" dirty="0">
                <a:solidFill>
                  <a:srgbClr val="BAB5B1"/>
                </a:solidFill>
                <a:latin typeface="Times New Roman"/>
                <a:cs typeface="Times New Roman"/>
              </a:rPr>
              <a:t>.</a:t>
            </a:r>
            <a:r>
              <a:rPr sz="1400" spc="6" dirty="0">
                <a:solidFill>
                  <a:srgbClr val="A3A3A7"/>
                </a:solidFill>
                <a:latin typeface="Arial"/>
                <a:cs typeface="Arial"/>
              </a:rPr>
              <a:t>y </a:t>
            </a:r>
            <a:r>
              <a:rPr sz="1400" spc="6" dirty="0">
                <a:solidFill>
                  <a:srgbClr val="858585"/>
                </a:solidFill>
                <a:latin typeface="Arial"/>
                <a:cs typeface="Arial"/>
              </a:rPr>
              <a:t>to </a:t>
            </a:r>
            <a:r>
              <a:rPr sz="1600" spc="-17" dirty="0">
                <a:solidFill>
                  <a:srgbClr val="858585"/>
                </a:solidFill>
                <a:latin typeface="Times New Roman"/>
                <a:cs typeface="Times New Roman"/>
              </a:rPr>
              <a:t>ductus </a:t>
            </a:r>
            <a:r>
              <a:rPr sz="1400" spc="6" dirty="0">
                <a:solidFill>
                  <a:srgbClr val="858585"/>
                </a:solidFill>
                <a:latin typeface="Arial"/>
                <a:cs typeface="Arial"/>
              </a:rPr>
              <a:t>deferens</a:t>
            </a:r>
            <a:endParaRPr sz="1400" dirty="0">
              <a:latin typeface="Arial"/>
              <a:cs typeface="Arial"/>
            </a:endParaRPr>
          </a:p>
          <a:p>
            <a:pPr marL="12647" marR="754167" indent="3034">
              <a:lnSpc>
                <a:spcPts val="1490"/>
              </a:lnSpc>
              <a:spcBef>
                <a:spcPts val="1624"/>
              </a:spcBef>
            </a:pPr>
            <a:r>
              <a:rPr sz="1400" spc="21" dirty="0">
                <a:solidFill>
                  <a:srgbClr val="858585"/>
                </a:solidFill>
                <a:latin typeface="Arial"/>
                <a:cs typeface="Arial"/>
              </a:rPr>
              <a:t>Genita</a:t>
            </a:r>
            <a:r>
              <a:rPr sz="1400" spc="21" dirty="0">
                <a:solidFill>
                  <a:srgbClr val="727272"/>
                </a:solidFill>
                <a:latin typeface="Arial"/>
                <a:cs typeface="Arial"/>
              </a:rPr>
              <a:t>l </a:t>
            </a:r>
            <a:r>
              <a:rPr sz="1600" spc="14" dirty="0">
                <a:solidFill>
                  <a:srgbClr val="858585"/>
                </a:solidFill>
                <a:latin typeface="Times New Roman"/>
                <a:cs typeface="Times New Roman"/>
              </a:rPr>
              <a:t>branch </a:t>
            </a:r>
            <a:r>
              <a:rPr sz="1400" spc="21" dirty="0">
                <a:solidFill>
                  <a:srgbClr val="858585"/>
                </a:solidFill>
                <a:latin typeface="Arial"/>
                <a:cs typeface="Arial"/>
              </a:rPr>
              <a:t>of genitofemoral  nerve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90977" y="2988740"/>
            <a:ext cx="467045" cy="304800"/>
          </a:xfrm>
          <a:prstGeom prst="rect">
            <a:avLst/>
          </a:prstGeom>
        </p:spPr>
        <p:txBody>
          <a:bodyPr wrap="square" lIns="0" tIns="14860" rIns="0" bIns="0" rtlCol="0">
            <a:noAutofit/>
          </a:bodyPr>
          <a:lstStyle/>
          <a:p>
            <a:pPr marL="12647">
              <a:lnSpc>
                <a:spcPts val="2350"/>
              </a:lnSpc>
            </a:pPr>
            <a:r>
              <a:rPr sz="2200" spc="1023" dirty="0">
                <a:solidFill>
                  <a:srgbClr val="8399BF"/>
                </a:solidFill>
                <a:latin typeface="Arial"/>
                <a:cs typeface="Arial"/>
              </a:rPr>
              <a:t>i</a:t>
            </a:r>
            <a:r>
              <a:rPr sz="2200" spc="1023" dirty="0">
                <a:solidFill>
                  <a:srgbClr val="D6C3B6"/>
                </a:solidFill>
                <a:latin typeface="Arial"/>
                <a:cs typeface="Arial"/>
              </a:rPr>
              <a:t>!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3915" y="3009312"/>
            <a:ext cx="2976560" cy="160287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 marR="36037">
              <a:lnSpc>
                <a:spcPts val="2136"/>
              </a:lnSpc>
            </a:pPr>
            <a:r>
              <a:rPr sz="2000" b="1" spc="70" dirty="0">
                <a:solidFill>
                  <a:srgbClr val="C45911"/>
                </a:solidFill>
                <a:latin typeface="Arial"/>
                <a:cs typeface="Arial"/>
              </a:rPr>
              <a:t>3Nerves :</a:t>
            </a:r>
            <a:endParaRPr sz="2000" dirty="0">
              <a:latin typeface="Arial"/>
              <a:cs typeface="Arial"/>
            </a:endParaRPr>
          </a:p>
          <a:p>
            <a:pPr marL="21750" marR="36037">
              <a:lnSpc>
                <a:spcPct val="106373"/>
              </a:lnSpc>
              <a:spcBef>
                <a:spcPts val="327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137" dirty="0">
                <a:latin typeface="Arial Unicode MS"/>
                <a:cs typeface="Arial Unicode MS"/>
              </a:rPr>
              <a:t> </a:t>
            </a:r>
            <a:r>
              <a:rPr sz="1900" spc="-19" dirty="0">
                <a:latin typeface="Arial"/>
                <a:cs typeface="Arial"/>
              </a:rPr>
              <a:t>Ne</a:t>
            </a:r>
            <a:r>
              <a:rPr sz="1900" spc="-14" dirty="0">
                <a:latin typeface="Arial"/>
                <a:cs typeface="Arial"/>
              </a:rPr>
              <a:t>r</a:t>
            </a:r>
            <a:r>
              <a:rPr sz="1900" spc="-19" dirty="0">
                <a:latin typeface="Arial"/>
                <a:cs typeface="Arial"/>
              </a:rPr>
              <a:t>v</a:t>
            </a:r>
            <a:r>
              <a:rPr sz="1900" dirty="0">
                <a:latin typeface="Arial"/>
                <a:cs typeface="Arial"/>
              </a:rPr>
              <a:t>e</a:t>
            </a:r>
            <a:r>
              <a:rPr sz="1900" spc="194" dirty="0">
                <a:latin typeface="Arial"/>
                <a:cs typeface="Arial"/>
              </a:rPr>
              <a:t> </a:t>
            </a:r>
            <a:r>
              <a:rPr sz="1900" spc="51" dirty="0">
                <a:latin typeface="Arial"/>
                <a:cs typeface="Arial"/>
              </a:rPr>
              <a:t>t</a:t>
            </a:r>
            <a:r>
              <a:rPr sz="1900" spc="136" dirty="0">
                <a:latin typeface="Arial"/>
                <a:cs typeface="Arial"/>
              </a:rPr>
              <a:t>o</a:t>
            </a:r>
            <a:r>
              <a:rPr sz="1900" spc="176" dirty="0">
                <a:latin typeface="Arial"/>
                <a:cs typeface="Arial"/>
              </a:rPr>
              <a:t> </a:t>
            </a:r>
            <a:r>
              <a:rPr sz="1900" spc="-86" dirty="0">
                <a:latin typeface="Arial"/>
                <a:cs typeface="Arial"/>
              </a:rPr>
              <a:t>c</a:t>
            </a:r>
            <a:r>
              <a:rPr sz="1900" spc="111" dirty="0">
                <a:latin typeface="Arial"/>
                <a:cs typeface="Arial"/>
              </a:rPr>
              <a:t>r</a:t>
            </a:r>
            <a:r>
              <a:rPr sz="1900" spc="1" dirty="0">
                <a:latin typeface="Arial"/>
                <a:cs typeface="Arial"/>
              </a:rPr>
              <a:t>e</a:t>
            </a:r>
            <a:r>
              <a:rPr sz="1900" spc="122" dirty="0">
                <a:latin typeface="Arial"/>
                <a:cs typeface="Arial"/>
              </a:rPr>
              <a:t>m</a:t>
            </a:r>
            <a:r>
              <a:rPr sz="1900" spc="1" dirty="0">
                <a:latin typeface="Arial"/>
                <a:cs typeface="Arial"/>
              </a:rPr>
              <a:t>a</a:t>
            </a:r>
            <a:r>
              <a:rPr sz="1900" spc="-86" dirty="0">
                <a:latin typeface="Arial"/>
                <a:cs typeface="Arial"/>
              </a:rPr>
              <a:t>s</a:t>
            </a:r>
            <a:r>
              <a:rPr sz="1900" spc="216" dirty="0">
                <a:latin typeface="Arial"/>
                <a:cs typeface="Arial"/>
              </a:rPr>
              <a:t>t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00" dirty="0">
                <a:latin typeface="Arial"/>
                <a:cs typeface="Arial"/>
              </a:rPr>
              <a:t>r</a:t>
            </a:r>
            <a:endParaRPr sz="1900" dirty="0">
              <a:latin typeface="Arial"/>
              <a:cs typeface="Arial"/>
            </a:endParaRPr>
          </a:p>
          <a:p>
            <a:pPr marL="21750">
              <a:lnSpc>
                <a:spcPct val="106373"/>
              </a:lnSpc>
              <a:spcBef>
                <a:spcPts val="380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-7" dirty="0">
                <a:latin typeface="Arial Unicode MS"/>
                <a:cs typeface="Arial Unicode MS"/>
              </a:rPr>
              <a:t> </a:t>
            </a:r>
            <a:r>
              <a:rPr sz="1900" spc="28" dirty="0">
                <a:latin typeface="Arial"/>
                <a:cs typeface="Arial"/>
              </a:rPr>
              <a:t>A</a:t>
            </a:r>
            <a:r>
              <a:rPr sz="1900" spc="-25" dirty="0">
                <a:latin typeface="Arial"/>
                <a:cs typeface="Arial"/>
              </a:rPr>
              <a:t>u</a:t>
            </a:r>
            <a:r>
              <a:rPr sz="1900" spc="264" dirty="0">
                <a:latin typeface="Arial"/>
                <a:cs typeface="Arial"/>
              </a:rPr>
              <a:t>t</a:t>
            </a:r>
            <a:r>
              <a:rPr sz="1900" spc="95" dirty="0">
                <a:latin typeface="Arial"/>
                <a:cs typeface="Arial"/>
              </a:rPr>
              <a:t>o</a:t>
            </a:r>
            <a:r>
              <a:rPr sz="1900" spc="47" dirty="0">
                <a:latin typeface="Arial"/>
                <a:cs typeface="Arial"/>
              </a:rPr>
              <a:t>n</a:t>
            </a:r>
            <a:r>
              <a:rPr sz="1900" spc="164" dirty="0">
                <a:latin typeface="Arial"/>
                <a:cs typeface="Arial"/>
              </a:rPr>
              <a:t>o</a:t>
            </a:r>
            <a:r>
              <a:rPr sz="1900" spc="122" dirty="0">
                <a:latin typeface="Arial"/>
                <a:cs typeface="Arial"/>
              </a:rPr>
              <a:t>m</a:t>
            </a:r>
            <a:r>
              <a:rPr sz="1900" spc="82" dirty="0">
                <a:latin typeface="Arial"/>
                <a:cs typeface="Arial"/>
              </a:rPr>
              <a:t>i</a:t>
            </a:r>
            <a:r>
              <a:rPr sz="1900" spc="-37" dirty="0">
                <a:latin typeface="Arial"/>
                <a:cs typeface="Arial"/>
              </a:rPr>
              <a:t>c</a:t>
            </a:r>
            <a:r>
              <a:rPr sz="1900" spc="194" dirty="0">
                <a:latin typeface="Arial"/>
                <a:cs typeface="Arial"/>
              </a:rPr>
              <a:t> </a:t>
            </a:r>
            <a:r>
              <a:rPr sz="1900" spc="-14" dirty="0">
                <a:latin typeface="Arial"/>
                <a:cs typeface="Arial"/>
              </a:rPr>
              <a:t>n</a:t>
            </a:r>
            <a:r>
              <a:rPr sz="1900" spc="-19" dirty="0">
                <a:latin typeface="Arial"/>
                <a:cs typeface="Arial"/>
              </a:rPr>
              <a:t>e</a:t>
            </a:r>
            <a:r>
              <a:rPr sz="1900" spc="-14" dirty="0">
                <a:latin typeface="Arial"/>
                <a:cs typeface="Arial"/>
              </a:rPr>
              <a:t>r</a:t>
            </a:r>
            <a:r>
              <a:rPr sz="1900" spc="-19" dirty="0">
                <a:latin typeface="Arial"/>
                <a:cs typeface="Arial"/>
              </a:rPr>
              <a:t>ve</a:t>
            </a:r>
            <a:r>
              <a:rPr sz="1900" dirty="0">
                <a:latin typeface="Arial"/>
                <a:cs typeface="Arial"/>
              </a:rPr>
              <a:t>s</a:t>
            </a:r>
            <a:r>
              <a:rPr sz="1900" spc="296" dirty="0">
                <a:latin typeface="Arial"/>
                <a:cs typeface="Arial"/>
              </a:rPr>
              <a:t> </a:t>
            </a:r>
            <a:r>
              <a:rPr sz="1900" spc="-174" dirty="0">
                <a:latin typeface="Arial"/>
                <a:cs typeface="Arial"/>
              </a:rPr>
              <a:t>(</a:t>
            </a:r>
            <a:r>
              <a:rPr sz="1900" spc="62" dirty="0">
                <a:latin typeface="Arial"/>
                <a:cs typeface="Arial"/>
              </a:rPr>
              <a:t>T</a:t>
            </a:r>
            <a:r>
              <a:rPr sz="1900" spc="-46" dirty="0">
                <a:latin typeface="Arial"/>
                <a:cs typeface="Arial"/>
              </a:rPr>
              <a:t>1</a:t>
            </a:r>
            <a:r>
              <a:rPr sz="1900" spc="95" dirty="0">
                <a:latin typeface="Arial"/>
                <a:cs typeface="Arial"/>
              </a:rPr>
              <a:t>0</a:t>
            </a:r>
            <a:r>
              <a:rPr sz="1900" spc="-120" dirty="0">
                <a:latin typeface="Arial"/>
                <a:cs typeface="Arial"/>
              </a:rPr>
              <a:t>)</a:t>
            </a:r>
            <a:endParaRPr sz="1900" dirty="0">
              <a:latin typeface="Arial"/>
              <a:cs typeface="Arial"/>
            </a:endParaRPr>
          </a:p>
          <a:p>
            <a:pPr marL="234160" marR="409092" indent="-212428">
              <a:lnSpc>
                <a:spcPts val="2423"/>
              </a:lnSpc>
              <a:spcBef>
                <a:spcPts val="645"/>
              </a:spcBef>
              <a:tabLst>
                <a:tab pos="240256" algn="l"/>
              </a:tabLst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dirty="0">
                <a:latin typeface="Arial Unicode MS"/>
                <a:cs typeface="Arial Unicode MS"/>
              </a:rPr>
              <a:t>		</a:t>
            </a:r>
            <a:r>
              <a:rPr sz="1900" spc="27" dirty="0">
                <a:latin typeface="Arial"/>
                <a:cs typeface="Arial"/>
              </a:rPr>
              <a:t>Genital  branch of </a:t>
            </a:r>
            <a:endParaRPr sz="1900" dirty="0">
              <a:latin typeface="Arial"/>
              <a:cs typeface="Arial"/>
            </a:endParaRPr>
          </a:p>
          <a:p>
            <a:pPr marL="234160" marR="409092">
              <a:lnSpc>
                <a:spcPts val="2172"/>
              </a:lnSpc>
              <a:tabLst>
                <a:tab pos="240256" algn="l"/>
              </a:tabLst>
            </a:pPr>
            <a:r>
              <a:rPr sz="1900" spc="35" dirty="0">
                <a:latin typeface="Arial"/>
                <a:cs typeface="Arial"/>
              </a:rPr>
              <a:t>genitofemoral  nerve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54144" y="3077154"/>
            <a:ext cx="877229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2476" dirty="0">
                <a:solidFill>
                  <a:srgbClr val="695B54"/>
                </a:solidFill>
                <a:latin typeface="Arial"/>
                <a:cs typeface="Arial"/>
              </a:rPr>
              <a:t>"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86476" y="3199074"/>
            <a:ext cx="84799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-237" dirty="0">
                <a:solidFill>
                  <a:srgbClr val="A87969"/>
                </a:solidFill>
                <a:latin typeface="Arial"/>
                <a:cs typeface="Arial"/>
              </a:rPr>
              <a:t>"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91731" y="3659322"/>
            <a:ext cx="1837738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68" dirty="0">
                <a:solidFill>
                  <a:srgbClr val="858585"/>
                </a:solidFill>
                <a:latin typeface="Arial"/>
                <a:cs typeface="Arial"/>
              </a:rPr>
              <a:t>ampinitorm </a:t>
            </a:r>
            <a:r>
              <a:rPr sz="1400" spc="68" dirty="0">
                <a:solidFill>
                  <a:srgbClr val="A3A3A7"/>
                </a:solidFill>
                <a:latin typeface="Arial"/>
                <a:cs typeface="Arial"/>
              </a:rPr>
              <a:t>(</a:t>
            </a:r>
            <a:r>
              <a:rPr sz="1400" spc="68" dirty="0">
                <a:solidFill>
                  <a:srgbClr val="858585"/>
                </a:solidFill>
                <a:latin typeface="Arial"/>
                <a:cs typeface="Arial"/>
              </a:rPr>
              <a:t>venous</a:t>
            </a:r>
            <a:r>
              <a:rPr sz="1400" spc="68" dirty="0">
                <a:solidFill>
                  <a:srgbClr val="A3A3A7"/>
                </a:solidFill>
                <a:latin typeface="Arial"/>
                <a:cs typeface="Arial"/>
              </a:rPr>
              <a:t>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51011" y="3659322"/>
            <a:ext cx="556894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-12" dirty="0">
                <a:solidFill>
                  <a:srgbClr val="858585"/>
                </a:solidFill>
                <a:latin typeface="Arial"/>
                <a:cs typeface="Arial"/>
              </a:rPr>
              <a:t>ple</a:t>
            </a:r>
            <a:r>
              <a:rPr sz="1400" spc="-12" dirty="0">
                <a:solidFill>
                  <a:srgbClr val="727272"/>
                </a:solidFill>
                <a:latin typeface="Arial"/>
                <a:cs typeface="Arial"/>
              </a:rPr>
              <a:t>x</a:t>
            </a:r>
            <a:r>
              <a:rPr sz="1400" spc="-12" dirty="0">
                <a:solidFill>
                  <a:srgbClr val="858585"/>
                </a:solidFill>
                <a:latin typeface="Arial"/>
                <a:cs typeface="Arial"/>
              </a:rPr>
              <a:t>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95777" y="3937115"/>
            <a:ext cx="31001" cy="63500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algn="ctr">
              <a:lnSpc>
                <a:spcPct val="95825"/>
              </a:lnSpc>
            </a:pPr>
            <a:r>
              <a:rPr sz="300" spc="-61" dirty="0">
                <a:solidFill>
                  <a:srgbClr val="B59187"/>
                </a:solidFill>
                <a:latin typeface="Arial"/>
                <a:cs typeface="Arial"/>
              </a:rPr>
              <a:t>I</a:t>
            </a:r>
            <a:endParaRPr sz="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5822" y="4048319"/>
            <a:ext cx="913701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-47" dirty="0">
                <a:solidFill>
                  <a:srgbClr val="858585"/>
                </a:solidFill>
                <a:latin typeface="Arial"/>
                <a:cs typeface="Arial"/>
              </a:rPr>
              <a:t>Epididymis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83585" y="4065492"/>
            <a:ext cx="113375" cy="127000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500" spc="-64" dirty="0">
                <a:solidFill>
                  <a:srgbClr val="A87969"/>
                </a:solidFill>
                <a:latin typeface="Times New Roman"/>
                <a:cs typeface="Times New Roman"/>
              </a:rPr>
              <a:t>'</a:t>
            </a:r>
            <a:r>
              <a:rPr sz="500" spc="-90" dirty="0">
                <a:solidFill>
                  <a:srgbClr val="A87969"/>
                </a:solidFill>
                <a:latin typeface="Times New Roman"/>
                <a:cs typeface="Times New Roman"/>
              </a:rPr>
              <a:t>            </a:t>
            </a:r>
            <a:r>
              <a:rPr sz="500" spc="-89" dirty="0">
                <a:solidFill>
                  <a:srgbClr val="A87969"/>
                </a:solidFill>
                <a:latin typeface="Times New Roman"/>
                <a:cs typeface="Times New Roman"/>
              </a:rPr>
              <a:t> </a:t>
            </a:r>
            <a:r>
              <a:rPr sz="800" spc="-59" dirty="0">
                <a:solidFill>
                  <a:srgbClr val="A87969"/>
                </a:solidFill>
                <a:latin typeface="Arial"/>
                <a:cs typeface="Arial"/>
              </a:rPr>
              <a:t>'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71364" y="4181712"/>
            <a:ext cx="33328" cy="88900"/>
          </a:xfrm>
          <a:prstGeom prst="rect">
            <a:avLst/>
          </a:prstGeom>
        </p:spPr>
        <p:txBody>
          <a:bodyPr wrap="square" lIns="0" tIns="4434" rIns="0" bIns="0" rtlCol="0">
            <a:noAutofit/>
          </a:bodyPr>
          <a:lstStyle/>
          <a:p>
            <a:pPr algn="ctr">
              <a:lnSpc>
                <a:spcPct val="95825"/>
              </a:lnSpc>
            </a:pPr>
            <a:r>
              <a:rPr sz="500" spc="-113" dirty="0">
                <a:solidFill>
                  <a:srgbClr val="B59187"/>
                </a:solidFill>
                <a:latin typeface="Arial"/>
                <a:cs typeface="Arial"/>
              </a:rPr>
              <a:t>I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2179" y="4438462"/>
            <a:ext cx="3203828" cy="615188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263" dirty="0">
                <a:solidFill>
                  <a:srgbClr val="695B54"/>
                </a:solidFill>
                <a:latin typeface="Times New Roman"/>
                <a:cs typeface="Times New Roman"/>
              </a:rPr>
              <a:t>h </a:t>
            </a:r>
            <a:r>
              <a:rPr sz="1600" spc="263" dirty="0">
                <a:solidFill>
                  <a:srgbClr val="858585"/>
                </a:solidFill>
                <a:latin typeface="Times New Roman"/>
                <a:cs typeface="Times New Roman"/>
              </a:rPr>
              <a:t>Appendix of </a:t>
            </a:r>
            <a:r>
              <a:rPr sz="1400" spc="36" dirty="0">
                <a:solidFill>
                  <a:srgbClr val="858585"/>
                </a:solidFill>
                <a:latin typeface="Arial"/>
                <a:cs typeface="Arial"/>
              </a:rPr>
              <a:t>epididymis</a:t>
            </a:r>
            <a:endParaRPr sz="1400" dirty="0">
              <a:latin typeface="Arial"/>
              <a:cs typeface="Arial"/>
            </a:endParaRPr>
          </a:p>
          <a:p>
            <a:pPr marL="234160" marR="30348">
              <a:lnSpc>
                <a:spcPct val="95825"/>
              </a:lnSpc>
              <a:spcBef>
                <a:spcPts val="1232"/>
              </a:spcBef>
            </a:pPr>
            <a:r>
              <a:rPr sz="1500" spc="311" dirty="0">
                <a:solidFill>
                  <a:srgbClr val="695B54"/>
                </a:solidFill>
                <a:latin typeface="Arial"/>
                <a:cs typeface="Arial"/>
              </a:rPr>
              <a:t>j+</a:t>
            </a:r>
            <a:r>
              <a:rPr sz="1500" spc="311" dirty="0">
                <a:solidFill>
                  <a:srgbClr val="858585"/>
                </a:solidFill>
                <a:latin typeface="Arial"/>
                <a:cs typeface="Arial"/>
              </a:rPr>
              <a:t>Appendix of </a:t>
            </a:r>
            <a:r>
              <a:rPr sz="1300" spc="311" dirty="0">
                <a:solidFill>
                  <a:srgbClr val="727272"/>
                </a:solidFill>
                <a:latin typeface="Arial"/>
                <a:cs typeface="Arial"/>
              </a:rPr>
              <a:t>t</a:t>
            </a:r>
            <a:r>
              <a:rPr sz="1300" spc="311" dirty="0">
                <a:solidFill>
                  <a:srgbClr val="858585"/>
                </a:solidFill>
                <a:latin typeface="Arial"/>
                <a:cs typeface="Arial"/>
              </a:rPr>
              <a:t>estis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52492" y="5070821"/>
            <a:ext cx="3230633" cy="571500"/>
          </a:xfrm>
          <a:prstGeom prst="rect">
            <a:avLst/>
          </a:prstGeom>
        </p:spPr>
        <p:txBody>
          <a:bodyPr wrap="square" lIns="0" tIns="28357" rIns="0" bIns="0" rtlCol="0">
            <a:noAutofit/>
          </a:bodyPr>
          <a:lstStyle/>
          <a:p>
            <a:pPr marL="12647">
              <a:lnSpc>
                <a:spcPts val="4470"/>
              </a:lnSpc>
            </a:pPr>
            <a:r>
              <a:rPr sz="4300" i="1" spc="-274" dirty="0">
                <a:solidFill>
                  <a:srgbClr val="A87969"/>
                </a:solidFill>
                <a:latin typeface="Arial"/>
                <a:cs typeface="Arial"/>
              </a:rPr>
              <a:t>'</a:t>
            </a:r>
            <a:r>
              <a:rPr sz="4300" i="1" spc="-274" dirty="0">
                <a:solidFill>
                  <a:srgbClr val="B59187"/>
                </a:solidFill>
                <a:latin typeface="Arial"/>
                <a:cs typeface="Arial"/>
              </a:rPr>
              <a:t>T</a:t>
            </a:r>
            <a:r>
              <a:rPr sz="1700" spc="194" baseline="50070" dirty="0">
                <a:solidFill>
                  <a:srgbClr val="695B54"/>
                </a:solidFill>
                <a:latin typeface="Times New Roman"/>
                <a:cs typeface="Times New Roman"/>
              </a:rPr>
              <a:t>l~ </a:t>
            </a:r>
            <a:r>
              <a:rPr sz="2400" spc="194" baseline="34423" dirty="0">
                <a:solidFill>
                  <a:srgbClr val="858585"/>
                </a:solidFill>
                <a:latin typeface="Times New Roman"/>
                <a:cs typeface="Times New Roman"/>
              </a:rPr>
              <a:t>Testis </a:t>
            </a:r>
            <a:r>
              <a:rPr sz="2100" spc="-274" baseline="39340" dirty="0">
                <a:solidFill>
                  <a:srgbClr val="A3A3A7"/>
                </a:solidFill>
                <a:latin typeface="Arial"/>
                <a:cs typeface="Arial"/>
              </a:rPr>
              <a:t>(</a:t>
            </a:r>
            <a:r>
              <a:rPr sz="2100" spc="-274" baseline="39340" dirty="0">
                <a:solidFill>
                  <a:srgbClr val="858585"/>
                </a:solidFill>
                <a:latin typeface="Arial"/>
                <a:cs typeface="Arial"/>
              </a:rPr>
              <a:t>covered </a:t>
            </a:r>
            <a:r>
              <a:rPr sz="2200" spc="194" baseline="36718" dirty="0">
                <a:solidFill>
                  <a:srgbClr val="858585"/>
                </a:solidFill>
                <a:latin typeface="Times New Roman"/>
                <a:cs typeface="Times New Roman"/>
              </a:rPr>
              <a:t>by </a:t>
            </a:r>
            <a:r>
              <a:rPr sz="2400" spc="194" baseline="34423" dirty="0">
                <a:solidFill>
                  <a:srgbClr val="858585"/>
                </a:solidFill>
                <a:latin typeface="Times New Roman"/>
                <a:cs typeface="Times New Roman"/>
              </a:rPr>
              <a:t>visceral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3916" y="5075856"/>
            <a:ext cx="2511679" cy="1365126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 marR="36037">
              <a:lnSpc>
                <a:spcPts val="2136"/>
              </a:lnSpc>
            </a:pPr>
            <a:r>
              <a:rPr sz="2000" b="1" spc="148" dirty="0">
                <a:solidFill>
                  <a:srgbClr val="C45911"/>
                </a:solidFill>
                <a:latin typeface="Arial"/>
                <a:cs typeface="Arial"/>
              </a:rPr>
              <a:t>3Others:</a:t>
            </a:r>
            <a:endParaRPr sz="2000" dirty="0">
              <a:latin typeface="Arial"/>
              <a:cs typeface="Arial"/>
            </a:endParaRPr>
          </a:p>
          <a:p>
            <a:pPr marL="21750" marR="36037">
              <a:lnSpc>
                <a:spcPct val="106373"/>
              </a:lnSpc>
              <a:spcBef>
                <a:spcPts val="302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-7" dirty="0">
                <a:latin typeface="Arial Unicode MS"/>
                <a:cs typeface="Arial Unicode MS"/>
              </a:rPr>
              <a:t> </a:t>
            </a:r>
            <a:r>
              <a:rPr sz="1900" spc="-25" dirty="0">
                <a:latin typeface="Arial"/>
                <a:cs typeface="Arial"/>
              </a:rPr>
              <a:t>V</a:t>
            </a:r>
            <a:r>
              <a:rPr sz="1900" spc="-14" dirty="0">
                <a:latin typeface="Arial"/>
                <a:cs typeface="Arial"/>
              </a:rPr>
              <a:t>a</a:t>
            </a:r>
            <a:r>
              <a:rPr sz="1900" dirty="0">
                <a:latin typeface="Arial"/>
                <a:cs typeface="Arial"/>
              </a:rPr>
              <a:t>s</a:t>
            </a:r>
            <a:r>
              <a:rPr sz="1900" spc="-157" dirty="0">
                <a:latin typeface="Arial"/>
                <a:cs typeface="Arial"/>
              </a:rPr>
              <a:t> </a:t>
            </a:r>
            <a:r>
              <a:rPr sz="1900" spc="-46" dirty="0">
                <a:latin typeface="Arial"/>
                <a:cs typeface="Arial"/>
              </a:rPr>
              <a:t>d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195" dirty="0">
                <a:latin typeface="Arial"/>
                <a:cs typeface="Arial"/>
              </a:rPr>
              <a:t>f</a:t>
            </a:r>
            <a:r>
              <a:rPr sz="1900" spc="-25" dirty="0">
                <a:latin typeface="Arial"/>
                <a:cs typeface="Arial"/>
              </a:rPr>
              <a:t>e</a:t>
            </a:r>
            <a:r>
              <a:rPr sz="1900" spc="136" dirty="0">
                <a:latin typeface="Arial"/>
                <a:cs typeface="Arial"/>
              </a:rPr>
              <a:t>r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47" dirty="0">
                <a:latin typeface="Arial"/>
                <a:cs typeface="Arial"/>
              </a:rPr>
              <a:t>n</a:t>
            </a:r>
            <a:r>
              <a:rPr sz="1900" spc="-142" dirty="0">
                <a:latin typeface="Arial"/>
                <a:cs typeface="Arial"/>
              </a:rPr>
              <a:t>s</a:t>
            </a:r>
            <a:endParaRPr sz="1900" dirty="0">
              <a:latin typeface="Arial"/>
              <a:cs typeface="Arial"/>
            </a:endParaRPr>
          </a:p>
          <a:p>
            <a:pPr marL="21751">
              <a:lnSpc>
                <a:spcPct val="106373"/>
              </a:lnSpc>
              <a:spcBef>
                <a:spcPts val="405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137" dirty="0">
                <a:latin typeface="Arial Unicode MS"/>
                <a:cs typeface="Arial Unicode MS"/>
              </a:rPr>
              <a:t> </a:t>
            </a:r>
            <a:r>
              <a:rPr sz="1900" spc="-331" dirty="0">
                <a:latin typeface="Arial"/>
                <a:cs typeface="Arial"/>
              </a:rPr>
              <a:t>P</a:t>
            </a:r>
            <a:r>
              <a:rPr sz="1900" spc="-25" dirty="0">
                <a:latin typeface="Arial"/>
                <a:cs typeface="Arial"/>
              </a:rPr>
              <a:t>a</a:t>
            </a:r>
            <a:r>
              <a:rPr sz="1900" spc="170" dirty="0">
                <a:latin typeface="Arial"/>
                <a:cs typeface="Arial"/>
              </a:rPr>
              <a:t>m</a:t>
            </a:r>
            <a:r>
              <a:rPr sz="1900" spc="116" dirty="0">
                <a:latin typeface="Arial"/>
                <a:cs typeface="Arial"/>
              </a:rPr>
              <a:t>p</a:t>
            </a:r>
            <a:r>
              <a:rPr sz="1900" spc="57" dirty="0">
                <a:latin typeface="Arial"/>
                <a:cs typeface="Arial"/>
              </a:rPr>
              <a:t>i</a:t>
            </a:r>
            <a:r>
              <a:rPr sz="1900" spc="95" dirty="0">
                <a:latin typeface="Arial"/>
                <a:cs typeface="Arial"/>
              </a:rPr>
              <a:t>n</a:t>
            </a:r>
            <a:r>
              <a:rPr sz="1900" spc="36" dirty="0">
                <a:latin typeface="Arial"/>
                <a:cs typeface="Arial"/>
              </a:rPr>
              <a:t>i</a:t>
            </a:r>
            <a:r>
              <a:rPr sz="1900" spc="216" dirty="0">
                <a:latin typeface="Arial"/>
                <a:cs typeface="Arial"/>
              </a:rPr>
              <a:t>f</a:t>
            </a:r>
            <a:r>
              <a:rPr sz="1900" spc="47" dirty="0">
                <a:latin typeface="Arial"/>
                <a:cs typeface="Arial"/>
              </a:rPr>
              <a:t>o</a:t>
            </a:r>
            <a:r>
              <a:rPr sz="1900" spc="182" dirty="0">
                <a:latin typeface="Arial"/>
                <a:cs typeface="Arial"/>
              </a:rPr>
              <a:t>r</a:t>
            </a:r>
            <a:r>
              <a:rPr sz="1900" spc="-15" dirty="0">
                <a:latin typeface="Arial"/>
                <a:cs typeface="Arial"/>
              </a:rPr>
              <a:t>m</a:t>
            </a:r>
            <a:r>
              <a:rPr sz="1900" spc="259" dirty="0">
                <a:latin typeface="Arial"/>
                <a:cs typeface="Arial"/>
              </a:rPr>
              <a:t> </a:t>
            </a:r>
            <a:r>
              <a:rPr sz="1900" spc="-46" dirty="0">
                <a:latin typeface="Arial"/>
                <a:cs typeface="Arial"/>
              </a:rPr>
              <a:t>p</a:t>
            </a:r>
            <a:r>
              <a:rPr sz="1900" spc="36" dirty="0">
                <a:latin typeface="Arial"/>
                <a:cs typeface="Arial"/>
              </a:rPr>
              <a:t>l</a:t>
            </a:r>
            <a:r>
              <a:rPr sz="1900" spc="22" dirty="0">
                <a:latin typeface="Arial"/>
                <a:cs typeface="Arial"/>
              </a:rPr>
              <a:t>e</a:t>
            </a:r>
            <a:r>
              <a:rPr sz="1900" spc="56" dirty="0">
                <a:latin typeface="Arial"/>
                <a:cs typeface="Arial"/>
              </a:rPr>
              <a:t>x</a:t>
            </a:r>
            <a:r>
              <a:rPr sz="1900" spc="-25" dirty="0">
                <a:latin typeface="Arial"/>
                <a:cs typeface="Arial"/>
              </a:rPr>
              <a:t>u</a:t>
            </a:r>
            <a:r>
              <a:rPr sz="1900" spc="-113" dirty="0">
                <a:latin typeface="Arial"/>
                <a:cs typeface="Arial"/>
              </a:rPr>
              <a:t>s</a:t>
            </a:r>
            <a:endParaRPr sz="1900" dirty="0">
              <a:latin typeface="Arial"/>
              <a:cs typeface="Arial"/>
            </a:endParaRPr>
          </a:p>
          <a:p>
            <a:pPr marL="21751" marR="36037">
              <a:lnSpc>
                <a:spcPct val="106373"/>
              </a:lnSpc>
              <a:spcBef>
                <a:spcPts val="380"/>
              </a:spcBef>
            </a:pPr>
            <a:r>
              <a:rPr sz="1400" spc="-176" dirty="0">
                <a:latin typeface="Arial Unicode MS"/>
                <a:cs typeface="Arial Unicode MS"/>
              </a:rPr>
              <a:t>■</a:t>
            </a:r>
            <a:r>
              <a:rPr sz="1400" spc="-81" dirty="0">
                <a:latin typeface="Arial Unicode MS"/>
                <a:cs typeface="Arial Unicode MS"/>
              </a:rPr>
              <a:t>  </a:t>
            </a:r>
            <a:r>
              <a:rPr sz="1400" spc="137" dirty="0">
                <a:latin typeface="Arial Unicode MS"/>
                <a:cs typeface="Arial Unicode MS"/>
              </a:rPr>
              <a:t> </a:t>
            </a:r>
            <a:r>
              <a:rPr sz="1900" spc="-362" dirty="0">
                <a:latin typeface="Arial"/>
                <a:cs typeface="Arial"/>
              </a:rPr>
              <a:t>L</a:t>
            </a:r>
            <a:r>
              <a:rPr sz="1900" spc="56" dirty="0">
                <a:latin typeface="Arial"/>
                <a:cs typeface="Arial"/>
              </a:rPr>
              <a:t>y</a:t>
            </a:r>
            <a:r>
              <a:rPr sz="1900" spc="122" dirty="0">
                <a:latin typeface="Arial"/>
                <a:cs typeface="Arial"/>
              </a:rPr>
              <a:t>m</a:t>
            </a:r>
            <a:r>
              <a:rPr sz="1900" spc="116" dirty="0">
                <a:latin typeface="Arial"/>
                <a:cs typeface="Arial"/>
              </a:rPr>
              <a:t>p</a:t>
            </a:r>
            <a:r>
              <a:rPr sz="1900" spc="47" dirty="0">
                <a:latin typeface="Arial"/>
                <a:cs typeface="Arial"/>
              </a:rPr>
              <a:t>h</a:t>
            </a:r>
            <a:r>
              <a:rPr sz="1900" spc="-46" dirty="0">
                <a:latin typeface="Arial"/>
                <a:cs typeface="Arial"/>
              </a:rPr>
              <a:t>a</a:t>
            </a:r>
            <a:r>
              <a:rPr sz="1900" spc="290" dirty="0">
                <a:latin typeface="Arial"/>
                <a:cs typeface="Arial"/>
              </a:rPr>
              <a:t>t</a:t>
            </a:r>
            <a:r>
              <a:rPr sz="1900" spc="36" dirty="0">
                <a:latin typeface="Arial"/>
                <a:cs typeface="Arial"/>
              </a:rPr>
              <a:t>i</a:t>
            </a:r>
            <a:r>
              <a:rPr sz="1900" spc="8" dirty="0">
                <a:latin typeface="Arial"/>
                <a:cs typeface="Arial"/>
              </a:rPr>
              <a:t>c</a:t>
            </a:r>
            <a:r>
              <a:rPr sz="1900" spc="-189" dirty="0">
                <a:latin typeface="Arial"/>
                <a:cs typeface="Arial"/>
              </a:rPr>
              <a:t>s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55283" y="5422966"/>
            <a:ext cx="200079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23" dirty="0">
                <a:solidFill>
                  <a:srgbClr val="858585"/>
                </a:solidFill>
                <a:latin typeface="Times New Roman"/>
                <a:cs typeface="Times New Roman"/>
              </a:rPr>
              <a:t>layer of tunica vaginalis</a:t>
            </a:r>
            <a:r>
              <a:rPr sz="1600" spc="-23" dirty="0">
                <a:solidFill>
                  <a:srgbClr val="A3A3A7"/>
                </a:solidFill>
                <a:latin typeface="Times New Roman"/>
                <a:cs typeface="Times New Roman"/>
              </a:rPr>
              <a:t>)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7475" y="5822258"/>
            <a:ext cx="2584498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25" dirty="0">
                <a:solidFill>
                  <a:srgbClr val="858585"/>
                </a:solidFill>
                <a:latin typeface="Times New Roman"/>
                <a:cs typeface="Times New Roman"/>
              </a:rPr>
              <a:t>Parietal layer of </a:t>
            </a:r>
            <a:r>
              <a:rPr sz="1400" spc="14" dirty="0">
                <a:solidFill>
                  <a:srgbClr val="858585"/>
                </a:solidFill>
                <a:latin typeface="Arial"/>
                <a:cs typeface="Arial"/>
              </a:rPr>
              <a:t>tunica </a:t>
            </a:r>
            <a:r>
              <a:rPr sz="1600" spc="-25" dirty="0">
                <a:solidFill>
                  <a:srgbClr val="858585"/>
                </a:solidFill>
                <a:latin typeface="Times New Roman"/>
                <a:cs typeface="Times New Roman"/>
              </a:rPr>
              <a:t>vaginalis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669284" y="6235885"/>
            <a:ext cx="108784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-98" dirty="0">
                <a:solidFill>
                  <a:srgbClr val="B59187"/>
                </a:solidFill>
                <a:latin typeface="Times New Roman"/>
                <a:cs typeface="Times New Roman"/>
              </a:rPr>
              <a:t>s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0300" y="1371600"/>
            <a:ext cx="5473700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026" tIns="45500" rIns="91026" bIns="45500" anchor="t" anchorCtr="0">
            <a:noAutofit/>
          </a:bodyPr>
          <a:lstStyle/>
          <a:p>
            <a:pPr algn="l">
              <a:lnSpc>
                <a:spcPct val="89000"/>
              </a:lnSpc>
              <a:spcBef>
                <a:spcPts val="0"/>
              </a:spcBef>
              <a:buClr>
                <a:srgbClr val="638764"/>
              </a:buClr>
              <a:buSzPts val="3000"/>
            </a:pPr>
            <a:r>
              <a:rPr lang="en-US" sz="3000" b="1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Scrotum </a:t>
            </a:r>
          </a:p>
        </p:txBody>
      </p:sp>
      <p:sp>
        <p:nvSpPr>
          <p:cNvPr id="260" name="Google Shape;260;p34"/>
          <p:cNvSpPr txBox="1">
            <a:spLocks noGrp="1"/>
          </p:cNvSpPr>
          <p:nvPr>
            <p:ph idx="1"/>
          </p:nvPr>
        </p:nvSpPr>
        <p:spPr>
          <a:xfrm>
            <a:off x="533400" y="1066802"/>
            <a:ext cx="7210500" cy="17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6" tIns="45500" rIns="91026" bIns="45500" anchor="t" anchorCtr="0">
            <a:noAutofit/>
          </a:bodyPr>
          <a:lstStyle/>
          <a:p>
            <a:pPr marL="382500" indent="-382500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Libre Franklin"/>
              <a:buChar char="■"/>
            </a:pPr>
            <a:r>
              <a:rPr lang="en-US" sz="2400" b="1" dirty="0"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The 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scrotum</a:t>
            </a:r>
            <a:r>
              <a:rPr lang="en-US" sz="2400" b="1" dirty="0">
                <a:solidFill>
                  <a:srgbClr val="638764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</a:t>
            </a:r>
            <a:r>
              <a:rPr lang="en-US" sz="2400" b="1" dirty="0"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is an </a:t>
            </a:r>
            <a:r>
              <a:rPr lang="en-US" sz="2400" b="1" dirty="0" err="1"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outpouching</a:t>
            </a:r>
            <a:r>
              <a:rPr lang="en-US" sz="2400" b="1" dirty="0"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of the lower part of the anterior abdominal wall and contains the 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testes</a:t>
            </a:r>
            <a:r>
              <a:rPr lang="en-US" sz="2400" b="1" dirty="0">
                <a:solidFill>
                  <a:schemeClr val="dk2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, </a:t>
            </a:r>
            <a:r>
              <a:rPr lang="en-US" sz="2400" b="1" dirty="0"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the </a:t>
            </a:r>
            <a:r>
              <a:rPr lang="en-US" sz="24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epididymis</a:t>
            </a:r>
            <a:r>
              <a:rPr lang="en-US" sz="2400" b="1" dirty="0">
                <a:solidFill>
                  <a:schemeClr val="dk2"/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, </a:t>
            </a:r>
            <a:r>
              <a:rPr lang="en-US" sz="2400" b="1" dirty="0"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and 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the lower ends of the spermatic cords.</a:t>
            </a:r>
            <a:endParaRPr sz="2400" b="1" dirty="0">
              <a:solidFill>
                <a:schemeClr val="tx2">
                  <a:lumMod val="40000"/>
                  <a:lumOff val="60000"/>
                </a:schemeClr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 marL="382500" indent="-230763">
              <a:lnSpc>
                <a:spcPct val="94000"/>
              </a:lnSpc>
              <a:spcBef>
                <a:spcPts val="1200"/>
              </a:spcBef>
              <a:buClr>
                <a:schemeClr val="dk2"/>
              </a:buClr>
              <a:buSzPts val="2400"/>
              <a:buNone/>
            </a:pPr>
            <a:endParaRPr sz="2400" b="1" dirty="0">
              <a:solidFill>
                <a:schemeClr val="lt1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</p:txBody>
      </p:sp>
      <p:pic>
        <p:nvPicPr>
          <p:cNvPr id="261" name="Google Shape;261;p34"/>
          <p:cNvPicPr preferRelativeResize="0"/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187452" y="2997209"/>
            <a:ext cx="7094537" cy="4024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69924" y="164707"/>
            <a:ext cx="3866576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HESSELBACH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44535" y="164707"/>
            <a:ext cx="2916354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86" dirty="0">
                <a:solidFill>
                  <a:srgbClr val="FDFDFD"/>
                </a:solidFill>
                <a:latin typeface="Arial"/>
                <a:cs typeface="Arial"/>
              </a:rPr>
              <a:t>TRIANGLE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649" y="1652952"/>
            <a:ext cx="2981197" cy="611632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33887">
              <a:lnSpc>
                <a:spcPts val="2136"/>
              </a:lnSpc>
            </a:pPr>
            <a:r>
              <a:rPr sz="2000" spc="51" dirty="0">
                <a:latin typeface="Arial"/>
                <a:cs typeface="Arial"/>
              </a:rPr>
              <a:t>Borders of Hesselbach's</a:t>
            </a:r>
            <a:endParaRPr sz="2000" dirty="0">
              <a:latin typeface="Arial"/>
              <a:cs typeface="Arial"/>
            </a:endParaRPr>
          </a:p>
          <a:p>
            <a:pPr marL="12647" marR="37932">
              <a:lnSpc>
                <a:spcPct val="95825"/>
              </a:lnSpc>
              <a:spcBef>
                <a:spcPts val="207"/>
              </a:spcBef>
            </a:pPr>
            <a:r>
              <a:rPr sz="2000" spc="95" dirty="0">
                <a:latin typeface="Arial"/>
                <a:cs typeface="Arial"/>
              </a:rPr>
              <a:t>triangle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29860" y="1745189"/>
            <a:ext cx="1059312" cy="425703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8718">
              <a:lnSpc>
                <a:spcPts val="1526"/>
              </a:lnSpc>
            </a:pPr>
            <a:r>
              <a:rPr sz="1400" b="1" spc="-207" dirty="0">
                <a:solidFill>
                  <a:srgbClr val="4B211D"/>
                </a:solidFill>
                <a:latin typeface="Arial"/>
                <a:cs typeface="Arial"/>
              </a:rPr>
              <a:t>Inferior epigastric</a:t>
            </a:r>
            <a:endParaRPr sz="1400" dirty="0">
              <a:latin typeface="Arial"/>
              <a:cs typeface="Arial"/>
            </a:endParaRPr>
          </a:p>
          <a:p>
            <a:pPr marL="12647" marR="26554">
              <a:lnSpc>
                <a:spcPct val="95825"/>
              </a:lnSpc>
              <a:spcBef>
                <a:spcPts val="63"/>
              </a:spcBef>
            </a:pPr>
            <a:r>
              <a:rPr sz="1400" b="1" spc="-275" dirty="0">
                <a:solidFill>
                  <a:srgbClr val="4B211D"/>
                </a:solidFill>
                <a:latin typeface="Arial"/>
                <a:cs typeface="Arial"/>
              </a:rPr>
              <a:t>vessels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7758" y="2259149"/>
            <a:ext cx="554949" cy="444500"/>
          </a:xfrm>
          <a:prstGeom prst="rect">
            <a:avLst/>
          </a:prstGeom>
        </p:spPr>
        <p:txBody>
          <a:bodyPr wrap="square" lIns="0" tIns="21939" rIns="0" bIns="0" rtlCol="0">
            <a:noAutofit/>
          </a:bodyPr>
          <a:lstStyle/>
          <a:p>
            <a:pPr marL="12647">
              <a:lnSpc>
                <a:spcPts val="3464"/>
              </a:lnSpc>
            </a:pPr>
            <a:r>
              <a:rPr sz="3300" spc="2746" dirty="0">
                <a:solidFill>
                  <a:srgbClr val="AF443F"/>
                </a:solidFill>
                <a:latin typeface="Times New Roman"/>
                <a:cs typeface="Times New Roman"/>
              </a:rPr>
              <a:t>l</a:t>
            </a:r>
            <a:endParaRPr sz="33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6460" y="2409671"/>
            <a:ext cx="832998" cy="1072129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5682">
              <a:lnSpc>
                <a:spcPts val="1526"/>
              </a:lnSpc>
            </a:pPr>
            <a:r>
              <a:rPr sz="1400" b="1" spc="-233" dirty="0">
                <a:solidFill>
                  <a:srgbClr val="4B211D"/>
                </a:solidFill>
                <a:latin typeface="Arial"/>
                <a:cs typeface="Arial"/>
              </a:rPr>
              <a:t>Deep inguinal</a:t>
            </a:r>
            <a:endParaRPr sz="1400" dirty="0">
              <a:latin typeface="Arial"/>
              <a:cs typeface="Arial"/>
            </a:endParaRPr>
          </a:p>
          <a:p>
            <a:pPr marL="12647" marR="26554">
              <a:lnSpc>
                <a:spcPct val="95825"/>
              </a:lnSpc>
              <a:spcBef>
                <a:spcPts val="38"/>
              </a:spcBef>
            </a:pPr>
            <a:r>
              <a:rPr sz="1400" b="1" spc="-231" dirty="0">
                <a:solidFill>
                  <a:srgbClr val="4B211D"/>
                </a:solidFill>
                <a:latin typeface="Arial"/>
                <a:cs typeface="Arial"/>
              </a:rPr>
              <a:t>ring</a:t>
            </a:r>
            <a:endParaRPr sz="1400" dirty="0">
              <a:latin typeface="Arial"/>
              <a:cs typeface="Arial"/>
            </a:endParaRPr>
          </a:p>
          <a:p>
            <a:pPr marL="486063" marR="26554">
              <a:lnSpc>
                <a:spcPts val="5185"/>
              </a:lnSpc>
              <a:spcBef>
                <a:spcPts val="259"/>
              </a:spcBef>
            </a:pPr>
            <a:r>
              <a:rPr sz="4700" spc="-520" dirty="0">
                <a:solidFill>
                  <a:srgbClr val="97383B"/>
                </a:solidFill>
                <a:latin typeface="Arial"/>
                <a:cs typeface="Arial"/>
              </a:rPr>
              <a:t>\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93841" y="2442037"/>
            <a:ext cx="733819" cy="73406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8718" marR="20071">
              <a:lnSpc>
                <a:spcPts val="1633"/>
              </a:lnSpc>
            </a:pPr>
            <a:r>
              <a:rPr sz="1500" b="1" spc="-245" dirty="0">
                <a:solidFill>
                  <a:srgbClr val="282828"/>
                </a:solidFill>
                <a:latin typeface="Arial"/>
                <a:cs typeface="Arial"/>
              </a:rPr>
              <a:t>nectus</a:t>
            </a:r>
            <a:endParaRPr sz="1500" dirty="0">
              <a:latin typeface="Arial"/>
              <a:cs typeface="Arial"/>
            </a:endParaRPr>
          </a:p>
          <a:p>
            <a:pPr marL="18718" indent="-6085">
              <a:lnSpc>
                <a:spcPts val="2020"/>
              </a:lnSpc>
              <a:spcBef>
                <a:spcPts val="149"/>
              </a:spcBef>
            </a:pPr>
            <a:r>
              <a:rPr sz="1500" b="1" spc="-232" dirty="0">
                <a:solidFill>
                  <a:srgbClr val="282828"/>
                </a:solidFill>
                <a:latin typeface="Arial"/>
                <a:cs typeface="Arial"/>
              </a:rPr>
              <a:t>a</a:t>
            </a:r>
            <a:r>
              <a:rPr sz="1500" b="1" spc="-242" dirty="0">
                <a:solidFill>
                  <a:srgbClr val="282828"/>
                </a:solidFill>
                <a:latin typeface="Arial"/>
                <a:cs typeface="Arial"/>
              </a:rPr>
              <a:t>b</a:t>
            </a:r>
            <a:r>
              <a:rPr sz="1500" b="1" spc="-265" dirty="0">
                <a:solidFill>
                  <a:srgbClr val="282828"/>
                </a:solidFill>
                <a:latin typeface="Arial"/>
                <a:cs typeface="Arial"/>
              </a:rPr>
              <a:t>d</a:t>
            </a:r>
            <a:r>
              <a:rPr sz="1500" b="1" spc="-219" dirty="0">
                <a:solidFill>
                  <a:srgbClr val="282828"/>
                </a:solidFill>
                <a:latin typeface="Arial"/>
                <a:cs typeface="Arial"/>
              </a:rPr>
              <a:t>o</a:t>
            </a:r>
            <a:r>
              <a:rPr sz="1500" b="1" spc="-301" dirty="0">
                <a:solidFill>
                  <a:srgbClr val="282828"/>
                </a:solidFill>
                <a:latin typeface="Arial"/>
                <a:cs typeface="Arial"/>
              </a:rPr>
              <a:t>m</a:t>
            </a:r>
            <a:r>
              <a:rPr sz="1500" b="1" spc="-79" dirty="0">
                <a:solidFill>
                  <a:srgbClr val="282828"/>
                </a:solidFill>
                <a:latin typeface="Arial"/>
                <a:cs typeface="Arial"/>
              </a:rPr>
              <a:t>i</a:t>
            </a:r>
            <a:r>
              <a:rPr sz="1500" b="1" spc="-242" dirty="0">
                <a:solidFill>
                  <a:srgbClr val="282828"/>
                </a:solidFill>
                <a:latin typeface="Arial"/>
                <a:cs typeface="Arial"/>
              </a:rPr>
              <a:t>n</a:t>
            </a:r>
            <a:r>
              <a:rPr sz="1500" b="1" spc="-128" dirty="0">
                <a:solidFill>
                  <a:srgbClr val="282828"/>
                </a:solidFill>
                <a:latin typeface="Arial"/>
                <a:cs typeface="Arial"/>
              </a:rPr>
              <a:t>i</a:t>
            </a:r>
            <a:r>
              <a:rPr sz="1500" b="1" spc="-358" dirty="0">
                <a:solidFill>
                  <a:srgbClr val="282828"/>
                </a:solidFill>
                <a:latin typeface="Arial"/>
                <a:cs typeface="Arial"/>
              </a:rPr>
              <a:t>s</a:t>
            </a:r>
            <a:r>
              <a:rPr sz="1500" b="1" spc="-178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500" b="1" spc="-395" dirty="0">
                <a:solidFill>
                  <a:srgbClr val="282828"/>
                </a:solidFill>
                <a:latin typeface="Arial"/>
                <a:cs typeface="Arial"/>
              </a:rPr>
              <a:t>m</a:t>
            </a:r>
            <a:r>
              <a:rPr sz="1500" b="1" spc="-242" dirty="0">
                <a:solidFill>
                  <a:srgbClr val="282828"/>
                </a:solidFill>
                <a:latin typeface="Arial"/>
                <a:cs typeface="Arial"/>
              </a:rPr>
              <a:t>u</a:t>
            </a:r>
            <a:r>
              <a:rPr sz="1500" b="1" spc="-304" dirty="0">
                <a:solidFill>
                  <a:srgbClr val="282828"/>
                </a:solidFill>
                <a:latin typeface="Arial"/>
                <a:cs typeface="Arial"/>
              </a:rPr>
              <a:t>s</a:t>
            </a:r>
            <a:r>
              <a:rPr sz="1500" b="1" spc="-275" dirty="0">
                <a:solidFill>
                  <a:srgbClr val="282828"/>
                </a:solidFill>
                <a:latin typeface="Arial"/>
                <a:cs typeface="Arial"/>
              </a:rPr>
              <a:t>c</a:t>
            </a:r>
            <a:r>
              <a:rPr sz="1500" b="1" spc="-133" dirty="0">
                <a:solidFill>
                  <a:srgbClr val="282828"/>
                </a:solidFill>
                <a:latin typeface="Arial"/>
                <a:cs typeface="Arial"/>
              </a:rPr>
              <a:t>l</a:t>
            </a:r>
            <a:r>
              <a:rPr sz="1500" b="1" spc="-241" dirty="0">
                <a:solidFill>
                  <a:srgbClr val="282828"/>
                </a:solidFill>
                <a:latin typeface="Arial"/>
                <a:cs typeface="Arial"/>
              </a:rPr>
              <a:t>e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985" y="2893488"/>
            <a:ext cx="2530649" cy="2184400"/>
          </a:xfrm>
          <a:prstGeom prst="rect">
            <a:avLst/>
          </a:prstGeom>
        </p:spPr>
        <p:txBody>
          <a:bodyPr wrap="square" lIns="0" tIns="13624" rIns="0" bIns="0" rtlCol="0">
            <a:noAutofit/>
          </a:bodyPr>
          <a:lstStyle/>
          <a:p>
            <a:pPr marL="12647" marR="30977">
              <a:lnSpc>
                <a:spcPts val="2155"/>
              </a:lnSpc>
            </a:pPr>
            <a:r>
              <a:rPr sz="1600" spc="-250" dirty="0">
                <a:solidFill>
                  <a:srgbClr val="C45911"/>
                </a:solidFill>
                <a:latin typeface="Arial Unicode MS"/>
                <a:cs typeface="Arial Unicode MS"/>
              </a:rPr>
              <a:t>■</a:t>
            </a:r>
            <a:r>
              <a:rPr sz="1600" spc="-115" dirty="0">
                <a:solidFill>
                  <a:srgbClr val="C45911"/>
                </a:solidFill>
                <a:latin typeface="Arial Unicode MS"/>
                <a:cs typeface="Arial Unicode MS"/>
              </a:rPr>
              <a:t>  </a:t>
            </a:r>
            <a:r>
              <a:rPr sz="1600" spc="-33" dirty="0">
                <a:solidFill>
                  <a:srgbClr val="C45911"/>
                </a:solidFill>
                <a:latin typeface="Arial Unicode MS"/>
                <a:cs typeface="Arial Unicode MS"/>
              </a:rPr>
              <a:t> </a:t>
            </a:r>
            <a:r>
              <a:rPr sz="2000" b="1" spc="203" dirty="0">
                <a:solidFill>
                  <a:srgbClr val="C45911"/>
                </a:solidFill>
                <a:latin typeface="Arial"/>
                <a:cs typeface="Arial"/>
              </a:rPr>
              <a:t>M</a:t>
            </a:r>
            <a:r>
              <a:rPr sz="2000" b="1" spc="137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2000" b="1" spc="77" dirty="0">
                <a:solidFill>
                  <a:srgbClr val="C45911"/>
                </a:solidFill>
                <a:latin typeface="Arial"/>
                <a:cs typeface="Arial"/>
              </a:rPr>
              <a:t>d</a:t>
            </a:r>
            <a:r>
              <a:rPr sz="2000" b="1" spc="20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2000" b="1" spc="86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2000" b="1" spc="4" dirty="0">
                <a:solidFill>
                  <a:srgbClr val="C45911"/>
                </a:solidFill>
                <a:latin typeface="Arial"/>
                <a:cs typeface="Arial"/>
              </a:rPr>
              <a:t>l</a:t>
            </a:r>
            <a:r>
              <a:rPr sz="2000" b="1" spc="14" dirty="0">
                <a:solidFill>
                  <a:srgbClr val="C45911"/>
                </a:solidFill>
                <a:latin typeface="Arial"/>
                <a:cs typeface="Arial"/>
              </a:rPr>
              <a:t>l</a:t>
            </a:r>
            <a:r>
              <a:rPr sz="2000" b="1" spc="159" dirty="0">
                <a:solidFill>
                  <a:srgbClr val="C45911"/>
                </a:solidFill>
                <a:latin typeface="Arial"/>
                <a:cs typeface="Arial"/>
              </a:rPr>
              <a:t>y</a:t>
            </a:r>
            <a:r>
              <a:rPr sz="2000" b="1" spc="-239" dirty="0">
                <a:solidFill>
                  <a:srgbClr val="C45911"/>
                </a:solidFill>
                <a:latin typeface="Arial"/>
                <a:cs typeface="Arial"/>
              </a:rPr>
              <a:t>:</a:t>
            </a:r>
            <a:r>
              <a:rPr sz="2000" b="1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2000" b="1" spc="-239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2000" spc="7" dirty="0">
                <a:latin typeface="Arial"/>
                <a:cs typeface="Arial"/>
              </a:rPr>
              <a:t>r</a:t>
            </a:r>
            <a:r>
              <a:rPr sz="2000" spc="41" dirty="0">
                <a:latin typeface="Arial"/>
                <a:cs typeface="Arial"/>
              </a:rPr>
              <a:t>e</a:t>
            </a:r>
            <a:r>
              <a:rPr sz="2000" spc="-14" dirty="0">
                <a:latin typeface="Arial"/>
                <a:cs typeface="Arial"/>
              </a:rPr>
              <a:t>c</a:t>
            </a:r>
            <a:r>
              <a:rPr sz="2000" spc="334" dirty="0">
                <a:latin typeface="Arial"/>
                <a:cs typeface="Arial"/>
              </a:rPr>
              <a:t>t</a:t>
            </a:r>
            <a:r>
              <a:rPr sz="2000" spc="63" dirty="0">
                <a:latin typeface="Arial"/>
                <a:cs typeface="Arial"/>
              </a:rPr>
              <a:t>u</a:t>
            </a:r>
            <a:r>
              <a:rPr sz="2000" spc="-129" dirty="0"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 marL="228103" marR="30977">
              <a:lnSpc>
                <a:spcPct val="95825"/>
              </a:lnSpc>
              <a:spcBef>
                <a:spcPts val="197"/>
              </a:spcBef>
            </a:pPr>
            <a:r>
              <a:rPr sz="2000" spc="45" dirty="0">
                <a:latin typeface="Arial"/>
                <a:cs typeface="Arial"/>
              </a:rPr>
              <a:t>abdominis  muscle</a:t>
            </a:r>
            <a:endParaRPr sz="2000" dirty="0">
              <a:latin typeface="Arial"/>
              <a:cs typeface="Arial"/>
            </a:endParaRPr>
          </a:p>
          <a:p>
            <a:pPr marL="228103" marR="134642" indent="-215464">
              <a:lnSpc>
                <a:spcPts val="2771"/>
              </a:lnSpc>
              <a:spcBef>
                <a:spcPts val="813"/>
              </a:spcBef>
              <a:tabLst>
                <a:tab pos="227597" algn="l"/>
              </a:tabLst>
            </a:pPr>
            <a:r>
              <a:rPr sz="1600" spc="-250" dirty="0">
                <a:solidFill>
                  <a:srgbClr val="C45911"/>
                </a:solidFill>
                <a:latin typeface="Arial Unicode MS"/>
                <a:cs typeface="Arial Unicode MS"/>
              </a:rPr>
              <a:t>■</a:t>
            </a:r>
            <a:r>
              <a:rPr sz="1600" dirty="0">
                <a:solidFill>
                  <a:srgbClr val="C45911"/>
                </a:solidFill>
                <a:latin typeface="Arial Unicode MS"/>
                <a:cs typeface="Arial Unicode MS"/>
              </a:rPr>
              <a:t>	</a:t>
            </a:r>
            <a:r>
              <a:rPr sz="2000" b="1" spc="57" dirty="0">
                <a:solidFill>
                  <a:srgbClr val="C45911"/>
                </a:solidFill>
                <a:latin typeface="Arial"/>
                <a:cs typeface="Arial"/>
              </a:rPr>
              <a:t>Laterally: </a:t>
            </a:r>
            <a:r>
              <a:rPr sz="2000" spc="57" dirty="0">
                <a:latin typeface="Arial"/>
                <a:cs typeface="Arial"/>
              </a:rPr>
              <a:t>inferior </a:t>
            </a:r>
            <a:endParaRPr sz="2000" dirty="0">
              <a:latin typeface="Arial"/>
              <a:cs typeface="Arial"/>
            </a:endParaRPr>
          </a:p>
          <a:p>
            <a:pPr marL="228103" marR="134642">
              <a:lnSpc>
                <a:spcPts val="2299"/>
              </a:lnSpc>
              <a:spcBef>
                <a:spcPts val="307"/>
              </a:spcBef>
              <a:tabLst>
                <a:tab pos="227597" algn="l"/>
              </a:tabLst>
            </a:pPr>
            <a:r>
              <a:rPr sz="2000" spc="46" dirty="0">
                <a:latin typeface="Arial"/>
                <a:cs typeface="Arial"/>
              </a:rPr>
              <a:t>epigastric vessels</a:t>
            </a:r>
            <a:endParaRPr sz="2000" dirty="0">
              <a:latin typeface="Arial"/>
              <a:cs typeface="Arial"/>
            </a:endParaRPr>
          </a:p>
          <a:p>
            <a:pPr marL="237212" indent="-224566">
              <a:lnSpc>
                <a:spcPts val="2620"/>
              </a:lnSpc>
              <a:spcBef>
                <a:spcPts val="1194"/>
              </a:spcBef>
              <a:tabLst>
                <a:tab pos="227597" algn="l"/>
              </a:tabLst>
            </a:pPr>
            <a:r>
              <a:rPr sz="1600" spc="-250" dirty="0">
                <a:solidFill>
                  <a:srgbClr val="C45911"/>
                </a:solidFill>
                <a:latin typeface="Arial Unicode MS"/>
                <a:cs typeface="Arial Unicode MS"/>
              </a:rPr>
              <a:t>■</a:t>
            </a:r>
            <a:r>
              <a:rPr sz="1600" dirty="0">
                <a:solidFill>
                  <a:srgbClr val="C45911"/>
                </a:solidFill>
                <a:latin typeface="Arial Unicode MS"/>
                <a:cs typeface="Arial Unicode MS"/>
              </a:rPr>
              <a:t>	</a:t>
            </a:r>
            <a:r>
              <a:rPr sz="2000" b="1" spc="55" dirty="0">
                <a:solidFill>
                  <a:srgbClr val="C45911"/>
                </a:solidFill>
                <a:latin typeface="Arial"/>
                <a:cs typeface="Arial"/>
              </a:rPr>
              <a:t>Inferiorly: </a:t>
            </a:r>
            <a:r>
              <a:rPr sz="2000" spc="55" dirty="0">
                <a:latin typeface="Arial"/>
                <a:cs typeface="Arial"/>
              </a:rPr>
              <a:t>inguinal ligament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57244" y="3652078"/>
            <a:ext cx="895337" cy="481584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24783">
              <a:lnSpc>
                <a:spcPts val="1735"/>
              </a:lnSpc>
            </a:pPr>
            <a:r>
              <a:rPr sz="1600" spc="-140" dirty="0">
                <a:solidFill>
                  <a:srgbClr val="A8262D"/>
                </a:solidFill>
                <a:latin typeface="Times New Roman"/>
                <a:cs typeface="Times New Roman"/>
              </a:rPr>
              <a:t>Hesselbach</a:t>
            </a:r>
            <a:r>
              <a:rPr sz="1600" spc="-140" dirty="0">
                <a:solidFill>
                  <a:srgbClr val="97383B"/>
                </a:solidFill>
                <a:latin typeface="Times New Roman"/>
                <a:cs typeface="Times New Roman"/>
              </a:rPr>
              <a:t>'s</a:t>
            </a:r>
            <a:endParaRPr sz="1600" dirty="0">
              <a:latin typeface="Times New Roman"/>
              <a:cs typeface="Times New Roman"/>
            </a:endParaRPr>
          </a:p>
          <a:p>
            <a:pPr marL="12647" marR="30348">
              <a:lnSpc>
                <a:spcPct val="95825"/>
              </a:lnSpc>
              <a:spcBef>
                <a:spcPts val="63"/>
              </a:spcBef>
            </a:pPr>
            <a:r>
              <a:rPr sz="1600" spc="-111" dirty="0">
                <a:solidFill>
                  <a:srgbClr val="A8262D"/>
                </a:solidFill>
                <a:latin typeface="Times New Roman"/>
                <a:cs typeface="Times New Roman"/>
              </a:rPr>
              <a:t>triangle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89853" y="3671514"/>
            <a:ext cx="1121814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4075" dirty="0">
                <a:solidFill>
                  <a:srgbClr val="4B211D"/>
                </a:solidFill>
                <a:latin typeface="Arial"/>
                <a:cs typeface="Arial"/>
              </a:rPr>
              <a:t>+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4292" y="3807541"/>
            <a:ext cx="623642" cy="471932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 marR="28451">
              <a:lnSpc>
                <a:spcPts val="1633"/>
              </a:lnSpc>
            </a:pPr>
            <a:r>
              <a:rPr sz="1500" b="1" spc="-207" dirty="0">
                <a:solidFill>
                  <a:srgbClr val="4B211D"/>
                </a:solidFill>
                <a:latin typeface="Arial"/>
                <a:cs typeface="Arial"/>
              </a:rPr>
              <a:t>Inguinal</a:t>
            </a:r>
            <a:endParaRPr sz="15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208"/>
              </a:spcBef>
            </a:pPr>
            <a:r>
              <a:rPr sz="1500" b="1" spc="-209" dirty="0">
                <a:solidFill>
                  <a:srgbClr val="4B211D"/>
                </a:solidFill>
                <a:latin typeface="Arial"/>
                <a:cs typeface="Arial"/>
              </a:rPr>
              <a:t>ligament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0689" y="4347022"/>
            <a:ext cx="880595" cy="483485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0348">
              <a:lnSpc>
                <a:spcPts val="1735"/>
              </a:lnSpc>
            </a:pPr>
            <a:r>
              <a:rPr sz="1600" spc="-143" dirty="0">
                <a:solidFill>
                  <a:srgbClr val="282828"/>
                </a:solidFill>
                <a:latin typeface="Times New Roman"/>
                <a:cs typeface="Times New Roman"/>
              </a:rPr>
              <a:t>Superficial</a:t>
            </a:r>
            <a:endParaRPr sz="1600" dirty="0">
              <a:latin typeface="Times New Roman"/>
              <a:cs typeface="Times New Roman"/>
            </a:endParaRPr>
          </a:p>
          <a:p>
            <a:pPr marL="18718">
              <a:lnSpc>
                <a:spcPct val="95825"/>
              </a:lnSpc>
              <a:spcBef>
                <a:spcPts val="83"/>
              </a:spcBef>
            </a:pPr>
            <a:r>
              <a:rPr sz="1600" spc="-168" dirty="0">
                <a:solidFill>
                  <a:srgbClr val="282828"/>
                </a:solidFill>
                <a:latin typeface="Arial"/>
                <a:cs typeface="Arial"/>
              </a:rPr>
              <a:t>ingu</a:t>
            </a:r>
            <a:r>
              <a:rPr sz="1600" spc="-168" dirty="0">
                <a:solidFill>
                  <a:srgbClr val="383838"/>
                </a:solidFill>
                <a:latin typeface="Arial"/>
                <a:cs typeface="Arial"/>
              </a:rPr>
              <a:t>i</a:t>
            </a:r>
            <a:r>
              <a:rPr sz="1600" spc="-168" dirty="0">
                <a:solidFill>
                  <a:srgbClr val="282828"/>
                </a:solidFill>
                <a:latin typeface="Arial"/>
                <a:cs typeface="Arial"/>
              </a:rPr>
              <a:t>nal ring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35444" y="5175009"/>
            <a:ext cx="659430" cy="457200"/>
          </a:xfrm>
          <a:prstGeom prst="rect">
            <a:avLst/>
          </a:prstGeom>
        </p:spPr>
        <p:txBody>
          <a:bodyPr wrap="square" lIns="0" tIns="22572" rIns="0" bIns="0" rtlCol="0">
            <a:noAutofit/>
          </a:bodyPr>
          <a:lstStyle/>
          <a:p>
            <a:pPr marL="12647">
              <a:lnSpc>
                <a:spcPts val="3570"/>
              </a:lnSpc>
            </a:pPr>
            <a:r>
              <a:rPr sz="3400" spc="1108" dirty="0">
                <a:solidFill>
                  <a:srgbClr val="4F4438"/>
                </a:solidFill>
                <a:latin typeface="Times New Roman"/>
                <a:cs typeface="Times New Roman"/>
              </a:rPr>
              <a:t>--</a:t>
            </a:r>
            <a:endParaRPr sz="3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906026" y="5216777"/>
            <a:ext cx="975804" cy="215900"/>
          </a:xfrm>
          <a:prstGeom prst="rect">
            <a:avLst/>
          </a:prstGeom>
        </p:spPr>
        <p:txBody>
          <a:bodyPr wrap="square" lIns="0" tIns="10311" rIns="0" bIns="0" rtlCol="0">
            <a:noAutofit/>
          </a:bodyPr>
          <a:lstStyle/>
          <a:p>
            <a:pPr marL="12647">
              <a:lnSpc>
                <a:spcPts val="1630"/>
              </a:lnSpc>
            </a:pPr>
            <a:r>
              <a:rPr sz="1500" spc="-133" dirty="0">
                <a:solidFill>
                  <a:srgbClr val="282828"/>
                </a:solidFill>
                <a:latin typeface="Times New Roman"/>
                <a:cs typeface="Times New Roman"/>
              </a:rPr>
              <a:t>Spermatlc cord</a:t>
            </a:r>
            <a:endParaRPr sz="1500" dirty="0">
              <a:latin typeface="Times New Roman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524000"/>
            <a:ext cx="5486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512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16100" y="1054694"/>
            <a:ext cx="3012028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324" dirty="0">
                <a:solidFill>
                  <a:srgbClr val="445469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04337" y="1054694"/>
            <a:ext cx="2386071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311" dirty="0">
                <a:solidFill>
                  <a:srgbClr val="445469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6892" y="2320103"/>
            <a:ext cx="681817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17" dirty="0">
                <a:solidFill>
                  <a:srgbClr val="141414"/>
                </a:solidFill>
                <a:latin typeface="Arial"/>
                <a:cs typeface="Arial"/>
              </a:rPr>
              <a:t>N</a:t>
            </a:r>
            <a:r>
              <a:rPr sz="1500" spc="17" dirty="0">
                <a:solidFill>
                  <a:srgbClr val="242424"/>
                </a:solidFill>
                <a:latin typeface="Arial"/>
                <a:cs typeface="Arial"/>
              </a:rPr>
              <a:t>o</a:t>
            </a:r>
            <a:r>
              <a:rPr sz="1500" spc="17" dirty="0">
                <a:solidFill>
                  <a:srgbClr val="141414"/>
                </a:solidFill>
                <a:latin typeface="Arial"/>
                <a:cs typeface="Arial"/>
              </a:rPr>
              <a:t>rm</a:t>
            </a:r>
            <a:r>
              <a:rPr sz="1500" spc="17" dirty="0">
                <a:solidFill>
                  <a:srgbClr val="242424"/>
                </a:solidFill>
                <a:latin typeface="Arial"/>
                <a:cs typeface="Arial"/>
              </a:rPr>
              <a:t>a</a:t>
            </a:r>
            <a:r>
              <a:rPr sz="1500" spc="17" dirty="0">
                <a:solidFill>
                  <a:srgbClr val="141414"/>
                </a:solidFill>
                <a:latin typeface="Arial"/>
                <a:cs typeface="Arial"/>
              </a:rPr>
              <a:t>l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8364" y="2326199"/>
            <a:ext cx="1346106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In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g</a:t>
            </a: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uin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a</a:t>
            </a: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l h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er</a:t>
            </a: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ni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a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52820" y="2326199"/>
            <a:ext cx="1346106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In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g</a:t>
            </a: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uin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a</a:t>
            </a: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l h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er</a:t>
            </a:r>
            <a:r>
              <a:rPr sz="1500" spc="22" dirty="0">
                <a:solidFill>
                  <a:srgbClr val="141414"/>
                </a:solidFill>
                <a:latin typeface="Arial"/>
                <a:cs typeface="Arial"/>
              </a:rPr>
              <a:t>ni</a:t>
            </a:r>
            <a:r>
              <a:rPr sz="1500" spc="22" dirty="0">
                <a:solidFill>
                  <a:srgbClr val="242424"/>
                </a:solidFill>
                <a:latin typeface="Arial"/>
                <a:cs typeface="Arial"/>
              </a:rPr>
              <a:t>a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10660" y="2533463"/>
            <a:ext cx="383326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44" dirty="0">
                <a:solidFill>
                  <a:srgbClr val="141414"/>
                </a:solidFill>
                <a:latin typeface="Arial"/>
                <a:cs typeface="Arial"/>
              </a:rPr>
              <a:t>i</a:t>
            </a:r>
            <a:r>
              <a:rPr sz="1500" spc="44" dirty="0">
                <a:solidFill>
                  <a:srgbClr val="242424"/>
                </a:solidFill>
                <a:latin typeface="Arial"/>
                <a:cs typeface="Arial"/>
              </a:rPr>
              <a:t>nto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12996" y="2533463"/>
            <a:ext cx="767648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40" dirty="0">
                <a:solidFill>
                  <a:srgbClr val="242424"/>
                </a:solidFill>
                <a:latin typeface="Arial"/>
                <a:cs typeface="Arial"/>
              </a:rPr>
              <a:t>scrot</a:t>
            </a:r>
            <a:r>
              <a:rPr sz="1500" spc="40" dirty="0">
                <a:solidFill>
                  <a:srgbClr val="141414"/>
                </a:solidFill>
                <a:latin typeface="Arial"/>
                <a:cs typeface="Arial"/>
              </a:rPr>
              <a:t>um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69227" y="2533463"/>
            <a:ext cx="389811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57" dirty="0">
                <a:latin typeface="Arial"/>
                <a:cs typeface="Arial"/>
              </a:rPr>
              <a:t>i</a:t>
            </a:r>
            <a:r>
              <a:rPr sz="1500" spc="57" dirty="0">
                <a:solidFill>
                  <a:srgbClr val="141414"/>
                </a:solidFill>
                <a:latin typeface="Arial"/>
                <a:cs typeface="Arial"/>
              </a:rPr>
              <a:t>n</a:t>
            </a:r>
            <a:r>
              <a:rPr sz="1500" spc="57" dirty="0">
                <a:solidFill>
                  <a:srgbClr val="242424"/>
                </a:solidFill>
                <a:latin typeface="Arial"/>
                <a:cs typeface="Arial"/>
              </a:rPr>
              <a:t>to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1563" y="2533463"/>
            <a:ext cx="511376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spc="2" dirty="0">
                <a:solidFill>
                  <a:srgbClr val="242424"/>
                </a:solidFill>
                <a:latin typeface="Arial"/>
                <a:cs typeface="Arial"/>
              </a:rPr>
              <a:t>cana</a:t>
            </a:r>
            <a:r>
              <a:rPr sz="1500" spc="2" dirty="0">
                <a:solidFill>
                  <a:srgbClr val="141414"/>
                </a:solidFill>
                <a:latin typeface="Arial"/>
                <a:cs typeface="Arial"/>
              </a:rPr>
              <a:t>l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68416" y="2902652"/>
            <a:ext cx="624665" cy="1213077"/>
          </a:xfrm>
          <a:prstGeom prst="rect">
            <a:avLst/>
          </a:prstGeom>
        </p:spPr>
        <p:txBody>
          <a:bodyPr wrap="square" lIns="0" tIns="27628" rIns="0" bIns="0" rtlCol="0">
            <a:noAutofit/>
          </a:bodyPr>
          <a:lstStyle/>
          <a:p>
            <a:pPr marL="12647" marR="100524">
              <a:lnSpc>
                <a:spcPts val="4362"/>
              </a:lnSpc>
            </a:pPr>
            <a:r>
              <a:rPr sz="4400" i="1" spc="33" dirty="0">
                <a:solidFill>
                  <a:srgbClr val="B59E9A"/>
                </a:solidFill>
                <a:latin typeface="Times New Roman"/>
                <a:cs typeface="Times New Roman"/>
              </a:rPr>
              <a:t>r</a:t>
            </a:r>
            <a:endParaRPr sz="4400" dirty="0">
              <a:latin typeface="Times New Roman"/>
              <a:cs typeface="Times New Roman"/>
            </a:endParaRPr>
          </a:p>
          <a:p>
            <a:pPr marL="124930">
              <a:lnSpc>
                <a:spcPts val="5152"/>
              </a:lnSpc>
              <a:spcBef>
                <a:spcPts val="40"/>
              </a:spcBef>
            </a:pPr>
            <a:r>
              <a:rPr sz="5300" i="1" spc="1269" dirty="0">
                <a:solidFill>
                  <a:srgbClr val="C3B5B3"/>
                </a:solidFill>
                <a:latin typeface="Times New Roman"/>
                <a:cs typeface="Times New Roman"/>
              </a:rPr>
              <a:t>(</a:t>
            </a:r>
            <a:endParaRPr sz="53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73913" y="3789207"/>
            <a:ext cx="1226779" cy="12054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393942" algn="ctr">
              <a:lnSpc>
                <a:spcPts val="2450"/>
              </a:lnSpc>
            </a:pPr>
            <a:r>
              <a:rPr sz="2300" i="1" spc="-37" dirty="0">
                <a:solidFill>
                  <a:srgbClr val="B59E9A"/>
                </a:solidFill>
                <a:latin typeface="Arial"/>
                <a:cs typeface="Arial"/>
              </a:rPr>
              <a:t>f  </a:t>
            </a:r>
            <a:r>
              <a:rPr sz="1200" spc="-37" dirty="0">
                <a:solidFill>
                  <a:srgbClr val="595959"/>
                </a:solidFill>
                <a:latin typeface="Arial"/>
                <a:cs typeface="Arial"/>
              </a:rPr>
              <a:t>Intestine</a:t>
            </a:r>
            <a:endParaRPr sz="1200" dirty="0">
              <a:latin typeface="Arial"/>
              <a:cs typeface="Arial"/>
            </a:endParaRPr>
          </a:p>
          <a:p>
            <a:pPr marL="390339" marR="749185" algn="ctr">
              <a:lnSpc>
                <a:spcPct val="95825"/>
              </a:lnSpc>
              <a:spcBef>
                <a:spcPts val="1023"/>
              </a:spcBef>
            </a:pPr>
            <a:r>
              <a:rPr sz="1400" i="1" spc="-228" dirty="0">
                <a:solidFill>
                  <a:srgbClr val="B59E9A"/>
                </a:solidFill>
                <a:latin typeface="Arial"/>
                <a:cs typeface="Arial"/>
              </a:rPr>
              <a:t>(</a:t>
            </a:r>
            <a:endParaRPr sz="1400" dirty="0">
              <a:latin typeface="Arial"/>
              <a:cs typeface="Arial"/>
            </a:endParaRPr>
          </a:p>
          <a:p>
            <a:pPr marL="12647" marR="21811">
              <a:lnSpc>
                <a:spcPct val="95825"/>
              </a:lnSpc>
              <a:spcBef>
                <a:spcPts val="1049"/>
              </a:spcBef>
            </a:pPr>
            <a:r>
              <a:rPr sz="1200" spc="371" dirty="0">
                <a:solidFill>
                  <a:srgbClr val="7E726E"/>
                </a:solidFill>
                <a:latin typeface="Arial"/>
                <a:cs typeface="Arial"/>
              </a:rPr>
              <a:t>+</a:t>
            </a:r>
            <a:r>
              <a:rPr sz="1200" spc="371" dirty="0">
                <a:solidFill>
                  <a:srgbClr val="595959"/>
                </a:solidFill>
                <a:latin typeface="Arial"/>
                <a:cs typeface="Arial"/>
              </a:rPr>
              <a:t>Testicle</a:t>
            </a:r>
            <a:endParaRPr sz="1200" dirty="0">
              <a:latin typeface="Arial"/>
              <a:cs typeface="Arial"/>
            </a:endParaRPr>
          </a:p>
          <a:p>
            <a:pPr marL="501485" marR="83468" algn="ctr">
              <a:lnSpc>
                <a:spcPct val="95825"/>
              </a:lnSpc>
              <a:spcBef>
                <a:spcPts val="395"/>
              </a:spcBef>
            </a:pPr>
            <a:r>
              <a:rPr sz="1200" spc="26" dirty="0">
                <a:solidFill>
                  <a:srgbClr val="595959"/>
                </a:solidFill>
                <a:latin typeface="Arial"/>
                <a:cs typeface="Arial"/>
              </a:rPr>
              <a:t>Scrotum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56516" y="1268511"/>
            <a:ext cx="2085928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284" dirty="0">
                <a:latin typeface="Arial"/>
                <a:cs typeface="Arial"/>
              </a:rPr>
              <a:t>DEFINITION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7009" y="1980989"/>
            <a:ext cx="6705213" cy="624332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20" dirty="0">
                <a:latin typeface="Arial"/>
                <a:cs typeface="Arial"/>
              </a:rPr>
              <a:t>An inguinal  hernia  is an </a:t>
            </a:r>
            <a:r>
              <a:rPr sz="2000" b="1" spc="20" dirty="0">
                <a:solidFill>
                  <a:srgbClr val="BF0000"/>
                </a:solidFill>
                <a:latin typeface="Arial"/>
                <a:cs typeface="Arial"/>
              </a:rPr>
              <a:t>abnormal protrusion of intra•</a:t>
            </a:r>
            <a:endParaRPr sz="2000" dirty="0">
              <a:latin typeface="Arial"/>
              <a:cs typeface="Arial"/>
            </a:endParaRPr>
          </a:p>
          <a:p>
            <a:pPr marL="39957" marR="39830">
              <a:lnSpc>
                <a:spcPct val="95825"/>
              </a:lnSpc>
              <a:spcBef>
                <a:spcPts val="87"/>
              </a:spcBef>
            </a:pPr>
            <a:r>
              <a:rPr sz="2000" b="1" spc="55" dirty="0">
                <a:solidFill>
                  <a:srgbClr val="BF0000"/>
                </a:solidFill>
                <a:latin typeface="Arial"/>
                <a:cs typeface="Arial"/>
              </a:rPr>
              <a:t>abdominal contents </a:t>
            </a:r>
            <a:r>
              <a:rPr sz="2100" spc="55" dirty="0">
                <a:latin typeface="Arial"/>
                <a:cs typeface="Arial"/>
              </a:rPr>
              <a:t>either through the deep inguinal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7136" y="2642416"/>
            <a:ext cx="2763259" cy="950468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1899">
              <a:lnSpc>
                <a:spcPts val="2244"/>
              </a:lnSpc>
            </a:pPr>
            <a:r>
              <a:rPr sz="2100" spc="43" dirty="0">
                <a:latin typeface="Arial"/>
                <a:cs typeface="Arial"/>
              </a:rPr>
              <a:t>ring (indirect inguinal</a:t>
            </a:r>
            <a:endParaRPr sz="2100" dirty="0">
              <a:latin typeface="Arial"/>
              <a:cs typeface="Arial"/>
            </a:endParaRPr>
          </a:p>
          <a:p>
            <a:pPr marL="146172" marR="14097" indent="-133528">
              <a:lnSpc>
                <a:spcPts val="2414"/>
              </a:lnSpc>
              <a:spcBef>
                <a:spcPts val="62"/>
              </a:spcBef>
            </a:pPr>
            <a:r>
              <a:rPr sz="2100" spc="-133" dirty="0">
                <a:latin typeface="Arial"/>
                <a:cs typeface="Arial"/>
              </a:rPr>
              <a:t>a</a:t>
            </a:r>
            <a:r>
              <a:rPr sz="2100" spc="141" dirty="0">
                <a:latin typeface="Arial"/>
                <a:cs typeface="Arial"/>
              </a:rPr>
              <a:t>r</a:t>
            </a:r>
            <a:r>
              <a:rPr sz="2100" spc="233" dirty="0">
                <a:latin typeface="Arial"/>
                <a:cs typeface="Arial"/>
              </a:rPr>
              <a:t>t</a:t>
            </a:r>
            <a:r>
              <a:rPr sz="2100" spc="31" dirty="0">
                <a:latin typeface="Arial"/>
                <a:cs typeface="Arial"/>
              </a:rPr>
              <a:t>e</a:t>
            </a:r>
            <a:r>
              <a:rPr sz="2100" spc="115" dirty="0">
                <a:latin typeface="Arial"/>
                <a:cs typeface="Arial"/>
              </a:rPr>
              <a:t>r</a:t>
            </a:r>
            <a:r>
              <a:rPr sz="2100" spc="100" dirty="0">
                <a:latin typeface="Arial"/>
                <a:cs typeface="Arial"/>
              </a:rPr>
              <a:t>y</a:t>
            </a:r>
            <a:r>
              <a:rPr sz="2100" spc="-167" dirty="0">
                <a:latin typeface="Arial"/>
                <a:cs typeface="Arial"/>
              </a:rPr>
              <a:t>)</a:t>
            </a:r>
            <a:r>
              <a:rPr sz="2100" spc="204" dirty="0">
                <a:latin typeface="Arial"/>
                <a:cs typeface="Arial"/>
              </a:rPr>
              <a:t> </a:t>
            </a:r>
            <a:r>
              <a:rPr sz="2100" spc="-14" dirty="0">
                <a:latin typeface="Arial"/>
                <a:cs typeface="Arial"/>
              </a:rPr>
              <a:t>o</a:t>
            </a:r>
            <a:r>
              <a:rPr sz="2100" dirty="0">
                <a:latin typeface="Arial"/>
                <a:cs typeface="Arial"/>
              </a:rPr>
              <a:t>r</a:t>
            </a:r>
            <a:r>
              <a:rPr sz="2100" spc="110" dirty="0">
                <a:latin typeface="Arial"/>
                <a:cs typeface="Arial"/>
              </a:rPr>
              <a:t> </a:t>
            </a:r>
            <a:r>
              <a:rPr sz="2100" spc="233" dirty="0">
                <a:latin typeface="Arial"/>
                <a:cs typeface="Arial"/>
              </a:rPr>
              <a:t>t</a:t>
            </a:r>
            <a:r>
              <a:rPr sz="2100" spc="54" dirty="0">
                <a:latin typeface="Arial"/>
                <a:cs typeface="Arial"/>
              </a:rPr>
              <a:t>h</a:t>
            </a:r>
            <a:r>
              <a:rPr sz="2100" spc="141" dirty="0">
                <a:latin typeface="Arial"/>
                <a:cs typeface="Arial"/>
              </a:rPr>
              <a:t>r</a:t>
            </a:r>
            <a:r>
              <a:rPr sz="2100" spc="78" dirty="0">
                <a:latin typeface="Arial"/>
                <a:cs typeface="Arial"/>
              </a:rPr>
              <a:t>o</a:t>
            </a:r>
            <a:r>
              <a:rPr sz="2100" spc="8" dirty="0">
                <a:latin typeface="Arial"/>
                <a:cs typeface="Arial"/>
              </a:rPr>
              <a:t>u</a:t>
            </a:r>
            <a:r>
              <a:rPr sz="2100" spc="78" dirty="0">
                <a:latin typeface="Arial"/>
                <a:cs typeface="Arial"/>
              </a:rPr>
              <a:t>g</a:t>
            </a:r>
            <a:r>
              <a:rPr sz="2100" spc="-128" dirty="0">
                <a:latin typeface="Arial"/>
                <a:cs typeface="Arial"/>
              </a:rPr>
              <a:t>h</a:t>
            </a:r>
            <a:r>
              <a:rPr sz="2100" spc="154" dirty="0">
                <a:latin typeface="Arial"/>
                <a:cs typeface="Arial"/>
              </a:rPr>
              <a:t> </a:t>
            </a:r>
            <a:r>
              <a:rPr sz="2100" spc="233" dirty="0">
                <a:latin typeface="Arial"/>
                <a:cs typeface="Arial"/>
              </a:rPr>
              <a:t>t</a:t>
            </a:r>
            <a:r>
              <a:rPr sz="2100" spc="8" dirty="0">
                <a:latin typeface="Arial"/>
                <a:cs typeface="Arial"/>
              </a:rPr>
              <a:t>h</a:t>
            </a:r>
            <a:r>
              <a:rPr sz="2100" spc="-23" dirty="0">
                <a:latin typeface="Arial"/>
                <a:cs typeface="Arial"/>
              </a:rPr>
              <a:t>e</a:t>
            </a:r>
            <a:r>
              <a:rPr sz="2100" spc="-11" dirty="0">
                <a:latin typeface="Arial"/>
                <a:cs typeface="Arial"/>
              </a:rPr>
              <a:t> </a:t>
            </a:r>
            <a:endParaRPr sz="2100" dirty="0">
              <a:latin typeface="Arial"/>
              <a:cs typeface="Arial"/>
            </a:endParaRPr>
          </a:p>
          <a:p>
            <a:pPr marL="146172" marR="14097">
              <a:lnSpc>
                <a:spcPts val="2414"/>
              </a:lnSpc>
              <a:spcBef>
                <a:spcPts val="176"/>
              </a:spcBef>
            </a:pPr>
            <a:r>
              <a:rPr sz="2100" spc="32" dirty="0">
                <a:latin typeface="Arial"/>
                <a:cs typeface="Arial"/>
              </a:rPr>
              <a:t>canal (direct inguinal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16912" y="2642416"/>
            <a:ext cx="4921243" cy="621284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42991" marR="39830">
              <a:lnSpc>
                <a:spcPts val="2244"/>
              </a:lnSpc>
            </a:pPr>
            <a:r>
              <a:rPr sz="2100" spc="52" dirty="0">
                <a:latin typeface="Arial"/>
                <a:cs typeface="Arial"/>
              </a:rPr>
              <a:t>hernia; lateral to the inferior epigastric</a:t>
            </a:r>
            <a:endParaRPr sz="2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62"/>
              </a:spcBef>
            </a:pPr>
            <a:r>
              <a:rPr sz="2100" spc="52" dirty="0">
                <a:latin typeface="Arial"/>
                <a:cs typeface="Arial"/>
              </a:rPr>
              <a:t>weakened posterior wall of the inguinal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19934" y="3300783"/>
            <a:ext cx="2143156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49" dirty="0">
                <a:latin typeface="Arial"/>
                <a:cs typeface="Arial"/>
              </a:rPr>
              <a:t>hernia; medial 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80964" y="3300783"/>
            <a:ext cx="463708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72" dirty="0">
                <a:latin typeface="Arial"/>
                <a:cs typeface="Arial"/>
              </a:rPr>
              <a:t>the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71692" y="3300783"/>
            <a:ext cx="213238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35" dirty="0">
                <a:latin typeface="Arial"/>
                <a:cs typeface="Arial"/>
              </a:rPr>
              <a:t>epigastric artery)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85163" y="4237702"/>
            <a:ext cx="1129728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spc="2" dirty="0">
                <a:solidFill>
                  <a:srgbClr val="141415"/>
                </a:solidFill>
                <a:latin typeface="Arial"/>
                <a:cs typeface="Arial"/>
              </a:rPr>
              <a:t>Normal Pat</a:t>
            </a:r>
            <a:r>
              <a:rPr sz="1200" b="1" spc="2" dirty="0">
                <a:latin typeface="Arial"/>
                <a:cs typeface="Arial"/>
              </a:rPr>
              <a:t>i</a:t>
            </a:r>
            <a:r>
              <a:rPr sz="1200" b="1" spc="2" dirty="0">
                <a:solidFill>
                  <a:srgbClr val="141415"/>
                </a:solidFill>
                <a:latin typeface="Arial"/>
                <a:cs typeface="Arial"/>
              </a:rPr>
              <a:t>ent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90619" y="4347430"/>
            <a:ext cx="1706268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Ind</a:t>
            </a:r>
            <a:r>
              <a:rPr sz="1200" b="1" spc="-11" dirty="0">
                <a:latin typeface="Arial"/>
                <a:cs typeface="Arial"/>
              </a:rPr>
              <a:t>i</a:t>
            </a: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rect Ingu</a:t>
            </a:r>
            <a:r>
              <a:rPr sz="1200" b="1" spc="-11" dirty="0">
                <a:latin typeface="Arial"/>
                <a:cs typeface="Arial"/>
              </a:rPr>
              <a:t>i</a:t>
            </a: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na</a:t>
            </a:r>
            <a:r>
              <a:rPr sz="1200" b="1" spc="-11" dirty="0">
                <a:latin typeface="Arial"/>
                <a:cs typeface="Arial"/>
              </a:rPr>
              <a:t>l </a:t>
            </a: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Hern</a:t>
            </a:r>
            <a:r>
              <a:rPr sz="1200" b="1" spc="-11" dirty="0">
                <a:latin typeface="Arial"/>
                <a:cs typeface="Arial"/>
              </a:rPr>
              <a:t>i</a:t>
            </a: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52692" y="4347430"/>
            <a:ext cx="1590444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Direct </a:t>
            </a:r>
            <a:r>
              <a:rPr sz="1200" b="1" spc="-11" dirty="0">
                <a:latin typeface="Arial"/>
                <a:cs typeface="Arial"/>
              </a:rPr>
              <a:t>I</a:t>
            </a: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nguina</a:t>
            </a:r>
            <a:r>
              <a:rPr sz="1200" b="1" spc="-11" dirty="0">
                <a:latin typeface="Arial"/>
                <a:cs typeface="Arial"/>
              </a:rPr>
              <a:t>l H</a:t>
            </a:r>
            <a:r>
              <a:rPr sz="1200" b="1" spc="-11" dirty="0">
                <a:solidFill>
                  <a:srgbClr val="141415"/>
                </a:solidFill>
                <a:latin typeface="Arial"/>
                <a:cs typeface="Arial"/>
              </a:rPr>
              <a:t>ernia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93595" y="4583652"/>
            <a:ext cx="534005" cy="267207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8717">
              <a:lnSpc>
                <a:spcPts val="915"/>
              </a:lnSpc>
            </a:pPr>
            <a:r>
              <a:rPr sz="800" b="1" spc="-3" dirty="0">
                <a:solidFill>
                  <a:srgbClr val="141415"/>
                </a:solidFill>
                <a:latin typeface="Arial"/>
                <a:cs typeface="Arial"/>
              </a:rPr>
              <a:t>Ep</a:t>
            </a:r>
            <a:r>
              <a:rPr sz="800" b="1" spc="-3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-3" dirty="0">
                <a:solidFill>
                  <a:srgbClr val="141415"/>
                </a:solidFill>
                <a:latin typeface="Arial"/>
                <a:cs typeface="Arial"/>
              </a:rPr>
              <a:t>gas</a:t>
            </a:r>
            <a:r>
              <a:rPr sz="800" b="1" spc="-3" dirty="0">
                <a:latin typeface="Arial"/>
                <a:cs typeface="Arial"/>
              </a:rPr>
              <a:t>t</a:t>
            </a:r>
            <a:r>
              <a:rPr sz="800" b="1" spc="-3" dirty="0">
                <a:solidFill>
                  <a:srgbClr val="141415"/>
                </a:solidFill>
                <a:latin typeface="Arial"/>
                <a:cs typeface="Arial"/>
              </a:rPr>
              <a:t>r</a:t>
            </a:r>
            <a:r>
              <a:rPr sz="800" b="1" spc="-3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-3" dirty="0">
                <a:solidFill>
                  <a:srgbClr val="141415"/>
                </a:solidFill>
                <a:latin typeface="Arial"/>
                <a:cs typeface="Arial"/>
              </a:rPr>
              <a:t>c</a:t>
            </a:r>
            <a:endParaRPr sz="800" dirty="0">
              <a:latin typeface="Arial"/>
              <a:cs typeface="Arial"/>
            </a:endParaRPr>
          </a:p>
          <a:p>
            <a:pPr marL="12647" marR="15177">
              <a:lnSpc>
                <a:spcPct val="95825"/>
              </a:lnSpc>
              <a:spcBef>
                <a:spcPts val="139"/>
              </a:spcBef>
            </a:pPr>
            <a:r>
              <a:rPr sz="800" b="1" spc="2" dirty="0">
                <a:solidFill>
                  <a:srgbClr val="141415"/>
                </a:solidFill>
                <a:latin typeface="Arial"/>
                <a:cs typeface="Arial"/>
              </a:rPr>
              <a:t>vesse</a:t>
            </a:r>
            <a:r>
              <a:rPr sz="800" b="1" spc="2" dirty="0">
                <a:solidFill>
                  <a:srgbClr val="2B2A2B"/>
                </a:solidFill>
                <a:latin typeface="Arial"/>
                <a:cs typeface="Arial"/>
              </a:rPr>
              <a:t>l</a:t>
            </a:r>
            <a:r>
              <a:rPr sz="800" b="1" spc="2" dirty="0">
                <a:solidFill>
                  <a:srgbClr val="141415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4080" y="4723865"/>
            <a:ext cx="662217" cy="386508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46027">
              <a:lnSpc>
                <a:spcPts val="915"/>
              </a:lnSpc>
            </a:pPr>
            <a:r>
              <a:rPr sz="800" b="1" spc="22" dirty="0">
                <a:solidFill>
                  <a:srgbClr val="141415"/>
                </a:solidFill>
                <a:latin typeface="Arial"/>
                <a:cs typeface="Arial"/>
              </a:rPr>
              <a:t>Pe</a:t>
            </a:r>
            <a:r>
              <a:rPr sz="800" b="1" spc="22" dirty="0">
                <a:solidFill>
                  <a:srgbClr val="2B2A2B"/>
                </a:solidFill>
                <a:latin typeface="Arial"/>
                <a:cs typeface="Arial"/>
              </a:rPr>
              <a:t>ri</a:t>
            </a:r>
            <a:r>
              <a:rPr sz="800" b="1" spc="22" dirty="0">
                <a:solidFill>
                  <a:srgbClr val="141415"/>
                </a:solidFill>
                <a:latin typeface="Arial"/>
                <a:cs typeface="Arial"/>
              </a:rPr>
              <a:t>toneum</a:t>
            </a:r>
            <a:endParaRPr sz="800" dirty="0">
              <a:latin typeface="Arial"/>
              <a:cs typeface="Arial"/>
            </a:endParaRPr>
          </a:p>
          <a:p>
            <a:pPr marL="12647" marR="15177">
              <a:lnSpc>
                <a:spcPts val="2064"/>
              </a:lnSpc>
              <a:spcBef>
                <a:spcPts val="57"/>
              </a:spcBef>
            </a:pPr>
            <a:r>
              <a:rPr sz="1900" spc="1520" dirty="0">
                <a:latin typeface="Times New Roman"/>
                <a:cs typeface="Times New Roman"/>
              </a:rPr>
              <a:t>/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3544" y="5543801"/>
            <a:ext cx="872469" cy="273303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800" b="1" spc="8" dirty="0">
                <a:solidFill>
                  <a:srgbClr val="141415"/>
                </a:solidFill>
                <a:latin typeface="Arial"/>
                <a:cs typeface="Arial"/>
              </a:rPr>
              <a:t>Projects through</a:t>
            </a:r>
            <a:endParaRPr sz="800" dirty="0">
              <a:latin typeface="Arial"/>
              <a:cs typeface="Arial"/>
            </a:endParaRPr>
          </a:p>
          <a:p>
            <a:pPr marL="12647" marR="15177">
              <a:lnSpc>
                <a:spcPct val="95825"/>
              </a:lnSpc>
              <a:spcBef>
                <a:spcPts val="184"/>
              </a:spcBef>
            </a:pPr>
            <a:r>
              <a:rPr sz="800" b="1" spc="7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7" dirty="0">
                <a:solidFill>
                  <a:srgbClr val="141415"/>
                </a:solidFill>
                <a:latin typeface="Arial"/>
                <a:cs typeface="Arial"/>
              </a:rPr>
              <a:t>nguina</a:t>
            </a:r>
            <a:r>
              <a:rPr sz="800" b="1" spc="7" dirty="0">
                <a:solidFill>
                  <a:srgbClr val="2B2A2B"/>
                </a:solidFill>
                <a:latin typeface="Arial"/>
                <a:cs typeface="Arial"/>
              </a:rPr>
              <a:t>l </a:t>
            </a:r>
            <a:r>
              <a:rPr sz="800" b="1" spc="7" dirty="0">
                <a:solidFill>
                  <a:srgbClr val="141415"/>
                </a:solidFill>
                <a:latin typeface="Arial"/>
                <a:cs typeface="Arial"/>
              </a:rPr>
              <a:t>r</a:t>
            </a:r>
            <a:r>
              <a:rPr sz="800" b="1" spc="7" dirty="0">
                <a:solidFill>
                  <a:srgbClr val="3D3D3D"/>
                </a:solidFill>
                <a:latin typeface="Arial"/>
                <a:cs typeface="Arial"/>
              </a:rPr>
              <a:t>i</a:t>
            </a:r>
            <a:r>
              <a:rPr sz="800" b="1" spc="7" dirty="0">
                <a:solidFill>
                  <a:srgbClr val="141415"/>
                </a:solidFill>
                <a:latin typeface="Arial"/>
                <a:cs typeface="Arial"/>
              </a:rPr>
              <a:t>ng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9075" y="5549868"/>
            <a:ext cx="927421" cy="127000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800" b="1" spc="4" dirty="0">
                <a:solidFill>
                  <a:srgbClr val="141415"/>
                </a:solidFill>
                <a:latin typeface="Arial"/>
                <a:cs typeface="Arial"/>
              </a:rPr>
              <a:t>ep</a:t>
            </a:r>
            <a:r>
              <a:rPr sz="800" b="1" spc="4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4" dirty="0">
                <a:solidFill>
                  <a:srgbClr val="141415"/>
                </a:solidFill>
                <a:latin typeface="Arial"/>
                <a:cs typeface="Arial"/>
              </a:rPr>
              <a:t>gastr</a:t>
            </a:r>
            <a:r>
              <a:rPr sz="800" b="1" spc="4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4" dirty="0">
                <a:solidFill>
                  <a:srgbClr val="141415"/>
                </a:solidFill>
                <a:latin typeface="Arial"/>
                <a:cs typeface="Arial"/>
              </a:rPr>
              <a:t>c vesse</a:t>
            </a:r>
            <a:r>
              <a:rPr sz="800" b="1" spc="4" dirty="0">
                <a:solidFill>
                  <a:srgbClr val="2B2A2B"/>
                </a:solidFill>
                <a:latin typeface="Arial"/>
                <a:cs typeface="Arial"/>
              </a:rPr>
              <a:t>l</a:t>
            </a:r>
            <a:r>
              <a:rPr sz="800" b="1" spc="4" dirty="0">
                <a:solidFill>
                  <a:srgbClr val="141415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7784" y="5610857"/>
            <a:ext cx="665187" cy="273303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 marR="15177">
              <a:lnSpc>
                <a:spcPts val="915"/>
              </a:lnSpc>
            </a:pPr>
            <a:r>
              <a:rPr sz="800" b="1" spc="11" dirty="0">
                <a:solidFill>
                  <a:srgbClr val="141415"/>
                </a:solidFill>
                <a:latin typeface="Arial"/>
                <a:cs typeface="Arial"/>
              </a:rPr>
              <a:t>Abdom</a:t>
            </a:r>
            <a:r>
              <a:rPr sz="800" b="1" spc="11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11" dirty="0">
                <a:solidFill>
                  <a:srgbClr val="141415"/>
                </a:solidFill>
                <a:latin typeface="Arial"/>
                <a:cs typeface="Arial"/>
              </a:rPr>
              <a:t>na</a:t>
            </a:r>
            <a:r>
              <a:rPr sz="800" b="1" spc="11" dirty="0">
                <a:solidFill>
                  <a:srgbClr val="2B2A2B"/>
                </a:solidFill>
                <a:latin typeface="Arial"/>
                <a:cs typeface="Arial"/>
              </a:rPr>
              <a:t>l</a:t>
            </a:r>
            <a:endParaRPr sz="800" dirty="0">
              <a:latin typeface="Arial"/>
              <a:cs typeface="Arial"/>
            </a:endParaRPr>
          </a:p>
          <a:p>
            <a:pPr marL="15682">
              <a:lnSpc>
                <a:spcPct val="95825"/>
              </a:lnSpc>
              <a:spcBef>
                <a:spcPts val="184"/>
              </a:spcBef>
            </a:pPr>
            <a:r>
              <a:rPr sz="800" b="1" spc="11" dirty="0">
                <a:solidFill>
                  <a:srgbClr val="141415"/>
                </a:solidFill>
                <a:latin typeface="Arial"/>
                <a:cs typeface="Arial"/>
              </a:rPr>
              <a:t>muscu</a:t>
            </a:r>
            <a:r>
              <a:rPr sz="800" b="1" spc="11" dirty="0">
                <a:solidFill>
                  <a:srgbClr val="2B2A2B"/>
                </a:solidFill>
                <a:latin typeface="Arial"/>
                <a:cs typeface="Arial"/>
              </a:rPr>
              <a:t>l</a:t>
            </a:r>
            <a:r>
              <a:rPr sz="800" b="1" spc="11" dirty="0">
                <a:solidFill>
                  <a:srgbClr val="141415"/>
                </a:solidFill>
                <a:latin typeface="Arial"/>
                <a:cs typeface="Arial"/>
              </a:rPr>
              <a:t>atu</a:t>
            </a:r>
            <a:r>
              <a:rPr sz="800" b="1" spc="11" dirty="0">
                <a:solidFill>
                  <a:srgbClr val="2B2A2B"/>
                </a:solidFill>
                <a:latin typeface="Arial"/>
                <a:cs typeface="Arial"/>
              </a:rPr>
              <a:t>r</a:t>
            </a:r>
            <a:r>
              <a:rPr sz="800" b="1" spc="11" dirty="0">
                <a:solidFill>
                  <a:srgbClr val="141415"/>
                </a:solidFill>
                <a:latin typeface="Arial"/>
                <a:cs typeface="Arial"/>
              </a:rPr>
              <a:t>e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19511" y="5653500"/>
            <a:ext cx="872418" cy="276352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800" b="1" spc="8" dirty="0">
                <a:solidFill>
                  <a:srgbClr val="141415"/>
                </a:solidFill>
                <a:latin typeface="Arial"/>
                <a:cs typeface="Arial"/>
              </a:rPr>
              <a:t>Projects through</a:t>
            </a:r>
            <a:endParaRPr sz="800" dirty="0">
              <a:latin typeface="Arial"/>
              <a:cs typeface="Arial"/>
            </a:endParaRPr>
          </a:p>
          <a:p>
            <a:pPr marL="12647" marR="15177">
              <a:lnSpc>
                <a:spcPct val="95825"/>
              </a:lnSpc>
              <a:spcBef>
                <a:spcPts val="209"/>
              </a:spcBef>
            </a:pPr>
            <a:r>
              <a:rPr sz="800" b="1" spc="15" dirty="0">
                <a:solidFill>
                  <a:srgbClr val="141415"/>
                </a:solidFill>
                <a:latin typeface="Arial"/>
                <a:cs typeface="Arial"/>
              </a:rPr>
              <a:t>abdom</a:t>
            </a:r>
            <a:r>
              <a:rPr sz="800" b="1" spc="15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15" dirty="0">
                <a:solidFill>
                  <a:srgbClr val="141415"/>
                </a:solidFill>
                <a:latin typeface="Arial"/>
                <a:cs typeface="Arial"/>
              </a:rPr>
              <a:t>na</a:t>
            </a:r>
            <a:r>
              <a:rPr sz="800" b="1" spc="15" dirty="0">
                <a:solidFill>
                  <a:srgbClr val="2B2A2B"/>
                </a:solidFill>
                <a:latin typeface="Arial"/>
                <a:cs typeface="Arial"/>
              </a:rPr>
              <a:t>l </a:t>
            </a:r>
            <a:r>
              <a:rPr sz="800" b="1" spc="15" dirty="0">
                <a:solidFill>
                  <a:srgbClr val="141415"/>
                </a:solidFill>
                <a:latin typeface="Arial"/>
                <a:cs typeface="Arial"/>
              </a:rPr>
              <a:t>wall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66793" y="5677884"/>
            <a:ext cx="924373" cy="127000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800" b="1" spc="5" dirty="0">
                <a:solidFill>
                  <a:srgbClr val="141415"/>
                </a:solidFill>
                <a:latin typeface="Arial"/>
                <a:cs typeface="Arial"/>
              </a:rPr>
              <a:t>epigastr</a:t>
            </a:r>
            <a:r>
              <a:rPr sz="800" b="1" spc="5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5" dirty="0">
                <a:solidFill>
                  <a:srgbClr val="141415"/>
                </a:solidFill>
                <a:latin typeface="Arial"/>
                <a:cs typeface="Arial"/>
              </a:rPr>
              <a:t>c vesse</a:t>
            </a:r>
            <a:r>
              <a:rPr sz="800" b="1" spc="5" dirty="0">
                <a:solidFill>
                  <a:srgbClr val="2B2A2B"/>
                </a:solidFill>
                <a:latin typeface="Arial"/>
                <a:cs typeface="Arial"/>
              </a:rPr>
              <a:t>l</a:t>
            </a:r>
            <a:r>
              <a:rPr sz="800" b="1" spc="5" dirty="0">
                <a:solidFill>
                  <a:srgbClr val="141415"/>
                </a:solidFill>
                <a:latin typeface="Arial"/>
                <a:cs typeface="Arial"/>
              </a:rPr>
              <a:t>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6944" y="5805900"/>
            <a:ext cx="717115" cy="127000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800" b="1" spc="-1" dirty="0">
                <a:solidFill>
                  <a:srgbClr val="2B2A2B"/>
                </a:solidFill>
                <a:latin typeface="Arial"/>
                <a:cs typeface="Arial"/>
              </a:rPr>
              <a:t>I</a:t>
            </a:r>
            <a:r>
              <a:rPr sz="800" b="1" spc="-1" dirty="0">
                <a:solidFill>
                  <a:srgbClr val="141415"/>
                </a:solidFill>
                <a:latin typeface="Arial"/>
                <a:cs typeface="Arial"/>
              </a:rPr>
              <a:t>nguina</a:t>
            </a:r>
            <a:r>
              <a:rPr sz="800" b="1" spc="-1" dirty="0">
                <a:solidFill>
                  <a:srgbClr val="2B2A2B"/>
                </a:solidFill>
                <a:latin typeface="Arial"/>
                <a:cs typeface="Arial"/>
              </a:rPr>
              <a:t>l </a:t>
            </a:r>
            <a:r>
              <a:rPr sz="800" b="1" spc="-1" dirty="0">
                <a:solidFill>
                  <a:srgbClr val="141415"/>
                </a:solidFill>
                <a:latin typeface="Arial"/>
                <a:cs typeface="Arial"/>
              </a:rPr>
              <a:t>cana</a:t>
            </a:r>
            <a:r>
              <a:rPr sz="800" b="1" spc="-1" dirty="0">
                <a:solidFill>
                  <a:srgbClr val="2B2A2B"/>
                </a:solidFill>
                <a:latin typeface="Arial"/>
                <a:cs typeface="Arial"/>
              </a:rPr>
              <a:t>l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366792" y="6214007"/>
            <a:ext cx="2387801" cy="101600"/>
          </a:xfrm>
          <a:prstGeom prst="rect">
            <a:avLst/>
          </a:prstGeom>
        </p:spPr>
        <p:txBody>
          <a:bodyPr wrap="square" lIns="0" tIns="2531" rIns="0" bIns="0" rtlCol="0">
            <a:noAutofit/>
          </a:bodyPr>
          <a:lstStyle/>
          <a:p>
            <a:pPr marL="12647">
              <a:lnSpc>
                <a:spcPct val="95825"/>
              </a:lnSpc>
            </a:pP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</a:rPr>
              <a:t>Ad</a:t>
            </a:r>
            <a:r>
              <a:rPr sz="600" i="1" spc="7" dirty="0">
                <a:solidFill>
                  <a:srgbClr val="2B2A2B"/>
                </a:solidFill>
                <a:latin typeface="Times New Roman"/>
                <a:cs typeface="Times New Roman"/>
              </a:rPr>
              <a:t>a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</a:rPr>
              <a:t>pted</a:t>
            </a:r>
            <a:r>
              <a:rPr sz="600" i="1" spc="7" dirty="0">
                <a:solidFill>
                  <a:srgbClr val="6E6B6B"/>
                </a:solidFill>
                <a:latin typeface="Times New Roman"/>
                <a:cs typeface="Times New Roman"/>
              </a:rPr>
              <a:t>, 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</a:rPr>
              <a:t>with permission</a:t>
            </a:r>
            <a:r>
              <a:rPr sz="600" i="1" spc="7" dirty="0">
                <a:solidFill>
                  <a:srgbClr val="595959"/>
                </a:solidFill>
                <a:latin typeface="Times New Roman"/>
                <a:cs typeface="Times New Roman"/>
              </a:rPr>
              <a:t>, 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</a:rPr>
              <a:t>fr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om ht</a:t>
            </a:r>
            <a:r>
              <a:rPr sz="600" i="1" spc="7" dirty="0">
                <a:solidFill>
                  <a:srgbClr val="2B2A2B"/>
                </a:solidFill>
                <a:latin typeface="Times New Roman"/>
                <a:cs typeface="Times New Roman"/>
                <a:hlinkClick r:id="rId3"/>
              </a:rPr>
              <a:t>t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p</a:t>
            </a:r>
            <a:r>
              <a:rPr sz="600" i="1" spc="7" dirty="0">
                <a:solidFill>
                  <a:srgbClr val="808080"/>
                </a:solidFill>
                <a:latin typeface="Times New Roman"/>
                <a:cs typeface="Times New Roman"/>
                <a:hlinkClick r:id="rId3"/>
              </a:rPr>
              <a:t>: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//</a:t>
            </a:r>
            <a:r>
              <a:rPr sz="600" i="1" spc="7" dirty="0">
                <a:solidFill>
                  <a:srgbClr val="595959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600" i="1" spc="7" dirty="0">
                <a:solidFill>
                  <a:srgbClr val="595959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600" i="1" spc="7" dirty="0">
                <a:solidFill>
                  <a:srgbClr val="6E6B6B"/>
                </a:solidFill>
                <a:latin typeface="Times New Roman"/>
                <a:cs typeface="Times New Roman"/>
                <a:hlinkClick r:id="rId3"/>
              </a:rPr>
              <a:t>.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dartmou</a:t>
            </a:r>
            <a:r>
              <a:rPr sz="600" i="1" spc="7" dirty="0">
                <a:solidFill>
                  <a:srgbClr val="2B2A2B"/>
                </a:solidFill>
                <a:latin typeface="Times New Roman"/>
                <a:cs typeface="Times New Roman"/>
                <a:hlinkClick r:id="rId3"/>
              </a:rPr>
              <a:t>t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h</a:t>
            </a:r>
            <a:r>
              <a:rPr sz="600" i="1" spc="7" dirty="0">
                <a:solidFill>
                  <a:srgbClr val="6E6B6B"/>
                </a:solidFill>
                <a:latin typeface="Times New Roman"/>
                <a:cs typeface="Times New Roman"/>
                <a:hlinkClick r:id="rId3"/>
              </a:rPr>
              <a:t>.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edu/hum</a:t>
            </a:r>
            <a:r>
              <a:rPr sz="600" i="1" spc="7" dirty="0">
                <a:solidFill>
                  <a:srgbClr val="2B2A2B"/>
                </a:solidFill>
                <a:latin typeface="Times New Roman"/>
                <a:cs typeface="Times New Roman"/>
                <a:hlinkClick r:id="rId3"/>
              </a:rPr>
              <a:t>a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nan</a:t>
            </a:r>
            <a:r>
              <a:rPr sz="600" i="1" spc="7" dirty="0">
                <a:solidFill>
                  <a:srgbClr val="2B2A2B"/>
                </a:solidFill>
                <a:latin typeface="Times New Roman"/>
                <a:cs typeface="Times New Roman"/>
                <a:hlinkClick r:id="rId3"/>
              </a:rPr>
              <a:t>a</a:t>
            </a:r>
            <a:r>
              <a:rPr sz="600" i="1" spc="7" dirty="0">
                <a:solidFill>
                  <a:srgbClr val="3D3D3D"/>
                </a:solidFill>
                <a:latin typeface="Times New Roman"/>
                <a:cs typeface="Times New Roman"/>
                <a:hlinkClick r:id="rId3"/>
              </a:rPr>
              <a:t>tomy/</a:t>
            </a:r>
            <a:endParaRPr sz="600" dirty="0">
              <a:latin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29" y="4038600"/>
            <a:ext cx="862012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2697" y="1400735"/>
            <a:ext cx="2742065" cy="304800"/>
          </a:xfrm>
          <a:prstGeom prst="rect">
            <a:avLst/>
          </a:prstGeom>
        </p:spPr>
        <p:txBody>
          <a:bodyPr wrap="square" lIns="0" tIns="14860" rIns="0" bIns="0" rtlCol="0">
            <a:noAutofit/>
          </a:bodyPr>
          <a:lstStyle/>
          <a:p>
            <a:pPr marL="12647">
              <a:lnSpc>
                <a:spcPts val="2350"/>
              </a:lnSpc>
            </a:pPr>
            <a:r>
              <a:rPr sz="2200" b="1" spc="340" dirty="0">
                <a:latin typeface="Arial"/>
                <a:cs typeface="Arial"/>
              </a:rPr>
              <a:t>EPIDEMIOLOGY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436" y="2105966"/>
            <a:ext cx="6408004" cy="1079421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 marR="39830">
              <a:lnSpc>
                <a:spcPts val="2244"/>
              </a:lnSpc>
            </a:pPr>
            <a:r>
              <a:rPr sz="2100" spc="64" dirty="0">
                <a:latin typeface="Arial"/>
                <a:cs typeface="Arial"/>
              </a:rPr>
              <a:t>• International incidence in paediatrics is 1- 5%</a:t>
            </a:r>
            <a:endParaRPr sz="2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1072"/>
              </a:spcBef>
            </a:pPr>
            <a:r>
              <a:rPr sz="2100" spc="35" dirty="0">
                <a:latin typeface="Arial"/>
                <a:cs typeface="Arial"/>
              </a:rPr>
              <a:t>• Inguinal  hernia common in males than in females,</a:t>
            </a:r>
            <a:endParaRPr sz="2100" dirty="0">
              <a:latin typeface="Arial"/>
              <a:cs typeface="Arial"/>
            </a:endParaRPr>
          </a:p>
          <a:p>
            <a:pPr marL="225074" marR="39830">
              <a:lnSpc>
                <a:spcPct val="95825"/>
              </a:lnSpc>
              <a:spcBef>
                <a:spcPts val="70"/>
              </a:spcBef>
            </a:pPr>
            <a:r>
              <a:rPr sz="2200" b="1" spc="141" dirty="0">
                <a:latin typeface="Times New Roman"/>
                <a:cs typeface="Times New Roman"/>
              </a:rPr>
              <a:t>8</a:t>
            </a:r>
            <a:r>
              <a:rPr sz="2200" spc="141" dirty="0">
                <a:latin typeface="Times New Roman"/>
                <a:cs typeface="Times New Roman"/>
              </a:rPr>
              <a:t>: 1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47066" y="2563171"/>
            <a:ext cx="1378396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129" dirty="0">
                <a:latin typeface="Arial"/>
                <a:cs typeface="Arial"/>
              </a:rPr>
              <a:t>ratio of 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4436" y="3346508"/>
            <a:ext cx="7703218" cy="621283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r>
              <a:rPr sz="1600" spc="-115" dirty="0">
                <a:latin typeface="Arial Unicode MS"/>
                <a:cs typeface="Arial Unicode MS"/>
              </a:rPr>
              <a:t>  </a:t>
            </a:r>
            <a:r>
              <a:rPr sz="1600" spc="-8" dirty="0">
                <a:latin typeface="Arial Unicode MS"/>
                <a:cs typeface="Arial Unicode MS"/>
              </a:rPr>
              <a:t> </a:t>
            </a:r>
            <a:r>
              <a:rPr sz="2100" spc="-345" dirty="0">
                <a:latin typeface="Arial"/>
                <a:cs typeface="Arial"/>
              </a:rPr>
              <a:t>P</a:t>
            </a:r>
            <a:r>
              <a:rPr sz="2100" spc="115" dirty="0">
                <a:latin typeface="Arial"/>
                <a:cs typeface="Arial"/>
              </a:rPr>
              <a:t>r</a:t>
            </a:r>
            <a:r>
              <a:rPr sz="2100" spc="9" dirty="0">
                <a:latin typeface="Arial"/>
                <a:cs typeface="Arial"/>
              </a:rPr>
              <a:t>e</a:t>
            </a:r>
            <a:r>
              <a:rPr sz="2100" spc="121" dirty="0">
                <a:latin typeface="Arial"/>
                <a:cs typeface="Arial"/>
              </a:rPr>
              <a:t>m</a:t>
            </a:r>
            <a:r>
              <a:rPr sz="2100" spc="-66" dirty="0">
                <a:latin typeface="Arial"/>
                <a:cs typeface="Arial"/>
              </a:rPr>
              <a:t>a</a:t>
            </a:r>
            <a:r>
              <a:rPr sz="2100" spc="329" dirty="0">
                <a:latin typeface="Arial"/>
                <a:cs typeface="Arial"/>
              </a:rPr>
              <a:t>t</a:t>
            </a:r>
            <a:r>
              <a:rPr sz="2100" spc="32" dirty="0">
                <a:latin typeface="Arial"/>
                <a:cs typeface="Arial"/>
              </a:rPr>
              <a:t>u</a:t>
            </a:r>
            <a:r>
              <a:rPr sz="2100" spc="164" dirty="0">
                <a:latin typeface="Arial"/>
                <a:cs typeface="Arial"/>
              </a:rPr>
              <a:t>r</a:t>
            </a:r>
            <a:r>
              <a:rPr sz="2100" spc="-140" dirty="0">
                <a:latin typeface="Arial"/>
                <a:cs typeface="Arial"/>
              </a:rPr>
              <a:t>e</a:t>
            </a:r>
            <a:r>
              <a:rPr sz="2100" spc="239" dirty="0">
                <a:latin typeface="Arial"/>
                <a:cs typeface="Arial"/>
              </a:rPr>
              <a:t> </a:t>
            </a:r>
            <a:r>
              <a:rPr sz="2100" spc="-60" dirty="0">
                <a:latin typeface="Arial"/>
                <a:cs typeface="Arial"/>
              </a:rPr>
              <a:t>i</a:t>
            </a:r>
            <a:r>
              <a:rPr sz="2100" spc="9" dirty="0">
                <a:latin typeface="Arial"/>
                <a:cs typeface="Arial"/>
              </a:rPr>
              <a:t>n</a:t>
            </a:r>
            <a:r>
              <a:rPr sz="2100" spc="231" dirty="0">
                <a:latin typeface="Arial"/>
                <a:cs typeface="Arial"/>
              </a:rPr>
              <a:t>f</a:t>
            </a:r>
            <a:r>
              <a:rPr sz="2100" spc="-112" dirty="0">
                <a:latin typeface="Arial"/>
                <a:cs typeface="Arial"/>
              </a:rPr>
              <a:t>a</a:t>
            </a:r>
            <a:r>
              <a:rPr sz="2100" spc="32" dirty="0">
                <a:latin typeface="Arial"/>
                <a:cs typeface="Arial"/>
              </a:rPr>
              <a:t>n</a:t>
            </a:r>
            <a:r>
              <a:rPr sz="2100" spc="283" dirty="0">
                <a:latin typeface="Arial"/>
                <a:cs typeface="Arial"/>
              </a:rPr>
              <a:t>t</a:t>
            </a:r>
            <a:r>
              <a:rPr sz="2100" spc="-209" dirty="0">
                <a:latin typeface="Arial"/>
                <a:cs typeface="Arial"/>
              </a:rPr>
              <a:t>s</a:t>
            </a:r>
            <a:r>
              <a:rPr sz="2100" spc="159" dirty="0">
                <a:latin typeface="Arial"/>
                <a:cs typeface="Arial"/>
              </a:rPr>
              <a:t> </a:t>
            </a:r>
            <a:r>
              <a:rPr sz="2100" spc="4" dirty="0">
                <a:latin typeface="Arial"/>
                <a:cs typeface="Arial"/>
              </a:rPr>
              <a:t>ar</a:t>
            </a:r>
            <a:r>
              <a:rPr sz="2100" dirty="0">
                <a:latin typeface="Arial"/>
                <a:cs typeface="Arial"/>
              </a:rPr>
              <a:t>e</a:t>
            </a:r>
            <a:r>
              <a:rPr sz="2100" spc="68" dirty="0">
                <a:latin typeface="Arial"/>
                <a:cs typeface="Arial"/>
              </a:rPr>
              <a:t> </a:t>
            </a:r>
            <a:r>
              <a:rPr sz="2100" spc="-205" dirty="0">
                <a:latin typeface="Arial"/>
                <a:cs typeface="Arial"/>
              </a:rPr>
              <a:t>a</a:t>
            </a:r>
            <a:r>
              <a:rPr sz="2100" spc="208" dirty="0">
                <a:latin typeface="Arial"/>
                <a:cs typeface="Arial"/>
              </a:rPr>
              <a:t>t</a:t>
            </a:r>
            <a:r>
              <a:rPr sz="2100" spc="139" dirty="0">
                <a:latin typeface="Arial"/>
                <a:cs typeface="Arial"/>
              </a:rPr>
              <a:t> </a:t>
            </a:r>
            <a:r>
              <a:rPr sz="2100" spc="4" dirty="0">
                <a:latin typeface="Arial"/>
                <a:cs typeface="Arial"/>
              </a:rPr>
              <a:t>a</a:t>
            </a:r>
            <a:r>
              <a:rPr sz="2100" dirty="0">
                <a:latin typeface="Arial"/>
                <a:cs typeface="Arial"/>
              </a:rPr>
              <a:t>n</a:t>
            </a:r>
            <a:r>
              <a:rPr sz="2100" spc="79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i</a:t>
            </a:r>
            <a:r>
              <a:rPr sz="2100" spc="9" dirty="0">
                <a:latin typeface="Arial"/>
                <a:cs typeface="Arial"/>
              </a:rPr>
              <a:t>nc</a:t>
            </a:r>
            <a:r>
              <a:rPr sz="2100" spc="4" dirty="0">
                <a:latin typeface="Arial"/>
                <a:cs typeface="Arial"/>
              </a:rPr>
              <a:t>r</a:t>
            </a:r>
            <a:r>
              <a:rPr sz="2100" spc="9" dirty="0">
                <a:latin typeface="Arial"/>
                <a:cs typeface="Arial"/>
              </a:rPr>
              <a:t>e</a:t>
            </a:r>
            <a:r>
              <a:rPr sz="2100" spc="4" dirty="0">
                <a:latin typeface="Arial"/>
                <a:cs typeface="Arial"/>
              </a:rPr>
              <a:t>as</a:t>
            </a:r>
            <a:r>
              <a:rPr sz="2100" spc="9" dirty="0">
                <a:latin typeface="Arial"/>
                <a:cs typeface="Arial"/>
              </a:rPr>
              <a:t>e</a:t>
            </a:r>
            <a:r>
              <a:rPr sz="2100" dirty="0">
                <a:latin typeface="Arial"/>
                <a:cs typeface="Arial"/>
              </a:rPr>
              <a:t>d</a:t>
            </a:r>
            <a:r>
              <a:rPr sz="2100" spc="217" dirty="0">
                <a:latin typeface="Arial"/>
                <a:cs typeface="Arial"/>
              </a:rPr>
              <a:t> </a:t>
            </a:r>
            <a:r>
              <a:rPr sz="2100" spc="4" dirty="0">
                <a:latin typeface="Arial"/>
                <a:cs typeface="Arial"/>
              </a:rPr>
              <a:t>ri</a:t>
            </a:r>
            <a:r>
              <a:rPr sz="2100" dirty="0">
                <a:latin typeface="Arial"/>
                <a:cs typeface="Arial"/>
              </a:rPr>
              <a:t>sk</a:t>
            </a:r>
            <a:r>
              <a:rPr sz="2100" spc="8" dirty="0">
                <a:latin typeface="Arial"/>
                <a:cs typeface="Arial"/>
              </a:rPr>
              <a:t> </a:t>
            </a:r>
            <a:r>
              <a:rPr sz="2100" spc="110" dirty="0">
                <a:latin typeface="Arial"/>
                <a:cs typeface="Arial"/>
              </a:rPr>
              <a:t>o</a:t>
            </a:r>
            <a:r>
              <a:rPr sz="2100" spc="51" dirty="0">
                <a:latin typeface="Arial"/>
                <a:cs typeface="Arial"/>
              </a:rPr>
              <a:t>f</a:t>
            </a:r>
            <a:r>
              <a:rPr sz="2100" spc="94" dirty="0">
                <a:latin typeface="Arial"/>
                <a:cs typeface="Arial"/>
              </a:rPr>
              <a:t> </a:t>
            </a:r>
            <a:r>
              <a:rPr sz="2100" spc="-60" dirty="0">
                <a:latin typeface="Arial"/>
                <a:cs typeface="Arial"/>
              </a:rPr>
              <a:t>i</a:t>
            </a:r>
            <a:r>
              <a:rPr sz="2100" spc="32" dirty="0">
                <a:latin typeface="Arial"/>
                <a:cs typeface="Arial"/>
              </a:rPr>
              <a:t>n</a:t>
            </a:r>
            <a:r>
              <a:rPr sz="2100" spc="79" dirty="0">
                <a:latin typeface="Arial"/>
                <a:cs typeface="Arial"/>
              </a:rPr>
              <a:t>g</a:t>
            </a:r>
            <a:r>
              <a:rPr sz="2100" spc="9" dirty="0">
                <a:latin typeface="Arial"/>
                <a:cs typeface="Arial"/>
              </a:rPr>
              <a:t>u</a:t>
            </a:r>
            <a:r>
              <a:rPr sz="2100" spc="111" dirty="0">
                <a:latin typeface="Arial"/>
                <a:cs typeface="Arial"/>
              </a:rPr>
              <a:t>i</a:t>
            </a:r>
            <a:r>
              <a:rPr sz="2100" spc="55" dirty="0">
                <a:latin typeface="Arial"/>
                <a:cs typeface="Arial"/>
              </a:rPr>
              <a:t>n</a:t>
            </a:r>
            <a:r>
              <a:rPr sz="2100" spc="9" dirty="0">
                <a:latin typeface="Arial"/>
                <a:cs typeface="Arial"/>
              </a:rPr>
              <a:t>a</a:t>
            </a:r>
            <a:r>
              <a:rPr sz="2100" spc="-83" dirty="0">
                <a:latin typeface="Arial"/>
                <a:cs typeface="Arial"/>
              </a:rPr>
              <a:t>l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275" dirty="0">
                <a:latin typeface="Arial"/>
                <a:cs typeface="Arial"/>
              </a:rPr>
              <a:t> </a:t>
            </a:r>
            <a:r>
              <a:rPr sz="2100" spc="-112" dirty="0">
                <a:latin typeface="Arial"/>
                <a:cs typeface="Arial"/>
              </a:rPr>
              <a:t>h</a:t>
            </a:r>
            <a:r>
              <a:rPr sz="2100" spc="79" dirty="0">
                <a:latin typeface="Arial"/>
                <a:cs typeface="Arial"/>
              </a:rPr>
              <a:t>e</a:t>
            </a:r>
            <a:r>
              <a:rPr sz="2100" spc="185" dirty="0">
                <a:latin typeface="Arial"/>
                <a:cs typeface="Arial"/>
              </a:rPr>
              <a:t>r</a:t>
            </a:r>
            <a:r>
              <a:rPr sz="2100" spc="9" dirty="0">
                <a:latin typeface="Arial"/>
                <a:cs typeface="Arial"/>
              </a:rPr>
              <a:t>n</a:t>
            </a:r>
            <a:r>
              <a:rPr sz="2100" spc="59" dirty="0">
                <a:latin typeface="Arial"/>
                <a:cs typeface="Arial"/>
              </a:rPr>
              <a:t>i</a:t>
            </a:r>
            <a:r>
              <a:rPr sz="2100" spc="-41" dirty="0">
                <a:latin typeface="Arial"/>
                <a:cs typeface="Arial"/>
              </a:rPr>
              <a:t>a</a:t>
            </a:r>
            <a:r>
              <a:rPr sz="2100" spc="-81" dirty="0">
                <a:latin typeface="Arial"/>
                <a:cs typeface="Arial"/>
              </a:rPr>
              <a:t>,</a:t>
            </a:r>
            <a:endParaRPr sz="2100" dirty="0">
              <a:latin typeface="Arial"/>
              <a:cs typeface="Arial"/>
            </a:endParaRPr>
          </a:p>
          <a:p>
            <a:pPr marL="222036" marR="39830">
              <a:lnSpc>
                <a:spcPct val="95825"/>
              </a:lnSpc>
              <a:spcBef>
                <a:spcPts val="62"/>
              </a:spcBef>
            </a:pPr>
            <a:r>
              <a:rPr sz="2100" spc="64" dirty="0">
                <a:latin typeface="Arial"/>
                <a:cs typeface="Arial"/>
              </a:rPr>
              <a:t>with incidence of 7 - 30 </a:t>
            </a:r>
            <a:r>
              <a:rPr sz="1900" spc="64" dirty="0">
                <a:latin typeface="Arial"/>
                <a:cs typeface="Arial"/>
              </a:rPr>
              <a:t>%</a:t>
            </a:r>
            <a:endParaRPr sz="19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45513" y="1215549"/>
            <a:ext cx="3973131" cy="1112059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 marR="30348">
              <a:lnSpc>
                <a:spcPts val="2555"/>
              </a:lnSpc>
            </a:pPr>
            <a:r>
              <a:rPr sz="2400" b="1" spc="134" dirty="0" smtClean="0">
                <a:latin typeface="Arial"/>
                <a:cs typeface="Arial"/>
              </a:rPr>
              <a:t>ETIOLOGY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46425" y="1848985"/>
            <a:ext cx="123469" cy="190500"/>
          </a:xfrm>
          <a:prstGeom prst="rect">
            <a:avLst/>
          </a:prstGeom>
        </p:spPr>
        <p:txBody>
          <a:bodyPr wrap="square" lIns="0" tIns="9424" rIns="0" bIns="0" rtlCol="0">
            <a:noAutofit/>
          </a:bodyPr>
          <a:lstStyle/>
          <a:p>
            <a:pPr marL="12647">
              <a:lnSpc>
                <a:spcPts val="1490"/>
              </a:lnSpc>
            </a:pPr>
            <a:endParaRPr sz="1300" dirty="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9120" y="4038600"/>
            <a:ext cx="8229571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lang="ar-JO" sz="1300" spc="-202" dirty="0" smtClean="0">
                <a:latin typeface="Arial Unicode MS"/>
                <a:cs typeface="Arial Unicode MS"/>
              </a:rPr>
              <a:t> </a:t>
            </a:r>
            <a:r>
              <a:rPr sz="1300" spc="-202" dirty="0" smtClean="0">
                <a:latin typeface="Arial Unicode MS"/>
                <a:cs typeface="Arial Unicode MS"/>
              </a:rPr>
              <a:t>■</a:t>
            </a:r>
            <a:r>
              <a:rPr sz="1300" spc="-93" dirty="0" smtClean="0">
                <a:latin typeface="Arial Unicode MS"/>
                <a:cs typeface="Arial Unicode MS"/>
              </a:rPr>
              <a:t>   </a:t>
            </a:r>
            <a:r>
              <a:rPr sz="1700" spc="-245" dirty="0" smtClean="0">
                <a:latin typeface="Arial"/>
                <a:cs typeface="Arial"/>
              </a:rPr>
              <a:t>P</a:t>
            </a:r>
            <a:r>
              <a:rPr sz="1700" spc="127" dirty="0" smtClean="0">
                <a:latin typeface="Arial"/>
                <a:cs typeface="Arial"/>
              </a:rPr>
              <a:t>r</a:t>
            </a:r>
            <a:r>
              <a:rPr sz="1700" spc="14" dirty="0" smtClean="0">
                <a:latin typeface="Arial"/>
                <a:cs typeface="Arial"/>
              </a:rPr>
              <a:t>e</a:t>
            </a:r>
            <a:r>
              <a:rPr sz="1700" spc="118" dirty="0" smtClean="0">
                <a:latin typeface="Arial"/>
                <a:cs typeface="Arial"/>
              </a:rPr>
              <a:t>m</a:t>
            </a:r>
            <a:r>
              <a:rPr sz="1700" spc="-8" dirty="0" smtClean="0">
                <a:latin typeface="Arial"/>
                <a:cs typeface="Arial"/>
              </a:rPr>
              <a:t>a</a:t>
            </a:r>
            <a:r>
              <a:rPr sz="1700" spc="272" dirty="0" smtClean="0">
                <a:latin typeface="Arial"/>
                <a:cs typeface="Arial"/>
              </a:rPr>
              <a:t>t</a:t>
            </a:r>
            <a:r>
              <a:rPr sz="1700" spc="61" dirty="0" smtClean="0">
                <a:latin typeface="Arial"/>
                <a:cs typeface="Arial"/>
              </a:rPr>
              <a:t>u</a:t>
            </a:r>
            <a:r>
              <a:rPr sz="1700" spc="178" dirty="0" smtClean="0">
                <a:latin typeface="Arial"/>
                <a:cs typeface="Arial"/>
              </a:rPr>
              <a:t>r</a:t>
            </a:r>
            <a:r>
              <a:rPr sz="1700" spc="-17" dirty="0" smtClean="0">
                <a:latin typeface="Arial"/>
                <a:cs typeface="Arial"/>
              </a:rPr>
              <a:t>i</a:t>
            </a:r>
            <a:r>
              <a:rPr sz="1700" spc="249" dirty="0" smtClean="0">
                <a:latin typeface="Arial"/>
                <a:cs typeface="Arial"/>
              </a:rPr>
              <a:t>t</a:t>
            </a:r>
            <a:r>
              <a:rPr sz="1700" spc="25" dirty="0" smtClean="0">
                <a:latin typeface="Arial"/>
                <a:cs typeface="Arial"/>
              </a:rPr>
              <a:t>y</a:t>
            </a:r>
            <a:r>
              <a:rPr sz="1700" spc="139" dirty="0" smtClean="0">
                <a:latin typeface="Arial"/>
                <a:cs typeface="Arial"/>
              </a:rPr>
              <a:t> </a:t>
            </a:r>
            <a:r>
              <a:rPr sz="1700" spc="14" dirty="0">
                <a:latin typeface="Arial"/>
                <a:cs typeface="Arial"/>
              </a:rPr>
              <a:t>a</a:t>
            </a:r>
            <a:r>
              <a:rPr sz="1700" spc="19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233" dirty="0">
                <a:latin typeface="Arial"/>
                <a:cs typeface="Arial"/>
              </a:rPr>
              <a:t> </a:t>
            </a:r>
            <a:r>
              <a:rPr sz="1700" spc="-89" dirty="0">
                <a:latin typeface="Arial"/>
                <a:cs typeface="Arial"/>
              </a:rPr>
              <a:t>l</a:t>
            </a:r>
            <a:r>
              <a:rPr sz="1700" spc="108" dirty="0">
                <a:latin typeface="Arial"/>
                <a:cs typeface="Arial"/>
              </a:rPr>
              <a:t>o</a:t>
            </a:r>
            <a:r>
              <a:rPr sz="1700" spc="146" dirty="0">
                <a:latin typeface="Arial"/>
                <a:cs typeface="Arial"/>
              </a:rPr>
              <a:t>w</a:t>
            </a:r>
            <a:r>
              <a:rPr sz="1700" spc="194" dirty="0">
                <a:latin typeface="Arial"/>
                <a:cs typeface="Arial"/>
              </a:rPr>
              <a:t> </a:t>
            </a:r>
            <a:r>
              <a:rPr sz="1700" spc="-33" dirty="0">
                <a:latin typeface="Arial"/>
                <a:cs typeface="Arial"/>
              </a:rPr>
              <a:t>b</a:t>
            </a:r>
            <a:r>
              <a:rPr sz="1700" spc="75" dirty="0">
                <a:latin typeface="Arial"/>
                <a:cs typeface="Arial"/>
              </a:rPr>
              <a:t>i</a:t>
            </a:r>
            <a:r>
              <a:rPr sz="1700" spc="127" dirty="0">
                <a:latin typeface="Arial"/>
                <a:cs typeface="Arial"/>
              </a:rPr>
              <a:t>r</a:t>
            </a:r>
            <a:r>
              <a:rPr sz="1700" spc="225" dirty="0">
                <a:latin typeface="Arial"/>
                <a:cs typeface="Arial"/>
              </a:rPr>
              <a:t>t</a:t>
            </a:r>
            <a:r>
              <a:rPr sz="1700" spc="-75" dirty="0">
                <a:latin typeface="Arial"/>
                <a:cs typeface="Arial"/>
              </a:rPr>
              <a:t>h</a:t>
            </a:r>
            <a:r>
              <a:rPr sz="1700" spc="194" dirty="0">
                <a:latin typeface="Arial"/>
                <a:cs typeface="Arial"/>
              </a:rPr>
              <a:t> </a:t>
            </a:r>
            <a:r>
              <a:rPr sz="1700" spc="141" dirty="0" smtClean="0">
                <a:latin typeface="Arial"/>
                <a:cs typeface="Arial"/>
              </a:rPr>
              <a:t>w</a:t>
            </a:r>
            <a:r>
              <a:rPr sz="1700" spc="37" dirty="0" smtClean="0">
                <a:latin typeface="Arial"/>
                <a:cs typeface="Arial"/>
              </a:rPr>
              <a:t>e</a:t>
            </a:r>
            <a:r>
              <a:rPr sz="1700" spc="31" dirty="0" smtClean="0">
                <a:latin typeface="Arial"/>
                <a:cs typeface="Arial"/>
              </a:rPr>
              <a:t>i</a:t>
            </a:r>
            <a:r>
              <a:rPr sz="1700" spc="85" dirty="0" smtClean="0">
                <a:latin typeface="Arial"/>
                <a:cs typeface="Arial"/>
              </a:rPr>
              <a:t>g</a:t>
            </a:r>
            <a:r>
              <a:rPr sz="1700" spc="-8" dirty="0" smtClean="0">
                <a:latin typeface="Arial"/>
                <a:cs typeface="Arial"/>
              </a:rPr>
              <a:t>h</a:t>
            </a:r>
            <a:r>
              <a:rPr sz="1700" spc="192" dirty="0" smtClean="0">
                <a:latin typeface="Arial"/>
                <a:cs typeface="Arial"/>
              </a:rPr>
              <a:t>t</a:t>
            </a:r>
            <a:r>
              <a:rPr lang="en-US" sz="1700" spc="192" dirty="0">
                <a:latin typeface="Arial"/>
                <a:cs typeface="Arial"/>
              </a:rPr>
              <a:t>(Incidence approaches50%.)</a:t>
            </a:r>
          </a:p>
          <a:p>
            <a:pPr marL="12647">
              <a:lnSpc>
                <a:spcPts val="1839"/>
              </a:lnSpc>
            </a:pPr>
            <a:r>
              <a:rPr lang="en-US" sz="1700" spc="192" dirty="0" smtClean="0">
                <a:latin typeface="Arial"/>
                <a:cs typeface="Arial"/>
              </a:rPr>
              <a:t> </a:t>
            </a:r>
            <a:endParaRPr lang="en-US" sz="1700" spc="192" dirty="0">
              <a:latin typeface="Arial"/>
              <a:cs typeface="Arial"/>
            </a:endParaRPr>
          </a:p>
          <a:p>
            <a:pPr marL="12647">
              <a:lnSpc>
                <a:spcPts val="1839"/>
              </a:lnSpc>
            </a:pPr>
            <a:r>
              <a:rPr lang="ar-JO" sz="1700" spc="192" dirty="0" smtClean="0">
                <a:latin typeface="Arial"/>
                <a:cs typeface="Arial"/>
              </a:rPr>
              <a:t> </a:t>
            </a:r>
            <a:r>
              <a:rPr lang="en-US" sz="1700" spc="192" dirty="0" smtClean="0">
                <a:latin typeface="Arial"/>
                <a:cs typeface="Arial"/>
              </a:rPr>
              <a:t> 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013" y="5334029"/>
            <a:ext cx="3276587" cy="276039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R="346713" algn="ctr">
              <a:lnSpc>
                <a:spcPct val="110396"/>
              </a:lnSpc>
              <a:spcBef>
                <a:spcPts val="815"/>
              </a:spcBef>
            </a:pPr>
            <a:endParaRPr sz="15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76613" y="5334012"/>
            <a:ext cx="611061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4531" y="4419600"/>
            <a:ext cx="3674069" cy="263965"/>
          </a:xfrm>
          <a:prstGeom prst="rect">
            <a:avLst/>
          </a:prstGeom>
        </p:spPr>
        <p:txBody>
          <a:bodyPr wrap="square" lIns="0" tIns="10878" rIns="0" bIns="0" rtlCol="0">
            <a:noAutofit/>
          </a:bodyPr>
          <a:lstStyle/>
          <a:p>
            <a:pPr marL="12647">
              <a:lnSpc>
                <a:spcPct val="110396"/>
              </a:lnSpc>
              <a:spcBef>
                <a:spcPts val="691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85" dirty="0">
                <a:latin typeface="Arial Unicode MS"/>
                <a:cs typeface="Arial Unicode MS"/>
              </a:rPr>
              <a:t> </a:t>
            </a:r>
            <a:r>
              <a:rPr sz="1700" spc="-318" dirty="0">
                <a:latin typeface="Arial"/>
                <a:cs typeface="Arial"/>
              </a:rPr>
              <a:t>P</a:t>
            </a:r>
            <a:r>
              <a:rPr sz="1700" spc="-56" dirty="0">
                <a:latin typeface="Arial"/>
                <a:cs typeface="Arial"/>
              </a:rPr>
              <a:t>a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192" dirty="0">
                <a:latin typeface="Arial"/>
                <a:cs typeface="Arial"/>
              </a:rPr>
              <a:t>t</a:t>
            </a:r>
            <a:r>
              <a:rPr sz="1700" spc="209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p</a:t>
            </a:r>
            <a:r>
              <a:rPr sz="1700" spc="9" dirty="0">
                <a:latin typeface="Arial"/>
                <a:cs typeface="Arial"/>
              </a:rPr>
              <a:t>r</a:t>
            </a:r>
            <a:r>
              <a:rPr sz="1700" spc="14" dirty="0">
                <a:latin typeface="Arial"/>
                <a:cs typeface="Arial"/>
              </a:rPr>
              <a:t>oce</a:t>
            </a:r>
            <a:r>
              <a:rPr sz="1700" spc="9" dirty="0">
                <a:latin typeface="Arial"/>
                <a:cs typeface="Arial"/>
              </a:rPr>
              <a:t>s</a:t>
            </a:r>
            <a:r>
              <a:rPr sz="1700" spc="14" dirty="0">
                <a:latin typeface="Arial"/>
                <a:cs typeface="Arial"/>
              </a:rPr>
              <a:t>s</a:t>
            </a:r>
            <a:r>
              <a:rPr sz="1700" spc="19" dirty="0">
                <a:latin typeface="Arial"/>
                <a:cs typeface="Arial"/>
              </a:rPr>
              <a:t>u</a:t>
            </a:r>
            <a:r>
              <a:rPr sz="1700" dirty="0">
                <a:latin typeface="Arial"/>
                <a:cs typeface="Arial"/>
              </a:rPr>
              <a:t>s</a:t>
            </a:r>
            <a:r>
              <a:rPr sz="1700" spc="41" dirty="0">
                <a:latin typeface="Arial"/>
                <a:cs typeface="Arial"/>
              </a:rPr>
              <a:t> </a:t>
            </a:r>
            <a:r>
              <a:rPr sz="1700" spc="14" dirty="0">
                <a:latin typeface="Arial"/>
                <a:cs typeface="Arial"/>
              </a:rPr>
              <a:t>va</a:t>
            </a:r>
            <a:r>
              <a:rPr sz="1700" spc="19" dirty="0">
                <a:latin typeface="Arial"/>
                <a:cs typeface="Arial"/>
              </a:rPr>
              <a:t>g</a:t>
            </a:r>
            <a:r>
              <a:rPr sz="1700" spc="4" dirty="0">
                <a:latin typeface="Arial"/>
                <a:cs typeface="Arial"/>
              </a:rPr>
              <a:t>i</a:t>
            </a:r>
            <a:r>
              <a:rPr sz="1700" spc="19" dirty="0">
                <a:latin typeface="Arial"/>
                <a:cs typeface="Arial"/>
              </a:rPr>
              <a:t>na</a:t>
            </a:r>
            <a:r>
              <a:rPr sz="1700" spc="4" dirty="0">
                <a:latin typeface="Arial"/>
                <a:cs typeface="Arial"/>
              </a:rPr>
              <a:t>li</a:t>
            </a:r>
            <a:r>
              <a:rPr sz="1700" spc="9" dirty="0">
                <a:latin typeface="Arial"/>
                <a:cs typeface="Arial"/>
              </a:rPr>
              <a:t>s</a:t>
            </a:r>
            <a:r>
              <a:rPr sz="1700" dirty="0">
                <a:latin typeface="Arial"/>
                <a:cs typeface="Arial"/>
              </a:rPr>
              <a:t>,</a:t>
            </a:r>
            <a:r>
              <a:rPr sz="1700" spc="247" dirty="0">
                <a:latin typeface="Arial"/>
                <a:cs typeface="Arial"/>
              </a:rPr>
              <a:t> </a:t>
            </a:r>
            <a:r>
              <a:rPr sz="1700" spc="213" dirty="0">
                <a:latin typeface="Arial"/>
                <a:cs typeface="Arial"/>
              </a:rPr>
              <a:t>w</a:t>
            </a:r>
            <a:r>
              <a:rPr sz="1700" spc="37" dirty="0">
                <a:latin typeface="Arial"/>
                <a:cs typeface="Arial"/>
              </a:rPr>
              <a:t>h</a:t>
            </a:r>
            <a:r>
              <a:rPr sz="1700" spc="75" dirty="0">
                <a:latin typeface="Arial"/>
                <a:cs typeface="Arial"/>
              </a:rPr>
              <a:t>i</a:t>
            </a:r>
            <a:r>
              <a:rPr sz="1700" spc="60" dirty="0">
                <a:latin typeface="Arial"/>
                <a:cs typeface="Arial"/>
              </a:rPr>
              <a:t>c</a:t>
            </a:r>
            <a:r>
              <a:rPr sz="1700" spc="-94" dirty="0">
                <a:latin typeface="Arial"/>
                <a:cs typeface="Arial"/>
              </a:rPr>
              <a:t>h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02026" y="4419600"/>
            <a:ext cx="774774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33" dirty="0">
                <a:latin typeface="Arial"/>
                <a:cs typeface="Arial"/>
              </a:rPr>
              <a:t>may be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24400" y="4431138"/>
            <a:ext cx="3886200" cy="1817262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240256">
              <a:lnSpc>
                <a:spcPts val="1839"/>
              </a:lnSpc>
            </a:pPr>
            <a:r>
              <a:rPr sz="1700" spc="50" dirty="0" smtClean="0">
                <a:latin typeface="Arial"/>
                <a:cs typeface="Arial"/>
              </a:rPr>
              <a:t>present </a:t>
            </a:r>
            <a:r>
              <a:rPr sz="1700" spc="50" dirty="0">
                <a:latin typeface="Arial"/>
                <a:cs typeface="Arial"/>
              </a:rPr>
              <a:t>because of increased </a:t>
            </a:r>
            <a:endParaRPr lang="ar-JO" sz="1700" spc="50" dirty="0" smtClean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12" y="1752609"/>
            <a:ext cx="8305788" cy="2192504"/>
          </a:xfrm>
          <a:prstGeom prst="rect">
            <a:avLst/>
          </a:prstGeom>
          <a:noFill/>
        </p:spPr>
        <p:txBody>
          <a:bodyPr wrap="square" lIns="91041" tIns="45520" rIns="91041" bIns="45520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Acquired: </a:t>
            </a:r>
          </a:p>
          <a:p>
            <a:r>
              <a:rPr lang="en-GB" sz="105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best-characterized risk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factor is weakness in the abdominal wall musculature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 :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Chronic obstructive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pulmonary disease</a:t>
            </a:r>
            <a:endParaRPr lang="ar-JO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ar-J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Direct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increase intra-abdominal pressure</a:t>
            </a:r>
            <a:endParaRPr lang="ar-JO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ar-JO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P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rotective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effect of obesity</a:t>
            </a:r>
            <a:endParaRPr lang="ar-JO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ar-J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ecreased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collagen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fiber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density in hernia patients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33400" y="4724400"/>
            <a:ext cx="82296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abdominal </a:t>
            </a:r>
            <a:r>
              <a:rPr lang="en-US" dirty="0">
                <a:latin typeface="Arial" pitchFamily="34" charset="0"/>
                <a:cs typeface="Arial" pitchFamily="34" charset="0"/>
              </a:rPr>
              <a:t>pressure due to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ventriculoperitoneal</a:t>
            </a:r>
            <a:r>
              <a:rPr lang="en-US" dirty="0">
                <a:latin typeface="Arial" pitchFamily="34" charset="0"/>
                <a:cs typeface="Arial" pitchFamily="34" charset="0"/>
              </a:rPr>
              <a:t>  shunts,  peritoneal dialysis, or ascites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69412" y="164707"/>
            <a:ext cx="2875700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4" dirty="0">
                <a:latin typeface="Arial"/>
                <a:cs typeface="Arial"/>
              </a:rPr>
              <a:t>OUTLINES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19200" y="1524014"/>
            <a:ext cx="6400800" cy="4495800"/>
          </a:xfrm>
          <a:prstGeom prst="rect">
            <a:avLst/>
          </a:prstGeom>
        </p:spPr>
        <p:txBody>
          <a:bodyPr wrap="square" lIns="0" tIns="28419" rIns="0" bIns="0" rtlCol="0">
            <a:noAutofit/>
          </a:bodyPr>
          <a:lstStyle/>
          <a:p>
            <a:pPr marL="12647" marR="85352">
              <a:lnSpc>
                <a:spcPts val="4495"/>
              </a:lnSpc>
              <a:buFont typeface="Arial" pitchFamily="34" charset="0"/>
              <a:buChar char="•"/>
            </a:pPr>
            <a:r>
              <a:rPr sz="2400" spc="-15" dirty="0">
                <a:latin typeface="Arial"/>
                <a:cs typeface="Arial"/>
              </a:rPr>
              <a:t>ANATOMY</a:t>
            </a:r>
            <a:endParaRPr sz="2400" dirty="0">
              <a:latin typeface="Arial"/>
              <a:cs typeface="Arial"/>
            </a:endParaRPr>
          </a:p>
          <a:p>
            <a:pPr marL="12647" marR="85352">
              <a:lnSpc>
                <a:spcPts val="3995"/>
              </a:lnSpc>
              <a:buFont typeface="Arial" pitchFamily="34" charset="0"/>
              <a:buChar char="•"/>
            </a:pPr>
            <a:r>
              <a:rPr sz="2400" spc="22" dirty="0">
                <a:latin typeface="Arial"/>
                <a:cs typeface="Arial"/>
              </a:rPr>
              <a:t>INGUINAL HERNIA</a:t>
            </a:r>
            <a:endParaRPr sz="2400" dirty="0">
              <a:latin typeface="Arial"/>
              <a:cs typeface="Arial"/>
            </a:endParaRPr>
          </a:p>
          <a:p>
            <a:pPr marL="12647">
              <a:lnSpc>
                <a:spcPts val="4039"/>
              </a:lnSpc>
              <a:spcBef>
                <a:spcPts val="2"/>
              </a:spcBef>
              <a:buFont typeface="Arial" pitchFamily="34" charset="0"/>
              <a:buChar char="•"/>
            </a:pPr>
            <a:r>
              <a:rPr sz="2400" spc="-138" dirty="0">
                <a:latin typeface="Arial"/>
                <a:cs typeface="Arial"/>
              </a:rPr>
              <a:t>UNDESCENDED TESTIS</a:t>
            </a:r>
            <a:endParaRPr sz="2400" dirty="0">
              <a:latin typeface="Arial"/>
              <a:cs typeface="Arial"/>
            </a:endParaRPr>
          </a:p>
          <a:p>
            <a:pPr marL="12647" marR="85352">
              <a:lnSpc>
                <a:spcPts val="4039"/>
              </a:lnSpc>
              <a:buFont typeface="Arial" pitchFamily="34" charset="0"/>
              <a:buChar char="•"/>
            </a:pPr>
            <a:r>
              <a:rPr sz="2400" spc="-166" dirty="0">
                <a:latin typeface="Arial"/>
                <a:cs typeface="Arial"/>
              </a:rPr>
              <a:t>HYDROCELE</a:t>
            </a:r>
            <a:endParaRPr sz="2400" dirty="0">
              <a:latin typeface="Arial"/>
              <a:cs typeface="Arial"/>
            </a:endParaRPr>
          </a:p>
          <a:p>
            <a:pPr marL="12647" marR="85352">
              <a:lnSpc>
                <a:spcPts val="3995"/>
              </a:lnSpc>
              <a:buFont typeface="Arial" pitchFamily="34" charset="0"/>
              <a:buChar char="•"/>
            </a:pPr>
            <a:r>
              <a:rPr sz="2400" spc="-149" dirty="0">
                <a:latin typeface="Arial"/>
                <a:cs typeface="Arial"/>
              </a:rPr>
              <a:t>VARICOCELE</a:t>
            </a:r>
            <a:endParaRPr sz="2400" dirty="0">
              <a:latin typeface="Arial"/>
              <a:cs typeface="Arial"/>
            </a:endParaRPr>
          </a:p>
          <a:p>
            <a:pPr marL="12647" marR="85352">
              <a:lnSpc>
                <a:spcPts val="4003"/>
              </a:lnSpc>
              <a:buFont typeface="Arial" pitchFamily="34" charset="0"/>
              <a:buChar char="•"/>
            </a:pPr>
            <a:r>
              <a:rPr sz="2400" spc="-130" dirty="0">
                <a:latin typeface="Arial"/>
                <a:cs typeface="Arial"/>
              </a:rPr>
              <a:t>TESTICULAR</a:t>
            </a:r>
            <a:r>
              <a:rPr lang="en-GB" sz="2400" spc="-130" dirty="0">
                <a:latin typeface="Arial"/>
                <a:cs typeface="Arial"/>
              </a:rPr>
              <a:t> </a:t>
            </a:r>
            <a:r>
              <a:rPr sz="2400" spc="-130" dirty="0">
                <a:latin typeface="Arial"/>
                <a:cs typeface="Arial"/>
              </a:rPr>
              <a:t> TORSION</a:t>
            </a:r>
            <a:endParaRPr sz="2400" dirty="0">
              <a:latin typeface="Arial"/>
              <a:cs typeface="Arial"/>
            </a:endParaRPr>
          </a:p>
          <a:p>
            <a:pPr marL="12647" marR="85352">
              <a:lnSpc>
                <a:spcPts val="4218"/>
              </a:lnSpc>
              <a:spcBef>
                <a:spcPts val="8"/>
              </a:spcBef>
              <a:buFont typeface="Arial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TESTICULAR TUMORS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12212" y="1169828"/>
            <a:ext cx="3295666" cy="807751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422330">
              <a:lnSpc>
                <a:spcPts val="2555"/>
              </a:lnSpc>
            </a:pPr>
            <a:r>
              <a:rPr sz="2400" b="1" spc="145" dirty="0">
                <a:latin typeface="Arial"/>
                <a:cs typeface="Arial"/>
              </a:rPr>
              <a:t>CLASSIFICATION</a:t>
            </a:r>
            <a:endParaRPr sz="2400" dirty="0">
              <a:latin typeface="Arial"/>
              <a:cs typeface="Arial"/>
            </a:endParaRPr>
          </a:p>
          <a:p>
            <a:pPr marL="12647" marR="45520">
              <a:lnSpc>
                <a:spcPct val="95825"/>
              </a:lnSpc>
              <a:spcBef>
                <a:spcPts val="1774"/>
              </a:spcBef>
            </a:pPr>
            <a:r>
              <a:rPr sz="1600" b="1" spc="106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403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600" b="1" spc="387" dirty="0">
                <a:solidFill>
                  <a:srgbClr val="C45911"/>
                </a:solidFill>
                <a:latin typeface="Arial"/>
                <a:cs typeface="Arial"/>
              </a:rPr>
              <a:t>G</a:t>
            </a:r>
            <a:r>
              <a:rPr sz="1600" b="1" spc="449" dirty="0">
                <a:solidFill>
                  <a:srgbClr val="C45911"/>
                </a:solidFill>
                <a:latin typeface="Arial"/>
                <a:cs typeface="Arial"/>
              </a:rPr>
              <a:t>U</a:t>
            </a:r>
            <a:r>
              <a:rPr sz="1600" b="1" spc="373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403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600" b="1" spc="477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600" b="1" spc="-58" dirty="0">
                <a:solidFill>
                  <a:srgbClr val="C45911"/>
                </a:solidFill>
                <a:latin typeface="Arial"/>
                <a:cs typeface="Arial"/>
              </a:rPr>
              <a:t>L</a:t>
            </a:r>
            <a:r>
              <a:rPr sz="1600" b="1" dirty="0">
                <a:solidFill>
                  <a:srgbClr val="C45911"/>
                </a:solidFill>
                <a:latin typeface="Arial"/>
                <a:cs typeface="Arial"/>
              </a:rPr>
              <a:t>  </a:t>
            </a:r>
            <a:r>
              <a:rPr sz="1600" b="1" spc="-159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1600" b="1" spc="116" dirty="0">
                <a:solidFill>
                  <a:srgbClr val="C45911"/>
                </a:solidFill>
                <a:latin typeface="Arial"/>
                <a:cs typeface="Arial"/>
              </a:rPr>
              <a:t>H</a:t>
            </a:r>
            <a:r>
              <a:rPr sz="1600" b="1" spc="231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600" b="1" spc="283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600" b="1" spc="426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600" b="1" spc="324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230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6268" y="1748983"/>
            <a:ext cx="975664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214" dirty="0">
                <a:solidFill>
                  <a:srgbClr val="C45911"/>
                </a:solidFill>
                <a:latin typeface="Arial"/>
                <a:cs typeface="Arial"/>
              </a:rPr>
              <a:t>DIRECT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6536" y="1845401"/>
            <a:ext cx="1240081" cy="139700"/>
          </a:xfrm>
          <a:prstGeom prst="rect">
            <a:avLst/>
          </a:prstGeom>
        </p:spPr>
        <p:txBody>
          <a:bodyPr wrap="square" lIns="0" tIns="6448" rIns="0" bIns="0" rtlCol="0">
            <a:noAutofit/>
          </a:bodyPr>
          <a:lstStyle/>
          <a:p>
            <a:pPr marL="12647">
              <a:lnSpc>
                <a:spcPts val="1019"/>
              </a:lnSpc>
            </a:pPr>
            <a:r>
              <a:rPr sz="900" b="1" spc="10" dirty="0">
                <a:solidFill>
                  <a:srgbClr val="696662"/>
                </a:solidFill>
                <a:latin typeface="Arial"/>
                <a:cs typeface="Arial"/>
              </a:rPr>
              <a:t>Di</a:t>
            </a:r>
            <a:r>
              <a:rPr sz="900" b="1" spc="10" dirty="0">
                <a:solidFill>
                  <a:srgbClr val="7C7B79"/>
                </a:solidFill>
                <a:latin typeface="Arial"/>
                <a:cs typeface="Arial"/>
              </a:rPr>
              <a:t>rec</a:t>
            </a:r>
            <a:r>
              <a:rPr sz="900" b="1" spc="10" dirty="0">
                <a:solidFill>
                  <a:srgbClr val="696662"/>
                </a:solidFill>
                <a:latin typeface="Arial"/>
                <a:cs typeface="Arial"/>
              </a:rPr>
              <a:t>t </a:t>
            </a:r>
            <a:r>
              <a:rPr sz="900" b="1" spc="10" dirty="0">
                <a:solidFill>
                  <a:srgbClr val="7C7B79"/>
                </a:solidFill>
                <a:latin typeface="Arial"/>
                <a:cs typeface="Arial"/>
              </a:rPr>
              <a:t>ingui</a:t>
            </a:r>
            <a:r>
              <a:rPr sz="900" b="1" spc="10" dirty="0">
                <a:solidFill>
                  <a:srgbClr val="696662"/>
                </a:solidFill>
                <a:latin typeface="Arial"/>
                <a:cs typeface="Arial"/>
              </a:rPr>
              <a:t>nal </a:t>
            </a:r>
            <a:r>
              <a:rPr sz="900" b="1" spc="10" dirty="0">
                <a:solidFill>
                  <a:srgbClr val="7C7B79"/>
                </a:solidFill>
                <a:latin typeface="Arial"/>
                <a:cs typeface="Arial"/>
              </a:rPr>
              <a:t>hern</a:t>
            </a:r>
            <a:r>
              <a:rPr sz="900" b="1" spc="10" dirty="0">
                <a:solidFill>
                  <a:srgbClr val="90908E"/>
                </a:solidFill>
                <a:latin typeface="Arial"/>
                <a:cs typeface="Arial"/>
              </a:rPr>
              <a:t>i</a:t>
            </a:r>
            <a:r>
              <a:rPr sz="900" b="1" spc="10" dirty="0">
                <a:solidFill>
                  <a:srgbClr val="696662"/>
                </a:solidFill>
                <a:latin typeface="Arial"/>
                <a:cs typeface="Arial"/>
              </a:rPr>
              <a:t>a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815" y="2081212"/>
            <a:ext cx="5571139" cy="333756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22255">
              <a:lnSpc>
                <a:spcPts val="1735"/>
              </a:lnSpc>
            </a:pPr>
            <a:r>
              <a:rPr sz="1200" spc="-179" dirty="0">
                <a:latin typeface="Arial Unicode MS"/>
                <a:cs typeface="Arial Unicode MS"/>
              </a:rPr>
              <a:t>■</a:t>
            </a:r>
            <a:r>
              <a:rPr sz="1200" spc="-83" dirty="0">
                <a:latin typeface="Arial Unicode MS"/>
                <a:cs typeface="Arial Unicode MS"/>
              </a:rPr>
              <a:t>       </a:t>
            </a:r>
            <a:r>
              <a:rPr sz="1200" spc="93" dirty="0">
                <a:latin typeface="Arial Unicode MS"/>
                <a:cs typeface="Arial Unicode MS"/>
              </a:rPr>
              <a:t> </a:t>
            </a:r>
            <a:r>
              <a:rPr sz="1600" spc="11" dirty="0">
                <a:latin typeface="Arial"/>
                <a:cs typeface="Arial"/>
              </a:rPr>
              <a:t>M</a:t>
            </a:r>
            <a:r>
              <a:rPr sz="1600" spc="47" dirty="0">
                <a:latin typeface="Arial"/>
                <a:cs typeface="Arial"/>
              </a:rPr>
              <a:t>ed</a:t>
            </a:r>
            <a:r>
              <a:rPr sz="1600" spc="50" dirty="0">
                <a:latin typeface="Arial"/>
                <a:cs typeface="Arial"/>
              </a:rPr>
              <a:t>i</a:t>
            </a:r>
            <a:r>
              <a:rPr sz="1600" spc="-27" dirty="0">
                <a:latin typeface="Arial"/>
                <a:cs typeface="Arial"/>
              </a:rPr>
              <a:t>a</a:t>
            </a:r>
            <a:r>
              <a:rPr sz="1600" spc="-63" dirty="0">
                <a:latin typeface="Arial"/>
                <a:cs typeface="Arial"/>
              </a:rPr>
              <a:t>l</a:t>
            </a:r>
            <a:r>
              <a:rPr sz="1600" spc="129" dirty="0">
                <a:latin typeface="Arial"/>
                <a:cs typeface="Arial"/>
              </a:rPr>
              <a:t> </a:t>
            </a:r>
            <a:r>
              <a:rPr sz="1600" spc="33" dirty="0">
                <a:latin typeface="Arial"/>
                <a:cs typeface="Arial"/>
              </a:rPr>
              <a:t>t</a:t>
            </a:r>
            <a:r>
              <a:rPr sz="1600" spc="79" dirty="0">
                <a:latin typeface="Arial"/>
                <a:cs typeface="Arial"/>
              </a:rPr>
              <a:t>o</a:t>
            </a:r>
            <a:r>
              <a:rPr sz="1600" spc="54" dirty="0">
                <a:latin typeface="Arial"/>
                <a:cs typeface="Arial"/>
              </a:rPr>
              <a:t> </a:t>
            </a:r>
            <a:r>
              <a:rPr sz="1600" spc="180" dirty="0">
                <a:latin typeface="Arial"/>
                <a:cs typeface="Arial"/>
              </a:rPr>
              <a:t>t</a:t>
            </a:r>
            <a:r>
              <a:rPr sz="1600" spc="-27" dirty="0">
                <a:latin typeface="Arial"/>
                <a:cs typeface="Arial"/>
              </a:rPr>
              <a:t>h</a:t>
            </a:r>
            <a:r>
              <a:rPr sz="1600" spc="-44" dirty="0">
                <a:latin typeface="Arial"/>
                <a:cs typeface="Arial"/>
              </a:rPr>
              <a:t>e</a:t>
            </a:r>
            <a:r>
              <a:rPr sz="1600" spc="175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i</a:t>
            </a:r>
            <a:r>
              <a:rPr sz="1600" spc="-1" dirty="0">
                <a:latin typeface="Arial"/>
                <a:cs typeface="Arial"/>
              </a:rPr>
              <a:t>n</a:t>
            </a:r>
            <a:r>
              <a:rPr sz="1600" spc="158" dirty="0">
                <a:latin typeface="Arial"/>
                <a:cs typeface="Arial"/>
              </a:rPr>
              <a:t>f</a:t>
            </a:r>
            <a:r>
              <a:rPr sz="1600" spc="-49" dirty="0">
                <a:latin typeface="Arial"/>
                <a:cs typeface="Arial"/>
              </a:rPr>
              <a:t>e</a:t>
            </a:r>
            <a:r>
              <a:rPr sz="1600" spc="137" dirty="0">
                <a:latin typeface="Arial"/>
                <a:cs typeface="Arial"/>
              </a:rPr>
              <a:t>r</a:t>
            </a:r>
            <a:r>
              <a:rPr sz="1600" spc="-17" dirty="0">
                <a:latin typeface="Arial"/>
                <a:cs typeface="Arial"/>
              </a:rPr>
              <a:t>i</a:t>
            </a:r>
            <a:r>
              <a:rPr sz="1600" spc="95" dirty="0">
                <a:latin typeface="Arial"/>
                <a:cs typeface="Arial"/>
              </a:rPr>
              <a:t>o</a:t>
            </a:r>
            <a:r>
              <a:rPr sz="1600" spc="46" dirty="0">
                <a:latin typeface="Arial"/>
                <a:cs typeface="Arial"/>
              </a:rPr>
              <a:t>r</a:t>
            </a:r>
            <a:r>
              <a:rPr sz="1600" spc="104" dirty="0">
                <a:latin typeface="Arial"/>
                <a:cs typeface="Arial"/>
              </a:rPr>
              <a:t> </a:t>
            </a:r>
            <a:r>
              <a:rPr sz="1600" spc="-71" dirty="0">
                <a:latin typeface="Arial"/>
                <a:cs typeface="Arial"/>
              </a:rPr>
              <a:t>e</a:t>
            </a:r>
            <a:r>
              <a:rPr sz="1600" spc="70" dirty="0">
                <a:latin typeface="Arial"/>
                <a:cs typeface="Arial"/>
              </a:rPr>
              <a:t>p</a:t>
            </a:r>
            <a:r>
              <a:rPr sz="1600" spc="6" dirty="0">
                <a:latin typeface="Arial"/>
                <a:cs typeface="Arial"/>
              </a:rPr>
              <a:t>i</a:t>
            </a:r>
            <a:r>
              <a:rPr sz="1600" spc="-1" dirty="0">
                <a:latin typeface="Arial"/>
                <a:cs typeface="Arial"/>
              </a:rPr>
              <a:t>g</a:t>
            </a:r>
            <a:r>
              <a:rPr sz="1600" spc="-98" dirty="0">
                <a:latin typeface="Arial"/>
                <a:cs typeface="Arial"/>
              </a:rPr>
              <a:t>a</a:t>
            </a:r>
            <a:r>
              <a:rPr sz="1600" spc="-105" dirty="0">
                <a:latin typeface="Arial"/>
                <a:cs typeface="Arial"/>
              </a:rPr>
              <a:t>s</a:t>
            </a:r>
            <a:r>
              <a:rPr sz="1600" spc="201" dirty="0">
                <a:latin typeface="Arial"/>
                <a:cs typeface="Arial"/>
              </a:rPr>
              <a:t>t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-17" dirty="0">
                <a:latin typeface="Arial"/>
                <a:cs typeface="Arial"/>
              </a:rPr>
              <a:t>i</a:t>
            </a:r>
            <a:r>
              <a:rPr sz="1600" spc="-71" dirty="0">
                <a:latin typeface="Arial"/>
                <a:cs typeface="Arial"/>
              </a:rPr>
              <a:t>c</a:t>
            </a:r>
            <a:r>
              <a:rPr sz="1600" spc="150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b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9" dirty="0">
                <a:latin typeface="Arial"/>
                <a:cs typeface="Arial"/>
              </a:rPr>
              <a:t>o</a:t>
            </a:r>
            <a:r>
              <a:rPr sz="1600" spc="-4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d</a:t>
            </a:r>
            <a:r>
              <a:rPr sz="1600" spc="206" dirty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v</a:t>
            </a:r>
            <a:r>
              <a:rPr sz="1600" spc="-27" dirty="0">
                <a:latin typeface="Arial"/>
                <a:cs typeface="Arial"/>
              </a:rPr>
              <a:t>e</a:t>
            </a:r>
            <a:r>
              <a:rPr sz="1600" spc="-81" dirty="0">
                <a:latin typeface="Arial"/>
                <a:cs typeface="Arial"/>
              </a:rPr>
              <a:t>s</a:t>
            </a:r>
            <a:r>
              <a:rPr sz="1600" spc="-105" dirty="0">
                <a:latin typeface="Arial"/>
                <a:cs typeface="Arial"/>
              </a:rPr>
              <a:t>s</a:t>
            </a:r>
            <a:r>
              <a:rPr sz="1600" spc="20" dirty="0">
                <a:latin typeface="Arial"/>
                <a:cs typeface="Arial"/>
              </a:rPr>
              <a:t>e</a:t>
            </a:r>
            <a:r>
              <a:rPr sz="1600" spc="25" dirty="0">
                <a:latin typeface="Arial"/>
                <a:cs typeface="Arial"/>
              </a:rPr>
              <a:t>l</a:t>
            </a:r>
            <a:r>
              <a:rPr sz="1600" spc="-143" dirty="0"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  <a:p>
            <a:pPr marL="349497" marR="22255">
              <a:lnSpc>
                <a:spcPct val="95825"/>
              </a:lnSpc>
              <a:spcBef>
                <a:spcPts val="233"/>
              </a:spcBef>
            </a:pPr>
            <a:r>
              <a:rPr sz="1600" spc="2" dirty="0">
                <a:latin typeface="Arial"/>
                <a:cs typeface="Arial"/>
              </a:rPr>
              <a:t>(within  Hesselbach's triangle)</a:t>
            </a:r>
            <a:endParaRPr sz="1600" dirty="0">
              <a:latin typeface="Arial"/>
              <a:cs typeface="Arial"/>
            </a:endParaRPr>
          </a:p>
          <a:p>
            <a:pPr marL="346462" indent="-333819">
              <a:lnSpc>
                <a:spcPts val="2078"/>
              </a:lnSpc>
              <a:spcBef>
                <a:spcPts val="500"/>
              </a:spcBef>
              <a:tabLst>
                <a:tab pos="354051" algn="l"/>
              </a:tabLst>
            </a:pPr>
            <a:r>
              <a:rPr sz="1200" spc="-179" dirty="0">
                <a:latin typeface="Arial Unicode MS"/>
                <a:cs typeface="Arial Unicode MS"/>
              </a:rPr>
              <a:t>■</a:t>
            </a:r>
            <a:r>
              <a:rPr sz="1200" dirty="0">
                <a:latin typeface="Arial Unicode MS"/>
                <a:cs typeface="Arial Unicode MS"/>
              </a:rPr>
              <a:t>		</a:t>
            </a:r>
            <a:r>
              <a:rPr sz="1600" spc="27" dirty="0">
                <a:latin typeface="Arial"/>
                <a:cs typeface="Arial"/>
              </a:rPr>
              <a:t>Hernial sac protrudes directly through the posterior wall </a:t>
            </a:r>
            <a:endParaRPr sz="1600" dirty="0">
              <a:latin typeface="Arial"/>
              <a:cs typeface="Arial"/>
            </a:endParaRPr>
          </a:p>
          <a:p>
            <a:pPr marL="346462">
              <a:lnSpc>
                <a:spcPts val="1839"/>
              </a:lnSpc>
              <a:spcBef>
                <a:spcPts val="318"/>
              </a:spcBef>
              <a:tabLst>
                <a:tab pos="354051" algn="l"/>
              </a:tabLst>
            </a:pPr>
            <a:r>
              <a:rPr sz="1600" spc="40" dirty="0">
                <a:latin typeface="Arial"/>
                <a:cs typeface="Arial"/>
              </a:rPr>
              <a:t>of the inguinal canal (without involvement of</a:t>
            </a:r>
            <a:endParaRPr sz="1600" dirty="0">
              <a:latin typeface="Arial"/>
              <a:cs typeface="Arial"/>
            </a:endParaRPr>
          </a:p>
          <a:p>
            <a:pPr marL="340393" marR="22255">
              <a:lnSpc>
                <a:spcPct val="95825"/>
              </a:lnSpc>
              <a:spcBef>
                <a:spcPts val="326"/>
              </a:spcBef>
            </a:pPr>
            <a:r>
              <a:rPr sz="1600" spc="33" dirty="0">
                <a:latin typeface="Arial"/>
                <a:cs typeface="Arial"/>
              </a:rPr>
              <a:t>the spermatic cord or round ligament of the uterus)</a:t>
            </a:r>
            <a:endParaRPr sz="1600" dirty="0">
              <a:latin typeface="Arial"/>
              <a:cs typeface="Arial"/>
            </a:endParaRPr>
          </a:p>
          <a:p>
            <a:pPr marL="12647" marR="22255">
              <a:lnSpc>
                <a:spcPct val="108273"/>
              </a:lnSpc>
              <a:spcBef>
                <a:spcPts val="500"/>
              </a:spcBef>
            </a:pPr>
            <a:r>
              <a:rPr sz="1200" spc="-179" dirty="0">
                <a:latin typeface="Arial Unicode MS"/>
                <a:cs typeface="Arial Unicode MS"/>
              </a:rPr>
              <a:t>■</a:t>
            </a:r>
            <a:r>
              <a:rPr sz="1200" spc="-83" dirty="0">
                <a:latin typeface="Arial Unicode MS"/>
                <a:cs typeface="Arial Unicode MS"/>
              </a:rPr>
              <a:t>       </a:t>
            </a:r>
            <a:r>
              <a:rPr sz="1200" spc="20" dirty="0">
                <a:latin typeface="Arial Unicode MS"/>
                <a:cs typeface="Arial Unicode MS"/>
              </a:rPr>
              <a:t> </a:t>
            </a:r>
            <a:r>
              <a:rPr sz="1600" spc="-4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ly</a:t>
            </a:r>
            <a:r>
              <a:rPr sz="1600" spc="121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h</a:t>
            </a:r>
            <a:r>
              <a:rPr sz="1600" spc="70" dirty="0">
                <a:latin typeface="Arial"/>
                <a:cs typeface="Arial"/>
              </a:rPr>
              <a:t>e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-1" dirty="0">
                <a:latin typeface="Arial"/>
                <a:cs typeface="Arial"/>
              </a:rPr>
              <a:t>n</a:t>
            </a:r>
            <a:r>
              <a:rPr sz="1600" spc="50" dirty="0">
                <a:latin typeface="Arial"/>
                <a:cs typeface="Arial"/>
              </a:rPr>
              <a:t>i</a:t>
            </a:r>
            <a:r>
              <a:rPr sz="1600" spc="-71" dirty="0">
                <a:latin typeface="Arial"/>
                <a:cs typeface="Arial"/>
              </a:rPr>
              <a:t>a</a:t>
            </a:r>
            <a:r>
              <a:rPr sz="1600" spc="201" dirty="0">
                <a:latin typeface="Arial"/>
                <a:cs typeface="Arial"/>
              </a:rPr>
              <a:t>t</a:t>
            </a:r>
            <a:r>
              <a:rPr sz="1600" spc="-27" dirty="0">
                <a:latin typeface="Arial"/>
                <a:cs typeface="Arial"/>
              </a:rPr>
              <a:t>e</a:t>
            </a:r>
            <a:r>
              <a:rPr sz="1600" spc="-143" dirty="0">
                <a:latin typeface="Arial"/>
                <a:cs typeface="Arial"/>
              </a:rPr>
              <a:t>s</a:t>
            </a:r>
            <a:r>
              <a:rPr sz="1600" spc="54" dirty="0">
                <a:latin typeface="Arial"/>
                <a:cs typeface="Arial"/>
              </a:rPr>
              <a:t> </a:t>
            </a:r>
            <a:r>
              <a:rPr sz="1600" spc="180" dirty="0">
                <a:latin typeface="Arial"/>
                <a:cs typeface="Arial"/>
              </a:rPr>
              <a:t>t</a:t>
            </a:r>
            <a:r>
              <a:rPr sz="1600" spc="-1" dirty="0">
                <a:latin typeface="Arial"/>
                <a:cs typeface="Arial"/>
              </a:rPr>
              <a:t>h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47" dirty="0">
                <a:latin typeface="Arial"/>
                <a:cs typeface="Arial"/>
              </a:rPr>
              <a:t>o</a:t>
            </a:r>
            <a:r>
              <a:rPr sz="1600" spc="-27" dirty="0">
                <a:latin typeface="Arial"/>
                <a:cs typeface="Arial"/>
              </a:rPr>
              <a:t>u</a:t>
            </a:r>
            <a:r>
              <a:rPr sz="1600" spc="47" dirty="0">
                <a:latin typeface="Arial"/>
                <a:cs typeface="Arial"/>
              </a:rPr>
              <a:t>g</a:t>
            </a:r>
            <a:r>
              <a:rPr sz="1600" spc="-88" dirty="0">
                <a:latin typeface="Arial"/>
                <a:cs typeface="Arial"/>
              </a:rPr>
              <a:t>h</a:t>
            </a:r>
            <a:r>
              <a:rPr sz="1600" spc="125" dirty="0">
                <a:latin typeface="Arial"/>
                <a:cs typeface="Arial"/>
              </a:rPr>
              <a:t> </a:t>
            </a:r>
            <a:r>
              <a:rPr sz="1600" spc="158" dirty="0">
                <a:latin typeface="Arial"/>
                <a:cs typeface="Arial"/>
              </a:rPr>
              <a:t>t</a:t>
            </a:r>
            <a:r>
              <a:rPr sz="1600" spc="-1" dirty="0">
                <a:latin typeface="Arial"/>
                <a:cs typeface="Arial"/>
              </a:rPr>
              <a:t>h</a:t>
            </a:r>
            <a:r>
              <a:rPr sz="1600" spc="-44" dirty="0">
                <a:latin typeface="Arial"/>
                <a:cs typeface="Arial"/>
              </a:rPr>
              <a:t>e</a:t>
            </a:r>
            <a:r>
              <a:rPr sz="1600" spc="129" dirty="0">
                <a:latin typeface="Arial"/>
                <a:cs typeface="Arial"/>
              </a:rPr>
              <a:t> </a:t>
            </a:r>
            <a:r>
              <a:rPr sz="1600" spc="-153" dirty="0">
                <a:latin typeface="Arial"/>
                <a:cs typeface="Arial"/>
              </a:rPr>
              <a:t>s</a:t>
            </a:r>
            <a:r>
              <a:rPr sz="1600" spc="20" dirty="0">
                <a:latin typeface="Arial"/>
                <a:cs typeface="Arial"/>
              </a:rPr>
              <a:t>u</a:t>
            </a:r>
            <a:r>
              <a:rPr sz="1600" spc="70" dirty="0">
                <a:latin typeface="Arial"/>
                <a:cs typeface="Arial"/>
              </a:rPr>
              <a:t>p</a:t>
            </a:r>
            <a:r>
              <a:rPr sz="1600" spc="20" dirty="0">
                <a:latin typeface="Arial"/>
                <a:cs typeface="Arial"/>
              </a:rPr>
              <a:t>e</a:t>
            </a:r>
            <a:r>
              <a:rPr sz="1600" spc="68" dirty="0">
                <a:latin typeface="Arial"/>
                <a:cs typeface="Arial"/>
              </a:rPr>
              <a:t>r</a:t>
            </a:r>
            <a:r>
              <a:rPr sz="1600" spc="92" dirty="0">
                <a:latin typeface="Arial"/>
                <a:cs typeface="Arial"/>
              </a:rPr>
              <a:t>f</a:t>
            </a:r>
            <a:r>
              <a:rPr sz="1600" spc="68" dirty="0">
                <a:latin typeface="Arial"/>
                <a:cs typeface="Arial"/>
              </a:rPr>
              <a:t>i</a:t>
            </a:r>
            <a:r>
              <a:rPr sz="1600" spc="23" dirty="0">
                <a:latin typeface="Arial"/>
                <a:cs typeface="Arial"/>
              </a:rPr>
              <a:t>c</a:t>
            </a:r>
            <a:r>
              <a:rPr sz="1600" spc="-4" dirty="0">
                <a:latin typeface="Arial"/>
                <a:cs typeface="Arial"/>
              </a:rPr>
              <a:t>i</a:t>
            </a:r>
            <a:r>
              <a:rPr sz="1600" spc="-27" dirty="0">
                <a:latin typeface="Arial"/>
                <a:cs typeface="Arial"/>
              </a:rPr>
              <a:t>a</a:t>
            </a:r>
            <a:r>
              <a:rPr sz="1600" spc="-63" dirty="0">
                <a:latin typeface="Arial"/>
                <a:cs typeface="Arial"/>
              </a:rPr>
              <a:t>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19" dirty="0">
                <a:latin typeface="Arial"/>
                <a:cs typeface="Arial"/>
              </a:rPr>
              <a:t> </a:t>
            </a:r>
            <a:r>
              <a:rPr sz="1600" spc="-122" dirty="0">
                <a:latin typeface="Arial"/>
                <a:cs typeface="Arial"/>
              </a:rPr>
              <a:t>(</a:t>
            </a:r>
            <a:r>
              <a:rPr sz="1600" spc="-1" dirty="0">
                <a:latin typeface="Arial"/>
                <a:cs typeface="Arial"/>
              </a:rPr>
              <a:t>e</a:t>
            </a:r>
            <a:r>
              <a:rPr sz="1600" spc="-33" dirty="0">
                <a:latin typeface="Arial"/>
                <a:cs typeface="Arial"/>
              </a:rPr>
              <a:t>x</a:t>
            </a:r>
            <a:r>
              <a:rPr sz="1600" spc="158" dirty="0">
                <a:latin typeface="Arial"/>
                <a:cs typeface="Arial"/>
              </a:rPr>
              <a:t>t</a:t>
            </a:r>
            <a:r>
              <a:rPr sz="1600" spc="20" dirty="0">
                <a:latin typeface="Arial"/>
                <a:cs typeface="Arial"/>
              </a:rPr>
              <a:t>e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-27" dirty="0">
                <a:latin typeface="Arial"/>
                <a:cs typeface="Arial"/>
              </a:rPr>
              <a:t>n</a:t>
            </a:r>
            <a:r>
              <a:rPr sz="1600" spc="-1" dirty="0">
                <a:latin typeface="Arial"/>
                <a:cs typeface="Arial"/>
              </a:rPr>
              <a:t>a</a:t>
            </a:r>
            <a:r>
              <a:rPr sz="1600" spc="50" dirty="0">
                <a:latin typeface="Arial"/>
                <a:cs typeface="Arial"/>
              </a:rPr>
              <a:t>l</a:t>
            </a:r>
            <a:r>
              <a:rPr sz="1600" spc="-75" dirty="0">
                <a:latin typeface="Arial"/>
                <a:cs typeface="Arial"/>
              </a:rPr>
              <a:t>)</a:t>
            </a:r>
            <a:r>
              <a:rPr sz="1600" spc="204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r</a:t>
            </a:r>
            <a:r>
              <a:rPr sz="1600" spc="25" dirty="0">
                <a:latin typeface="Arial"/>
                <a:cs typeface="Arial"/>
              </a:rPr>
              <a:t>i</a:t>
            </a:r>
            <a:r>
              <a:rPr sz="1600" spc="-27" dirty="0">
                <a:latin typeface="Arial"/>
                <a:cs typeface="Arial"/>
              </a:rPr>
              <a:t>n</a:t>
            </a:r>
            <a:r>
              <a:rPr sz="1600" spc="-17" dirty="0">
                <a:latin typeface="Arial"/>
                <a:cs typeface="Arial"/>
              </a:rPr>
              <a:t>g</a:t>
            </a:r>
            <a:endParaRPr sz="1600" dirty="0">
              <a:latin typeface="Arial"/>
              <a:cs typeface="Arial"/>
            </a:endParaRPr>
          </a:p>
          <a:p>
            <a:pPr marL="12647" marR="22255">
              <a:lnSpc>
                <a:spcPct val="108273"/>
              </a:lnSpc>
              <a:spcBef>
                <a:spcPts val="500"/>
              </a:spcBef>
            </a:pPr>
            <a:r>
              <a:rPr sz="1200" spc="-179" dirty="0">
                <a:latin typeface="Arial Unicode MS"/>
                <a:cs typeface="Arial Unicode MS"/>
              </a:rPr>
              <a:t>■</a:t>
            </a:r>
            <a:r>
              <a:rPr sz="1200" spc="-83" dirty="0">
                <a:latin typeface="Arial Unicode MS"/>
                <a:cs typeface="Arial Unicode MS"/>
              </a:rPr>
              <a:t>       </a:t>
            </a:r>
            <a:r>
              <a:rPr sz="1200" spc="20" dirty="0">
                <a:latin typeface="Arial Unicode MS"/>
                <a:cs typeface="Arial Unicode MS"/>
              </a:rPr>
              <a:t> </a:t>
            </a:r>
            <a:r>
              <a:rPr sz="1600" spc="-4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ly</a:t>
            </a:r>
            <a:r>
              <a:rPr sz="1600" spc="46" dirty="0">
                <a:latin typeface="Arial"/>
                <a:cs typeface="Arial"/>
              </a:rPr>
              <a:t> </a:t>
            </a:r>
            <a:r>
              <a:rPr sz="1600" spc="-153" dirty="0">
                <a:latin typeface="Arial"/>
                <a:cs typeface="Arial"/>
              </a:rPr>
              <a:t>s</a:t>
            </a:r>
            <a:r>
              <a:rPr sz="1600" spc="47" dirty="0">
                <a:latin typeface="Arial"/>
                <a:cs typeface="Arial"/>
              </a:rPr>
              <a:t>u</a:t>
            </a:r>
            <a:r>
              <a:rPr sz="1600" spc="137" dirty="0">
                <a:latin typeface="Arial"/>
                <a:cs typeface="Arial"/>
              </a:rPr>
              <a:t>r</a:t>
            </a:r>
            <a:r>
              <a:rPr sz="1600" spc="41" dirty="0">
                <a:latin typeface="Arial"/>
                <a:cs typeface="Arial"/>
              </a:rPr>
              <a:t>r</a:t>
            </a:r>
            <a:r>
              <a:rPr sz="1600" spc="47" dirty="0">
                <a:latin typeface="Arial"/>
                <a:cs typeface="Arial"/>
              </a:rPr>
              <a:t>o</a:t>
            </a:r>
            <a:r>
              <a:rPr sz="1600" spc="20" dirty="0">
                <a:latin typeface="Arial"/>
                <a:cs typeface="Arial"/>
              </a:rPr>
              <a:t>u</a:t>
            </a:r>
            <a:r>
              <a:rPr sz="1600" spc="47" dirty="0">
                <a:latin typeface="Arial"/>
                <a:cs typeface="Arial"/>
              </a:rPr>
              <a:t>nde</a:t>
            </a:r>
            <a:r>
              <a:rPr sz="1600" spc="-71" dirty="0">
                <a:latin typeface="Arial"/>
                <a:cs typeface="Arial"/>
              </a:rPr>
              <a:t>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14" dirty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b</a:t>
            </a:r>
            <a:r>
              <a:rPr sz="1600" dirty="0">
                <a:latin typeface="Arial"/>
                <a:cs typeface="Arial"/>
              </a:rPr>
              <a:t>y</a:t>
            </a:r>
            <a:r>
              <a:rPr sz="1600" spc="-34" dirty="0">
                <a:latin typeface="Arial"/>
                <a:cs typeface="Arial"/>
              </a:rPr>
              <a:t> </a:t>
            </a:r>
            <a:r>
              <a:rPr sz="1600" spc="158" dirty="0">
                <a:latin typeface="Arial"/>
                <a:cs typeface="Arial"/>
              </a:rPr>
              <a:t>t</a:t>
            </a:r>
            <a:r>
              <a:rPr sz="1600" spc="-1" dirty="0">
                <a:latin typeface="Arial"/>
                <a:cs typeface="Arial"/>
              </a:rPr>
              <a:t>h</a:t>
            </a:r>
            <a:r>
              <a:rPr sz="1600" spc="-44" dirty="0">
                <a:latin typeface="Arial"/>
                <a:cs typeface="Arial"/>
              </a:rPr>
              <a:t>e</a:t>
            </a:r>
            <a:r>
              <a:rPr sz="1600" spc="129" dirty="0">
                <a:latin typeface="Arial"/>
                <a:cs typeface="Arial"/>
              </a:rPr>
              <a:t> </a:t>
            </a:r>
            <a:r>
              <a:rPr sz="1600" spc="-98" dirty="0">
                <a:latin typeface="Arial"/>
                <a:cs typeface="Arial"/>
              </a:rPr>
              <a:t>e</a:t>
            </a:r>
            <a:r>
              <a:rPr sz="1600" spc="-33" dirty="0">
                <a:latin typeface="Arial"/>
                <a:cs typeface="Arial"/>
              </a:rPr>
              <a:t>x</a:t>
            </a:r>
            <a:r>
              <a:rPr sz="1600" spc="180" dirty="0">
                <a:latin typeface="Arial"/>
                <a:cs typeface="Arial"/>
              </a:rPr>
              <a:t>t</a:t>
            </a:r>
            <a:r>
              <a:rPr sz="1600" spc="-1" dirty="0">
                <a:latin typeface="Arial"/>
                <a:cs typeface="Arial"/>
              </a:rPr>
              <a:t>e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-27" dirty="0">
                <a:latin typeface="Arial"/>
                <a:cs typeface="Arial"/>
              </a:rPr>
              <a:t>n</a:t>
            </a:r>
            <a:r>
              <a:rPr sz="1600" spc="-1" dirty="0">
                <a:latin typeface="Arial"/>
                <a:cs typeface="Arial"/>
              </a:rPr>
              <a:t>a</a:t>
            </a:r>
            <a:r>
              <a:rPr sz="1600" spc="-63" dirty="0">
                <a:latin typeface="Arial"/>
                <a:cs typeface="Arial"/>
              </a:rPr>
              <a:t>l</a:t>
            </a:r>
            <a:r>
              <a:rPr sz="1600" spc="179" dirty="0">
                <a:latin typeface="Arial"/>
                <a:cs typeface="Arial"/>
              </a:rPr>
              <a:t> </a:t>
            </a:r>
            <a:r>
              <a:rPr sz="1600" spc="-153" dirty="0">
                <a:latin typeface="Arial"/>
                <a:cs typeface="Arial"/>
              </a:rPr>
              <a:t>s</a:t>
            </a:r>
            <a:r>
              <a:rPr sz="1600" spc="20" dirty="0">
                <a:latin typeface="Arial"/>
                <a:cs typeface="Arial"/>
              </a:rPr>
              <a:t>p</a:t>
            </a:r>
            <a:r>
              <a:rPr sz="1600" spc="47" dirty="0">
                <a:latin typeface="Arial"/>
                <a:cs typeface="Arial"/>
              </a:rPr>
              <a:t>e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33" dirty="0">
                <a:latin typeface="Arial"/>
                <a:cs typeface="Arial"/>
              </a:rPr>
              <a:t>m</a:t>
            </a:r>
            <a:r>
              <a:rPr sz="1600" spc="-49" dirty="0">
                <a:latin typeface="Arial"/>
                <a:cs typeface="Arial"/>
              </a:rPr>
              <a:t>a</a:t>
            </a:r>
            <a:r>
              <a:rPr sz="1600" spc="229" dirty="0">
                <a:latin typeface="Arial"/>
                <a:cs typeface="Arial"/>
              </a:rPr>
              <a:t>t</a:t>
            </a:r>
            <a:r>
              <a:rPr sz="1600" spc="-34" dirty="0">
                <a:latin typeface="Arial"/>
                <a:cs typeface="Arial"/>
              </a:rPr>
              <a:t>ic</a:t>
            </a:r>
            <a:r>
              <a:rPr sz="1600" spc="54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f</a:t>
            </a:r>
            <a:r>
              <a:rPr sz="1600" spc="-9" dirty="0">
                <a:latin typeface="Arial"/>
                <a:cs typeface="Arial"/>
              </a:rPr>
              <a:t>as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4" dirty="0">
                <a:latin typeface="Arial"/>
                <a:cs typeface="Arial"/>
              </a:rPr>
              <a:t>i</a:t>
            </a:r>
            <a:r>
              <a:rPr sz="1600" dirty="0">
                <a:latin typeface="Arial"/>
                <a:cs typeface="Arial"/>
              </a:rPr>
              <a:t>a</a:t>
            </a:r>
          </a:p>
          <a:p>
            <a:pPr marL="962512" marR="22255">
              <a:lnSpc>
                <a:spcPct val="95825"/>
              </a:lnSpc>
              <a:spcBef>
                <a:spcPts val="1016"/>
              </a:spcBef>
            </a:pPr>
            <a:r>
              <a:rPr sz="1600" b="1" spc="106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449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600" b="1" spc="426" dirty="0">
                <a:solidFill>
                  <a:srgbClr val="C45911"/>
                </a:solidFill>
                <a:latin typeface="Arial"/>
                <a:cs typeface="Arial"/>
              </a:rPr>
              <a:t>D</a:t>
            </a:r>
            <a:r>
              <a:rPr sz="1600" b="1" spc="373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305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600" b="1" spc="156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600" b="1" spc="162" dirty="0">
                <a:solidFill>
                  <a:srgbClr val="C45911"/>
                </a:solidFill>
                <a:latin typeface="Arial"/>
                <a:cs typeface="Arial"/>
              </a:rPr>
              <a:t>C</a:t>
            </a:r>
            <a:r>
              <a:rPr sz="1600" b="1" spc="175" dirty="0">
                <a:solidFill>
                  <a:srgbClr val="C45911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C45911"/>
                </a:solidFill>
                <a:latin typeface="Arial"/>
                <a:cs typeface="Arial"/>
              </a:rPr>
              <a:t>  </a:t>
            </a:r>
            <a:r>
              <a:rPr sz="1600" b="1" spc="-129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1600" b="1" spc="106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403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600" b="1" spc="362" dirty="0">
                <a:solidFill>
                  <a:srgbClr val="C45911"/>
                </a:solidFill>
                <a:latin typeface="Arial"/>
                <a:cs typeface="Arial"/>
              </a:rPr>
              <a:t>G</a:t>
            </a:r>
            <a:r>
              <a:rPr sz="1600" b="1" spc="449" dirty="0">
                <a:solidFill>
                  <a:srgbClr val="C45911"/>
                </a:solidFill>
                <a:latin typeface="Arial"/>
                <a:cs typeface="Arial"/>
              </a:rPr>
              <a:t>U</a:t>
            </a:r>
            <a:r>
              <a:rPr sz="1600" b="1" spc="395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403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600" b="1" spc="449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600" b="1" spc="-58" dirty="0">
                <a:solidFill>
                  <a:srgbClr val="C45911"/>
                </a:solidFill>
                <a:latin typeface="Arial"/>
                <a:cs typeface="Arial"/>
              </a:rPr>
              <a:t>L</a:t>
            </a:r>
            <a:r>
              <a:rPr sz="1600" b="1" dirty="0">
                <a:solidFill>
                  <a:srgbClr val="C45911"/>
                </a:solidFill>
                <a:latin typeface="Arial"/>
                <a:cs typeface="Arial"/>
              </a:rPr>
              <a:t>  </a:t>
            </a:r>
            <a:r>
              <a:rPr sz="1600" b="1" spc="-134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1600" b="1" spc="116" dirty="0">
                <a:solidFill>
                  <a:srgbClr val="C45911"/>
                </a:solidFill>
                <a:latin typeface="Arial"/>
                <a:cs typeface="Arial"/>
              </a:rPr>
              <a:t>H</a:t>
            </a:r>
            <a:r>
              <a:rPr sz="1600" b="1" spc="231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600" b="1" spc="283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600" b="1" spc="426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600" b="1" spc="324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600" b="1" spc="230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  <a:p>
            <a:pPr marL="12647" marR="22255">
              <a:lnSpc>
                <a:spcPct val="108273"/>
              </a:lnSpc>
              <a:spcBef>
                <a:spcPts val="547"/>
              </a:spcBef>
            </a:pPr>
            <a:r>
              <a:rPr sz="1200" spc="-179" dirty="0">
                <a:latin typeface="Arial Unicode MS"/>
                <a:cs typeface="Arial Unicode MS"/>
              </a:rPr>
              <a:t>■</a:t>
            </a:r>
            <a:r>
              <a:rPr sz="1200" spc="-83" dirty="0">
                <a:latin typeface="Arial Unicode MS"/>
                <a:cs typeface="Arial Unicode MS"/>
              </a:rPr>
              <a:t>       </a:t>
            </a:r>
            <a:r>
              <a:rPr sz="1200" spc="93" dirty="0">
                <a:latin typeface="Arial Unicode MS"/>
                <a:cs typeface="Arial Unicode MS"/>
              </a:rPr>
              <a:t> </a:t>
            </a:r>
            <a:r>
              <a:rPr sz="1600" spc="-240" dirty="0">
                <a:latin typeface="Arial"/>
                <a:cs typeface="Arial"/>
              </a:rPr>
              <a:t>L</a:t>
            </a:r>
            <a:r>
              <a:rPr sz="1600" spc="-120" dirty="0">
                <a:latin typeface="Arial"/>
                <a:cs typeface="Arial"/>
              </a:rPr>
              <a:t>a</a:t>
            </a:r>
            <a:r>
              <a:rPr sz="1600" spc="180" dirty="0">
                <a:latin typeface="Arial"/>
                <a:cs typeface="Arial"/>
              </a:rPr>
              <a:t>t</a:t>
            </a:r>
            <a:r>
              <a:rPr sz="1600" spc="20" dirty="0">
                <a:latin typeface="Arial"/>
                <a:cs typeface="Arial"/>
              </a:rPr>
              <a:t>e</a:t>
            </a:r>
            <a:r>
              <a:rPr sz="1600" spc="68" dirty="0">
                <a:latin typeface="Arial"/>
                <a:cs typeface="Arial"/>
              </a:rPr>
              <a:t>r</a:t>
            </a:r>
            <a:r>
              <a:rPr sz="1600" spc="-71" dirty="0">
                <a:latin typeface="Arial"/>
                <a:cs typeface="Arial"/>
              </a:rPr>
              <a:t>a</a:t>
            </a:r>
            <a:r>
              <a:rPr sz="1600" spc="-63" dirty="0">
                <a:latin typeface="Arial"/>
                <a:cs typeface="Arial"/>
              </a:rPr>
              <a:t>l</a:t>
            </a:r>
            <a:r>
              <a:rPr sz="1600" spc="129" dirty="0">
                <a:latin typeface="Arial"/>
                <a:cs typeface="Arial"/>
              </a:rPr>
              <a:t> </a:t>
            </a:r>
            <a:r>
              <a:rPr sz="1600" spc="33" dirty="0">
                <a:latin typeface="Arial"/>
                <a:cs typeface="Arial"/>
              </a:rPr>
              <a:t>t</a:t>
            </a:r>
            <a:r>
              <a:rPr sz="1600" spc="79" dirty="0">
                <a:latin typeface="Arial"/>
                <a:cs typeface="Arial"/>
              </a:rPr>
              <a:t>o</a:t>
            </a:r>
            <a:r>
              <a:rPr sz="1600" spc="54" dirty="0">
                <a:latin typeface="Arial"/>
                <a:cs typeface="Arial"/>
              </a:rPr>
              <a:t> </a:t>
            </a:r>
            <a:r>
              <a:rPr sz="1600" spc="180" dirty="0">
                <a:latin typeface="Arial"/>
                <a:cs typeface="Arial"/>
              </a:rPr>
              <a:t>t</a:t>
            </a:r>
            <a:r>
              <a:rPr sz="1600" spc="-27" dirty="0">
                <a:latin typeface="Arial"/>
                <a:cs typeface="Arial"/>
              </a:rPr>
              <a:t>h</a:t>
            </a:r>
            <a:r>
              <a:rPr sz="1600" spc="-44" dirty="0">
                <a:latin typeface="Arial"/>
                <a:cs typeface="Arial"/>
              </a:rPr>
              <a:t>e</a:t>
            </a:r>
            <a:r>
              <a:rPr sz="1600" spc="175" dirty="0">
                <a:latin typeface="Arial"/>
                <a:cs typeface="Arial"/>
              </a:rPr>
              <a:t> </a:t>
            </a:r>
            <a:r>
              <a:rPr sz="1600" spc="-42" dirty="0">
                <a:latin typeface="Arial"/>
                <a:cs typeface="Arial"/>
              </a:rPr>
              <a:t>i</a:t>
            </a:r>
            <a:r>
              <a:rPr sz="1600" spc="-1" dirty="0">
                <a:latin typeface="Arial"/>
                <a:cs typeface="Arial"/>
              </a:rPr>
              <a:t>n</a:t>
            </a:r>
            <a:r>
              <a:rPr sz="1600" spc="158" dirty="0">
                <a:latin typeface="Arial"/>
                <a:cs typeface="Arial"/>
              </a:rPr>
              <a:t>f</a:t>
            </a:r>
            <a:r>
              <a:rPr sz="1600" spc="-27" dirty="0">
                <a:latin typeface="Arial"/>
                <a:cs typeface="Arial"/>
              </a:rPr>
              <a:t>e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-17" dirty="0">
                <a:latin typeface="Arial"/>
                <a:cs typeface="Arial"/>
              </a:rPr>
              <a:t>i</a:t>
            </a:r>
            <a:r>
              <a:rPr sz="1600" spc="95" dirty="0">
                <a:latin typeface="Arial"/>
                <a:cs typeface="Arial"/>
              </a:rPr>
              <a:t>o</a:t>
            </a:r>
            <a:r>
              <a:rPr sz="1600" spc="73" dirty="0">
                <a:latin typeface="Arial"/>
                <a:cs typeface="Arial"/>
              </a:rPr>
              <a:t>r</a:t>
            </a:r>
            <a:r>
              <a:rPr sz="1600" spc="75" dirty="0">
                <a:latin typeface="Arial"/>
                <a:cs typeface="Arial"/>
              </a:rPr>
              <a:t> </a:t>
            </a:r>
            <a:r>
              <a:rPr sz="1600" spc="-71" dirty="0">
                <a:latin typeface="Arial"/>
                <a:cs typeface="Arial"/>
              </a:rPr>
              <a:t>e</a:t>
            </a:r>
            <a:r>
              <a:rPr sz="1600" spc="70" dirty="0">
                <a:latin typeface="Arial"/>
                <a:cs typeface="Arial"/>
              </a:rPr>
              <a:t>p</a:t>
            </a:r>
            <a:r>
              <a:rPr sz="1600" spc="6" dirty="0">
                <a:latin typeface="Arial"/>
                <a:cs typeface="Arial"/>
              </a:rPr>
              <a:t>i</a:t>
            </a:r>
            <a:r>
              <a:rPr sz="1600" spc="-1" dirty="0">
                <a:latin typeface="Arial"/>
                <a:cs typeface="Arial"/>
              </a:rPr>
              <a:t>g</a:t>
            </a:r>
            <a:r>
              <a:rPr sz="1600" spc="-98" dirty="0">
                <a:latin typeface="Arial"/>
                <a:cs typeface="Arial"/>
              </a:rPr>
              <a:t>a</a:t>
            </a:r>
            <a:r>
              <a:rPr sz="1600" spc="-105" dirty="0">
                <a:latin typeface="Arial"/>
                <a:cs typeface="Arial"/>
              </a:rPr>
              <a:t>s</a:t>
            </a:r>
            <a:r>
              <a:rPr sz="1600" spc="229" dirty="0">
                <a:latin typeface="Arial"/>
                <a:cs typeface="Arial"/>
              </a:rPr>
              <a:t>t</a:t>
            </a:r>
            <a:r>
              <a:rPr sz="1600" spc="89" dirty="0">
                <a:latin typeface="Arial"/>
                <a:cs typeface="Arial"/>
              </a:rPr>
              <a:t>r</a:t>
            </a:r>
            <a:r>
              <a:rPr sz="1600" spc="-46" dirty="0">
                <a:latin typeface="Arial"/>
                <a:cs typeface="Arial"/>
              </a:rPr>
              <a:t>ic</a:t>
            </a:r>
            <a:r>
              <a:rPr sz="1600" spc="150" dirty="0">
                <a:latin typeface="Arial"/>
                <a:cs typeface="Arial"/>
              </a:rPr>
              <a:t> </a:t>
            </a:r>
            <a:r>
              <a:rPr sz="1600" spc="-4" dirty="0">
                <a:latin typeface="Arial"/>
                <a:cs typeface="Arial"/>
              </a:rPr>
              <a:t>b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9" dirty="0">
                <a:latin typeface="Arial"/>
                <a:cs typeface="Arial"/>
              </a:rPr>
              <a:t>o</a:t>
            </a:r>
            <a:r>
              <a:rPr sz="1600" spc="-4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d</a:t>
            </a:r>
            <a:r>
              <a:rPr sz="1600" spc="208" dirty="0">
                <a:latin typeface="Arial"/>
                <a:cs typeface="Arial"/>
              </a:rPr>
              <a:t> </a:t>
            </a:r>
            <a:r>
              <a:rPr sz="1600" spc="-9" dirty="0">
                <a:latin typeface="Arial"/>
                <a:cs typeface="Arial"/>
              </a:rPr>
              <a:t>vess</a:t>
            </a:r>
            <a:r>
              <a:rPr sz="1600" spc="-4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ls</a:t>
            </a:r>
          </a:p>
          <a:p>
            <a:pPr marL="349497" marR="22255">
              <a:lnSpc>
                <a:spcPct val="95825"/>
              </a:lnSpc>
              <a:spcBef>
                <a:spcPts val="295"/>
              </a:spcBef>
            </a:pPr>
            <a:r>
              <a:rPr sz="1600" spc="-4" dirty="0">
                <a:latin typeface="Arial"/>
                <a:cs typeface="Arial"/>
              </a:rPr>
              <a:t>(outside  Hesselbach's triangle)</a:t>
            </a:r>
            <a:endParaRPr sz="1600" dirty="0">
              <a:latin typeface="Arial"/>
              <a:cs typeface="Arial"/>
            </a:endParaRPr>
          </a:p>
          <a:p>
            <a:pPr marL="12647" marR="22255">
              <a:lnSpc>
                <a:spcPct val="108273"/>
              </a:lnSpc>
              <a:spcBef>
                <a:spcPts val="500"/>
              </a:spcBef>
            </a:pPr>
            <a:r>
              <a:rPr sz="1200" spc="-107" dirty="0">
                <a:latin typeface="Arial Unicode MS"/>
                <a:cs typeface="Arial Unicode MS"/>
              </a:rPr>
              <a:t>■</a:t>
            </a:r>
            <a:r>
              <a:rPr sz="1200" spc="-50" dirty="0">
                <a:latin typeface="Arial Unicode MS"/>
                <a:cs typeface="Arial Unicode MS"/>
              </a:rPr>
              <a:t>      </a:t>
            </a:r>
            <a:r>
              <a:rPr sz="1200" spc="71" dirty="0">
                <a:latin typeface="Arial Unicode MS"/>
                <a:cs typeface="Arial Unicode MS"/>
              </a:rPr>
              <a:t> </a:t>
            </a:r>
            <a:r>
              <a:rPr sz="1600" spc="-173" dirty="0">
                <a:latin typeface="Arial"/>
                <a:cs typeface="Arial"/>
              </a:rPr>
              <a:t>R</a:t>
            </a:r>
            <a:r>
              <a:rPr sz="1600" spc="-142" dirty="0">
                <a:latin typeface="Arial"/>
                <a:cs typeface="Arial"/>
              </a:rPr>
              <a:t>u</a:t>
            </a:r>
            <a:r>
              <a:rPr sz="1600" spc="-138" dirty="0">
                <a:latin typeface="Arial"/>
                <a:cs typeface="Arial"/>
              </a:rPr>
              <a:t>n</a:t>
            </a:r>
            <a:r>
              <a:rPr sz="1600" spc="-119" dirty="0">
                <a:latin typeface="Arial"/>
                <a:cs typeface="Arial"/>
              </a:rPr>
              <a:t>s</a:t>
            </a:r>
            <a:r>
              <a:rPr sz="1600" spc="261" dirty="0">
                <a:latin typeface="Arial"/>
                <a:cs typeface="Arial"/>
              </a:rPr>
              <a:t> </a:t>
            </a:r>
            <a:r>
              <a:rPr sz="1600" spc="20" dirty="0">
                <a:latin typeface="Arial"/>
                <a:cs typeface="Arial"/>
              </a:rPr>
              <a:t>f</a:t>
            </a:r>
            <a:r>
              <a:rPr sz="1600" spc="25" dirty="0">
                <a:latin typeface="Arial"/>
                <a:cs typeface="Arial"/>
              </a:rPr>
              <a:t>r</a:t>
            </a:r>
            <a:r>
              <a:rPr sz="1600" spc="47" dirty="0">
                <a:latin typeface="Arial"/>
                <a:cs typeface="Arial"/>
              </a:rPr>
              <a:t>o</a:t>
            </a:r>
            <a:r>
              <a:rPr sz="1600" spc="78" dirty="0">
                <a:latin typeface="Arial"/>
                <a:cs typeface="Arial"/>
              </a:rPr>
              <a:t>m</a:t>
            </a:r>
            <a:r>
              <a:rPr sz="1600" spc="120" dirty="0">
                <a:latin typeface="Arial"/>
                <a:cs typeface="Arial"/>
              </a:rPr>
              <a:t> </a:t>
            </a:r>
            <a:r>
              <a:rPr sz="1600" spc="180" dirty="0">
                <a:latin typeface="Arial"/>
                <a:cs typeface="Arial"/>
              </a:rPr>
              <a:t>t</a:t>
            </a:r>
            <a:r>
              <a:rPr sz="1600" spc="-27" dirty="0">
                <a:latin typeface="Arial"/>
                <a:cs typeface="Arial"/>
              </a:rPr>
              <a:t>h</a:t>
            </a:r>
            <a:r>
              <a:rPr sz="1600" spc="-44" dirty="0">
                <a:latin typeface="Arial"/>
                <a:cs typeface="Arial"/>
              </a:rPr>
              <a:t>e</a:t>
            </a:r>
            <a:r>
              <a:rPr sz="1600" spc="1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</a:t>
            </a:r>
            <a:r>
              <a:rPr sz="1600" spc="-4" dirty="0">
                <a:latin typeface="Arial"/>
                <a:cs typeface="Arial"/>
              </a:rPr>
              <a:t>ee</a:t>
            </a:r>
            <a:r>
              <a:rPr sz="1600" dirty="0">
                <a:latin typeface="Arial"/>
                <a:cs typeface="Arial"/>
              </a:rPr>
              <a:t>p</a:t>
            </a:r>
            <a:r>
              <a:rPr sz="1600" spc="141" dirty="0">
                <a:latin typeface="Arial"/>
                <a:cs typeface="Arial"/>
              </a:rPr>
              <a:t> </a:t>
            </a:r>
            <a:r>
              <a:rPr sz="1600" spc="-100" dirty="0">
                <a:latin typeface="Arial"/>
                <a:cs typeface="Arial"/>
              </a:rPr>
              <a:t>(</a:t>
            </a:r>
            <a:r>
              <a:rPr sz="1600" spc="50" dirty="0">
                <a:latin typeface="Arial"/>
                <a:cs typeface="Arial"/>
              </a:rPr>
              <a:t>i</a:t>
            </a:r>
            <a:r>
              <a:rPr sz="1600" spc="-1" dirty="0">
                <a:latin typeface="Arial"/>
                <a:cs typeface="Arial"/>
              </a:rPr>
              <a:t>n</a:t>
            </a:r>
            <a:r>
              <a:rPr sz="1600" spc="201" dirty="0">
                <a:latin typeface="Arial"/>
                <a:cs typeface="Arial"/>
              </a:rPr>
              <a:t>t</a:t>
            </a:r>
            <a:r>
              <a:rPr sz="1600" spc="-1" dirty="0">
                <a:latin typeface="Arial"/>
                <a:cs typeface="Arial"/>
              </a:rPr>
              <a:t>e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-27" dirty="0">
                <a:latin typeface="Arial"/>
                <a:cs typeface="Arial"/>
              </a:rPr>
              <a:t>n</a:t>
            </a:r>
            <a:r>
              <a:rPr sz="1600" spc="-1" dirty="0">
                <a:latin typeface="Arial"/>
                <a:cs typeface="Arial"/>
              </a:rPr>
              <a:t>a</a:t>
            </a:r>
            <a:r>
              <a:rPr sz="1600" spc="50" dirty="0">
                <a:latin typeface="Arial"/>
                <a:cs typeface="Arial"/>
              </a:rPr>
              <a:t>l</a:t>
            </a:r>
            <a:r>
              <a:rPr sz="1600" spc="-75" dirty="0">
                <a:latin typeface="Arial"/>
                <a:cs typeface="Arial"/>
              </a:rPr>
              <a:t>)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14" dirty="0">
                <a:latin typeface="Arial"/>
                <a:cs typeface="Arial"/>
              </a:rPr>
              <a:t> </a:t>
            </a:r>
            <a:r>
              <a:rPr sz="1600" spc="-68" dirty="0">
                <a:latin typeface="Arial"/>
                <a:cs typeface="Arial"/>
              </a:rPr>
              <a:t>i</a:t>
            </a:r>
            <a:r>
              <a:rPr sz="1600" spc="-1" dirty="0">
                <a:latin typeface="Arial"/>
                <a:cs typeface="Arial"/>
              </a:rPr>
              <a:t>n</a:t>
            </a:r>
            <a:r>
              <a:rPr sz="1600" spc="47" dirty="0">
                <a:latin typeface="Arial"/>
                <a:cs typeface="Arial"/>
              </a:rPr>
              <a:t>g</a:t>
            </a:r>
            <a:r>
              <a:rPr sz="1600" spc="20" dirty="0">
                <a:latin typeface="Arial"/>
                <a:cs typeface="Arial"/>
              </a:rPr>
              <a:t>u</a:t>
            </a:r>
            <a:r>
              <a:rPr sz="1600" spc="50" dirty="0">
                <a:latin typeface="Arial"/>
                <a:cs typeface="Arial"/>
              </a:rPr>
              <a:t>i</a:t>
            </a:r>
            <a:r>
              <a:rPr sz="1600" spc="20" dirty="0">
                <a:latin typeface="Arial"/>
                <a:cs typeface="Arial"/>
              </a:rPr>
              <a:t>n</a:t>
            </a:r>
            <a:r>
              <a:rPr sz="1600" spc="-1" dirty="0">
                <a:latin typeface="Arial"/>
                <a:cs typeface="Arial"/>
              </a:rPr>
              <a:t>a</a:t>
            </a:r>
            <a:r>
              <a:rPr sz="1600" spc="-63" dirty="0">
                <a:latin typeface="Arial"/>
                <a:cs typeface="Arial"/>
              </a:rPr>
              <a:t>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9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ri</a:t>
            </a:r>
            <a:r>
              <a:rPr sz="1600" spc="-9" dirty="0">
                <a:latin typeface="Arial"/>
                <a:cs typeface="Arial"/>
              </a:rPr>
              <a:t>n</a:t>
            </a:r>
            <a:r>
              <a:rPr sz="1600" dirty="0">
                <a:latin typeface="Arial"/>
                <a:cs typeface="Arial"/>
              </a:rPr>
              <a:t>g</a:t>
            </a:r>
            <a:r>
              <a:rPr sz="1600" spc="47" dirty="0">
                <a:latin typeface="Arial"/>
                <a:cs typeface="Arial"/>
              </a:rPr>
              <a:t> </a:t>
            </a:r>
            <a:r>
              <a:rPr sz="1600" spc="158" dirty="0">
                <a:latin typeface="Arial"/>
                <a:cs typeface="Arial"/>
              </a:rPr>
              <a:t>t</a:t>
            </a:r>
            <a:r>
              <a:rPr sz="1600" spc="20" dirty="0">
                <a:latin typeface="Arial"/>
                <a:cs typeface="Arial"/>
              </a:rPr>
              <a:t>h</a:t>
            </a:r>
            <a:r>
              <a:rPr sz="1600" spc="116" dirty="0">
                <a:latin typeface="Arial"/>
                <a:cs typeface="Arial"/>
              </a:rPr>
              <a:t>r</a:t>
            </a:r>
            <a:r>
              <a:rPr sz="1600" spc="47" dirty="0">
                <a:latin typeface="Arial"/>
                <a:cs typeface="Arial"/>
              </a:rPr>
              <a:t>o</a:t>
            </a:r>
            <a:r>
              <a:rPr sz="1600" spc="-27" dirty="0">
                <a:latin typeface="Arial"/>
                <a:cs typeface="Arial"/>
              </a:rPr>
              <a:t>u</a:t>
            </a:r>
            <a:r>
              <a:rPr sz="1600" spc="47" dirty="0">
                <a:latin typeface="Arial"/>
                <a:cs typeface="Arial"/>
              </a:rPr>
              <a:t>g</a:t>
            </a:r>
            <a:r>
              <a:rPr sz="1600" spc="-88" dirty="0">
                <a:latin typeface="Arial"/>
                <a:cs typeface="Arial"/>
              </a:rPr>
              <a:t>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76137" y="2411182"/>
            <a:ext cx="968463" cy="295017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 marR="20863">
              <a:lnSpc>
                <a:spcPts val="1120"/>
              </a:lnSpc>
            </a:pPr>
            <a:r>
              <a:rPr sz="1000" b="1" spc="449" dirty="0">
                <a:solidFill>
                  <a:srgbClr val="7C7B79"/>
                </a:solidFill>
                <a:latin typeface="Arial"/>
                <a:cs typeface="Arial"/>
              </a:rPr>
              <a:t>Deep</a:t>
            </a:r>
            <a:endParaRPr sz="1000" dirty="0">
              <a:latin typeface="Arial"/>
              <a:cs typeface="Arial"/>
            </a:endParaRPr>
          </a:p>
          <a:p>
            <a:pPr marL="264526">
              <a:lnSpc>
                <a:spcPts val="1125"/>
              </a:lnSpc>
            </a:pPr>
            <a:r>
              <a:rPr sz="900" b="1" spc="28" dirty="0">
                <a:solidFill>
                  <a:srgbClr val="90908E"/>
                </a:solidFill>
                <a:latin typeface="Times New Roman"/>
                <a:cs typeface="Times New Roman"/>
              </a:rPr>
              <a:t>i</a:t>
            </a:r>
            <a:r>
              <a:rPr sz="900" b="1" spc="28" dirty="0">
                <a:solidFill>
                  <a:srgbClr val="7C7B79"/>
                </a:solidFill>
                <a:latin typeface="Times New Roman"/>
                <a:cs typeface="Times New Roman"/>
              </a:rPr>
              <a:t>nguinal </a:t>
            </a:r>
            <a:r>
              <a:rPr sz="1100" b="1" spc="-107" dirty="0">
                <a:solidFill>
                  <a:srgbClr val="7C7B79"/>
                </a:solidFill>
                <a:latin typeface="Arial"/>
                <a:cs typeface="Arial"/>
              </a:rPr>
              <a:t>ring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6945" y="2947266"/>
            <a:ext cx="1120863" cy="325889"/>
          </a:xfrm>
          <a:prstGeom prst="rect">
            <a:avLst/>
          </a:prstGeom>
        </p:spPr>
        <p:txBody>
          <a:bodyPr wrap="square" lIns="0" tIns="8824" rIns="0" bIns="0" rtlCol="0">
            <a:noAutofit/>
          </a:bodyPr>
          <a:lstStyle/>
          <a:p>
            <a:pPr marL="12647" marR="20863">
              <a:lnSpc>
                <a:spcPts val="1395"/>
              </a:lnSpc>
            </a:pPr>
            <a:r>
              <a:rPr sz="1300" spc="312" dirty="0">
                <a:solidFill>
                  <a:srgbClr val="7C7B79"/>
                </a:solidFill>
                <a:latin typeface="Arial"/>
                <a:cs typeface="Arial"/>
              </a:rPr>
              <a:t>S</a:t>
            </a:r>
            <a:r>
              <a:rPr sz="900" b="1" spc="312" dirty="0">
                <a:solidFill>
                  <a:srgbClr val="7C7B79"/>
                </a:solidFill>
                <a:latin typeface="Arial"/>
                <a:cs typeface="Arial"/>
              </a:rPr>
              <a:t>uperfcia</a:t>
            </a:r>
            <a:r>
              <a:rPr sz="900" b="1" spc="312" dirty="0">
                <a:solidFill>
                  <a:srgbClr val="90908E"/>
                </a:solidFill>
                <a:latin typeface="Arial"/>
                <a:cs typeface="Arial"/>
              </a:rPr>
              <a:t>l</a:t>
            </a:r>
            <a:endParaRPr sz="900" dirty="0">
              <a:latin typeface="Arial"/>
              <a:cs typeface="Arial"/>
            </a:endParaRPr>
          </a:p>
          <a:p>
            <a:pPr marL="413226">
              <a:lnSpc>
                <a:spcPts val="1095"/>
              </a:lnSpc>
            </a:pPr>
            <a:r>
              <a:rPr sz="1000" b="1" spc="-11" dirty="0">
                <a:solidFill>
                  <a:srgbClr val="90908E"/>
                </a:solidFill>
                <a:latin typeface="Times New Roman"/>
                <a:cs typeface="Times New Roman"/>
              </a:rPr>
              <a:t>i</a:t>
            </a:r>
            <a:r>
              <a:rPr sz="1000" b="1" spc="-11" dirty="0">
                <a:solidFill>
                  <a:srgbClr val="7C7B79"/>
                </a:solidFill>
                <a:latin typeface="Times New Roman"/>
                <a:cs typeface="Times New Roman"/>
              </a:rPr>
              <a:t>nguinal </a:t>
            </a:r>
            <a:r>
              <a:rPr sz="1100" b="1" spc="-107" dirty="0">
                <a:solidFill>
                  <a:srgbClr val="7C7B79"/>
                </a:solidFill>
                <a:latin typeface="Arial"/>
                <a:cs typeface="Arial"/>
              </a:rPr>
              <a:t>ri</a:t>
            </a:r>
            <a:r>
              <a:rPr sz="1100" b="1" spc="-107" dirty="0">
                <a:solidFill>
                  <a:srgbClr val="90908E"/>
                </a:solidFill>
                <a:latin typeface="Arial"/>
                <a:cs typeface="Arial"/>
              </a:rPr>
              <a:t>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56809" y="4461732"/>
            <a:ext cx="1164965" cy="127000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800" b="1" spc="2" dirty="0">
                <a:solidFill>
                  <a:srgbClr val="7C7B79"/>
                </a:solidFill>
                <a:latin typeface="Arial"/>
                <a:cs typeface="Arial"/>
              </a:rPr>
              <a:t>I</a:t>
            </a:r>
            <a:r>
              <a:rPr sz="800" b="1" spc="2" dirty="0">
                <a:solidFill>
                  <a:srgbClr val="696662"/>
                </a:solidFill>
                <a:latin typeface="Arial"/>
                <a:cs typeface="Arial"/>
              </a:rPr>
              <a:t>nd</a:t>
            </a:r>
            <a:r>
              <a:rPr sz="800" b="1" spc="2" dirty="0">
                <a:solidFill>
                  <a:srgbClr val="7C7B79"/>
                </a:solidFill>
                <a:latin typeface="Arial"/>
                <a:cs typeface="Arial"/>
              </a:rPr>
              <a:t>irect in</a:t>
            </a:r>
            <a:r>
              <a:rPr sz="800" b="1" spc="2" dirty="0">
                <a:solidFill>
                  <a:srgbClr val="696662"/>
                </a:solidFill>
                <a:latin typeface="Arial"/>
                <a:cs typeface="Arial"/>
              </a:rPr>
              <a:t>gu</a:t>
            </a:r>
            <a:r>
              <a:rPr sz="800" b="1" spc="2" dirty="0">
                <a:solidFill>
                  <a:srgbClr val="90908E"/>
                </a:solidFill>
                <a:latin typeface="Arial"/>
                <a:cs typeface="Arial"/>
              </a:rPr>
              <a:t>i</a:t>
            </a:r>
            <a:r>
              <a:rPr sz="800" b="1" spc="2" dirty="0">
                <a:solidFill>
                  <a:srgbClr val="7C7B79"/>
                </a:solidFill>
                <a:latin typeface="Arial"/>
                <a:cs typeface="Arial"/>
              </a:rPr>
              <a:t>nal </a:t>
            </a:r>
            <a:r>
              <a:rPr sz="800" b="1" spc="2" dirty="0">
                <a:solidFill>
                  <a:srgbClr val="696662"/>
                </a:solidFill>
                <a:latin typeface="Arial"/>
                <a:cs typeface="Arial"/>
              </a:rPr>
              <a:t>h</a:t>
            </a:r>
            <a:r>
              <a:rPr sz="800" b="1" spc="2" dirty="0">
                <a:solidFill>
                  <a:srgbClr val="7C7B79"/>
                </a:solidFill>
                <a:latin typeface="Arial"/>
                <a:cs typeface="Arial"/>
              </a:rPr>
              <a:t>ern</a:t>
            </a:r>
            <a:r>
              <a:rPr sz="800" b="1" spc="2" dirty="0">
                <a:solidFill>
                  <a:srgbClr val="90908E"/>
                </a:solidFill>
                <a:latin typeface="Arial"/>
                <a:cs typeface="Arial"/>
              </a:rPr>
              <a:t>i</a:t>
            </a:r>
            <a:r>
              <a:rPr sz="800" b="1" spc="2" dirty="0">
                <a:solidFill>
                  <a:srgbClr val="7C7B79"/>
                </a:solidFill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04836" y="4799557"/>
            <a:ext cx="978436" cy="139700"/>
          </a:xfrm>
          <a:prstGeom prst="rect">
            <a:avLst/>
          </a:prstGeom>
        </p:spPr>
        <p:txBody>
          <a:bodyPr wrap="square" lIns="0" tIns="6448" rIns="0" bIns="0" rtlCol="0">
            <a:noAutofit/>
          </a:bodyPr>
          <a:lstStyle/>
          <a:p>
            <a:pPr marL="12647">
              <a:lnSpc>
                <a:spcPts val="1019"/>
              </a:lnSpc>
            </a:pPr>
            <a:r>
              <a:rPr sz="900" b="1" spc="137" dirty="0">
                <a:solidFill>
                  <a:srgbClr val="CAB1AE"/>
                </a:solidFill>
                <a:latin typeface="Times New Roman"/>
                <a:cs typeface="Times New Roman"/>
              </a:rPr>
              <a:t>y_</a:t>
            </a:r>
            <a:r>
              <a:rPr sz="900" b="1" spc="137" dirty="0">
                <a:solidFill>
                  <a:srgbClr val="7C7B79"/>
                </a:solidFill>
                <a:latin typeface="Times New Roman"/>
                <a:cs typeface="Times New Roman"/>
              </a:rPr>
              <a:t>.peritoneum</a:t>
            </a: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61025" y="5033609"/>
            <a:ext cx="1474641" cy="978544"/>
          </a:xfrm>
          <a:prstGeom prst="rect">
            <a:avLst/>
          </a:prstGeom>
        </p:spPr>
        <p:txBody>
          <a:bodyPr wrap="square" lIns="0" tIns="6479" rIns="0" bIns="0" rtlCol="0">
            <a:noAutofit/>
          </a:bodyPr>
          <a:lstStyle/>
          <a:p>
            <a:pPr marL="343428">
              <a:lnSpc>
                <a:spcPts val="1023"/>
              </a:lnSpc>
            </a:pPr>
            <a:r>
              <a:rPr sz="900" b="1" spc="100" dirty="0">
                <a:solidFill>
                  <a:srgbClr val="696662"/>
                </a:solidFill>
                <a:latin typeface="Arial"/>
                <a:cs typeface="Arial"/>
              </a:rPr>
              <a:t>-</a:t>
            </a:r>
            <a:r>
              <a:rPr sz="900" b="1" spc="100" dirty="0">
                <a:solidFill>
                  <a:srgbClr val="7C7B79"/>
                </a:solidFill>
                <a:latin typeface="Arial"/>
                <a:cs typeface="Arial"/>
              </a:rPr>
              <a:t>Deep </a:t>
            </a:r>
            <a:r>
              <a:rPr sz="900" b="1" spc="-23" dirty="0">
                <a:solidFill>
                  <a:srgbClr val="7C7B79"/>
                </a:solidFill>
                <a:latin typeface="Times New Roman"/>
                <a:cs typeface="Times New Roman"/>
              </a:rPr>
              <a:t>inguinal </a:t>
            </a:r>
            <a:r>
              <a:rPr sz="900" b="1" spc="100" dirty="0">
                <a:solidFill>
                  <a:srgbClr val="90908E"/>
                </a:solidFill>
                <a:latin typeface="Arial"/>
                <a:cs typeface="Arial"/>
              </a:rPr>
              <a:t>rin</a:t>
            </a:r>
            <a:r>
              <a:rPr sz="900" b="1" spc="100" dirty="0">
                <a:solidFill>
                  <a:srgbClr val="7C7B79"/>
                </a:solidFill>
                <a:latin typeface="Arial"/>
                <a:cs typeface="Arial"/>
              </a:rPr>
              <a:t>g</a:t>
            </a:r>
            <a:endParaRPr sz="900" dirty="0">
              <a:latin typeface="Arial"/>
              <a:cs typeface="Arial"/>
            </a:endParaRPr>
          </a:p>
          <a:p>
            <a:pPr marL="170940" marR="333303" algn="ctr">
              <a:lnSpc>
                <a:spcPct val="95825"/>
              </a:lnSpc>
              <a:spcBef>
                <a:spcPts val="601"/>
              </a:spcBef>
            </a:pPr>
            <a:r>
              <a:rPr sz="1200" spc="1736" dirty="0">
                <a:solidFill>
                  <a:srgbClr val="696662"/>
                </a:solidFill>
                <a:latin typeface="Times New Roman"/>
                <a:cs typeface="Times New Roman"/>
              </a:rPr>
              <a:t>i</a:t>
            </a:r>
            <a:r>
              <a:rPr sz="900" b="1" spc="-55" dirty="0">
                <a:solidFill>
                  <a:srgbClr val="7C7B79"/>
                </a:solidFill>
                <a:latin typeface="Arial"/>
                <a:cs typeface="Arial"/>
              </a:rPr>
              <a:t>nguinal </a:t>
            </a:r>
            <a:r>
              <a:rPr sz="900" b="1" spc="-55" dirty="0">
                <a:solidFill>
                  <a:srgbClr val="90908E"/>
                </a:solidFill>
                <a:latin typeface="Arial"/>
                <a:cs typeface="Arial"/>
              </a:rPr>
              <a:t>ca</a:t>
            </a:r>
            <a:r>
              <a:rPr sz="900" b="1" spc="-55" dirty="0">
                <a:solidFill>
                  <a:srgbClr val="7C7B79"/>
                </a:solidFill>
                <a:latin typeface="Arial"/>
                <a:cs typeface="Arial"/>
              </a:rPr>
              <a:t>n</a:t>
            </a:r>
            <a:r>
              <a:rPr sz="900" b="1" spc="-55" dirty="0">
                <a:solidFill>
                  <a:srgbClr val="90908E"/>
                </a:solidFill>
                <a:latin typeface="Arial"/>
                <a:cs typeface="Arial"/>
              </a:rPr>
              <a:t>al</a:t>
            </a:r>
            <a:endParaRPr sz="900" dirty="0">
              <a:latin typeface="Arial"/>
              <a:cs typeface="Arial"/>
            </a:endParaRPr>
          </a:p>
          <a:p>
            <a:pPr marR="39343" algn="ctr">
              <a:lnSpc>
                <a:spcPct val="95825"/>
              </a:lnSpc>
              <a:spcBef>
                <a:spcPts val="495"/>
              </a:spcBef>
            </a:pPr>
            <a:r>
              <a:rPr sz="1300" b="1" spc="248" dirty="0">
                <a:solidFill>
                  <a:srgbClr val="7C7B79"/>
                </a:solidFill>
                <a:latin typeface="Times New Roman"/>
                <a:cs typeface="Times New Roman"/>
              </a:rPr>
              <a:t>sued</a:t>
            </a:r>
            <a:r>
              <a:rPr sz="1300" b="1" spc="248" dirty="0">
                <a:solidFill>
                  <a:srgbClr val="90908E"/>
                </a:solidFill>
                <a:latin typeface="Times New Roman"/>
                <a:cs typeface="Times New Roman"/>
              </a:rPr>
              <a:t>ew</a:t>
            </a:r>
            <a:r>
              <a:rPr sz="1300" b="1" spc="248" dirty="0">
                <a:solidFill>
                  <a:srgbClr val="7C7B79"/>
                </a:solidFill>
                <a:latin typeface="Times New Roman"/>
                <a:cs typeface="Times New Roman"/>
              </a:rPr>
              <a:t>rouwrs</a:t>
            </a:r>
            <a:endParaRPr sz="1300" dirty="0">
              <a:latin typeface="Times New Roman"/>
              <a:cs typeface="Times New Roman"/>
            </a:endParaRPr>
          </a:p>
          <a:p>
            <a:pPr marL="109754" marR="17168">
              <a:lnSpc>
                <a:spcPct val="95825"/>
              </a:lnSpc>
              <a:spcBef>
                <a:spcPts val="578"/>
              </a:spcBef>
            </a:pPr>
            <a:r>
              <a:rPr sz="900" b="1" spc="-56" dirty="0">
                <a:solidFill>
                  <a:srgbClr val="696662"/>
                </a:solidFill>
                <a:latin typeface="Arial"/>
                <a:cs typeface="Arial"/>
              </a:rPr>
              <a:t>I</a:t>
            </a:r>
            <a:r>
              <a:rPr sz="900" b="1" spc="-56" dirty="0">
                <a:solidFill>
                  <a:srgbClr val="7C7B79"/>
                </a:solidFill>
                <a:latin typeface="Arial"/>
                <a:cs typeface="Arial"/>
              </a:rPr>
              <a:t>n</a:t>
            </a:r>
            <a:r>
              <a:rPr sz="900" b="1" spc="-56" dirty="0">
                <a:solidFill>
                  <a:srgbClr val="696662"/>
                </a:solidFill>
                <a:latin typeface="Arial"/>
                <a:cs typeface="Arial"/>
              </a:rPr>
              <a:t>t</a:t>
            </a:r>
            <a:r>
              <a:rPr sz="900" b="1" spc="-56" dirty="0">
                <a:solidFill>
                  <a:srgbClr val="7C7B79"/>
                </a:solidFill>
                <a:latin typeface="Arial"/>
                <a:cs typeface="Arial"/>
              </a:rPr>
              <a:t>estinal </a:t>
            </a:r>
            <a:r>
              <a:rPr sz="900" b="1" spc="-2" dirty="0">
                <a:solidFill>
                  <a:srgbClr val="7C7B79"/>
                </a:solidFill>
                <a:latin typeface="Times New Roman"/>
                <a:cs typeface="Times New Roman"/>
              </a:rPr>
              <a:t>loop</a:t>
            </a:r>
            <a:endParaRPr sz="900" dirty="0">
              <a:latin typeface="Times New Roman"/>
              <a:cs typeface="Times New Roman"/>
            </a:endParaRPr>
          </a:p>
          <a:p>
            <a:pPr marL="97615" marR="17168">
              <a:lnSpc>
                <a:spcPts val="960"/>
              </a:lnSpc>
              <a:spcBef>
                <a:spcPts val="48"/>
              </a:spcBef>
            </a:pPr>
            <a:r>
              <a:rPr sz="800" b="1" spc="-4" dirty="0">
                <a:solidFill>
                  <a:srgbClr val="7C7B79"/>
                </a:solidFill>
                <a:latin typeface="Arial"/>
                <a:cs typeface="Arial"/>
              </a:rPr>
              <a:t>within </a:t>
            </a:r>
            <a:r>
              <a:rPr sz="800" b="1" spc="51" dirty="0">
                <a:solidFill>
                  <a:srgbClr val="7C7B79"/>
                </a:solidFill>
                <a:latin typeface="Times New Roman"/>
                <a:cs typeface="Times New Roman"/>
              </a:rPr>
              <a:t>sperratic </a:t>
            </a:r>
            <a:r>
              <a:rPr sz="900" b="1" spc="51" dirty="0">
                <a:solidFill>
                  <a:srgbClr val="7C7B79"/>
                </a:solidFill>
                <a:latin typeface="Times New Roman"/>
                <a:cs typeface="Times New Roman"/>
              </a:rPr>
              <a:t>cord</a:t>
            </a: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6825" y="5467540"/>
            <a:ext cx="4573637" cy="1106424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340393">
              <a:lnSpc>
                <a:spcPts val="1735"/>
              </a:lnSpc>
            </a:pPr>
            <a:r>
              <a:rPr sz="1600" spc="16" dirty="0">
                <a:latin typeface="Arial"/>
                <a:cs typeface="Arial"/>
              </a:rPr>
              <a:t>the inguinal canal to the superficial  (external)</a:t>
            </a:r>
            <a:endParaRPr sz="1600" dirty="0">
              <a:latin typeface="Arial"/>
              <a:cs typeface="Arial"/>
            </a:endParaRPr>
          </a:p>
          <a:p>
            <a:pPr marL="352529" marR="30348">
              <a:lnSpc>
                <a:spcPct val="95825"/>
              </a:lnSpc>
              <a:spcBef>
                <a:spcPts val="233"/>
              </a:spcBef>
            </a:pPr>
            <a:r>
              <a:rPr sz="1600" spc="27" dirty="0">
                <a:latin typeface="Arial"/>
                <a:cs typeface="Arial"/>
              </a:rPr>
              <a:t>ring (in men, along with the spermatic cord)</a:t>
            </a:r>
            <a:endParaRPr sz="1600" dirty="0">
              <a:latin typeface="Arial"/>
              <a:cs typeface="Arial"/>
            </a:endParaRPr>
          </a:p>
          <a:p>
            <a:pPr marL="352531" marR="63138" indent="-339887">
              <a:lnSpc>
                <a:spcPts val="2160"/>
              </a:lnSpc>
              <a:spcBef>
                <a:spcPts val="632"/>
              </a:spcBef>
              <a:tabLst>
                <a:tab pos="341404" algn="l"/>
              </a:tabLst>
            </a:pPr>
            <a:r>
              <a:rPr sz="1200" spc="-179" dirty="0">
                <a:latin typeface="Arial Unicode MS"/>
                <a:cs typeface="Arial Unicode MS"/>
              </a:rPr>
              <a:t>■</a:t>
            </a:r>
            <a:r>
              <a:rPr sz="1200" dirty="0">
                <a:latin typeface="Arial Unicode MS"/>
                <a:cs typeface="Arial Unicode MS"/>
              </a:rPr>
              <a:t>	</a:t>
            </a:r>
            <a:r>
              <a:rPr sz="1600" spc="12" dirty="0">
                <a:latin typeface="Arial"/>
                <a:cs typeface="Arial"/>
              </a:rPr>
              <a:t>Surrounded  by the external spermatic fascia, muscle fibers, and internal spermatic fascia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29276" y="5467540"/>
            <a:ext cx="760382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4" dirty="0">
                <a:latin typeface="Arial"/>
                <a:cs typeface="Arial"/>
              </a:rPr>
              <a:t>inguinal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68316" y="6071044"/>
            <a:ext cx="1120647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10" dirty="0">
                <a:latin typeface="Arial"/>
                <a:cs typeface="Arial"/>
              </a:rPr>
              <a:t>cremasteric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87116" y="1197260"/>
            <a:ext cx="1535994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25" dirty="0">
                <a:latin typeface="Arial"/>
                <a:cs typeface="Arial"/>
              </a:rPr>
              <a:t>HISTORY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17796" y="1197260"/>
            <a:ext cx="1343940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37" dirty="0">
                <a:latin typeface="Arial"/>
                <a:cs typeface="Arial"/>
              </a:rPr>
              <a:t>TAKING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1752614"/>
            <a:ext cx="8229600" cy="3785248"/>
          </a:xfrm>
          <a:prstGeom prst="rect">
            <a:avLst/>
          </a:prstGeom>
          <a:noFill/>
        </p:spPr>
        <p:txBody>
          <a:bodyPr wrap="square" lIns="91041" tIns="45520" rIns="91041" bIns="4552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sz="2000" dirty="0"/>
              <a:t>groin pain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/>
              <a:t> </a:t>
            </a:r>
            <a:r>
              <a:rPr lang="en-GB" sz="2000" dirty="0" err="1"/>
              <a:t>Extrainguinal</a:t>
            </a:r>
            <a:r>
              <a:rPr lang="en-GB" sz="2000" dirty="0"/>
              <a:t> symptoms such as a change in bowel habits or urinary symptoms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/>
              <a:t>generalized pressure, localized sharp pain, and referred pain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/>
              <a:t>Pressure or heaviness in the groin , following prolonged activity</a:t>
            </a:r>
          </a:p>
          <a:p>
            <a:r>
              <a:rPr lang="en-GB" sz="2000" dirty="0"/>
              <a:t>• Sharp pain tends to indicate an impinged nerve and may not be related to </a:t>
            </a:r>
            <a:r>
              <a:rPr lang="en-GB" sz="2000" dirty="0" smtClean="0"/>
              <a:t>  the extent </a:t>
            </a:r>
            <a:r>
              <a:rPr lang="en-GB" sz="2000" dirty="0"/>
              <a:t>of physical activity performed by the patient.</a:t>
            </a:r>
          </a:p>
          <a:p>
            <a:r>
              <a:rPr lang="en-GB" sz="2000" dirty="0"/>
              <a:t>• </a:t>
            </a:r>
            <a:r>
              <a:rPr lang="en-GB" sz="2000" dirty="0" err="1"/>
              <a:t>Neurogenic</a:t>
            </a:r>
            <a:r>
              <a:rPr lang="en-GB" sz="2000" dirty="0"/>
              <a:t> pain may be referred to the </a:t>
            </a:r>
            <a:r>
              <a:rPr lang="en-GB" sz="2000" dirty="0" err="1"/>
              <a:t>scrotum,testicle</a:t>
            </a:r>
            <a:r>
              <a:rPr lang="en-GB" sz="2000" dirty="0"/>
              <a:t>, or inner thigh.</a:t>
            </a:r>
          </a:p>
          <a:p>
            <a:r>
              <a:rPr lang="en-GB" sz="2000" dirty="0"/>
              <a:t>• the patient’s history include the duration and timing of symptoms.</a:t>
            </a:r>
          </a:p>
          <a:p>
            <a:r>
              <a:rPr lang="en-GB" sz="2000" dirty="0"/>
              <a:t>• Hernias will often increase in size and content over a protracted time.</a:t>
            </a:r>
          </a:p>
          <a:p>
            <a:r>
              <a:rPr lang="en-GB" sz="2000" dirty="0"/>
              <a:t>• Patients will often reduce the hernia by pushing the contents back into the</a:t>
            </a:r>
          </a:p>
          <a:p>
            <a:r>
              <a:rPr lang="en-GB" sz="2000" dirty="0"/>
              <a:t>abdomen, thereby providing temporary relief.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79980" y="1207551"/>
            <a:ext cx="1717001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169" dirty="0">
                <a:latin typeface="Arial"/>
                <a:cs typeface="Arial"/>
              </a:rPr>
              <a:t>PHYSICAL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11828" y="1207551"/>
            <a:ext cx="2552502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314" dirty="0">
                <a:latin typeface="Arial"/>
                <a:cs typeface="Arial"/>
              </a:rPr>
              <a:t>EXAMINATION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6824" y="1745932"/>
            <a:ext cx="2318883" cy="2641643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2648">
              <a:lnSpc>
                <a:spcPts val="1735"/>
              </a:lnSpc>
            </a:pPr>
            <a:r>
              <a:rPr sz="1600" b="1" spc="269" dirty="0">
                <a:solidFill>
                  <a:srgbClr val="C45911"/>
                </a:solidFill>
                <a:latin typeface="Arial"/>
                <a:cs typeface="Arial"/>
              </a:rPr>
              <a:t>INSPECTION</a:t>
            </a:r>
            <a:endParaRPr sz="1600" dirty="0">
              <a:latin typeface="Arial"/>
              <a:cs typeface="Arial"/>
            </a:endParaRPr>
          </a:p>
          <a:p>
            <a:pPr marL="15682" marR="32648">
              <a:lnSpc>
                <a:spcPct val="144364"/>
              </a:lnSpc>
              <a:spcBef>
                <a:spcPts val="208"/>
              </a:spcBef>
            </a:pPr>
            <a:r>
              <a:rPr sz="1700" spc="24" dirty="0">
                <a:latin typeface="Arial Unicode MS"/>
                <a:cs typeface="Arial Unicode MS"/>
              </a:rPr>
              <a:t>✓ </a:t>
            </a:r>
            <a:r>
              <a:rPr sz="1700" spc="17" dirty="0">
                <a:latin typeface="Arial"/>
                <a:cs typeface="Arial"/>
              </a:rPr>
              <a:t>Position</a:t>
            </a:r>
            <a:endParaRPr sz="1700" dirty="0">
              <a:latin typeface="Arial"/>
              <a:cs typeface="Arial"/>
            </a:endParaRPr>
          </a:p>
          <a:p>
            <a:pPr marL="15682" marR="32648">
              <a:lnSpc>
                <a:spcPct val="144364"/>
              </a:lnSpc>
              <a:spcBef>
                <a:spcPts val="220"/>
              </a:spcBef>
            </a:pPr>
            <a:r>
              <a:rPr sz="1700" spc="24" dirty="0">
                <a:latin typeface="Arial Unicode MS"/>
                <a:cs typeface="Arial Unicode MS"/>
              </a:rPr>
              <a:t>✓ </a:t>
            </a:r>
            <a:r>
              <a:rPr sz="1700" spc="22" dirty="0">
                <a:latin typeface="Arial"/>
                <a:cs typeface="Arial"/>
              </a:rPr>
              <a:t>Extent</a:t>
            </a:r>
            <a:endParaRPr sz="1700" dirty="0">
              <a:latin typeface="Arial"/>
              <a:cs typeface="Arial"/>
            </a:endParaRPr>
          </a:p>
          <a:p>
            <a:pPr marL="15682" marR="32648">
              <a:lnSpc>
                <a:spcPct val="144364"/>
              </a:lnSpc>
              <a:spcBef>
                <a:spcPts val="245"/>
              </a:spcBef>
            </a:pPr>
            <a:r>
              <a:rPr sz="1700" spc="-13" dirty="0">
                <a:latin typeface="Arial Unicode MS"/>
                <a:cs typeface="Arial Unicode MS"/>
              </a:rPr>
              <a:t>✓ </a:t>
            </a:r>
            <a:r>
              <a:rPr sz="1700" spc="40" dirty="0">
                <a:latin typeface="Arial"/>
                <a:cs typeface="Arial"/>
              </a:rPr>
              <a:t>Overlying skin</a:t>
            </a:r>
            <a:endParaRPr sz="1700" dirty="0">
              <a:latin typeface="Arial"/>
              <a:cs typeface="Arial"/>
            </a:endParaRPr>
          </a:p>
          <a:p>
            <a:pPr marL="15682" marR="32648">
              <a:lnSpc>
                <a:spcPct val="144364"/>
              </a:lnSpc>
              <a:spcBef>
                <a:spcPts val="195"/>
              </a:spcBef>
            </a:pPr>
            <a:r>
              <a:rPr sz="1700" spc="-13" dirty="0">
                <a:latin typeface="Arial Unicode MS"/>
                <a:cs typeface="Arial Unicode MS"/>
              </a:rPr>
              <a:t>✓ </a:t>
            </a:r>
            <a:r>
              <a:rPr sz="1700" spc="-1" dirty="0">
                <a:latin typeface="Arial"/>
                <a:cs typeface="Arial"/>
              </a:rPr>
              <a:t>Cough  impulse</a:t>
            </a:r>
            <a:endParaRPr sz="1700" dirty="0">
              <a:latin typeface="Arial"/>
              <a:cs typeface="Arial"/>
            </a:endParaRPr>
          </a:p>
          <a:p>
            <a:pPr marL="12647" marR="32648">
              <a:lnSpc>
                <a:spcPct val="95825"/>
              </a:lnSpc>
              <a:spcBef>
                <a:spcPts val="1230"/>
              </a:spcBef>
            </a:pPr>
            <a:r>
              <a:rPr sz="1600" b="1" spc="227" dirty="0">
                <a:solidFill>
                  <a:srgbClr val="C45911"/>
                </a:solidFill>
                <a:latin typeface="Arial"/>
                <a:cs typeface="Arial"/>
              </a:rPr>
              <a:t>PALPATION</a:t>
            </a:r>
            <a:endParaRPr sz="1600" dirty="0">
              <a:latin typeface="Arial"/>
              <a:cs typeface="Arial"/>
            </a:endParaRPr>
          </a:p>
          <a:p>
            <a:pPr marL="15682">
              <a:lnSpc>
                <a:spcPts val="2926"/>
              </a:lnSpc>
              <a:spcBef>
                <a:spcPts val="466"/>
              </a:spcBef>
            </a:pPr>
            <a:r>
              <a:rPr sz="1700" spc="-23" dirty="0">
                <a:latin typeface="Arial Unicode MS"/>
                <a:cs typeface="Arial Unicode MS"/>
              </a:rPr>
              <a:t>✓ </a:t>
            </a:r>
            <a:r>
              <a:rPr sz="1700" spc="9" dirty="0">
                <a:latin typeface="Arial"/>
                <a:cs typeface="Arial"/>
              </a:rPr>
              <a:t>Size, shape, surface,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79753" y="1776441"/>
            <a:ext cx="2091823" cy="843323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2648">
              <a:lnSpc>
                <a:spcPts val="1735"/>
              </a:lnSpc>
            </a:pPr>
            <a:r>
              <a:rPr sz="1600" b="1" spc="243" dirty="0">
                <a:solidFill>
                  <a:srgbClr val="C45911"/>
                </a:solidFill>
                <a:latin typeface="Arial"/>
                <a:cs typeface="Arial"/>
              </a:rPr>
              <a:t>PERCUSSION</a:t>
            </a:r>
            <a:endParaRPr sz="1600" dirty="0">
              <a:latin typeface="Arial"/>
              <a:cs typeface="Arial"/>
            </a:endParaRPr>
          </a:p>
          <a:p>
            <a:pPr marL="15682" marR="32648">
              <a:lnSpc>
                <a:spcPts val="2495"/>
              </a:lnSpc>
              <a:spcBef>
                <a:spcPts val="38"/>
              </a:spcBef>
            </a:pPr>
            <a:r>
              <a:rPr sz="1700" dirty="0">
                <a:latin typeface="Arial Unicode MS"/>
                <a:cs typeface="Arial Unicode MS"/>
              </a:rPr>
              <a:t>✓  </a:t>
            </a:r>
            <a:r>
              <a:rPr sz="1700" spc="18" dirty="0">
                <a:latin typeface="Arial Unicode MS"/>
                <a:cs typeface="Arial Unicode MS"/>
              </a:rPr>
              <a:t> </a:t>
            </a:r>
            <a:r>
              <a:rPr sz="1700" spc="-316" dirty="0">
                <a:latin typeface="Arial"/>
                <a:cs typeface="Arial"/>
              </a:rPr>
              <a:t>R</a:t>
            </a:r>
            <a:r>
              <a:rPr sz="1700" spc="14" dirty="0">
                <a:latin typeface="Arial"/>
                <a:cs typeface="Arial"/>
              </a:rPr>
              <a:t>e</a:t>
            </a:r>
            <a:r>
              <a:rPr sz="1700" spc="-57" dirty="0">
                <a:latin typeface="Arial"/>
                <a:cs typeface="Arial"/>
              </a:rPr>
              <a:t>s</a:t>
            </a:r>
            <a:r>
              <a:rPr sz="1700" spc="132" dirty="0">
                <a:latin typeface="Arial"/>
                <a:cs typeface="Arial"/>
              </a:rPr>
              <a:t>o</a:t>
            </a:r>
            <a:r>
              <a:rPr sz="1700" spc="61" dirty="0">
                <a:latin typeface="Arial"/>
                <a:cs typeface="Arial"/>
              </a:rPr>
              <a:t>n</a:t>
            </a:r>
            <a:r>
              <a:rPr sz="1700" spc="37" dirty="0">
                <a:latin typeface="Arial"/>
                <a:cs typeface="Arial"/>
              </a:rPr>
              <a:t>an</a:t>
            </a:r>
            <a:r>
              <a:rPr sz="1700" spc="163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33" dirty="0">
                <a:latin typeface="Arial"/>
                <a:cs typeface="Arial"/>
              </a:rPr>
              <a:t> </a:t>
            </a:r>
            <a:r>
              <a:rPr sz="1700" spc="-258" dirty="0">
                <a:latin typeface="Arial"/>
                <a:cs typeface="Arial"/>
              </a:rPr>
              <a:t>:  </a:t>
            </a:r>
            <a:r>
              <a:rPr sz="1700" spc="-243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gu</a:t>
            </a:r>
            <a:r>
              <a:rPr sz="1700" spc="187" dirty="0">
                <a:latin typeface="Arial"/>
                <a:cs typeface="Arial"/>
              </a:rPr>
              <a:t>t</a:t>
            </a:r>
            <a:endParaRPr sz="1700" dirty="0">
              <a:latin typeface="Arial"/>
              <a:cs typeface="Arial"/>
            </a:endParaRPr>
          </a:p>
          <a:p>
            <a:pPr marL="15682">
              <a:lnSpc>
                <a:spcPts val="2405"/>
              </a:lnSpc>
            </a:pPr>
            <a:r>
              <a:rPr sz="1700" dirty="0">
                <a:latin typeface="Arial Unicode MS"/>
                <a:cs typeface="Arial Unicode MS"/>
              </a:rPr>
              <a:t>✓  </a:t>
            </a:r>
            <a:r>
              <a:rPr sz="1700" spc="18" dirty="0">
                <a:latin typeface="Arial Unicode MS"/>
                <a:cs typeface="Arial Unicode MS"/>
              </a:rPr>
              <a:t> </a:t>
            </a:r>
            <a:r>
              <a:rPr sz="1700" spc="-26" dirty="0">
                <a:latin typeface="Arial"/>
                <a:cs typeface="Arial"/>
              </a:rPr>
              <a:t>D</a:t>
            </a:r>
            <a:r>
              <a:rPr sz="1700" spc="-18" dirty="0">
                <a:latin typeface="Arial"/>
                <a:cs typeface="Arial"/>
              </a:rPr>
              <a:t>u</a:t>
            </a:r>
            <a:r>
              <a:rPr sz="1700" spc="-6" dirty="0">
                <a:latin typeface="Arial"/>
                <a:cs typeface="Arial"/>
              </a:rPr>
              <a:t>l</a:t>
            </a:r>
            <a:r>
              <a:rPr sz="1700" spc="-15" dirty="0">
                <a:latin typeface="Arial"/>
                <a:cs typeface="Arial"/>
              </a:rPr>
              <a:t>l</a:t>
            </a:r>
            <a:r>
              <a:rPr sz="1700" spc="315" dirty="0">
                <a:latin typeface="Arial"/>
                <a:cs typeface="Arial"/>
              </a:rPr>
              <a:t> </a:t>
            </a:r>
            <a:r>
              <a:rPr sz="1700" spc="-258" dirty="0">
                <a:latin typeface="Arial"/>
                <a:cs typeface="Arial"/>
              </a:rPr>
              <a:t>: </a:t>
            </a:r>
            <a:r>
              <a:rPr sz="1700" spc="-56" dirty="0">
                <a:latin typeface="Arial"/>
                <a:cs typeface="Arial"/>
              </a:rPr>
              <a:t> </a:t>
            </a:r>
            <a:r>
              <a:rPr sz="1700" spc="126" dirty="0">
                <a:latin typeface="Arial"/>
                <a:cs typeface="Arial"/>
              </a:rPr>
              <a:t>f</a:t>
            </a:r>
            <a:r>
              <a:rPr sz="1700" spc="-103" dirty="0">
                <a:latin typeface="Arial"/>
                <a:cs typeface="Arial"/>
              </a:rPr>
              <a:t>a</a:t>
            </a:r>
            <a:r>
              <a:rPr sz="1700" spc="202" dirty="0">
                <a:latin typeface="Arial"/>
                <a:cs typeface="Arial"/>
              </a:rPr>
              <a:t>tt</a:t>
            </a:r>
            <a:r>
              <a:rPr sz="1700" spc="16" dirty="0">
                <a:latin typeface="Arial"/>
                <a:cs typeface="Arial"/>
              </a:rPr>
              <a:t>y</a:t>
            </a:r>
            <a:r>
              <a:rPr sz="1700" spc="79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-36" dirty="0">
                <a:latin typeface="Arial"/>
                <a:cs typeface="Arial"/>
              </a:rPr>
              <a:t>ss</a:t>
            </a:r>
            <a:r>
              <a:rPr sz="1700" spc="37" dirty="0">
                <a:latin typeface="Arial"/>
                <a:cs typeface="Arial"/>
              </a:rPr>
              <a:t>u</a:t>
            </a:r>
            <a:r>
              <a:rPr sz="1700" spc="-28" dirty="0">
                <a:latin typeface="Arial"/>
                <a:cs typeface="Arial"/>
              </a:rPr>
              <a:t>e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64501" y="2995612"/>
            <a:ext cx="205351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258" dirty="0">
                <a:solidFill>
                  <a:srgbClr val="C45911"/>
                </a:solidFill>
                <a:latin typeface="Arial"/>
                <a:cs typeface="Arial"/>
              </a:rPr>
              <a:t>AUSCULTATION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2776" y="3289788"/>
            <a:ext cx="225457" cy="241300"/>
          </a:xfrm>
          <a:prstGeom prst="rect">
            <a:avLst/>
          </a:prstGeom>
        </p:spPr>
        <p:txBody>
          <a:bodyPr wrap="square" lIns="0" tIns="12013" rIns="0" bIns="0" rtlCol="0">
            <a:noAutofit/>
          </a:bodyPr>
          <a:lstStyle/>
          <a:p>
            <a:pPr marL="12647">
              <a:lnSpc>
                <a:spcPts val="1900"/>
              </a:lnSpc>
            </a:pPr>
            <a:r>
              <a:rPr sz="1700" spc="37" dirty="0">
                <a:latin typeface="Arial Unicode MS"/>
                <a:cs typeface="Arial Unicode MS"/>
              </a:rPr>
              <a:t>✓</a:t>
            </a:r>
            <a:endParaRPr sz="17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7196" y="3287073"/>
            <a:ext cx="1341608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34" dirty="0">
                <a:latin typeface="Arial"/>
                <a:cs typeface="Arial"/>
              </a:rPr>
              <a:t>Bowel sound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2900" y="4143561"/>
            <a:ext cx="806610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32" dirty="0">
                <a:latin typeface="Arial"/>
                <a:cs typeface="Arial"/>
              </a:rPr>
              <a:t>margin,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18052" y="4143561"/>
            <a:ext cx="1270080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16" dirty="0">
                <a:latin typeface="Arial"/>
                <a:cs typeface="Arial"/>
              </a:rPr>
              <a:t>consistency,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9844" y="4495800"/>
            <a:ext cx="2831620" cy="224655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222036">
              <a:lnSpc>
                <a:spcPts val="1839"/>
              </a:lnSpc>
            </a:pPr>
            <a:r>
              <a:rPr sz="1700" spc="72" dirty="0">
                <a:latin typeface="Arial"/>
                <a:cs typeface="Arial"/>
              </a:rPr>
              <a:t>tenderness, temperature</a:t>
            </a:r>
            <a:endParaRPr sz="1700" dirty="0">
              <a:latin typeface="Arial"/>
              <a:cs typeface="Arial"/>
            </a:endParaRPr>
          </a:p>
          <a:p>
            <a:pPr marL="12647" marR="352381" algn="just">
              <a:lnSpc>
                <a:spcPts val="1954"/>
              </a:lnSpc>
              <a:spcBef>
                <a:spcPts val="1073"/>
              </a:spcBef>
              <a:buFont typeface="Wingdings" pitchFamily="2" charset="2"/>
              <a:buChar char="ü"/>
            </a:pPr>
            <a:r>
              <a:rPr sz="1700" spc="57" dirty="0">
                <a:latin typeface="Arial"/>
                <a:cs typeface="Arial"/>
              </a:rPr>
              <a:t> Transillumination test </a:t>
            </a:r>
            <a:endParaRPr sz="1700" dirty="0">
              <a:latin typeface="Arial"/>
              <a:cs typeface="Arial"/>
            </a:endParaRPr>
          </a:p>
          <a:p>
            <a:pPr marL="12647" marR="1374600" algn="just">
              <a:lnSpc>
                <a:spcPts val="2100"/>
              </a:lnSpc>
              <a:spcBef>
                <a:spcPts val="1305"/>
              </a:spcBef>
            </a:pPr>
            <a:r>
              <a:rPr sz="1700" spc="24" dirty="0" smtClean="0">
                <a:latin typeface="Arial Unicode MS"/>
                <a:cs typeface="Arial Unicode MS"/>
              </a:rPr>
              <a:t>✓ </a:t>
            </a:r>
            <a:r>
              <a:rPr sz="1700" spc="47" dirty="0">
                <a:latin typeface="Arial"/>
                <a:cs typeface="Arial"/>
              </a:rPr>
              <a:t>Reducibility</a:t>
            </a:r>
            <a:endParaRPr sz="1700" dirty="0">
              <a:latin typeface="Arial"/>
              <a:cs typeface="Arial"/>
            </a:endParaRPr>
          </a:p>
          <a:p>
            <a:pPr marL="12647" marR="666350" algn="just">
              <a:lnSpc>
                <a:spcPts val="2926"/>
              </a:lnSpc>
              <a:spcBef>
                <a:spcPts val="261"/>
              </a:spcBef>
            </a:pPr>
            <a:r>
              <a:rPr sz="1700" spc="24" dirty="0">
                <a:latin typeface="Arial Unicode MS"/>
                <a:cs typeface="Arial Unicode MS"/>
              </a:rPr>
              <a:t>✓ </a:t>
            </a:r>
            <a:r>
              <a:rPr sz="1700" spc="31" dirty="0">
                <a:latin typeface="Arial"/>
                <a:cs typeface="Arial"/>
              </a:rPr>
              <a:t>Ring occlusion test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9844" y="1174023"/>
            <a:ext cx="5524018" cy="1685706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2567870">
              <a:lnSpc>
                <a:spcPts val="2450"/>
              </a:lnSpc>
            </a:pPr>
            <a:r>
              <a:rPr sz="2300" b="1" spc="266" dirty="0">
                <a:latin typeface="Arial"/>
                <a:cs typeface="Arial"/>
              </a:rPr>
              <a:t>COMPLICATIONS</a:t>
            </a:r>
            <a:endParaRPr sz="2300" dirty="0">
              <a:latin typeface="Arial"/>
              <a:cs typeface="Arial"/>
            </a:endParaRPr>
          </a:p>
          <a:p>
            <a:pPr marL="12647" marR="43625">
              <a:lnSpc>
                <a:spcPts val="2208"/>
              </a:lnSpc>
              <a:spcBef>
                <a:spcPts val="1753"/>
              </a:spcBef>
            </a:pPr>
            <a:r>
              <a:rPr sz="1300" spc="-202" dirty="0">
                <a:solidFill>
                  <a:srgbClr val="C45911"/>
                </a:solidFill>
                <a:latin typeface="Arial Unicode MS"/>
                <a:cs typeface="Arial Unicode MS"/>
              </a:rPr>
              <a:t>■</a:t>
            </a:r>
            <a:r>
              <a:rPr sz="1300" spc="-93" dirty="0">
                <a:solidFill>
                  <a:srgbClr val="C45911"/>
                </a:solidFill>
                <a:latin typeface="Arial Unicode MS"/>
                <a:cs typeface="Arial Unicode MS"/>
              </a:rPr>
              <a:t>   </a:t>
            </a:r>
            <a:r>
              <a:rPr sz="1300" spc="40" dirty="0">
                <a:solidFill>
                  <a:srgbClr val="C45911"/>
                </a:solidFill>
                <a:latin typeface="Arial Unicode MS"/>
                <a:cs typeface="Arial Unicode MS"/>
              </a:rPr>
              <a:t> </a:t>
            </a:r>
            <a:r>
              <a:rPr sz="1700" b="1" spc="-84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700" b="1" spc="20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700" b="1" spc="-80" dirty="0">
                <a:solidFill>
                  <a:srgbClr val="C45911"/>
                </a:solidFill>
                <a:latin typeface="Arial"/>
                <a:cs typeface="Arial"/>
              </a:rPr>
              <a:t>c</a:t>
            </a:r>
            <a:r>
              <a:rPr sz="1700" b="1" spc="37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700" b="1" spc="60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700" b="1" spc="-151" dirty="0">
                <a:solidFill>
                  <a:srgbClr val="C45911"/>
                </a:solidFill>
                <a:latin typeface="Arial"/>
                <a:cs typeface="Arial"/>
              </a:rPr>
              <a:t>c</a:t>
            </a:r>
            <a:r>
              <a:rPr sz="1700" b="1" spc="83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700" b="1" spc="33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700" b="1" spc="-80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700" b="1" spc="175" dirty="0">
                <a:solidFill>
                  <a:srgbClr val="C45911"/>
                </a:solidFill>
                <a:latin typeface="Arial"/>
                <a:cs typeface="Arial"/>
              </a:rPr>
              <a:t>t</a:t>
            </a:r>
            <a:r>
              <a:rPr sz="1700" b="1" spc="37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700" b="1" spc="-72" dirty="0">
                <a:solidFill>
                  <a:srgbClr val="C45911"/>
                </a:solidFill>
                <a:latin typeface="Arial"/>
                <a:cs typeface="Arial"/>
              </a:rPr>
              <a:t>d</a:t>
            </a:r>
            <a:r>
              <a:rPr sz="1700" b="1" spc="219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1700" b="1" spc="-103" dirty="0">
                <a:solidFill>
                  <a:srgbClr val="C45911"/>
                </a:solidFill>
                <a:latin typeface="Arial"/>
                <a:cs typeface="Arial"/>
              </a:rPr>
              <a:t>h</a:t>
            </a:r>
            <a:r>
              <a:rPr sz="1700" b="1" spc="83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700" b="1" spc="79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700" b="1" spc="-4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700" b="1" spc="8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700" b="1" spc="83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700" b="1" spc="-203" dirty="0">
                <a:solidFill>
                  <a:srgbClr val="C45911"/>
                </a:solidFill>
                <a:latin typeface="Arial"/>
                <a:cs typeface="Arial"/>
              </a:rPr>
              <a:t>:</a:t>
            </a:r>
            <a:r>
              <a:rPr sz="1700" b="1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1700" b="1" spc="-200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i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80" dirty="0">
                <a:latin typeface="Arial"/>
                <a:cs typeface="Arial"/>
              </a:rPr>
              <a:t>b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33" dirty="0">
                <a:latin typeface="Arial"/>
                <a:cs typeface="Arial"/>
              </a:rPr>
              <a:t>l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y</a:t>
            </a:r>
            <a:r>
              <a:rPr spc="-14" dirty="0">
                <a:latin typeface="Arial"/>
                <a:cs typeface="Arial"/>
              </a:rPr>
              <a:t> </a:t>
            </a:r>
            <a:r>
              <a:rPr spc="27" dirty="0">
                <a:latin typeface="Arial"/>
                <a:cs typeface="Arial"/>
              </a:rPr>
              <a:t>t</a:t>
            </a:r>
            <a:r>
              <a:rPr spc="89" dirty="0">
                <a:latin typeface="Arial"/>
                <a:cs typeface="Arial"/>
              </a:rPr>
              <a:t>o</a:t>
            </a:r>
            <a:r>
              <a:rPr spc="164" dirty="0">
                <a:latin typeface="Arial"/>
                <a:cs typeface="Arial"/>
              </a:rPr>
              <a:t> </a:t>
            </a:r>
            <a:r>
              <a:rPr spc="-21" dirty="0">
                <a:latin typeface="Arial"/>
                <a:cs typeface="Arial"/>
              </a:rPr>
              <a:t>r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54" dirty="0">
                <a:latin typeface="Arial"/>
                <a:cs typeface="Arial"/>
              </a:rPr>
              <a:t>d</a:t>
            </a:r>
            <a:r>
              <a:rPr spc="4" dirty="0">
                <a:latin typeface="Arial"/>
                <a:cs typeface="Arial"/>
              </a:rPr>
              <a:t>u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-70" dirty="0">
                <a:latin typeface="Arial"/>
                <a:cs typeface="Arial"/>
              </a:rPr>
              <a:t>e</a:t>
            </a:r>
            <a:endParaRPr dirty="0">
              <a:latin typeface="Arial"/>
              <a:cs typeface="Arial"/>
            </a:endParaRPr>
          </a:p>
          <a:p>
            <a:pPr marL="231142" marR="217191" indent="-9107">
              <a:lnSpc>
                <a:spcPts val="1680"/>
              </a:lnSpc>
              <a:spcBef>
                <a:spcPts val="18"/>
              </a:spcBef>
            </a:pPr>
            <a:r>
              <a:rPr spc="25" dirty="0">
                <a:latin typeface="Arial"/>
                <a:cs typeface="Arial"/>
              </a:rPr>
              <a:t>the hernia back into abdominal cavity; fixation of contents in the hernial sac</a:t>
            </a:r>
            <a:endParaRPr dirty="0">
              <a:latin typeface="Arial"/>
              <a:cs typeface="Arial"/>
            </a:endParaRPr>
          </a:p>
          <a:p>
            <a:pPr marL="464813" marR="43625">
              <a:lnSpc>
                <a:spcPts val="1989"/>
              </a:lnSpc>
              <a:spcBef>
                <a:spcPts val="15"/>
              </a:spcBef>
            </a:pPr>
            <a:r>
              <a:rPr sz="1500" spc="90" dirty="0">
                <a:latin typeface="Arial Unicode MS"/>
                <a:cs typeface="Arial Unicode MS"/>
              </a:rPr>
              <a:t>✓ </a:t>
            </a:r>
            <a:r>
              <a:rPr sz="1500" spc="17" dirty="0">
                <a:latin typeface="Arial"/>
                <a:cs typeface="Arial"/>
              </a:rPr>
              <a:t>Surgical emergency in case of concurrent </a:t>
            </a:r>
            <a:r>
              <a:rPr sz="1400" b="1" spc="17" dirty="0">
                <a:latin typeface="Arial"/>
                <a:cs typeface="Arial"/>
              </a:rPr>
              <a:t>bowel</a:t>
            </a:r>
            <a:endParaRPr sz="1400" dirty="0">
              <a:latin typeface="Arial"/>
              <a:cs typeface="Arial"/>
            </a:endParaRPr>
          </a:p>
          <a:p>
            <a:pPr marL="683316" marR="43625">
              <a:lnSpc>
                <a:spcPts val="1380"/>
              </a:lnSpc>
            </a:pPr>
            <a:r>
              <a:rPr sz="1400" b="1" spc="19" dirty="0">
                <a:latin typeface="Arial"/>
                <a:cs typeface="Arial"/>
              </a:rPr>
              <a:t>obstruction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81064" y="1740085"/>
            <a:ext cx="492185" cy="504588"/>
          </a:xfrm>
          <a:prstGeom prst="rect">
            <a:avLst/>
          </a:prstGeom>
        </p:spPr>
        <p:txBody>
          <a:bodyPr wrap="square" lIns="0" tIns="27187" rIns="0" bIns="0" rtlCol="0">
            <a:noAutofit/>
          </a:bodyPr>
          <a:lstStyle/>
          <a:p>
            <a:pPr marL="12647" algn="just">
              <a:lnSpc>
                <a:spcPts val="1609"/>
              </a:lnSpc>
            </a:pPr>
            <a:r>
              <a:rPr sz="1400" spc="-164" dirty="0">
                <a:solidFill>
                  <a:srgbClr val="757575"/>
                </a:solidFill>
                <a:latin typeface="Times New Roman"/>
                <a:cs typeface="Times New Roman"/>
              </a:rPr>
              <a:t>I</a:t>
            </a:r>
            <a:r>
              <a:rPr sz="1400" spc="-164" dirty="0">
                <a:solidFill>
                  <a:srgbClr val="2D2D2D"/>
                </a:solidFill>
                <a:latin typeface="Times New Roman"/>
                <a:cs typeface="Times New Roman"/>
              </a:rPr>
              <a:t>n</a:t>
            </a:r>
            <a:r>
              <a:rPr sz="1400" spc="-164" dirty="0">
                <a:solidFill>
                  <a:srgbClr val="505050"/>
                </a:solidFill>
                <a:latin typeface="Times New Roman"/>
                <a:cs typeface="Times New Roman"/>
              </a:rPr>
              <a:t>test</a:t>
            </a:r>
            <a:r>
              <a:rPr sz="1400" spc="-164" dirty="0">
                <a:solidFill>
                  <a:srgbClr val="757575"/>
                </a:solidFill>
                <a:latin typeface="Times New Roman"/>
                <a:cs typeface="Times New Roman"/>
              </a:rPr>
              <a:t>in</a:t>
            </a:r>
            <a:r>
              <a:rPr sz="1400" spc="-164" dirty="0">
                <a:solidFill>
                  <a:srgbClr val="505050"/>
                </a:solidFill>
                <a:latin typeface="Times New Roman"/>
                <a:cs typeface="Times New Roman"/>
              </a:rPr>
              <a:t>e </a:t>
            </a:r>
            <a:endParaRPr sz="1400" dirty="0">
              <a:latin typeface="Arial"/>
              <a:cs typeface="Arial"/>
            </a:endParaRPr>
          </a:p>
          <a:p>
            <a:pPr marL="12647" algn="just">
              <a:lnSpc>
                <a:spcPts val="1609"/>
              </a:lnSpc>
            </a:pPr>
            <a:r>
              <a:rPr sz="1400" spc="-347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400" spc="-347" dirty="0">
                <a:solidFill>
                  <a:srgbClr val="505050"/>
                </a:solidFill>
                <a:latin typeface="Arial"/>
                <a:cs typeface="Arial"/>
              </a:rPr>
              <a:t>e</a:t>
            </a:r>
            <a:r>
              <a:rPr sz="1400" spc="-242" dirty="0">
                <a:solidFill>
                  <a:srgbClr val="505050"/>
                </a:solidFill>
                <a:latin typeface="Arial"/>
                <a:cs typeface="Arial"/>
              </a:rPr>
              <a:t>c</a:t>
            </a:r>
            <a:r>
              <a:rPr sz="1400" spc="-251" dirty="0">
                <a:solidFill>
                  <a:srgbClr val="505050"/>
                </a:solidFill>
                <a:latin typeface="Arial"/>
                <a:cs typeface="Arial"/>
              </a:rPr>
              <a:t>o</a:t>
            </a:r>
            <a:r>
              <a:rPr sz="1400" spc="-423" dirty="0">
                <a:solidFill>
                  <a:srgbClr val="505050"/>
                </a:solidFill>
                <a:latin typeface="Arial"/>
                <a:cs typeface="Arial"/>
              </a:rPr>
              <a:t>m</a:t>
            </a:r>
            <a:r>
              <a:rPr sz="1400" spc="-324" dirty="0">
                <a:solidFill>
                  <a:srgbClr val="606060"/>
                </a:solidFill>
                <a:latin typeface="Arial"/>
                <a:cs typeface="Arial"/>
              </a:rPr>
              <a:t>e</a:t>
            </a:r>
            <a:r>
              <a:rPr sz="1400" spc="-237" dirty="0">
                <a:solidFill>
                  <a:srgbClr val="606060"/>
                </a:solidFill>
                <a:latin typeface="Arial"/>
                <a:cs typeface="Arial"/>
              </a:rPr>
              <a:t>s</a:t>
            </a:r>
            <a:r>
              <a:rPr sz="1400" spc="-13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endParaRPr sz="1300" dirty="0">
              <a:latin typeface="Arial"/>
              <a:cs typeface="Arial"/>
            </a:endParaRPr>
          </a:p>
          <a:p>
            <a:pPr marL="12647" algn="just">
              <a:lnSpc>
                <a:spcPts val="1490"/>
              </a:lnSpc>
            </a:pPr>
            <a:r>
              <a:rPr sz="1300" spc="-213" dirty="0">
                <a:solidFill>
                  <a:srgbClr val="505050"/>
                </a:solidFill>
                <a:latin typeface="Arial"/>
                <a:cs typeface="Arial"/>
              </a:rPr>
              <a:t>trap</a:t>
            </a:r>
            <a:r>
              <a:rPr sz="1300" spc="-213" dirty="0">
                <a:solidFill>
                  <a:srgbClr val="3F3F3F"/>
                </a:solidFill>
                <a:latin typeface="Arial"/>
                <a:cs typeface="Arial"/>
              </a:rPr>
              <a:t>p</a:t>
            </a:r>
            <a:r>
              <a:rPr sz="1300" spc="-213" dirty="0">
                <a:solidFill>
                  <a:srgbClr val="606060"/>
                </a:solidFill>
                <a:latin typeface="Arial"/>
                <a:cs typeface="Arial"/>
              </a:rPr>
              <a:t>e</a:t>
            </a:r>
            <a:r>
              <a:rPr sz="1300" spc="-213" dirty="0">
                <a:solidFill>
                  <a:srgbClr val="505050"/>
                </a:solidFill>
                <a:latin typeface="Arial"/>
                <a:cs typeface="Arial"/>
              </a:rPr>
              <a:t>d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9843" y="3191445"/>
            <a:ext cx="5266646" cy="683767"/>
          </a:xfrm>
          <a:prstGeom prst="rect">
            <a:avLst/>
          </a:prstGeom>
        </p:spPr>
        <p:txBody>
          <a:bodyPr wrap="square" lIns="0" tIns="11759" rIns="0" bIns="0" rtlCol="0">
            <a:noAutofit/>
          </a:bodyPr>
          <a:lstStyle/>
          <a:p>
            <a:pPr marL="12647">
              <a:lnSpc>
                <a:spcPts val="1860"/>
              </a:lnSpc>
            </a:pPr>
            <a:r>
              <a:rPr sz="1300" spc="-202" dirty="0">
                <a:solidFill>
                  <a:srgbClr val="C45911"/>
                </a:solidFill>
                <a:latin typeface="Arial Unicode MS"/>
                <a:cs typeface="Arial Unicode MS"/>
              </a:rPr>
              <a:t>■</a:t>
            </a:r>
            <a:r>
              <a:rPr sz="1300" spc="-93" dirty="0">
                <a:solidFill>
                  <a:srgbClr val="C45911"/>
                </a:solidFill>
                <a:latin typeface="Arial Unicode MS"/>
                <a:cs typeface="Arial Unicode MS"/>
              </a:rPr>
              <a:t>   </a:t>
            </a:r>
            <a:r>
              <a:rPr sz="1300" spc="-34" dirty="0">
                <a:solidFill>
                  <a:srgbClr val="C45911"/>
                </a:solidFill>
                <a:latin typeface="Arial Unicode MS"/>
                <a:cs typeface="Arial Unicode MS"/>
              </a:rPr>
              <a:t> </a:t>
            </a:r>
            <a:r>
              <a:rPr sz="1700" b="1" spc="-269" dirty="0">
                <a:solidFill>
                  <a:srgbClr val="C45911"/>
                </a:solidFill>
                <a:latin typeface="Arial"/>
                <a:cs typeface="Arial"/>
              </a:rPr>
              <a:t>S</a:t>
            </a:r>
            <a:r>
              <a:rPr sz="1700" b="1" spc="175" dirty="0">
                <a:solidFill>
                  <a:srgbClr val="C45911"/>
                </a:solidFill>
                <a:latin typeface="Arial"/>
                <a:cs typeface="Arial"/>
              </a:rPr>
              <a:t>t</a:t>
            </a:r>
            <a:r>
              <a:rPr sz="1700" b="1" spc="8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700" b="1" spc="-9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700" b="1" spc="-4" dirty="0">
                <a:solidFill>
                  <a:srgbClr val="C45911"/>
                </a:solidFill>
                <a:latin typeface="Arial"/>
                <a:cs typeface="Arial"/>
              </a:rPr>
              <a:t>ng</a:t>
            </a:r>
            <a:r>
              <a:rPr sz="1700" b="1" spc="20" dirty="0">
                <a:solidFill>
                  <a:srgbClr val="C45911"/>
                </a:solidFill>
                <a:latin typeface="Arial"/>
                <a:cs typeface="Arial"/>
              </a:rPr>
              <a:t>u</a:t>
            </a:r>
            <a:r>
              <a:rPr sz="1700" b="1" spc="-14" dirty="0">
                <a:solidFill>
                  <a:srgbClr val="C45911"/>
                </a:solidFill>
                <a:latin typeface="Arial"/>
                <a:cs typeface="Arial"/>
              </a:rPr>
              <a:t>l</a:t>
            </a:r>
            <a:r>
              <a:rPr sz="1700" b="1" spc="-9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700" b="1" spc="175" dirty="0">
                <a:solidFill>
                  <a:srgbClr val="C45911"/>
                </a:solidFill>
                <a:latin typeface="Arial"/>
                <a:cs typeface="Arial"/>
              </a:rPr>
              <a:t>t</a:t>
            </a:r>
            <a:r>
              <a:rPr sz="1700" b="1" spc="37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700" b="1" spc="-72" dirty="0">
                <a:solidFill>
                  <a:srgbClr val="C45911"/>
                </a:solidFill>
                <a:latin typeface="Arial"/>
                <a:cs typeface="Arial"/>
              </a:rPr>
              <a:t>d</a:t>
            </a:r>
            <a:r>
              <a:rPr sz="1700" b="1" spc="219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z="1700" b="1" spc="-103" dirty="0">
                <a:solidFill>
                  <a:srgbClr val="C45911"/>
                </a:solidFill>
                <a:latin typeface="Arial"/>
                <a:cs typeface="Arial"/>
              </a:rPr>
              <a:t>h</a:t>
            </a:r>
            <a:r>
              <a:rPr sz="1700" b="1" spc="83" dirty="0">
                <a:solidFill>
                  <a:srgbClr val="C45911"/>
                </a:solidFill>
                <a:latin typeface="Arial"/>
                <a:cs typeface="Arial"/>
              </a:rPr>
              <a:t>e</a:t>
            </a:r>
            <a:r>
              <a:rPr sz="1700" b="1" spc="79" dirty="0">
                <a:solidFill>
                  <a:srgbClr val="C45911"/>
                </a:solidFill>
                <a:latin typeface="Arial"/>
                <a:cs typeface="Arial"/>
              </a:rPr>
              <a:t>r</a:t>
            </a:r>
            <a:r>
              <a:rPr sz="1700" b="1" spc="-4" dirty="0">
                <a:solidFill>
                  <a:srgbClr val="C45911"/>
                </a:solidFill>
                <a:latin typeface="Arial"/>
                <a:cs typeface="Arial"/>
              </a:rPr>
              <a:t>n</a:t>
            </a:r>
            <a:r>
              <a:rPr sz="1700" b="1" spc="8" dirty="0">
                <a:solidFill>
                  <a:srgbClr val="C45911"/>
                </a:solidFill>
                <a:latin typeface="Arial"/>
                <a:cs typeface="Arial"/>
              </a:rPr>
              <a:t>i</a:t>
            </a:r>
            <a:r>
              <a:rPr sz="1700" b="1" spc="83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700" b="1" spc="-203" dirty="0">
                <a:solidFill>
                  <a:srgbClr val="C45911"/>
                </a:solidFill>
                <a:latin typeface="Arial"/>
                <a:cs typeface="Arial"/>
              </a:rPr>
              <a:t>:</a:t>
            </a:r>
            <a:r>
              <a:rPr sz="1700" b="1" spc="150" dirty="0">
                <a:solidFill>
                  <a:srgbClr val="C45911"/>
                </a:solidFill>
                <a:latin typeface="Arial"/>
                <a:cs typeface="Arial"/>
              </a:rPr>
              <a:t> </a:t>
            </a:r>
            <a:r>
              <a:rPr spc="37" dirty="0">
                <a:latin typeface="Arial"/>
                <a:cs typeface="Arial"/>
              </a:rPr>
              <a:t>t</a:t>
            </a:r>
            <a:r>
              <a:rPr spc="31" dirty="0">
                <a:latin typeface="Arial"/>
                <a:cs typeface="Arial"/>
              </a:rPr>
              <a:t>i</a:t>
            </a:r>
            <a:r>
              <a:rPr spc="76" dirty="0">
                <a:latin typeface="Arial"/>
                <a:cs typeface="Arial"/>
              </a:rPr>
              <a:t>g</a:t>
            </a:r>
            <a:r>
              <a:rPr spc="82" dirty="0">
                <a:latin typeface="Arial"/>
                <a:cs typeface="Arial"/>
              </a:rPr>
              <a:t>h</a:t>
            </a:r>
            <a:r>
              <a:rPr spc="53" dirty="0">
                <a:latin typeface="Arial"/>
                <a:cs typeface="Arial"/>
              </a:rPr>
              <a:t>t</a:t>
            </a:r>
            <a:r>
              <a:rPr spc="109" dirty="0">
                <a:latin typeface="Arial"/>
                <a:cs typeface="Arial"/>
              </a:rPr>
              <a:t> </a:t>
            </a:r>
            <a:r>
              <a:rPr spc="-131" dirty="0">
                <a:latin typeface="Arial"/>
                <a:cs typeface="Arial"/>
              </a:rPr>
              <a:t>c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-131" dirty="0">
                <a:latin typeface="Arial"/>
                <a:cs typeface="Arial"/>
              </a:rPr>
              <a:t>s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-60" dirty="0">
                <a:latin typeface="Arial"/>
                <a:cs typeface="Arial"/>
              </a:rPr>
              <a:t>c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-90" dirty="0">
                <a:latin typeface="Arial"/>
                <a:cs typeface="Arial"/>
              </a:rPr>
              <a:t>n</a:t>
            </a:r>
            <a:r>
              <a:rPr spc="175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</a:t>
            </a:r>
            <a:r>
              <a:rPr spc="59" dirty="0">
                <a:latin typeface="Arial"/>
                <a:cs typeface="Arial"/>
              </a:rPr>
              <a:t> </a:t>
            </a:r>
            <a:r>
              <a:rPr spc="-135" dirty="0">
                <a:latin typeface="Arial"/>
                <a:cs typeface="Arial"/>
              </a:rPr>
              <a:t>h</a:t>
            </a:r>
            <a:r>
              <a:rPr spc="54" dirty="0">
                <a:latin typeface="Arial"/>
                <a:cs typeface="Arial"/>
              </a:rPr>
              <a:t>e</a:t>
            </a:r>
            <a:r>
              <a:rPr spc="145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-55" dirty="0">
                <a:latin typeface="Arial"/>
                <a:cs typeface="Arial"/>
              </a:rPr>
              <a:t>l</a:t>
            </a:r>
            <a:endParaRPr dirty="0">
              <a:latin typeface="Arial"/>
              <a:cs typeface="Arial"/>
            </a:endParaRPr>
          </a:p>
          <a:p>
            <a:pPr marL="231142" marR="60465">
              <a:lnSpc>
                <a:spcPts val="1700"/>
              </a:lnSpc>
              <a:spcBef>
                <a:spcPts val="6"/>
              </a:spcBef>
            </a:pPr>
            <a:r>
              <a:rPr spc="15" dirty="0">
                <a:latin typeface="Arial"/>
                <a:cs typeface="Arial"/>
              </a:rPr>
              <a:t>contents leading to constriction of blood vessels and bowel ischemia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87131" y="3309814"/>
            <a:ext cx="500981" cy="510045"/>
          </a:xfrm>
          <a:prstGeom prst="rect">
            <a:avLst/>
          </a:prstGeom>
        </p:spPr>
        <p:txBody>
          <a:bodyPr wrap="square" lIns="0" tIns="30980" rIns="0" bIns="0" rtlCol="0">
            <a:noAutofit/>
          </a:bodyPr>
          <a:lstStyle/>
          <a:p>
            <a:pPr marL="12647" indent="3034" algn="just">
              <a:lnSpc>
                <a:spcPts val="1609"/>
              </a:lnSpc>
            </a:pPr>
            <a:r>
              <a:rPr sz="1400" spc="-162" dirty="0">
                <a:solidFill>
                  <a:srgbClr val="757575"/>
                </a:solidFill>
                <a:latin typeface="Times New Roman"/>
                <a:cs typeface="Times New Roman"/>
              </a:rPr>
              <a:t>I</a:t>
            </a:r>
            <a:r>
              <a:rPr sz="1400" spc="-162" dirty="0">
                <a:solidFill>
                  <a:srgbClr val="2D2D2D"/>
                </a:solidFill>
                <a:latin typeface="Times New Roman"/>
                <a:cs typeface="Times New Roman"/>
              </a:rPr>
              <a:t>n</a:t>
            </a:r>
            <a:r>
              <a:rPr sz="1400" spc="-162" dirty="0">
                <a:solidFill>
                  <a:srgbClr val="505050"/>
                </a:solidFill>
                <a:latin typeface="Times New Roman"/>
                <a:cs typeface="Times New Roman"/>
              </a:rPr>
              <a:t>tes</a:t>
            </a:r>
            <a:r>
              <a:rPr sz="1400" spc="-162" dirty="0">
                <a:solidFill>
                  <a:srgbClr val="606060"/>
                </a:solidFill>
                <a:latin typeface="Times New Roman"/>
                <a:cs typeface="Times New Roman"/>
              </a:rPr>
              <a:t>ti</a:t>
            </a:r>
            <a:r>
              <a:rPr sz="1400" spc="-162" dirty="0">
                <a:solidFill>
                  <a:srgbClr val="757575"/>
                </a:solidFill>
                <a:latin typeface="Times New Roman"/>
                <a:cs typeface="Times New Roman"/>
              </a:rPr>
              <a:t>n</a:t>
            </a:r>
            <a:r>
              <a:rPr sz="1400" spc="-162" dirty="0">
                <a:solidFill>
                  <a:srgbClr val="505050"/>
                </a:solidFill>
                <a:latin typeface="Times New Roman"/>
                <a:cs typeface="Times New Roman"/>
              </a:rPr>
              <a:t>e </a:t>
            </a:r>
            <a:endParaRPr sz="1400" dirty="0">
              <a:latin typeface="Arial"/>
              <a:cs typeface="Arial"/>
            </a:endParaRPr>
          </a:p>
          <a:p>
            <a:pPr marL="12647" algn="just">
              <a:lnSpc>
                <a:spcPts val="1609"/>
              </a:lnSpc>
            </a:pPr>
            <a:r>
              <a:rPr sz="1400" spc="-286" dirty="0">
                <a:solidFill>
                  <a:srgbClr val="3F3F3F"/>
                </a:solidFill>
                <a:latin typeface="Arial"/>
                <a:cs typeface="Arial"/>
              </a:rPr>
              <a:t>b</a:t>
            </a:r>
            <a:r>
              <a:rPr sz="1400" spc="-286" dirty="0">
                <a:solidFill>
                  <a:srgbClr val="606060"/>
                </a:solidFill>
                <a:latin typeface="Arial"/>
                <a:cs typeface="Arial"/>
              </a:rPr>
              <a:t>e</a:t>
            </a:r>
            <a:r>
              <a:rPr sz="1400" spc="-286" dirty="0">
                <a:solidFill>
                  <a:srgbClr val="505050"/>
                </a:solidFill>
                <a:latin typeface="Arial"/>
                <a:cs typeface="Arial"/>
              </a:rPr>
              <a:t>c</a:t>
            </a:r>
            <a:r>
              <a:rPr sz="1400" spc="-286" dirty="0">
                <a:solidFill>
                  <a:srgbClr val="606060"/>
                </a:solidFill>
                <a:latin typeface="Arial"/>
                <a:cs typeface="Arial"/>
              </a:rPr>
              <a:t>omes </a:t>
            </a:r>
            <a:endParaRPr sz="1400" dirty="0">
              <a:latin typeface="Arial"/>
              <a:cs typeface="Arial"/>
            </a:endParaRPr>
          </a:p>
          <a:p>
            <a:pPr marL="12647" algn="just">
              <a:lnSpc>
                <a:spcPts val="1609"/>
              </a:lnSpc>
            </a:pPr>
            <a:r>
              <a:rPr sz="1400" spc="-239" dirty="0">
                <a:solidFill>
                  <a:srgbClr val="505050"/>
                </a:solidFill>
                <a:latin typeface="Arial"/>
                <a:cs typeface="Arial"/>
              </a:rPr>
              <a:t>s</a:t>
            </a:r>
            <a:r>
              <a:rPr sz="1400" spc="-239" dirty="0">
                <a:solidFill>
                  <a:srgbClr val="757575"/>
                </a:solidFill>
                <a:latin typeface="Arial"/>
                <a:cs typeface="Arial"/>
              </a:rPr>
              <a:t>tr</a:t>
            </a:r>
            <a:r>
              <a:rPr sz="1400" spc="-239" dirty="0">
                <a:solidFill>
                  <a:srgbClr val="606060"/>
                </a:solidFill>
                <a:latin typeface="Arial"/>
                <a:cs typeface="Arial"/>
              </a:rPr>
              <a:t>an</a:t>
            </a:r>
            <a:r>
              <a:rPr sz="1400" spc="-239" dirty="0">
                <a:solidFill>
                  <a:srgbClr val="505050"/>
                </a:solidFill>
                <a:latin typeface="Arial"/>
                <a:cs typeface="Arial"/>
              </a:rPr>
              <a:t>gl</a:t>
            </a:r>
            <a:r>
              <a:rPr sz="1400" spc="-239" dirty="0">
                <a:solidFill>
                  <a:srgbClr val="606060"/>
                </a:solidFill>
                <a:latin typeface="Arial"/>
                <a:cs typeface="Arial"/>
              </a:rPr>
              <a:t>e</a:t>
            </a:r>
            <a:r>
              <a:rPr sz="1400" spc="-239" dirty="0">
                <a:solidFill>
                  <a:srgbClr val="505050"/>
                </a:solidFill>
                <a:latin typeface="Arial"/>
                <a:cs typeface="Arial"/>
              </a:rPr>
              <a:t>d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4004" y="3904410"/>
            <a:ext cx="199048" cy="215900"/>
          </a:xfrm>
          <a:prstGeom prst="rect">
            <a:avLst/>
          </a:prstGeom>
        </p:spPr>
        <p:txBody>
          <a:bodyPr wrap="square" lIns="0" tIns="10751" rIns="0" bIns="0" rtlCol="0">
            <a:noAutofit/>
          </a:bodyPr>
          <a:lstStyle/>
          <a:p>
            <a:pPr marL="12647">
              <a:lnSpc>
                <a:spcPts val="1700"/>
              </a:lnSpc>
            </a:pPr>
            <a:r>
              <a:rPr sz="1500" spc="10" dirty="0">
                <a:latin typeface="Arial Unicode MS"/>
                <a:cs typeface="Arial Unicode MS"/>
              </a:rPr>
              <a:t>✓</a:t>
            </a:r>
            <a:endParaRPr sz="1500" dirty="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7384" y="3902017"/>
            <a:ext cx="4984415" cy="1739900"/>
          </a:xfrm>
          <a:prstGeom prst="rect">
            <a:avLst/>
          </a:prstGeom>
        </p:spPr>
        <p:txBody>
          <a:bodyPr wrap="square" lIns="0" tIns="29337" rIns="0" bIns="0" rtlCol="0">
            <a:noAutofit/>
          </a:bodyPr>
          <a:lstStyle/>
          <a:p>
            <a:pPr marL="24784" indent="3034">
              <a:lnSpc>
                <a:spcPts val="1440"/>
              </a:lnSpc>
            </a:pPr>
            <a:r>
              <a:rPr sz="1500" spc="16" dirty="0">
                <a:latin typeface="Arial"/>
                <a:cs typeface="Arial"/>
              </a:rPr>
              <a:t>Patients must undergo surgery within 4--6 hours to avoid possible bowel loss.</a:t>
            </a:r>
            <a:endParaRPr sz="1500" dirty="0">
              <a:latin typeface="Arial"/>
              <a:cs typeface="Arial"/>
            </a:endParaRPr>
          </a:p>
          <a:p>
            <a:pPr marL="18718" marR="20071">
              <a:lnSpc>
                <a:spcPct val="95825"/>
              </a:lnSpc>
              <a:spcBef>
                <a:spcPts val="152"/>
              </a:spcBef>
            </a:pPr>
            <a:r>
              <a:rPr sz="1500" spc="35" dirty="0">
                <a:latin typeface="Arial"/>
                <a:cs typeface="Arial"/>
              </a:rPr>
              <a:t>Symptoms of bowel obstruction</a:t>
            </a:r>
            <a:endParaRPr sz="1500" dirty="0">
              <a:latin typeface="Arial"/>
              <a:cs typeface="Arial"/>
            </a:endParaRPr>
          </a:p>
          <a:p>
            <a:pPr marL="12647" marR="203454" indent="6085">
              <a:lnSpc>
                <a:spcPts val="1440"/>
              </a:lnSpc>
              <a:spcBef>
                <a:spcPts val="521"/>
              </a:spcBef>
            </a:pPr>
            <a:r>
              <a:rPr sz="1500" spc="30" dirty="0">
                <a:latin typeface="Arial"/>
                <a:cs typeface="Arial"/>
              </a:rPr>
              <a:t>Symptoms of intestinal necrosis: pain and erythema in the lower abdomen and scrotum</a:t>
            </a:r>
            <a:endParaRPr sz="1500" dirty="0">
              <a:latin typeface="Arial"/>
              <a:cs typeface="Arial"/>
            </a:endParaRPr>
          </a:p>
          <a:p>
            <a:pPr marL="27819" marR="20071">
              <a:lnSpc>
                <a:spcPct val="95825"/>
              </a:lnSpc>
              <a:spcBef>
                <a:spcPts val="152"/>
              </a:spcBef>
            </a:pPr>
            <a:r>
              <a:rPr sz="1500" spc="36" dirty="0">
                <a:latin typeface="Arial"/>
                <a:cs typeface="Arial"/>
              </a:rPr>
              <a:t>Possible intestinal perforation and/or peritonitis</a:t>
            </a:r>
            <a:endParaRPr sz="1500" dirty="0">
              <a:latin typeface="Arial"/>
              <a:cs typeface="Arial"/>
            </a:endParaRPr>
          </a:p>
          <a:p>
            <a:pPr marL="18718" marR="1350575" indent="9107">
              <a:lnSpc>
                <a:spcPts val="1440"/>
              </a:lnSpc>
              <a:spcBef>
                <a:spcPts val="521"/>
              </a:spcBef>
            </a:pPr>
            <a:r>
              <a:rPr sz="1500" spc="-279" dirty="0">
                <a:latin typeface="Arial"/>
                <a:cs typeface="Arial"/>
              </a:rPr>
              <a:t>P</a:t>
            </a:r>
            <a:r>
              <a:rPr sz="1500" spc="30" dirty="0">
                <a:latin typeface="Arial"/>
                <a:cs typeface="Arial"/>
              </a:rPr>
              <a:t>o</a:t>
            </a:r>
            <a:r>
              <a:rPr sz="1500" spc="-77" dirty="0">
                <a:latin typeface="Arial"/>
                <a:cs typeface="Arial"/>
              </a:rPr>
              <a:t>s</a:t>
            </a:r>
            <a:r>
              <a:rPr sz="1500" spc="-54" dirty="0">
                <a:latin typeface="Arial"/>
                <a:cs typeface="Arial"/>
              </a:rPr>
              <a:t>s</a:t>
            </a:r>
            <a:r>
              <a:rPr sz="1500" spc="50" dirty="0">
                <a:latin typeface="Arial"/>
                <a:cs typeface="Arial"/>
              </a:rPr>
              <a:t>i</a:t>
            </a:r>
            <a:r>
              <a:rPr sz="1500" spc="75" dirty="0">
                <a:latin typeface="Arial"/>
                <a:cs typeface="Arial"/>
              </a:rPr>
              <a:t>b</a:t>
            </a:r>
            <a:r>
              <a:rPr sz="1500" spc="27" dirty="0">
                <a:latin typeface="Arial"/>
                <a:cs typeface="Arial"/>
              </a:rPr>
              <a:t>l</a:t>
            </a:r>
            <a:r>
              <a:rPr sz="1500" spc="-58" dirty="0">
                <a:latin typeface="Arial"/>
                <a:cs typeface="Arial"/>
              </a:rPr>
              <a:t>e</a:t>
            </a:r>
            <a:r>
              <a:rPr sz="1500" spc="104" dirty="0">
                <a:latin typeface="Arial"/>
                <a:cs typeface="Arial"/>
              </a:rPr>
              <a:t> </a:t>
            </a:r>
            <a:r>
              <a:rPr sz="1500" spc="-197" dirty="0">
                <a:latin typeface="Arial"/>
                <a:cs typeface="Arial"/>
              </a:rPr>
              <a:t>s</a:t>
            </a:r>
            <a:r>
              <a:rPr sz="1500" spc="41" dirty="0">
                <a:latin typeface="Arial"/>
                <a:cs typeface="Arial"/>
              </a:rPr>
              <a:t>y</a:t>
            </a:r>
            <a:r>
              <a:rPr sz="1500" spc="-147" dirty="0">
                <a:latin typeface="Arial"/>
                <a:cs typeface="Arial"/>
              </a:rPr>
              <a:t>s</a:t>
            </a:r>
            <a:r>
              <a:rPr sz="1500" spc="159" dirty="0">
                <a:latin typeface="Arial"/>
                <a:cs typeface="Arial"/>
              </a:rPr>
              <a:t>t</a:t>
            </a:r>
            <a:r>
              <a:rPr sz="1500" spc="30" dirty="0">
                <a:latin typeface="Arial"/>
                <a:cs typeface="Arial"/>
              </a:rPr>
              <a:t>e</a:t>
            </a:r>
            <a:r>
              <a:rPr sz="1500" spc="71" dirty="0">
                <a:latin typeface="Arial"/>
                <a:cs typeface="Arial"/>
              </a:rPr>
              <a:t>m</a:t>
            </a:r>
            <a:r>
              <a:rPr sz="1500" spc="4" dirty="0">
                <a:latin typeface="Arial"/>
                <a:cs typeface="Arial"/>
              </a:rPr>
              <a:t>ic</a:t>
            </a:r>
            <a:r>
              <a:rPr sz="1500" spc="125" dirty="0">
                <a:latin typeface="Arial"/>
                <a:cs typeface="Arial"/>
              </a:rPr>
              <a:t> </a:t>
            </a:r>
            <a:r>
              <a:rPr sz="1500" spc="-44" dirty="0">
                <a:latin typeface="Arial"/>
                <a:cs typeface="Arial"/>
              </a:rPr>
              <a:t>i</a:t>
            </a:r>
            <a:r>
              <a:rPr sz="1500" spc="5" dirty="0">
                <a:latin typeface="Arial"/>
                <a:cs typeface="Arial"/>
              </a:rPr>
              <a:t>n</a:t>
            </a:r>
            <a:r>
              <a:rPr sz="1500" spc="98" dirty="0">
                <a:latin typeface="Arial"/>
                <a:cs typeface="Arial"/>
              </a:rPr>
              <a:t>f</a:t>
            </a:r>
            <a:r>
              <a:rPr sz="1500" spc="63" dirty="0">
                <a:latin typeface="Arial"/>
                <a:cs typeface="Arial"/>
              </a:rPr>
              <a:t>l</a:t>
            </a:r>
            <a:r>
              <a:rPr sz="1500" spc="5" dirty="0">
                <a:latin typeface="Arial"/>
                <a:cs typeface="Arial"/>
              </a:rPr>
              <a:t>a</a:t>
            </a:r>
            <a:r>
              <a:rPr sz="1500" spc="116" dirty="0">
                <a:latin typeface="Arial"/>
                <a:cs typeface="Arial"/>
              </a:rPr>
              <a:t>m</a:t>
            </a:r>
            <a:r>
              <a:rPr sz="1500" spc="91" dirty="0">
                <a:latin typeface="Arial"/>
                <a:cs typeface="Arial"/>
              </a:rPr>
              <a:t>m</a:t>
            </a:r>
            <a:r>
              <a:rPr sz="1500" spc="-68" dirty="0">
                <a:latin typeface="Arial"/>
                <a:cs typeface="Arial"/>
              </a:rPr>
              <a:t>a</a:t>
            </a:r>
            <a:r>
              <a:rPr sz="1500" spc="209" dirty="0">
                <a:latin typeface="Arial"/>
                <a:cs typeface="Arial"/>
              </a:rPr>
              <a:t>t</a:t>
            </a:r>
            <a:r>
              <a:rPr sz="1500" spc="75" dirty="0">
                <a:latin typeface="Arial"/>
                <a:cs typeface="Arial"/>
              </a:rPr>
              <a:t>o</a:t>
            </a:r>
            <a:r>
              <a:rPr sz="1500" spc="74" dirty="0">
                <a:latin typeface="Arial"/>
                <a:cs typeface="Arial"/>
              </a:rPr>
              <a:t>r</a:t>
            </a:r>
            <a:r>
              <a:rPr sz="1500" spc="6" dirty="0">
                <a:latin typeface="Arial"/>
                <a:cs typeface="Arial"/>
              </a:rPr>
              <a:t>y</a:t>
            </a:r>
            <a:r>
              <a:rPr sz="1500" spc="100" dirty="0">
                <a:latin typeface="Arial"/>
                <a:cs typeface="Arial"/>
              </a:rPr>
              <a:t> </a:t>
            </a:r>
            <a:r>
              <a:rPr sz="1500" spc="-19" dirty="0">
                <a:latin typeface="Arial"/>
                <a:cs typeface="Arial"/>
              </a:rPr>
              <a:t>r</a:t>
            </a:r>
            <a:r>
              <a:rPr sz="1500" spc="-18" dirty="0">
                <a:latin typeface="Arial"/>
                <a:cs typeface="Arial"/>
              </a:rPr>
              <a:t>e</a:t>
            </a:r>
            <a:r>
              <a:rPr sz="1500" spc="-54" dirty="0">
                <a:latin typeface="Arial"/>
                <a:cs typeface="Arial"/>
              </a:rPr>
              <a:t>s</a:t>
            </a:r>
            <a:r>
              <a:rPr sz="1500" spc="30" dirty="0">
                <a:latin typeface="Arial"/>
                <a:cs typeface="Arial"/>
              </a:rPr>
              <a:t>p</a:t>
            </a:r>
            <a:r>
              <a:rPr sz="1500" spc="100" dirty="0">
                <a:latin typeface="Arial"/>
                <a:cs typeface="Arial"/>
              </a:rPr>
              <a:t>o</a:t>
            </a:r>
            <a:r>
              <a:rPr sz="1500" spc="5" dirty="0">
                <a:latin typeface="Arial"/>
                <a:cs typeface="Arial"/>
              </a:rPr>
              <a:t>n</a:t>
            </a:r>
            <a:r>
              <a:rPr sz="1500" spc="-54" dirty="0">
                <a:latin typeface="Arial"/>
                <a:cs typeface="Arial"/>
              </a:rPr>
              <a:t>s</a:t>
            </a:r>
            <a:r>
              <a:rPr sz="1500" spc="-58" dirty="0">
                <a:latin typeface="Arial"/>
                <a:cs typeface="Arial"/>
              </a:rPr>
              <a:t>e</a:t>
            </a:r>
            <a:r>
              <a:rPr sz="1500" spc="-29" dirty="0">
                <a:latin typeface="Arial"/>
                <a:cs typeface="Arial"/>
              </a:rPr>
              <a:t> </a:t>
            </a:r>
            <a:r>
              <a:rPr sz="1500" spc="-197" dirty="0">
                <a:latin typeface="Arial"/>
                <a:cs typeface="Arial"/>
              </a:rPr>
              <a:t>s</a:t>
            </a:r>
            <a:r>
              <a:rPr sz="1500" spc="90" dirty="0">
                <a:latin typeface="Arial"/>
                <a:cs typeface="Arial"/>
              </a:rPr>
              <a:t>y</a:t>
            </a:r>
            <a:r>
              <a:rPr sz="1500" spc="-18" dirty="0">
                <a:latin typeface="Arial"/>
                <a:cs typeface="Arial"/>
              </a:rPr>
              <a:t>n</a:t>
            </a:r>
            <a:r>
              <a:rPr sz="1500" spc="75" dirty="0">
                <a:latin typeface="Arial"/>
                <a:cs typeface="Arial"/>
              </a:rPr>
              <a:t>d</a:t>
            </a:r>
            <a:r>
              <a:rPr sz="1500" spc="124" dirty="0">
                <a:latin typeface="Arial"/>
                <a:cs typeface="Arial"/>
              </a:rPr>
              <a:t>r</a:t>
            </a:r>
            <a:r>
              <a:rPr sz="1500" spc="50" dirty="0">
                <a:latin typeface="Arial"/>
                <a:cs typeface="Arial"/>
              </a:rPr>
              <a:t>o</a:t>
            </a:r>
            <a:r>
              <a:rPr sz="1500" spc="71" dirty="0">
                <a:latin typeface="Arial"/>
                <a:cs typeface="Arial"/>
              </a:rPr>
              <a:t>m</a:t>
            </a:r>
            <a:r>
              <a:rPr sz="1500" spc="-33" dirty="0">
                <a:latin typeface="Arial"/>
                <a:cs typeface="Arial"/>
              </a:rPr>
              <a:t>e</a:t>
            </a:r>
            <a:r>
              <a:rPr sz="1500" spc="104" dirty="0">
                <a:latin typeface="Arial"/>
                <a:cs typeface="Arial"/>
              </a:rPr>
              <a:t> </a:t>
            </a:r>
            <a:r>
              <a:rPr sz="1500" spc="-114" dirty="0">
                <a:latin typeface="Arial"/>
                <a:cs typeface="Arial"/>
              </a:rPr>
              <a:t>{</a:t>
            </a:r>
            <a:r>
              <a:rPr sz="1500" spc="-159" dirty="0">
                <a:latin typeface="Arial"/>
                <a:cs typeface="Arial"/>
              </a:rPr>
              <a:t>S</a:t>
            </a:r>
            <a:r>
              <a:rPr sz="1500" spc="-4" dirty="0">
                <a:latin typeface="Arial"/>
                <a:cs typeface="Arial"/>
              </a:rPr>
              <a:t>I</a:t>
            </a:r>
            <a:r>
              <a:rPr sz="1500" spc="-172" dirty="0">
                <a:latin typeface="Arial"/>
                <a:cs typeface="Arial"/>
              </a:rPr>
              <a:t>R</a:t>
            </a:r>
            <a:r>
              <a:rPr sz="1500" spc="-229" dirty="0">
                <a:latin typeface="Arial"/>
                <a:cs typeface="Arial"/>
              </a:rPr>
              <a:t>S</a:t>
            </a:r>
            <a:r>
              <a:rPr sz="1500" spc="-84" dirty="0">
                <a:latin typeface="Arial"/>
                <a:cs typeface="Arial"/>
              </a:rPr>
              <a:t>)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4004" y="4331133"/>
            <a:ext cx="199048" cy="459739"/>
          </a:xfrm>
          <a:prstGeom prst="rect">
            <a:avLst/>
          </a:prstGeom>
        </p:spPr>
        <p:txBody>
          <a:bodyPr wrap="square" lIns="0" tIns="10784" rIns="0" bIns="0" rtlCol="0">
            <a:noAutofit/>
          </a:bodyPr>
          <a:lstStyle/>
          <a:p>
            <a:pPr marL="12647">
              <a:lnSpc>
                <a:spcPts val="1705"/>
              </a:lnSpc>
            </a:pPr>
            <a:r>
              <a:rPr sz="1500" spc="10" dirty="0">
                <a:latin typeface="Arial Unicode MS"/>
                <a:cs typeface="Arial Unicode MS"/>
              </a:rPr>
              <a:t>✓</a:t>
            </a:r>
            <a:endParaRPr sz="1500" dirty="0">
              <a:latin typeface="Arial Unicode MS"/>
              <a:cs typeface="Arial Unicode MS"/>
            </a:endParaRPr>
          </a:p>
          <a:p>
            <a:pPr marL="12647">
              <a:lnSpc>
                <a:spcPts val="1914"/>
              </a:lnSpc>
              <a:spcBef>
                <a:spcPts val="10"/>
              </a:spcBef>
            </a:pPr>
            <a:r>
              <a:rPr sz="1500" spc="10" dirty="0">
                <a:latin typeface="Arial Unicode MS"/>
                <a:cs typeface="Arial Unicode MS"/>
              </a:rPr>
              <a:t>✓</a:t>
            </a:r>
            <a:endParaRPr sz="1500" dirty="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4004" y="5001691"/>
            <a:ext cx="199048" cy="459740"/>
          </a:xfrm>
          <a:prstGeom prst="rect">
            <a:avLst/>
          </a:prstGeom>
        </p:spPr>
        <p:txBody>
          <a:bodyPr wrap="square" lIns="0" tIns="10784" rIns="0" bIns="0" rtlCol="0">
            <a:noAutofit/>
          </a:bodyPr>
          <a:lstStyle/>
          <a:p>
            <a:pPr marL="12647">
              <a:lnSpc>
                <a:spcPts val="1705"/>
              </a:lnSpc>
            </a:pPr>
            <a:r>
              <a:rPr sz="1500" spc="10" dirty="0">
                <a:latin typeface="Arial Unicode MS"/>
                <a:cs typeface="Arial Unicode MS"/>
              </a:rPr>
              <a:t>✓</a:t>
            </a:r>
            <a:endParaRPr sz="1500" dirty="0">
              <a:latin typeface="Arial Unicode MS"/>
              <a:cs typeface="Arial Unicode MS"/>
            </a:endParaRPr>
          </a:p>
          <a:p>
            <a:pPr marL="12647">
              <a:lnSpc>
                <a:spcPts val="1914"/>
              </a:lnSpc>
              <a:spcBef>
                <a:spcPts val="10"/>
              </a:spcBef>
            </a:pPr>
            <a:r>
              <a:rPr sz="1500" spc="10" dirty="0">
                <a:latin typeface="Arial Unicode MS"/>
                <a:cs typeface="Arial Unicode MS"/>
              </a:rPr>
              <a:t>✓</a:t>
            </a:r>
            <a:endParaRPr sz="1500" dirty="0">
              <a:latin typeface="Arial Unicode MS"/>
              <a:cs typeface="Arial Unicode M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752600"/>
            <a:ext cx="1955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7" y="3352800"/>
            <a:ext cx="19748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83969" y="1217842"/>
            <a:ext cx="1989403" cy="304800"/>
          </a:xfrm>
          <a:prstGeom prst="rect">
            <a:avLst/>
          </a:prstGeom>
        </p:spPr>
        <p:txBody>
          <a:bodyPr wrap="square" lIns="0" tIns="14860" rIns="0" bIns="0" rtlCol="0">
            <a:noAutofit/>
          </a:bodyPr>
          <a:lstStyle/>
          <a:p>
            <a:pPr marL="12647">
              <a:lnSpc>
                <a:spcPts val="2350"/>
              </a:lnSpc>
            </a:pPr>
            <a:r>
              <a:rPr sz="2200" b="1" spc="310" dirty="0">
                <a:latin typeface="Arial"/>
                <a:cs typeface="Arial"/>
              </a:rPr>
              <a:t>DIAGNOSIS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444" y="1881552"/>
            <a:ext cx="6705142" cy="146537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8718">
              <a:lnSpc>
                <a:spcPts val="2136"/>
              </a:lnSpc>
            </a:pPr>
            <a:r>
              <a:rPr sz="2000" spc="47" dirty="0">
                <a:latin typeface="Arial"/>
                <a:cs typeface="Arial"/>
              </a:rPr>
              <a:t>Inguinal  hernia diagnosis is typically established  based</a:t>
            </a:r>
            <a:endParaRPr sz="2000" dirty="0">
              <a:latin typeface="Arial"/>
              <a:cs typeface="Arial"/>
            </a:endParaRPr>
          </a:p>
          <a:p>
            <a:pPr marL="15682" marR="37932">
              <a:lnSpc>
                <a:spcPct val="95825"/>
              </a:lnSpc>
              <a:spcBef>
                <a:spcPts val="207"/>
              </a:spcBef>
            </a:pPr>
            <a:r>
              <a:rPr sz="2000" spc="60" dirty="0">
                <a:latin typeface="Arial"/>
                <a:cs typeface="Arial"/>
              </a:rPr>
              <a:t>medical  history and physical exam findings!</a:t>
            </a:r>
            <a:endParaRPr sz="2000" dirty="0">
              <a:latin typeface="Arial"/>
              <a:cs typeface="Arial"/>
            </a:endParaRPr>
          </a:p>
          <a:p>
            <a:pPr marL="12647" marR="37932">
              <a:lnSpc>
                <a:spcPct val="95825"/>
              </a:lnSpc>
              <a:spcBef>
                <a:spcPts val="1300"/>
              </a:spcBef>
            </a:pPr>
            <a:r>
              <a:rPr sz="2000" b="1" spc="20" dirty="0">
                <a:latin typeface="Arial"/>
                <a:cs typeface="Arial"/>
              </a:rPr>
              <a:t>Ultrasound</a:t>
            </a:r>
            <a:endParaRPr lang="en-GB" sz="2000" dirty="0">
              <a:latin typeface="Arial"/>
              <a:cs typeface="Arial"/>
            </a:endParaRPr>
          </a:p>
          <a:p>
            <a:pPr marL="12647" marR="37932">
              <a:lnSpc>
                <a:spcPct val="95825"/>
              </a:lnSpc>
              <a:spcBef>
                <a:spcPts val="1300"/>
              </a:spcBef>
            </a:pPr>
            <a:r>
              <a:rPr sz="2200" spc="-122" dirty="0">
                <a:latin typeface="Times New Roman"/>
                <a:cs typeface="Times New Roman"/>
              </a:rPr>
              <a:t> </a:t>
            </a:r>
            <a:r>
              <a:rPr lang="en-GB" sz="2200" spc="-122" dirty="0">
                <a:latin typeface="Times New Roman"/>
                <a:cs typeface="Times New Roman"/>
              </a:rPr>
              <a:t>    </a:t>
            </a:r>
            <a:r>
              <a:rPr sz="2000" spc="69" dirty="0">
                <a:latin typeface="Arial"/>
                <a:cs typeface="Arial"/>
              </a:rPr>
              <a:t>Imaging test of choice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06716" y="1881552"/>
            <a:ext cx="347238" cy="279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spc="9" dirty="0">
                <a:latin typeface="Arial"/>
                <a:cs typeface="Arial"/>
              </a:rPr>
              <a:t>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40" y="1925271"/>
            <a:ext cx="146100" cy="228600"/>
          </a:xfrm>
          <a:prstGeom prst="rect">
            <a:avLst/>
          </a:prstGeom>
        </p:spPr>
        <p:txBody>
          <a:bodyPr wrap="square" lIns="0" tIns="11387" rIns="0" bIns="0" rtlCol="0">
            <a:noAutofit/>
          </a:bodyPr>
          <a:lstStyle/>
          <a:p>
            <a:pPr marL="12647">
              <a:lnSpc>
                <a:spcPts val="1800"/>
              </a:lnSpc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2670984"/>
            <a:ext cx="150622" cy="279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b="1" dirty="0">
                <a:latin typeface="Arial"/>
                <a:cs typeface="Arial"/>
              </a:rPr>
              <a:t>•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299" y="3454320"/>
            <a:ext cx="7264146" cy="1394968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252387">
              <a:lnSpc>
                <a:spcPts val="2136"/>
              </a:lnSpc>
            </a:pPr>
            <a:r>
              <a:rPr sz="2000" spc="100" dirty="0">
                <a:latin typeface="Arial"/>
                <a:cs typeface="Arial"/>
              </a:rPr>
              <a:t>Visualization  of the  hernial orifice and hernial contents</a:t>
            </a:r>
            <a:endParaRPr sz="2000" dirty="0">
              <a:latin typeface="Arial"/>
              <a:cs typeface="Arial"/>
            </a:endParaRPr>
          </a:p>
          <a:p>
            <a:pPr marL="480001" marR="37932">
              <a:lnSpc>
                <a:spcPct val="95825"/>
              </a:lnSpc>
              <a:spcBef>
                <a:spcPts val="182"/>
              </a:spcBef>
            </a:pPr>
            <a:r>
              <a:rPr sz="2000" spc="41" dirty="0">
                <a:latin typeface="Arial"/>
                <a:cs typeface="Arial"/>
              </a:rPr>
              <a:t>be possible.</a:t>
            </a:r>
            <a:endParaRPr sz="2000" dirty="0">
              <a:latin typeface="Arial"/>
              <a:cs typeface="Arial"/>
            </a:endParaRPr>
          </a:p>
          <a:p>
            <a:pPr marL="15682" marR="730433" indent="-3034">
              <a:lnSpc>
                <a:spcPts val="2590"/>
              </a:lnSpc>
              <a:spcBef>
                <a:spcPts val="1233"/>
              </a:spcBef>
            </a:pPr>
            <a:r>
              <a:rPr sz="2200" b="1" spc="-122" dirty="0">
                <a:latin typeface="Times New Roman"/>
                <a:cs typeface="Times New Roman"/>
              </a:rPr>
              <a:t>CT/MR</a:t>
            </a:r>
            <a:r>
              <a:rPr lang="en-GB" sz="2200" b="1" spc="-122" dirty="0">
                <a:latin typeface="Times New Roman"/>
                <a:cs typeface="Times New Roman"/>
              </a:rPr>
              <a:t>I</a:t>
            </a:r>
            <a:r>
              <a:rPr sz="2200" b="1" spc="-122" dirty="0">
                <a:latin typeface="Times New Roman"/>
                <a:cs typeface="Times New Roman"/>
              </a:rPr>
              <a:t>: </a:t>
            </a:r>
            <a:r>
              <a:rPr sz="2000" spc="65" dirty="0">
                <a:latin typeface="Arial"/>
                <a:cs typeface="Arial"/>
              </a:rPr>
              <a:t>to distinguish from differential  diagnoses in ambiguous  cases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55373" y="3454320"/>
            <a:ext cx="551687" cy="279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spc="22" dirty="0">
                <a:latin typeface="Arial"/>
                <a:cs typeface="Arial"/>
              </a:rPr>
              <a:t>may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39" y="4284423"/>
            <a:ext cx="146100" cy="228600"/>
          </a:xfrm>
          <a:prstGeom prst="rect">
            <a:avLst/>
          </a:prstGeom>
        </p:spPr>
        <p:txBody>
          <a:bodyPr wrap="square" lIns="0" tIns="11387" rIns="0" bIns="0" rtlCol="0">
            <a:noAutofit/>
          </a:bodyPr>
          <a:lstStyle/>
          <a:p>
            <a:pPr marL="12647">
              <a:lnSpc>
                <a:spcPts val="1800"/>
              </a:lnSpc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endParaRPr sz="16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02641" y="164682"/>
            <a:ext cx="2751919" cy="1362781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  <a:p>
            <a:pPr marL="197763" marR="46393">
              <a:lnSpc>
                <a:spcPct val="95825"/>
              </a:lnSpc>
              <a:spcBef>
                <a:spcPts val="3311"/>
              </a:spcBef>
            </a:pPr>
            <a:r>
              <a:rPr sz="2400" b="1" spc="163" dirty="0">
                <a:latin typeface="Arial"/>
                <a:cs typeface="Arial"/>
              </a:rPr>
              <a:t>DIFFERENTIAL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25062" y="164682"/>
            <a:ext cx="2228213" cy="1362781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36923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  <a:p>
            <a:pPr marL="12647" marR="79661">
              <a:lnSpc>
                <a:spcPct val="95825"/>
              </a:lnSpc>
              <a:spcBef>
                <a:spcPts val="3311"/>
              </a:spcBef>
            </a:pPr>
            <a:r>
              <a:rPr sz="2400" b="1" spc="187" dirty="0">
                <a:latin typeface="Arial"/>
                <a:cs typeface="Arial"/>
              </a:rPr>
              <a:t>DIAGNOSIS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9404" y="1940980"/>
            <a:ext cx="2887472" cy="2878328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39957">
              <a:lnSpc>
                <a:spcPts val="2555"/>
              </a:lnSpc>
              <a:buFont typeface="Wingdings" pitchFamily="2" charset="2"/>
              <a:buChar char="§"/>
            </a:pPr>
            <a:r>
              <a:rPr sz="2400" spc="49" dirty="0">
                <a:latin typeface="Arial"/>
                <a:cs typeface="Arial"/>
              </a:rPr>
              <a:t>Undescended testis</a:t>
            </a:r>
            <a:endParaRPr sz="2400" dirty="0">
              <a:latin typeface="Arial"/>
              <a:cs typeface="Arial"/>
            </a:endParaRPr>
          </a:p>
          <a:p>
            <a:pPr marL="39957" marR="386384" indent="-24279">
              <a:lnSpc>
                <a:spcPts val="2746"/>
              </a:lnSpc>
              <a:spcBef>
                <a:spcPts val="1144"/>
              </a:spcBef>
              <a:buFont typeface="Wingdings" pitchFamily="2" charset="2"/>
              <a:buChar char="§"/>
            </a:pPr>
            <a:r>
              <a:rPr sz="2400" spc="42" dirty="0">
                <a:latin typeface="Arial"/>
                <a:cs typeface="Arial"/>
              </a:rPr>
              <a:t>Testicular torsion </a:t>
            </a:r>
            <a:endParaRPr sz="2400" dirty="0">
              <a:latin typeface="Arial"/>
              <a:cs typeface="Arial"/>
            </a:endParaRPr>
          </a:p>
          <a:p>
            <a:pPr marL="39957" marR="386384">
              <a:lnSpc>
                <a:spcPts val="2746"/>
              </a:lnSpc>
              <a:spcBef>
                <a:spcPts val="1261"/>
              </a:spcBef>
              <a:buFont typeface="Wingdings" pitchFamily="2" charset="2"/>
              <a:buChar char="§"/>
            </a:pPr>
            <a:r>
              <a:rPr sz="2400" spc="25" dirty="0">
                <a:latin typeface="Arial"/>
                <a:cs typeface="Arial"/>
              </a:rPr>
              <a:t>Hydrocele </a:t>
            </a:r>
            <a:endParaRPr sz="2400" dirty="0">
              <a:latin typeface="Arial"/>
              <a:cs typeface="Arial"/>
            </a:endParaRPr>
          </a:p>
          <a:p>
            <a:pPr marL="39957" marR="386384">
              <a:lnSpc>
                <a:spcPts val="2746"/>
              </a:lnSpc>
              <a:spcBef>
                <a:spcPts val="1261"/>
              </a:spcBef>
              <a:buFont typeface="Wingdings" pitchFamily="2" charset="2"/>
              <a:buChar char="§"/>
            </a:pPr>
            <a:r>
              <a:rPr sz="2400" spc="-6" dirty="0">
                <a:latin typeface="Arial"/>
                <a:cs typeface="Arial"/>
              </a:rPr>
              <a:t>Femoral  hernia</a:t>
            </a:r>
            <a:endParaRPr sz="2400" dirty="0">
              <a:latin typeface="Arial"/>
              <a:cs typeface="Arial"/>
            </a:endParaRPr>
          </a:p>
          <a:p>
            <a:pPr marL="39957" marR="45520">
              <a:lnSpc>
                <a:spcPct val="95825"/>
              </a:lnSpc>
              <a:spcBef>
                <a:spcPts val="1274"/>
              </a:spcBef>
              <a:buFont typeface="Wingdings" pitchFamily="2" charset="2"/>
              <a:buChar char="§"/>
            </a:pPr>
            <a:r>
              <a:rPr sz="2400" spc="65" dirty="0">
                <a:latin typeface="Arial"/>
                <a:cs typeface="Arial"/>
              </a:rPr>
              <a:t>Inguinal or femoral</a:t>
            </a:r>
            <a:endParaRPr sz="2400" dirty="0">
              <a:latin typeface="Arial"/>
              <a:cs typeface="Arial"/>
            </a:endParaRPr>
          </a:p>
          <a:p>
            <a:pPr marL="12647" marR="45520">
              <a:lnSpc>
                <a:spcPct val="95825"/>
              </a:lnSpc>
              <a:spcBef>
                <a:spcPts val="1224"/>
              </a:spcBef>
              <a:buFont typeface="Wingdings" pitchFamily="2" charset="2"/>
              <a:buChar char="§"/>
            </a:pPr>
            <a:r>
              <a:rPr sz="2400" spc="9" dirty="0">
                <a:latin typeface="Arial"/>
                <a:cs typeface="Arial"/>
              </a:rPr>
              <a:t>Tumors.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09800" y="5029200"/>
            <a:ext cx="206451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77" dirty="0">
                <a:latin typeface="Arial"/>
                <a:cs typeface="Arial"/>
              </a:rPr>
              <a:t>lymphadenitis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1905016"/>
            <a:ext cx="6172200" cy="2677252"/>
          </a:xfrm>
          <a:prstGeom prst="rect">
            <a:avLst/>
          </a:prstGeom>
          <a:noFill/>
        </p:spPr>
        <p:txBody>
          <a:bodyPr wrap="square" lIns="91041" tIns="45520" rIns="91041" bIns="45520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dirty="0" err="1">
                <a:latin typeface="Arial" pitchFamily="34" charset="0"/>
                <a:cs typeface="Arial" pitchFamily="34" charset="0"/>
              </a:rPr>
              <a:t>Saphena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Varix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Femoral aneurysm</a:t>
            </a:r>
          </a:p>
          <a:p>
            <a:pPr>
              <a:buFont typeface="Wingdings" pitchFamily="2" charset="2"/>
              <a:buChar char="§"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dirty="0" err="1">
                <a:latin typeface="Arial" pitchFamily="34" charset="0"/>
                <a:cs typeface="Arial" pitchFamily="34" charset="0"/>
              </a:rPr>
              <a:t>Lipoma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dirty="0" err="1">
                <a:latin typeface="Arial" pitchFamily="34" charset="0"/>
                <a:cs typeface="Arial" pitchFamily="34" charset="0"/>
              </a:rPr>
              <a:t>Psoas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abscess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89481" y="1238031"/>
            <a:ext cx="2169979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262" dirty="0">
                <a:latin typeface="Arial"/>
                <a:cs typeface="Arial"/>
              </a:rPr>
              <a:t>TREATMENT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0324" y="2145589"/>
            <a:ext cx="6890634" cy="950468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 marR="33156">
              <a:lnSpc>
                <a:spcPts val="2244"/>
              </a:lnSpc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r>
              <a:rPr sz="1600" spc="-115" dirty="0">
                <a:latin typeface="Arial Unicode MS"/>
                <a:cs typeface="Arial Unicode MS"/>
              </a:rPr>
              <a:t>  </a:t>
            </a:r>
            <a:r>
              <a:rPr sz="1600" spc="-8" dirty="0">
                <a:latin typeface="Arial Unicode MS"/>
                <a:cs typeface="Arial Unicode MS"/>
              </a:rPr>
              <a:t> </a:t>
            </a:r>
            <a:r>
              <a:rPr sz="2100" spc="-173" dirty="0">
                <a:latin typeface="Arial"/>
                <a:cs typeface="Arial"/>
              </a:rPr>
              <a:t>I</a:t>
            </a:r>
            <a:r>
              <a:rPr sz="2100" spc="31" dirty="0">
                <a:latin typeface="Arial"/>
                <a:cs typeface="Arial"/>
              </a:rPr>
              <a:t>n</a:t>
            </a:r>
            <a:r>
              <a:rPr sz="2100" spc="78" dirty="0">
                <a:latin typeface="Arial"/>
                <a:cs typeface="Arial"/>
              </a:rPr>
              <a:t>g</a:t>
            </a:r>
            <a:r>
              <a:rPr sz="2100" spc="31" dirty="0">
                <a:latin typeface="Arial"/>
                <a:cs typeface="Arial"/>
              </a:rPr>
              <a:t>u</a:t>
            </a:r>
            <a:r>
              <a:rPr sz="2100" spc="110" dirty="0">
                <a:latin typeface="Arial"/>
                <a:cs typeface="Arial"/>
              </a:rPr>
              <a:t>i</a:t>
            </a:r>
            <a:r>
              <a:rPr sz="2100" spc="31" dirty="0">
                <a:latin typeface="Arial"/>
                <a:cs typeface="Arial"/>
              </a:rPr>
              <a:t>n</a:t>
            </a:r>
            <a:r>
              <a:rPr sz="2100" spc="8" dirty="0">
                <a:latin typeface="Arial"/>
                <a:cs typeface="Arial"/>
              </a:rPr>
              <a:t>a</a:t>
            </a:r>
            <a:r>
              <a:rPr sz="2100" spc="-79" dirty="0">
                <a:latin typeface="Arial"/>
                <a:cs typeface="Arial"/>
              </a:rPr>
              <a:t>l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279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h</a:t>
            </a:r>
            <a:r>
              <a:rPr sz="2100" spc="-9" dirty="0">
                <a:latin typeface="Arial"/>
                <a:cs typeface="Arial"/>
              </a:rPr>
              <a:t>er</a:t>
            </a:r>
            <a:r>
              <a:rPr sz="2100" spc="-14" dirty="0">
                <a:latin typeface="Arial"/>
                <a:cs typeface="Arial"/>
              </a:rPr>
              <a:t>n</a:t>
            </a:r>
            <a:r>
              <a:rPr sz="2100" spc="-4" dirty="0">
                <a:latin typeface="Arial"/>
                <a:cs typeface="Arial"/>
              </a:rPr>
              <a:t>i</a:t>
            </a:r>
            <a:r>
              <a:rPr sz="2100" spc="-14" dirty="0">
                <a:latin typeface="Arial"/>
                <a:cs typeface="Arial"/>
              </a:rPr>
              <a:t>a</a:t>
            </a:r>
            <a:r>
              <a:rPr sz="2100" dirty="0">
                <a:latin typeface="Arial"/>
                <a:cs typeface="Arial"/>
              </a:rPr>
              <a:t>s</a:t>
            </a:r>
            <a:r>
              <a:rPr sz="2100" spc="277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d</a:t>
            </a:r>
            <a:r>
              <a:rPr sz="2100" dirty="0">
                <a:latin typeface="Arial"/>
                <a:cs typeface="Arial"/>
              </a:rPr>
              <a:t>o</a:t>
            </a:r>
            <a:r>
              <a:rPr sz="2100" spc="208" dirty="0">
                <a:latin typeface="Arial"/>
                <a:cs typeface="Arial"/>
              </a:rPr>
              <a:t> </a:t>
            </a:r>
            <a:r>
              <a:rPr sz="2100" spc="64" dirty="0">
                <a:latin typeface="Arial"/>
                <a:cs typeface="Arial"/>
              </a:rPr>
              <a:t>n</a:t>
            </a:r>
            <a:r>
              <a:rPr sz="2100" spc="59" dirty="0">
                <a:latin typeface="Arial"/>
                <a:cs typeface="Arial"/>
              </a:rPr>
              <a:t>o</a:t>
            </a:r>
            <a:r>
              <a:rPr sz="2100" spc="33" dirty="0">
                <a:latin typeface="Arial"/>
                <a:cs typeface="Arial"/>
              </a:rPr>
              <a:t>t</a:t>
            </a:r>
            <a:r>
              <a:rPr sz="2100" spc="135" dirty="0">
                <a:latin typeface="Arial"/>
                <a:cs typeface="Arial"/>
              </a:rPr>
              <a:t> </a:t>
            </a:r>
            <a:r>
              <a:rPr sz="2100" spc="-162" dirty="0">
                <a:latin typeface="Arial"/>
                <a:cs typeface="Arial"/>
              </a:rPr>
              <a:t>s</a:t>
            </a:r>
            <a:r>
              <a:rPr sz="2100" spc="31" dirty="0">
                <a:latin typeface="Arial"/>
                <a:cs typeface="Arial"/>
              </a:rPr>
              <a:t>p</a:t>
            </a:r>
            <a:r>
              <a:rPr sz="2100" spc="129" dirty="0">
                <a:latin typeface="Arial"/>
                <a:cs typeface="Arial"/>
              </a:rPr>
              <a:t>o</a:t>
            </a:r>
            <a:r>
              <a:rPr sz="2100" spc="-14" dirty="0">
                <a:latin typeface="Arial"/>
                <a:cs typeface="Arial"/>
              </a:rPr>
              <a:t>n</a:t>
            </a:r>
            <a:r>
              <a:rPr sz="2100" spc="279" dirty="0">
                <a:latin typeface="Arial"/>
                <a:cs typeface="Arial"/>
              </a:rPr>
              <a:t>t</a:t>
            </a:r>
            <a:r>
              <a:rPr sz="2100" spc="-38" dirty="0">
                <a:latin typeface="Arial"/>
                <a:cs typeface="Arial"/>
              </a:rPr>
              <a:t>a</a:t>
            </a:r>
            <a:r>
              <a:rPr sz="2100" spc="54" dirty="0">
                <a:latin typeface="Arial"/>
                <a:cs typeface="Arial"/>
              </a:rPr>
              <a:t>ne</a:t>
            </a:r>
            <a:r>
              <a:rPr sz="2100" spc="129" dirty="0">
                <a:latin typeface="Arial"/>
                <a:cs typeface="Arial"/>
              </a:rPr>
              <a:t>o</a:t>
            </a:r>
            <a:r>
              <a:rPr sz="2100" spc="31" dirty="0">
                <a:latin typeface="Arial"/>
                <a:cs typeface="Arial"/>
              </a:rPr>
              <a:t>u</a:t>
            </a:r>
            <a:r>
              <a:rPr sz="2100" spc="-41" dirty="0">
                <a:latin typeface="Arial"/>
                <a:cs typeface="Arial"/>
              </a:rPr>
              <a:t>s</a:t>
            </a:r>
            <a:r>
              <a:rPr sz="2100" spc="-32" dirty="0">
                <a:latin typeface="Arial"/>
                <a:cs typeface="Arial"/>
              </a:rPr>
              <a:t>l</a:t>
            </a:r>
            <a:r>
              <a:rPr sz="2100" spc="83" dirty="0">
                <a:latin typeface="Arial"/>
                <a:cs typeface="Arial"/>
              </a:rPr>
              <a:t>y</a:t>
            </a:r>
            <a:r>
              <a:rPr sz="2100" spc="154" dirty="0">
                <a:latin typeface="Arial"/>
                <a:cs typeface="Arial"/>
              </a:rPr>
              <a:t> </a:t>
            </a:r>
            <a:r>
              <a:rPr sz="2100" spc="-40" dirty="0">
                <a:latin typeface="Arial"/>
                <a:cs typeface="Arial"/>
              </a:rPr>
              <a:t>h</a:t>
            </a:r>
            <a:r>
              <a:rPr sz="2100" spc="-50" dirty="0">
                <a:latin typeface="Arial"/>
                <a:cs typeface="Arial"/>
              </a:rPr>
              <a:t>ea</a:t>
            </a:r>
            <a:r>
              <a:rPr sz="2100" spc="-13" dirty="0">
                <a:latin typeface="Arial"/>
                <a:cs typeface="Arial"/>
              </a:rPr>
              <a:t>l</a:t>
            </a:r>
            <a:r>
              <a:rPr sz="2100" spc="233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a</a:t>
            </a:r>
            <a:r>
              <a:rPr sz="2100" spc="-14" dirty="0">
                <a:latin typeface="Arial"/>
                <a:cs typeface="Arial"/>
              </a:rPr>
              <a:t>n</a:t>
            </a:r>
            <a:r>
              <a:rPr sz="2100" dirty="0">
                <a:latin typeface="Arial"/>
                <a:cs typeface="Arial"/>
              </a:rPr>
              <a:t>d</a:t>
            </a:r>
            <a:r>
              <a:rPr sz="2100" spc="231" dirty="0">
                <a:latin typeface="Arial"/>
                <a:cs typeface="Arial"/>
              </a:rPr>
              <a:t> </a:t>
            </a:r>
            <a:r>
              <a:rPr sz="2100" spc="-19" dirty="0">
                <a:latin typeface="Arial"/>
                <a:cs typeface="Arial"/>
              </a:rPr>
              <a:t>m</a:t>
            </a:r>
            <a:r>
              <a:rPr sz="2100" spc="54" dirty="0">
                <a:latin typeface="Arial"/>
                <a:cs typeface="Arial"/>
              </a:rPr>
              <a:t>u</a:t>
            </a:r>
            <a:r>
              <a:rPr sz="2100" spc="-114" dirty="0">
                <a:latin typeface="Arial"/>
                <a:cs typeface="Arial"/>
              </a:rPr>
              <a:t>s</a:t>
            </a:r>
            <a:r>
              <a:rPr sz="2100" spc="167" dirty="0">
                <a:latin typeface="Arial"/>
                <a:cs typeface="Arial"/>
              </a:rPr>
              <a:t>t</a:t>
            </a:r>
            <a:endParaRPr sz="2100" dirty="0">
              <a:latin typeface="Arial"/>
              <a:cs typeface="Arial"/>
            </a:endParaRPr>
          </a:p>
          <a:p>
            <a:pPr marL="234160" indent="-6085">
              <a:lnSpc>
                <a:spcPts val="2414"/>
              </a:lnSpc>
              <a:spcBef>
                <a:spcPts val="62"/>
              </a:spcBef>
            </a:pPr>
            <a:r>
              <a:rPr sz="2100" spc="42" dirty="0">
                <a:latin typeface="Arial"/>
                <a:cs typeface="Arial"/>
              </a:rPr>
              <a:t>surgically repaired because of the ever-present risk of </a:t>
            </a:r>
            <a:endParaRPr sz="2100" dirty="0">
              <a:latin typeface="Arial"/>
              <a:cs typeface="Arial"/>
            </a:endParaRPr>
          </a:p>
          <a:p>
            <a:pPr marL="234160">
              <a:lnSpc>
                <a:spcPts val="2414"/>
              </a:lnSpc>
              <a:spcBef>
                <a:spcPts val="176"/>
              </a:spcBef>
            </a:pPr>
            <a:r>
              <a:rPr sz="2100" spc="32" dirty="0">
                <a:latin typeface="Arial"/>
                <a:cs typeface="Arial"/>
              </a:rPr>
              <a:t>incarceration.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93939" y="2145589"/>
            <a:ext cx="340387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2" dirty="0">
                <a:latin typeface="Arial"/>
                <a:cs typeface="Arial"/>
              </a:rPr>
              <a:t>be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60352" y="3258101"/>
            <a:ext cx="7786651" cy="953515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r>
              <a:rPr sz="1600" spc="-115" dirty="0">
                <a:latin typeface="Arial Unicode MS"/>
                <a:cs typeface="Arial Unicode MS"/>
              </a:rPr>
              <a:t>  </a:t>
            </a:r>
            <a:r>
              <a:rPr sz="1600" spc="-108" dirty="0">
                <a:latin typeface="Arial Unicode MS"/>
                <a:cs typeface="Arial Unicode MS"/>
              </a:rPr>
              <a:t> </a:t>
            </a:r>
            <a:r>
              <a:rPr sz="2100" spc="-238" dirty="0">
                <a:latin typeface="Arial"/>
                <a:cs typeface="Arial"/>
              </a:rPr>
              <a:t>G</a:t>
            </a:r>
            <a:r>
              <a:rPr sz="2100" spc="78" dirty="0">
                <a:latin typeface="Arial"/>
                <a:cs typeface="Arial"/>
              </a:rPr>
              <a:t>e</a:t>
            </a:r>
            <a:r>
              <a:rPr sz="2100" spc="31" dirty="0">
                <a:latin typeface="Arial"/>
                <a:cs typeface="Arial"/>
              </a:rPr>
              <a:t>n</a:t>
            </a:r>
            <a:r>
              <a:rPr sz="2100" spc="78" dirty="0">
                <a:latin typeface="Arial"/>
                <a:cs typeface="Arial"/>
              </a:rPr>
              <a:t>e</a:t>
            </a:r>
            <a:r>
              <a:rPr sz="2100" spc="141" dirty="0">
                <a:latin typeface="Arial"/>
                <a:cs typeface="Arial"/>
              </a:rPr>
              <a:t>r</a:t>
            </a:r>
            <a:r>
              <a:rPr sz="2100" spc="-86" dirty="0">
                <a:latin typeface="Arial"/>
                <a:cs typeface="Arial"/>
              </a:rPr>
              <a:t>a</a:t>
            </a:r>
            <a:r>
              <a:rPr sz="2100" spc="87" dirty="0">
                <a:latin typeface="Arial"/>
                <a:cs typeface="Arial"/>
              </a:rPr>
              <a:t>l</a:t>
            </a:r>
            <a:r>
              <a:rPr sz="2100" spc="12" dirty="0">
                <a:latin typeface="Arial"/>
                <a:cs typeface="Arial"/>
              </a:rPr>
              <a:t>l</a:t>
            </a:r>
            <a:r>
              <a:rPr sz="2100" spc="4" dirty="0">
                <a:latin typeface="Arial"/>
                <a:cs typeface="Arial"/>
              </a:rPr>
              <a:t>y</a:t>
            </a:r>
            <a:r>
              <a:rPr sz="2100" spc="-197" dirty="0">
                <a:latin typeface="Arial"/>
                <a:cs typeface="Arial"/>
              </a:rPr>
              <a:t>,</a:t>
            </a:r>
            <a:r>
              <a:rPr sz="2100" spc="233" dirty="0">
                <a:latin typeface="Arial"/>
                <a:cs typeface="Arial"/>
              </a:rPr>
              <a:t> </a:t>
            </a:r>
            <a:r>
              <a:rPr sz="2100" spc="-291" dirty="0">
                <a:latin typeface="Arial"/>
                <a:cs typeface="Arial"/>
              </a:rPr>
              <a:t>a</a:t>
            </a:r>
            <a:r>
              <a:rPr sz="2100" spc="199" dirty="0">
                <a:latin typeface="Arial"/>
                <a:cs typeface="Arial"/>
              </a:rPr>
              <a:t> </a:t>
            </a:r>
            <a:r>
              <a:rPr sz="2100" spc="-20" dirty="0">
                <a:latin typeface="Arial"/>
                <a:cs typeface="Arial"/>
              </a:rPr>
              <a:t>s</a:t>
            </a:r>
            <a:r>
              <a:rPr sz="2100" spc="-26" dirty="0">
                <a:latin typeface="Arial"/>
                <a:cs typeface="Arial"/>
              </a:rPr>
              <a:t>u</a:t>
            </a:r>
            <a:r>
              <a:rPr sz="2100" spc="-11" dirty="0">
                <a:latin typeface="Arial"/>
                <a:cs typeface="Arial"/>
              </a:rPr>
              <a:t>r</a:t>
            </a:r>
            <a:r>
              <a:rPr sz="2100" spc="-26" dirty="0">
                <a:latin typeface="Arial"/>
                <a:cs typeface="Arial"/>
              </a:rPr>
              <a:t>g</a:t>
            </a:r>
            <a:r>
              <a:rPr sz="2100" spc="-9" dirty="0">
                <a:latin typeface="Arial"/>
                <a:cs typeface="Arial"/>
              </a:rPr>
              <a:t>i</a:t>
            </a:r>
            <a:r>
              <a:rPr sz="2100" spc="-20" dirty="0">
                <a:latin typeface="Arial"/>
                <a:cs typeface="Arial"/>
              </a:rPr>
              <a:t>c</a:t>
            </a:r>
            <a:r>
              <a:rPr sz="2100" spc="-26" dirty="0">
                <a:latin typeface="Arial"/>
                <a:cs typeface="Arial"/>
              </a:rPr>
              <a:t>a</a:t>
            </a:r>
            <a:r>
              <a:rPr sz="2100" spc="-4" dirty="0">
                <a:latin typeface="Arial"/>
                <a:cs typeface="Arial"/>
              </a:rPr>
              <a:t>l</a:t>
            </a:r>
            <a:r>
              <a:rPr sz="2100" spc="245" dirty="0">
                <a:latin typeface="Arial"/>
                <a:cs typeface="Arial"/>
              </a:rPr>
              <a:t> </a:t>
            </a:r>
            <a:r>
              <a:rPr sz="2100" spc="-135" dirty="0">
                <a:latin typeface="Arial"/>
                <a:cs typeface="Arial"/>
              </a:rPr>
              <a:t>c</a:t>
            </a:r>
            <a:r>
              <a:rPr sz="2100" spc="105" dirty="0">
                <a:latin typeface="Arial"/>
                <a:cs typeface="Arial"/>
              </a:rPr>
              <a:t>o</a:t>
            </a:r>
            <a:r>
              <a:rPr sz="2100" spc="8" dirty="0">
                <a:latin typeface="Arial"/>
                <a:cs typeface="Arial"/>
              </a:rPr>
              <a:t>n</a:t>
            </a:r>
            <a:r>
              <a:rPr sz="2100" spc="-41" dirty="0">
                <a:latin typeface="Arial"/>
                <a:cs typeface="Arial"/>
              </a:rPr>
              <a:t>s</a:t>
            </a:r>
            <a:r>
              <a:rPr sz="2100" spc="54" dirty="0">
                <a:latin typeface="Arial"/>
                <a:cs typeface="Arial"/>
              </a:rPr>
              <a:t>u</a:t>
            </a:r>
            <a:r>
              <a:rPr sz="2100" spc="12" dirty="0">
                <a:latin typeface="Arial"/>
                <a:cs typeface="Arial"/>
              </a:rPr>
              <a:t>l</a:t>
            </a:r>
            <a:r>
              <a:rPr sz="2100" spc="304" dirty="0">
                <a:latin typeface="Arial"/>
                <a:cs typeface="Arial"/>
              </a:rPr>
              <a:t>t</a:t>
            </a:r>
            <a:r>
              <a:rPr sz="2100" spc="-110" dirty="0">
                <a:latin typeface="Arial"/>
                <a:cs typeface="Arial"/>
              </a:rPr>
              <a:t>a</a:t>
            </a:r>
            <a:r>
              <a:rPr sz="2100" spc="304" dirty="0">
                <a:latin typeface="Arial"/>
                <a:cs typeface="Arial"/>
              </a:rPr>
              <a:t>t</a:t>
            </a:r>
            <a:r>
              <a:rPr sz="2100" spc="12" dirty="0">
                <a:latin typeface="Arial"/>
                <a:cs typeface="Arial"/>
              </a:rPr>
              <a:t>i</a:t>
            </a:r>
            <a:r>
              <a:rPr sz="2100" spc="175" dirty="0">
                <a:latin typeface="Arial"/>
                <a:cs typeface="Arial"/>
              </a:rPr>
              <a:t>o</a:t>
            </a:r>
            <a:r>
              <a:rPr sz="2100" spc="-105" dirty="0">
                <a:latin typeface="Arial"/>
                <a:cs typeface="Arial"/>
              </a:rPr>
              <a:t>n</a:t>
            </a:r>
            <a:r>
              <a:rPr sz="2100" spc="204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s</a:t>
            </a:r>
            <a:r>
              <a:rPr sz="2100" spc="-14" dirty="0">
                <a:latin typeface="Arial"/>
                <a:cs typeface="Arial"/>
              </a:rPr>
              <a:t>h</a:t>
            </a:r>
            <a:r>
              <a:rPr sz="2100" spc="-9" dirty="0">
                <a:latin typeface="Arial"/>
                <a:cs typeface="Arial"/>
              </a:rPr>
              <a:t>o</a:t>
            </a:r>
            <a:r>
              <a:rPr sz="2100" spc="-14" dirty="0">
                <a:latin typeface="Arial"/>
                <a:cs typeface="Arial"/>
              </a:rPr>
              <a:t>u</a:t>
            </a:r>
            <a:r>
              <a:rPr sz="2100" spc="-4" dirty="0">
                <a:latin typeface="Arial"/>
                <a:cs typeface="Arial"/>
              </a:rPr>
              <a:t>l</a:t>
            </a:r>
            <a:r>
              <a:rPr sz="2100" dirty="0">
                <a:latin typeface="Arial"/>
                <a:cs typeface="Arial"/>
              </a:rPr>
              <a:t>d</a:t>
            </a:r>
            <a:r>
              <a:rPr sz="2100" spc="431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b</a:t>
            </a:r>
            <a:r>
              <a:rPr sz="2100" dirty="0">
                <a:latin typeface="Arial"/>
                <a:cs typeface="Arial"/>
              </a:rPr>
              <a:t>e</a:t>
            </a:r>
            <a:r>
              <a:rPr sz="2100" spc="86" dirty="0">
                <a:latin typeface="Arial"/>
                <a:cs typeface="Arial"/>
              </a:rPr>
              <a:t> </a:t>
            </a:r>
            <a:r>
              <a:rPr sz="2100" spc="-9" dirty="0">
                <a:latin typeface="Arial"/>
                <a:cs typeface="Arial"/>
              </a:rPr>
              <a:t>m</a:t>
            </a:r>
            <a:r>
              <a:rPr sz="2100" spc="-14" dirty="0">
                <a:latin typeface="Arial"/>
                <a:cs typeface="Arial"/>
              </a:rPr>
              <a:t>ad</a:t>
            </a:r>
            <a:r>
              <a:rPr sz="2100" dirty="0">
                <a:latin typeface="Arial"/>
                <a:cs typeface="Arial"/>
              </a:rPr>
              <a:t>e</a:t>
            </a:r>
            <a:r>
              <a:rPr sz="2100" spc="179" dirty="0">
                <a:latin typeface="Arial"/>
                <a:cs typeface="Arial"/>
              </a:rPr>
              <a:t> </a:t>
            </a:r>
            <a:r>
              <a:rPr sz="2100" spc="-185" dirty="0">
                <a:latin typeface="Arial"/>
                <a:cs typeface="Arial"/>
              </a:rPr>
              <a:t>a</a:t>
            </a:r>
            <a:r>
              <a:rPr sz="2100" spc="190" dirty="0">
                <a:latin typeface="Arial"/>
                <a:cs typeface="Arial"/>
              </a:rPr>
              <a:t>t</a:t>
            </a:r>
            <a:r>
              <a:rPr sz="2100" spc="84" dirty="0">
                <a:latin typeface="Arial"/>
                <a:cs typeface="Arial"/>
              </a:rPr>
              <a:t> </a:t>
            </a:r>
            <a:r>
              <a:rPr sz="2100" spc="211" dirty="0">
                <a:latin typeface="Arial"/>
                <a:cs typeface="Arial"/>
              </a:rPr>
              <a:t>t</a:t>
            </a:r>
            <a:r>
              <a:rPr sz="2100" spc="31" dirty="0">
                <a:latin typeface="Arial"/>
                <a:cs typeface="Arial"/>
              </a:rPr>
              <a:t>h</a:t>
            </a:r>
            <a:r>
              <a:rPr sz="2100" spc="-58" dirty="0">
                <a:latin typeface="Arial"/>
                <a:cs typeface="Arial"/>
              </a:rPr>
              <a:t>e</a:t>
            </a:r>
            <a:r>
              <a:rPr sz="2100" spc="109" dirty="0">
                <a:latin typeface="Arial"/>
                <a:cs typeface="Arial"/>
              </a:rPr>
              <a:t> </a:t>
            </a:r>
            <a:r>
              <a:rPr sz="2100" spc="211" dirty="0">
                <a:latin typeface="Arial"/>
                <a:cs typeface="Arial"/>
              </a:rPr>
              <a:t>t</a:t>
            </a:r>
            <a:r>
              <a:rPr sz="2100" spc="59" dirty="0">
                <a:latin typeface="Arial"/>
                <a:cs typeface="Arial"/>
              </a:rPr>
              <a:t>i</a:t>
            </a:r>
            <a:r>
              <a:rPr sz="2100" spc="124" dirty="0">
                <a:latin typeface="Arial"/>
                <a:cs typeface="Arial"/>
              </a:rPr>
              <a:t>m</a:t>
            </a:r>
            <a:r>
              <a:rPr sz="2100" spc="-58" dirty="0">
                <a:latin typeface="Arial"/>
                <a:cs typeface="Arial"/>
              </a:rPr>
              <a:t>e</a:t>
            </a:r>
            <a:endParaRPr sz="2100" dirty="0">
              <a:latin typeface="Arial"/>
              <a:cs typeface="Arial"/>
            </a:endParaRPr>
          </a:p>
          <a:p>
            <a:pPr marL="237212" marR="707692" indent="-9107">
              <a:lnSpc>
                <a:spcPts val="2414"/>
              </a:lnSpc>
              <a:spcBef>
                <a:spcPts val="87"/>
              </a:spcBef>
            </a:pPr>
            <a:r>
              <a:rPr sz="2100" spc="33" dirty="0">
                <a:latin typeface="Arial"/>
                <a:cs typeface="Arial"/>
              </a:rPr>
              <a:t>of diagnosis, and repair (on an elective basis) should be </a:t>
            </a:r>
            <a:endParaRPr sz="2100" dirty="0">
              <a:latin typeface="Arial"/>
              <a:cs typeface="Arial"/>
            </a:endParaRPr>
          </a:p>
          <a:p>
            <a:pPr marL="237212" marR="707692">
              <a:lnSpc>
                <a:spcPts val="2414"/>
              </a:lnSpc>
              <a:spcBef>
                <a:spcPts val="176"/>
              </a:spcBef>
            </a:pPr>
            <a:r>
              <a:rPr sz="2100" spc="45" dirty="0">
                <a:latin typeface="Arial"/>
                <a:cs typeface="Arial"/>
              </a:rPr>
              <a:t>performed very soon after the diagnosis is confirmed.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495815"/>
            <a:ext cx="5486400" cy="2092477"/>
          </a:xfrm>
          <a:prstGeom prst="rect">
            <a:avLst/>
          </a:prstGeom>
          <a:noFill/>
        </p:spPr>
        <p:txBody>
          <a:bodyPr wrap="square" lIns="91041" tIns="45520" rIns="91041" bIns="45520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100" dirty="0">
                <a:latin typeface="Arial" pitchFamily="34" charset="0"/>
                <a:cs typeface="Arial" pitchFamily="34" charset="0"/>
              </a:rPr>
              <a:t>Hernia repair techniques – indicated in   irreducible, symptomatic cases</a:t>
            </a:r>
          </a:p>
          <a:p>
            <a:pPr marL="548524" indent="-512106">
              <a:buAutoNum type="arabicParenR"/>
            </a:pPr>
            <a:r>
              <a:rPr lang="en-GB" sz="2100" dirty="0">
                <a:latin typeface="Arial" pitchFamily="34" charset="0"/>
                <a:cs typeface="Arial" pitchFamily="34" charset="0"/>
              </a:rPr>
              <a:t>Open or conventional hernia repair </a:t>
            </a:r>
          </a:p>
          <a:p>
            <a:pPr marL="548524" indent="-512106">
              <a:buAutoNum type="arabicParenR"/>
            </a:pPr>
            <a:r>
              <a:rPr lang="en-GB" sz="2100" dirty="0">
                <a:latin typeface="Arial" pitchFamily="34" charset="0"/>
                <a:cs typeface="Arial" pitchFamily="34" charset="0"/>
              </a:rPr>
              <a:t>Laparoscopic hernia repair</a:t>
            </a:r>
          </a:p>
          <a:p>
            <a:pPr marL="548524" indent="-512106">
              <a:buAutoNum type="arabicParenR"/>
            </a:pPr>
            <a:endParaRPr lang="en-GB" sz="2100" dirty="0">
              <a:latin typeface="Arial" pitchFamily="34" charset="0"/>
              <a:cs typeface="Arial" pitchFamily="34" charset="0"/>
            </a:endParaRPr>
          </a:p>
          <a:p>
            <a:pPr marL="548524" indent="-512106"/>
            <a:r>
              <a:rPr lang="en-GB" sz="2100" dirty="0">
                <a:latin typeface="Arial" pitchFamily="34" charset="0"/>
                <a:cs typeface="Arial" pitchFamily="34" charset="0"/>
              </a:rPr>
              <a:t>Gold standard - Mesh Repair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00732" y="1219749"/>
            <a:ext cx="1788372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190" dirty="0">
                <a:latin typeface="Arial"/>
                <a:cs typeface="Arial"/>
              </a:rPr>
              <a:t>SURGICAL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08809" y="1219749"/>
            <a:ext cx="2645467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355" dirty="0">
                <a:latin typeface="Arial"/>
                <a:cs typeface="Arial"/>
              </a:rPr>
              <a:t>MANAGEMENT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39" y="1871261"/>
            <a:ext cx="7512496" cy="246724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1600" spc="-250" dirty="0">
                <a:solidFill>
                  <a:srgbClr val="FF0000"/>
                </a:solidFill>
                <a:latin typeface="Arial Unicode MS"/>
                <a:cs typeface="Arial Unicode MS"/>
              </a:rPr>
              <a:t>■</a:t>
            </a:r>
            <a:r>
              <a:rPr sz="1600" spc="-115" dirty="0">
                <a:solidFill>
                  <a:srgbClr val="FF0000"/>
                </a:solidFill>
                <a:latin typeface="Arial Unicode MS"/>
                <a:cs typeface="Arial Unicode MS"/>
              </a:rPr>
              <a:t>  </a:t>
            </a:r>
            <a:r>
              <a:rPr sz="1600" spc="-58" dirty="0">
                <a:solidFill>
                  <a:srgbClr val="FF0000"/>
                </a:solidFill>
                <a:latin typeface="Arial Unicode MS"/>
                <a:cs typeface="Arial Unicode MS"/>
              </a:rPr>
              <a:t> </a:t>
            </a:r>
            <a:r>
              <a:rPr sz="2100" b="1" spc="-25" dirty="0">
                <a:solidFill>
                  <a:srgbClr val="FF0000"/>
                </a:solidFill>
                <a:latin typeface="Arial"/>
                <a:cs typeface="Arial"/>
              </a:rPr>
              <a:t>He</a:t>
            </a:r>
            <a:r>
              <a:rPr sz="2100" b="1" spc="-19" dirty="0">
                <a:solidFill>
                  <a:srgbClr val="FF0000"/>
                </a:solidFill>
                <a:latin typeface="Arial"/>
                <a:cs typeface="Arial"/>
              </a:rPr>
              <a:t>rn</a:t>
            </a:r>
            <a:r>
              <a:rPr sz="2100" b="1" spc="-9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2100" b="1" spc="-2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100" b="1" spc="-19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100" b="1" spc="-2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100" b="1" spc="-44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sz="2100" b="1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2100" b="1" spc="37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00" spc="-87" dirty="0">
                <a:latin typeface="Arial"/>
                <a:cs typeface="Arial"/>
              </a:rPr>
              <a:t>i</a:t>
            </a:r>
            <a:r>
              <a:rPr sz="2100" spc="-188" dirty="0">
                <a:latin typeface="Arial"/>
                <a:cs typeface="Arial"/>
              </a:rPr>
              <a:t>s</a:t>
            </a:r>
            <a:r>
              <a:rPr sz="2100" spc="171" dirty="0">
                <a:latin typeface="Arial"/>
                <a:cs typeface="Arial"/>
              </a:rPr>
              <a:t> </a:t>
            </a:r>
            <a:r>
              <a:rPr sz="2100" spc="-133" dirty="0">
                <a:latin typeface="Arial"/>
                <a:cs typeface="Arial"/>
              </a:rPr>
              <a:t>a</a:t>
            </a:r>
            <a:r>
              <a:rPr sz="2100" spc="87" dirty="0">
                <a:latin typeface="Arial"/>
                <a:cs typeface="Arial"/>
              </a:rPr>
              <a:t>l</a:t>
            </a:r>
            <a:r>
              <a:rPr sz="2100" spc="-79" dirty="0">
                <a:latin typeface="Arial"/>
                <a:cs typeface="Arial"/>
              </a:rPr>
              <a:t>l</a:t>
            </a:r>
            <a:r>
              <a:rPr sz="2100" spc="159" dirty="0">
                <a:latin typeface="Arial"/>
                <a:cs typeface="Arial"/>
              </a:rPr>
              <a:t> </a:t>
            </a:r>
            <a:r>
              <a:rPr sz="2100" spc="233" dirty="0">
                <a:latin typeface="Arial"/>
                <a:cs typeface="Arial"/>
              </a:rPr>
              <a:t>t</a:t>
            </a:r>
            <a:r>
              <a:rPr sz="2100" spc="8" dirty="0">
                <a:latin typeface="Arial"/>
                <a:cs typeface="Arial"/>
              </a:rPr>
              <a:t>h</a:t>
            </a:r>
            <a:r>
              <a:rPr sz="2100" spc="-63" dirty="0">
                <a:latin typeface="Arial"/>
                <a:cs typeface="Arial"/>
              </a:rPr>
              <a:t>a</a:t>
            </a:r>
            <a:r>
              <a:rPr sz="2100" spc="220" dirty="0">
                <a:latin typeface="Arial"/>
                <a:cs typeface="Arial"/>
              </a:rPr>
              <a:t>t</a:t>
            </a:r>
            <a:r>
              <a:rPr sz="2100" spc="150" dirty="0">
                <a:latin typeface="Arial"/>
                <a:cs typeface="Arial"/>
              </a:rPr>
              <a:t> </a:t>
            </a:r>
            <a:r>
              <a:rPr sz="2100" spc="-87" dirty="0">
                <a:latin typeface="Arial"/>
                <a:cs typeface="Arial"/>
              </a:rPr>
              <a:t>i</a:t>
            </a:r>
            <a:r>
              <a:rPr sz="2100" spc="-188" dirty="0">
                <a:latin typeface="Arial"/>
                <a:cs typeface="Arial"/>
              </a:rPr>
              <a:t>s</a:t>
            </a:r>
            <a:r>
              <a:rPr sz="2100" spc="241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r</a:t>
            </a:r>
            <a:r>
              <a:rPr sz="2100" spc="-14" dirty="0">
                <a:latin typeface="Arial"/>
                <a:cs typeface="Arial"/>
              </a:rPr>
              <a:t>e</a:t>
            </a:r>
            <a:r>
              <a:rPr sz="2100" spc="-9" dirty="0">
                <a:latin typeface="Arial"/>
                <a:cs typeface="Arial"/>
              </a:rPr>
              <a:t>q</a:t>
            </a:r>
            <a:r>
              <a:rPr sz="2100" spc="-14" dirty="0">
                <a:latin typeface="Arial"/>
                <a:cs typeface="Arial"/>
              </a:rPr>
              <a:t>u</a:t>
            </a:r>
            <a:r>
              <a:rPr sz="2100" spc="-4" dirty="0">
                <a:latin typeface="Arial"/>
                <a:cs typeface="Arial"/>
              </a:rPr>
              <a:t>ir</a:t>
            </a:r>
            <a:r>
              <a:rPr sz="2100" spc="-14" dirty="0">
                <a:latin typeface="Arial"/>
                <a:cs typeface="Arial"/>
              </a:rPr>
              <a:t>e</a:t>
            </a:r>
            <a:r>
              <a:rPr sz="2100" dirty="0">
                <a:latin typeface="Arial"/>
                <a:cs typeface="Arial"/>
              </a:rPr>
              <a:t>d</a:t>
            </a:r>
            <a:r>
              <a:rPr sz="2100" spc="552" dirty="0">
                <a:latin typeface="Arial"/>
                <a:cs typeface="Arial"/>
              </a:rPr>
              <a:t> </a:t>
            </a:r>
            <a:r>
              <a:rPr sz="2100" spc="186" dirty="0">
                <a:latin typeface="Arial"/>
                <a:cs typeface="Arial"/>
              </a:rPr>
              <a:t>w</a:t>
            </a:r>
            <a:r>
              <a:rPr sz="2100" spc="-9" dirty="0">
                <a:latin typeface="Arial"/>
                <a:cs typeface="Arial"/>
              </a:rPr>
              <a:t>i</a:t>
            </a:r>
            <a:r>
              <a:rPr sz="2100" spc="328" dirty="0">
                <a:latin typeface="Arial"/>
                <a:cs typeface="Arial"/>
              </a:rPr>
              <a:t>t</a:t>
            </a:r>
            <a:r>
              <a:rPr sz="2100" spc="-128" dirty="0">
                <a:latin typeface="Arial"/>
                <a:cs typeface="Arial"/>
              </a:rPr>
              <a:t>h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284" dirty="0">
                <a:latin typeface="Arial"/>
                <a:cs typeface="Arial"/>
              </a:rPr>
              <a:t> </a:t>
            </a:r>
            <a:r>
              <a:rPr sz="2100" spc="-107" dirty="0">
                <a:latin typeface="Arial"/>
                <a:cs typeface="Arial"/>
              </a:rPr>
              <a:t>l</a:t>
            </a:r>
            <a:r>
              <a:rPr sz="2100" spc="35" dirty="0">
                <a:latin typeface="Arial"/>
                <a:cs typeface="Arial"/>
              </a:rPr>
              <a:t>i</a:t>
            </a:r>
            <a:r>
              <a:rPr sz="2100" spc="8" dirty="0">
                <a:latin typeface="Arial"/>
                <a:cs typeface="Arial"/>
              </a:rPr>
              <a:t>g</a:t>
            </a:r>
            <a:r>
              <a:rPr sz="2100" spc="-133" dirty="0">
                <a:latin typeface="Arial"/>
                <a:cs typeface="Arial"/>
              </a:rPr>
              <a:t>a</a:t>
            </a:r>
            <a:r>
              <a:rPr sz="2100" spc="304" dirty="0">
                <a:latin typeface="Arial"/>
                <a:cs typeface="Arial"/>
              </a:rPr>
              <a:t>t</a:t>
            </a:r>
            <a:r>
              <a:rPr sz="2100" spc="12" dirty="0">
                <a:latin typeface="Arial"/>
                <a:cs typeface="Arial"/>
              </a:rPr>
              <a:t>i</a:t>
            </a:r>
            <a:r>
              <a:rPr sz="2100" spc="175" dirty="0">
                <a:latin typeface="Arial"/>
                <a:cs typeface="Arial"/>
              </a:rPr>
              <a:t>o</a:t>
            </a:r>
            <a:r>
              <a:rPr sz="2100" spc="-105" dirty="0">
                <a:latin typeface="Arial"/>
                <a:cs typeface="Arial"/>
              </a:rPr>
              <a:t>n</a:t>
            </a:r>
            <a:r>
              <a:rPr sz="2100" spc="204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a</a:t>
            </a:r>
            <a:r>
              <a:rPr sz="2100" spc="-14" dirty="0">
                <a:latin typeface="Arial"/>
                <a:cs typeface="Arial"/>
              </a:rPr>
              <a:t>n</a:t>
            </a:r>
            <a:r>
              <a:rPr sz="2100" dirty="0">
                <a:latin typeface="Arial"/>
                <a:cs typeface="Arial"/>
              </a:rPr>
              <a:t>d</a:t>
            </a:r>
            <a:r>
              <a:rPr sz="2100" spc="161" dirty="0">
                <a:latin typeface="Arial"/>
                <a:cs typeface="Arial"/>
              </a:rPr>
              <a:t> </a:t>
            </a:r>
            <a:r>
              <a:rPr sz="2100" spc="-4" dirty="0">
                <a:latin typeface="Arial"/>
                <a:cs typeface="Arial"/>
              </a:rPr>
              <a:t>e</a:t>
            </a:r>
            <a:r>
              <a:rPr sz="2100" spc="-14" dirty="0">
                <a:latin typeface="Arial"/>
                <a:cs typeface="Arial"/>
              </a:rPr>
              <a:t>x</a:t>
            </a:r>
            <a:r>
              <a:rPr sz="2100" spc="-9" dirty="0">
                <a:latin typeface="Arial"/>
                <a:cs typeface="Arial"/>
              </a:rPr>
              <a:t>c</a:t>
            </a:r>
            <a:r>
              <a:rPr sz="2100" spc="-4" dirty="0">
                <a:latin typeface="Arial"/>
                <a:cs typeface="Arial"/>
              </a:rPr>
              <a:t>i</a:t>
            </a:r>
            <a:r>
              <a:rPr sz="2100" spc="-9" dirty="0">
                <a:latin typeface="Arial"/>
                <a:cs typeface="Arial"/>
              </a:rPr>
              <a:t>s</a:t>
            </a:r>
            <a:r>
              <a:rPr sz="2100" spc="-4" dirty="0">
                <a:latin typeface="Arial"/>
                <a:cs typeface="Arial"/>
              </a:rPr>
              <a:t>i</a:t>
            </a:r>
            <a:r>
              <a:rPr sz="2100" spc="-9" dirty="0">
                <a:latin typeface="Arial"/>
                <a:cs typeface="Arial"/>
              </a:rPr>
              <a:t>o</a:t>
            </a:r>
            <a:r>
              <a:rPr sz="2100" dirty="0">
                <a:latin typeface="Arial"/>
                <a:cs typeface="Arial"/>
              </a:rPr>
              <a:t>n</a:t>
            </a:r>
          </a:p>
          <a:p>
            <a:pPr marL="219004" marR="39830">
              <a:lnSpc>
                <a:spcPct val="95825"/>
              </a:lnSpc>
              <a:spcBef>
                <a:spcPts val="87"/>
              </a:spcBef>
            </a:pPr>
            <a:r>
              <a:rPr sz="2100" spc="25" dirty="0">
                <a:latin typeface="Arial"/>
                <a:cs typeface="Arial"/>
              </a:rPr>
              <a:t>the patent processus vaginalis.</a:t>
            </a:r>
            <a:endParaRPr sz="2100" dirty="0">
              <a:latin typeface="Arial"/>
              <a:cs typeface="Arial"/>
            </a:endParaRPr>
          </a:p>
          <a:p>
            <a:pPr marL="461779" marR="39830">
              <a:lnSpc>
                <a:spcPct val="104263"/>
              </a:lnSpc>
              <a:spcBef>
                <a:spcPts val="413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60" dirty="0">
                <a:latin typeface="Arial Unicode MS"/>
                <a:cs typeface="Arial Unicode MS"/>
              </a:rPr>
              <a:t> </a:t>
            </a:r>
            <a:r>
              <a:rPr spc="-360" dirty="0">
                <a:latin typeface="Arial"/>
                <a:cs typeface="Arial"/>
              </a:rPr>
              <a:t>P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29" dirty="0">
                <a:latin typeface="Arial"/>
                <a:cs typeface="Arial"/>
              </a:rPr>
              <a:t>ed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-89" dirty="0">
                <a:latin typeface="Arial"/>
                <a:cs typeface="Arial"/>
              </a:rPr>
              <a:t>c</a:t>
            </a:r>
            <a:r>
              <a:rPr spc="129" dirty="0">
                <a:latin typeface="Arial"/>
                <a:cs typeface="Arial"/>
              </a:rPr>
              <a:t> </a:t>
            </a:r>
            <a:r>
              <a:rPr spc="-181" dirty="0">
                <a:latin typeface="Arial"/>
                <a:cs typeface="Arial"/>
              </a:rPr>
              <a:t>s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65" dirty="0">
                <a:latin typeface="Arial"/>
                <a:cs typeface="Arial"/>
              </a:rPr>
              <a:t>g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-134" dirty="0">
                <a:latin typeface="Arial"/>
                <a:cs typeface="Arial"/>
              </a:rPr>
              <a:t>s</a:t>
            </a:r>
            <a:r>
              <a:rPr spc="54" dirty="0">
                <a:latin typeface="Arial"/>
                <a:cs typeface="Arial"/>
              </a:rPr>
              <a:t> </a:t>
            </a:r>
            <a:r>
              <a:rPr spc="88" dirty="0">
                <a:latin typeface="Arial"/>
                <a:cs typeface="Arial"/>
              </a:rPr>
              <a:t>w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57" dirty="0">
                <a:latin typeface="Arial"/>
                <a:cs typeface="Arial"/>
              </a:rPr>
              <a:t>l</a:t>
            </a:r>
            <a:r>
              <a:rPr spc="-79" dirty="0">
                <a:latin typeface="Arial"/>
                <a:cs typeface="Arial"/>
              </a:rPr>
              <a:t>l</a:t>
            </a:r>
            <a:r>
              <a:rPr spc="239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r</a:t>
            </a:r>
            <a:r>
              <a:rPr spc="-25" dirty="0">
                <a:latin typeface="Arial"/>
                <a:cs typeface="Arial"/>
              </a:rPr>
              <a:t>ep</a:t>
            </a:r>
            <a:r>
              <a:rPr spc="-19" dirty="0">
                <a:latin typeface="Arial"/>
                <a:cs typeface="Arial"/>
              </a:rPr>
              <a:t>a</a:t>
            </a:r>
            <a:r>
              <a:rPr spc="-9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r</a:t>
            </a:r>
            <a:r>
              <a:rPr spc="225" dirty="0">
                <a:latin typeface="Arial"/>
                <a:cs typeface="Arial"/>
              </a:rPr>
              <a:t> </a:t>
            </a:r>
            <a:r>
              <a:rPr spc="-203" dirty="0">
                <a:latin typeface="Arial"/>
                <a:cs typeface="Arial"/>
              </a:rPr>
              <a:t>s</a:t>
            </a:r>
            <a:r>
              <a:rPr spc="54" dirty="0">
                <a:latin typeface="Arial"/>
                <a:cs typeface="Arial"/>
              </a:rPr>
              <a:t>o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-90" dirty="0">
                <a:latin typeface="Arial"/>
                <a:cs typeface="Arial"/>
              </a:rPr>
              <a:t>n</a:t>
            </a:r>
            <a:r>
              <a:rPr spc="175" dirty="0">
                <a:latin typeface="Arial"/>
                <a:cs typeface="Arial"/>
              </a:rPr>
              <a:t> </a:t>
            </a:r>
            <a:r>
              <a:rPr spc="-210" dirty="0">
                <a:latin typeface="Arial"/>
                <a:cs typeface="Arial"/>
              </a:rPr>
              <a:t>a</a:t>
            </a:r>
            <a:r>
              <a:rPr spc="199" dirty="0">
                <a:latin typeface="Arial"/>
                <a:cs typeface="Arial"/>
              </a:rPr>
              <a:t>f</a:t>
            </a:r>
            <a:r>
              <a:rPr spc="124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64" dirty="0">
                <a:latin typeface="Arial"/>
                <a:cs typeface="Arial"/>
              </a:rPr>
              <a:t>r</a:t>
            </a:r>
            <a:r>
              <a:rPr spc="59" dirty="0">
                <a:latin typeface="Arial"/>
                <a:cs typeface="Arial"/>
              </a:rPr>
              <a:t> </a:t>
            </a:r>
            <a:r>
              <a:rPr spc="-40" dirty="0">
                <a:latin typeface="Arial"/>
                <a:cs typeface="Arial"/>
              </a:rPr>
              <a:t>d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-40" dirty="0">
                <a:latin typeface="Arial"/>
                <a:cs typeface="Arial"/>
              </a:rPr>
              <a:t>a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54" dirty="0">
                <a:latin typeface="Arial"/>
                <a:cs typeface="Arial"/>
              </a:rPr>
              <a:t>o</a:t>
            </a:r>
            <a:r>
              <a:rPr spc="-82" dirty="0">
                <a:latin typeface="Arial"/>
                <a:cs typeface="Arial"/>
              </a:rPr>
              <a:t>s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-109" dirty="0">
                <a:latin typeface="Arial"/>
                <a:cs typeface="Arial"/>
              </a:rPr>
              <a:t>s</a:t>
            </a:r>
            <a:r>
              <a:rPr spc="-104" dirty="0">
                <a:latin typeface="Arial"/>
                <a:cs typeface="Arial"/>
              </a:rPr>
              <a:t>,</a:t>
            </a:r>
            <a:endParaRPr dirty="0">
              <a:latin typeface="Arial"/>
              <a:cs typeface="Arial"/>
            </a:endParaRPr>
          </a:p>
          <a:p>
            <a:pPr marL="680279" marR="159869" indent="-218499">
              <a:lnSpc>
                <a:spcPct val="108433"/>
              </a:lnSpc>
              <a:spcBef>
                <a:spcPts val="380"/>
              </a:spcBef>
              <a:tabLst>
                <a:tab pos="733388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	</a:t>
            </a:r>
            <a:r>
              <a:rPr spc="18" dirty="0">
                <a:latin typeface="Arial"/>
                <a:cs typeface="Arial"/>
              </a:rPr>
              <a:t>regardless of age or weight, in healthy full-term infant boys with asymptomatic reducible inguinal hernias.</a:t>
            </a:r>
            <a:endParaRPr dirty="0">
              <a:latin typeface="Arial"/>
              <a:cs typeface="Arial"/>
            </a:endParaRPr>
          </a:p>
          <a:p>
            <a:pPr marL="686350" marR="267988" indent="-224566" algn="just">
              <a:lnSpc>
                <a:spcPct val="108642"/>
              </a:lnSpc>
              <a:spcBef>
                <a:spcPts val="300"/>
              </a:spcBef>
              <a:tabLst>
                <a:tab pos="670165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</a:t>
            </a:r>
            <a:r>
              <a:rPr spc="-25" dirty="0">
                <a:latin typeface="Arial"/>
                <a:cs typeface="Arial"/>
              </a:rPr>
              <a:t>T</a:t>
            </a:r>
            <a:r>
              <a:rPr spc="-19" dirty="0">
                <a:latin typeface="Arial"/>
                <a:cs typeface="Arial"/>
              </a:rPr>
              <a:t>h</a:t>
            </a:r>
            <a:r>
              <a:rPr spc="-25" dirty="0">
                <a:latin typeface="Arial"/>
                <a:cs typeface="Arial"/>
              </a:rPr>
              <a:t>e</a:t>
            </a:r>
            <a:r>
              <a:rPr spc="-14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e</a:t>
            </a:r>
            <a:r>
              <a:rPr spc="142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182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o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181" dirty="0">
                <a:latin typeface="Arial"/>
                <a:cs typeface="Arial"/>
              </a:rPr>
              <a:t>s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28" dirty="0">
                <a:latin typeface="Arial"/>
                <a:cs typeface="Arial"/>
              </a:rPr>
              <a:t>f</a:t>
            </a:r>
            <a:r>
              <a:rPr spc="72" dirty="0">
                <a:latin typeface="Arial"/>
                <a:cs typeface="Arial"/>
              </a:rPr>
              <a:t>i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-65" dirty="0">
                <a:latin typeface="Arial"/>
                <a:cs typeface="Arial"/>
              </a:rPr>
              <a:t>a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163" dirty="0">
                <a:latin typeface="Arial"/>
                <a:cs typeface="Arial"/>
              </a:rPr>
              <a:t>t</a:t>
            </a:r>
            <a:r>
              <a:rPr spc="109" dirty="0">
                <a:latin typeface="Arial"/>
                <a:cs typeface="Arial"/>
              </a:rPr>
              <a:t> </a:t>
            </a:r>
            <a:r>
              <a:rPr spc="-40" dirty="0">
                <a:latin typeface="Arial"/>
                <a:cs typeface="Arial"/>
              </a:rPr>
              <a:t>d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99" dirty="0">
                <a:latin typeface="Arial"/>
                <a:cs typeface="Arial"/>
              </a:rPr>
              <a:t>f</a:t>
            </a:r>
            <a:r>
              <a:rPr spc="79" dirty="0">
                <a:latin typeface="Arial"/>
                <a:cs typeface="Arial"/>
              </a:rPr>
              <a:t>f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en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-90" dirty="0">
                <a:latin typeface="Arial"/>
                <a:cs typeface="Arial"/>
              </a:rPr>
              <a:t>e</a:t>
            </a:r>
            <a:r>
              <a:rPr spc="175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</a:t>
            </a:r>
            <a:r>
              <a:rPr spc="28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o</a:t>
            </a:r>
            <a:r>
              <a:rPr spc="29" dirty="0">
                <a:latin typeface="Arial"/>
                <a:cs typeface="Arial"/>
              </a:rPr>
              <a:t>p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160" dirty="0">
                <a:latin typeface="Arial"/>
                <a:cs typeface="Arial"/>
              </a:rPr>
              <a:t>a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61" dirty="0">
                <a:latin typeface="Arial"/>
                <a:cs typeface="Arial"/>
              </a:rPr>
              <a:t>v</a:t>
            </a:r>
            <a:r>
              <a:rPr spc="-120" dirty="0">
                <a:latin typeface="Arial"/>
                <a:cs typeface="Arial"/>
              </a:rPr>
              <a:t>e</a:t>
            </a:r>
            <a:r>
              <a:rPr spc="84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58" dirty="0">
                <a:latin typeface="Arial"/>
                <a:cs typeface="Arial"/>
              </a:rPr>
              <a:t>m</a:t>
            </a:r>
            <a:r>
              <a:rPr spc="-70" dirty="0">
                <a:latin typeface="Arial"/>
                <a:cs typeface="Arial"/>
              </a:rPr>
              <a:t>e</a:t>
            </a:r>
            <a:r>
              <a:rPr spc="84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f</a:t>
            </a:r>
            <a:r>
              <a:rPr spc="-29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r</a:t>
            </a:r>
            <a:r>
              <a:rPr spc="326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u</a:t>
            </a:r>
            <a:r>
              <a:rPr spc="54" dirty="0">
                <a:latin typeface="Arial"/>
                <a:cs typeface="Arial"/>
              </a:rPr>
              <a:t>n</a:t>
            </a:r>
            <a:r>
              <a:rPr spc="80" dirty="0">
                <a:latin typeface="Arial"/>
                <a:cs typeface="Arial"/>
              </a:rPr>
              <a:t>i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he</a:t>
            </a:r>
            <a:r>
              <a:rPr spc="-14" dirty="0">
                <a:latin typeface="Arial"/>
                <a:cs typeface="Arial"/>
              </a:rPr>
              <a:t>r</a:t>
            </a:r>
            <a:r>
              <a:rPr spc="-25" dirty="0">
                <a:latin typeface="Arial"/>
                <a:cs typeface="Arial"/>
              </a:rPr>
              <a:t>n</a:t>
            </a:r>
            <a:r>
              <a:rPr spc="-9" dirty="0">
                <a:latin typeface="Arial"/>
                <a:cs typeface="Arial"/>
              </a:rPr>
              <a:t>i</a:t>
            </a:r>
            <a:r>
              <a:rPr spc="-25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s</a:t>
            </a:r>
            <a:r>
              <a:rPr spc="195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b</a:t>
            </a:r>
            <a:r>
              <a:rPr spc="-14" dirty="0">
                <a:latin typeface="Arial"/>
                <a:cs typeface="Arial"/>
              </a:rPr>
              <a:t>u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313" dirty="0">
                <a:latin typeface="Arial"/>
                <a:cs typeface="Arial"/>
              </a:rPr>
              <a:t> </a:t>
            </a:r>
            <a:r>
              <a:rPr spc="-113" dirty="0">
                <a:latin typeface="Arial"/>
                <a:cs typeface="Arial"/>
              </a:rPr>
              <a:t>l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29" dirty="0">
                <a:latin typeface="Arial"/>
                <a:cs typeface="Arial"/>
              </a:rPr>
              <a:t>p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o</a:t>
            </a:r>
            <a:r>
              <a:rPr spc="-109" dirty="0">
                <a:latin typeface="Arial"/>
                <a:cs typeface="Arial"/>
              </a:rPr>
              <a:t>s</a:t>
            </a:r>
            <a:r>
              <a:rPr spc="-37" dirty="0">
                <a:latin typeface="Arial"/>
                <a:cs typeface="Arial"/>
              </a:rPr>
              <a:t>c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p</a:t>
            </a:r>
            <a:r>
              <a:rPr spc="8" dirty="0">
                <a:latin typeface="Arial"/>
                <a:cs typeface="Arial"/>
              </a:rPr>
              <a:t>y</a:t>
            </a:r>
            <a:r>
              <a:rPr spc="98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52" dirty="0">
                <a:latin typeface="Arial"/>
                <a:cs typeface="Arial"/>
              </a:rPr>
              <a:t> </a:t>
            </a:r>
            <a:r>
              <a:rPr spc="99" dirty="0">
                <a:latin typeface="Arial"/>
                <a:cs typeface="Arial"/>
              </a:rPr>
              <a:t>f</a:t>
            </a:r>
            <a:r>
              <a:rPr spc="-160" dirty="0">
                <a:latin typeface="Arial"/>
                <a:cs typeface="Arial"/>
              </a:rPr>
              <a:t>a</a:t>
            </a:r>
            <a:r>
              <a:rPr spc="-109" dirty="0">
                <a:latin typeface="Arial"/>
                <a:cs typeface="Arial"/>
              </a:rPr>
              <a:t>s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64" dirty="0">
                <a:latin typeface="Arial"/>
                <a:cs typeface="Arial"/>
              </a:rPr>
              <a:t>r</a:t>
            </a:r>
            <a:r>
              <a:rPr spc="53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4" dirty="0">
                <a:latin typeface="Arial"/>
                <a:cs typeface="Arial"/>
              </a:rPr>
              <a:t>a</a:t>
            </a:r>
            <a:r>
              <a:rPr spc="-70" dirty="0">
                <a:latin typeface="Arial"/>
                <a:cs typeface="Arial"/>
              </a:rPr>
              <a:t>n</a:t>
            </a:r>
            <a:r>
              <a:rPr spc="109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op</a:t>
            </a:r>
            <a:r>
              <a:rPr spc="-29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n</a:t>
            </a:r>
            <a:r>
              <a:rPr spc="145" dirty="0">
                <a:latin typeface="Arial"/>
                <a:cs typeface="Arial"/>
              </a:rPr>
              <a:t> </a:t>
            </a:r>
            <a:r>
              <a:rPr spc="-181" dirty="0">
                <a:latin typeface="Arial"/>
                <a:cs typeface="Arial"/>
              </a:rPr>
              <a:t>s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65" dirty="0">
                <a:latin typeface="Arial"/>
                <a:cs typeface="Arial"/>
              </a:rPr>
              <a:t>g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-17" dirty="0">
                <a:latin typeface="Arial"/>
                <a:cs typeface="Arial"/>
              </a:rPr>
              <a:t>y</a:t>
            </a:r>
            <a:r>
              <a:rPr spc="-9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f</a:t>
            </a:r>
            <a:r>
              <a:rPr spc="-25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r</a:t>
            </a:r>
            <a:r>
              <a:rPr spc="310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b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33" dirty="0">
                <a:latin typeface="Arial"/>
                <a:cs typeface="Arial"/>
              </a:rPr>
              <a:t>l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-55" dirty="0">
                <a:latin typeface="Arial"/>
                <a:cs typeface="Arial"/>
              </a:rPr>
              <a:t>l</a:t>
            </a:r>
            <a:r>
              <a:rPr spc="-69" dirty="0">
                <a:latin typeface="Arial"/>
                <a:cs typeface="Arial"/>
              </a:rPr>
              <a:t> </a:t>
            </a:r>
            <a:r>
              <a:rPr spc="-115" dirty="0">
                <a:latin typeface="Arial"/>
                <a:cs typeface="Arial"/>
              </a:rPr>
              <a:t>h</a:t>
            </a:r>
            <a:r>
              <a:rPr spc="54" dirty="0">
                <a:latin typeface="Arial"/>
                <a:cs typeface="Arial"/>
              </a:rPr>
              <a:t>e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-65" dirty="0">
                <a:latin typeface="Arial"/>
                <a:cs typeface="Arial"/>
              </a:rPr>
              <a:t>a</a:t>
            </a:r>
            <a:r>
              <a:rPr spc="-37" dirty="0">
                <a:latin typeface="Arial"/>
                <a:cs typeface="Arial"/>
              </a:rPr>
              <a:t>s</a:t>
            </a:r>
            <a:r>
              <a:rPr spc="-179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82792" y="1871269"/>
            <a:ext cx="31060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91" dirty="0">
                <a:latin typeface="Arial"/>
                <a:cs typeface="Arial"/>
              </a:rPr>
              <a:t>of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87043" y="4422830"/>
            <a:ext cx="7483774" cy="528319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-79" dirty="0">
                <a:latin typeface="Arial Unicode MS"/>
                <a:cs typeface="Arial Unicode MS"/>
              </a:rPr>
              <a:t> </a:t>
            </a:r>
            <a:r>
              <a:rPr spc="-25" dirty="0">
                <a:latin typeface="Arial"/>
                <a:cs typeface="Arial"/>
              </a:rPr>
              <a:t>Th</a:t>
            </a:r>
            <a:r>
              <a:rPr spc="-29" dirty="0">
                <a:latin typeface="Arial"/>
                <a:cs typeface="Arial"/>
              </a:rPr>
              <a:t>e</a:t>
            </a:r>
            <a:r>
              <a:rPr spc="-14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e</a:t>
            </a:r>
            <a:r>
              <a:rPr spc="152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182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o</a:t>
            </a:r>
            <a:r>
              <a:rPr spc="14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d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99" dirty="0">
                <a:latin typeface="Arial"/>
                <a:cs typeface="Arial"/>
              </a:rPr>
              <a:t>f</a:t>
            </a:r>
            <a:r>
              <a:rPr spc="99" dirty="0">
                <a:latin typeface="Arial"/>
                <a:cs typeface="Arial"/>
              </a:rPr>
              <a:t>f</a:t>
            </a:r>
            <a:r>
              <a:rPr spc="-65" dirty="0">
                <a:latin typeface="Arial"/>
                <a:cs typeface="Arial"/>
              </a:rPr>
              <a:t>e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en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-70" dirty="0">
                <a:latin typeface="Arial"/>
                <a:cs typeface="Arial"/>
              </a:rPr>
              <a:t>e</a:t>
            </a:r>
            <a:r>
              <a:rPr spc="179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</a:t>
            </a:r>
            <a:r>
              <a:rPr spc="78" dirty="0">
                <a:latin typeface="Arial"/>
                <a:cs typeface="Arial"/>
              </a:rPr>
              <a:t> </a:t>
            </a:r>
            <a:r>
              <a:rPr spc="-45" dirty="0">
                <a:latin typeface="Arial"/>
                <a:cs typeface="Arial"/>
              </a:rPr>
              <a:t>r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4" dirty="0">
                <a:latin typeface="Arial"/>
                <a:cs typeface="Arial"/>
              </a:rPr>
              <a:t>u</a:t>
            </a:r>
            <a:r>
              <a:rPr spc="170" dirty="0">
                <a:latin typeface="Arial"/>
                <a:cs typeface="Arial"/>
              </a:rPr>
              <a:t>r</a:t>
            </a:r>
            <a:r>
              <a:rPr spc="50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e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-90" dirty="0">
                <a:latin typeface="Arial"/>
                <a:cs typeface="Arial"/>
              </a:rPr>
              <a:t>e</a:t>
            </a:r>
            <a:r>
              <a:rPr spc="175" dirty="0">
                <a:latin typeface="Arial"/>
                <a:cs typeface="Arial"/>
              </a:rPr>
              <a:t> </a:t>
            </a:r>
            <a:r>
              <a:rPr spc="-45" dirty="0">
                <a:latin typeface="Arial"/>
                <a:cs typeface="Arial"/>
              </a:rPr>
              <a:t>r</a:t>
            </a:r>
            <a:r>
              <a:rPr spc="-135" dirty="0">
                <a:latin typeface="Arial"/>
                <a:cs typeface="Arial"/>
              </a:rPr>
              <a:t>a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-90" dirty="0">
                <a:latin typeface="Arial"/>
                <a:cs typeface="Arial"/>
              </a:rPr>
              <a:t>e</a:t>
            </a:r>
            <a:r>
              <a:rPr spc="200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b</a:t>
            </a:r>
            <a:r>
              <a:rPr spc="-14" dirty="0">
                <a:latin typeface="Arial"/>
                <a:cs typeface="Arial"/>
              </a:rPr>
              <a:t>u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34" dirty="0">
                <a:latin typeface="Arial"/>
                <a:cs typeface="Arial"/>
              </a:rPr>
              <a:t> </a:t>
            </a:r>
            <a:r>
              <a:rPr spc="-34" dirty="0">
                <a:latin typeface="Arial"/>
                <a:cs typeface="Arial"/>
              </a:rPr>
              <a:t>w</a:t>
            </a:r>
            <a:r>
              <a:rPr spc="-25" dirty="0">
                <a:latin typeface="Arial"/>
                <a:cs typeface="Arial"/>
              </a:rPr>
              <a:t>o</a:t>
            </a:r>
            <a:r>
              <a:rPr spc="-29" dirty="0">
                <a:latin typeface="Arial"/>
                <a:cs typeface="Arial"/>
              </a:rPr>
              <a:t>un</a:t>
            </a:r>
            <a:r>
              <a:rPr dirty="0">
                <a:latin typeface="Arial"/>
                <a:cs typeface="Arial"/>
              </a:rPr>
              <a:t>d</a:t>
            </a:r>
            <a:r>
              <a:rPr spc="439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i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199" dirty="0">
                <a:latin typeface="Arial"/>
                <a:cs typeface="Arial"/>
              </a:rPr>
              <a:t>f</a:t>
            </a:r>
            <a:r>
              <a:rPr spc="-90" dirty="0">
                <a:latin typeface="Arial"/>
                <a:cs typeface="Arial"/>
              </a:rPr>
              <a:t>e</a:t>
            </a:r>
            <a:r>
              <a:rPr spc="-60" dirty="0">
                <a:latin typeface="Arial"/>
                <a:cs typeface="Arial"/>
              </a:rPr>
              <a:t>c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-90" dirty="0">
                <a:latin typeface="Arial"/>
                <a:cs typeface="Arial"/>
              </a:rPr>
              <a:t>n</a:t>
            </a:r>
            <a:r>
              <a:rPr spc="200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182" dirty="0">
                <a:latin typeface="Arial"/>
                <a:cs typeface="Arial"/>
              </a:rPr>
              <a:t> </a:t>
            </a:r>
            <a:r>
              <a:rPr spc="-115" dirty="0">
                <a:latin typeface="Arial"/>
                <a:cs typeface="Arial"/>
              </a:rPr>
              <a:t>h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54" dirty="0">
                <a:latin typeface="Arial"/>
                <a:cs typeface="Arial"/>
              </a:rPr>
              <a:t>e</a:t>
            </a:r>
            <a:r>
              <a:rPr spc="40" dirty="0">
                <a:latin typeface="Arial"/>
                <a:cs typeface="Arial"/>
              </a:rPr>
              <a:t>r</a:t>
            </a:r>
            <a:endParaRPr dirty="0">
              <a:latin typeface="Arial"/>
              <a:cs typeface="Arial"/>
            </a:endParaRPr>
          </a:p>
          <a:p>
            <a:pPr marL="225074" marR="34141">
              <a:lnSpc>
                <a:spcPct val="95825"/>
              </a:lnSpc>
            </a:pPr>
            <a:r>
              <a:rPr spc="18" dirty="0">
                <a:latin typeface="Arial"/>
                <a:cs typeface="Arial"/>
              </a:rPr>
              <a:t>with open surgery than with laparoscopy.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105417"/>
            <a:ext cx="7467600" cy="1600034"/>
          </a:xfrm>
          <a:prstGeom prst="rect">
            <a:avLst/>
          </a:prstGeom>
          <a:noFill/>
        </p:spPr>
        <p:txBody>
          <a:bodyPr wrap="square" lIns="91041" tIns="45520" rIns="91041" bIns="45520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1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Hernioplasty</a:t>
            </a:r>
            <a:r>
              <a:rPr lang="en-GB" dirty="0" smtClean="0"/>
              <a:t> – </a:t>
            </a:r>
            <a:r>
              <a:rPr lang="en-GB" dirty="0" err="1" smtClean="0"/>
              <a:t>Herniotomy</a:t>
            </a:r>
            <a:r>
              <a:rPr lang="en-GB" dirty="0" smtClean="0"/>
              <a:t> plus reinforcement of the posterior wall of the inguinal canal with a synthetic mesh </a:t>
            </a:r>
          </a:p>
          <a:p>
            <a:endParaRPr lang="en-GB" dirty="0" smtClean="0"/>
          </a:p>
          <a:p>
            <a:pPr>
              <a:buFont typeface="Wingdings" pitchFamily="2" charset="2"/>
              <a:buChar char="§"/>
            </a:pPr>
            <a:r>
              <a:rPr lang="en-GB" sz="2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1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Herniorrhaphy</a:t>
            </a:r>
            <a:r>
              <a:rPr lang="en-GB" dirty="0" smtClean="0"/>
              <a:t> – </a:t>
            </a:r>
            <a:r>
              <a:rPr lang="en-GB" dirty="0" err="1" smtClean="0"/>
              <a:t>Herniotomy</a:t>
            </a:r>
            <a:r>
              <a:rPr lang="en-GB" dirty="0" smtClean="0"/>
              <a:t> plus repair of the posterior wall of the inguinal canal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02641" y="164707"/>
            <a:ext cx="275191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9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9446" y="164707"/>
            <a:ext cx="220382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1" dirty="0">
                <a:solidFill>
                  <a:srgbClr val="FDFDFD"/>
                </a:solidFill>
                <a:latin typeface="Arial"/>
                <a:cs typeface="Arial"/>
              </a:rPr>
              <a:t>HERNIA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26179" y="1197260"/>
            <a:ext cx="810875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22" dirty="0">
                <a:latin typeface="Arial"/>
                <a:cs typeface="Arial"/>
              </a:rPr>
              <a:t>RISK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43624" y="1197260"/>
            <a:ext cx="48467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4" dirty="0">
                <a:latin typeface="Arial"/>
                <a:cs typeface="Arial"/>
              </a:rPr>
              <a:t>OF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7969" y="1197260"/>
            <a:ext cx="1658926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91" dirty="0">
                <a:latin typeface="Arial"/>
                <a:cs typeface="Arial"/>
              </a:rPr>
              <a:t>SURGERY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7304" y="1676400"/>
            <a:ext cx="6046927" cy="1946148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 marR="28797">
              <a:lnSpc>
                <a:spcPts val="2028"/>
              </a:lnSpc>
            </a:pPr>
            <a:r>
              <a:rPr sz="1400" spc="-209" dirty="0">
                <a:latin typeface="Arial Unicode MS"/>
                <a:cs typeface="Arial Unicode MS"/>
              </a:rPr>
              <a:t>■</a:t>
            </a:r>
            <a:r>
              <a:rPr sz="1400" spc="-96" dirty="0">
                <a:latin typeface="Arial Unicode MS"/>
                <a:cs typeface="Arial Unicode MS"/>
              </a:rPr>
              <a:t>  </a:t>
            </a:r>
            <a:r>
              <a:rPr sz="1400" spc="78" dirty="0">
                <a:latin typeface="Arial Unicode MS"/>
                <a:cs typeface="Arial Unicode MS"/>
              </a:rPr>
              <a:t> </a:t>
            </a:r>
            <a:r>
              <a:rPr sz="1900" dirty="0">
                <a:latin typeface="Arial"/>
                <a:cs typeface="Arial"/>
              </a:rPr>
              <a:t>V</a:t>
            </a:r>
            <a:r>
              <a:rPr sz="1900" spc="-4" dirty="0">
                <a:latin typeface="Arial"/>
                <a:cs typeface="Arial"/>
              </a:rPr>
              <a:t>a</a:t>
            </a:r>
            <a:r>
              <a:rPr sz="1900" dirty="0">
                <a:latin typeface="Arial"/>
                <a:cs typeface="Arial"/>
              </a:rPr>
              <a:t>s</a:t>
            </a:r>
            <a:r>
              <a:rPr sz="1900" spc="-193" dirty="0">
                <a:latin typeface="Arial"/>
                <a:cs typeface="Arial"/>
              </a:rPr>
              <a:t> </a:t>
            </a:r>
            <a:r>
              <a:rPr sz="1900" spc="-47" dirty="0">
                <a:latin typeface="Arial"/>
                <a:cs typeface="Arial"/>
              </a:rPr>
              <a:t>d</a:t>
            </a:r>
            <a:r>
              <a:rPr sz="1900" spc="20" dirty="0">
                <a:latin typeface="Arial"/>
                <a:cs typeface="Arial"/>
              </a:rPr>
              <a:t>e</a:t>
            </a:r>
            <a:r>
              <a:rPr sz="1900" spc="193" dirty="0">
                <a:latin typeface="Arial"/>
                <a:cs typeface="Arial"/>
              </a:rPr>
              <a:t>f</a:t>
            </a:r>
            <a:r>
              <a:rPr sz="1900" spc="-26" dirty="0">
                <a:latin typeface="Arial"/>
                <a:cs typeface="Arial"/>
              </a:rPr>
              <a:t>e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dirty="0">
                <a:latin typeface="Arial"/>
                <a:cs typeface="Arial"/>
              </a:rPr>
              <a:t>e</a:t>
            </a:r>
            <a:r>
              <a:rPr sz="1900" spc="46" dirty="0">
                <a:latin typeface="Arial"/>
                <a:cs typeface="Arial"/>
              </a:rPr>
              <a:t>n</a:t>
            </a:r>
            <a:r>
              <a:rPr sz="1900" spc="-132" dirty="0">
                <a:latin typeface="Arial"/>
                <a:cs typeface="Arial"/>
              </a:rPr>
              <a:t>s</a:t>
            </a:r>
            <a:r>
              <a:rPr sz="1900" spc="214" dirty="0">
                <a:latin typeface="Arial"/>
                <a:cs typeface="Arial"/>
              </a:rPr>
              <a:t> </a:t>
            </a:r>
            <a:r>
              <a:rPr sz="1900" spc="-63" dirty="0">
                <a:latin typeface="Arial"/>
                <a:cs typeface="Arial"/>
              </a:rPr>
              <a:t>i</a:t>
            </a:r>
            <a:r>
              <a:rPr sz="1900" dirty="0">
                <a:latin typeface="Arial"/>
                <a:cs typeface="Arial"/>
              </a:rPr>
              <a:t>n</a:t>
            </a:r>
            <a:r>
              <a:rPr sz="1900" spc="201" dirty="0">
                <a:latin typeface="Arial"/>
                <a:cs typeface="Arial"/>
              </a:rPr>
              <a:t>j</a:t>
            </a:r>
            <a:r>
              <a:rPr sz="1900" spc="94" dirty="0">
                <a:latin typeface="Arial"/>
                <a:cs typeface="Arial"/>
              </a:rPr>
              <a:t>u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spc="8" dirty="0">
                <a:latin typeface="Arial"/>
                <a:cs typeface="Arial"/>
              </a:rPr>
              <a:t>y</a:t>
            </a:r>
            <a:endParaRPr sz="1900" dirty="0">
              <a:latin typeface="Arial"/>
              <a:cs typeface="Arial"/>
            </a:endParaRPr>
          </a:p>
          <a:p>
            <a:pPr marL="222037" indent="-209394">
              <a:lnSpc>
                <a:spcPts val="2423"/>
              </a:lnSpc>
              <a:spcBef>
                <a:spcPts val="587"/>
              </a:spcBef>
              <a:tabLst>
                <a:tab pos="227597" algn="l"/>
              </a:tabLst>
            </a:pPr>
            <a:r>
              <a:rPr sz="1400" spc="-209" dirty="0" smtClean="0">
                <a:latin typeface="Arial Unicode MS"/>
                <a:cs typeface="Arial Unicode MS"/>
              </a:rPr>
              <a:t>■</a:t>
            </a:r>
            <a:r>
              <a:rPr lang="ar-JO" sz="1400" dirty="0">
                <a:latin typeface="Arial Unicode MS"/>
                <a:cs typeface="Arial Unicode MS"/>
              </a:rPr>
              <a:t> </a:t>
            </a:r>
            <a:r>
              <a:rPr lang="ar-JO" sz="1400" dirty="0" smtClean="0">
                <a:latin typeface="Arial Unicode MS"/>
                <a:cs typeface="Arial Unicode MS"/>
              </a:rPr>
              <a:t> </a:t>
            </a:r>
            <a:r>
              <a:rPr sz="1900" spc="36" dirty="0" smtClean="0">
                <a:latin typeface="Arial"/>
                <a:cs typeface="Arial"/>
              </a:rPr>
              <a:t>Spermatic </a:t>
            </a:r>
            <a:r>
              <a:rPr sz="1900" spc="36" dirty="0">
                <a:latin typeface="Arial"/>
                <a:cs typeface="Arial"/>
              </a:rPr>
              <a:t>vessels injury, dissection, or constriction, </a:t>
            </a:r>
            <a:endParaRPr sz="1900" dirty="0">
              <a:latin typeface="Arial"/>
              <a:cs typeface="Arial"/>
            </a:endParaRPr>
          </a:p>
          <a:p>
            <a:pPr marL="222037">
              <a:lnSpc>
                <a:spcPts val="2172"/>
              </a:lnSpc>
              <a:tabLst>
                <a:tab pos="227597" algn="l"/>
              </a:tabLst>
            </a:pPr>
            <a:r>
              <a:rPr sz="1900" spc="45" dirty="0">
                <a:latin typeface="Arial"/>
                <a:cs typeface="Arial"/>
              </a:rPr>
              <a:t>to testicular necrosis</a:t>
            </a:r>
            <a:endParaRPr sz="1900" dirty="0">
              <a:latin typeface="Arial"/>
              <a:cs typeface="Arial"/>
            </a:endParaRPr>
          </a:p>
          <a:p>
            <a:pPr marL="12647" marR="28797">
              <a:lnSpc>
                <a:spcPct val="106373"/>
              </a:lnSpc>
              <a:spcBef>
                <a:spcPts val="133"/>
              </a:spcBef>
            </a:pPr>
            <a:r>
              <a:rPr lang="ar-JO" sz="1400" spc="-209" dirty="0" smtClean="0">
                <a:latin typeface="Arial Unicode MS"/>
                <a:cs typeface="Arial Unicode MS"/>
              </a:rPr>
              <a:t> </a:t>
            </a:r>
            <a:r>
              <a:rPr sz="1400" spc="-209" dirty="0" smtClean="0">
                <a:latin typeface="Arial Unicode MS"/>
                <a:cs typeface="Arial Unicode MS"/>
              </a:rPr>
              <a:t>■</a:t>
            </a:r>
            <a:r>
              <a:rPr sz="1400" spc="-96" dirty="0" smtClean="0">
                <a:latin typeface="Arial Unicode MS"/>
                <a:cs typeface="Arial Unicode MS"/>
              </a:rPr>
              <a:t>   </a:t>
            </a:r>
            <a:r>
              <a:rPr sz="1400" spc="-66" dirty="0" smtClean="0">
                <a:latin typeface="Arial Unicode MS"/>
                <a:cs typeface="Arial Unicode MS"/>
              </a:rPr>
              <a:t> </a:t>
            </a:r>
            <a:r>
              <a:rPr sz="1900" spc="-189" dirty="0">
                <a:latin typeface="Arial"/>
                <a:cs typeface="Arial"/>
              </a:rPr>
              <a:t>I</a:t>
            </a:r>
            <a:r>
              <a:rPr sz="1900" spc="20" dirty="0">
                <a:latin typeface="Arial"/>
                <a:cs typeface="Arial"/>
              </a:rPr>
              <a:t>n</a:t>
            </a:r>
            <a:r>
              <a:rPr sz="1900" spc="201" dirty="0">
                <a:latin typeface="Arial"/>
                <a:cs typeface="Arial"/>
              </a:rPr>
              <a:t>j</a:t>
            </a:r>
            <a:r>
              <a:rPr sz="1900" spc="94" dirty="0">
                <a:latin typeface="Arial"/>
                <a:cs typeface="Arial"/>
              </a:rPr>
              <a:t>u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spc="8" dirty="0">
                <a:latin typeface="Arial"/>
                <a:cs typeface="Arial"/>
              </a:rPr>
              <a:t>y</a:t>
            </a:r>
            <a:r>
              <a:rPr sz="1900" spc="50" dirty="0">
                <a:latin typeface="Arial"/>
                <a:cs typeface="Arial"/>
              </a:rPr>
              <a:t> </a:t>
            </a:r>
            <a:r>
              <a:rPr sz="1900" spc="46" dirty="0">
                <a:latin typeface="Arial"/>
                <a:cs typeface="Arial"/>
              </a:rPr>
              <a:t>t</a:t>
            </a:r>
            <a:r>
              <a:rPr sz="1900" spc="94" dirty="0">
                <a:latin typeface="Arial"/>
                <a:cs typeface="Arial"/>
              </a:rPr>
              <a:t>o</a:t>
            </a:r>
            <a:r>
              <a:rPr sz="1900" spc="124" dirty="0">
                <a:latin typeface="Arial"/>
                <a:cs typeface="Arial"/>
              </a:rPr>
              <a:t> </a:t>
            </a:r>
            <a:r>
              <a:rPr sz="1900" spc="120" dirty="0">
                <a:latin typeface="Arial"/>
                <a:cs typeface="Arial"/>
              </a:rPr>
              <a:t>f</a:t>
            </a:r>
            <a:r>
              <a:rPr sz="1900" spc="-26" dirty="0">
                <a:latin typeface="Arial"/>
                <a:cs typeface="Arial"/>
              </a:rPr>
              <a:t>e</a:t>
            </a:r>
            <a:r>
              <a:rPr sz="1900" spc="120" dirty="0">
                <a:latin typeface="Arial"/>
                <a:cs typeface="Arial"/>
              </a:rPr>
              <a:t>m</a:t>
            </a:r>
            <a:r>
              <a:rPr sz="1900" spc="168" dirty="0">
                <a:latin typeface="Arial"/>
                <a:cs typeface="Arial"/>
              </a:rPr>
              <a:t>o</a:t>
            </a:r>
            <a:r>
              <a:rPr sz="1900" spc="108" dirty="0">
                <a:latin typeface="Arial"/>
                <a:cs typeface="Arial"/>
              </a:rPr>
              <a:t>r</a:t>
            </a:r>
            <a:r>
              <a:rPr sz="1900" spc="-47" dirty="0">
                <a:latin typeface="Arial"/>
                <a:cs typeface="Arial"/>
              </a:rPr>
              <a:t>a</a:t>
            </a:r>
            <a:r>
              <a:rPr sz="1900" spc="-84" dirty="0">
                <a:latin typeface="Arial"/>
                <a:cs typeface="Arial"/>
              </a:rPr>
              <a:t>l</a:t>
            </a:r>
            <a:r>
              <a:rPr sz="1900" dirty="0">
                <a:latin typeface="Arial"/>
                <a:cs typeface="Arial"/>
              </a:rPr>
              <a:t> </a:t>
            </a:r>
            <a:r>
              <a:rPr sz="1900" spc="-214" dirty="0">
                <a:latin typeface="Arial"/>
                <a:cs typeface="Arial"/>
              </a:rPr>
              <a:t> </a:t>
            </a:r>
            <a:r>
              <a:rPr sz="1900" spc="-95" dirty="0">
                <a:latin typeface="Arial"/>
                <a:cs typeface="Arial"/>
              </a:rPr>
              <a:t>n</a:t>
            </a:r>
            <a:r>
              <a:rPr sz="1900" spc="94" dirty="0">
                <a:latin typeface="Arial"/>
                <a:cs typeface="Arial"/>
              </a:rPr>
              <a:t>e</a:t>
            </a:r>
            <a:r>
              <a:rPr sz="1900" spc="108" dirty="0">
                <a:latin typeface="Arial"/>
                <a:cs typeface="Arial"/>
              </a:rPr>
              <a:t>r</a:t>
            </a:r>
            <a:r>
              <a:rPr sz="1900" spc="79" dirty="0">
                <a:latin typeface="Arial"/>
                <a:cs typeface="Arial"/>
              </a:rPr>
              <a:t>v</a:t>
            </a:r>
            <a:r>
              <a:rPr sz="1900" spc="-26" dirty="0">
                <a:latin typeface="Arial"/>
                <a:cs typeface="Arial"/>
              </a:rPr>
              <a:t>e</a:t>
            </a:r>
            <a:r>
              <a:rPr sz="1900" spc="-94" dirty="0">
                <a:latin typeface="Arial"/>
                <a:cs typeface="Arial"/>
              </a:rPr>
              <a:t>,</a:t>
            </a:r>
            <a:r>
              <a:rPr sz="1900" spc="219" dirty="0">
                <a:latin typeface="Arial"/>
                <a:cs typeface="Arial"/>
              </a:rPr>
              <a:t> </a:t>
            </a:r>
            <a:r>
              <a:rPr sz="1900" spc="-121" dirty="0">
                <a:latin typeface="Arial"/>
                <a:cs typeface="Arial"/>
              </a:rPr>
              <a:t>a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spc="216" dirty="0">
                <a:latin typeface="Arial"/>
                <a:cs typeface="Arial"/>
              </a:rPr>
              <a:t>t</a:t>
            </a:r>
            <a:r>
              <a:rPr sz="1900" spc="20" dirty="0">
                <a:latin typeface="Arial"/>
                <a:cs typeface="Arial"/>
              </a:rPr>
              <a:t>e</a:t>
            </a:r>
            <a:r>
              <a:rPr sz="1900" spc="108" dirty="0">
                <a:latin typeface="Arial"/>
                <a:cs typeface="Arial"/>
              </a:rPr>
              <a:t>r</a:t>
            </a:r>
            <a:r>
              <a:rPr sz="1900" spc="-36" dirty="0">
                <a:latin typeface="Arial"/>
                <a:cs typeface="Arial"/>
              </a:rPr>
              <a:t>y</a:t>
            </a:r>
            <a:r>
              <a:rPr sz="1900" spc="-168" dirty="0">
                <a:latin typeface="Arial"/>
                <a:cs typeface="Arial"/>
              </a:rPr>
              <a:t>,</a:t>
            </a:r>
            <a:r>
              <a:rPr sz="1900" spc="194" dirty="0">
                <a:latin typeface="Arial"/>
                <a:cs typeface="Arial"/>
              </a:rPr>
              <a:t> </a:t>
            </a:r>
            <a:r>
              <a:rPr sz="1900" spc="-4" dirty="0">
                <a:latin typeface="Arial"/>
                <a:cs typeface="Arial"/>
              </a:rPr>
              <a:t>o</a:t>
            </a:r>
            <a:r>
              <a:rPr sz="1900" dirty="0">
                <a:latin typeface="Arial"/>
                <a:cs typeface="Arial"/>
              </a:rPr>
              <a:t>r</a:t>
            </a:r>
            <a:r>
              <a:rPr sz="1900" spc="166" dirty="0">
                <a:latin typeface="Arial"/>
                <a:cs typeface="Arial"/>
              </a:rPr>
              <a:t> </a:t>
            </a:r>
            <a:r>
              <a:rPr sz="1900" spc="8" dirty="0">
                <a:latin typeface="Arial"/>
                <a:cs typeface="Arial"/>
              </a:rPr>
              <a:t>v</a:t>
            </a:r>
            <a:r>
              <a:rPr sz="1900" spc="20" dirty="0">
                <a:latin typeface="Arial"/>
                <a:cs typeface="Arial"/>
              </a:rPr>
              <a:t>e</a:t>
            </a:r>
            <a:r>
              <a:rPr sz="1900" spc="58" dirty="0">
                <a:latin typeface="Arial"/>
                <a:cs typeface="Arial"/>
              </a:rPr>
              <a:t>i</a:t>
            </a:r>
            <a:r>
              <a:rPr sz="1900" spc="-52" dirty="0">
                <a:latin typeface="Arial"/>
                <a:cs typeface="Arial"/>
              </a:rPr>
              <a:t>n</a:t>
            </a:r>
            <a:endParaRPr sz="1900" dirty="0">
              <a:latin typeface="Arial"/>
              <a:cs typeface="Arial"/>
            </a:endParaRPr>
          </a:p>
          <a:p>
            <a:pPr marL="12647" marR="28797">
              <a:lnSpc>
                <a:spcPct val="106373"/>
              </a:lnSpc>
              <a:spcBef>
                <a:spcPts val="405"/>
              </a:spcBef>
            </a:pPr>
            <a:r>
              <a:rPr sz="1400" spc="-209" dirty="0">
                <a:latin typeface="Arial Unicode MS"/>
                <a:cs typeface="Arial Unicode MS"/>
              </a:rPr>
              <a:t>■</a:t>
            </a:r>
            <a:r>
              <a:rPr sz="1400" spc="-96" dirty="0">
                <a:latin typeface="Arial Unicode MS"/>
                <a:cs typeface="Arial Unicode MS"/>
              </a:rPr>
              <a:t>  </a:t>
            </a:r>
            <a:r>
              <a:rPr sz="1400" spc="128" dirty="0">
                <a:latin typeface="Arial Unicode MS"/>
                <a:cs typeface="Arial Unicode MS"/>
              </a:rPr>
              <a:t> </a:t>
            </a:r>
            <a:r>
              <a:rPr sz="1900" spc="-241" dirty="0">
                <a:latin typeface="Arial"/>
                <a:cs typeface="Arial"/>
              </a:rPr>
              <a:t>C</a:t>
            </a:r>
            <a:r>
              <a:rPr sz="1900" spc="46" dirty="0">
                <a:latin typeface="Arial"/>
                <a:cs typeface="Arial"/>
              </a:rPr>
              <a:t>h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spc="94" dirty="0">
                <a:latin typeface="Arial"/>
                <a:cs typeface="Arial"/>
              </a:rPr>
              <a:t>o</a:t>
            </a:r>
            <a:r>
              <a:rPr sz="1900" spc="46" dirty="0">
                <a:latin typeface="Arial"/>
                <a:cs typeface="Arial"/>
              </a:rPr>
              <a:t>n</a:t>
            </a:r>
            <a:r>
              <a:rPr sz="1900" spc="83" dirty="0">
                <a:latin typeface="Arial"/>
                <a:cs typeface="Arial"/>
              </a:rPr>
              <a:t>i</a:t>
            </a:r>
            <a:r>
              <a:rPr sz="1900" spc="-66" dirty="0">
                <a:latin typeface="Arial"/>
                <a:cs typeface="Arial"/>
              </a:rPr>
              <a:t>c</a:t>
            </a:r>
            <a:r>
              <a:rPr sz="1900" spc="1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ing</a:t>
            </a:r>
            <a:r>
              <a:rPr sz="1900" spc="-4" dirty="0">
                <a:latin typeface="Arial"/>
                <a:cs typeface="Arial"/>
              </a:rPr>
              <a:t>u</a:t>
            </a:r>
            <a:r>
              <a:rPr sz="1900" dirty="0">
                <a:latin typeface="Arial"/>
                <a:cs typeface="Arial"/>
              </a:rPr>
              <a:t>i</a:t>
            </a:r>
            <a:r>
              <a:rPr sz="1900" spc="-4" dirty="0">
                <a:latin typeface="Arial"/>
                <a:cs typeface="Arial"/>
              </a:rPr>
              <a:t>n</a:t>
            </a:r>
            <a:r>
              <a:rPr sz="1900" dirty="0">
                <a:latin typeface="Arial"/>
                <a:cs typeface="Arial"/>
              </a:rPr>
              <a:t>al</a:t>
            </a:r>
            <a:r>
              <a:rPr sz="1900" spc="517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p</a:t>
            </a:r>
            <a:r>
              <a:rPr sz="1900" spc="-4" dirty="0">
                <a:latin typeface="Arial"/>
                <a:cs typeface="Arial"/>
              </a:rPr>
              <a:t>a</a:t>
            </a:r>
            <a:r>
              <a:rPr sz="1900" dirty="0">
                <a:latin typeface="Arial"/>
                <a:cs typeface="Arial"/>
              </a:rPr>
              <a:t>in</a:t>
            </a:r>
          </a:p>
          <a:p>
            <a:pPr marL="12647" marR="28797">
              <a:lnSpc>
                <a:spcPct val="106373"/>
              </a:lnSpc>
              <a:spcBef>
                <a:spcPts val="380"/>
              </a:spcBef>
            </a:pPr>
            <a:r>
              <a:rPr sz="1400" spc="-209" dirty="0">
                <a:latin typeface="Arial Unicode MS"/>
                <a:cs typeface="Arial Unicode MS"/>
              </a:rPr>
              <a:t>■</a:t>
            </a:r>
            <a:r>
              <a:rPr sz="1400" spc="-96" dirty="0">
                <a:latin typeface="Arial Unicode MS"/>
                <a:cs typeface="Arial Unicode MS"/>
              </a:rPr>
              <a:t>   </a:t>
            </a:r>
            <a:r>
              <a:rPr sz="1400" spc="-66" dirty="0">
                <a:latin typeface="Arial Unicode MS"/>
                <a:cs typeface="Arial Unicode MS"/>
              </a:rPr>
              <a:t> </a:t>
            </a:r>
            <a:r>
              <a:rPr sz="1900" spc="-235" dirty="0">
                <a:latin typeface="Arial"/>
                <a:cs typeface="Arial"/>
              </a:rPr>
              <a:t>B</a:t>
            </a:r>
            <a:r>
              <a:rPr sz="1900" spc="7" dirty="0">
                <a:latin typeface="Arial"/>
                <a:cs typeface="Arial"/>
              </a:rPr>
              <a:t>l</a:t>
            </a:r>
            <a:r>
              <a:rPr sz="1900" dirty="0">
                <a:latin typeface="Arial"/>
                <a:cs typeface="Arial"/>
              </a:rPr>
              <a:t>a</a:t>
            </a:r>
            <a:r>
              <a:rPr sz="1900" spc="94" dirty="0">
                <a:latin typeface="Arial"/>
                <a:cs typeface="Arial"/>
              </a:rPr>
              <a:t>dde</a:t>
            </a:r>
            <a:r>
              <a:rPr sz="1900" spc="87" dirty="0">
                <a:latin typeface="Arial"/>
                <a:cs typeface="Arial"/>
              </a:rPr>
              <a:t>r</a:t>
            </a:r>
            <a:r>
              <a:rPr sz="1900" spc="144" dirty="0">
                <a:latin typeface="Arial"/>
                <a:cs typeface="Arial"/>
              </a:rPr>
              <a:t> </a:t>
            </a:r>
            <a:r>
              <a:rPr sz="1900" spc="-63" dirty="0">
                <a:latin typeface="Arial"/>
                <a:cs typeface="Arial"/>
              </a:rPr>
              <a:t>i</a:t>
            </a:r>
            <a:r>
              <a:rPr sz="1900" dirty="0">
                <a:latin typeface="Arial"/>
                <a:cs typeface="Arial"/>
              </a:rPr>
              <a:t>n</a:t>
            </a:r>
            <a:r>
              <a:rPr sz="1900" spc="201" dirty="0">
                <a:latin typeface="Arial"/>
                <a:cs typeface="Arial"/>
              </a:rPr>
              <a:t>j</a:t>
            </a:r>
            <a:r>
              <a:rPr sz="1900" spc="94" dirty="0">
                <a:latin typeface="Arial"/>
                <a:cs typeface="Arial"/>
              </a:rPr>
              <a:t>u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spc="8" dirty="0">
                <a:latin typeface="Arial"/>
                <a:cs typeface="Arial"/>
              </a:rPr>
              <a:t>y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41112" y="2057400"/>
            <a:ext cx="708303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900" spc="46" dirty="0">
                <a:latin typeface="Arial"/>
                <a:cs typeface="Arial"/>
              </a:rPr>
              <a:t>which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90891" y="2057400"/>
            <a:ext cx="1046514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900" spc="5" dirty="0">
                <a:latin typeface="Arial"/>
                <a:cs typeface="Arial"/>
              </a:rPr>
              <a:t>may lead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7276" y="3771900"/>
            <a:ext cx="7723917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400" spc="-209" dirty="0">
                <a:latin typeface="Arial Unicode MS"/>
                <a:cs typeface="Arial Unicode MS"/>
              </a:rPr>
              <a:t>■</a:t>
            </a:r>
            <a:r>
              <a:rPr sz="1400" spc="-96" dirty="0">
                <a:latin typeface="Arial Unicode MS"/>
                <a:cs typeface="Arial Unicode MS"/>
              </a:rPr>
              <a:t>   </a:t>
            </a:r>
            <a:r>
              <a:rPr sz="1400" spc="-66" dirty="0">
                <a:latin typeface="Arial Unicode MS"/>
                <a:cs typeface="Arial Unicode MS"/>
              </a:rPr>
              <a:t> </a:t>
            </a:r>
            <a:r>
              <a:rPr sz="1900" spc="-389" dirty="0">
                <a:latin typeface="Arial"/>
                <a:cs typeface="Arial"/>
              </a:rPr>
              <a:t>R</a:t>
            </a:r>
            <a:r>
              <a:rPr sz="1900" dirty="0">
                <a:latin typeface="Arial"/>
                <a:cs typeface="Arial"/>
              </a:rPr>
              <a:t>e</a:t>
            </a:r>
            <a:r>
              <a:rPr sz="1900" spc="33" dirty="0">
                <a:latin typeface="Arial"/>
                <a:cs typeface="Arial"/>
              </a:rPr>
              <a:t>c</a:t>
            </a:r>
            <a:r>
              <a:rPr sz="1900" spc="46" dirty="0">
                <a:latin typeface="Arial"/>
                <a:cs typeface="Arial"/>
              </a:rPr>
              <a:t>u</a:t>
            </a:r>
            <a:r>
              <a:rPr sz="1900" spc="182" dirty="0">
                <a:latin typeface="Arial"/>
                <a:cs typeface="Arial"/>
              </a:rPr>
              <a:t>r</a:t>
            </a:r>
            <a:r>
              <a:rPr sz="1900" spc="87" dirty="0">
                <a:latin typeface="Arial"/>
                <a:cs typeface="Arial"/>
              </a:rPr>
              <a:t>r</a:t>
            </a:r>
            <a:r>
              <a:rPr sz="1900" spc="20" dirty="0">
                <a:latin typeface="Arial"/>
                <a:cs typeface="Arial"/>
              </a:rPr>
              <a:t>e</a:t>
            </a:r>
            <a:r>
              <a:rPr sz="1900" spc="46" dirty="0">
                <a:latin typeface="Arial"/>
                <a:cs typeface="Arial"/>
              </a:rPr>
              <a:t>n</a:t>
            </a:r>
            <a:r>
              <a:rPr sz="1900" spc="33" dirty="0">
                <a:latin typeface="Arial"/>
                <a:cs typeface="Arial"/>
              </a:rPr>
              <a:t>c</a:t>
            </a:r>
            <a:r>
              <a:rPr sz="1900" spc="46" dirty="0">
                <a:latin typeface="Arial"/>
                <a:cs typeface="Arial"/>
              </a:rPr>
              <a:t>e</a:t>
            </a:r>
            <a:r>
              <a:rPr sz="1900" spc="-142" dirty="0">
                <a:latin typeface="Arial"/>
                <a:cs typeface="Arial"/>
              </a:rPr>
              <a:t>:</a:t>
            </a:r>
            <a:r>
              <a:rPr sz="1900" dirty="0">
                <a:latin typeface="Arial"/>
                <a:cs typeface="Arial"/>
              </a:rPr>
              <a:t> </a:t>
            </a:r>
            <a:r>
              <a:rPr sz="1900" spc="-189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1.0%</a:t>
            </a:r>
            <a:r>
              <a:rPr sz="1900" spc="-103" dirty="0">
                <a:latin typeface="Arial"/>
                <a:cs typeface="Arial"/>
              </a:rPr>
              <a:t> </a:t>
            </a:r>
            <a:r>
              <a:rPr sz="1900" spc="-107" dirty="0">
                <a:latin typeface="Arial"/>
                <a:cs typeface="Arial"/>
              </a:rPr>
              <a:t>-</a:t>
            </a:r>
            <a:r>
              <a:rPr sz="1900" spc="194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m</a:t>
            </a:r>
            <a:r>
              <a:rPr sz="1900" spc="141" dirty="0">
                <a:latin typeface="Arial"/>
                <a:cs typeface="Arial"/>
              </a:rPr>
              <a:t>o</a:t>
            </a:r>
            <a:r>
              <a:rPr sz="1900" spc="-132" dirty="0">
                <a:latin typeface="Arial"/>
                <a:cs typeface="Arial"/>
              </a:rPr>
              <a:t>s</a:t>
            </a:r>
            <a:r>
              <a:rPr sz="1900" spc="167" dirty="0">
                <a:latin typeface="Arial"/>
                <a:cs typeface="Arial"/>
              </a:rPr>
              <a:t>t</a:t>
            </a:r>
            <a:r>
              <a:rPr sz="1900" spc="219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ha</a:t>
            </a:r>
            <a:r>
              <a:rPr sz="1900" spc="4" dirty="0">
                <a:latin typeface="Arial"/>
                <a:cs typeface="Arial"/>
              </a:rPr>
              <a:t>p</a:t>
            </a:r>
            <a:r>
              <a:rPr sz="1900" dirty="0">
                <a:latin typeface="Arial"/>
                <a:cs typeface="Arial"/>
              </a:rPr>
              <a:t>pe</a:t>
            </a:r>
            <a:r>
              <a:rPr sz="1900" spc="-4" dirty="0">
                <a:latin typeface="Arial"/>
                <a:cs typeface="Arial"/>
              </a:rPr>
              <a:t>n</a:t>
            </a:r>
            <a:r>
              <a:rPr sz="1900" dirty="0">
                <a:latin typeface="Arial"/>
                <a:cs typeface="Arial"/>
              </a:rPr>
              <a:t>ing</a:t>
            </a:r>
            <a:r>
              <a:rPr sz="1900" spc="443" dirty="0">
                <a:latin typeface="Arial"/>
                <a:cs typeface="Arial"/>
              </a:rPr>
              <a:t> </a:t>
            </a:r>
            <a:r>
              <a:rPr sz="1900" spc="187" dirty="0">
                <a:latin typeface="Arial"/>
                <a:cs typeface="Arial"/>
              </a:rPr>
              <a:t>w</a:t>
            </a:r>
            <a:r>
              <a:rPr sz="1900" spc="-12" dirty="0">
                <a:latin typeface="Arial"/>
                <a:cs typeface="Arial"/>
              </a:rPr>
              <a:t>i</a:t>
            </a:r>
            <a:r>
              <a:rPr sz="1900" spc="314" dirty="0">
                <a:latin typeface="Arial"/>
                <a:cs typeface="Arial"/>
              </a:rPr>
              <a:t>t</a:t>
            </a:r>
            <a:r>
              <a:rPr sz="1900" spc="20" dirty="0">
                <a:latin typeface="Arial"/>
                <a:cs typeface="Arial"/>
              </a:rPr>
              <a:t>h</a:t>
            </a:r>
            <a:r>
              <a:rPr sz="1900" spc="104" dirty="0">
                <a:latin typeface="Arial"/>
                <a:cs typeface="Arial"/>
              </a:rPr>
              <a:t>i</a:t>
            </a:r>
            <a:r>
              <a:rPr sz="1900" spc="-73" dirty="0">
                <a:latin typeface="Arial"/>
                <a:cs typeface="Arial"/>
              </a:rPr>
              <a:t>n</a:t>
            </a:r>
            <a:r>
              <a:rPr sz="1900" spc="169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five</a:t>
            </a:r>
            <a:r>
              <a:rPr sz="1900" spc="262" dirty="0">
                <a:latin typeface="Arial"/>
                <a:cs typeface="Arial"/>
              </a:rPr>
              <a:t> </a:t>
            </a:r>
            <a:r>
              <a:rPr sz="1900" spc="33" dirty="0">
                <a:latin typeface="Arial"/>
                <a:cs typeface="Arial"/>
              </a:rPr>
              <a:t>y</a:t>
            </a:r>
            <a:r>
              <a:rPr sz="1900" spc="-26" dirty="0">
                <a:latin typeface="Arial"/>
                <a:cs typeface="Arial"/>
              </a:rPr>
              <a:t>e</a:t>
            </a:r>
            <a:r>
              <a:rPr sz="1900" spc="20" dirty="0">
                <a:latin typeface="Arial"/>
                <a:cs typeface="Arial"/>
              </a:rPr>
              <a:t>a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spc="-227" dirty="0">
                <a:latin typeface="Arial"/>
                <a:cs typeface="Arial"/>
              </a:rPr>
              <a:t>s</a:t>
            </a:r>
            <a:r>
              <a:rPr sz="1900" spc="169" dirty="0">
                <a:latin typeface="Arial"/>
                <a:cs typeface="Arial"/>
              </a:rPr>
              <a:t> </a:t>
            </a:r>
            <a:r>
              <a:rPr sz="1900" spc="110" dirty="0">
                <a:latin typeface="Arial"/>
                <a:cs typeface="Arial"/>
              </a:rPr>
              <a:t>o</a:t>
            </a:r>
            <a:r>
              <a:rPr sz="1900" spc="56" dirty="0">
                <a:latin typeface="Arial"/>
                <a:cs typeface="Arial"/>
              </a:rPr>
              <a:t>f</a:t>
            </a:r>
            <a:r>
              <a:rPr sz="1900" spc="49" dirty="0">
                <a:latin typeface="Arial"/>
                <a:cs typeface="Arial"/>
              </a:rPr>
              <a:t> </a:t>
            </a:r>
            <a:r>
              <a:rPr sz="1900" spc="46" dirty="0">
                <a:latin typeface="Arial"/>
                <a:cs typeface="Arial"/>
              </a:rPr>
              <a:t>o</a:t>
            </a:r>
            <a:r>
              <a:rPr sz="1900" spc="72" dirty="0">
                <a:latin typeface="Arial"/>
                <a:cs typeface="Arial"/>
              </a:rPr>
              <a:t>p</a:t>
            </a:r>
            <a:r>
              <a:rPr sz="1900" spc="46" dirty="0">
                <a:latin typeface="Arial"/>
                <a:cs typeface="Arial"/>
              </a:rPr>
              <a:t>e</a:t>
            </a:r>
            <a:r>
              <a:rPr sz="1900" spc="133" dirty="0">
                <a:latin typeface="Arial"/>
                <a:cs typeface="Arial"/>
              </a:rPr>
              <a:t>r</a:t>
            </a:r>
            <a:r>
              <a:rPr sz="1900" spc="-142" dirty="0">
                <a:latin typeface="Arial"/>
                <a:cs typeface="Arial"/>
              </a:rPr>
              <a:t>a</a:t>
            </a:r>
            <a:r>
              <a:rPr sz="1900" spc="288" dirty="0">
                <a:latin typeface="Arial"/>
                <a:cs typeface="Arial"/>
              </a:rPr>
              <a:t>t</a:t>
            </a:r>
            <a:r>
              <a:rPr sz="1900" spc="32" dirty="0">
                <a:latin typeface="Arial"/>
                <a:cs typeface="Arial"/>
              </a:rPr>
              <a:t>i</a:t>
            </a:r>
            <a:r>
              <a:rPr sz="1900" spc="168" dirty="0">
                <a:latin typeface="Arial"/>
                <a:cs typeface="Arial"/>
              </a:rPr>
              <a:t>o</a:t>
            </a:r>
            <a:r>
              <a:rPr sz="1900" spc="46" dirty="0">
                <a:latin typeface="Arial"/>
                <a:cs typeface="Arial"/>
              </a:rPr>
              <a:t>n</a:t>
            </a:r>
            <a:r>
              <a:rPr sz="1900" spc="-121" dirty="0">
                <a:latin typeface="Arial"/>
                <a:cs typeface="Arial"/>
              </a:rPr>
              <a:t>.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26013" y="4141273"/>
            <a:ext cx="6412987" cy="1958339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243278" marR="30348">
              <a:lnSpc>
                <a:spcPts val="2028"/>
              </a:lnSpc>
            </a:pPr>
            <a:r>
              <a:rPr sz="1900" spc="-5" dirty="0">
                <a:latin typeface="Arial"/>
                <a:cs typeface="Arial"/>
              </a:rPr>
              <a:t>Recurrence  </a:t>
            </a:r>
            <a:r>
              <a:rPr lang="en-GB" sz="1900" spc="-5" dirty="0" smtClean="0">
                <a:latin typeface="Arial"/>
                <a:cs typeface="Arial"/>
              </a:rPr>
              <a:t>Factors</a:t>
            </a:r>
            <a:r>
              <a:rPr lang="ar-JO" sz="1900" spc="-5" dirty="0" smtClean="0">
                <a:latin typeface="Arial"/>
                <a:cs typeface="Arial"/>
              </a:rPr>
              <a:t> : </a:t>
            </a:r>
            <a:endParaRPr lang="en-GB" sz="1900" spc="-5" dirty="0">
              <a:latin typeface="Arial"/>
              <a:cs typeface="Arial"/>
            </a:endParaRPr>
          </a:p>
          <a:p>
            <a:pPr marL="700478" marR="30348" indent="-457200">
              <a:lnSpc>
                <a:spcPts val="2028"/>
              </a:lnSpc>
              <a:buFont typeface="+mj-lt"/>
              <a:buAutoNum type="arabicPeriod"/>
            </a:pPr>
            <a:r>
              <a:rPr lang="en-GB" sz="1900" dirty="0">
                <a:latin typeface="Arial"/>
                <a:cs typeface="Arial"/>
              </a:rPr>
              <a:t>Patient factors– malnutrition, immunosuppression, diabetes, steroid use, and smoking</a:t>
            </a:r>
            <a:r>
              <a:rPr lang="en-GB" sz="1900" dirty="0" smtClean="0">
                <a:latin typeface="Arial"/>
                <a:cs typeface="Arial"/>
              </a:rPr>
              <a:t>.</a:t>
            </a:r>
            <a:endParaRPr lang="en-GB" sz="1900" dirty="0">
              <a:latin typeface="Arial"/>
              <a:cs typeface="Arial"/>
            </a:endParaRPr>
          </a:p>
          <a:p>
            <a:pPr marL="700478" marR="30348" indent="-457200">
              <a:lnSpc>
                <a:spcPts val="2028"/>
              </a:lnSpc>
              <a:buFont typeface="+mj-lt"/>
              <a:buAutoNum type="arabicPeriod"/>
            </a:pPr>
            <a:r>
              <a:rPr lang="en-GB" sz="1900" dirty="0" smtClean="0">
                <a:latin typeface="Arial"/>
                <a:cs typeface="Arial"/>
              </a:rPr>
              <a:t>• </a:t>
            </a:r>
            <a:r>
              <a:rPr lang="en-GB" sz="1900" dirty="0">
                <a:latin typeface="Arial"/>
                <a:cs typeface="Arial"/>
              </a:rPr>
              <a:t>Technical factors– mesh size, prosthesis fixation, and technical proficiency of the surgeon</a:t>
            </a:r>
            <a:r>
              <a:rPr lang="en-GB" sz="1900" dirty="0" smtClean="0">
                <a:latin typeface="Arial"/>
                <a:cs typeface="Arial"/>
              </a:rPr>
              <a:t>.</a:t>
            </a:r>
            <a:endParaRPr lang="en-GB" sz="1900" dirty="0">
              <a:latin typeface="Arial"/>
              <a:cs typeface="Arial"/>
            </a:endParaRPr>
          </a:p>
          <a:p>
            <a:pPr marL="700478" marR="30348" indent="-457200">
              <a:lnSpc>
                <a:spcPts val="2028"/>
              </a:lnSpc>
              <a:buFont typeface="+mj-lt"/>
              <a:buAutoNum type="arabicPeriod"/>
            </a:pPr>
            <a:r>
              <a:rPr lang="en-GB" sz="1900" dirty="0">
                <a:latin typeface="Arial"/>
                <a:cs typeface="Arial"/>
              </a:rPr>
              <a:t>• Tissue factors– wound infection, tissue ischemia, and increased tension </a:t>
            </a:r>
            <a:r>
              <a:rPr lang="en-GB" sz="1900" dirty="0" err="1">
                <a:latin typeface="Arial"/>
                <a:cs typeface="Arial"/>
              </a:rPr>
              <a:t>awithin</a:t>
            </a:r>
            <a:r>
              <a:rPr lang="en-GB" sz="1900" dirty="0">
                <a:latin typeface="Arial"/>
                <a:cs typeface="Arial"/>
              </a:rPr>
              <a:t> the </a:t>
            </a:r>
            <a:r>
              <a:rPr lang="en-GB" sz="1900" dirty="0" smtClean="0">
                <a:latin typeface="Arial"/>
                <a:cs typeface="Arial"/>
              </a:rPr>
              <a:t>surgical repair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74656" y="6169937"/>
            <a:ext cx="2251514" cy="385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647" marR="30348">
              <a:lnSpc>
                <a:spcPct val="106373"/>
              </a:lnSpc>
              <a:spcBef>
                <a:spcPts val="400"/>
              </a:spcBef>
            </a:pPr>
            <a:r>
              <a:rPr lang="en-US" sz="1200" spc="-209" dirty="0">
                <a:latin typeface="Arial Unicode MS"/>
                <a:cs typeface="Arial Unicode MS"/>
              </a:rPr>
              <a:t>■</a:t>
            </a:r>
            <a:r>
              <a:rPr lang="en-US" sz="1200" spc="-96" dirty="0">
                <a:latin typeface="Arial Unicode MS"/>
                <a:cs typeface="Arial Unicode MS"/>
              </a:rPr>
              <a:t>  </a:t>
            </a:r>
            <a:r>
              <a:rPr lang="en-US" sz="1200" spc="103" dirty="0">
                <a:latin typeface="Arial Unicode MS"/>
                <a:cs typeface="Arial Unicode MS"/>
              </a:rPr>
              <a:t> </a:t>
            </a:r>
            <a:r>
              <a:rPr lang="en-US" spc="4" dirty="0">
                <a:latin typeface="Arial"/>
                <a:cs typeface="Arial"/>
              </a:rPr>
              <a:t>W</a:t>
            </a:r>
            <a:r>
              <a:rPr lang="en-US" dirty="0">
                <a:latin typeface="Arial"/>
                <a:cs typeface="Arial"/>
              </a:rPr>
              <a:t>ou</a:t>
            </a:r>
            <a:r>
              <a:rPr lang="en-US" spc="-4" dirty="0">
                <a:latin typeface="Arial"/>
                <a:cs typeface="Arial"/>
              </a:rPr>
              <a:t>n</a:t>
            </a:r>
            <a:r>
              <a:rPr lang="en-US" dirty="0">
                <a:latin typeface="Arial"/>
                <a:cs typeface="Arial"/>
              </a:rPr>
              <a:t>d</a:t>
            </a:r>
            <a:r>
              <a:rPr lang="en-US" spc="519" dirty="0">
                <a:latin typeface="Arial"/>
                <a:cs typeface="Arial"/>
              </a:rPr>
              <a:t> </a:t>
            </a:r>
            <a:r>
              <a:rPr lang="en-US" spc="-63" dirty="0">
                <a:latin typeface="Arial"/>
                <a:cs typeface="Arial"/>
              </a:rPr>
              <a:t>i</a:t>
            </a:r>
            <a:r>
              <a:rPr lang="en-US" spc="20" dirty="0">
                <a:latin typeface="Arial"/>
                <a:cs typeface="Arial"/>
              </a:rPr>
              <a:t>n</a:t>
            </a:r>
            <a:r>
              <a:rPr lang="en-US" spc="216" dirty="0">
                <a:latin typeface="Arial"/>
                <a:cs typeface="Arial"/>
              </a:rPr>
              <a:t>f</a:t>
            </a:r>
            <a:r>
              <a:rPr lang="en-US" spc="-47" dirty="0">
                <a:latin typeface="Arial"/>
                <a:cs typeface="Arial"/>
              </a:rPr>
              <a:t>e</a:t>
            </a:r>
            <a:r>
              <a:rPr lang="en-US" spc="-37" dirty="0">
                <a:latin typeface="Arial"/>
                <a:cs typeface="Arial"/>
              </a:rPr>
              <a:t>c</a:t>
            </a:r>
            <a:r>
              <a:rPr lang="en-US" spc="262" dirty="0">
                <a:latin typeface="Arial"/>
                <a:cs typeface="Arial"/>
              </a:rPr>
              <a:t>t</a:t>
            </a:r>
            <a:r>
              <a:rPr lang="en-US" spc="7" dirty="0">
                <a:latin typeface="Arial"/>
                <a:cs typeface="Arial"/>
              </a:rPr>
              <a:t>i</a:t>
            </a:r>
            <a:r>
              <a:rPr lang="en-US" spc="168" dirty="0">
                <a:latin typeface="Arial"/>
                <a:cs typeface="Arial"/>
              </a:rPr>
              <a:t>o</a:t>
            </a:r>
            <a:r>
              <a:rPr lang="en-US" spc="46" dirty="0">
                <a:latin typeface="Arial"/>
                <a:cs typeface="Arial"/>
              </a:rPr>
              <a:t>n</a:t>
            </a:r>
            <a:r>
              <a:rPr lang="en-US" spc="-121" dirty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41907" y="1227349"/>
            <a:ext cx="5851156" cy="2167947"/>
          </a:xfrm>
          <a:prstGeom prst="rect">
            <a:avLst/>
          </a:prstGeom>
        </p:spPr>
        <p:txBody>
          <a:bodyPr wrap="square" lIns="0" tIns="34014" rIns="0" bIns="0" rtlCol="0">
            <a:noAutofit/>
          </a:bodyPr>
          <a:lstStyle/>
          <a:p>
            <a:pPr marL="1107858" algn="ctr">
              <a:lnSpc>
                <a:spcPts val="5367"/>
              </a:lnSpc>
            </a:pPr>
            <a:r>
              <a:rPr sz="5100" b="1" spc="243" dirty="0">
                <a:solidFill>
                  <a:srgbClr val="C88C95"/>
                </a:solidFill>
                <a:latin typeface="Courier New"/>
                <a:cs typeface="Courier New"/>
              </a:rPr>
              <a:t>UNDESCENDED</a:t>
            </a:r>
            <a:endParaRPr sz="5100" dirty="0">
              <a:latin typeface="Courier New"/>
              <a:cs typeface="Courier New"/>
            </a:endParaRPr>
          </a:p>
          <a:p>
            <a:pPr marL="2352088" marR="1269647" algn="ctr">
              <a:lnSpc>
                <a:spcPts val="5259"/>
              </a:lnSpc>
            </a:pPr>
            <a:r>
              <a:rPr sz="5100" b="1" spc="-316" dirty="0">
                <a:solidFill>
                  <a:srgbClr val="C88C95"/>
                </a:solidFill>
                <a:latin typeface="Courier New"/>
                <a:cs typeface="Courier New"/>
              </a:rPr>
              <a:t>TESTIS</a:t>
            </a:r>
            <a:endParaRPr sz="5100" dirty="0">
              <a:latin typeface="Courier New"/>
              <a:cs typeface="Courier New"/>
            </a:endParaRPr>
          </a:p>
          <a:p>
            <a:pPr marL="303976" marR="2831075" indent="-291332">
              <a:lnSpc>
                <a:spcPts val="1630"/>
              </a:lnSpc>
              <a:spcBef>
                <a:spcPts val="2958"/>
              </a:spcBef>
            </a:pPr>
            <a:r>
              <a:rPr sz="1100" b="1" spc="35" dirty="0">
                <a:solidFill>
                  <a:srgbClr val="EDE6E4"/>
                </a:solidFill>
                <a:latin typeface="Times New Roman"/>
                <a:cs typeface="Times New Roman"/>
              </a:rPr>
              <a:t>An  </a:t>
            </a:r>
            <a:r>
              <a:rPr sz="1200" b="1" spc="35" dirty="0">
                <a:solidFill>
                  <a:srgbClr val="EDE6E4"/>
                </a:solidFill>
                <a:latin typeface="Times New Roman"/>
                <a:cs typeface="Times New Roman"/>
              </a:rPr>
              <a:t>undescended testicle  </a:t>
            </a:r>
            <a:r>
              <a:rPr sz="1200" b="1" spc="35" dirty="0">
                <a:solidFill>
                  <a:srgbClr val="DBCDCD"/>
                </a:solidFill>
                <a:latin typeface="Times New Roman"/>
                <a:cs typeface="Times New Roman"/>
              </a:rPr>
              <a:t>/ </a:t>
            </a:r>
            <a:r>
              <a:rPr sz="1200" b="1" spc="35" dirty="0">
                <a:solidFill>
                  <a:srgbClr val="EDE6E4"/>
                </a:solidFill>
                <a:latin typeface="Times New Roman"/>
                <a:cs typeface="Times New Roman"/>
              </a:rPr>
              <a:t>testis is </a:t>
            </a:r>
            <a:r>
              <a:rPr sz="1100" b="1" spc="52" dirty="0">
                <a:solidFill>
                  <a:srgbClr val="EDE6E4"/>
                </a:solidFill>
                <a:latin typeface="Arial"/>
                <a:cs typeface="Arial"/>
              </a:rPr>
              <a:t>one </a:t>
            </a:r>
            <a:r>
              <a:rPr sz="1200" b="1" spc="35" dirty="0">
                <a:solidFill>
                  <a:srgbClr val="EDE6E4"/>
                </a:solidFill>
                <a:latin typeface="Times New Roman"/>
                <a:cs typeface="Times New Roman"/>
              </a:rPr>
              <a:t>that has not descended into the scrotal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90308" y="3267311"/>
            <a:ext cx="856106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40" dirty="0">
                <a:solidFill>
                  <a:srgbClr val="343331"/>
                </a:solidFill>
                <a:latin typeface="Times New Roman"/>
                <a:cs typeface="Times New Roman"/>
              </a:rPr>
              <a:t>Undescended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71547" y="3415587"/>
            <a:ext cx="1154074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spc="43" dirty="0">
                <a:solidFill>
                  <a:srgbClr val="EDE6E4"/>
                </a:solidFill>
                <a:latin typeface="Times New Roman"/>
                <a:cs typeface="Times New Roman"/>
              </a:rPr>
              <a:t>sac before birth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63715" y="3456287"/>
            <a:ext cx="1015380" cy="165099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1229" dirty="0">
                <a:solidFill>
                  <a:srgbClr val="5D341D"/>
                </a:solidFill>
                <a:latin typeface="Times New Roman"/>
                <a:cs typeface="Times New Roman"/>
              </a:rPr>
              <a:t>-</a:t>
            </a:r>
            <a:r>
              <a:rPr sz="1100" spc="1229" dirty="0">
                <a:solidFill>
                  <a:srgbClr val="343331"/>
                </a:solidFill>
                <a:latin typeface="Times New Roman"/>
                <a:cs typeface="Times New Roman"/>
              </a:rPr>
              <a:t>--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15879" y="3456287"/>
            <a:ext cx="408546" cy="165099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6" dirty="0">
                <a:solidFill>
                  <a:srgbClr val="343331"/>
                </a:solidFill>
                <a:latin typeface="Times New Roman"/>
                <a:cs typeface="Times New Roman"/>
              </a:rPr>
              <a:t>Testes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8771" y="3860883"/>
            <a:ext cx="1505258" cy="165888"/>
          </a:xfrm>
          <a:prstGeom prst="rect">
            <a:avLst/>
          </a:prstGeom>
        </p:spPr>
        <p:txBody>
          <a:bodyPr wrap="square" lIns="0" tIns="7780" rIns="0" bIns="0" rtlCol="0">
            <a:noAutofit/>
          </a:bodyPr>
          <a:lstStyle/>
          <a:p>
            <a:pPr marL="12647">
              <a:lnSpc>
                <a:spcPts val="1230"/>
              </a:lnSpc>
            </a:pPr>
            <a:r>
              <a:rPr sz="1100" spc="2" dirty="0">
                <a:solidFill>
                  <a:srgbClr val="343331"/>
                </a:solidFill>
                <a:latin typeface="Arial"/>
                <a:cs typeface="Arial"/>
              </a:rPr>
              <a:t>Superficial inguinal </a:t>
            </a:r>
            <a:r>
              <a:rPr sz="1100" spc="28" dirty="0">
                <a:solidFill>
                  <a:srgbClr val="343331"/>
                </a:solidFill>
                <a:latin typeface="Times New Roman"/>
                <a:cs typeface="Times New Roman"/>
              </a:rPr>
              <a:t>ring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4212" y="3860895"/>
            <a:ext cx="1752835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3057" dirty="0">
                <a:solidFill>
                  <a:srgbClr val="644D44"/>
                </a:solidFill>
                <a:latin typeface="Arial"/>
                <a:cs typeface="Arial"/>
              </a:rPr>
              <a:t>o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2048" y="4180664"/>
            <a:ext cx="1112233" cy="355151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algn="ctr">
              <a:lnSpc>
                <a:spcPts val="1325"/>
              </a:lnSpc>
            </a:pPr>
            <a:r>
              <a:rPr sz="1200" b="1" dirty="0">
                <a:solidFill>
                  <a:srgbClr val="343331"/>
                </a:solidFill>
                <a:latin typeface="Times New Roman"/>
                <a:cs typeface="Times New Roman"/>
              </a:rPr>
              <a:t>Testicle </a:t>
            </a:r>
            <a:r>
              <a:rPr sz="1100" dirty="0">
                <a:solidFill>
                  <a:srgbClr val="343331"/>
                </a:solidFill>
                <a:latin typeface="Times New Roman"/>
                <a:cs typeface="Times New Roman"/>
              </a:rPr>
              <a:t>in normal</a:t>
            </a:r>
            <a:endParaRPr sz="1100" dirty="0">
              <a:latin typeface="Times New Roman"/>
              <a:cs typeface="Times New Roman"/>
            </a:endParaRPr>
          </a:p>
          <a:p>
            <a:pPr marL="283934" marR="295535" algn="ctr">
              <a:lnSpc>
                <a:spcPct val="95825"/>
              </a:lnSpc>
              <a:spcBef>
                <a:spcPts val="63"/>
              </a:spcBef>
            </a:pPr>
            <a:r>
              <a:rPr sz="1100" spc="33" dirty="0">
                <a:solidFill>
                  <a:srgbClr val="343331"/>
                </a:solidFill>
                <a:latin typeface="Times New Roman"/>
                <a:cs typeface="Times New Roman"/>
              </a:rPr>
              <a:t>position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1073" y="4206095"/>
            <a:ext cx="804361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21" dirty="0">
                <a:solidFill>
                  <a:srgbClr val="343331"/>
                </a:solidFill>
                <a:latin typeface="Times New Roman"/>
                <a:cs typeface="Times New Roman"/>
              </a:rPr>
              <a:t>Vas deferens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32147" y="4206095"/>
            <a:ext cx="1755899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1864" dirty="0">
                <a:solidFill>
                  <a:srgbClr val="343331"/>
                </a:solidFill>
                <a:latin typeface="Times New Roman"/>
                <a:cs typeface="Times New Roman"/>
              </a:rPr>
              <a:t>-</a:t>
            </a:r>
            <a:r>
              <a:rPr sz="1100" spc="1864" dirty="0">
                <a:solidFill>
                  <a:srgbClr val="5D341D"/>
                </a:solidFill>
                <a:latin typeface="Times New Roman"/>
                <a:cs typeface="Times New Roman"/>
              </a:rPr>
              <a:t>--</a:t>
            </a:r>
            <a:endParaRPr sz="1100" dirty="0">
              <a:latin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743201"/>
            <a:ext cx="764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17"/>
            <a:ext cx="7010400" cy="4754744"/>
          </a:xfrm>
          <a:prstGeom prst="rect">
            <a:avLst/>
          </a:prstGeom>
        </p:spPr>
        <p:txBody>
          <a:bodyPr wrap="square" lIns="91041" tIns="45520" rIns="91041" bIns="45520">
            <a:spAutoFit/>
          </a:bodyPr>
          <a:lstStyle/>
          <a:p>
            <a:r>
              <a:rPr lang="en-GB" sz="2800" b="1" dirty="0"/>
              <a:t>LAYERS OF ANTERIOR ABDOMINAL WALL</a:t>
            </a:r>
            <a:r>
              <a:rPr lang="en-GB" sz="2400" dirty="0"/>
              <a:t>:</a:t>
            </a:r>
          </a:p>
          <a:p>
            <a:r>
              <a:rPr lang="en-GB" sz="2400" dirty="0"/>
              <a:t>1. Skin</a:t>
            </a:r>
          </a:p>
          <a:p>
            <a:r>
              <a:rPr lang="en-GB" sz="2400" dirty="0"/>
              <a:t>2. </a:t>
            </a:r>
            <a:r>
              <a:rPr lang="en-GB" sz="2400" dirty="0" smtClean="0"/>
              <a:t>Subcutaneous tissue :</a:t>
            </a:r>
            <a:endParaRPr lang="en-GB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Camper’s </a:t>
            </a:r>
            <a:r>
              <a:rPr lang="en-GB" sz="2400" dirty="0"/>
              <a:t>fatty layer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err="1" smtClean="0"/>
              <a:t>Scarpa’s</a:t>
            </a:r>
            <a:r>
              <a:rPr lang="en-GB" sz="2400" dirty="0" smtClean="0"/>
              <a:t> </a:t>
            </a:r>
            <a:r>
              <a:rPr lang="en-GB" sz="2400" dirty="0"/>
              <a:t>membranous layer</a:t>
            </a:r>
          </a:p>
          <a:p>
            <a:r>
              <a:rPr lang="en-GB" sz="2400" dirty="0"/>
              <a:t>3. External oblique muscle</a:t>
            </a:r>
          </a:p>
          <a:p>
            <a:r>
              <a:rPr lang="en-GB" sz="2400" dirty="0"/>
              <a:t>4. Internal oblique muscle</a:t>
            </a:r>
          </a:p>
          <a:p>
            <a:r>
              <a:rPr lang="en-GB" sz="2400" dirty="0"/>
              <a:t>5. Transverse </a:t>
            </a:r>
            <a:r>
              <a:rPr lang="en-GB" sz="2400" dirty="0" err="1"/>
              <a:t>abdominis</a:t>
            </a:r>
            <a:r>
              <a:rPr lang="en-GB" sz="2400" dirty="0"/>
              <a:t> muscle</a:t>
            </a:r>
          </a:p>
          <a:p>
            <a:r>
              <a:rPr lang="en-GB" sz="2400" dirty="0"/>
              <a:t>6. Rectus </a:t>
            </a:r>
            <a:r>
              <a:rPr lang="en-GB" sz="2400" dirty="0" err="1"/>
              <a:t>abdominis</a:t>
            </a:r>
            <a:r>
              <a:rPr lang="en-GB" sz="2400" dirty="0"/>
              <a:t> muscle [ medial ]</a:t>
            </a:r>
          </a:p>
          <a:p>
            <a:r>
              <a:rPr lang="en-GB" sz="2400" dirty="0"/>
              <a:t>7. Fascia </a:t>
            </a:r>
            <a:r>
              <a:rPr lang="en-GB" sz="2400" dirty="0" err="1"/>
              <a:t>transversalis</a:t>
            </a:r>
            <a:endParaRPr lang="en-GB" sz="2400" dirty="0"/>
          </a:p>
          <a:p>
            <a:r>
              <a:rPr lang="en-GB" sz="2400" dirty="0"/>
              <a:t>8. </a:t>
            </a:r>
            <a:r>
              <a:rPr lang="en-GB" sz="2400" dirty="0" err="1"/>
              <a:t>Preperitoneal</a:t>
            </a:r>
            <a:r>
              <a:rPr lang="en-GB" sz="2400" dirty="0"/>
              <a:t> pad of fat</a:t>
            </a:r>
          </a:p>
          <a:p>
            <a:r>
              <a:rPr lang="en-GB" sz="2400" dirty="0"/>
              <a:t>9. Parietal peritoneum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0"/>
            <a:ext cx="4038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3286" y="167726"/>
            <a:ext cx="4354421" cy="1357324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94" dirty="0">
                <a:solidFill>
                  <a:srgbClr val="FDFDFD"/>
                </a:solidFill>
                <a:latin typeface="Arial"/>
                <a:cs typeface="Arial"/>
              </a:rPr>
              <a:t>UNDESCENDED</a:t>
            </a:r>
            <a:endParaRPr sz="4200" dirty="0">
              <a:latin typeface="Arial"/>
              <a:cs typeface="Arial"/>
            </a:endParaRPr>
          </a:p>
          <a:p>
            <a:pPr marL="2149077" marR="79662">
              <a:lnSpc>
                <a:spcPct val="95825"/>
              </a:lnSpc>
              <a:spcBef>
                <a:spcPts val="3380"/>
              </a:spcBef>
            </a:pPr>
            <a:r>
              <a:rPr sz="2300" b="1" spc="289" dirty="0">
                <a:latin typeface="Arial"/>
                <a:cs typeface="Arial"/>
              </a:rPr>
              <a:t>DEFINITION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7296" y="167747"/>
            <a:ext cx="201362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7" dirty="0">
                <a:solidFill>
                  <a:srgbClr val="FDFDFD"/>
                </a:solidFill>
                <a:latin typeface="Arial"/>
                <a:cs typeface="Arial"/>
              </a:rPr>
              <a:t>TESTIS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7147" y="1910896"/>
            <a:ext cx="7086853" cy="65786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39" dirty="0">
                <a:latin typeface="Arial"/>
                <a:cs typeface="Arial"/>
              </a:rPr>
              <a:t>Incomplete descent of the testis occurs when the testis is</a:t>
            </a:r>
            <a:endParaRPr sz="2100" dirty="0">
              <a:latin typeface="Arial"/>
              <a:cs typeface="Arial"/>
            </a:endParaRPr>
          </a:p>
          <a:p>
            <a:pPr marL="55131" marR="39830">
              <a:lnSpc>
                <a:spcPct val="95825"/>
              </a:lnSpc>
              <a:spcBef>
                <a:spcPts val="352"/>
              </a:spcBef>
            </a:pPr>
            <a:r>
              <a:rPr sz="2100" spc="46" dirty="0">
                <a:latin typeface="Arial"/>
                <a:cs typeface="Arial"/>
              </a:rPr>
              <a:t>arrested in some part of the normal  path to the scrotum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1388" y="3069879"/>
            <a:ext cx="1935096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226" dirty="0">
                <a:latin typeface="Arial"/>
                <a:cs typeface="Arial"/>
              </a:rPr>
              <a:t>INCIDENCE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8089" y="3712657"/>
            <a:ext cx="7819454" cy="29972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5682" marR="26614">
              <a:lnSpc>
                <a:spcPts val="1939"/>
              </a:lnSpc>
            </a:pPr>
            <a:r>
              <a:rPr spc="23" dirty="0">
                <a:latin typeface="Arial"/>
                <a:cs typeface="Arial"/>
              </a:rPr>
              <a:t>About 4% of boys are born with one or both testes incompletely</a:t>
            </a:r>
            <a:endParaRPr dirty="0">
              <a:latin typeface="Arial"/>
              <a:cs typeface="Arial"/>
            </a:endParaRPr>
          </a:p>
          <a:p>
            <a:pPr marL="21750" marR="26614">
              <a:lnSpc>
                <a:spcPct val="95825"/>
              </a:lnSpc>
              <a:spcBef>
                <a:spcPts val="258"/>
              </a:spcBef>
            </a:pPr>
            <a:r>
              <a:rPr spc="-18" dirty="0">
                <a:latin typeface="Arial"/>
                <a:cs typeface="Arial"/>
              </a:rPr>
              <a:t>descended.</a:t>
            </a:r>
            <a:endParaRPr dirty="0">
              <a:latin typeface="Arial"/>
              <a:cs typeface="Arial"/>
            </a:endParaRPr>
          </a:p>
          <a:p>
            <a:pPr marL="27819" marR="300201" indent="-12142">
              <a:lnSpc>
                <a:spcPts val="2172"/>
              </a:lnSpc>
              <a:spcBef>
                <a:spcPts val="265"/>
              </a:spcBef>
            </a:pPr>
            <a:r>
              <a:rPr spc="42" dirty="0">
                <a:latin typeface="Arial"/>
                <a:cs typeface="Arial"/>
              </a:rPr>
              <a:t>About 2/3 of these reach the scrotum during the </a:t>
            </a:r>
            <a:r>
              <a:rPr sz="1900" spc="442" dirty="0">
                <a:latin typeface="Times New Roman"/>
                <a:cs typeface="Times New Roman"/>
              </a:rPr>
              <a:t>1</a:t>
            </a:r>
            <a:r>
              <a:rPr spc="42" dirty="0">
                <a:latin typeface="Arial"/>
                <a:cs typeface="Arial"/>
              </a:rPr>
              <a:t>three months of life, </a:t>
            </a:r>
            <a:endParaRPr dirty="0">
              <a:latin typeface="Arial"/>
              <a:cs typeface="Arial"/>
            </a:endParaRPr>
          </a:p>
          <a:p>
            <a:pPr marL="27819" marR="300201">
              <a:lnSpc>
                <a:spcPts val="2064"/>
              </a:lnSpc>
              <a:spcBef>
                <a:spcPts val="277"/>
              </a:spcBef>
            </a:pPr>
            <a:r>
              <a:rPr spc="27" dirty="0">
                <a:latin typeface="Arial"/>
                <a:cs typeface="Arial"/>
              </a:rPr>
              <a:t>but full descent after that is uncommon.</a:t>
            </a:r>
            <a:endParaRPr dirty="0">
              <a:latin typeface="Arial"/>
              <a:cs typeface="Arial"/>
            </a:endParaRPr>
          </a:p>
          <a:p>
            <a:pPr marL="12647" indent="54624">
              <a:lnSpc>
                <a:spcPts val="2064"/>
              </a:lnSpc>
              <a:spcBef>
                <a:spcPts val="312"/>
              </a:spcBef>
            </a:pPr>
            <a:r>
              <a:rPr spc="-19" dirty="0">
                <a:latin typeface="Arial"/>
                <a:cs typeface="Arial"/>
              </a:rPr>
              <a:t>Th</a:t>
            </a:r>
            <a:r>
              <a:rPr dirty="0">
                <a:latin typeface="Arial"/>
                <a:cs typeface="Arial"/>
              </a:rPr>
              <a:t>e</a:t>
            </a:r>
            <a:r>
              <a:rPr spc="45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i</a:t>
            </a:r>
            <a:r>
              <a:rPr spc="-25" dirty="0">
                <a:latin typeface="Arial"/>
                <a:cs typeface="Arial"/>
              </a:rPr>
              <a:t>nc</a:t>
            </a:r>
            <a:r>
              <a:rPr spc="-9" dirty="0">
                <a:latin typeface="Arial"/>
                <a:cs typeface="Arial"/>
              </a:rPr>
              <a:t>i</a:t>
            </a:r>
            <a:r>
              <a:rPr spc="-25" dirty="0">
                <a:latin typeface="Arial"/>
                <a:cs typeface="Arial"/>
              </a:rPr>
              <a:t>den</a:t>
            </a:r>
            <a:r>
              <a:rPr spc="-19" dirty="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</a:t>
            </a:r>
            <a:r>
              <a:rPr spc="244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</a:t>
            </a:r>
            <a:r>
              <a:rPr spc="-59" dirty="0">
                <a:latin typeface="Arial"/>
                <a:cs typeface="Arial"/>
              </a:rPr>
              <a:t> </a:t>
            </a:r>
            <a:r>
              <a:rPr spc="124" dirty="0">
                <a:latin typeface="Arial"/>
                <a:cs typeface="Arial"/>
              </a:rPr>
              <a:t>t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131" dirty="0">
                <a:latin typeface="Arial"/>
                <a:cs typeface="Arial"/>
              </a:rPr>
              <a:t>s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10" dirty="0">
                <a:latin typeface="Arial"/>
                <a:cs typeface="Arial"/>
              </a:rPr>
              <a:t>c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33" dirty="0">
                <a:latin typeface="Arial"/>
                <a:cs typeface="Arial"/>
              </a:rPr>
              <a:t>l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88" dirty="0">
                <a:latin typeface="Arial"/>
                <a:cs typeface="Arial"/>
              </a:rPr>
              <a:t>r</a:t>
            </a:r>
            <a:r>
              <a:rPr spc="154" dirty="0">
                <a:latin typeface="Arial"/>
                <a:cs typeface="Arial"/>
              </a:rPr>
              <a:t> </a:t>
            </a:r>
            <a:r>
              <a:rPr spc="-84" dirty="0">
                <a:latin typeface="Arial"/>
                <a:cs typeface="Arial"/>
              </a:rPr>
              <a:t>m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33" dirty="0">
                <a:latin typeface="Arial"/>
                <a:cs typeface="Arial"/>
              </a:rPr>
              <a:t>l</a:t>
            </a:r>
            <a:r>
              <a:rPr spc="54" dirty="0">
                <a:latin typeface="Arial"/>
                <a:cs typeface="Arial"/>
              </a:rPr>
              <a:t>d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-109" dirty="0">
                <a:latin typeface="Arial"/>
                <a:cs typeface="Arial"/>
              </a:rPr>
              <a:t>s</a:t>
            </a:r>
            <a:r>
              <a:rPr spc="-37" dirty="0">
                <a:latin typeface="Arial"/>
                <a:cs typeface="Arial"/>
              </a:rPr>
              <a:t>c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-40" dirty="0">
                <a:latin typeface="Arial"/>
                <a:cs typeface="Arial"/>
              </a:rPr>
              <a:t>n</a:t>
            </a:r>
            <a:r>
              <a:rPr spc="163" dirty="0">
                <a:latin typeface="Arial"/>
                <a:cs typeface="Arial"/>
              </a:rPr>
              <a:t>t</a:t>
            </a:r>
            <a:r>
              <a:rPr spc="109" dirty="0">
                <a:latin typeface="Arial"/>
                <a:cs typeface="Arial"/>
              </a:rPr>
              <a:t> </a:t>
            </a:r>
            <a:r>
              <a:rPr spc="-210" dirty="0">
                <a:latin typeface="Arial"/>
                <a:cs typeface="Arial"/>
              </a:rPr>
              <a:t>a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34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25" dirty="0">
                <a:latin typeface="Arial"/>
                <a:cs typeface="Arial"/>
              </a:rPr>
              <a:t> </a:t>
            </a:r>
            <a:r>
              <a:rPr spc="-104" dirty="0">
                <a:latin typeface="Arial"/>
                <a:cs typeface="Arial"/>
              </a:rPr>
              <a:t>a</a:t>
            </a:r>
            <a:r>
              <a:rPr spc="-113" dirty="0">
                <a:latin typeface="Arial"/>
                <a:cs typeface="Arial"/>
              </a:rPr>
              <a:t>g</a:t>
            </a:r>
            <a:r>
              <a:rPr spc="-90" dirty="0">
                <a:latin typeface="Arial"/>
                <a:cs typeface="Arial"/>
              </a:rPr>
              <a:t>e</a:t>
            </a:r>
            <a:r>
              <a:rPr spc="141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</a:t>
            </a:r>
            <a:r>
              <a:rPr spc="14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on</a:t>
            </a:r>
            <a:r>
              <a:rPr dirty="0">
                <a:latin typeface="Arial"/>
                <a:cs typeface="Arial"/>
              </a:rPr>
              <a:t>e</a:t>
            </a:r>
            <a:r>
              <a:rPr spc="34" dirty="0">
                <a:latin typeface="Arial"/>
                <a:cs typeface="Arial"/>
              </a:rPr>
              <a:t> </a:t>
            </a:r>
            <a:r>
              <a:rPr spc="-19" dirty="0">
                <a:latin typeface="Arial"/>
                <a:cs typeface="Arial"/>
              </a:rPr>
              <a:t>yea</a:t>
            </a:r>
            <a:r>
              <a:rPr dirty="0">
                <a:latin typeface="Arial"/>
                <a:cs typeface="Arial"/>
              </a:rPr>
              <a:t>r</a:t>
            </a:r>
            <a:r>
              <a:rPr spc="143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132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ar</a:t>
            </a:r>
            <a:r>
              <a:rPr spc="-29" dirty="0">
                <a:latin typeface="Arial"/>
                <a:cs typeface="Arial"/>
              </a:rPr>
              <a:t>oun</a:t>
            </a:r>
            <a:r>
              <a:rPr dirty="0">
                <a:latin typeface="Arial"/>
                <a:cs typeface="Arial"/>
              </a:rPr>
              <a:t>d</a:t>
            </a:r>
            <a:r>
              <a:rPr spc="353" dirty="0">
                <a:latin typeface="Arial"/>
                <a:cs typeface="Arial"/>
              </a:rPr>
              <a:t> </a:t>
            </a:r>
            <a:r>
              <a:rPr spc="-160" dirty="0">
                <a:latin typeface="Arial"/>
                <a:cs typeface="Arial"/>
              </a:rPr>
              <a:t>1</a:t>
            </a:r>
            <a:r>
              <a:rPr spc="-136" dirty="0">
                <a:latin typeface="Arial"/>
                <a:cs typeface="Arial"/>
              </a:rPr>
              <a:t>%</a:t>
            </a:r>
            <a:r>
              <a:rPr spc="-154" dirty="0">
                <a:latin typeface="Arial"/>
                <a:cs typeface="Arial"/>
              </a:rPr>
              <a:t>. </a:t>
            </a:r>
            <a:endParaRPr dirty="0">
              <a:latin typeface="Arial"/>
              <a:cs typeface="Arial"/>
            </a:endParaRPr>
          </a:p>
          <a:p>
            <a:pPr marL="12647">
              <a:lnSpc>
                <a:spcPts val="2064"/>
              </a:lnSpc>
              <a:spcBef>
                <a:spcPts val="341"/>
              </a:spcBef>
            </a:pPr>
            <a:r>
              <a:rPr spc="10" dirty="0">
                <a:latin typeface="Arial"/>
                <a:cs typeface="Arial"/>
              </a:rPr>
              <a:t>The condition is sometimes missed in the neonatal  period and only </a:t>
            </a:r>
            <a:endParaRPr dirty="0">
              <a:latin typeface="Arial"/>
              <a:cs typeface="Arial"/>
            </a:endParaRPr>
          </a:p>
          <a:p>
            <a:pPr marL="12647">
              <a:lnSpc>
                <a:spcPts val="2064"/>
              </a:lnSpc>
              <a:spcBef>
                <a:spcPts val="341"/>
              </a:spcBef>
            </a:pPr>
            <a:r>
              <a:rPr spc="9" dirty="0">
                <a:latin typeface="Arial"/>
                <a:cs typeface="Arial"/>
              </a:rPr>
              <a:t>discovered later in life.</a:t>
            </a:r>
            <a:endParaRPr dirty="0">
              <a:latin typeface="Arial"/>
              <a:cs typeface="Arial"/>
            </a:endParaRPr>
          </a:p>
          <a:p>
            <a:pPr marL="30853" marR="26614">
              <a:lnSpc>
                <a:spcPts val="2064"/>
              </a:lnSpc>
              <a:spcBef>
                <a:spcPts val="445"/>
              </a:spcBef>
            </a:pPr>
            <a:r>
              <a:rPr spc="1" dirty="0">
                <a:latin typeface="Arial"/>
                <a:cs typeface="Arial"/>
              </a:rPr>
              <a:t>In a few cases, the presence of a  hernia, testicular pain or acute torsion</a:t>
            </a:r>
            <a:endParaRPr dirty="0">
              <a:latin typeface="Arial"/>
              <a:cs typeface="Arial"/>
            </a:endParaRPr>
          </a:p>
          <a:p>
            <a:pPr marL="21751" marR="26614">
              <a:lnSpc>
                <a:spcPct val="95825"/>
              </a:lnSpc>
              <a:spcBef>
                <a:spcPts val="226"/>
              </a:spcBef>
            </a:pPr>
            <a:r>
              <a:rPr spc="34" dirty="0">
                <a:latin typeface="Arial"/>
                <a:cs typeface="Arial"/>
              </a:rPr>
              <a:t>directs attention to the abnormality.</a:t>
            </a:r>
            <a:endParaRPr dirty="0">
              <a:latin typeface="Arial"/>
              <a:cs typeface="Arial"/>
            </a:endParaRPr>
          </a:p>
          <a:p>
            <a:pPr marL="30853" marR="26614">
              <a:lnSpc>
                <a:spcPct val="95825"/>
              </a:lnSpc>
              <a:spcBef>
                <a:spcPts val="305"/>
              </a:spcBef>
            </a:pPr>
            <a:r>
              <a:rPr spc="-7" dirty="0">
                <a:latin typeface="Arial"/>
                <a:cs typeface="Arial"/>
              </a:rPr>
              <a:t>In 10% of cases, there is a family history.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872" y="3766177"/>
            <a:ext cx="123469" cy="190500"/>
          </a:xfrm>
          <a:prstGeom prst="rect">
            <a:avLst/>
          </a:prstGeom>
        </p:spPr>
        <p:txBody>
          <a:bodyPr wrap="square" lIns="0" tIns="9424" rIns="0" bIns="0" rtlCol="0">
            <a:noAutofit/>
          </a:bodyPr>
          <a:lstStyle/>
          <a:p>
            <a:pPr marL="12647">
              <a:lnSpc>
                <a:spcPts val="1490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endParaRPr sz="1300" dirty="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872" y="4328342"/>
            <a:ext cx="137299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dirty="0">
                <a:latin typeface="Arial"/>
                <a:cs typeface="Arial"/>
              </a:rPr>
              <a:t>•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29872" y="4985377"/>
            <a:ext cx="123469" cy="495300"/>
          </a:xfrm>
          <a:prstGeom prst="rect">
            <a:avLst/>
          </a:prstGeom>
        </p:spPr>
        <p:txBody>
          <a:bodyPr wrap="square" lIns="0" tIns="9424" rIns="0" bIns="0" rtlCol="0">
            <a:noAutofit/>
          </a:bodyPr>
          <a:lstStyle/>
          <a:p>
            <a:pPr marL="12647">
              <a:lnSpc>
                <a:spcPts val="1490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endParaRPr sz="1300" dirty="0">
              <a:latin typeface="Arial Unicode MS"/>
              <a:cs typeface="Arial Unicode MS"/>
            </a:endParaRPr>
          </a:p>
          <a:p>
            <a:pPr marL="12647">
              <a:lnSpc>
                <a:spcPct val="144364"/>
              </a:lnSpc>
              <a:spcBef>
                <a:spcPts val="70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endParaRPr sz="1300" dirty="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9872" y="5902825"/>
            <a:ext cx="123469" cy="190500"/>
          </a:xfrm>
          <a:prstGeom prst="rect">
            <a:avLst/>
          </a:prstGeom>
        </p:spPr>
        <p:txBody>
          <a:bodyPr wrap="square" lIns="0" tIns="9424" rIns="0" bIns="0" rtlCol="0">
            <a:noAutofit/>
          </a:bodyPr>
          <a:lstStyle/>
          <a:p>
            <a:pPr marL="12647">
              <a:lnSpc>
                <a:spcPts val="1490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endParaRPr sz="1300" dirty="0">
              <a:latin typeface="Arial Unicode MS"/>
              <a:cs typeface="Arial Unicode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9872" y="6509377"/>
            <a:ext cx="123469" cy="190500"/>
          </a:xfrm>
          <a:prstGeom prst="rect">
            <a:avLst/>
          </a:prstGeom>
        </p:spPr>
        <p:txBody>
          <a:bodyPr wrap="square" lIns="0" tIns="9424" rIns="0" bIns="0" rtlCol="0">
            <a:noAutofit/>
          </a:bodyPr>
          <a:lstStyle/>
          <a:p>
            <a:pPr marL="12647">
              <a:lnSpc>
                <a:spcPts val="1490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endParaRPr sz="13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83286" y="167747"/>
            <a:ext cx="435442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94" dirty="0">
                <a:solidFill>
                  <a:srgbClr val="FDFDFD"/>
                </a:solidFill>
                <a:latin typeface="Arial"/>
                <a:cs typeface="Arial"/>
              </a:rPr>
              <a:t>UNDESCENDED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27296" y="167747"/>
            <a:ext cx="201362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7" dirty="0">
                <a:solidFill>
                  <a:srgbClr val="FDFDFD"/>
                </a:solidFill>
                <a:latin typeface="Arial"/>
                <a:cs typeface="Arial"/>
              </a:rPr>
              <a:t>TESTIS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9960" y="1248322"/>
            <a:ext cx="2123321" cy="304800"/>
          </a:xfrm>
          <a:prstGeom prst="rect">
            <a:avLst/>
          </a:prstGeom>
        </p:spPr>
        <p:txBody>
          <a:bodyPr wrap="square" lIns="0" tIns="14860" rIns="0" bIns="0" rtlCol="0">
            <a:noAutofit/>
          </a:bodyPr>
          <a:lstStyle/>
          <a:p>
            <a:pPr marL="12647">
              <a:lnSpc>
                <a:spcPts val="2350"/>
              </a:lnSpc>
            </a:pPr>
            <a:r>
              <a:rPr sz="2200" b="1" spc="251" dirty="0">
                <a:latin typeface="Arial"/>
                <a:cs typeface="Arial"/>
              </a:rPr>
              <a:t>PATHOLOGY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843" y="2179502"/>
            <a:ext cx="6791754" cy="8636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 marR="34141">
              <a:lnSpc>
                <a:spcPts val="19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</a:t>
            </a:r>
            <a:r>
              <a:rPr sz="1300" spc="-12" dirty="0">
                <a:latin typeface="Arial Unicode MS"/>
                <a:cs typeface="Arial Unicode MS"/>
              </a:rPr>
              <a:t> </a:t>
            </a:r>
            <a:r>
              <a:rPr spc="-29" dirty="0">
                <a:latin typeface="Arial"/>
                <a:cs typeface="Arial"/>
              </a:rPr>
              <a:t>M</a:t>
            </a:r>
            <a:r>
              <a:rPr spc="-25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e</a:t>
            </a:r>
            <a:r>
              <a:rPr spc="274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c</a:t>
            </a:r>
            <a:r>
              <a:rPr spc="-19" dirty="0">
                <a:latin typeface="Arial"/>
                <a:cs typeface="Arial"/>
              </a:rPr>
              <a:t>o</a:t>
            </a:r>
            <a:r>
              <a:rPr spc="-34" dirty="0">
                <a:latin typeface="Arial"/>
                <a:cs typeface="Arial"/>
              </a:rPr>
              <a:t>m</a:t>
            </a:r>
            <a:r>
              <a:rPr spc="-44" dirty="0">
                <a:latin typeface="Arial"/>
                <a:cs typeface="Arial"/>
              </a:rPr>
              <a:t>m</a:t>
            </a:r>
            <a:r>
              <a:rPr spc="-25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n</a:t>
            </a:r>
            <a:r>
              <a:rPr spc="372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n</a:t>
            </a:r>
            <a:r>
              <a:rPr spc="44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</a:t>
            </a:r>
            <a:r>
              <a:rPr spc="-41" dirty="0">
                <a:latin typeface="Arial"/>
                <a:cs typeface="Arial"/>
              </a:rPr>
              <a:t>i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-40" dirty="0">
                <a:latin typeface="Arial"/>
                <a:cs typeface="Arial"/>
              </a:rPr>
              <a:t>h</a:t>
            </a:r>
            <a:r>
              <a:rPr spc="163" dirty="0">
                <a:latin typeface="Arial"/>
                <a:cs typeface="Arial"/>
              </a:rPr>
              <a:t>t</a:t>
            </a:r>
            <a:r>
              <a:rPr spc="109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-29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d</a:t>
            </a:r>
            <a:r>
              <a:rPr spc="94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155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b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33" dirty="0">
                <a:latin typeface="Arial"/>
                <a:cs typeface="Arial"/>
              </a:rPr>
              <a:t>l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 </a:t>
            </a:r>
            <a:r>
              <a:rPr spc="-233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</a:t>
            </a:r>
            <a:r>
              <a:rPr spc="53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2</a:t>
            </a:r>
            <a:r>
              <a:rPr spc="-25" dirty="0">
                <a:latin typeface="Arial"/>
                <a:cs typeface="Arial"/>
              </a:rPr>
              <a:t>0</a:t>
            </a:r>
            <a:r>
              <a:rPr dirty="0">
                <a:latin typeface="Arial"/>
                <a:cs typeface="Arial"/>
              </a:rPr>
              <a:t>%</a:t>
            </a:r>
            <a:r>
              <a:rPr spc="-193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</a:t>
            </a:r>
            <a:r>
              <a:rPr spc="-9" dirty="0">
                <a:latin typeface="Arial"/>
                <a:cs typeface="Arial"/>
              </a:rPr>
              <a:t> </a:t>
            </a:r>
            <a:r>
              <a:rPr spc="-131" dirty="0">
                <a:latin typeface="Arial"/>
                <a:cs typeface="Arial"/>
              </a:rPr>
              <a:t>c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-82" dirty="0">
                <a:latin typeface="Arial"/>
                <a:cs typeface="Arial"/>
              </a:rPr>
              <a:t>s</a:t>
            </a:r>
            <a:r>
              <a:rPr spc="-14" dirty="0">
                <a:latin typeface="Arial"/>
                <a:cs typeface="Arial"/>
              </a:rPr>
              <a:t>e</a:t>
            </a:r>
            <a:r>
              <a:rPr spc="-82" dirty="0">
                <a:latin typeface="Arial"/>
                <a:cs typeface="Arial"/>
              </a:rPr>
              <a:t>s</a:t>
            </a:r>
            <a:r>
              <a:rPr spc="-154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  <a:p>
            <a:pPr marL="12647">
              <a:lnSpc>
                <a:spcPct val="104263"/>
              </a:lnSpc>
              <a:spcBef>
                <a:spcPts val="17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</a:t>
            </a:r>
            <a:r>
              <a:rPr sz="1300" spc="-12" dirty="0">
                <a:latin typeface="Arial Unicode MS"/>
                <a:cs typeface="Arial Unicode MS"/>
              </a:rPr>
              <a:t> </a:t>
            </a:r>
            <a:r>
              <a:rPr spc="-184" dirty="0">
                <a:latin typeface="Arial"/>
                <a:cs typeface="Arial"/>
              </a:rPr>
              <a:t>I</a:t>
            </a:r>
            <a:r>
              <a:rPr spc="-40" dirty="0">
                <a:latin typeface="Arial"/>
                <a:cs typeface="Arial"/>
              </a:rPr>
              <a:t>n</a:t>
            </a:r>
            <a:r>
              <a:rPr spc="150" dirty="0">
                <a:latin typeface="Arial"/>
                <a:cs typeface="Arial"/>
              </a:rPr>
              <a:t> </a:t>
            </a:r>
            <a:r>
              <a:rPr spc="-135" dirty="0">
                <a:latin typeface="Arial"/>
                <a:cs typeface="Arial"/>
              </a:rPr>
              <a:t>a</a:t>
            </a:r>
            <a:r>
              <a:rPr spc="54" dirty="0">
                <a:latin typeface="Arial"/>
                <a:cs typeface="Arial"/>
              </a:rPr>
              <a:t>du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-154" dirty="0">
                <a:latin typeface="Arial"/>
                <a:cs typeface="Arial"/>
              </a:rPr>
              <a:t>s</a:t>
            </a:r>
            <a:r>
              <a:rPr spc="-104" dirty="0">
                <a:latin typeface="Arial"/>
                <a:cs typeface="Arial"/>
              </a:rPr>
              <a:t>,</a:t>
            </a:r>
            <a:r>
              <a:rPr spc="164" dirty="0">
                <a:latin typeface="Arial"/>
                <a:cs typeface="Arial"/>
              </a:rPr>
              <a:t> </a:t>
            </a:r>
            <a:r>
              <a:rPr spc="-203" dirty="0">
                <a:latin typeface="Arial"/>
                <a:cs typeface="Arial"/>
              </a:rPr>
              <a:t>s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-60" dirty="0">
                <a:latin typeface="Arial"/>
                <a:cs typeface="Arial"/>
              </a:rPr>
              <a:t>c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29" dirty="0">
                <a:latin typeface="Arial"/>
                <a:cs typeface="Arial"/>
              </a:rPr>
              <a:t>d</a:t>
            </a:r>
            <a:r>
              <a:rPr spc="4" dirty="0">
                <a:latin typeface="Arial"/>
                <a:cs typeface="Arial"/>
              </a:rPr>
              <a:t>a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17" dirty="0">
                <a:latin typeface="Arial"/>
                <a:cs typeface="Arial"/>
              </a:rPr>
              <a:t>y</a:t>
            </a:r>
            <a:r>
              <a:rPr spc="59" dirty="0">
                <a:latin typeface="Arial"/>
                <a:cs typeface="Arial"/>
              </a:rPr>
              <a:t> </a:t>
            </a:r>
            <a:r>
              <a:rPr spc="-67" dirty="0">
                <a:latin typeface="Arial"/>
                <a:cs typeface="Arial"/>
              </a:rPr>
              <a:t>s</a:t>
            </a:r>
            <a:r>
              <a:rPr spc="-79" dirty="0">
                <a:latin typeface="Arial"/>
                <a:cs typeface="Arial"/>
              </a:rPr>
              <a:t>e</a:t>
            </a:r>
            <a:r>
              <a:rPr spc="-72" dirty="0">
                <a:latin typeface="Arial"/>
                <a:cs typeface="Arial"/>
              </a:rPr>
              <a:t>x</a:t>
            </a:r>
            <a:r>
              <a:rPr spc="-79" dirty="0">
                <a:latin typeface="Arial"/>
                <a:cs typeface="Arial"/>
              </a:rPr>
              <a:t>u</a:t>
            </a:r>
            <a:r>
              <a:rPr spc="-84" dirty="0">
                <a:latin typeface="Arial"/>
                <a:cs typeface="Arial"/>
              </a:rPr>
              <a:t>a</a:t>
            </a:r>
            <a:r>
              <a:rPr spc="-23" dirty="0">
                <a:latin typeface="Arial"/>
                <a:cs typeface="Arial"/>
              </a:rPr>
              <a:t>l</a:t>
            </a:r>
            <a:r>
              <a:rPr spc="254" dirty="0">
                <a:latin typeface="Arial"/>
                <a:cs typeface="Arial"/>
              </a:rPr>
              <a:t> </a:t>
            </a:r>
            <a:r>
              <a:rPr spc="-109" dirty="0">
                <a:latin typeface="Arial"/>
                <a:cs typeface="Arial"/>
              </a:rPr>
              <a:t>c</a:t>
            </a:r>
            <a:r>
              <a:rPr spc="-14" dirty="0">
                <a:latin typeface="Arial"/>
                <a:cs typeface="Arial"/>
              </a:rPr>
              <a:t>ha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-135" dirty="0">
                <a:latin typeface="Arial"/>
                <a:cs typeface="Arial"/>
              </a:rPr>
              <a:t>a</a:t>
            </a:r>
            <a:r>
              <a:rPr spc="-37" dirty="0">
                <a:latin typeface="Arial"/>
                <a:cs typeface="Arial"/>
              </a:rPr>
              <a:t>c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-60" dirty="0">
                <a:latin typeface="Arial"/>
                <a:cs typeface="Arial"/>
              </a:rPr>
              <a:t>c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-188" dirty="0">
                <a:latin typeface="Arial"/>
                <a:cs typeface="Arial"/>
              </a:rPr>
              <a:t>s</a:t>
            </a:r>
            <a:r>
              <a:rPr spc="134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ar</a:t>
            </a:r>
            <a:r>
              <a:rPr dirty="0">
                <a:latin typeface="Arial"/>
                <a:cs typeface="Arial"/>
              </a:rPr>
              <a:t>e</a:t>
            </a:r>
            <a:r>
              <a:rPr spc="-42" dirty="0">
                <a:latin typeface="Arial"/>
                <a:cs typeface="Arial"/>
              </a:rPr>
              <a:t> </a:t>
            </a:r>
            <a:r>
              <a:rPr spc="13" dirty="0">
                <a:latin typeface="Arial"/>
                <a:cs typeface="Arial"/>
              </a:rPr>
              <a:t>t</a:t>
            </a:r>
            <a:r>
              <a:rPr spc="27" dirty="0">
                <a:latin typeface="Arial"/>
                <a:cs typeface="Arial"/>
              </a:rPr>
              <a:t>y</a:t>
            </a:r>
            <a:r>
              <a:rPr spc="33" dirty="0">
                <a:latin typeface="Arial"/>
                <a:cs typeface="Arial"/>
              </a:rPr>
              <a:t>p</a:t>
            </a:r>
            <a:r>
              <a:rPr spc="12" dirty="0">
                <a:latin typeface="Arial"/>
                <a:cs typeface="Arial"/>
              </a:rPr>
              <a:t>i</a:t>
            </a:r>
            <a:r>
              <a:rPr spc="32" dirty="0">
                <a:latin typeface="Arial"/>
                <a:cs typeface="Arial"/>
              </a:rPr>
              <a:t>c</a:t>
            </a:r>
            <a:r>
              <a:rPr spc="33" dirty="0">
                <a:latin typeface="Arial"/>
                <a:cs typeface="Arial"/>
              </a:rPr>
              <a:t>a</a:t>
            </a:r>
            <a:r>
              <a:rPr spc="12" dirty="0">
                <a:latin typeface="Arial"/>
                <a:cs typeface="Arial"/>
              </a:rPr>
              <a:t>ll</a:t>
            </a:r>
            <a:r>
              <a:rPr spc="53" dirty="0">
                <a:latin typeface="Arial"/>
                <a:cs typeface="Arial"/>
              </a:rPr>
              <a:t>y</a:t>
            </a:r>
            <a:r>
              <a:rPr spc="132" dirty="0">
                <a:latin typeface="Arial"/>
                <a:cs typeface="Arial"/>
              </a:rPr>
              <a:t> </a:t>
            </a:r>
            <a:r>
              <a:rPr spc="-115" dirty="0">
                <a:latin typeface="Arial"/>
                <a:cs typeface="Arial"/>
              </a:rPr>
              <a:t>n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13" dirty="0">
                <a:latin typeface="Arial"/>
                <a:cs typeface="Arial"/>
              </a:rPr>
              <a:t>m</a:t>
            </a:r>
            <a:r>
              <a:rPr spc="4" dirty="0">
                <a:latin typeface="Arial"/>
                <a:cs typeface="Arial"/>
              </a:rPr>
              <a:t>a</a:t>
            </a:r>
            <a:r>
              <a:rPr spc="-44" dirty="0">
                <a:latin typeface="Arial"/>
                <a:cs typeface="Arial"/>
              </a:rPr>
              <a:t>l.</a:t>
            </a:r>
            <a:endParaRPr dirty="0">
              <a:latin typeface="Arial"/>
              <a:cs typeface="Arial"/>
            </a:endParaRPr>
          </a:p>
          <a:p>
            <a:pPr marL="12647" marR="34141">
              <a:lnSpc>
                <a:spcPct val="104263"/>
              </a:lnSpc>
              <a:spcBef>
                <a:spcPts val="114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</a:t>
            </a:r>
            <a:r>
              <a:rPr sz="1300" spc="108" dirty="0">
                <a:latin typeface="Arial Unicode MS"/>
                <a:cs typeface="Arial Unicode MS"/>
              </a:rPr>
              <a:t> </a:t>
            </a:r>
            <a:r>
              <a:rPr spc="-25" dirty="0">
                <a:latin typeface="Arial"/>
                <a:cs typeface="Arial"/>
              </a:rPr>
              <a:t>T</a:t>
            </a:r>
            <a:r>
              <a:rPr spc="-19" dirty="0">
                <a:latin typeface="Arial"/>
                <a:cs typeface="Arial"/>
              </a:rPr>
              <a:t>h</a:t>
            </a:r>
            <a:r>
              <a:rPr dirty="0">
                <a:latin typeface="Arial"/>
                <a:cs typeface="Arial"/>
              </a:rPr>
              <a:t>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124" dirty="0">
                <a:latin typeface="Arial"/>
                <a:cs typeface="Arial"/>
              </a:rPr>
              <a:t>t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154" dirty="0">
                <a:latin typeface="Arial"/>
                <a:cs typeface="Arial"/>
              </a:rPr>
              <a:t>s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-134" dirty="0">
                <a:latin typeface="Arial"/>
                <a:cs typeface="Arial"/>
              </a:rPr>
              <a:t>s</a:t>
            </a:r>
            <a:r>
              <a:rPr spc="175" dirty="0">
                <a:latin typeface="Arial"/>
                <a:cs typeface="Arial"/>
              </a:rPr>
              <a:t> </a:t>
            </a:r>
            <a:r>
              <a:rPr spc="-39" dirty="0">
                <a:latin typeface="Arial"/>
                <a:cs typeface="Arial"/>
              </a:rPr>
              <a:t>m</a:t>
            </a:r>
            <a:r>
              <a:rPr spc="-19" dirty="0">
                <a:latin typeface="Arial"/>
                <a:cs typeface="Arial"/>
              </a:rPr>
              <a:t>a</a:t>
            </a:r>
            <a:r>
              <a:rPr dirty="0">
                <a:latin typeface="Arial"/>
                <a:cs typeface="Arial"/>
              </a:rPr>
              <a:t>y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b</a:t>
            </a:r>
            <a:r>
              <a:rPr spc="29" dirty="0">
                <a:latin typeface="Arial"/>
                <a:cs typeface="Arial"/>
              </a:rPr>
              <a:t>e</a:t>
            </a:r>
            <a:r>
              <a:rPr spc="-129" dirty="0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0091" y="2894160"/>
            <a:ext cx="6839298" cy="508000"/>
          </a:xfrm>
          <a:prstGeom prst="rect">
            <a:avLst/>
          </a:prstGeom>
        </p:spPr>
        <p:txBody>
          <a:bodyPr wrap="square" lIns="0" tIns="25291" rIns="0" bIns="0" rtlCol="0">
            <a:noAutofit/>
          </a:bodyPr>
          <a:lstStyle/>
          <a:p>
            <a:pPr marL="12647">
              <a:lnSpc>
                <a:spcPts val="4000"/>
              </a:lnSpc>
              <a:buFont typeface="Arial" pitchFamily="34" charset="0"/>
              <a:buChar char="•"/>
            </a:pPr>
            <a:r>
              <a:rPr sz="2000" b="1" spc="-75" dirty="0">
                <a:latin typeface="Times New Roman"/>
                <a:cs typeface="Times New Roman"/>
              </a:rPr>
              <a:t>Intra- abdominal;  </a:t>
            </a:r>
            <a:r>
              <a:rPr spc="23" dirty="0">
                <a:latin typeface="Arial"/>
                <a:cs typeface="Arial"/>
              </a:rPr>
              <a:t>usually lying extraperitoneally just inside the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23736" y="3093902"/>
            <a:ext cx="825713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16" dirty="0">
                <a:latin typeface="Arial"/>
                <a:cs typeface="Arial"/>
              </a:rPr>
              <a:t>internal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4014" y="3398702"/>
            <a:ext cx="5217765" cy="56505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 marR="37932">
              <a:lnSpc>
                <a:spcPts val="1939"/>
              </a:lnSpc>
            </a:pPr>
            <a:r>
              <a:rPr spc="11" dirty="0">
                <a:latin typeface="Arial"/>
                <a:cs typeface="Arial"/>
              </a:rPr>
              <a:t>inguinal ring</a:t>
            </a:r>
            <a:endParaRPr dirty="0">
              <a:latin typeface="Arial"/>
              <a:cs typeface="Arial"/>
            </a:endParaRPr>
          </a:p>
          <a:p>
            <a:pPr marL="18718">
              <a:lnSpc>
                <a:spcPct val="95825"/>
              </a:lnSpc>
              <a:spcBef>
                <a:spcPts val="53"/>
              </a:spcBef>
              <a:buFont typeface="Arial" pitchFamily="34" charset="0"/>
              <a:buChar char="•"/>
            </a:pPr>
            <a:r>
              <a:rPr sz="2000" b="1" spc="7" dirty="0">
                <a:latin typeface="Times New Roman"/>
                <a:cs typeface="Times New Roman"/>
              </a:rPr>
              <a:t>Intra- canalicular; </a:t>
            </a:r>
            <a:r>
              <a:rPr spc="16" dirty="0">
                <a:latin typeface="Arial"/>
                <a:cs typeface="Arial"/>
              </a:rPr>
              <a:t>it may or may not be palpable</a:t>
            </a:r>
            <a:endParaRPr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90600" y="4038629"/>
            <a:ext cx="7686526" cy="1669903"/>
          </a:xfrm>
          <a:prstGeom prst="rect">
            <a:avLst/>
          </a:prstGeom>
        </p:spPr>
        <p:txBody>
          <a:bodyPr wrap="square" lIns="0" tIns="25479" rIns="0" bIns="0" rtlCol="0">
            <a:noAutofit/>
          </a:bodyPr>
          <a:lstStyle/>
          <a:p>
            <a:pPr marL="30852" marR="2799512" algn="just">
              <a:lnSpc>
                <a:spcPts val="4029"/>
              </a:lnSpc>
              <a:buFont typeface="Arial" pitchFamily="34" charset="0"/>
              <a:buChar char="•"/>
            </a:pPr>
            <a:r>
              <a:rPr sz="2000" b="1" spc="-63" dirty="0">
                <a:latin typeface="Times New Roman"/>
                <a:cs typeface="Times New Roman"/>
              </a:rPr>
              <a:t>Extra- canalicular </a:t>
            </a:r>
            <a:r>
              <a:rPr spc="-12" dirty="0">
                <a:latin typeface="Arial"/>
                <a:cs typeface="Arial"/>
              </a:rPr>
              <a:t>usually at the scrotal  neck;</a:t>
            </a:r>
            <a:endParaRPr dirty="0">
              <a:latin typeface="Arial"/>
              <a:cs typeface="Arial"/>
            </a:endParaRPr>
          </a:p>
          <a:p>
            <a:pPr marL="30852" marR="13546" algn="just">
              <a:lnSpc>
                <a:spcPts val="1910"/>
              </a:lnSpc>
              <a:buFont typeface="Arial" pitchFamily="34" charset="0"/>
              <a:buChar char="•"/>
            </a:pPr>
            <a:r>
              <a:rPr sz="2000" b="1" spc="43" dirty="0">
                <a:latin typeface="Times New Roman"/>
                <a:cs typeface="Times New Roman"/>
              </a:rPr>
              <a:t>Ectopic;  </a:t>
            </a:r>
            <a:r>
              <a:rPr spc="-12" dirty="0">
                <a:latin typeface="Arial"/>
                <a:cs typeface="Arial"/>
              </a:rPr>
              <a:t>the  most  common  site  is within  the  superficial  inguinal  pouch</a:t>
            </a:r>
            <a:r>
              <a:rPr lang="en-GB" dirty="0">
                <a:latin typeface="Arial"/>
                <a:cs typeface="Arial"/>
              </a:rPr>
              <a:t> </a:t>
            </a:r>
            <a:r>
              <a:rPr spc="-29" dirty="0">
                <a:latin typeface="Arial"/>
                <a:cs typeface="Arial"/>
              </a:rPr>
              <a:t>w</a:t>
            </a:r>
            <a:r>
              <a:rPr spc="-25" dirty="0">
                <a:latin typeface="Arial"/>
                <a:cs typeface="Arial"/>
              </a:rPr>
              <a:t>h</a:t>
            </a:r>
            <a:r>
              <a:rPr spc="-9" dirty="0">
                <a:latin typeface="Arial"/>
                <a:cs typeface="Arial"/>
              </a:rPr>
              <a:t>i</a:t>
            </a:r>
            <a:r>
              <a:rPr spc="-25" dirty="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h </a:t>
            </a:r>
            <a:r>
              <a:rPr spc="132" dirty="0">
                <a:latin typeface="Arial"/>
                <a:cs typeface="Arial"/>
              </a:rPr>
              <a:t> </a:t>
            </a:r>
            <a:r>
              <a:rPr spc="-113" dirty="0">
                <a:latin typeface="Arial"/>
                <a:cs typeface="Arial"/>
              </a:rPr>
              <a:t>l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-161" dirty="0">
                <a:latin typeface="Arial"/>
                <a:cs typeface="Arial"/>
              </a:rPr>
              <a:t>s</a:t>
            </a:r>
            <a:r>
              <a:rPr spc="204" dirty="0">
                <a:latin typeface="Arial"/>
                <a:cs typeface="Arial"/>
              </a:rPr>
              <a:t> </a:t>
            </a:r>
            <a:r>
              <a:rPr spc="20" dirty="0">
                <a:latin typeface="Arial"/>
                <a:cs typeface="Arial"/>
              </a:rPr>
              <a:t>j</a:t>
            </a:r>
            <a:r>
              <a:rPr spc="53" dirty="0">
                <a:latin typeface="Arial"/>
                <a:cs typeface="Arial"/>
              </a:rPr>
              <a:t>u</a:t>
            </a:r>
            <a:r>
              <a:rPr spc="50" dirty="0">
                <a:latin typeface="Arial"/>
                <a:cs typeface="Arial"/>
              </a:rPr>
              <a:t>s</a:t>
            </a:r>
            <a:r>
              <a:rPr spc="38" dirty="0">
                <a:latin typeface="Arial"/>
                <a:cs typeface="Arial"/>
              </a:rPr>
              <a:t>t</a:t>
            </a:r>
            <a:r>
              <a:rPr spc="372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i</a:t>
            </a:r>
            <a:r>
              <a:rPr spc="-40" dirty="0">
                <a:latin typeface="Arial"/>
                <a:cs typeface="Arial"/>
              </a:rPr>
              <a:t>n</a:t>
            </a:r>
            <a:r>
              <a:rPr spc="199" dirty="0">
                <a:latin typeface="Arial"/>
                <a:cs typeface="Arial"/>
              </a:rPr>
              <a:t>f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64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 </a:t>
            </a:r>
            <a:r>
              <a:rPr spc="-225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-29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d</a:t>
            </a:r>
            <a:r>
              <a:rPr spc="338" dirty="0">
                <a:latin typeface="Arial"/>
                <a:cs typeface="Arial"/>
              </a:rPr>
              <a:t> </a:t>
            </a:r>
            <a:r>
              <a:rPr spc="-84" dirty="0">
                <a:latin typeface="Arial"/>
                <a:cs typeface="Arial"/>
              </a:rPr>
              <a:t>m</a:t>
            </a:r>
            <a:r>
              <a:rPr spc="29" dirty="0">
                <a:latin typeface="Arial"/>
                <a:cs typeface="Arial"/>
              </a:rPr>
              <a:t>ed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 </a:t>
            </a:r>
            <a:r>
              <a:rPr spc="-139" dirty="0">
                <a:latin typeface="Arial"/>
                <a:cs typeface="Arial"/>
              </a:rPr>
              <a:t> </a:t>
            </a:r>
            <a:r>
              <a:rPr spc="22" dirty="0">
                <a:latin typeface="Arial"/>
                <a:cs typeface="Arial"/>
              </a:rPr>
              <a:t>t</a:t>
            </a:r>
            <a:r>
              <a:rPr spc="79" dirty="0">
                <a:latin typeface="Arial"/>
                <a:cs typeface="Arial"/>
              </a:rPr>
              <a:t>o</a:t>
            </a:r>
            <a:r>
              <a:rPr spc="273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 </a:t>
            </a:r>
            <a:r>
              <a:rPr spc="-159" dirty="0">
                <a:latin typeface="Arial"/>
                <a:cs typeface="Arial"/>
              </a:rPr>
              <a:t> </a:t>
            </a:r>
            <a:r>
              <a:rPr spc="-181" dirty="0">
                <a:latin typeface="Arial"/>
                <a:cs typeface="Arial"/>
              </a:rPr>
              <a:t>s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54" dirty="0">
                <a:latin typeface="Arial"/>
                <a:cs typeface="Arial"/>
              </a:rPr>
              <a:t>p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98" dirty="0">
                <a:latin typeface="Arial"/>
                <a:cs typeface="Arial"/>
              </a:rPr>
              <a:t>f</a:t>
            </a:r>
            <a:r>
              <a:rPr spc="58" dirty="0">
                <a:latin typeface="Arial"/>
                <a:cs typeface="Arial"/>
              </a:rPr>
              <a:t>i</a:t>
            </a:r>
            <a:r>
              <a:rPr spc="17" dirty="0">
                <a:latin typeface="Arial"/>
                <a:cs typeface="Arial"/>
              </a:rPr>
              <a:t>c</a:t>
            </a:r>
            <a:r>
              <a:rPr spc="-22" dirty="0">
                <a:latin typeface="Arial"/>
                <a:cs typeface="Arial"/>
              </a:rPr>
              <a:t>i</a:t>
            </a:r>
            <a:r>
              <a:rPr spc="4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 </a:t>
            </a:r>
            <a:r>
              <a:rPr spc="-44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i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-14" dirty="0">
                <a:latin typeface="Arial"/>
                <a:cs typeface="Arial"/>
              </a:rPr>
              <a:t>u</a:t>
            </a:r>
            <a:r>
              <a:rPr spc="80" dirty="0">
                <a:latin typeface="Arial"/>
                <a:cs typeface="Arial"/>
              </a:rPr>
              <a:t>i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 </a:t>
            </a:r>
            <a:r>
              <a:rPr spc="-19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-154" dirty="0">
                <a:latin typeface="Arial"/>
                <a:cs typeface="Arial"/>
              </a:rPr>
              <a:t>.</a:t>
            </a:r>
            <a:r>
              <a:rPr dirty="0">
                <a:latin typeface="Arial"/>
                <a:cs typeface="Arial"/>
              </a:rPr>
              <a:t> </a:t>
            </a:r>
            <a:r>
              <a:rPr spc="-114" dirty="0">
                <a:latin typeface="Arial"/>
                <a:cs typeface="Arial"/>
              </a:rPr>
              <a:t> </a:t>
            </a:r>
            <a:r>
              <a:rPr spc="-197" dirty="0">
                <a:latin typeface="Arial"/>
                <a:cs typeface="Arial"/>
              </a:rPr>
              <a:t>O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54" dirty="0">
                <a:latin typeface="Arial"/>
                <a:cs typeface="Arial"/>
              </a:rPr>
              <a:t>e</a:t>
            </a:r>
            <a:r>
              <a:rPr spc="40" dirty="0">
                <a:latin typeface="Arial"/>
                <a:cs typeface="Arial"/>
              </a:rPr>
              <a:t>r</a:t>
            </a:r>
            <a:r>
              <a:rPr spc="33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r</a:t>
            </a:r>
            <a:r>
              <a:rPr spc="-25" dirty="0">
                <a:latin typeface="Arial"/>
                <a:cs typeface="Arial"/>
              </a:rPr>
              <a:t>a</a:t>
            </a:r>
            <a:r>
              <a:rPr spc="-14" dirty="0">
                <a:latin typeface="Arial"/>
                <a:cs typeface="Arial"/>
              </a:rPr>
              <a:t>r</a:t>
            </a:r>
            <a:r>
              <a:rPr spc="-25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</a:t>
            </a:r>
            <a:r>
              <a:rPr spc="208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e</a:t>
            </a:r>
            <a:r>
              <a:rPr spc="-60" dirty="0">
                <a:latin typeface="Arial"/>
                <a:cs typeface="Arial"/>
              </a:rPr>
              <a:t>c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29" dirty="0">
                <a:latin typeface="Arial"/>
                <a:cs typeface="Arial"/>
              </a:rPr>
              <a:t>p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-62" dirty="0">
                <a:latin typeface="Arial"/>
                <a:cs typeface="Arial"/>
              </a:rPr>
              <a:t>c</a:t>
            </a:r>
            <a:r>
              <a:rPr spc="104" dirty="0">
                <a:latin typeface="Arial"/>
                <a:cs typeface="Arial"/>
              </a:rPr>
              <a:t> </a:t>
            </a:r>
            <a:r>
              <a:rPr spc="-181" dirty="0">
                <a:latin typeface="Arial"/>
                <a:cs typeface="Arial"/>
              </a:rPr>
              <a:t>s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161" dirty="0">
                <a:latin typeface="Arial"/>
                <a:cs typeface="Arial"/>
              </a:rPr>
              <a:t>s</a:t>
            </a:r>
            <a:r>
              <a:rPr spc="98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i</a:t>
            </a:r>
            <a:r>
              <a:rPr spc="-25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c</a:t>
            </a:r>
            <a:r>
              <a:rPr spc="-34" dirty="0">
                <a:latin typeface="Arial"/>
                <a:cs typeface="Arial"/>
              </a:rPr>
              <a:t>l</a:t>
            </a:r>
            <a:r>
              <a:rPr spc="-29" dirty="0">
                <a:latin typeface="Arial"/>
                <a:cs typeface="Arial"/>
              </a:rPr>
              <a:t>u</a:t>
            </a:r>
            <a:r>
              <a:rPr spc="-25" dirty="0">
                <a:latin typeface="Arial"/>
                <a:cs typeface="Arial"/>
              </a:rPr>
              <a:t>d</a:t>
            </a:r>
            <a:r>
              <a:rPr dirty="0">
                <a:latin typeface="Arial"/>
                <a:cs typeface="Arial"/>
              </a:rPr>
              <a:t>e</a:t>
            </a:r>
            <a:r>
              <a:rPr spc="242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89" dirty="0">
                <a:latin typeface="Arial"/>
                <a:cs typeface="Arial"/>
              </a:rPr>
              <a:t> </a:t>
            </a:r>
            <a:r>
              <a:rPr spc="99" dirty="0">
                <a:latin typeface="Arial"/>
                <a:cs typeface="Arial"/>
              </a:rPr>
              <a:t>f</a:t>
            </a:r>
            <a:r>
              <a:rPr spc="-65" dirty="0">
                <a:latin typeface="Arial"/>
                <a:cs typeface="Arial"/>
              </a:rPr>
              <a:t>e</a:t>
            </a:r>
            <a:r>
              <a:rPr spc="58" dirty="0">
                <a:latin typeface="Arial"/>
                <a:cs typeface="Arial"/>
              </a:rPr>
              <a:t>m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-79" dirty="0">
                <a:latin typeface="Arial"/>
                <a:cs typeface="Arial"/>
              </a:rPr>
              <a:t>l</a:t>
            </a:r>
            <a:r>
              <a:rPr spc="78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-14" dirty="0">
                <a:latin typeface="Arial"/>
                <a:cs typeface="Arial"/>
              </a:rPr>
              <a:t>e</a:t>
            </a:r>
            <a:r>
              <a:rPr spc="-104" dirty="0">
                <a:latin typeface="Arial"/>
                <a:cs typeface="Arial"/>
              </a:rPr>
              <a:t>,</a:t>
            </a:r>
            <a:r>
              <a:rPr spc="68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88" dirty="0">
                <a:latin typeface="Arial"/>
                <a:cs typeface="Arial"/>
              </a:rPr>
              <a:t> </a:t>
            </a:r>
            <a:r>
              <a:rPr spc="30" dirty="0">
                <a:latin typeface="Arial"/>
                <a:cs typeface="Arial"/>
              </a:rPr>
              <a:t>r</a:t>
            </a:r>
            <a:r>
              <a:rPr spc="43" dirty="0">
                <a:latin typeface="Arial"/>
                <a:cs typeface="Arial"/>
              </a:rPr>
              <a:t>o</a:t>
            </a:r>
            <a:r>
              <a:rPr spc="37" dirty="0">
                <a:latin typeface="Arial"/>
                <a:cs typeface="Arial"/>
              </a:rPr>
              <a:t>o</a:t>
            </a:r>
            <a:r>
              <a:rPr spc="33" dirty="0">
                <a:latin typeface="Arial"/>
                <a:cs typeface="Arial"/>
              </a:rPr>
              <a:t>t</a:t>
            </a:r>
            <a:r>
              <a:rPr spc="125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88" dirty="0">
                <a:latin typeface="Arial"/>
                <a:cs typeface="Arial"/>
              </a:rPr>
              <a:t> </a:t>
            </a:r>
            <a:r>
              <a:rPr spc="-19" dirty="0">
                <a:latin typeface="Arial"/>
                <a:cs typeface="Arial"/>
              </a:rPr>
              <a:t>p</a:t>
            </a:r>
            <a:r>
              <a:rPr spc="-29" dirty="0">
                <a:latin typeface="Arial"/>
                <a:cs typeface="Arial"/>
              </a:rPr>
              <a:t>e</a:t>
            </a:r>
            <a:r>
              <a:rPr spc="-25" dirty="0">
                <a:latin typeface="Arial"/>
                <a:cs typeface="Arial"/>
              </a:rPr>
              <a:t>n</a:t>
            </a:r>
            <a:r>
              <a:rPr spc="-9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s</a:t>
            </a:r>
            <a:r>
              <a:rPr spc="68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-29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d </a:t>
            </a:r>
            <a:r>
              <a:rPr spc="-90" dirty="0">
                <a:latin typeface="Arial"/>
                <a:cs typeface="Arial"/>
              </a:rPr>
              <a:t>p</a:t>
            </a:r>
            <a:r>
              <a:rPr spc="29" dirty="0">
                <a:latin typeface="Arial"/>
                <a:cs typeface="Arial"/>
              </a:rPr>
              <a:t>e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4" dirty="0">
                <a:latin typeface="Arial"/>
                <a:cs typeface="Arial"/>
              </a:rPr>
              <a:t>n</a:t>
            </a:r>
            <a:r>
              <a:rPr spc="54" dirty="0">
                <a:latin typeface="Arial"/>
                <a:cs typeface="Arial"/>
              </a:rPr>
              <a:t>e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108" dirty="0">
                <a:latin typeface="Arial"/>
                <a:cs typeface="Arial"/>
              </a:rPr>
              <a:t>m</a:t>
            </a:r>
            <a:r>
              <a:rPr spc="-129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421883" y="617031"/>
            <a:ext cx="1743760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b="1" spc="13" dirty="0">
                <a:solidFill>
                  <a:srgbClr val="383838"/>
                </a:solidFill>
                <a:latin typeface="Arial"/>
                <a:cs typeface="Arial"/>
              </a:rPr>
              <a:t>UNDESCENDED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83627" y="617031"/>
            <a:ext cx="814050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b="1" spc="2" dirty="0">
                <a:solidFill>
                  <a:srgbClr val="383838"/>
                </a:solidFill>
                <a:latin typeface="Arial"/>
                <a:cs typeface="Arial"/>
              </a:rPr>
              <a:t>TESTIS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5529" y="627323"/>
            <a:ext cx="2123419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48" dirty="0">
                <a:solidFill>
                  <a:srgbClr val="383838"/>
                </a:solidFill>
                <a:latin typeface="Arial"/>
                <a:cs typeface="Arial"/>
              </a:rPr>
              <a:t>NORMAL  DESCENT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68243" y="627323"/>
            <a:ext cx="343184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27" dirty="0">
                <a:solidFill>
                  <a:srgbClr val="383838"/>
                </a:solidFill>
                <a:latin typeface="Arial"/>
                <a:cs typeface="Arial"/>
              </a:rPr>
              <a:t>OF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27913" y="627323"/>
            <a:ext cx="882095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47" dirty="0">
                <a:solidFill>
                  <a:srgbClr val="383838"/>
                </a:solidFill>
                <a:latin typeface="Arial"/>
                <a:cs typeface="Arial"/>
              </a:rPr>
              <a:t>TESTES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6979" y="1894137"/>
            <a:ext cx="936018" cy="716788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24433">
              <a:lnSpc>
                <a:spcPts val="1839"/>
              </a:lnSpc>
            </a:pPr>
            <a:r>
              <a:rPr sz="1700" spc="27" dirty="0">
                <a:solidFill>
                  <a:srgbClr val="383838"/>
                </a:solidFill>
                <a:latin typeface="Arial"/>
                <a:cs typeface="Arial"/>
              </a:rPr>
              <a:t>Original</a:t>
            </a:r>
            <a:endParaRPr sz="1700" dirty="0">
              <a:latin typeface="Arial"/>
              <a:cs typeface="Arial"/>
            </a:endParaRPr>
          </a:p>
          <a:p>
            <a:pPr marL="15682" indent="6085">
              <a:lnSpc>
                <a:spcPts val="1849"/>
              </a:lnSpc>
              <a:spcBef>
                <a:spcPts val="55"/>
              </a:spcBef>
            </a:pPr>
            <a:r>
              <a:rPr sz="1700" spc="53" dirty="0">
                <a:solidFill>
                  <a:srgbClr val="383838"/>
                </a:solidFill>
                <a:latin typeface="Arial"/>
                <a:cs typeface="Arial"/>
              </a:rPr>
              <a:t>position of testes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14045" y="1976433"/>
            <a:ext cx="1652391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50" dirty="0">
                <a:solidFill>
                  <a:srgbClr val="383838"/>
                </a:solidFill>
                <a:latin typeface="Arial"/>
                <a:cs typeface="Arial"/>
              </a:rPr>
              <a:t>Intra-abdominal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5296" y="2808540"/>
            <a:ext cx="1260971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37" dirty="0">
                <a:solidFill>
                  <a:srgbClr val="383838"/>
                </a:solidFill>
                <a:latin typeface="Arial"/>
                <a:cs typeface="Arial"/>
              </a:rPr>
              <a:t>Internal ring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60368" y="3412044"/>
            <a:ext cx="1115315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39" dirty="0">
                <a:solidFill>
                  <a:srgbClr val="383838"/>
                </a:solidFill>
                <a:latin typeface="Arial"/>
                <a:cs typeface="Arial"/>
              </a:rPr>
              <a:t>Canalicula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499" y="4381317"/>
            <a:ext cx="1645113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45" dirty="0">
                <a:solidFill>
                  <a:srgbClr val="383838"/>
                </a:solidFill>
                <a:latin typeface="Arial"/>
                <a:cs typeface="Arial"/>
              </a:rPr>
              <a:t>Normal position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8869" y="4381317"/>
            <a:ext cx="248422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41" dirty="0">
                <a:solidFill>
                  <a:srgbClr val="383838"/>
                </a:solidFill>
                <a:latin typeface="Arial"/>
                <a:cs typeface="Arial"/>
              </a:rPr>
              <a:t>of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71976" y="4600761"/>
            <a:ext cx="1556815" cy="479044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32241">
              <a:lnSpc>
                <a:spcPts val="1839"/>
              </a:lnSpc>
            </a:pPr>
            <a:r>
              <a:rPr sz="1700" spc="38" dirty="0">
                <a:solidFill>
                  <a:srgbClr val="383838"/>
                </a:solidFill>
                <a:latin typeface="Arial"/>
                <a:cs typeface="Arial"/>
              </a:rPr>
              <a:t>Superficial</a:t>
            </a:r>
            <a:endParaRPr sz="1700" dirty="0">
              <a:latin typeface="Arial"/>
              <a:cs typeface="Arial"/>
            </a:endParaRPr>
          </a:p>
          <a:p>
            <a:pPr marL="18718">
              <a:lnSpc>
                <a:spcPts val="1870"/>
              </a:lnSpc>
              <a:spcBef>
                <a:spcPts val="1"/>
              </a:spcBef>
            </a:pPr>
            <a:r>
              <a:rPr sz="1700" spc="21" dirty="0">
                <a:solidFill>
                  <a:srgbClr val="383838"/>
                </a:solidFill>
                <a:latin typeface="Arial"/>
                <a:cs typeface="Arial"/>
              </a:rPr>
              <a:t>inguinal  pouch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0288" y="4619052"/>
            <a:ext cx="1801253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51" dirty="0">
                <a:solidFill>
                  <a:srgbClr val="383838"/>
                </a:solidFill>
                <a:latin typeface="Arial"/>
                <a:cs typeface="Arial"/>
              </a:rPr>
              <a:t>testes in scrotum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723408" y="5521257"/>
            <a:ext cx="818959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60" dirty="0">
                <a:solidFill>
                  <a:srgbClr val="383838"/>
                </a:solidFill>
                <a:latin typeface="Arial"/>
                <a:cs typeface="Arial"/>
              </a:rPr>
              <a:t>Ectopic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-3557" y="-1950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83286" y="167747"/>
            <a:ext cx="435442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94" dirty="0">
                <a:solidFill>
                  <a:srgbClr val="FDFDFD"/>
                </a:solidFill>
                <a:latin typeface="Arial"/>
                <a:cs typeface="Arial"/>
              </a:rPr>
              <a:t>UNDESCENDED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27296" y="167747"/>
            <a:ext cx="201362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7" dirty="0">
                <a:solidFill>
                  <a:srgbClr val="FDFDFD"/>
                </a:solidFill>
                <a:latin typeface="Arial"/>
                <a:cs typeface="Arial"/>
              </a:rPr>
              <a:t>TESTIS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2008" y="1227740"/>
            <a:ext cx="2864941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lang="en-US" sz="2400" b="1" dirty="0" smtClean="0">
                <a:latin typeface="Arial"/>
                <a:cs typeface="Arial"/>
              </a:rPr>
              <a:t>COMPLICATIONS</a:t>
            </a:r>
            <a:endParaRPr sz="2400" b="1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872" y="1781361"/>
            <a:ext cx="8124000" cy="1450874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/>
              <a:t>Infertility</a:t>
            </a:r>
            <a:r>
              <a:rPr lang="en-US" sz="1500" b="1" dirty="0"/>
              <a:t>.</a:t>
            </a:r>
            <a:r>
              <a:rPr lang="en-US" sz="1400" dirty="0"/>
              <a:t> This is most common when both testes don’t </a:t>
            </a:r>
            <a:r>
              <a:rPr lang="en-US" sz="1400" dirty="0" smtClean="0"/>
              <a:t>descend.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/>
              <a:t>T</a:t>
            </a:r>
            <a:r>
              <a:rPr lang="en-US" sz="1500" b="1" dirty="0" smtClean="0"/>
              <a:t>esticular tumors</a:t>
            </a:r>
            <a:r>
              <a:rPr lang="en-US" sz="1400" b="1" dirty="0" smtClean="0"/>
              <a:t>.</a:t>
            </a:r>
            <a:r>
              <a:rPr lang="en-US" sz="1400" b="1" dirty="0"/>
              <a:t> </a:t>
            </a:r>
            <a:r>
              <a:rPr lang="en-US" sz="1400" dirty="0"/>
              <a:t>This risk increases greatly by age 30 or 40. Men with undescended tests will need to do monthly testicular </a:t>
            </a:r>
            <a:r>
              <a:rPr lang="en-US" sz="1400" dirty="0" smtClean="0"/>
              <a:t>self-exams.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/>
              <a:t>Inguinal hernia</a:t>
            </a:r>
            <a:r>
              <a:rPr lang="en-US" sz="1400" b="1" dirty="0" smtClean="0"/>
              <a:t>.</a:t>
            </a:r>
            <a:r>
              <a:rPr lang="en-US" sz="1400" dirty="0"/>
              <a:t> This is a weakened area in the lower belly wall or inguinal canal where intestines may push </a:t>
            </a:r>
            <a:r>
              <a:rPr lang="en-US" sz="1400" dirty="0" smtClean="0"/>
              <a:t>through.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 smtClean="0"/>
              <a:t>Testicular </a:t>
            </a:r>
            <a:r>
              <a:rPr lang="en-US" sz="1500" b="1" dirty="0"/>
              <a:t>torsion</a:t>
            </a:r>
            <a:r>
              <a:rPr lang="en-US" sz="1400" b="1" dirty="0"/>
              <a:t>.</a:t>
            </a:r>
            <a:r>
              <a:rPr lang="en-US" sz="1400" dirty="0"/>
              <a:t> This is a painful twisting of the testes that can decrease blood supply to the testes.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815843" y="3297361"/>
            <a:ext cx="1631238" cy="330199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36" dirty="0">
                <a:latin typeface="Arial"/>
                <a:cs typeface="Arial"/>
              </a:rPr>
              <a:t>CLINICAL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8443" y="3297361"/>
            <a:ext cx="1764613" cy="330199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51" dirty="0">
                <a:latin typeface="Arial"/>
                <a:cs typeface="Arial"/>
              </a:rPr>
              <a:t>FEATURES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858" y="3823524"/>
            <a:ext cx="6418973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09920" y="3823524"/>
            <a:ext cx="863813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endParaRPr lang="en-US" sz="1700" dirty="0" smtClean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33465" y="3823524"/>
            <a:ext cx="720407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9861" y="3886201"/>
            <a:ext cx="8127238" cy="292182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352531" marR="19709" indent="-339887">
              <a:lnSpc>
                <a:spcPts val="2244"/>
              </a:lnSpc>
              <a:spcBef>
                <a:spcPts val="114"/>
              </a:spcBef>
              <a:tabLst>
                <a:tab pos="354051" algn="l"/>
              </a:tabLst>
            </a:pPr>
            <a:r>
              <a:rPr sz="1300" spc="-202" dirty="0" smtClean="0">
                <a:latin typeface="Arial Unicode MS"/>
                <a:cs typeface="Arial Unicode MS"/>
              </a:rPr>
              <a:t>■</a:t>
            </a:r>
            <a:r>
              <a:rPr sz="1600" dirty="0">
                <a:latin typeface="Arial Unicode MS"/>
                <a:cs typeface="Arial Unicode MS"/>
              </a:rPr>
              <a:t>	</a:t>
            </a:r>
            <a:r>
              <a:rPr lang="en-US" sz="1600" dirty="0" smtClean="0">
                <a:latin typeface="Arial Unicode MS"/>
                <a:cs typeface="Arial Unicode MS"/>
              </a:rPr>
              <a:t>You </a:t>
            </a:r>
            <a:r>
              <a:rPr lang="en-US" sz="1600" dirty="0">
                <a:latin typeface="Arial Unicode MS"/>
                <a:cs typeface="Arial Unicode MS"/>
              </a:rPr>
              <a:t>can’t </a:t>
            </a:r>
            <a:r>
              <a:rPr lang="en-US" sz="1600" dirty="0" smtClean="0">
                <a:latin typeface="Arial Unicode MS"/>
                <a:cs typeface="Arial Unicode MS"/>
              </a:rPr>
              <a:t>inspect </a:t>
            </a:r>
            <a:r>
              <a:rPr lang="en-US" sz="1600" dirty="0">
                <a:latin typeface="Arial Unicode MS"/>
                <a:cs typeface="Arial Unicode MS"/>
              </a:rPr>
              <a:t>or </a:t>
            </a:r>
            <a:r>
              <a:rPr lang="en-US" sz="1600" dirty="0" smtClean="0">
                <a:latin typeface="Arial Unicode MS"/>
                <a:cs typeface="Arial Unicode MS"/>
              </a:rPr>
              <a:t>palpate </a:t>
            </a:r>
            <a:r>
              <a:rPr lang="en-US" sz="1600" dirty="0">
                <a:latin typeface="Arial Unicode MS"/>
                <a:cs typeface="Arial Unicode MS"/>
              </a:rPr>
              <a:t>the testicle in the scrotum. When both are undescended, the scrotum looks flat and smaller than you’d expect it to </a:t>
            </a:r>
            <a:r>
              <a:rPr lang="en-US" sz="1600" dirty="0" smtClean="0">
                <a:latin typeface="Arial Unicode MS"/>
                <a:cs typeface="Arial Unicode MS"/>
              </a:rPr>
              <a:t>be . Some </a:t>
            </a:r>
            <a:r>
              <a:rPr lang="en-US" sz="1600" dirty="0">
                <a:latin typeface="Arial Unicode MS"/>
                <a:cs typeface="Arial Unicode MS"/>
              </a:rPr>
              <a:t>boys have what’s called a retractile testicle. It may move up into their </a:t>
            </a:r>
            <a:r>
              <a:rPr lang="en-US" sz="1600" dirty="0" smtClean="0">
                <a:latin typeface="Arial Unicode MS"/>
                <a:cs typeface="Arial Unicode MS"/>
              </a:rPr>
              <a:t>inguinal canal </a:t>
            </a:r>
            <a:r>
              <a:rPr lang="en-US" sz="1600" dirty="0">
                <a:latin typeface="Arial Unicode MS"/>
                <a:cs typeface="Arial Unicode MS"/>
              </a:rPr>
              <a:t>when they are cold or scared but moves back down on its own. It’s generally not a problem. The </a:t>
            </a:r>
            <a:r>
              <a:rPr lang="en-US" sz="1600" dirty="0" smtClean="0">
                <a:latin typeface="Arial Unicode MS"/>
                <a:cs typeface="Arial Unicode MS"/>
              </a:rPr>
              <a:t>difference </a:t>
            </a:r>
            <a:r>
              <a:rPr lang="en-US" sz="1600" dirty="0">
                <a:latin typeface="Arial Unicode MS"/>
                <a:cs typeface="Arial Unicode MS"/>
              </a:rPr>
              <a:t>is that an undescended testicle stays up -- it doesn’t move back and </a:t>
            </a:r>
            <a:r>
              <a:rPr lang="en-US" sz="1600" dirty="0" smtClean="0">
                <a:latin typeface="Arial Unicode MS"/>
                <a:cs typeface="Arial Unicode MS"/>
              </a:rPr>
              <a:t>forth.</a:t>
            </a:r>
            <a:endParaRPr lang="en-US" sz="1600" dirty="0">
              <a:latin typeface="Arial Unicode MS"/>
              <a:cs typeface="Arial Unicode MS"/>
            </a:endParaRPr>
          </a:p>
          <a:p>
            <a:pPr marL="352531" marR="19709" indent="-339887">
              <a:lnSpc>
                <a:spcPts val="2244"/>
              </a:lnSpc>
              <a:spcBef>
                <a:spcPts val="114"/>
              </a:spcBef>
              <a:buFont typeface="Wingdings" panose="05000000000000000000" pitchFamily="2" charset="2"/>
              <a:buChar char="§"/>
              <a:tabLst>
                <a:tab pos="354051" algn="l"/>
              </a:tabLst>
            </a:pPr>
            <a:r>
              <a:rPr sz="1600" dirty="0">
                <a:latin typeface="Arial Unicode MS"/>
                <a:cs typeface="Arial Unicode MS"/>
              </a:rPr>
              <a:t>	</a:t>
            </a:r>
            <a:r>
              <a:rPr sz="1600" spc="49" dirty="0">
                <a:latin typeface="Arial"/>
                <a:cs typeface="Arial"/>
              </a:rPr>
              <a:t>A  retractile  testis  can  be gently  milked  from  its  position  in the  inguinal </a:t>
            </a:r>
            <a:endParaRPr sz="1600" dirty="0">
              <a:latin typeface="Arial"/>
              <a:cs typeface="Arial"/>
            </a:endParaRPr>
          </a:p>
          <a:p>
            <a:pPr marL="352531" marR="16071">
              <a:lnSpc>
                <a:spcPts val="1954"/>
              </a:lnSpc>
              <a:spcBef>
                <a:spcPts val="443"/>
              </a:spcBef>
              <a:tabLst>
                <a:tab pos="328761" algn="l"/>
              </a:tabLst>
            </a:pPr>
            <a:r>
              <a:rPr sz="1600" spc="62" dirty="0">
                <a:latin typeface="Arial"/>
                <a:cs typeface="Arial"/>
              </a:rPr>
              <a:t>region to the  bottom of the scrotum</a:t>
            </a:r>
            <a:r>
              <a:rPr sz="1600" spc="62" dirty="0" smtClean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647" marR="32241">
              <a:lnSpc>
                <a:spcPts val="2025"/>
              </a:lnSpc>
              <a:spcBef>
                <a:spcPts val="485"/>
              </a:spcBef>
            </a:pPr>
            <a:r>
              <a:rPr sz="1600" spc="-202" dirty="0">
                <a:latin typeface="Arial Unicode MS"/>
                <a:cs typeface="Arial Unicode MS"/>
              </a:rPr>
              <a:t>■</a:t>
            </a:r>
            <a:r>
              <a:rPr sz="1600" spc="-93" dirty="0">
                <a:latin typeface="Arial Unicode MS"/>
                <a:cs typeface="Arial Unicode MS"/>
              </a:rPr>
              <a:t>       </a:t>
            </a:r>
            <a:r>
              <a:rPr sz="1600" spc="-90" dirty="0">
                <a:latin typeface="Arial Unicode MS"/>
                <a:cs typeface="Arial Unicode MS"/>
              </a:rPr>
              <a:t> </a:t>
            </a:r>
            <a:r>
              <a:rPr sz="1600" spc="-341" dirty="0">
                <a:latin typeface="Arial"/>
                <a:cs typeface="Arial"/>
              </a:rPr>
              <a:t>R</a:t>
            </a:r>
            <a:r>
              <a:rPr sz="1600" spc="-8" dirty="0">
                <a:latin typeface="Arial"/>
                <a:cs typeface="Arial"/>
              </a:rPr>
              <a:t>e</a:t>
            </a:r>
            <a:r>
              <a:rPr sz="1600" spc="272" dirty="0">
                <a:latin typeface="Arial"/>
                <a:cs typeface="Arial"/>
              </a:rPr>
              <a:t>t</a:t>
            </a:r>
            <a:r>
              <a:rPr sz="1600" spc="105" dirty="0">
                <a:latin typeface="Arial"/>
                <a:cs typeface="Arial"/>
              </a:rPr>
              <a:t>r</a:t>
            </a:r>
            <a:r>
              <a:rPr sz="1600" spc="-56" dirty="0">
                <a:latin typeface="Arial"/>
                <a:cs typeface="Arial"/>
              </a:rPr>
              <a:t>a</a:t>
            </a:r>
            <a:r>
              <a:rPr sz="1600" spc="14" dirty="0">
                <a:latin typeface="Arial"/>
                <a:cs typeface="Arial"/>
              </a:rPr>
              <a:t>c</a:t>
            </a:r>
            <a:r>
              <a:rPr sz="1600" spc="249" dirty="0">
                <a:latin typeface="Arial"/>
                <a:cs typeface="Arial"/>
              </a:rPr>
              <a:t>t</a:t>
            </a:r>
            <a:r>
              <a:rPr sz="1600" spc="53" dirty="0">
                <a:latin typeface="Arial"/>
                <a:cs typeface="Arial"/>
              </a:rPr>
              <a:t>il</a:t>
            </a:r>
            <a:r>
              <a:rPr sz="1600" spc="-28" dirty="0">
                <a:latin typeface="Arial"/>
                <a:cs typeface="Arial"/>
              </a:rPr>
              <a:t>e</a:t>
            </a:r>
            <a:r>
              <a:rPr sz="1600" spc="150" dirty="0">
                <a:latin typeface="Arial"/>
                <a:cs typeface="Arial"/>
              </a:rPr>
              <a:t> t</a:t>
            </a:r>
            <a:r>
              <a:rPr sz="1600" spc="14" dirty="0">
                <a:latin typeface="Arial"/>
                <a:cs typeface="Arial"/>
              </a:rPr>
              <a:t>e</a:t>
            </a:r>
            <a:r>
              <a:rPr sz="1600" spc="-83" dirty="0">
                <a:latin typeface="Arial"/>
                <a:cs typeface="Arial"/>
              </a:rPr>
              <a:t>s</a:t>
            </a:r>
            <a:r>
              <a:rPr sz="1600" spc="202" dirty="0">
                <a:latin typeface="Arial"/>
                <a:cs typeface="Arial"/>
              </a:rPr>
              <a:t>t</a:t>
            </a:r>
            <a:r>
              <a:rPr sz="1600" spc="14" dirty="0">
                <a:latin typeface="Arial"/>
                <a:cs typeface="Arial"/>
              </a:rPr>
              <a:t>e</a:t>
            </a:r>
            <a:r>
              <a:rPr sz="1600" spc="-144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29" dirty="0">
                <a:latin typeface="Arial"/>
                <a:cs typeface="Arial"/>
              </a:rPr>
              <a:t> </a:t>
            </a:r>
            <a:r>
              <a:rPr sz="1600" spc="9" dirty="0">
                <a:latin typeface="Arial"/>
                <a:cs typeface="Arial"/>
              </a:rPr>
              <a:t>r</a:t>
            </a:r>
            <a:r>
              <a:rPr sz="1600" spc="14" dirty="0">
                <a:latin typeface="Arial"/>
                <a:cs typeface="Arial"/>
              </a:rPr>
              <a:t>eq</a:t>
            </a:r>
            <a:r>
              <a:rPr sz="1600" spc="19" dirty="0">
                <a:latin typeface="Arial"/>
                <a:cs typeface="Arial"/>
              </a:rPr>
              <a:t>u</a:t>
            </a:r>
            <a:r>
              <a:rPr sz="1600" spc="9" dirty="0">
                <a:latin typeface="Arial"/>
                <a:cs typeface="Arial"/>
              </a:rPr>
              <a:t>ir</a:t>
            </a:r>
            <a:r>
              <a:rPr sz="1600" dirty="0">
                <a:latin typeface="Arial"/>
                <a:cs typeface="Arial"/>
              </a:rPr>
              <a:t>e </a:t>
            </a:r>
            <a:r>
              <a:rPr sz="1600" spc="69" dirty="0">
                <a:latin typeface="Arial"/>
                <a:cs typeface="Arial"/>
              </a:rPr>
              <a:t> </a:t>
            </a:r>
            <a:r>
              <a:rPr sz="1600" spc="14" dirty="0">
                <a:latin typeface="Arial"/>
                <a:cs typeface="Arial"/>
              </a:rPr>
              <a:t>n</a:t>
            </a:r>
            <a:r>
              <a:rPr sz="1600" dirty="0">
                <a:latin typeface="Arial"/>
                <a:cs typeface="Arial"/>
              </a:rPr>
              <a:t>o</a:t>
            </a:r>
            <a:r>
              <a:rPr sz="1600" spc="47" dirty="0">
                <a:latin typeface="Arial"/>
                <a:cs typeface="Arial"/>
              </a:rPr>
              <a:t> </a:t>
            </a:r>
            <a:r>
              <a:rPr sz="1600" spc="202" dirty="0">
                <a:latin typeface="Arial"/>
                <a:cs typeface="Arial"/>
              </a:rPr>
              <a:t>t</a:t>
            </a:r>
            <a:r>
              <a:rPr sz="1600" spc="105" dirty="0">
                <a:latin typeface="Arial"/>
                <a:cs typeface="Arial"/>
              </a:rPr>
              <a:t>r</a:t>
            </a:r>
            <a:r>
              <a:rPr sz="1600" spc="14" dirty="0">
                <a:latin typeface="Arial"/>
                <a:cs typeface="Arial"/>
              </a:rPr>
              <a:t>e</a:t>
            </a:r>
            <a:r>
              <a:rPr sz="1600" spc="-56" dirty="0">
                <a:latin typeface="Arial"/>
                <a:cs typeface="Arial"/>
              </a:rPr>
              <a:t>a</a:t>
            </a:r>
            <a:r>
              <a:rPr sz="1600" spc="272" dirty="0">
                <a:latin typeface="Arial"/>
                <a:cs typeface="Arial"/>
              </a:rPr>
              <a:t>t</a:t>
            </a:r>
            <a:r>
              <a:rPr sz="1600" spc="118" dirty="0">
                <a:latin typeface="Arial"/>
                <a:cs typeface="Arial"/>
              </a:rPr>
              <a:t>m</a:t>
            </a:r>
            <a:r>
              <a:rPr sz="1600" spc="108" dirty="0">
                <a:latin typeface="Arial"/>
                <a:cs typeface="Arial"/>
              </a:rPr>
              <a:t>e</a:t>
            </a:r>
            <a:r>
              <a:rPr sz="1600" spc="14" dirty="0">
                <a:latin typeface="Arial"/>
                <a:cs typeface="Arial"/>
              </a:rPr>
              <a:t>n</a:t>
            </a:r>
            <a:r>
              <a:rPr sz="1600" spc="168" dirty="0">
                <a:latin typeface="Arial"/>
                <a:cs typeface="Arial"/>
              </a:rPr>
              <a:t>t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83286" y="167747"/>
            <a:ext cx="435442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94" dirty="0">
                <a:solidFill>
                  <a:srgbClr val="FDFDFD"/>
                </a:solidFill>
                <a:latin typeface="Arial"/>
                <a:cs typeface="Arial"/>
              </a:rPr>
              <a:t>UNDESCENDED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27296" y="167747"/>
            <a:ext cx="201362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7" dirty="0">
                <a:solidFill>
                  <a:srgbClr val="FDFDFD"/>
                </a:solidFill>
                <a:latin typeface="Arial"/>
                <a:cs typeface="Arial"/>
              </a:rPr>
              <a:t>TESTIS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0680" y="1227740"/>
            <a:ext cx="1786016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22" dirty="0">
                <a:latin typeface="Arial"/>
                <a:cs typeface="Arial"/>
              </a:rPr>
              <a:t>SURGICAL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4331" y="1227740"/>
            <a:ext cx="216963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92" dirty="0">
                <a:latin typeface="Arial"/>
                <a:cs typeface="Arial"/>
              </a:rPr>
              <a:t>TREATMENT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843" y="1916649"/>
            <a:ext cx="8056234" cy="2274351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3077194" marR="2988027" algn="ctr">
              <a:lnSpc>
                <a:spcPts val="1735"/>
              </a:lnSpc>
            </a:pPr>
            <a:r>
              <a:rPr sz="1600" b="1" spc="291" dirty="0" smtClean="0">
                <a:solidFill>
                  <a:srgbClr val="BF0000"/>
                </a:solidFill>
                <a:latin typeface="Arial"/>
                <a:cs typeface="Arial"/>
              </a:rPr>
              <a:t>ORCHIDOPEX</a:t>
            </a:r>
            <a:r>
              <a:rPr lang="en-US" sz="1600" b="1" spc="291" dirty="0">
                <a:solidFill>
                  <a:srgbClr val="BF0000"/>
                </a:solidFill>
                <a:latin typeface="Arial"/>
                <a:cs typeface="Arial"/>
              </a:rPr>
              <a:t>Y</a:t>
            </a:r>
            <a:endParaRPr sz="1600" dirty="0">
              <a:latin typeface="Arial"/>
              <a:cs typeface="Arial"/>
            </a:endParaRPr>
          </a:p>
          <a:p>
            <a:pPr marL="352531" marR="584933" indent="-339887">
              <a:lnSpc>
                <a:spcPts val="2244"/>
              </a:lnSpc>
              <a:spcBef>
                <a:spcPts val="73"/>
              </a:spcBef>
              <a:tabLst>
                <a:tab pos="354051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	</a:t>
            </a:r>
            <a:r>
              <a:rPr sz="1700" spc="47" dirty="0">
                <a:latin typeface="Arial"/>
                <a:cs typeface="Arial"/>
              </a:rPr>
              <a:t>Performed  before the  boy reaches </a:t>
            </a:r>
            <a:r>
              <a:rPr spc="65" dirty="0">
                <a:latin typeface="Times New Roman"/>
                <a:cs typeface="Times New Roman"/>
              </a:rPr>
              <a:t>12 </a:t>
            </a:r>
            <a:r>
              <a:rPr sz="1700" spc="47" dirty="0">
                <a:latin typeface="Arial"/>
                <a:cs typeface="Arial"/>
              </a:rPr>
              <a:t>months of age in an attempt to </a:t>
            </a:r>
            <a:endParaRPr sz="1700" dirty="0">
              <a:latin typeface="Arial"/>
              <a:cs typeface="Arial"/>
            </a:endParaRPr>
          </a:p>
          <a:p>
            <a:pPr marL="352531" marR="584933">
              <a:lnSpc>
                <a:spcPts val="1954"/>
              </a:lnSpc>
              <a:spcBef>
                <a:spcPts val="409"/>
              </a:spcBef>
              <a:tabLst>
                <a:tab pos="354051" algn="l"/>
              </a:tabLst>
            </a:pPr>
            <a:r>
              <a:rPr sz="1700" spc="48" dirty="0">
                <a:latin typeface="Arial"/>
                <a:cs typeface="Arial"/>
              </a:rPr>
              <a:t>prevent the consequences described earlier.</a:t>
            </a:r>
            <a:endParaRPr sz="1700" dirty="0">
              <a:latin typeface="Arial"/>
              <a:cs typeface="Arial"/>
            </a:endParaRPr>
          </a:p>
          <a:p>
            <a:pPr marL="12647" marR="24433">
              <a:lnSpc>
                <a:spcPts val="2055"/>
              </a:lnSpc>
              <a:spcBef>
                <a:spcPts val="458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  </a:t>
            </a:r>
            <a:r>
              <a:rPr sz="1300" spc="-71" dirty="0">
                <a:latin typeface="Arial Unicode MS"/>
                <a:cs typeface="Arial Unicode MS"/>
              </a:rPr>
              <a:t> </a:t>
            </a:r>
            <a:r>
              <a:rPr sz="1700" spc="-175" dirty="0">
                <a:latin typeface="Arial"/>
                <a:cs typeface="Arial"/>
              </a:rPr>
              <a:t>T</a:t>
            </a:r>
            <a:r>
              <a:rPr sz="1700" spc="-56" dirty="0">
                <a:latin typeface="Arial"/>
                <a:cs typeface="Arial"/>
              </a:rPr>
              <a:t>e</a:t>
            </a:r>
            <a:r>
              <a:rPr sz="1700" spc="-104" dirty="0">
                <a:latin typeface="Arial"/>
                <a:cs typeface="Arial"/>
              </a:rPr>
              <a:t>s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-118" dirty="0">
                <a:latin typeface="Arial"/>
                <a:cs typeface="Arial"/>
              </a:rPr>
              <a:t>s</a:t>
            </a:r>
            <a:r>
              <a:rPr sz="1700" spc="189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19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153" dirty="0">
                <a:latin typeface="Arial"/>
                <a:cs typeface="Arial"/>
              </a:rPr>
              <a:t> </a:t>
            </a:r>
            <a:r>
              <a:rPr sz="1700" spc="-129" dirty="0">
                <a:latin typeface="Arial"/>
                <a:cs typeface="Arial"/>
              </a:rPr>
              <a:t>s</a:t>
            </a:r>
            <a:r>
              <a:rPr sz="1700" spc="85" dirty="0">
                <a:latin typeface="Arial"/>
                <a:cs typeface="Arial"/>
              </a:rPr>
              <a:t>pe</a:t>
            </a:r>
            <a:r>
              <a:rPr sz="1700" spc="154" dirty="0">
                <a:latin typeface="Arial"/>
                <a:cs typeface="Arial"/>
              </a:rPr>
              <a:t>r</a:t>
            </a:r>
            <a:r>
              <a:rPr sz="1700" spc="95" dirty="0">
                <a:latin typeface="Arial"/>
                <a:cs typeface="Arial"/>
              </a:rPr>
              <a:t>m</a:t>
            </a:r>
            <a:r>
              <a:rPr sz="1700" spc="-31" dirty="0">
                <a:latin typeface="Arial"/>
                <a:cs typeface="Arial"/>
              </a:rPr>
              <a:t>a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-50" dirty="0">
                <a:latin typeface="Arial"/>
                <a:cs typeface="Arial"/>
              </a:rPr>
              <a:t>c</a:t>
            </a:r>
            <a:r>
              <a:rPr sz="1700" spc="169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co</a:t>
            </a:r>
            <a:r>
              <a:rPr sz="1700" spc="14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222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19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173" dirty="0">
                <a:latin typeface="Arial"/>
                <a:cs typeface="Arial"/>
              </a:rPr>
              <a:t> </a:t>
            </a:r>
            <a:r>
              <a:rPr sz="1700" spc="29" dirty="0">
                <a:latin typeface="Arial"/>
                <a:cs typeface="Arial"/>
              </a:rPr>
              <a:t>m</a:t>
            </a:r>
            <a:r>
              <a:rPr sz="1700" spc="19" dirty="0">
                <a:latin typeface="Arial"/>
                <a:cs typeface="Arial"/>
              </a:rPr>
              <a:t>ob</a:t>
            </a:r>
            <a:r>
              <a:rPr sz="1700" spc="9" dirty="0">
                <a:latin typeface="Arial"/>
                <a:cs typeface="Arial"/>
              </a:rPr>
              <a:t>ili</a:t>
            </a:r>
            <a:r>
              <a:rPr sz="1700" spc="19" dirty="0">
                <a:latin typeface="Arial"/>
                <a:cs typeface="Arial"/>
              </a:rPr>
              <a:t>ze</a:t>
            </a:r>
            <a:r>
              <a:rPr sz="1700" dirty="0">
                <a:latin typeface="Arial"/>
                <a:cs typeface="Arial"/>
              </a:rPr>
              <a:t>d </a:t>
            </a:r>
            <a:r>
              <a:rPr sz="1700" spc="22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19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103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37" dirty="0">
                <a:latin typeface="Arial"/>
                <a:cs typeface="Arial"/>
              </a:rPr>
              <a:t>h</a:t>
            </a:r>
            <a:r>
              <a:rPr sz="1700" spc="-28" dirty="0">
                <a:latin typeface="Arial"/>
                <a:cs typeface="Arial"/>
              </a:rPr>
              <a:t>e</a:t>
            </a:r>
            <a:r>
              <a:rPr sz="1700" spc="125" dirty="0">
                <a:latin typeface="Arial"/>
                <a:cs typeface="Arial"/>
              </a:rPr>
              <a:t> </a:t>
            </a:r>
            <a:r>
              <a:rPr sz="1700" spc="150" dirty="0">
                <a:latin typeface="Arial"/>
                <a:cs typeface="Arial"/>
              </a:rPr>
              <a:t>t</a:t>
            </a:r>
            <a:r>
              <a:rPr sz="1700" spc="14" dirty="0">
                <a:latin typeface="Arial"/>
                <a:cs typeface="Arial"/>
              </a:rPr>
              <a:t>e</a:t>
            </a:r>
            <a:r>
              <a:rPr sz="1700" spc="-82" dirty="0">
                <a:latin typeface="Arial"/>
                <a:cs typeface="Arial"/>
              </a:rPr>
              <a:t>s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-118" dirty="0">
                <a:latin typeface="Arial"/>
                <a:cs typeface="Arial"/>
              </a:rPr>
              <a:t>s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33" dirty="0">
                <a:latin typeface="Arial"/>
                <a:cs typeface="Arial"/>
              </a:rPr>
              <a:t> </a:t>
            </a:r>
            <a:r>
              <a:rPr sz="1700" spc="-59" dirty="0">
                <a:latin typeface="Arial"/>
                <a:cs typeface="Arial"/>
              </a:rPr>
              <a:t>i</a:t>
            </a:r>
            <a:r>
              <a:rPr sz="1700" spc="-152" dirty="0">
                <a:latin typeface="Arial"/>
                <a:cs typeface="Arial"/>
              </a:rPr>
              <a:t>s</a:t>
            </a:r>
            <a:r>
              <a:rPr sz="1700" spc="220" dirty="0">
                <a:latin typeface="Arial"/>
                <a:cs typeface="Arial"/>
              </a:rPr>
              <a:t> </a:t>
            </a:r>
            <a:r>
              <a:rPr sz="1700" spc="-13" dirty="0">
                <a:latin typeface="Arial"/>
                <a:cs typeface="Arial"/>
              </a:rPr>
              <a:t>r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85" dirty="0">
                <a:latin typeface="Arial"/>
                <a:cs typeface="Arial"/>
              </a:rPr>
              <a:t>p</a:t>
            </a:r>
            <a:r>
              <a:rPr sz="1700" spc="109" dirty="0">
                <a:latin typeface="Arial"/>
                <a:cs typeface="Arial"/>
              </a:rPr>
              <a:t>o</a:t>
            </a:r>
            <a:r>
              <a:rPr sz="1700" spc="-57" dirty="0">
                <a:latin typeface="Arial"/>
                <a:cs typeface="Arial"/>
              </a:rPr>
              <a:t>s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156" dirty="0">
                <a:latin typeface="Arial"/>
                <a:cs typeface="Arial"/>
              </a:rPr>
              <a:t>o</a:t>
            </a:r>
            <a:r>
              <a:rPr sz="1700" spc="61" dirty="0">
                <a:latin typeface="Arial"/>
                <a:cs typeface="Arial"/>
              </a:rPr>
              <a:t>ne</a:t>
            </a:r>
            <a:r>
              <a:rPr sz="1700" spc="-56" dirty="0">
                <a:latin typeface="Arial"/>
                <a:cs typeface="Arial"/>
              </a:rPr>
              <a:t>d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00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</a:t>
            </a:r>
          </a:p>
          <a:p>
            <a:pPr marL="337359" marR="24433">
              <a:lnSpc>
                <a:spcPct val="95825"/>
              </a:lnSpc>
              <a:spcBef>
                <a:spcPts val="367"/>
              </a:spcBef>
            </a:pPr>
            <a:r>
              <a:rPr sz="1700" spc="67" dirty="0">
                <a:latin typeface="Arial"/>
                <a:cs typeface="Arial"/>
              </a:rPr>
              <a:t>the scrotum.</a:t>
            </a:r>
            <a:endParaRPr sz="1700" dirty="0">
              <a:latin typeface="Arial"/>
              <a:cs typeface="Arial"/>
            </a:endParaRPr>
          </a:p>
          <a:p>
            <a:pPr marL="352531" indent="-339887">
              <a:lnSpc>
                <a:spcPts val="2244"/>
              </a:lnSpc>
              <a:spcBef>
                <a:spcPts val="114"/>
              </a:spcBef>
              <a:tabLst>
                <a:tab pos="328761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</a:t>
            </a:r>
            <a:r>
              <a:rPr sz="1700" spc="56" dirty="0">
                <a:latin typeface="Arial"/>
                <a:cs typeface="Arial"/>
              </a:rPr>
              <a:t>The operation  is performed through a short incision over the deep inguinal </a:t>
            </a:r>
            <a:endParaRPr sz="1700" dirty="0">
              <a:latin typeface="Arial"/>
              <a:cs typeface="Arial"/>
            </a:endParaRPr>
          </a:p>
          <a:p>
            <a:pPr marL="352531">
              <a:lnSpc>
                <a:spcPts val="1954"/>
              </a:lnSpc>
              <a:spcBef>
                <a:spcPts val="443"/>
              </a:spcBef>
              <a:tabLst>
                <a:tab pos="328761" algn="l"/>
              </a:tabLst>
            </a:pPr>
            <a:r>
              <a:rPr sz="1700" spc="7" dirty="0">
                <a:latin typeface="Arial"/>
                <a:cs typeface="Arial"/>
              </a:rPr>
              <a:t>ring</a:t>
            </a:r>
            <a:r>
              <a:rPr sz="1700" spc="7" dirty="0" smtClean="0"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7748" y="4906715"/>
            <a:ext cx="157688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176" dirty="0">
                <a:solidFill>
                  <a:srgbClr val="BF0000"/>
                </a:solidFill>
                <a:latin typeface="Arial"/>
                <a:cs typeface="Arial"/>
              </a:rPr>
              <a:t>FAILURE  TO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24148" y="4906715"/>
            <a:ext cx="248872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22" dirty="0">
                <a:solidFill>
                  <a:srgbClr val="BF0000"/>
                </a:solidFill>
                <a:latin typeface="Arial"/>
                <a:cs typeface="Arial"/>
              </a:rPr>
              <a:t>B</a:t>
            </a:r>
            <a:r>
              <a:rPr sz="1600" b="1" spc="283" dirty="0">
                <a:solidFill>
                  <a:srgbClr val="BF0000"/>
                </a:solidFill>
                <a:latin typeface="Arial"/>
                <a:cs typeface="Arial"/>
              </a:rPr>
              <a:t>R</a:t>
            </a:r>
            <a:r>
              <a:rPr sz="1600" b="1" spc="350" dirty="0">
                <a:solidFill>
                  <a:srgbClr val="BF0000"/>
                </a:solidFill>
                <a:latin typeface="Arial"/>
                <a:cs typeface="Arial"/>
              </a:rPr>
              <a:t>I</a:t>
            </a:r>
            <a:r>
              <a:rPr sz="1600" b="1" spc="426" dirty="0">
                <a:solidFill>
                  <a:srgbClr val="BF0000"/>
                </a:solidFill>
                <a:latin typeface="Arial"/>
                <a:cs typeface="Arial"/>
              </a:rPr>
              <a:t>N</a:t>
            </a:r>
            <a:r>
              <a:rPr sz="1600" b="1" spc="98" dirty="0">
                <a:solidFill>
                  <a:srgbClr val="BF0000"/>
                </a:solidFill>
                <a:latin typeface="Arial"/>
                <a:cs typeface="Arial"/>
              </a:rPr>
              <a:t>G</a:t>
            </a:r>
            <a:r>
              <a:rPr sz="1600" b="1" dirty="0">
                <a:solidFill>
                  <a:srgbClr val="BF0000"/>
                </a:solidFill>
                <a:latin typeface="Arial"/>
                <a:cs typeface="Arial"/>
              </a:rPr>
              <a:t>  </a:t>
            </a:r>
            <a:r>
              <a:rPr sz="1600" b="1" spc="-150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600" b="1" spc="150" dirty="0">
                <a:solidFill>
                  <a:srgbClr val="BF0000"/>
                </a:solidFill>
                <a:latin typeface="Arial"/>
                <a:cs typeface="Arial"/>
              </a:rPr>
              <a:t>T</a:t>
            </a:r>
            <a:r>
              <a:rPr sz="1600" b="1" spc="183" dirty="0">
                <a:solidFill>
                  <a:srgbClr val="BF0000"/>
                </a:solidFill>
                <a:latin typeface="Arial"/>
                <a:cs typeface="Arial"/>
              </a:rPr>
              <a:t>H</a:t>
            </a:r>
            <a:r>
              <a:rPr sz="1600" b="1" spc="169" dirty="0">
                <a:solidFill>
                  <a:srgbClr val="BF0000"/>
                </a:solidFill>
                <a:latin typeface="Arial"/>
                <a:cs typeface="Arial"/>
              </a:rPr>
              <a:t>E</a:t>
            </a:r>
            <a:r>
              <a:rPr sz="1600" b="1" spc="69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600" b="1" spc="186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1600" b="1" spc="223" dirty="0">
                <a:solidFill>
                  <a:srgbClr val="BF0000"/>
                </a:solidFill>
                <a:latin typeface="Arial"/>
                <a:cs typeface="Arial"/>
              </a:rPr>
              <a:t>T</a:t>
            </a:r>
            <a:r>
              <a:rPr sz="1600" b="1" spc="112" dirty="0">
                <a:solidFill>
                  <a:srgbClr val="BF0000"/>
                </a:solidFill>
                <a:latin typeface="Arial"/>
                <a:cs typeface="Arial"/>
              </a:rPr>
              <a:t>E</a:t>
            </a:r>
            <a:r>
              <a:rPr sz="1600" b="1" spc="158" dirty="0">
                <a:solidFill>
                  <a:srgbClr val="BF0000"/>
                </a:solidFill>
                <a:latin typeface="Arial"/>
                <a:cs typeface="Arial"/>
              </a:rPr>
              <a:t>S</a:t>
            </a:r>
            <a:r>
              <a:rPr sz="1600" b="1" spc="390" dirty="0">
                <a:solidFill>
                  <a:srgbClr val="BF0000"/>
                </a:solidFill>
                <a:latin typeface="Arial"/>
                <a:cs typeface="Arial"/>
              </a:rPr>
              <a:t>T</a:t>
            </a:r>
            <a:r>
              <a:rPr sz="1600" b="1" spc="278" dirty="0">
                <a:solidFill>
                  <a:srgbClr val="BF0000"/>
                </a:solidFill>
                <a:latin typeface="Arial"/>
                <a:cs typeface="Arial"/>
              </a:rPr>
              <a:t>I</a:t>
            </a:r>
            <a:r>
              <a:rPr sz="1600" b="1" spc="41" dirty="0">
                <a:solidFill>
                  <a:srgbClr val="BF0000"/>
                </a:solid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11900" y="4906715"/>
            <a:ext cx="860389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316" dirty="0">
                <a:solidFill>
                  <a:srgbClr val="BF0000"/>
                </a:solidFill>
                <a:latin typeface="Arial"/>
                <a:cs typeface="Arial"/>
              </a:rPr>
              <a:t>DOWN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9844" y="5201217"/>
            <a:ext cx="8124190" cy="11557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81" dirty="0">
                <a:latin typeface="Arial Unicode MS"/>
                <a:cs typeface="Arial Unicode MS"/>
              </a:rPr>
              <a:t> </a:t>
            </a:r>
            <a:r>
              <a:rPr sz="1700" spc="-292" dirty="0">
                <a:latin typeface="Arial"/>
                <a:cs typeface="Arial"/>
              </a:rPr>
              <a:t>S</a:t>
            </a:r>
            <a:r>
              <a:rPr sz="1700" spc="132" dirty="0">
                <a:latin typeface="Arial"/>
                <a:cs typeface="Arial"/>
              </a:rPr>
              <a:t>o</a:t>
            </a:r>
            <a:r>
              <a:rPr sz="1700" spc="142" dirty="0">
                <a:latin typeface="Arial"/>
                <a:cs typeface="Arial"/>
              </a:rPr>
              <a:t>m</a:t>
            </a:r>
            <a:r>
              <a:rPr sz="1700" spc="14" dirty="0">
                <a:latin typeface="Arial"/>
                <a:cs typeface="Arial"/>
              </a:rPr>
              <a:t>e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54" dirty="0">
                <a:latin typeface="Arial"/>
                <a:cs typeface="Arial"/>
              </a:rPr>
              <a:t>i</a:t>
            </a:r>
            <a:r>
              <a:rPr sz="1700" spc="142" dirty="0">
                <a:latin typeface="Arial"/>
                <a:cs typeface="Arial"/>
              </a:rPr>
              <a:t>m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-144" dirty="0">
                <a:latin typeface="Arial"/>
                <a:cs typeface="Arial"/>
              </a:rPr>
              <a:t>s</a:t>
            </a:r>
            <a:r>
              <a:rPr sz="1700" spc="144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f</a:t>
            </a:r>
            <a:r>
              <a:rPr sz="1700" spc="25" dirty="0">
                <a:latin typeface="Arial"/>
                <a:cs typeface="Arial"/>
              </a:rPr>
              <a:t>o</a:t>
            </a:r>
            <a:r>
              <a:rPr sz="1700" dirty="0">
                <a:latin typeface="Arial"/>
                <a:cs typeface="Arial"/>
              </a:rPr>
              <a:t>r</a:t>
            </a:r>
            <a:r>
              <a:rPr sz="1700" spc="368" dirty="0">
                <a:latin typeface="Arial"/>
                <a:cs typeface="Arial"/>
              </a:rPr>
              <a:t> </a:t>
            </a:r>
            <a:r>
              <a:rPr sz="1700" spc="-245" dirty="0">
                <a:latin typeface="Arial"/>
                <a:cs typeface="Arial"/>
              </a:rPr>
              <a:t>a</a:t>
            </a:r>
            <a:r>
              <a:rPr sz="1700" spc="-122" dirty="0">
                <a:latin typeface="Arial"/>
                <a:cs typeface="Arial"/>
              </a:rPr>
              <a:t> </a:t>
            </a:r>
            <a:r>
              <a:rPr sz="1700" spc="-33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h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spc="19" dirty="0">
                <a:latin typeface="Arial"/>
                <a:cs typeface="Arial"/>
              </a:rPr>
              <a:t>g</a:t>
            </a:r>
            <a:r>
              <a:rPr sz="1700" dirty="0">
                <a:latin typeface="Arial"/>
                <a:cs typeface="Arial"/>
              </a:rPr>
              <a:t>h</a:t>
            </a:r>
            <a:r>
              <a:rPr sz="1700" spc="205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u</a:t>
            </a:r>
            <a:r>
              <a:rPr sz="1700" spc="19" dirty="0">
                <a:latin typeface="Arial"/>
                <a:cs typeface="Arial"/>
              </a:rPr>
              <a:t>n</a:t>
            </a:r>
            <a:r>
              <a:rPr sz="1700" spc="25" dirty="0">
                <a:latin typeface="Arial"/>
                <a:cs typeface="Arial"/>
              </a:rPr>
              <a:t>de</a:t>
            </a:r>
            <a:r>
              <a:rPr sz="1700" spc="19" dirty="0">
                <a:latin typeface="Arial"/>
                <a:cs typeface="Arial"/>
              </a:rPr>
              <a:t>sc</a:t>
            </a:r>
            <a:r>
              <a:rPr sz="1700" spc="25" dirty="0">
                <a:latin typeface="Arial"/>
                <a:cs typeface="Arial"/>
              </a:rPr>
              <a:t>en</a:t>
            </a:r>
            <a:r>
              <a:rPr sz="1700" spc="19" dirty="0">
                <a:latin typeface="Arial"/>
                <a:cs typeface="Arial"/>
              </a:rPr>
              <a:t>de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398" dirty="0">
                <a:latin typeface="Arial"/>
                <a:cs typeface="Arial"/>
              </a:rPr>
              <a:t> </a:t>
            </a:r>
            <a:r>
              <a:rPr sz="1700" spc="173" dirty="0">
                <a:latin typeface="Arial"/>
                <a:cs typeface="Arial"/>
              </a:rPr>
              <a:t>t</a:t>
            </a:r>
            <a:r>
              <a:rPr sz="1700" spc="14" dirty="0">
                <a:latin typeface="Arial"/>
                <a:cs typeface="Arial"/>
              </a:rPr>
              <a:t>e</a:t>
            </a:r>
            <a:r>
              <a:rPr sz="1700" spc="-104" dirty="0">
                <a:latin typeface="Arial"/>
                <a:cs typeface="Arial"/>
              </a:rPr>
              <a:t>s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-118" dirty="0">
                <a:latin typeface="Arial"/>
                <a:cs typeface="Arial"/>
              </a:rPr>
              <a:t>s</a:t>
            </a:r>
            <a:r>
              <a:rPr sz="1700" spc="164" dirty="0">
                <a:latin typeface="Arial"/>
                <a:cs typeface="Arial"/>
              </a:rPr>
              <a:t> </a:t>
            </a:r>
            <a:r>
              <a:rPr sz="1700" spc="-245" dirty="0">
                <a:latin typeface="Arial"/>
                <a:cs typeface="Arial"/>
              </a:rPr>
              <a:t>a</a:t>
            </a:r>
            <a:r>
              <a:rPr sz="1700" spc="199" dirty="0">
                <a:latin typeface="Arial"/>
                <a:cs typeface="Arial"/>
              </a:rPr>
              <a:t> </a:t>
            </a:r>
            <a:r>
              <a:rPr sz="1700" spc="62" dirty="0">
                <a:latin typeface="Arial"/>
                <a:cs typeface="Arial"/>
              </a:rPr>
              <a:t>t</a:t>
            </a:r>
            <a:r>
              <a:rPr sz="1700" spc="168" dirty="0">
                <a:latin typeface="Arial"/>
                <a:cs typeface="Arial"/>
              </a:rPr>
              <a:t>w</a:t>
            </a:r>
            <a:r>
              <a:rPr sz="1700" spc="125" dirty="0">
                <a:latin typeface="Arial"/>
                <a:cs typeface="Arial"/>
              </a:rPr>
              <a:t>o</a:t>
            </a:r>
            <a:r>
              <a:rPr sz="1700" spc="61" dirty="0">
                <a:latin typeface="Arial"/>
                <a:cs typeface="Arial"/>
              </a:rPr>
              <a:t>-</a:t>
            </a:r>
            <a:r>
              <a:rPr sz="1700" spc="167" dirty="0">
                <a:latin typeface="Arial"/>
                <a:cs typeface="Arial"/>
              </a:rPr>
              <a:t> </a:t>
            </a:r>
            <a:r>
              <a:rPr sz="1700" spc="-201" dirty="0">
                <a:latin typeface="Arial"/>
                <a:cs typeface="Arial"/>
              </a:rPr>
              <a:t>s</a:t>
            </a:r>
            <a:r>
              <a:rPr sz="1700" spc="225" dirty="0">
                <a:latin typeface="Arial"/>
                <a:cs typeface="Arial"/>
              </a:rPr>
              <a:t>t</a:t>
            </a:r>
            <a:r>
              <a:rPr sz="1700" spc="-56" dirty="0">
                <a:latin typeface="Arial"/>
                <a:cs typeface="Arial"/>
              </a:rPr>
              <a:t>a</a:t>
            </a:r>
            <a:r>
              <a:rPr sz="1700" spc="61" dirty="0">
                <a:latin typeface="Arial"/>
                <a:cs typeface="Arial"/>
              </a:rPr>
              <a:t>g</a:t>
            </a:r>
            <a:r>
              <a:rPr sz="1700" spc="-75" dirty="0">
                <a:latin typeface="Arial"/>
                <a:cs typeface="Arial"/>
              </a:rPr>
              <a:t>e</a:t>
            </a:r>
            <a:r>
              <a:rPr sz="1700" spc="169" dirty="0">
                <a:latin typeface="Arial"/>
                <a:cs typeface="Arial"/>
              </a:rPr>
              <a:t> </a:t>
            </a:r>
            <a:r>
              <a:rPr sz="1700" spc="-104" dirty="0">
                <a:latin typeface="Arial"/>
                <a:cs typeface="Arial"/>
              </a:rPr>
              <a:t>s</a:t>
            </a:r>
            <a:r>
              <a:rPr sz="1700" spc="61" dirty="0">
                <a:latin typeface="Arial"/>
                <a:cs typeface="Arial"/>
              </a:rPr>
              <a:t>u</a:t>
            </a:r>
            <a:r>
              <a:rPr sz="1700" spc="127" dirty="0">
                <a:latin typeface="Arial"/>
                <a:cs typeface="Arial"/>
              </a:rPr>
              <a:t>r</a:t>
            </a:r>
            <a:r>
              <a:rPr sz="1700" spc="14" dirty="0">
                <a:latin typeface="Arial"/>
                <a:cs typeface="Arial"/>
              </a:rPr>
              <a:t>g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36" dirty="0">
                <a:latin typeface="Arial"/>
                <a:cs typeface="Arial"/>
              </a:rPr>
              <a:t>c</a:t>
            </a:r>
            <a:r>
              <a:rPr sz="1700" spc="-8" dirty="0">
                <a:latin typeface="Arial"/>
                <a:cs typeface="Arial"/>
              </a:rPr>
              <a:t>a</a:t>
            </a:r>
            <a:r>
              <a:rPr sz="1700" spc="-71" dirty="0">
                <a:latin typeface="Arial"/>
                <a:cs typeface="Arial"/>
              </a:rPr>
              <a:t>l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164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p</a:t>
            </a:r>
            <a:r>
              <a:rPr sz="1700" spc="14" dirty="0">
                <a:latin typeface="Arial"/>
                <a:cs typeface="Arial"/>
              </a:rPr>
              <a:t>r</a:t>
            </a:r>
            <a:r>
              <a:rPr sz="1700" spc="25" dirty="0">
                <a:latin typeface="Arial"/>
                <a:cs typeface="Arial"/>
              </a:rPr>
              <a:t>oc</a:t>
            </a:r>
            <a:r>
              <a:rPr sz="1700" spc="19" dirty="0">
                <a:latin typeface="Arial"/>
                <a:cs typeface="Arial"/>
              </a:rPr>
              <a:t>e</a:t>
            </a:r>
            <a:r>
              <a:rPr sz="1700" spc="25" dirty="0">
                <a:latin typeface="Arial"/>
                <a:cs typeface="Arial"/>
              </a:rPr>
              <a:t>d</a:t>
            </a:r>
            <a:r>
              <a:rPr sz="1700" spc="19" dirty="0">
                <a:latin typeface="Arial"/>
                <a:cs typeface="Arial"/>
              </a:rPr>
              <a:t>ur</a:t>
            </a:r>
            <a:r>
              <a:rPr sz="1700" dirty="0">
                <a:latin typeface="Arial"/>
                <a:cs typeface="Arial"/>
              </a:rPr>
              <a:t>e </a:t>
            </a:r>
            <a:r>
              <a:rPr sz="1700" spc="62" dirty="0">
                <a:latin typeface="Arial"/>
                <a:cs typeface="Arial"/>
              </a:rPr>
              <a:t> </a:t>
            </a:r>
            <a:r>
              <a:rPr sz="1700" spc="-88" dirty="0">
                <a:latin typeface="Arial"/>
                <a:cs typeface="Arial"/>
              </a:rPr>
              <a:t>i</a:t>
            </a:r>
            <a:r>
              <a:rPr sz="1700" spc="-118" dirty="0">
                <a:latin typeface="Arial"/>
                <a:cs typeface="Arial"/>
              </a:rPr>
              <a:t>s</a:t>
            </a:r>
            <a:endParaRPr sz="1700" dirty="0">
              <a:latin typeface="Arial"/>
              <a:cs typeface="Arial"/>
            </a:endParaRPr>
          </a:p>
          <a:p>
            <a:pPr marL="352531" marR="32241">
              <a:lnSpc>
                <a:spcPct val="95825"/>
              </a:lnSpc>
              <a:spcBef>
                <a:spcPts val="353"/>
              </a:spcBef>
            </a:pPr>
            <a:r>
              <a:rPr sz="1700" spc="-10" dirty="0">
                <a:latin typeface="Arial"/>
                <a:cs typeface="Arial"/>
              </a:rPr>
              <a:t>necessary.</a:t>
            </a:r>
            <a:endParaRPr sz="1700" dirty="0">
              <a:latin typeface="Arial"/>
              <a:cs typeface="Arial"/>
            </a:endParaRPr>
          </a:p>
          <a:p>
            <a:pPr marL="343428" marR="7816" indent="-330783">
              <a:lnSpc>
                <a:spcPts val="2387"/>
              </a:lnSpc>
              <a:spcBef>
                <a:spcPts val="240"/>
              </a:spcBef>
              <a:tabLst>
                <a:tab pos="341404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</a:t>
            </a:r>
            <a:r>
              <a:rPr sz="1700" spc="39" dirty="0">
                <a:latin typeface="Arial"/>
                <a:cs typeface="Arial"/>
              </a:rPr>
              <a:t>Orchidectomy should  be considered  if the  incompletely descended testis  is atrophic,  particularly in the  post- pubertal  boy if the other testis  is normal.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Hormone 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Hormone </a:t>
            </a:r>
            <a:r>
              <a:rPr lang="en-US" dirty="0"/>
              <a:t>treatment involves the injection of human chorionic gonadotropin (HCG). This hormone could cause the testicle to move </a:t>
            </a:r>
            <a:r>
              <a:rPr lang="en-US" dirty="0" smtClean="0"/>
              <a:t>to the </a:t>
            </a:r>
            <a:r>
              <a:rPr lang="en-US" dirty="0"/>
              <a:t>scrotum. </a:t>
            </a:r>
            <a:endParaRPr lang="en-US" dirty="0" smtClean="0"/>
          </a:p>
          <a:p>
            <a:r>
              <a:rPr lang="en-US" dirty="0" smtClean="0"/>
              <a:t>Hormone </a:t>
            </a:r>
            <a:r>
              <a:rPr lang="en-US" dirty="0"/>
              <a:t>treatment is not usually recommended because it is much less effective than surgery.</a:t>
            </a:r>
          </a:p>
        </p:txBody>
      </p:sp>
    </p:spTree>
    <p:extLst>
      <p:ext uri="{BB962C8B-B14F-4D97-AF65-F5344CB8AC3E}">
        <p14:creationId xmlns:p14="http://schemas.microsoft.com/office/powerpoint/2010/main" xmlns="" val="2412673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648209" y="980432"/>
            <a:ext cx="3850030" cy="673100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200" dirty="0">
                <a:solidFill>
                  <a:srgbClr val="CABDCD"/>
                </a:solidFill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30769" y="2248862"/>
            <a:ext cx="745471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46" dirty="0">
                <a:solidFill>
                  <a:srgbClr val="2B2B2B"/>
                </a:solidFill>
                <a:latin typeface="Arial"/>
                <a:cs typeface="Arial"/>
              </a:rPr>
              <a:t>Norm</a:t>
            </a:r>
            <a:r>
              <a:rPr sz="1600" spc="46" dirty="0">
                <a:solidFill>
                  <a:srgbClr val="3B3B3B"/>
                </a:solidFill>
                <a:latin typeface="Arial"/>
                <a:cs typeface="Arial"/>
              </a:rPr>
              <a:t>a</a:t>
            </a:r>
            <a:r>
              <a:rPr sz="1600" spc="46" dirty="0">
                <a:solidFill>
                  <a:srgbClr val="2B2B2B"/>
                </a:solidFill>
                <a:latin typeface="Arial"/>
                <a:cs typeface="Arial"/>
              </a:rPr>
              <a:t>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38220" y="2245804"/>
            <a:ext cx="2078484" cy="4572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algn="ctr">
              <a:lnSpc>
                <a:spcPts val="1735"/>
              </a:lnSpc>
            </a:pPr>
            <a:r>
              <a:rPr sz="1600" spc="86" dirty="0">
                <a:solidFill>
                  <a:srgbClr val="2B2B2B"/>
                </a:solidFill>
                <a:latin typeface="Arial"/>
                <a:cs typeface="Arial"/>
              </a:rPr>
              <a:t>Non</a:t>
            </a:r>
            <a:r>
              <a:rPr sz="1600" spc="86" dirty="0">
                <a:solidFill>
                  <a:srgbClr val="3B3B3B"/>
                </a:solidFill>
                <a:latin typeface="Arial"/>
                <a:cs typeface="Arial"/>
              </a:rPr>
              <a:t>-</a:t>
            </a:r>
            <a:r>
              <a:rPr sz="1600" spc="86" dirty="0">
                <a:solidFill>
                  <a:srgbClr val="2B2B2B"/>
                </a:solidFill>
                <a:latin typeface="Arial"/>
                <a:cs typeface="Arial"/>
              </a:rPr>
              <a:t>Communi</a:t>
            </a:r>
            <a:r>
              <a:rPr sz="1600" spc="86" dirty="0">
                <a:solidFill>
                  <a:srgbClr val="3B3B3B"/>
                </a:solidFill>
                <a:latin typeface="Arial"/>
                <a:cs typeface="Arial"/>
              </a:rPr>
              <a:t>ca</a:t>
            </a:r>
            <a:r>
              <a:rPr sz="1600" spc="86" dirty="0">
                <a:solidFill>
                  <a:srgbClr val="2B2B2B"/>
                </a:solidFill>
                <a:latin typeface="Arial"/>
                <a:cs typeface="Arial"/>
              </a:rPr>
              <a:t>ting</a:t>
            </a:r>
            <a:endParaRPr sz="1600" dirty="0">
              <a:latin typeface="Arial"/>
              <a:cs typeface="Arial"/>
            </a:endParaRPr>
          </a:p>
          <a:p>
            <a:pPr marL="521969" marR="525003" algn="ctr">
              <a:lnSpc>
                <a:spcPts val="1800"/>
              </a:lnSpc>
              <a:spcBef>
                <a:spcPts val="3"/>
              </a:spcBef>
            </a:pPr>
            <a:r>
              <a:rPr sz="1600" spc="49" dirty="0">
                <a:solidFill>
                  <a:srgbClr val="2B2B2B"/>
                </a:solidFill>
                <a:latin typeface="Arial"/>
                <a:cs typeface="Arial"/>
              </a:rPr>
              <a:t>Hydro</a:t>
            </a:r>
            <a:r>
              <a:rPr sz="1600" spc="49" dirty="0">
                <a:solidFill>
                  <a:srgbClr val="3B3B3B"/>
                </a:solidFill>
                <a:latin typeface="Arial"/>
                <a:cs typeface="Arial"/>
              </a:rPr>
              <a:t>ce</a:t>
            </a:r>
            <a:r>
              <a:rPr sz="1600" spc="49" dirty="0">
                <a:solidFill>
                  <a:srgbClr val="2B2B2B"/>
                </a:solidFill>
                <a:latin typeface="Arial"/>
                <a:cs typeface="Arial"/>
              </a:rPr>
              <a:t>l</a:t>
            </a:r>
            <a:r>
              <a:rPr sz="1600" spc="49" dirty="0">
                <a:solidFill>
                  <a:srgbClr val="3B3B3B"/>
                </a:solidFill>
                <a:latin typeface="Arial"/>
                <a:cs typeface="Arial"/>
              </a:rPr>
              <a:t>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44260" y="2245804"/>
            <a:ext cx="1578506" cy="4572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algn="ctr">
              <a:lnSpc>
                <a:spcPts val="1735"/>
              </a:lnSpc>
            </a:pPr>
            <a:r>
              <a:rPr sz="1600" spc="76" dirty="0">
                <a:solidFill>
                  <a:srgbClr val="2B2B2B"/>
                </a:solidFill>
                <a:latin typeface="Arial"/>
                <a:cs typeface="Arial"/>
              </a:rPr>
              <a:t>Communi</a:t>
            </a:r>
            <a:r>
              <a:rPr sz="1600" spc="76" dirty="0">
                <a:solidFill>
                  <a:srgbClr val="3B3B3B"/>
                </a:solidFill>
                <a:latin typeface="Arial"/>
                <a:cs typeface="Arial"/>
              </a:rPr>
              <a:t>cat</a:t>
            </a:r>
            <a:r>
              <a:rPr sz="1600" spc="76" dirty="0">
                <a:solidFill>
                  <a:srgbClr val="2B2B2B"/>
                </a:solidFill>
                <a:latin typeface="Arial"/>
                <a:cs typeface="Arial"/>
              </a:rPr>
              <a:t>ing</a:t>
            </a:r>
            <a:endParaRPr sz="1600" dirty="0">
              <a:latin typeface="Arial"/>
              <a:cs typeface="Arial"/>
            </a:endParaRPr>
          </a:p>
          <a:p>
            <a:pPr marL="273126" marR="276394" algn="ctr">
              <a:lnSpc>
                <a:spcPts val="1800"/>
              </a:lnSpc>
              <a:spcBef>
                <a:spcPts val="3"/>
              </a:spcBef>
            </a:pPr>
            <a:r>
              <a:rPr sz="1600" spc="48" dirty="0">
                <a:solidFill>
                  <a:srgbClr val="2B2B2B"/>
                </a:solidFill>
                <a:latin typeface="Arial"/>
                <a:cs typeface="Arial"/>
              </a:rPr>
              <a:t>Hydroc</a:t>
            </a:r>
            <a:r>
              <a:rPr sz="1600" spc="48" dirty="0">
                <a:solidFill>
                  <a:srgbClr val="3B3B3B"/>
                </a:solidFill>
                <a:latin typeface="Arial"/>
                <a:cs typeface="Arial"/>
              </a:rPr>
              <a:t>e</a:t>
            </a:r>
            <a:r>
              <a:rPr sz="1600" spc="48" dirty="0">
                <a:solidFill>
                  <a:srgbClr val="2B2B2B"/>
                </a:solidFill>
                <a:latin typeface="Arial"/>
                <a:cs typeface="Arial"/>
              </a:rPr>
              <a:t>le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15341" y="2899414"/>
            <a:ext cx="616071" cy="1096925"/>
          </a:xfrm>
          <a:prstGeom prst="rect">
            <a:avLst/>
          </a:prstGeom>
        </p:spPr>
        <p:txBody>
          <a:bodyPr wrap="square" lIns="0" tIns="30981" rIns="0" bIns="0" rtlCol="0">
            <a:noAutofit/>
          </a:bodyPr>
          <a:lstStyle/>
          <a:p>
            <a:pPr marL="12647" marR="3376">
              <a:lnSpc>
                <a:spcPts val="4900"/>
              </a:lnSpc>
            </a:pPr>
            <a:r>
              <a:rPr sz="4700" i="1" spc="2043" dirty="0">
                <a:solidFill>
                  <a:srgbClr val="A17972"/>
                </a:solidFill>
                <a:latin typeface="Times New Roman"/>
                <a:cs typeface="Times New Roman"/>
              </a:rPr>
              <a:t>}</a:t>
            </a:r>
            <a:endParaRPr sz="4700" dirty="0">
              <a:latin typeface="Times New Roman"/>
              <a:cs typeface="Times New Roman"/>
            </a:endParaRPr>
          </a:p>
          <a:p>
            <a:pPr marL="328253">
              <a:lnSpc>
                <a:spcPct val="95825"/>
              </a:lnSpc>
              <a:spcBef>
                <a:spcPts val="687"/>
              </a:spcBef>
            </a:pPr>
            <a:r>
              <a:rPr sz="2400" spc="1129" dirty="0">
                <a:solidFill>
                  <a:srgbClr val="A88E87"/>
                </a:solidFill>
                <a:latin typeface="Arial"/>
                <a:cs typeface="Arial"/>
              </a:rPr>
              <a:t>[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0036" y="2957793"/>
            <a:ext cx="130909" cy="546100"/>
          </a:xfrm>
          <a:prstGeom prst="rect">
            <a:avLst/>
          </a:prstGeom>
        </p:spPr>
        <p:txBody>
          <a:bodyPr wrap="square" lIns="0" tIns="27123" rIns="0" bIns="0" rtlCol="0">
            <a:noAutofit/>
          </a:bodyPr>
          <a:lstStyle/>
          <a:p>
            <a:pPr marL="12647">
              <a:lnSpc>
                <a:spcPts val="4290"/>
              </a:lnSpc>
            </a:pPr>
            <a:r>
              <a:rPr sz="4100" spc="-915" dirty="0">
                <a:solidFill>
                  <a:srgbClr val="CABDCD"/>
                </a:solidFill>
                <a:latin typeface="Arial"/>
                <a:cs typeface="Arial"/>
              </a:rPr>
              <a:t>.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5300" y="3401078"/>
            <a:ext cx="1290873" cy="457200"/>
          </a:xfrm>
          <a:prstGeom prst="rect">
            <a:avLst/>
          </a:prstGeom>
        </p:spPr>
        <p:txBody>
          <a:bodyPr wrap="square" lIns="0" tIns="22572" rIns="0" bIns="0" rtlCol="0">
            <a:noAutofit/>
          </a:bodyPr>
          <a:lstStyle/>
          <a:p>
            <a:pPr marL="12647">
              <a:lnSpc>
                <a:spcPts val="3570"/>
              </a:lnSpc>
            </a:pPr>
            <a:r>
              <a:rPr sz="3400" i="1" spc="3572" dirty="0">
                <a:solidFill>
                  <a:srgbClr val="A17972"/>
                </a:solidFill>
                <a:latin typeface="Times New Roman"/>
                <a:cs typeface="Times New Roman"/>
              </a:rPr>
              <a:t>\l</a:t>
            </a:r>
            <a:endParaRPr sz="3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23459" y="3666140"/>
            <a:ext cx="428699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1480" dirty="0">
                <a:solidFill>
                  <a:srgbClr val="A17972"/>
                </a:solidFill>
                <a:latin typeface="Arial"/>
                <a:cs typeface="Arial"/>
              </a:rPr>
              <a:t>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5140" y="3759862"/>
            <a:ext cx="1935897" cy="1459687"/>
          </a:xfrm>
          <a:prstGeom prst="rect">
            <a:avLst/>
          </a:prstGeom>
        </p:spPr>
        <p:txBody>
          <a:bodyPr wrap="square" lIns="0" tIns="10311" rIns="0" bIns="0" rtlCol="0">
            <a:noAutofit/>
          </a:bodyPr>
          <a:lstStyle/>
          <a:p>
            <a:pPr marL="972055" algn="ctr">
              <a:lnSpc>
                <a:spcPts val="1630"/>
              </a:lnSpc>
            </a:pPr>
            <a:r>
              <a:rPr sz="1500" spc="172" dirty="0">
                <a:solidFill>
                  <a:srgbClr val="524D4D"/>
                </a:solidFill>
                <a:latin typeface="Times New Roman"/>
                <a:cs typeface="Times New Roman"/>
              </a:rPr>
              <a:t>Ab</a:t>
            </a:r>
            <a:r>
              <a:rPr sz="1500" spc="172" dirty="0">
                <a:solidFill>
                  <a:srgbClr val="2B2B2B"/>
                </a:solidFill>
                <a:latin typeface="Times New Roman"/>
                <a:cs typeface="Times New Roman"/>
              </a:rPr>
              <a:t>domen</a:t>
            </a:r>
            <a:endParaRPr sz="1500" dirty="0">
              <a:latin typeface="Times New Roman"/>
              <a:cs typeface="Times New Roman"/>
            </a:endParaRPr>
          </a:p>
          <a:p>
            <a:pPr marL="1020049" marR="78664" algn="ctr">
              <a:lnSpc>
                <a:spcPts val="1310"/>
              </a:lnSpc>
              <a:spcBef>
                <a:spcPts val="69"/>
              </a:spcBef>
            </a:pPr>
            <a:r>
              <a:rPr sz="1300" spc="21" dirty="0">
                <a:solidFill>
                  <a:srgbClr val="2B2B2B"/>
                </a:solidFill>
                <a:latin typeface="Arial"/>
                <a:cs typeface="Arial"/>
              </a:rPr>
              <a:t>Intestine</a:t>
            </a:r>
            <a:endParaRPr sz="1300" dirty="0">
              <a:latin typeface="Arial"/>
              <a:cs typeface="Arial"/>
            </a:endParaRPr>
          </a:p>
          <a:p>
            <a:pPr marL="12647" marR="14225">
              <a:lnSpc>
                <a:spcPts val="7085"/>
              </a:lnSpc>
              <a:spcBef>
                <a:spcPts val="290"/>
              </a:spcBef>
            </a:pPr>
            <a:r>
              <a:rPr sz="7200" spc="2998" dirty="0">
                <a:solidFill>
                  <a:srgbClr val="A17972"/>
                </a:solidFill>
                <a:latin typeface="Times New Roman"/>
                <a:cs typeface="Times New Roman"/>
              </a:rPr>
              <a:t>d</a:t>
            </a:r>
            <a:r>
              <a:rPr sz="7200" spc="2998" dirty="0">
                <a:solidFill>
                  <a:srgbClr val="2B2B2B"/>
                </a:solidFill>
                <a:latin typeface="Times New Roman"/>
                <a:cs typeface="Times New Roman"/>
              </a:rPr>
              <a:t>.</a:t>
            </a:r>
            <a:endParaRPr sz="7200" dirty="0">
              <a:latin typeface="Times New Roman"/>
              <a:cs typeface="Times New Roman"/>
            </a:endParaRPr>
          </a:p>
          <a:p>
            <a:pPr marL="39957" marR="14225">
              <a:lnSpc>
                <a:spcPts val="1270"/>
              </a:lnSpc>
            </a:pPr>
            <a:r>
              <a:rPr sz="1300" spc="480" dirty="0">
                <a:solidFill>
                  <a:srgbClr val="A88E87"/>
                </a:solidFill>
                <a:latin typeface="Arial"/>
                <a:cs typeface="Arial"/>
              </a:rPr>
              <a:t>~</a:t>
            </a:r>
            <a:r>
              <a:rPr sz="1300" spc="480" dirty="0">
                <a:solidFill>
                  <a:srgbClr val="2B2B2B"/>
                </a:solidFill>
                <a:latin typeface="Arial"/>
                <a:cs typeface="Arial"/>
              </a:rPr>
              <a:t>S</a:t>
            </a:r>
            <a:r>
              <a:rPr sz="1300" spc="480" dirty="0">
                <a:solidFill>
                  <a:srgbClr val="3B3B3B"/>
                </a:solidFill>
                <a:latin typeface="Arial"/>
                <a:cs typeface="Arial"/>
              </a:rPr>
              <a:t>c</a:t>
            </a:r>
            <a:r>
              <a:rPr sz="1300" spc="480" dirty="0">
                <a:solidFill>
                  <a:srgbClr val="2B2B2B"/>
                </a:solidFill>
                <a:latin typeface="Arial"/>
                <a:cs typeface="Arial"/>
              </a:rPr>
              <a:t>rotum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900955" y="6061797"/>
            <a:ext cx="1556410" cy="241300"/>
          </a:xfrm>
          <a:prstGeom prst="rect">
            <a:avLst/>
          </a:prstGeom>
        </p:spPr>
        <p:txBody>
          <a:bodyPr wrap="square" lIns="0" tIns="11759" rIns="0" bIns="0" rtlCol="0">
            <a:noAutofit/>
          </a:bodyPr>
          <a:lstStyle/>
          <a:p>
            <a:pPr marL="12647">
              <a:lnSpc>
                <a:spcPts val="1860"/>
              </a:lnSpc>
            </a:pPr>
            <a:endParaRPr sz="1700" dirty="0">
              <a:latin typeface="Courier New"/>
              <a:cs typeface="Courier New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29" y="2057404"/>
            <a:ext cx="6983413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43276" y="120925"/>
            <a:ext cx="3557117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3203" y="1687993"/>
            <a:ext cx="6182360" cy="717296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36923">
              <a:lnSpc>
                <a:spcPts val="2555"/>
              </a:lnSpc>
            </a:pPr>
            <a:r>
              <a:rPr sz="2400" spc="28" dirty="0">
                <a:latin typeface="Arial"/>
                <a:cs typeface="Arial"/>
              </a:rPr>
              <a:t>Presence  of abnormal  collection  of serous</a:t>
            </a:r>
            <a:endParaRPr sz="2400" dirty="0">
              <a:latin typeface="Arial"/>
              <a:cs typeface="Arial"/>
            </a:endParaRPr>
          </a:p>
          <a:p>
            <a:pPr marL="12647" marR="45520">
              <a:lnSpc>
                <a:spcPct val="95825"/>
              </a:lnSpc>
              <a:spcBef>
                <a:spcPts val="157"/>
              </a:spcBef>
            </a:pPr>
            <a:r>
              <a:rPr sz="2400" spc="50" dirty="0">
                <a:latin typeface="Arial"/>
                <a:cs typeface="Arial"/>
              </a:rPr>
              <a:t>the tunica Vaginalis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79411" y="1687988"/>
            <a:ext cx="1688376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66" dirty="0">
                <a:latin typeface="Arial"/>
                <a:cs typeface="Arial"/>
              </a:rPr>
              <a:t>fluid  within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987" y="1752619"/>
            <a:ext cx="161188" cy="254000"/>
          </a:xfrm>
          <a:prstGeom prst="rect">
            <a:avLst/>
          </a:prstGeom>
        </p:spPr>
        <p:txBody>
          <a:bodyPr wrap="square" lIns="0" tIns="12647" rIns="0" bIns="0" rtlCol="0">
            <a:noAutofit/>
          </a:bodyPr>
          <a:lstStyle/>
          <a:p>
            <a:pPr marL="12647">
              <a:lnSpc>
                <a:spcPts val="1992"/>
              </a:lnSpc>
            </a:pPr>
            <a:r>
              <a:rPr spc="-280" dirty="0">
                <a:latin typeface="Arial Unicode MS"/>
                <a:cs typeface="Arial Unicode MS"/>
              </a:rPr>
              <a:t>■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98551" y="2568428"/>
            <a:ext cx="2586274" cy="355600"/>
          </a:xfrm>
          <a:prstGeom prst="rect">
            <a:avLst/>
          </a:prstGeom>
        </p:spPr>
        <p:txBody>
          <a:bodyPr wrap="square" lIns="0" tIns="17420" rIns="0" bIns="0" rtlCol="0">
            <a:noAutofit/>
          </a:bodyPr>
          <a:lstStyle/>
          <a:p>
            <a:pPr marL="12647">
              <a:lnSpc>
                <a:spcPts val="2746"/>
              </a:lnSpc>
            </a:pPr>
            <a:r>
              <a:rPr sz="2400" spc="62" dirty="0">
                <a:latin typeface="Arial"/>
                <a:cs typeface="Arial"/>
              </a:rPr>
              <a:t>infants  and </a:t>
            </a:r>
            <a:r>
              <a:rPr sz="2600" spc="173" dirty="0">
                <a:latin typeface="Times New Roman"/>
                <a:cs typeface="Times New Roman"/>
              </a:rPr>
              <a:t>44 </a:t>
            </a:r>
            <a:r>
              <a:rPr sz="2400" spc="62" dirty="0">
                <a:latin typeface="Arial"/>
                <a:cs typeface="Arial"/>
              </a:rPr>
              <a:t>to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7587" y="2587148"/>
            <a:ext cx="140491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25" dirty="0">
                <a:latin typeface="Arial"/>
                <a:cs typeface="Arial"/>
              </a:rPr>
              <a:t>Incidence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76347" y="2587148"/>
            <a:ext cx="106580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-385" dirty="0"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80592" y="2587148"/>
            <a:ext cx="1736373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29" dirty="0">
                <a:latin typeface="Arial"/>
                <a:cs typeface="Arial"/>
              </a:rPr>
              <a:t>3</a:t>
            </a:r>
            <a:r>
              <a:rPr sz="2400" spc="14" dirty="0">
                <a:latin typeface="Arial"/>
                <a:cs typeface="Arial"/>
              </a:rPr>
              <a:t>.</a:t>
            </a:r>
            <a:r>
              <a:rPr sz="2400" dirty="0">
                <a:latin typeface="Arial"/>
                <a:cs typeface="Arial"/>
              </a:rPr>
              <a:t>5</a:t>
            </a:r>
            <a:r>
              <a:rPr sz="2400" spc="347" dirty="0">
                <a:latin typeface="Arial"/>
                <a:cs typeface="Arial"/>
              </a:rPr>
              <a:t> </a:t>
            </a:r>
            <a:r>
              <a:rPr sz="2400" spc="75" dirty="0">
                <a:latin typeface="Arial"/>
                <a:cs typeface="Arial"/>
              </a:rPr>
              <a:t>t</a:t>
            </a:r>
            <a:r>
              <a:rPr sz="2400" spc="119" dirty="0">
                <a:latin typeface="Arial"/>
                <a:cs typeface="Arial"/>
              </a:rPr>
              <a:t>o</a:t>
            </a:r>
            <a:r>
              <a:rPr sz="2400" spc="590" dirty="0">
                <a:latin typeface="Arial"/>
                <a:cs typeface="Arial"/>
              </a:rPr>
              <a:t> </a:t>
            </a:r>
            <a:r>
              <a:rPr sz="2400" spc="29" dirty="0">
                <a:latin typeface="Arial"/>
                <a:cs typeface="Arial"/>
              </a:rPr>
              <a:t>5</a:t>
            </a:r>
            <a:r>
              <a:rPr sz="2400" spc="14" dirty="0">
                <a:latin typeface="Arial"/>
                <a:cs typeface="Arial"/>
              </a:rPr>
              <a:t>.</a:t>
            </a:r>
            <a:r>
              <a:rPr sz="2400" spc="34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306337" y="2587148"/>
            <a:ext cx="86828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96" dirty="0">
                <a:latin typeface="Arial"/>
                <a:cs typeface="Arial"/>
              </a:rPr>
              <a:t>in full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0368" y="2587148"/>
            <a:ext cx="73294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101" dirty="0">
                <a:latin typeface="Arial"/>
                <a:cs typeface="Arial"/>
              </a:rPr>
              <a:t>term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8987" y="2651773"/>
            <a:ext cx="161188" cy="254000"/>
          </a:xfrm>
          <a:prstGeom prst="rect">
            <a:avLst/>
          </a:prstGeom>
        </p:spPr>
        <p:txBody>
          <a:bodyPr wrap="square" lIns="0" tIns="12647" rIns="0" bIns="0" rtlCol="0">
            <a:noAutofit/>
          </a:bodyPr>
          <a:lstStyle/>
          <a:p>
            <a:pPr marL="12647">
              <a:lnSpc>
                <a:spcPts val="1992"/>
              </a:lnSpc>
            </a:pPr>
            <a:r>
              <a:rPr spc="-280" dirty="0">
                <a:latin typeface="Arial Unicode MS"/>
                <a:cs typeface="Arial Unicode MS"/>
              </a:rPr>
              <a:t>■</a:t>
            </a:r>
            <a:endParaRPr dirty="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395" y="2971225"/>
            <a:ext cx="987336" cy="1223263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spc="10" dirty="0">
                <a:latin typeface="Arial"/>
                <a:cs typeface="Arial"/>
              </a:rPr>
              <a:t>55% in</a:t>
            </a:r>
            <a:endParaRPr sz="2400" dirty="0">
              <a:latin typeface="Arial"/>
              <a:cs typeface="Arial"/>
            </a:endParaRPr>
          </a:p>
          <a:p>
            <a:pPr marL="21750" marR="7838" indent="3034">
              <a:lnSpc>
                <a:spcPts val="3020"/>
              </a:lnSpc>
              <a:spcBef>
                <a:spcPts val="1106"/>
              </a:spcBef>
            </a:pPr>
            <a:r>
              <a:rPr sz="2400" spc="-300" dirty="0">
                <a:latin typeface="Arial"/>
                <a:cs typeface="Arial"/>
              </a:rPr>
              <a:t>B</a:t>
            </a:r>
            <a:r>
              <a:rPr sz="2400" spc="-15" dirty="0">
                <a:latin typeface="Arial"/>
                <a:cs typeface="Arial"/>
              </a:rPr>
              <a:t>a</a:t>
            </a:r>
            <a:r>
              <a:rPr sz="2400" spc="154" dirty="0">
                <a:latin typeface="Arial"/>
                <a:cs typeface="Arial"/>
              </a:rPr>
              <a:t>b</a:t>
            </a:r>
            <a:r>
              <a:rPr sz="2400" spc="67" dirty="0">
                <a:latin typeface="Arial"/>
                <a:cs typeface="Arial"/>
              </a:rPr>
              <a:t>i</a:t>
            </a:r>
            <a:r>
              <a:rPr sz="2400" spc="82" dirty="0">
                <a:latin typeface="Arial"/>
                <a:cs typeface="Arial"/>
              </a:rPr>
              <a:t>e</a:t>
            </a:r>
            <a:r>
              <a:rPr sz="2400" spc="-239" dirty="0">
                <a:latin typeface="Arial"/>
                <a:cs typeface="Arial"/>
              </a:rPr>
              <a:t>s</a:t>
            </a:r>
            <a:r>
              <a:rPr sz="2400" spc="-132" dirty="0">
                <a:latin typeface="Arial"/>
                <a:cs typeface="Arial"/>
              </a:rPr>
              <a:t> </a:t>
            </a:r>
            <a:r>
              <a:rPr sz="2400" spc="25" dirty="0">
                <a:latin typeface="Arial"/>
                <a:cs typeface="Arial"/>
              </a:rPr>
              <a:t>h</a:t>
            </a:r>
            <a:r>
              <a:rPr sz="2400" spc="29" dirty="0">
                <a:latin typeface="Arial"/>
                <a:cs typeface="Arial"/>
              </a:rPr>
              <a:t>a</a:t>
            </a:r>
            <a:r>
              <a:rPr sz="2400" spc="25" dirty="0">
                <a:latin typeface="Arial"/>
                <a:cs typeface="Arial"/>
              </a:rPr>
              <a:t>v</a:t>
            </a:r>
            <a:r>
              <a:rPr sz="2400" spc="14" dirty="0">
                <a:latin typeface="Arial"/>
                <a:cs typeface="Arial"/>
              </a:rPr>
              <a:t>i</a:t>
            </a:r>
            <a:r>
              <a:rPr sz="2400" spc="34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2571" y="2971225"/>
            <a:ext cx="6911770" cy="1223263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39957" marR="39699">
              <a:lnSpc>
                <a:spcPts val="2555"/>
              </a:lnSpc>
            </a:pPr>
            <a:r>
              <a:rPr sz="2400" spc="91" dirty="0">
                <a:latin typeface="Arial"/>
                <a:cs typeface="Arial"/>
              </a:rPr>
              <a:t>premature and low birth weight babies</a:t>
            </a:r>
            <a:endParaRPr sz="2400" dirty="0">
              <a:latin typeface="Arial"/>
              <a:cs typeface="Arial"/>
            </a:endParaRPr>
          </a:p>
          <a:p>
            <a:pPr marL="12647">
              <a:lnSpc>
                <a:spcPts val="3020"/>
              </a:lnSpc>
              <a:spcBef>
                <a:spcPts val="1106"/>
              </a:spcBef>
            </a:pPr>
            <a:r>
              <a:rPr sz="2400" spc="60" dirty="0">
                <a:latin typeface="Arial"/>
                <a:cs typeface="Arial"/>
              </a:rPr>
              <a:t>who are born prematurely have a  higher risk of a  hydrocele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8987" y="3480224"/>
            <a:ext cx="172465" cy="330199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dirty="0">
                <a:latin typeface="Arial"/>
                <a:cs typeface="Arial"/>
              </a:rPr>
              <a:t>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519112"/>
            <a:ext cx="72390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513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43276" y="120925"/>
            <a:ext cx="3557117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0560" y="1088711"/>
            <a:ext cx="3554473" cy="1488686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388950" marR="24433">
              <a:lnSpc>
                <a:spcPts val="1633"/>
              </a:lnSpc>
            </a:pPr>
            <a:r>
              <a:rPr sz="1500" b="1" spc="94" dirty="0">
                <a:solidFill>
                  <a:srgbClr val="F2F6F9"/>
                </a:solidFill>
                <a:latin typeface="Arial"/>
                <a:cs typeface="Arial"/>
              </a:rPr>
              <a:t>Communicating Hydrocele</a:t>
            </a:r>
            <a:endParaRPr sz="1500" dirty="0">
              <a:latin typeface="Arial"/>
              <a:cs typeface="Arial"/>
            </a:endParaRPr>
          </a:p>
          <a:p>
            <a:pPr marL="12647" indent="18211">
              <a:lnSpc>
                <a:spcPts val="1954"/>
              </a:lnSpc>
              <a:spcBef>
                <a:spcPts val="1029"/>
              </a:spcBef>
            </a:pPr>
            <a:r>
              <a:rPr sz="1700" spc="135" dirty="0">
                <a:solidFill>
                  <a:srgbClr val="171717"/>
                </a:solidFill>
                <a:latin typeface="Arial"/>
                <a:cs typeface="Arial"/>
              </a:rPr>
              <a:t>Due to incomplete closure of </a:t>
            </a:r>
            <a:endParaRPr sz="1700" dirty="0">
              <a:latin typeface="Arial"/>
              <a:cs typeface="Arial"/>
            </a:endParaRPr>
          </a:p>
          <a:p>
            <a:pPr marL="12647">
              <a:lnSpc>
                <a:spcPts val="1954"/>
              </a:lnSpc>
              <a:spcBef>
                <a:spcPts val="373"/>
              </a:spcBef>
            </a:pPr>
            <a:r>
              <a:rPr sz="1700" spc="114" dirty="0">
                <a:solidFill>
                  <a:srgbClr val="171717"/>
                </a:solidFill>
                <a:latin typeface="Arial"/>
                <a:cs typeface="Arial"/>
              </a:rPr>
              <a:t>tunica vaginalis, form </a:t>
            </a:r>
            <a:endParaRPr sz="1700" dirty="0">
              <a:latin typeface="Arial"/>
              <a:cs typeface="Arial"/>
            </a:endParaRPr>
          </a:p>
          <a:p>
            <a:pPr marL="12647">
              <a:lnSpc>
                <a:spcPts val="1954"/>
              </a:lnSpc>
              <a:spcBef>
                <a:spcPts val="373"/>
              </a:spcBef>
            </a:pPr>
            <a:r>
              <a:rPr sz="1700" spc="139" dirty="0">
                <a:solidFill>
                  <a:srgbClr val="171717"/>
                </a:solidFill>
                <a:latin typeface="Arial"/>
                <a:cs typeface="Arial"/>
              </a:rPr>
              <a:t>communication with  peritoneal</a:t>
            </a:r>
            <a:endParaRPr sz="1700" dirty="0">
              <a:latin typeface="Arial"/>
              <a:cs typeface="Arial"/>
            </a:endParaRPr>
          </a:p>
          <a:p>
            <a:pPr marL="21750" marR="24433">
              <a:lnSpc>
                <a:spcPts val="1939"/>
              </a:lnSpc>
              <a:spcBef>
                <a:spcPts val="470"/>
              </a:spcBef>
            </a:pPr>
            <a:r>
              <a:rPr sz="1700" spc="105" dirty="0">
                <a:solidFill>
                  <a:srgbClr val="171717"/>
                </a:solidFill>
                <a:latin typeface="Arial"/>
                <a:cs typeface="Arial"/>
              </a:rPr>
              <a:t>cavity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73856" y="1088719"/>
            <a:ext cx="3715701" cy="1196078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55275" marR="24433">
              <a:lnSpc>
                <a:spcPts val="1633"/>
              </a:lnSpc>
            </a:pPr>
            <a:r>
              <a:rPr sz="1500" b="1" spc="99" dirty="0">
                <a:solidFill>
                  <a:srgbClr val="F2F6F9"/>
                </a:solidFill>
                <a:latin typeface="Arial"/>
                <a:cs typeface="Arial"/>
              </a:rPr>
              <a:t>Non-communicating </a:t>
            </a:r>
            <a:r>
              <a:rPr sz="1500" b="1" spc="99" dirty="0" smtClean="0">
                <a:solidFill>
                  <a:srgbClr val="F2F6F9"/>
                </a:solidFill>
                <a:latin typeface="Arial"/>
                <a:cs typeface="Arial"/>
              </a:rPr>
              <a:t>Hydrocele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1845" y="1452177"/>
            <a:ext cx="123526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dirty="0">
                <a:solidFill>
                  <a:srgbClr val="171717"/>
                </a:solidFill>
                <a:latin typeface="Arial"/>
                <a:cs typeface="Arial"/>
              </a:rPr>
              <a:t>•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69056" y="1452177"/>
            <a:ext cx="126549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dirty="0">
                <a:solidFill>
                  <a:srgbClr val="171717"/>
                </a:solidFill>
                <a:latin typeface="Arial"/>
                <a:cs typeface="Arial"/>
              </a:rPr>
              <a:t>•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69056" y="2628705"/>
            <a:ext cx="126549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dirty="0">
                <a:solidFill>
                  <a:srgbClr val="171717"/>
                </a:solidFill>
                <a:latin typeface="Arial"/>
                <a:cs typeface="Arial"/>
              </a:rPr>
              <a:t>•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42695" y="1498505"/>
            <a:ext cx="3746862" cy="786292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8718" marR="32241">
              <a:lnSpc>
                <a:spcPts val="1839"/>
              </a:lnSpc>
            </a:pPr>
            <a:r>
              <a:rPr sz="1700" spc="104" dirty="0">
                <a:solidFill>
                  <a:srgbClr val="171717"/>
                </a:solidFill>
                <a:latin typeface="Arial"/>
                <a:cs typeface="Arial"/>
              </a:rPr>
              <a:t>In  older children indicate</a:t>
            </a:r>
            <a:endParaRPr sz="17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278"/>
              </a:spcBef>
            </a:pPr>
            <a:r>
              <a:rPr sz="1700" spc="149" dirty="0">
                <a:solidFill>
                  <a:srgbClr val="171717"/>
                </a:solidFill>
                <a:latin typeface="Arial"/>
                <a:cs typeface="Arial"/>
              </a:rPr>
              <a:t>infection, torsion or tumour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1845" y="2921319"/>
            <a:ext cx="123526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dirty="0">
                <a:solidFill>
                  <a:srgbClr val="171717"/>
                </a:solidFill>
                <a:latin typeface="Arial"/>
                <a:cs typeface="Arial"/>
              </a:rPr>
              <a:t>•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9699" y="2921313"/>
            <a:ext cx="2978843" cy="536955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21750">
              <a:lnSpc>
                <a:spcPts val="1839"/>
              </a:lnSpc>
            </a:pPr>
            <a:r>
              <a:rPr sz="1700" spc="72" dirty="0">
                <a:solidFill>
                  <a:srgbClr val="171717"/>
                </a:solidFill>
                <a:latin typeface="Arial"/>
                <a:cs typeface="Arial"/>
              </a:rPr>
              <a:t>Rapid change  in size in the</a:t>
            </a:r>
            <a:endParaRPr sz="1700" dirty="0">
              <a:latin typeface="Arial"/>
              <a:cs typeface="Arial"/>
            </a:endParaRPr>
          </a:p>
          <a:p>
            <a:pPr marL="12647" marR="32243">
              <a:lnSpc>
                <a:spcPct val="95825"/>
              </a:lnSpc>
              <a:spcBef>
                <a:spcPts val="278"/>
              </a:spcBef>
            </a:pPr>
            <a:r>
              <a:rPr sz="1700" spc="146" dirty="0">
                <a:solidFill>
                  <a:srgbClr val="171717"/>
                </a:solidFill>
                <a:latin typeface="Arial"/>
                <a:cs typeface="Arial"/>
              </a:rPr>
              <a:t>subsequent months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1845" y="3808281"/>
            <a:ext cx="123526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dirty="0">
                <a:solidFill>
                  <a:srgbClr val="171717"/>
                </a:solidFill>
                <a:latin typeface="Arial"/>
                <a:cs typeface="Arial"/>
              </a:rPr>
              <a:t>•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8832" y="3808281"/>
            <a:ext cx="515937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130" dirty="0">
                <a:solidFill>
                  <a:srgbClr val="171717"/>
                </a:solidFill>
                <a:latin typeface="Arial"/>
                <a:cs typeface="Arial"/>
              </a:rPr>
              <a:t>May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5267" y="3808281"/>
            <a:ext cx="2896088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116" dirty="0">
                <a:solidFill>
                  <a:srgbClr val="171717"/>
                </a:solidFill>
                <a:latin typeface="Arial"/>
                <a:cs typeface="Arial"/>
              </a:rPr>
              <a:t>accompanied with  Hernia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94792" y="4454984"/>
            <a:ext cx="1133587" cy="454947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 marR="20864">
              <a:lnSpc>
                <a:spcPts val="1325"/>
              </a:lnSpc>
            </a:pPr>
            <a:r>
              <a:rPr sz="1200" b="1" spc="177" dirty="0">
                <a:solidFill>
                  <a:srgbClr val="545452"/>
                </a:solidFill>
                <a:latin typeface="Times New Roman"/>
                <a:cs typeface="Times New Roman"/>
              </a:rPr>
              <a:t>Normal</a:t>
            </a:r>
            <a:endParaRPr sz="1200" dirty="0">
              <a:latin typeface="Times New Roman"/>
              <a:cs typeface="Times New Roman"/>
            </a:endParaRPr>
          </a:p>
          <a:p>
            <a:pPr marL="182587">
              <a:lnSpc>
                <a:spcPct val="95825"/>
              </a:lnSpc>
              <a:spcBef>
                <a:spcPts val="850"/>
              </a:spcBef>
            </a:pPr>
            <a:r>
              <a:rPr sz="1100" b="1" spc="170" dirty="0">
                <a:solidFill>
                  <a:srgbClr val="545452"/>
                </a:solidFill>
                <a:latin typeface="Arial"/>
                <a:cs typeface="Arial"/>
              </a:rPr>
              <a:t>Abdominal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66363" y="4454955"/>
            <a:ext cx="1697860" cy="321056"/>
          </a:xfrm>
          <a:prstGeom prst="rect">
            <a:avLst/>
          </a:prstGeom>
        </p:spPr>
        <p:txBody>
          <a:bodyPr wrap="square" lIns="0" tIns="27375" rIns="0" bIns="0" rtlCol="0">
            <a:noAutofit/>
          </a:bodyPr>
          <a:lstStyle/>
          <a:p>
            <a:pPr marL="24784" indent="-12142">
              <a:lnSpc>
                <a:spcPts val="1130"/>
              </a:lnSpc>
            </a:pPr>
            <a:r>
              <a:rPr sz="1200" b="1" spc="285" dirty="0">
                <a:solidFill>
                  <a:srgbClr val="545452"/>
                </a:solidFill>
                <a:latin typeface="Times New Roman"/>
                <a:cs typeface="Times New Roman"/>
              </a:rPr>
              <a:t>N</a:t>
            </a:r>
            <a:r>
              <a:rPr sz="1200" b="1" spc="312" dirty="0">
                <a:solidFill>
                  <a:srgbClr val="545452"/>
                </a:solidFill>
                <a:latin typeface="Times New Roman"/>
                <a:cs typeface="Times New Roman"/>
              </a:rPr>
              <a:t>o</a:t>
            </a:r>
            <a:r>
              <a:rPr sz="1200" b="1" spc="54" dirty="0">
                <a:solidFill>
                  <a:srgbClr val="545452"/>
                </a:solidFill>
                <a:latin typeface="Times New Roman"/>
                <a:cs typeface="Times New Roman"/>
              </a:rPr>
              <a:t>n</a:t>
            </a:r>
            <a:r>
              <a:rPr sz="1200" b="1" spc="-6" dirty="0">
                <a:solidFill>
                  <a:srgbClr val="545452"/>
                </a:solidFill>
                <a:latin typeface="Times New Roman"/>
                <a:cs typeface="Times New Roman"/>
              </a:rPr>
              <a:t>c</a:t>
            </a:r>
            <a:r>
              <a:rPr sz="1200" b="1" spc="506" dirty="0">
                <a:solidFill>
                  <a:srgbClr val="545452"/>
                </a:solidFill>
                <a:latin typeface="Times New Roman"/>
                <a:cs typeface="Times New Roman"/>
              </a:rPr>
              <a:t>o</a:t>
            </a:r>
            <a:r>
              <a:rPr sz="1200" b="1" spc="293" dirty="0">
                <a:solidFill>
                  <a:srgbClr val="545452"/>
                </a:solidFill>
                <a:latin typeface="Times New Roman"/>
                <a:cs typeface="Times New Roman"/>
              </a:rPr>
              <a:t>m</a:t>
            </a:r>
            <a:r>
              <a:rPr sz="1200" b="1" spc="248" dirty="0">
                <a:solidFill>
                  <a:srgbClr val="545452"/>
                </a:solidFill>
                <a:latin typeface="Times New Roman"/>
                <a:cs typeface="Times New Roman"/>
              </a:rPr>
              <a:t>m</a:t>
            </a:r>
            <a:r>
              <a:rPr sz="1200" b="1" spc="217" dirty="0">
                <a:solidFill>
                  <a:srgbClr val="545452"/>
                </a:solidFill>
                <a:latin typeface="Times New Roman"/>
                <a:cs typeface="Times New Roman"/>
              </a:rPr>
              <a:t>u</a:t>
            </a:r>
            <a:r>
              <a:rPr sz="1200" b="1" spc="150" dirty="0">
                <a:solidFill>
                  <a:srgbClr val="545452"/>
                </a:solidFill>
                <a:latin typeface="Times New Roman"/>
                <a:cs typeface="Times New Roman"/>
              </a:rPr>
              <a:t>n</a:t>
            </a:r>
            <a:r>
              <a:rPr sz="1200" b="1" dirty="0">
                <a:solidFill>
                  <a:srgbClr val="545452"/>
                </a:solidFill>
                <a:latin typeface="Times New Roman"/>
                <a:cs typeface="Times New Roman"/>
              </a:rPr>
              <a:t>i</a:t>
            </a:r>
            <a:r>
              <a:rPr sz="1200" b="1" spc="227" dirty="0">
                <a:solidFill>
                  <a:srgbClr val="545452"/>
                </a:solidFill>
                <a:latin typeface="Times New Roman"/>
                <a:cs typeface="Times New Roman"/>
              </a:rPr>
              <a:t>c</a:t>
            </a:r>
            <a:r>
              <a:rPr sz="1200" b="1" spc="197" dirty="0">
                <a:solidFill>
                  <a:srgbClr val="545452"/>
                </a:solidFill>
                <a:latin typeface="Times New Roman"/>
                <a:cs typeface="Times New Roman"/>
              </a:rPr>
              <a:t>a</a:t>
            </a:r>
            <a:r>
              <a:rPr sz="1200" b="1" spc="62" dirty="0">
                <a:solidFill>
                  <a:srgbClr val="545452"/>
                </a:solidFill>
                <a:latin typeface="Times New Roman"/>
                <a:cs typeface="Times New Roman"/>
              </a:rPr>
              <a:t>t</a:t>
            </a:r>
            <a:r>
              <a:rPr sz="1200" b="1" spc="17" dirty="0">
                <a:solidFill>
                  <a:srgbClr val="545452"/>
                </a:solidFill>
                <a:latin typeface="Times New Roman"/>
                <a:cs typeface="Times New Roman"/>
              </a:rPr>
              <a:t>i</a:t>
            </a:r>
            <a:r>
              <a:rPr sz="1200" b="1" spc="170" dirty="0">
                <a:solidFill>
                  <a:srgbClr val="545452"/>
                </a:solidFill>
                <a:latin typeface="Times New Roman"/>
                <a:cs typeface="Times New Roman"/>
              </a:rPr>
              <a:t>n</a:t>
            </a:r>
            <a:r>
              <a:rPr sz="1200" b="1" spc="245" dirty="0">
                <a:solidFill>
                  <a:srgbClr val="545452"/>
                </a:solidFill>
                <a:latin typeface="Times New Roman"/>
                <a:cs typeface="Times New Roman"/>
              </a:rPr>
              <a:t>g</a:t>
            </a:r>
            <a:r>
              <a:rPr sz="1200" b="1" spc="122" dirty="0">
                <a:solidFill>
                  <a:srgbClr val="545452"/>
                </a:solidFill>
                <a:latin typeface="Times New Roman"/>
                <a:cs typeface="Times New Roman"/>
              </a:rPr>
              <a:t> </a:t>
            </a:r>
            <a:r>
              <a:rPr sz="1200" b="1" spc="97" dirty="0">
                <a:solidFill>
                  <a:srgbClr val="545452"/>
                </a:solidFill>
                <a:latin typeface="Times New Roman"/>
                <a:cs typeface="Times New Roman"/>
              </a:rPr>
              <a:t>h</a:t>
            </a:r>
            <a:r>
              <a:rPr sz="1200" b="1" spc="167" dirty="0">
                <a:solidFill>
                  <a:srgbClr val="545452"/>
                </a:solidFill>
                <a:latin typeface="Times New Roman"/>
                <a:cs typeface="Times New Roman"/>
              </a:rPr>
              <a:t>y</a:t>
            </a:r>
            <a:r>
              <a:rPr sz="1200" b="1" spc="197" dirty="0">
                <a:solidFill>
                  <a:srgbClr val="545452"/>
                </a:solidFill>
                <a:latin typeface="Times New Roman"/>
                <a:cs typeface="Times New Roman"/>
              </a:rPr>
              <a:t>d</a:t>
            </a:r>
            <a:r>
              <a:rPr sz="1200" b="1" spc="193" dirty="0">
                <a:solidFill>
                  <a:srgbClr val="545452"/>
                </a:solidFill>
                <a:latin typeface="Times New Roman"/>
                <a:cs typeface="Times New Roman"/>
              </a:rPr>
              <a:t>roc</a:t>
            </a:r>
            <a:r>
              <a:rPr sz="1200" b="1" spc="80" dirty="0">
                <a:solidFill>
                  <a:srgbClr val="545452"/>
                </a:solidFill>
                <a:latin typeface="Times New Roman"/>
                <a:cs typeface="Times New Roman"/>
              </a:rPr>
              <a:t>e</a:t>
            </a:r>
            <a:r>
              <a:rPr sz="1200" b="1" spc="75" dirty="0">
                <a:solidFill>
                  <a:srgbClr val="545452"/>
                </a:solidFill>
                <a:latin typeface="Times New Roman"/>
                <a:cs typeface="Times New Roman"/>
              </a:rPr>
              <a:t>l</a:t>
            </a:r>
            <a:r>
              <a:rPr sz="1200" b="1" spc="264" dirty="0">
                <a:solidFill>
                  <a:srgbClr val="545452"/>
                </a:solidFill>
                <a:latin typeface="Times New Roman"/>
                <a:cs typeface="Times New Roman"/>
              </a:rPr>
              <a:t>e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74411" y="4454955"/>
            <a:ext cx="1380868" cy="321056"/>
          </a:xfrm>
          <a:prstGeom prst="rect">
            <a:avLst/>
          </a:prstGeom>
        </p:spPr>
        <p:txBody>
          <a:bodyPr wrap="square" lIns="0" tIns="27375" rIns="0" bIns="0" rtlCol="0">
            <a:noAutofit/>
          </a:bodyPr>
          <a:lstStyle/>
          <a:p>
            <a:pPr marL="12647" indent="3034">
              <a:lnSpc>
                <a:spcPts val="1130"/>
              </a:lnSpc>
            </a:pPr>
            <a:r>
              <a:rPr sz="1200" b="1" spc="328" dirty="0">
                <a:solidFill>
                  <a:srgbClr val="545452"/>
                </a:solidFill>
                <a:latin typeface="Times New Roman"/>
                <a:cs typeface="Times New Roman"/>
              </a:rPr>
              <a:t>C</a:t>
            </a:r>
            <a:r>
              <a:rPr sz="1200" b="1" spc="146" dirty="0">
                <a:solidFill>
                  <a:srgbClr val="545452"/>
                </a:solidFill>
                <a:latin typeface="Times New Roman"/>
                <a:cs typeface="Times New Roman"/>
              </a:rPr>
              <a:t>o</a:t>
            </a:r>
            <a:r>
              <a:rPr sz="1200" b="1" spc="197" dirty="0">
                <a:solidFill>
                  <a:srgbClr val="545452"/>
                </a:solidFill>
                <a:latin typeface="Times New Roman"/>
                <a:cs typeface="Times New Roman"/>
              </a:rPr>
              <a:t>m</a:t>
            </a:r>
            <a:r>
              <a:rPr sz="1200" b="1" spc="274" dirty="0">
                <a:solidFill>
                  <a:srgbClr val="545452"/>
                </a:solidFill>
                <a:latin typeface="Times New Roman"/>
                <a:cs typeface="Times New Roman"/>
              </a:rPr>
              <a:t>m</a:t>
            </a:r>
            <a:r>
              <a:rPr sz="1200" b="1" spc="179" dirty="0">
                <a:solidFill>
                  <a:srgbClr val="545452"/>
                </a:solidFill>
                <a:latin typeface="Times New Roman"/>
                <a:cs typeface="Times New Roman"/>
              </a:rPr>
              <a:t>u</a:t>
            </a:r>
            <a:r>
              <a:rPr sz="1200" b="1" spc="115" dirty="0">
                <a:solidFill>
                  <a:srgbClr val="545452"/>
                </a:solidFill>
                <a:latin typeface="Times New Roman"/>
                <a:cs typeface="Times New Roman"/>
              </a:rPr>
              <a:t>n</a:t>
            </a:r>
            <a:r>
              <a:rPr sz="1200" b="1" dirty="0">
                <a:solidFill>
                  <a:srgbClr val="545452"/>
                </a:solidFill>
                <a:latin typeface="Times New Roman"/>
                <a:cs typeface="Times New Roman"/>
              </a:rPr>
              <a:t>i</a:t>
            </a:r>
            <a:r>
              <a:rPr sz="1200" b="1" spc="187" dirty="0">
                <a:solidFill>
                  <a:srgbClr val="545452"/>
                </a:solidFill>
                <a:latin typeface="Times New Roman"/>
                <a:cs typeface="Times New Roman"/>
              </a:rPr>
              <a:t>cat</a:t>
            </a:r>
            <a:r>
              <a:rPr sz="1200" b="1" spc="16" dirty="0">
                <a:solidFill>
                  <a:srgbClr val="545452"/>
                </a:solidFill>
                <a:latin typeface="Times New Roman"/>
                <a:cs typeface="Times New Roman"/>
              </a:rPr>
              <a:t>i</a:t>
            </a:r>
            <a:r>
              <a:rPr sz="1200" b="1" spc="217" dirty="0">
                <a:solidFill>
                  <a:srgbClr val="545452"/>
                </a:solidFill>
                <a:latin typeface="Times New Roman"/>
                <a:cs typeface="Times New Roman"/>
              </a:rPr>
              <a:t>n</a:t>
            </a:r>
            <a:r>
              <a:rPr sz="1200" b="1" spc="221" dirty="0">
                <a:solidFill>
                  <a:srgbClr val="545452"/>
                </a:solidFill>
                <a:latin typeface="Times New Roman"/>
                <a:cs typeface="Times New Roman"/>
              </a:rPr>
              <a:t>g</a:t>
            </a:r>
            <a:r>
              <a:rPr sz="1200" b="1" spc="110" dirty="0">
                <a:solidFill>
                  <a:srgbClr val="545452"/>
                </a:solidFill>
                <a:latin typeface="Times New Roman"/>
                <a:cs typeface="Times New Roman"/>
              </a:rPr>
              <a:t> </a:t>
            </a:r>
            <a:r>
              <a:rPr sz="1200" b="1" spc="150" dirty="0">
                <a:solidFill>
                  <a:srgbClr val="545452"/>
                </a:solidFill>
                <a:latin typeface="Times New Roman"/>
                <a:cs typeface="Times New Roman"/>
              </a:rPr>
              <a:t>h</a:t>
            </a:r>
            <a:r>
              <a:rPr sz="1200" b="1" spc="143" dirty="0">
                <a:solidFill>
                  <a:srgbClr val="545452"/>
                </a:solidFill>
                <a:latin typeface="Times New Roman"/>
                <a:cs typeface="Times New Roman"/>
              </a:rPr>
              <a:t>y</a:t>
            </a:r>
            <a:r>
              <a:rPr sz="1200" b="1" spc="122" dirty="0">
                <a:solidFill>
                  <a:srgbClr val="545452"/>
                </a:solidFill>
                <a:latin typeface="Times New Roman"/>
                <a:cs typeface="Times New Roman"/>
              </a:rPr>
              <a:t>d</a:t>
            </a:r>
            <a:r>
              <a:rPr sz="1200" b="1" spc="215" dirty="0">
                <a:solidFill>
                  <a:srgbClr val="545452"/>
                </a:solidFill>
                <a:latin typeface="Times New Roman"/>
                <a:cs typeface="Times New Roman"/>
              </a:rPr>
              <a:t>roc</a:t>
            </a:r>
            <a:r>
              <a:rPr sz="1200" b="1" spc="81" dirty="0">
                <a:solidFill>
                  <a:srgbClr val="545452"/>
                </a:solidFill>
                <a:latin typeface="Times New Roman"/>
                <a:cs typeface="Times New Roman"/>
              </a:rPr>
              <a:t>e</a:t>
            </a:r>
            <a:r>
              <a:rPr sz="1200" b="1" spc="78" dirty="0">
                <a:solidFill>
                  <a:srgbClr val="545452"/>
                </a:solidFill>
                <a:latin typeface="Times New Roman"/>
                <a:cs typeface="Times New Roman"/>
              </a:rPr>
              <a:t>l</a:t>
            </a:r>
            <a:r>
              <a:rPr sz="1200" b="1" spc="243" dirty="0">
                <a:solidFill>
                  <a:srgbClr val="545452"/>
                </a:solidFill>
                <a:latin typeface="Times New Roman"/>
                <a:cs typeface="Times New Roman"/>
              </a:rPr>
              <a:t>e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81291" y="4454955"/>
            <a:ext cx="937594" cy="315378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 marR="18968">
              <a:lnSpc>
                <a:spcPts val="1325"/>
              </a:lnSpc>
            </a:pPr>
            <a:r>
              <a:rPr sz="1200" b="1" spc="173" dirty="0">
                <a:solidFill>
                  <a:srgbClr val="545452"/>
                </a:solidFill>
                <a:latin typeface="Times New Roman"/>
                <a:cs typeface="Times New Roman"/>
              </a:rPr>
              <a:t>Hydrocele</a:t>
            </a:r>
            <a:endParaRPr sz="1200" dirty="0">
              <a:latin typeface="Times New Roman"/>
              <a:cs typeface="Times New Roman"/>
            </a:endParaRPr>
          </a:p>
          <a:p>
            <a:pPr marL="12647">
              <a:lnSpc>
                <a:spcPts val="1080"/>
              </a:lnSpc>
            </a:pPr>
            <a:r>
              <a:rPr sz="1000" b="1" spc="169" dirty="0">
                <a:solidFill>
                  <a:srgbClr val="545452"/>
                </a:solidFill>
                <a:latin typeface="Arial"/>
                <a:cs typeface="Arial"/>
              </a:rPr>
              <a:t>of the cord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6232" y="5367742"/>
            <a:ext cx="613825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spc="2914" dirty="0">
                <a:solidFill>
                  <a:srgbClr val="836454"/>
                </a:solidFill>
                <a:latin typeface="Arial"/>
                <a:cs typeface="Arial"/>
              </a:rPr>
              <a:t>~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1784" y="6476067"/>
            <a:ext cx="922263" cy="342522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 marR="18968">
              <a:lnSpc>
                <a:spcPts val="1225"/>
              </a:lnSpc>
            </a:pPr>
            <a:r>
              <a:rPr sz="1100" b="1" spc="197" dirty="0">
                <a:solidFill>
                  <a:srgbClr val="545452"/>
                </a:solidFill>
                <a:latin typeface="Arial"/>
                <a:cs typeface="Arial"/>
              </a:rPr>
              <a:t>\ Testicle</a:t>
            </a:r>
            <a:endParaRPr sz="1100" dirty="0">
              <a:latin typeface="Arial"/>
              <a:cs typeface="Arial"/>
            </a:endParaRPr>
          </a:p>
          <a:p>
            <a:pPr marL="209899">
              <a:lnSpc>
                <a:spcPct val="95825"/>
              </a:lnSpc>
              <a:spcBef>
                <a:spcPts val="183"/>
              </a:spcBef>
            </a:pPr>
            <a:r>
              <a:rPr sz="1000" b="1" spc="184" dirty="0">
                <a:solidFill>
                  <a:srgbClr val="545452"/>
                </a:solidFill>
                <a:latin typeface="Arial"/>
                <a:cs typeface="Arial"/>
              </a:rPr>
              <a:t>Scrotum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654072" y="6486358"/>
            <a:ext cx="86283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b="1" spc="-280" dirty="0">
                <a:solidFill>
                  <a:srgbClr val="B8A195"/>
                </a:solidFill>
                <a:latin typeface="Arial"/>
                <a:cs typeface="Arial"/>
              </a:rPr>
              <a:t>T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267200"/>
            <a:ext cx="662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782571" y="2507443"/>
            <a:ext cx="5590002" cy="2245094"/>
          </a:xfrm>
          <a:prstGeom prst="rect">
            <a:avLst/>
          </a:prstGeom>
        </p:spPr>
        <p:txBody>
          <a:bodyPr wrap="square" lIns="0" tIns="28419" rIns="0" bIns="0" rtlCol="0">
            <a:noAutofit/>
          </a:bodyPr>
          <a:lstStyle/>
          <a:p>
            <a:pPr marL="669344" marR="804824" algn="ctr">
              <a:lnSpc>
                <a:spcPts val="4495"/>
              </a:lnSpc>
            </a:pPr>
            <a:r>
              <a:rPr sz="4200" b="1" spc="315" dirty="0">
                <a:solidFill>
                  <a:srgbClr val="9ABCCC"/>
                </a:solidFill>
                <a:latin typeface="Arial"/>
                <a:cs typeface="Arial"/>
              </a:rPr>
              <a:t>ANATOMY </a:t>
            </a:r>
            <a:r>
              <a:rPr sz="4300" spc="315" dirty="0">
                <a:solidFill>
                  <a:srgbClr val="9ABCCC"/>
                </a:solidFill>
                <a:latin typeface="Arial"/>
                <a:cs typeface="Arial"/>
              </a:rPr>
              <a:t>OF</a:t>
            </a:r>
            <a:endParaRPr sz="4300" dirty="0">
              <a:latin typeface="Arial"/>
              <a:cs typeface="Arial"/>
            </a:endParaRPr>
          </a:p>
          <a:p>
            <a:pPr marL="1581587" indent="-1568942">
              <a:lnSpc>
                <a:spcPts val="4936"/>
              </a:lnSpc>
              <a:spcBef>
                <a:spcPts val="110"/>
              </a:spcBef>
            </a:pPr>
            <a:r>
              <a:rPr sz="4300" b="1" spc="-86" dirty="0">
                <a:solidFill>
                  <a:srgbClr val="9ABCCC"/>
                </a:solidFill>
                <a:latin typeface="Arial"/>
                <a:cs typeface="Arial"/>
              </a:rPr>
              <a:t>I</a:t>
            </a:r>
            <a:r>
              <a:rPr sz="4300" b="1" spc="278" dirty="0">
                <a:solidFill>
                  <a:srgbClr val="9ABCCC"/>
                </a:solidFill>
                <a:latin typeface="Arial"/>
                <a:cs typeface="Arial"/>
              </a:rPr>
              <a:t>N</a:t>
            </a:r>
            <a:r>
              <a:rPr sz="4300" b="1" spc="448" dirty="0">
                <a:solidFill>
                  <a:srgbClr val="9ABCCC"/>
                </a:solidFill>
                <a:latin typeface="Arial"/>
                <a:cs typeface="Arial"/>
              </a:rPr>
              <a:t>G</a:t>
            </a:r>
            <a:r>
              <a:rPr sz="4300" b="1" spc="324" dirty="0">
                <a:solidFill>
                  <a:srgbClr val="9ABCCC"/>
                </a:solidFill>
                <a:latin typeface="Arial"/>
                <a:cs typeface="Arial"/>
              </a:rPr>
              <a:t>U</a:t>
            </a:r>
            <a:r>
              <a:rPr sz="4300" b="1" spc="368" dirty="0">
                <a:solidFill>
                  <a:srgbClr val="9ABCCC"/>
                </a:solidFill>
                <a:latin typeface="Arial"/>
                <a:cs typeface="Arial"/>
              </a:rPr>
              <a:t>I</a:t>
            </a:r>
            <a:r>
              <a:rPr sz="4300" b="1" spc="278" dirty="0">
                <a:solidFill>
                  <a:srgbClr val="9ABCCC"/>
                </a:solidFill>
                <a:latin typeface="Arial"/>
                <a:cs typeface="Arial"/>
              </a:rPr>
              <a:t>N</a:t>
            </a:r>
            <a:r>
              <a:rPr sz="4300" b="1" spc="448" dirty="0">
                <a:solidFill>
                  <a:srgbClr val="9ABCCC"/>
                </a:solidFill>
                <a:latin typeface="Arial"/>
                <a:cs typeface="Arial"/>
              </a:rPr>
              <a:t>O</a:t>
            </a:r>
            <a:r>
              <a:rPr sz="4300" b="1" spc="376" dirty="0">
                <a:solidFill>
                  <a:srgbClr val="9ABCCC"/>
                </a:solidFill>
                <a:latin typeface="Arial"/>
                <a:cs typeface="Arial"/>
              </a:rPr>
              <a:t>S</a:t>
            </a:r>
            <a:r>
              <a:rPr sz="4300" b="1" spc="422" dirty="0">
                <a:solidFill>
                  <a:srgbClr val="9ABCCC"/>
                </a:solidFill>
                <a:latin typeface="Arial"/>
                <a:cs typeface="Arial"/>
              </a:rPr>
              <a:t>C</a:t>
            </a:r>
            <a:r>
              <a:rPr sz="4300" b="1" spc="397" dirty="0">
                <a:solidFill>
                  <a:srgbClr val="9ABCCC"/>
                </a:solidFill>
                <a:latin typeface="Arial"/>
                <a:cs typeface="Arial"/>
              </a:rPr>
              <a:t>R</a:t>
            </a:r>
            <a:r>
              <a:rPr sz="4300" b="1" spc="257" dirty="0">
                <a:solidFill>
                  <a:srgbClr val="9ABCCC"/>
                </a:solidFill>
                <a:latin typeface="Arial"/>
                <a:cs typeface="Arial"/>
              </a:rPr>
              <a:t>O</a:t>
            </a:r>
            <a:r>
              <a:rPr sz="4300" b="1" spc="208" dirty="0">
                <a:solidFill>
                  <a:srgbClr val="9ABCCC"/>
                </a:solidFill>
                <a:latin typeface="Arial"/>
                <a:cs typeface="Arial"/>
              </a:rPr>
              <a:t>T</a:t>
            </a:r>
            <a:r>
              <a:rPr sz="4300" b="1" spc="397" dirty="0">
                <a:solidFill>
                  <a:srgbClr val="9ABCCC"/>
                </a:solidFill>
                <a:latin typeface="Arial"/>
                <a:cs typeface="Arial"/>
              </a:rPr>
              <a:t>A</a:t>
            </a:r>
            <a:r>
              <a:rPr sz="4300" b="1" spc="-104" dirty="0">
                <a:solidFill>
                  <a:srgbClr val="9ABCCC"/>
                </a:solidFill>
                <a:latin typeface="Arial"/>
                <a:cs typeface="Arial"/>
              </a:rPr>
              <a:t>L</a:t>
            </a:r>
            <a:r>
              <a:rPr sz="4300" b="1" spc="-47" dirty="0">
                <a:solidFill>
                  <a:srgbClr val="9ABCCC"/>
                </a:solidFill>
                <a:latin typeface="Arial"/>
                <a:cs typeface="Arial"/>
              </a:rPr>
              <a:t> </a:t>
            </a:r>
            <a:endParaRPr sz="4300" dirty="0">
              <a:latin typeface="Arial"/>
              <a:cs typeface="Arial"/>
            </a:endParaRPr>
          </a:p>
          <a:p>
            <a:pPr marL="1581587">
              <a:lnSpc>
                <a:spcPts val="4936"/>
              </a:lnSpc>
              <a:spcBef>
                <a:spcPts val="336"/>
              </a:spcBef>
            </a:pPr>
            <a:r>
              <a:rPr sz="4300" b="1" spc="195" dirty="0">
                <a:solidFill>
                  <a:srgbClr val="9ABCCC"/>
                </a:solidFill>
                <a:latin typeface="Arial"/>
                <a:cs typeface="Arial"/>
              </a:rPr>
              <a:t>REGION</a:t>
            </a:r>
            <a:endParaRPr sz="43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843276" y="120925"/>
            <a:ext cx="3557117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8155" y="1212500"/>
            <a:ext cx="1998571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17" dirty="0">
                <a:latin typeface="Arial"/>
                <a:cs typeface="Arial"/>
              </a:rPr>
              <a:t>INCREASED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65651" y="1212500"/>
            <a:ext cx="237432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200" dirty="0">
                <a:latin typeface="Arial"/>
                <a:cs typeface="Arial"/>
              </a:rPr>
              <a:t>PRODUCTION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68059" y="1212500"/>
            <a:ext cx="48467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4" dirty="0">
                <a:latin typeface="Arial"/>
                <a:cs typeface="Arial"/>
              </a:rPr>
              <a:t>OF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74640" y="1212500"/>
            <a:ext cx="1038451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11" dirty="0">
                <a:latin typeface="Arial"/>
                <a:cs typeface="Arial"/>
              </a:rPr>
              <a:t>FLUID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8819" y="1921569"/>
            <a:ext cx="7076194" cy="14605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24433">
              <a:lnSpc>
                <a:spcPts val="18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151" dirty="0">
                <a:latin typeface="Arial Unicode MS"/>
                <a:cs typeface="Arial Unicode MS"/>
              </a:rPr>
              <a:t> </a:t>
            </a:r>
            <a:r>
              <a:rPr sz="1700" spc="-137" dirty="0">
                <a:latin typeface="Arial"/>
                <a:cs typeface="Arial"/>
              </a:rPr>
              <a:t>I</a:t>
            </a:r>
            <a:r>
              <a:rPr sz="1700" spc="37" dirty="0">
                <a:latin typeface="Arial"/>
                <a:cs typeface="Arial"/>
              </a:rPr>
              <a:t>n</a:t>
            </a:r>
            <a:r>
              <a:rPr sz="1700" spc="126" dirty="0">
                <a:latin typeface="Arial"/>
                <a:cs typeface="Arial"/>
              </a:rPr>
              <a:t>f</a:t>
            </a:r>
            <a:r>
              <a:rPr sz="1700" spc="125" dirty="0">
                <a:latin typeface="Arial"/>
                <a:cs typeface="Arial"/>
              </a:rPr>
              <a:t>l</a:t>
            </a:r>
            <a:r>
              <a:rPr sz="1700" spc="37" dirty="0">
                <a:latin typeface="Arial"/>
                <a:cs typeface="Arial"/>
              </a:rPr>
              <a:t>a</a:t>
            </a:r>
            <a:r>
              <a:rPr sz="1700" spc="189" dirty="0">
                <a:latin typeface="Arial"/>
                <a:cs typeface="Arial"/>
              </a:rPr>
              <a:t>m</a:t>
            </a:r>
            <a:r>
              <a:rPr sz="1700" spc="142" dirty="0">
                <a:latin typeface="Arial"/>
                <a:cs typeface="Arial"/>
              </a:rPr>
              <a:t>m</a:t>
            </a:r>
            <a:r>
              <a:rPr sz="1700" spc="-31" dirty="0">
                <a:latin typeface="Arial"/>
                <a:cs typeface="Arial"/>
              </a:rPr>
              <a:t>a</a:t>
            </a:r>
            <a:r>
              <a:rPr sz="1700" spc="296" dirty="0">
                <a:latin typeface="Arial"/>
                <a:cs typeface="Arial"/>
              </a:rPr>
              <a:t>t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179" dirty="0">
                <a:latin typeface="Arial"/>
                <a:cs typeface="Arial"/>
              </a:rPr>
              <a:t>o</a:t>
            </a:r>
            <a:r>
              <a:rPr sz="1700" spc="-103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25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o</a:t>
            </a:r>
            <a:r>
              <a:rPr sz="1700" spc="187" dirty="0">
                <a:latin typeface="Arial"/>
                <a:cs typeface="Arial"/>
              </a:rPr>
              <a:t>f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37" dirty="0">
                <a:latin typeface="Arial"/>
                <a:cs typeface="Arial"/>
              </a:rPr>
              <a:t>h</a:t>
            </a:r>
            <a:r>
              <a:rPr sz="1700" spc="-28" dirty="0">
                <a:latin typeface="Arial"/>
                <a:cs typeface="Arial"/>
              </a:rPr>
              <a:t>e</a:t>
            </a:r>
            <a:r>
              <a:rPr sz="1700" spc="125" dirty="0">
                <a:latin typeface="Arial"/>
                <a:cs typeface="Arial"/>
              </a:rPr>
              <a:t> </a:t>
            </a:r>
            <a:r>
              <a:rPr sz="1700" spc="150" dirty="0">
                <a:latin typeface="Arial"/>
                <a:cs typeface="Arial"/>
              </a:rPr>
              <a:t>t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-104" dirty="0">
                <a:latin typeface="Arial"/>
                <a:cs typeface="Arial"/>
              </a:rPr>
              <a:t>s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-118" dirty="0">
                <a:latin typeface="Arial"/>
                <a:cs typeface="Arial"/>
              </a:rPr>
              <a:t>s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33" dirty="0">
                <a:latin typeface="Arial"/>
                <a:cs typeface="Arial"/>
              </a:rPr>
              <a:t> </a:t>
            </a:r>
            <a:r>
              <a:rPr sz="1700" spc="-108" dirty="0">
                <a:latin typeface="Arial"/>
                <a:cs typeface="Arial"/>
              </a:rPr>
              <a:t>(</a:t>
            </a:r>
            <a:r>
              <a:rPr sz="1700" spc="179" dirty="0">
                <a:latin typeface="Arial"/>
                <a:cs typeface="Arial"/>
              </a:rPr>
              <a:t>o</a:t>
            </a:r>
            <a:r>
              <a:rPr sz="1700" spc="104" dirty="0">
                <a:latin typeface="Arial"/>
                <a:cs typeface="Arial"/>
              </a:rPr>
              <a:t>r</a:t>
            </a:r>
            <a:r>
              <a:rPr sz="1700" spc="-11" dirty="0">
                <a:latin typeface="Arial"/>
                <a:cs typeface="Arial"/>
              </a:rPr>
              <a:t>c</a:t>
            </a:r>
            <a:r>
              <a:rPr sz="1700" spc="61" dirty="0">
                <a:latin typeface="Arial"/>
                <a:cs typeface="Arial"/>
              </a:rPr>
              <a:t>h</a:t>
            </a:r>
            <a:r>
              <a:rPr sz="1700" spc="54" dirty="0">
                <a:latin typeface="Arial"/>
                <a:cs typeface="Arial"/>
              </a:rPr>
              <a:t>i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-36" dirty="0">
                <a:latin typeface="Arial"/>
                <a:cs typeface="Arial"/>
              </a:rPr>
              <a:t>s</a:t>
            </a:r>
            <a:r>
              <a:rPr sz="1700" spc="-118" dirty="0">
                <a:latin typeface="Arial"/>
                <a:cs typeface="Arial"/>
              </a:rPr>
              <a:t>)</a:t>
            </a:r>
            <a:r>
              <a:rPr sz="1700" spc="233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o</a:t>
            </a:r>
            <a:r>
              <a:rPr sz="1700" dirty="0">
                <a:latin typeface="Arial"/>
                <a:cs typeface="Arial"/>
              </a:rPr>
              <a:t>r</a:t>
            </a:r>
            <a:r>
              <a:rPr sz="1700" spc="181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ep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spc="25" dirty="0">
                <a:latin typeface="Arial"/>
                <a:cs typeface="Arial"/>
              </a:rPr>
              <a:t>d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spc="25" dirty="0">
                <a:latin typeface="Arial"/>
                <a:cs typeface="Arial"/>
              </a:rPr>
              <a:t>d</a:t>
            </a:r>
            <a:r>
              <a:rPr sz="1700" spc="19" dirty="0">
                <a:latin typeface="Arial"/>
                <a:cs typeface="Arial"/>
              </a:rPr>
              <a:t>y</a:t>
            </a:r>
            <a:r>
              <a:rPr sz="1700" spc="34" dirty="0">
                <a:latin typeface="Arial"/>
                <a:cs typeface="Arial"/>
              </a:rPr>
              <a:t>m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s </a:t>
            </a:r>
            <a:r>
              <a:rPr sz="1700" spc="165" dirty="0">
                <a:latin typeface="Arial"/>
                <a:cs typeface="Arial"/>
              </a:rPr>
              <a:t> </a:t>
            </a:r>
            <a:r>
              <a:rPr sz="1700" spc="-108" dirty="0">
                <a:latin typeface="Arial"/>
                <a:cs typeface="Arial"/>
              </a:rPr>
              <a:t>(</a:t>
            </a:r>
            <a:r>
              <a:rPr sz="1700" spc="109" dirty="0">
                <a:latin typeface="Arial"/>
                <a:cs typeface="Arial"/>
              </a:rPr>
              <a:t>e</a:t>
            </a:r>
            <a:r>
              <a:rPr sz="1700" spc="85" dirty="0">
                <a:latin typeface="Arial"/>
                <a:cs typeface="Arial"/>
              </a:rPr>
              <a:t>p</a:t>
            </a:r>
            <a:r>
              <a:rPr sz="1700" spc="54" dirty="0">
                <a:latin typeface="Arial"/>
                <a:cs typeface="Arial"/>
              </a:rPr>
              <a:t>i</a:t>
            </a:r>
            <a:r>
              <a:rPr sz="1700" spc="109" dirty="0">
                <a:latin typeface="Arial"/>
                <a:cs typeface="Arial"/>
              </a:rPr>
              <a:t>d</a:t>
            </a:r>
            <a:r>
              <a:rPr sz="1700" spc="76" dirty="0">
                <a:latin typeface="Arial"/>
                <a:cs typeface="Arial"/>
              </a:rPr>
              <a:t>i</a:t>
            </a:r>
            <a:r>
              <a:rPr sz="1700" spc="61" dirty="0">
                <a:latin typeface="Arial"/>
                <a:cs typeface="Arial"/>
              </a:rPr>
              <a:t>d</a:t>
            </a:r>
            <a:r>
              <a:rPr sz="1700" spc="180" dirty="0">
                <a:latin typeface="Arial"/>
                <a:cs typeface="Arial"/>
              </a:rPr>
              <a:t>y</a:t>
            </a:r>
            <a:r>
              <a:rPr sz="1700" spc="118" dirty="0">
                <a:latin typeface="Arial"/>
                <a:cs typeface="Arial"/>
              </a:rPr>
              <a:t>m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296" dirty="0">
                <a:latin typeface="Arial"/>
                <a:cs typeface="Arial"/>
              </a:rPr>
              <a:t>t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-11" dirty="0">
                <a:latin typeface="Arial"/>
                <a:cs typeface="Arial"/>
              </a:rPr>
              <a:t>s</a:t>
            </a:r>
            <a:r>
              <a:rPr sz="1700" spc="-118" dirty="0"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  <a:p>
            <a:pPr marL="352531" marR="433775" indent="-339887">
              <a:lnSpc>
                <a:spcPts val="2244"/>
              </a:lnSpc>
              <a:spcBef>
                <a:spcPts val="288"/>
              </a:spcBef>
              <a:tabLst>
                <a:tab pos="328761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</a:t>
            </a:r>
            <a:r>
              <a:rPr sz="1700" spc="21" dirty="0">
                <a:latin typeface="Arial"/>
                <a:cs typeface="Arial"/>
              </a:rPr>
              <a:t>Testicular torsion  (rotation  of the testis)  may cause a  reactive </a:t>
            </a:r>
            <a:endParaRPr sz="1700" dirty="0">
              <a:latin typeface="Arial"/>
              <a:cs typeface="Arial"/>
            </a:endParaRPr>
          </a:p>
          <a:p>
            <a:pPr marL="352531" marR="433775">
              <a:lnSpc>
                <a:spcPts val="1954"/>
              </a:lnSpc>
              <a:spcBef>
                <a:spcPts val="204"/>
              </a:spcBef>
              <a:tabLst>
                <a:tab pos="328761" algn="l"/>
              </a:tabLst>
            </a:pPr>
            <a:r>
              <a:rPr sz="1700" spc="24" dirty="0">
                <a:latin typeface="Arial"/>
                <a:cs typeface="Arial"/>
              </a:rPr>
              <a:t>hydrocele in 20% of cases.</a:t>
            </a:r>
            <a:endParaRPr sz="1700" dirty="0">
              <a:latin typeface="Arial"/>
              <a:cs typeface="Arial"/>
            </a:endParaRPr>
          </a:p>
          <a:p>
            <a:pPr marL="337359" indent="-324713">
              <a:lnSpc>
                <a:spcPts val="2244"/>
              </a:lnSpc>
              <a:spcBef>
                <a:spcPts val="382"/>
              </a:spcBef>
              <a:tabLst>
                <a:tab pos="328761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</a:t>
            </a:r>
            <a:r>
              <a:rPr sz="1700" spc="52" dirty="0">
                <a:latin typeface="Arial"/>
                <a:cs typeface="Arial"/>
              </a:rPr>
              <a:t>Tumors of the testis,  especially germ cell tumors or tumors of the </a:t>
            </a:r>
            <a:endParaRPr sz="1700" dirty="0">
              <a:latin typeface="Arial"/>
              <a:cs typeface="Arial"/>
            </a:endParaRPr>
          </a:p>
          <a:p>
            <a:pPr marL="337359">
              <a:lnSpc>
                <a:spcPts val="1954"/>
              </a:lnSpc>
              <a:spcBef>
                <a:spcPts val="204"/>
              </a:spcBef>
              <a:tabLst>
                <a:tab pos="328761" algn="l"/>
              </a:tabLst>
            </a:pPr>
            <a:r>
              <a:rPr sz="1700" spc="31" dirty="0">
                <a:latin typeface="Arial"/>
                <a:cs typeface="Arial"/>
              </a:rPr>
              <a:t>testicular adnexa  may cause hydrocele.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9499" y="3909980"/>
            <a:ext cx="446220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9" dirty="0">
                <a:latin typeface="Arial"/>
                <a:cs typeface="Arial"/>
              </a:rPr>
              <a:t>D</a:t>
            </a:r>
            <a:r>
              <a:rPr sz="2400" b="1" spc="9" dirty="0">
                <a:latin typeface="Arial"/>
                <a:cs typeface="Arial"/>
              </a:rPr>
              <a:t>E</a:t>
            </a:r>
            <a:r>
              <a:rPr sz="2400" b="1" spc="19" dirty="0">
                <a:latin typeface="Arial"/>
                <a:cs typeface="Arial"/>
              </a:rPr>
              <a:t>CRE</a:t>
            </a:r>
            <a:r>
              <a:rPr sz="2400" b="1" spc="14" dirty="0">
                <a:latin typeface="Arial"/>
                <a:cs typeface="Arial"/>
              </a:rPr>
              <a:t>A</a:t>
            </a:r>
            <a:r>
              <a:rPr sz="2400" b="1" spc="9" dirty="0">
                <a:latin typeface="Arial"/>
                <a:cs typeface="Arial"/>
              </a:rPr>
              <a:t>S</a:t>
            </a:r>
            <a:r>
              <a:rPr sz="2400" b="1" spc="19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D  </a:t>
            </a:r>
            <a:r>
              <a:rPr sz="2400" b="1" spc="53" dirty="0">
                <a:latin typeface="Arial"/>
                <a:cs typeface="Arial"/>
              </a:rPr>
              <a:t> </a:t>
            </a:r>
            <a:r>
              <a:rPr sz="2400" b="1" spc="-150" dirty="0">
                <a:latin typeface="Arial"/>
                <a:cs typeface="Arial"/>
              </a:rPr>
              <a:t>R</a:t>
            </a:r>
            <a:r>
              <a:rPr sz="2400" b="1" spc="-12" dirty="0">
                <a:latin typeface="Arial"/>
                <a:cs typeface="Arial"/>
              </a:rPr>
              <a:t>E</a:t>
            </a:r>
            <a:r>
              <a:rPr sz="2400" b="1" spc="34" dirty="0">
                <a:latin typeface="Arial"/>
                <a:cs typeface="Arial"/>
              </a:rPr>
              <a:t>S</a:t>
            </a:r>
            <a:r>
              <a:rPr sz="2400" b="1" spc="368" dirty="0">
                <a:latin typeface="Arial"/>
                <a:cs typeface="Arial"/>
              </a:rPr>
              <a:t>O</a:t>
            </a:r>
            <a:r>
              <a:rPr sz="2400" b="1" spc="140" dirty="0">
                <a:latin typeface="Arial"/>
                <a:cs typeface="Arial"/>
              </a:rPr>
              <a:t>R</a:t>
            </a:r>
            <a:r>
              <a:rPr sz="2400" b="1" spc="104" dirty="0">
                <a:latin typeface="Arial"/>
                <a:cs typeface="Arial"/>
              </a:rPr>
              <a:t>P</a:t>
            </a:r>
            <a:r>
              <a:rPr sz="2400" b="1" spc="311" dirty="0">
                <a:latin typeface="Arial"/>
                <a:cs typeface="Arial"/>
              </a:rPr>
              <a:t>T</a:t>
            </a:r>
            <a:r>
              <a:rPr sz="2400" b="1" spc="248" dirty="0">
                <a:latin typeface="Arial"/>
                <a:cs typeface="Arial"/>
              </a:rPr>
              <a:t>I</a:t>
            </a:r>
            <a:r>
              <a:rPr sz="2400" b="1" spc="413" dirty="0">
                <a:latin typeface="Arial"/>
                <a:cs typeface="Arial"/>
              </a:rPr>
              <a:t>O</a:t>
            </a:r>
            <a:r>
              <a:rPr sz="2400" b="1" spc="33" dirty="0">
                <a:latin typeface="Arial"/>
                <a:cs typeface="Arial"/>
              </a:rPr>
              <a:t>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46744" y="3909980"/>
            <a:ext cx="48467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4" dirty="0">
                <a:latin typeface="Arial"/>
                <a:cs typeface="Arial"/>
              </a:rPr>
              <a:t>OF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56323" y="3909980"/>
            <a:ext cx="1037604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10" dirty="0">
                <a:latin typeface="Arial"/>
                <a:cs typeface="Arial"/>
              </a:rPr>
              <a:t>FLUID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6255" y="4631241"/>
            <a:ext cx="7356242" cy="118618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56" dirty="0">
                <a:latin typeface="Arial Unicode MS"/>
                <a:cs typeface="Arial Unicode MS"/>
              </a:rPr>
              <a:t> </a:t>
            </a:r>
            <a:r>
              <a:rPr sz="1700" spc="-245" dirty="0">
                <a:latin typeface="Arial"/>
                <a:cs typeface="Arial"/>
              </a:rPr>
              <a:t>S</a:t>
            </a:r>
            <a:r>
              <a:rPr sz="1700" spc="85" dirty="0">
                <a:latin typeface="Arial"/>
                <a:cs typeface="Arial"/>
              </a:rPr>
              <a:t>u</a:t>
            </a:r>
            <a:r>
              <a:rPr sz="1700" spc="104" dirty="0">
                <a:latin typeface="Arial"/>
                <a:cs typeface="Arial"/>
              </a:rPr>
              <a:t>r</a:t>
            </a:r>
            <a:r>
              <a:rPr sz="1700" spc="-8" dirty="0">
                <a:latin typeface="Arial"/>
                <a:cs typeface="Arial"/>
              </a:rPr>
              <a:t>g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104" dirty="0">
                <a:latin typeface="Arial"/>
                <a:cs typeface="Arial"/>
              </a:rPr>
              <a:t>r</a:t>
            </a:r>
            <a:r>
              <a:rPr sz="1700" spc="16" dirty="0">
                <a:latin typeface="Arial"/>
                <a:cs typeface="Arial"/>
              </a:rPr>
              <a:t>y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154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</a:t>
            </a:r>
            <a:r>
              <a:rPr sz="1700" spc="240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37" dirty="0">
                <a:latin typeface="Arial"/>
                <a:cs typeface="Arial"/>
              </a:rPr>
              <a:t>h</a:t>
            </a:r>
            <a:r>
              <a:rPr sz="1700" spc="-28" dirty="0">
                <a:latin typeface="Arial"/>
                <a:cs typeface="Arial"/>
              </a:rPr>
              <a:t>e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84" dirty="0">
                <a:latin typeface="Arial"/>
                <a:cs typeface="Arial"/>
              </a:rPr>
              <a:t> </a:t>
            </a:r>
            <a:r>
              <a:rPr sz="1700" spc="-40" dirty="0">
                <a:latin typeface="Arial"/>
                <a:cs typeface="Arial"/>
              </a:rPr>
              <a:t>i</a:t>
            </a:r>
            <a:r>
              <a:rPr sz="1700" spc="61" dirty="0">
                <a:latin typeface="Arial"/>
                <a:cs typeface="Arial"/>
              </a:rPr>
              <a:t>n</a:t>
            </a:r>
            <a:r>
              <a:rPr sz="1700" spc="85" dirty="0">
                <a:latin typeface="Arial"/>
                <a:cs typeface="Arial"/>
              </a:rPr>
              <a:t>g</a:t>
            </a:r>
            <a:r>
              <a:rPr sz="1700" spc="37" dirty="0">
                <a:latin typeface="Arial"/>
                <a:cs typeface="Arial"/>
              </a:rPr>
              <a:t>u</a:t>
            </a:r>
            <a:r>
              <a:rPr sz="1700" spc="99" dirty="0">
                <a:latin typeface="Arial"/>
                <a:cs typeface="Arial"/>
              </a:rPr>
              <a:t>i</a:t>
            </a:r>
            <a:r>
              <a:rPr sz="1700" spc="85" dirty="0">
                <a:latin typeface="Arial"/>
                <a:cs typeface="Arial"/>
              </a:rPr>
              <a:t>n</a:t>
            </a:r>
            <a:r>
              <a:rPr sz="1700" spc="37" dirty="0">
                <a:latin typeface="Arial"/>
                <a:cs typeface="Arial"/>
              </a:rPr>
              <a:t>a</a:t>
            </a:r>
            <a:r>
              <a:rPr sz="1700" spc="-71" dirty="0">
                <a:latin typeface="Arial"/>
                <a:cs typeface="Arial"/>
              </a:rPr>
              <a:t>l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spc="14" dirty="0">
                <a:latin typeface="Arial"/>
                <a:cs typeface="Arial"/>
              </a:rPr>
              <a:t>r</a:t>
            </a:r>
            <a:r>
              <a:rPr sz="1700" spc="25" dirty="0">
                <a:latin typeface="Arial"/>
                <a:cs typeface="Arial"/>
              </a:rPr>
              <a:t>eg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spc="19" dirty="0">
                <a:latin typeface="Arial"/>
                <a:cs typeface="Arial"/>
              </a:rPr>
              <a:t>o</a:t>
            </a:r>
            <a:r>
              <a:rPr sz="1700" dirty="0">
                <a:latin typeface="Arial"/>
                <a:cs typeface="Arial"/>
              </a:rPr>
              <a:t>n</a:t>
            </a:r>
            <a:r>
              <a:rPr sz="1700" spc="442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o</a:t>
            </a:r>
            <a:r>
              <a:rPr sz="1700" dirty="0">
                <a:latin typeface="Arial"/>
                <a:cs typeface="Arial"/>
              </a:rPr>
              <a:t>r</a:t>
            </a:r>
            <a:r>
              <a:rPr sz="1700" spc="372" dirty="0">
                <a:latin typeface="Arial"/>
                <a:cs typeface="Arial"/>
              </a:rPr>
              <a:t> </a:t>
            </a:r>
            <a:r>
              <a:rPr sz="1700" spc="-245" dirty="0">
                <a:latin typeface="Arial"/>
                <a:cs typeface="Arial"/>
              </a:rPr>
              <a:t>a</a:t>
            </a:r>
            <a:r>
              <a:rPr sz="1700" spc="-122" dirty="0">
                <a:latin typeface="Arial"/>
                <a:cs typeface="Arial"/>
              </a:rPr>
              <a:t> </a:t>
            </a:r>
            <a:r>
              <a:rPr sz="1700" spc="111" dirty="0">
                <a:latin typeface="Arial"/>
                <a:cs typeface="Arial"/>
              </a:rPr>
              <a:t> </a:t>
            </a:r>
            <a:r>
              <a:rPr sz="1700" spc="-13" dirty="0">
                <a:latin typeface="Arial"/>
                <a:cs typeface="Arial"/>
              </a:rPr>
              <a:t>r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61" dirty="0">
                <a:latin typeface="Arial"/>
                <a:cs typeface="Arial"/>
              </a:rPr>
              <a:t>n</a:t>
            </a:r>
            <a:r>
              <a:rPr sz="1700" spc="37" dirty="0">
                <a:latin typeface="Arial"/>
                <a:cs typeface="Arial"/>
              </a:rPr>
              <a:t>a</a:t>
            </a:r>
            <a:r>
              <a:rPr sz="1700" spc="-71" dirty="0">
                <a:latin typeface="Arial"/>
                <a:cs typeface="Arial"/>
              </a:rPr>
              <a:t>l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144" dirty="0">
                <a:latin typeface="Arial"/>
                <a:cs typeface="Arial"/>
              </a:rPr>
              <a:t> </a:t>
            </a:r>
            <a:r>
              <a:rPr sz="1700" spc="225" dirty="0">
                <a:latin typeface="Arial"/>
                <a:cs typeface="Arial"/>
              </a:rPr>
              <a:t>t</a:t>
            </a:r>
            <a:r>
              <a:rPr sz="1700" spc="81" dirty="0">
                <a:latin typeface="Arial"/>
                <a:cs typeface="Arial"/>
              </a:rPr>
              <a:t>r</a:t>
            </a:r>
            <a:r>
              <a:rPr sz="1700" spc="-8" dirty="0">
                <a:latin typeface="Arial"/>
                <a:cs typeface="Arial"/>
              </a:rPr>
              <a:t>a</a:t>
            </a:r>
            <a:r>
              <a:rPr sz="1700" spc="61" dirty="0">
                <a:latin typeface="Arial"/>
                <a:cs typeface="Arial"/>
              </a:rPr>
              <a:t>n</a:t>
            </a:r>
            <a:r>
              <a:rPr sz="1700" spc="-11" dirty="0">
                <a:latin typeface="Arial"/>
                <a:cs typeface="Arial"/>
              </a:rPr>
              <a:t>s</a:t>
            </a:r>
            <a:r>
              <a:rPr sz="1700" spc="109" dirty="0">
                <a:latin typeface="Arial"/>
                <a:cs typeface="Arial"/>
              </a:rPr>
              <a:t>p</a:t>
            </a:r>
            <a:r>
              <a:rPr sz="1700" spc="31" dirty="0">
                <a:latin typeface="Arial"/>
                <a:cs typeface="Arial"/>
              </a:rPr>
              <a:t>l</a:t>
            </a:r>
            <a:r>
              <a:rPr sz="1700" spc="37" dirty="0">
                <a:latin typeface="Arial"/>
                <a:cs typeface="Arial"/>
              </a:rPr>
              <a:t>an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-78" dirty="0">
                <a:latin typeface="Arial"/>
                <a:cs typeface="Arial"/>
              </a:rPr>
              <a:t>a</a:t>
            </a:r>
            <a:r>
              <a:rPr sz="1700" spc="296" dirty="0">
                <a:latin typeface="Arial"/>
                <a:cs typeface="Arial"/>
              </a:rPr>
              <a:t>t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179" dirty="0">
                <a:latin typeface="Arial"/>
                <a:cs typeface="Arial"/>
              </a:rPr>
              <a:t>o</a:t>
            </a:r>
            <a:r>
              <a:rPr sz="1700" spc="-75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84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ca</a:t>
            </a:r>
            <a:r>
              <a:rPr sz="1700" dirty="0">
                <a:latin typeface="Arial"/>
                <a:cs typeface="Arial"/>
              </a:rPr>
              <a:t>n</a:t>
            </a:r>
            <a:r>
              <a:rPr sz="1700" spc="228" dirty="0">
                <a:latin typeface="Arial"/>
                <a:cs typeface="Arial"/>
              </a:rPr>
              <a:t> </a:t>
            </a:r>
            <a:r>
              <a:rPr sz="1700" spc="-156" dirty="0">
                <a:latin typeface="Arial"/>
                <a:cs typeface="Arial"/>
              </a:rPr>
              <a:t>a</a:t>
            </a:r>
            <a:r>
              <a:rPr sz="1700" spc="225" dirty="0">
                <a:latin typeface="Arial"/>
                <a:cs typeface="Arial"/>
              </a:rPr>
              <a:t>f</a:t>
            </a:r>
            <a:r>
              <a:rPr sz="1700" spc="126" dirty="0">
                <a:latin typeface="Arial"/>
                <a:cs typeface="Arial"/>
              </a:rPr>
              <a:t>f</a:t>
            </a:r>
            <a:r>
              <a:rPr sz="1700" spc="-31" dirty="0">
                <a:latin typeface="Arial"/>
                <a:cs typeface="Arial"/>
              </a:rPr>
              <a:t>e</a:t>
            </a:r>
            <a:r>
              <a:rPr sz="1700" spc="-11" dirty="0">
                <a:latin typeface="Arial"/>
                <a:cs typeface="Arial"/>
              </a:rPr>
              <a:t>c</a:t>
            </a:r>
            <a:r>
              <a:rPr sz="1700" spc="140" dirty="0">
                <a:latin typeface="Arial"/>
                <a:cs typeface="Arial"/>
              </a:rPr>
              <a:t>t</a:t>
            </a:r>
            <a:endParaRPr sz="1700" dirty="0">
              <a:latin typeface="Arial"/>
              <a:cs typeface="Arial"/>
            </a:endParaRPr>
          </a:p>
          <a:p>
            <a:pPr marL="352529" marR="32241">
              <a:lnSpc>
                <a:spcPct val="95825"/>
              </a:lnSpc>
              <a:spcBef>
                <a:spcPts val="112"/>
              </a:spcBef>
            </a:pPr>
            <a:r>
              <a:rPr sz="1700" spc="39" dirty="0">
                <a:latin typeface="Arial"/>
                <a:cs typeface="Arial"/>
              </a:rPr>
              <a:t>lymphatics or venous system  causing decreased absorption.</a:t>
            </a:r>
            <a:endParaRPr sz="1700" dirty="0">
              <a:latin typeface="Arial"/>
              <a:cs typeface="Arial"/>
            </a:endParaRPr>
          </a:p>
          <a:p>
            <a:pPr marL="12647" marR="32241">
              <a:lnSpc>
                <a:spcPct val="110396"/>
              </a:lnSpc>
              <a:spcBef>
                <a:spcPts val="380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151" dirty="0">
                <a:latin typeface="Arial Unicode MS"/>
                <a:cs typeface="Arial Unicode MS"/>
              </a:rPr>
              <a:t> </a:t>
            </a:r>
            <a:r>
              <a:rPr sz="1700" spc="-289" dirty="0">
                <a:latin typeface="Arial"/>
                <a:cs typeface="Arial"/>
              </a:rPr>
              <a:t>R</a:t>
            </a:r>
            <a:r>
              <a:rPr sz="1700" spc="-8" dirty="0">
                <a:latin typeface="Arial"/>
                <a:cs typeface="Arial"/>
              </a:rPr>
              <a:t>a</a:t>
            </a:r>
            <a:r>
              <a:rPr sz="1700" spc="109" dirty="0">
                <a:latin typeface="Arial"/>
                <a:cs typeface="Arial"/>
              </a:rPr>
              <a:t>d</a:t>
            </a:r>
            <a:r>
              <a:rPr sz="1700" spc="76" dirty="0">
                <a:latin typeface="Arial"/>
                <a:cs typeface="Arial"/>
              </a:rPr>
              <a:t>i</a:t>
            </a:r>
            <a:r>
              <a:rPr sz="1700" spc="-31" dirty="0">
                <a:latin typeface="Arial"/>
                <a:cs typeface="Arial"/>
              </a:rPr>
              <a:t>a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156" dirty="0">
                <a:latin typeface="Arial"/>
                <a:cs typeface="Arial"/>
              </a:rPr>
              <a:t>o</a:t>
            </a:r>
            <a:r>
              <a:rPr sz="1700" spc="-75" dirty="0">
                <a:latin typeface="Arial"/>
                <a:cs typeface="Arial"/>
              </a:rPr>
              <a:t>n</a:t>
            </a:r>
            <a:r>
              <a:rPr sz="1700" spc="169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61" dirty="0">
                <a:latin typeface="Arial"/>
                <a:cs typeface="Arial"/>
              </a:rPr>
              <a:t>h</a:t>
            </a:r>
            <a:r>
              <a:rPr sz="1700" spc="85" dirty="0">
                <a:latin typeface="Arial"/>
                <a:cs typeface="Arial"/>
              </a:rPr>
              <a:t>e</a:t>
            </a:r>
            <a:r>
              <a:rPr sz="1700" spc="127" dirty="0">
                <a:latin typeface="Arial"/>
                <a:cs typeface="Arial"/>
              </a:rPr>
              <a:t>r</a:t>
            </a:r>
            <a:r>
              <a:rPr sz="1700" spc="-31" dirty="0">
                <a:latin typeface="Arial"/>
                <a:cs typeface="Arial"/>
              </a:rPr>
              <a:t>a</a:t>
            </a:r>
            <a:r>
              <a:rPr sz="1700" spc="61" dirty="0">
                <a:latin typeface="Arial"/>
                <a:cs typeface="Arial"/>
              </a:rPr>
              <a:t>p</a:t>
            </a:r>
            <a:r>
              <a:rPr sz="1700" spc="41" dirty="0">
                <a:latin typeface="Arial"/>
                <a:cs typeface="Arial"/>
              </a:rPr>
              <a:t>y</a:t>
            </a:r>
            <a:r>
              <a:rPr sz="1700" spc="150" dirty="0">
                <a:latin typeface="Arial"/>
                <a:cs typeface="Arial"/>
              </a:rPr>
              <a:t> </a:t>
            </a:r>
            <a:r>
              <a:rPr sz="1700" spc="-59" dirty="0">
                <a:latin typeface="Arial"/>
                <a:cs typeface="Arial"/>
              </a:rPr>
              <a:t>i</a:t>
            </a:r>
            <a:r>
              <a:rPr sz="1700" spc="-152" dirty="0">
                <a:latin typeface="Arial"/>
                <a:cs typeface="Arial"/>
              </a:rPr>
              <a:t>s</a:t>
            </a:r>
            <a:r>
              <a:rPr sz="1700" spc="170" dirty="0">
                <a:latin typeface="Arial"/>
                <a:cs typeface="Arial"/>
              </a:rPr>
              <a:t> </a:t>
            </a:r>
            <a:r>
              <a:rPr sz="1700" spc="-103" dirty="0">
                <a:latin typeface="Arial"/>
                <a:cs typeface="Arial"/>
              </a:rPr>
              <a:t>a</a:t>
            </a:r>
            <a:r>
              <a:rPr sz="1700" spc="-36" dirty="0">
                <a:latin typeface="Arial"/>
                <a:cs typeface="Arial"/>
              </a:rPr>
              <a:t>s</a:t>
            </a:r>
            <a:r>
              <a:rPr sz="1700" spc="-82" dirty="0">
                <a:latin typeface="Arial"/>
                <a:cs typeface="Arial"/>
              </a:rPr>
              <a:t>s</a:t>
            </a:r>
            <a:r>
              <a:rPr sz="1700" spc="109" dirty="0">
                <a:latin typeface="Arial"/>
                <a:cs typeface="Arial"/>
              </a:rPr>
              <a:t>o</a:t>
            </a:r>
            <a:r>
              <a:rPr sz="1700" spc="36" dirty="0">
                <a:latin typeface="Arial"/>
                <a:cs typeface="Arial"/>
              </a:rPr>
              <a:t>c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-31" dirty="0">
                <a:latin typeface="Arial"/>
                <a:cs typeface="Arial"/>
              </a:rPr>
              <a:t>a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14" dirty="0">
                <a:latin typeface="Arial"/>
                <a:cs typeface="Arial"/>
              </a:rPr>
              <a:t>e</a:t>
            </a:r>
            <a:r>
              <a:rPr sz="1700" spc="-56" dirty="0">
                <a:latin typeface="Arial"/>
                <a:cs typeface="Arial"/>
              </a:rPr>
              <a:t>d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19" dirty="0">
                <a:latin typeface="Arial"/>
                <a:cs typeface="Arial"/>
              </a:rPr>
              <a:t> </a:t>
            </a:r>
            <a:r>
              <a:rPr sz="1700" spc="188" dirty="0">
                <a:latin typeface="Arial"/>
                <a:cs typeface="Arial"/>
              </a:rPr>
              <a:t>w</a:t>
            </a:r>
            <a:r>
              <a:rPr sz="1700" spc="-16" dirty="0">
                <a:latin typeface="Arial"/>
                <a:cs typeface="Arial"/>
              </a:rPr>
              <a:t>i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-75" dirty="0">
                <a:latin typeface="Arial"/>
                <a:cs typeface="Arial"/>
              </a:rPr>
              <a:t>h</a:t>
            </a:r>
            <a:r>
              <a:rPr sz="1700" spc="219" dirty="0">
                <a:latin typeface="Arial"/>
                <a:cs typeface="Arial"/>
              </a:rPr>
              <a:t> </a:t>
            </a:r>
            <a:r>
              <a:rPr sz="1700" spc="-49" dirty="0">
                <a:latin typeface="Arial"/>
                <a:cs typeface="Arial"/>
              </a:rPr>
              <a:t>c</a:t>
            </a:r>
            <a:r>
              <a:rPr sz="1700" spc="-53" dirty="0">
                <a:latin typeface="Arial"/>
                <a:cs typeface="Arial"/>
              </a:rPr>
              <a:t>a</a:t>
            </a:r>
            <a:r>
              <a:rPr sz="1700" spc="-54" dirty="0">
                <a:latin typeface="Arial"/>
                <a:cs typeface="Arial"/>
              </a:rPr>
              <a:t>s</a:t>
            </a:r>
            <a:r>
              <a:rPr sz="1700" spc="-57" dirty="0">
                <a:latin typeface="Arial"/>
                <a:cs typeface="Arial"/>
              </a:rPr>
              <a:t>e</a:t>
            </a:r>
            <a:r>
              <a:rPr sz="1700" spc="-67" dirty="0">
                <a:latin typeface="Arial"/>
                <a:cs typeface="Arial"/>
              </a:rPr>
              <a:t>s</a:t>
            </a:r>
            <a:r>
              <a:rPr sz="1700" spc="195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o</a:t>
            </a:r>
            <a:r>
              <a:rPr sz="1700" spc="187" dirty="0">
                <a:latin typeface="Arial"/>
                <a:cs typeface="Arial"/>
              </a:rPr>
              <a:t>f</a:t>
            </a:r>
            <a:r>
              <a:rPr sz="1700" spc="119" dirty="0">
                <a:latin typeface="Arial"/>
                <a:cs typeface="Arial"/>
              </a:rPr>
              <a:t> </a:t>
            </a:r>
            <a:r>
              <a:rPr sz="1700" spc="-132" dirty="0">
                <a:latin typeface="Arial"/>
                <a:cs typeface="Arial"/>
              </a:rPr>
              <a:t>h</a:t>
            </a:r>
            <a:r>
              <a:rPr sz="1700" spc="109" dirty="0">
                <a:latin typeface="Arial"/>
                <a:cs typeface="Arial"/>
              </a:rPr>
              <a:t>y</a:t>
            </a:r>
            <a:r>
              <a:rPr sz="1700" spc="85" dirty="0">
                <a:latin typeface="Arial"/>
                <a:cs typeface="Arial"/>
              </a:rPr>
              <a:t>d</a:t>
            </a:r>
            <a:r>
              <a:rPr sz="1700" spc="127" dirty="0">
                <a:latin typeface="Arial"/>
                <a:cs typeface="Arial"/>
              </a:rPr>
              <a:t>r</a:t>
            </a:r>
            <a:r>
              <a:rPr sz="1700" spc="61" dirty="0">
                <a:latin typeface="Arial"/>
                <a:cs typeface="Arial"/>
              </a:rPr>
              <a:t>o</a:t>
            </a:r>
            <a:r>
              <a:rPr sz="1700" spc="10" dirty="0">
                <a:latin typeface="Arial"/>
                <a:cs typeface="Arial"/>
              </a:rPr>
              <a:t>c</a:t>
            </a:r>
            <a:r>
              <a:rPr sz="1700" spc="85" dirty="0">
                <a:latin typeface="Arial"/>
                <a:cs typeface="Arial"/>
              </a:rPr>
              <a:t>e</a:t>
            </a:r>
            <a:r>
              <a:rPr sz="1700" spc="5" dirty="0">
                <a:latin typeface="Arial"/>
                <a:cs typeface="Arial"/>
              </a:rPr>
              <a:t>l</a:t>
            </a:r>
            <a:r>
              <a:rPr sz="1700" spc="109" dirty="0">
                <a:latin typeface="Arial"/>
                <a:cs typeface="Arial"/>
              </a:rPr>
              <a:t>e</a:t>
            </a:r>
            <a:r>
              <a:rPr sz="1700" spc="-141" dirty="0"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  <a:p>
            <a:pPr marL="12647" marR="32241">
              <a:lnSpc>
                <a:spcPct val="110396"/>
              </a:lnSpc>
              <a:spcBef>
                <a:spcPts val="380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151" dirty="0">
                <a:latin typeface="Arial Unicode MS"/>
                <a:cs typeface="Arial Unicode MS"/>
              </a:rPr>
              <a:t> </a:t>
            </a:r>
            <a:r>
              <a:rPr sz="1700" spc="-269" dirty="0">
                <a:latin typeface="Arial"/>
                <a:cs typeface="Arial"/>
              </a:rPr>
              <a:t>P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154" dirty="0">
                <a:latin typeface="Arial"/>
                <a:cs typeface="Arial"/>
              </a:rPr>
              <a:t>r</a:t>
            </a:r>
            <a:r>
              <a:rPr sz="1700" spc="-16" dirty="0">
                <a:latin typeface="Arial"/>
                <a:cs typeface="Arial"/>
              </a:rPr>
              <a:t>i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132" dirty="0">
                <a:latin typeface="Arial"/>
                <a:cs typeface="Arial"/>
              </a:rPr>
              <a:t>o</a:t>
            </a:r>
            <a:r>
              <a:rPr sz="1700" spc="37" dirty="0">
                <a:latin typeface="Arial"/>
                <a:cs typeface="Arial"/>
              </a:rPr>
              <a:t>n</a:t>
            </a:r>
            <a:r>
              <a:rPr sz="1700" spc="85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a</a:t>
            </a:r>
            <a:r>
              <a:rPr sz="1700" spc="-71" dirty="0">
                <a:latin typeface="Arial"/>
                <a:cs typeface="Arial"/>
              </a:rPr>
              <a:t>l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14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d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spc="19" dirty="0">
                <a:latin typeface="Arial"/>
                <a:cs typeface="Arial"/>
              </a:rPr>
              <a:t>a</a:t>
            </a:r>
            <a:r>
              <a:rPr sz="1700" spc="9" dirty="0">
                <a:latin typeface="Arial"/>
                <a:cs typeface="Arial"/>
              </a:rPr>
              <a:t>l</a:t>
            </a:r>
            <a:r>
              <a:rPr sz="1700" spc="25" dirty="0">
                <a:latin typeface="Arial"/>
                <a:cs typeface="Arial"/>
              </a:rPr>
              <a:t>y</a:t>
            </a:r>
            <a:r>
              <a:rPr sz="1700" spc="19" dirty="0">
                <a:latin typeface="Arial"/>
                <a:cs typeface="Arial"/>
              </a:rPr>
              <a:t>s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s</a:t>
            </a:r>
            <a:r>
              <a:rPr sz="1700" spc="132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19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103" dirty="0">
                <a:latin typeface="Arial"/>
                <a:cs typeface="Arial"/>
              </a:rPr>
              <a:t> </a:t>
            </a:r>
            <a:r>
              <a:rPr sz="1700" spc="36" dirty="0">
                <a:latin typeface="Arial"/>
                <a:cs typeface="Arial"/>
              </a:rPr>
              <a:t>v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154" dirty="0">
                <a:latin typeface="Arial"/>
                <a:cs typeface="Arial"/>
              </a:rPr>
              <a:t>r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61" dirty="0">
                <a:latin typeface="Arial"/>
                <a:cs typeface="Arial"/>
              </a:rPr>
              <a:t>cu</a:t>
            </a:r>
            <a:r>
              <a:rPr sz="1700" spc="54" dirty="0">
                <a:latin typeface="Arial"/>
                <a:cs typeface="Arial"/>
              </a:rPr>
              <a:t>l</a:t>
            </a:r>
            <a:r>
              <a:rPr sz="1700" spc="179" dirty="0">
                <a:latin typeface="Arial"/>
                <a:cs typeface="Arial"/>
              </a:rPr>
              <a:t>o</a:t>
            </a:r>
            <a:r>
              <a:rPr sz="1700" spc="61" dirty="0">
                <a:latin typeface="Arial"/>
                <a:cs typeface="Arial"/>
              </a:rPr>
              <a:t>p</a:t>
            </a:r>
            <a:r>
              <a:rPr sz="1700" spc="85" dirty="0">
                <a:latin typeface="Arial"/>
                <a:cs typeface="Arial"/>
              </a:rPr>
              <a:t>e</a:t>
            </a:r>
            <a:r>
              <a:rPr sz="1700" spc="154" dirty="0">
                <a:latin typeface="Arial"/>
                <a:cs typeface="Arial"/>
              </a:rPr>
              <a:t>r</a:t>
            </a:r>
            <a:r>
              <a:rPr sz="1700" spc="-16" dirty="0">
                <a:latin typeface="Arial"/>
                <a:cs typeface="Arial"/>
              </a:rPr>
              <a:t>i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109" dirty="0">
                <a:latin typeface="Arial"/>
                <a:cs typeface="Arial"/>
              </a:rPr>
              <a:t>o</a:t>
            </a:r>
            <a:r>
              <a:rPr sz="1700" spc="61" dirty="0">
                <a:latin typeface="Arial"/>
                <a:cs typeface="Arial"/>
              </a:rPr>
              <a:t>ne</a:t>
            </a:r>
            <a:r>
              <a:rPr sz="1700" spc="14" dirty="0">
                <a:latin typeface="Arial"/>
                <a:cs typeface="Arial"/>
              </a:rPr>
              <a:t>a</a:t>
            </a:r>
            <a:r>
              <a:rPr sz="1700" spc="-71" dirty="0">
                <a:latin typeface="Arial"/>
                <a:cs typeface="Arial"/>
              </a:rPr>
              <a:t>l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14" dirty="0">
                <a:latin typeface="Arial"/>
                <a:cs typeface="Arial"/>
              </a:rPr>
              <a:t> </a:t>
            </a:r>
            <a:r>
              <a:rPr sz="1700" spc="-129" dirty="0">
                <a:latin typeface="Arial"/>
                <a:cs typeface="Arial"/>
              </a:rPr>
              <a:t>s</a:t>
            </a:r>
            <a:r>
              <a:rPr sz="1700" spc="85" dirty="0">
                <a:latin typeface="Arial"/>
                <a:cs typeface="Arial"/>
              </a:rPr>
              <a:t>h</a:t>
            </a:r>
            <a:r>
              <a:rPr sz="1700" spc="109" dirty="0">
                <a:latin typeface="Arial"/>
                <a:cs typeface="Arial"/>
              </a:rPr>
              <a:t>u</a:t>
            </a:r>
            <a:r>
              <a:rPr sz="1700" spc="37" dirty="0">
                <a:latin typeface="Arial"/>
                <a:cs typeface="Arial"/>
              </a:rPr>
              <a:t>n</a:t>
            </a:r>
            <a:r>
              <a:rPr sz="1700" spc="249" dirty="0">
                <a:latin typeface="Arial"/>
                <a:cs typeface="Arial"/>
              </a:rPr>
              <a:t>t</a:t>
            </a:r>
            <a:r>
              <a:rPr sz="1700" spc="-36" dirty="0">
                <a:latin typeface="Arial"/>
                <a:cs typeface="Arial"/>
              </a:rPr>
              <a:t>s</a:t>
            </a:r>
            <a:r>
              <a:rPr sz="1700" spc="-141" dirty="0"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137651" y="4631241"/>
            <a:ext cx="384536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70" dirty="0">
                <a:latin typeface="Arial"/>
                <a:cs typeface="Arial"/>
              </a:rPr>
              <a:t>the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843305" y="120925"/>
            <a:ext cx="3557955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1923" y="1642555"/>
            <a:ext cx="6254280" cy="419100"/>
          </a:xfrm>
          <a:prstGeom prst="rect">
            <a:avLst/>
          </a:prstGeom>
        </p:spPr>
        <p:txBody>
          <a:bodyPr wrap="square" lIns="0" tIns="20643" rIns="0" bIns="0" rtlCol="0">
            <a:noAutofit/>
          </a:bodyPr>
          <a:lstStyle/>
          <a:p>
            <a:pPr marL="12647">
              <a:lnSpc>
                <a:spcPts val="3249"/>
              </a:lnSpc>
            </a:pPr>
            <a:r>
              <a:rPr sz="3100" spc="227" dirty="0">
                <a:solidFill>
                  <a:srgbClr val="E8B585"/>
                </a:solidFill>
                <a:latin typeface="Times New Roman"/>
                <a:cs typeface="Times New Roman"/>
              </a:rPr>
              <a:t>Primary Vs Secondary </a:t>
            </a:r>
            <a:r>
              <a:rPr sz="3100" spc="227" dirty="0">
                <a:solidFill>
                  <a:srgbClr val="EDC66B"/>
                </a:solidFill>
                <a:latin typeface="Times New Roman"/>
                <a:cs typeface="Times New Roman"/>
              </a:rPr>
              <a:t>H</a:t>
            </a:r>
            <a:r>
              <a:rPr sz="3100" spc="227" dirty="0">
                <a:solidFill>
                  <a:srgbClr val="E8B585"/>
                </a:solidFill>
                <a:latin typeface="Times New Roman"/>
                <a:cs typeface="Times New Roman"/>
              </a:rPr>
              <a:t>ydrocele</a:t>
            </a:r>
            <a:endParaRPr sz="31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9419" y="2263809"/>
            <a:ext cx="3430202" cy="2479666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427325" marR="369761" algn="ctr">
              <a:lnSpc>
                <a:spcPts val="2450"/>
              </a:lnSpc>
            </a:pPr>
            <a:r>
              <a:rPr sz="2300" spc="153" dirty="0">
                <a:solidFill>
                  <a:srgbClr val="5BB1E6"/>
                </a:solidFill>
                <a:latin typeface="Times New Roman"/>
                <a:cs typeface="Times New Roman"/>
              </a:rPr>
              <a:t>Primary Hydrocele</a:t>
            </a:r>
            <a:endParaRPr sz="2300" dirty="0">
              <a:latin typeface="Times New Roman"/>
              <a:cs typeface="Times New Roman"/>
            </a:endParaRPr>
          </a:p>
          <a:p>
            <a:pPr marL="24784">
              <a:lnSpc>
                <a:spcPct val="95825"/>
              </a:lnSpc>
              <a:spcBef>
                <a:spcPts val="1811"/>
              </a:spcBef>
            </a:pPr>
            <a:r>
              <a:rPr sz="2100" spc="69" dirty="0">
                <a:solidFill>
                  <a:srgbClr val="E6A5EB"/>
                </a:solidFill>
                <a:latin typeface="Times New Roman"/>
                <a:cs typeface="Times New Roman"/>
              </a:rPr>
              <a:t>Defective absorption of fluid</a:t>
            </a:r>
            <a:endParaRPr sz="2100" dirty="0">
              <a:latin typeface="Times New Roman"/>
              <a:cs typeface="Times New Roman"/>
            </a:endParaRPr>
          </a:p>
          <a:p>
            <a:pPr marL="18718" marR="627644" indent="12142">
              <a:lnSpc>
                <a:spcPts val="2529"/>
              </a:lnSpc>
              <a:spcBef>
                <a:spcPts val="628"/>
              </a:spcBef>
            </a:pPr>
            <a:r>
              <a:rPr sz="2100" spc="43" dirty="0">
                <a:solidFill>
                  <a:srgbClr val="E6A5EB"/>
                </a:solidFill>
                <a:latin typeface="Times New Roman"/>
                <a:cs typeface="Times New Roman"/>
              </a:rPr>
              <a:t>Ex</a:t>
            </a:r>
            <a:r>
              <a:rPr sz="2100" spc="43" dirty="0">
                <a:solidFill>
                  <a:srgbClr val="DF8CEB"/>
                </a:solidFill>
                <a:latin typeface="Times New Roman"/>
                <a:cs typeface="Times New Roman"/>
              </a:rPr>
              <a:t>: </a:t>
            </a:r>
            <a:r>
              <a:rPr sz="2100" spc="43" dirty="0">
                <a:solidFill>
                  <a:srgbClr val="E6A5EB"/>
                </a:solidFill>
                <a:latin typeface="Times New Roman"/>
                <a:cs typeface="Times New Roman"/>
              </a:rPr>
              <a:t>Vaginal  </a:t>
            </a:r>
            <a:r>
              <a:rPr sz="2200" spc="43" dirty="0">
                <a:solidFill>
                  <a:srgbClr val="E6A5EB"/>
                </a:solidFill>
                <a:latin typeface="Times New Roman"/>
                <a:cs typeface="Times New Roman"/>
              </a:rPr>
              <a:t>&amp; </a:t>
            </a:r>
            <a:r>
              <a:rPr sz="2100" spc="43" dirty="0">
                <a:solidFill>
                  <a:srgbClr val="E6A5EB"/>
                </a:solidFill>
                <a:latin typeface="Times New Roman"/>
                <a:cs typeface="Times New Roman"/>
              </a:rPr>
              <a:t>infantile </a:t>
            </a:r>
            <a:endParaRPr sz="2100" dirty="0">
              <a:latin typeface="Times New Roman"/>
              <a:cs typeface="Times New Roman"/>
            </a:endParaRPr>
          </a:p>
          <a:p>
            <a:pPr marL="18718" marR="627644">
              <a:lnSpc>
                <a:spcPts val="2414"/>
              </a:lnSpc>
            </a:pPr>
            <a:r>
              <a:rPr sz="2100" spc="67" dirty="0">
                <a:solidFill>
                  <a:srgbClr val="E6A5EB"/>
                </a:solidFill>
                <a:latin typeface="Times New Roman"/>
                <a:cs typeface="Times New Roman"/>
              </a:rPr>
              <a:t>hydroceles</a:t>
            </a:r>
            <a:endParaRPr sz="2100" dirty="0">
              <a:latin typeface="Times New Roman"/>
              <a:cs typeface="Times New Roman"/>
            </a:endParaRPr>
          </a:p>
          <a:p>
            <a:pPr marL="12647" marR="47983">
              <a:lnSpc>
                <a:spcPct val="95825"/>
              </a:lnSpc>
            </a:pPr>
            <a:r>
              <a:rPr sz="2100" spc="72" dirty="0">
                <a:solidFill>
                  <a:srgbClr val="E6A5EB"/>
                </a:solidFill>
                <a:latin typeface="Times New Roman"/>
                <a:cs typeface="Times New Roman"/>
              </a:rPr>
              <a:t>Attain moderate  to big size</a:t>
            </a:r>
            <a:endParaRPr sz="2100" dirty="0">
              <a:latin typeface="Times New Roman"/>
              <a:cs typeface="Times New Roman"/>
            </a:endParaRPr>
          </a:p>
          <a:p>
            <a:pPr marL="24784" marR="47983">
              <a:lnSpc>
                <a:spcPct val="95825"/>
              </a:lnSpc>
              <a:spcBef>
                <a:spcPts val="320"/>
              </a:spcBef>
            </a:pPr>
            <a:r>
              <a:rPr sz="2100" spc="90" dirty="0">
                <a:solidFill>
                  <a:srgbClr val="E6A5EB"/>
                </a:solidFill>
                <a:latin typeface="Times New Roman"/>
                <a:cs typeface="Times New Roman"/>
              </a:rPr>
              <a:t>Difficult to palpate testis</a:t>
            </a:r>
            <a:endParaRPr sz="2100" dirty="0">
              <a:latin typeface="Times New Roman"/>
              <a:cs typeface="Times New Roman"/>
            </a:endParaRPr>
          </a:p>
          <a:p>
            <a:pPr marL="15682" marR="47983">
              <a:lnSpc>
                <a:spcPct val="95825"/>
              </a:lnSpc>
              <a:spcBef>
                <a:spcPts val="200"/>
              </a:spcBef>
            </a:pPr>
            <a:r>
              <a:rPr sz="2100" spc="104" dirty="0">
                <a:solidFill>
                  <a:srgbClr val="E6A5EB"/>
                </a:solidFill>
                <a:latin typeface="Times New Roman"/>
                <a:cs typeface="Times New Roman"/>
              </a:rPr>
              <a:t>Transillumination positive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2209" y="2263812"/>
            <a:ext cx="2910041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spc="131" dirty="0">
                <a:solidFill>
                  <a:srgbClr val="5BB1E6"/>
                </a:solidFill>
                <a:latin typeface="Times New Roman"/>
                <a:cs typeface="Times New Roman"/>
              </a:rPr>
              <a:t>Secondary Hydrocele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12283" y="2802434"/>
            <a:ext cx="117678" cy="648715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323" dirty="0">
                <a:solidFill>
                  <a:srgbClr val="79A5EB"/>
                </a:solidFill>
                <a:latin typeface="Times New Roman"/>
                <a:cs typeface="Times New Roman"/>
              </a:rPr>
              <a:t>•</a:t>
            </a:r>
            <a:endParaRPr sz="2100" dirty="0">
              <a:latin typeface="Times New Roman"/>
              <a:cs typeface="Times New Roman"/>
            </a:endParaRPr>
          </a:p>
          <a:p>
            <a:pPr marL="15682" marR="377">
              <a:lnSpc>
                <a:spcPct val="95825"/>
              </a:lnSpc>
              <a:spcBef>
                <a:spcPts val="277"/>
              </a:spcBef>
            </a:pPr>
            <a:r>
              <a:rPr sz="2100" spc="-314" dirty="0">
                <a:solidFill>
                  <a:srgbClr val="79A5EB"/>
                </a:solidFill>
                <a:latin typeface="Times New Roman"/>
                <a:cs typeface="Times New Roman"/>
              </a:rPr>
              <a:t>·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58587" y="2802405"/>
            <a:ext cx="3829064" cy="2785364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33887" marR="45800">
              <a:lnSpc>
                <a:spcPts val="2244"/>
              </a:lnSpc>
            </a:pPr>
            <a:r>
              <a:rPr sz="2100" spc="47" dirty="0">
                <a:solidFill>
                  <a:srgbClr val="E6A5EB"/>
                </a:solidFill>
                <a:latin typeface="Times New Roman"/>
                <a:cs typeface="Times New Roman"/>
              </a:rPr>
              <a:t>Excessive  production of fluid</a:t>
            </a:r>
            <a:endParaRPr sz="2100" dirty="0">
              <a:latin typeface="Times New Roman"/>
              <a:cs typeface="Times New Roman"/>
            </a:endParaRPr>
          </a:p>
          <a:p>
            <a:pPr marL="33887">
              <a:lnSpc>
                <a:spcPct val="95825"/>
              </a:lnSpc>
              <a:spcBef>
                <a:spcPts val="187"/>
              </a:spcBef>
            </a:pPr>
            <a:r>
              <a:rPr sz="2100" spc="53" dirty="0">
                <a:solidFill>
                  <a:srgbClr val="E6A5EB"/>
                </a:solidFill>
                <a:latin typeface="Times New Roman"/>
                <a:cs typeface="Times New Roman"/>
              </a:rPr>
              <a:t>Ex:  Filariasis,  tumor,  trauma </a:t>
            </a:r>
            <a:r>
              <a:rPr sz="2200" spc="53" dirty="0">
                <a:solidFill>
                  <a:srgbClr val="E6A5EB"/>
                </a:solidFill>
                <a:latin typeface="Times New Roman"/>
                <a:cs typeface="Times New Roman"/>
              </a:rPr>
              <a:t>&amp;</a:t>
            </a:r>
            <a:endParaRPr sz="2200" dirty="0">
              <a:latin typeface="Times New Roman"/>
              <a:cs typeface="Times New Roman"/>
            </a:endParaRPr>
          </a:p>
          <a:p>
            <a:pPr marL="24783" marR="45800">
              <a:lnSpc>
                <a:spcPts val="2160"/>
              </a:lnSpc>
              <a:spcBef>
                <a:spcPts val="108"/>
              </a:spcBef>
            </a:pPr>
            <a:r>
              <a:rPr sz="2100" spc="116" dirty="0">
                <a:solidFill>
                  <a:srgbClr val="E6A5EB"/>
                </a:solidFill>
                <a:latin typeface="Times New Roman"/>
                <a:cs typeface="Times New Roman"/>
              </a:rPr>
              <a:t>epididymoorchitis</a:t>
            </a:r>
            <a:endParaRPr sz="2100" dirty="0">
              <a:latin typeface="Times New Roman"/>
              <a:cs typeface="Times New Roman"/>
            </a:endParaRPr>
          </a:p>
          <a:p>
            <a:pPr marL="21750" marR="511904" indent="-9107">
              <a:lnSpc>
                <a:spcPts val="2414"/>
              </a:lnSpc>
              <a:spcBef>
                <a:spcPts val="477"/>
              </a:spcBef>
            </a:pPr>
            <a:r>
              <a:rPr sz="2100" spc="65" dirty="0">
                <a:solidFill>
                  <a:srgbClr val="E6A5EB"/>
                </a:solidFill>
                <a:latin typeface="Times New Roman"/>
                <a:cs typeface="Times New Roman"/>
              </a:rPr>
              <a:t>Attain small  size Testis </a:t>
            </a:r>
            <a:endParaRPr sz="2100" dirty="0">
              <a:latin typeface="Times New Roman"/>
              <a:cs typeface="Times New Roman"/>
            </a:endParaRPr>
          </a:p>
          <a:p>
            <a:pPr marL="21750" marR="511904">
              <a:lnSpc>
                <a:spcPts val="2414"/>
              </a:lnSpc>
              <a:spcBef>
                <a:spcPts val="490"/>
              </a:spcBef>
            </a:pPr>
            <a:r>
              <a:rPr sz="2100" spc="56" dirty="0">
                <a:solidFill>
                  <a:srgbClr val="E6A5EB"/>
                </a:solidFill>
                <a:latin typeface="Times New Roman"/>
                <a:cs typeface="Times New Roman"/>
              </a:rPr>
              <a:t>easily  palpable </a:t>
            </a:r>
            <a:endParaRPr sz="2100" dirty="0">
              <a:latin typeface="Times New Roman"/>
              <a:cs typeface="Times New Roman"/>
            </a:endParaRPr>
          </a:p>
          <a:p>
            <a:pPr marL="21750" marR="511904">
              <a:lnSpc>
                <a:spcPts val="2414"/>
              </a:lnSpc>
              <a:spcBef>
                <a:spcPts val="490"/>
              </a:spcBef>
            </a:pPr>
            <a:r>
              <a:rPr sz="2100" spc="108" dirty="0">
                <a:solidFill>
                  <a:srgbClr val="E6A5EB"/>
                </a:solidFill>
                <a:latin typeface="Times New Roman"/>
                <a:cs typeface="Times New Roman"/>
              </a:rPr>
              <a:t>Transillumination negative </a:t>
            </a:r>
            <a:endParaRPr sz="2100" dirty="0">
              <a:latin typeface="Times New Roman"/>
              <a:cs typeface="Times New Roman"/>
            </a:endParaRPr>
          </a:p>
          <a:p>
            <a:pPr marL="21750" marR="511904">
              <a:lnSpc>
                <a:spcPts val="2414"/>
              </a:lnSpc>
              <a:spcBef>
                <a:spcPts val="490"/>
              </a:spcBef>
            </a:pPr>
            <a:r>
              <a:rPr sz="2100" spc="130" dirty="0">
                <a:solidFill>
                  <a:srgbClr val="E6A5EB"/>
                </a:solidFill>
                <a:latin typeface="Times New Roman"/>
                <a:cs typeface="Times New Roman"/>
              </a:rPr>
              <a:t>Consistency  Lax cystic</a:t>
            </a:r>
            <a:endParaRPr sz="2100" dirty="0">
              <a:latin typeface="Times New Roman"/>
              <a:cs typeface="Times New Roman"/>
            </a:endParaRPr>
          </a:p>
          <a:p>
            <a:pPr marL="21750" marR="45800">
              <a:lnSpc>
                <a:spcPct val="95825"/>
              </a:lnSpc>
              <a:spcBef>
                <a:spcPts val="530"/>
              </a:spcBef>
            </a:pPr>
            <a:r>
              <a:rPr spc="-73" dirty="0">
                <a:solidFill>
                  <a:srgbClr val="E6A5EB"/>
                </a:solidFill>
                <a:latin typeface="Arial"/>
                <a:cs typeface="Arial"/>
              </a:rPr>
              <a:t>TR:  </a:t>
            </a:r>
            <a:r>
              <a:rPr sz="2100" spc="105" dirty="0">
                <a:solidFill>
                  <a:srgbClr val="E6A5EB"/>
                </a:solidFill>
                <a:latin typeface="Times New Roman"/>
                <a:cs typeface="Times New Roman"/>
              </a:rPr>
              <a:t>Treat underlying causes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3128" y="2842029"/>
            <a:ext cx="117803" cy="639572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 marR="125">
              <a:lnSpc>
                <a:spcPts val="2244"/>
              </a:lnSpc>
            </a:pPr>
            <a:r>
              <a:rPr sz="2100" spc="-323" dirty="0">
                <a:solidFill>
                  <a:srgbClr val="5BB1E6"/>
                </a:solidFill>
                <a:latin typeface="Times New Roman"/>
                <a:cs typeface="Times New Roman"/>
              </a:rPr>
              <a:t>•</a:t>
            </a:r>
            <a:endParaRPr sz="2100" dirty="0">
              <a:latin typeface="Times New Roman"/>
              <a:cs typeface="Times New Roman"/>
            </a:endParaRPr>
          </a:p>
          <a:p>
            <a:pPr marL="12647">
              <a:lnSpc>
                <a:spcPct val="95825"/>
              </a:lnSpc>
              <a:spcBef>
                <a:spcPts val="207"/>
              </a:spcBef>
            </a:pPr>
            <a:r>
              <a:rPr sz="2100" spc="-286" dirty="0">
                <a:solidFill>
                  <a:srgbClr val="5BB1E6"/>
                </a:solidFill>
                <a:latin typeface="Times New Roman"/>
                <a:cs typeface="Times New Roman"/>
              </a:rPr>
              <a:t>·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3099" y="3771669"/>
            <a:ext cx="114634" cy="1643907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5682">
              <a:lnSpc>
                <a:spcPts val="2244"/>
              </a:lnSpc>
            </a:pPr>
            <a:r>
              <a:rPr sz="2100" spc="-335" dirty="0">
                <a:solidFill>
                  <a:srgbClr val="5BB1E6"/>
                </a:solidFill>
                <a:latin typeface="Times New Roman"/>
                <a:cs typeface="Times New Roman"/>
              </a:rPr>
              <a:t>·</a:t>
            </a:r>
            <a:endParaRPr sz="2100" dirty="0">
              <a:latin typeface="Times New Roman"/>
              <a:cs typeface="Times New Roman"/>
            </a:endParaRPr>
          </a:p>
          <a:p>
            <a:pPr marL="12647" marR="3034">
              <a:lnSpc>
                <a:spcPct val="95825"/>
              </a:lnSpc>
              <a:spcBef>
                <a:spcPts val="207"/>
              </a:spcBef>
            </a:pPr>
            <a:r>
              <a:rPr sz="2100" spc="-335" dirty="0">
                <a:solidFill>
                  <a:srgbClr val="79A5EB"/>
                </a:solidFill>
                <a:latin typeface="Times New Roman"/>
                <a:cs typeface="Times New Roman"/>
              </a:rPr>
              <a:t>·</a:t>
            </a:r>
            <a:endParaRPr sz="2100" dirty="0">
              <a:latin typeface="Times New Roman"/>
              <a:cs typeface="Times New Roman"/>
            </a:endParaRPr>
          </a:p>
          <a:p>
            <a:pPr marL="15682" marR="3536">
              <a:lnSpc>
                <a:spcPct val="95825"/>
              </a:lnSpc>
              <a:spcBef>
                <a:spcPts val="200"/>
              </a:spcBef>
            </a:pPr>
            <a:r>
              <a:rPr sz="2100" spc="-363" dirty="0">
                <a:solidFill>
                  <a:srgbClr val="5BB1E6"/>
                </a:solidFill>
                <a:latin typeface="Times New Roman"/>
                <a:cs typeface="Times New Roman"/>
              </a:rPr>
              <a:t>·</a:t>
            </a:r>
            <a:endParaRPr sz="2100" dirty="0">
              <a:latin typeface="Times New Roman"/>
              <a:cs typeface="Times New Roman"/>
            </a:endParaRPr>
          </a:p>
          <a:p>
            <a:pPr marL="15682">
              <a:lnSpc>
                <a:spcPct val="95825"/>
              </a:lnSpc>
              <a:spcBef>
                <a:spcPts val="295"/>
              </a:spcBef>
            </a:pPr>
            <a:r>
              <a:rPr sz="2100" spc="-335" dirty="0">
                <a:solidFill>
                  <a:srgbClr val="79A5EB"/>
                </a:solidFill>
                <a:latin typeface="Times New Roman"/>
                <a:cs typeface="Times New Roman"/>
              </a:rPr>
              <a:t>·</a:t>
            </a:r>
            <a:endParaRPr sz="2100" dirty="0">
              <a:latin typeface="Times New Roman"/>
              <a:cs typeface="Times New Roman"/>
            </a:endParaRPr>
          </a:p>
          <a:p>
            <a:pPr marL="15682" marR="888">
              <a:lnSpc>
                <a:spcPct val="95825"/>
              </a:lnSpc>
              <a:spcBef>
                <a:spcPts val="165"/>
              </a:spcBef>
            </a:pPr>
            <a:r>
              <a:rPr sz="2100" spc="-341" dirty="0">
                <a:solidFill>
                  <a:srgbClr val="5BB1E6"/>
                </a:solidFill>
                <a:latin typeface="Arial"/>
                <a:cs typeface="Arial"/>
              </a:rPr>
              <a:t>·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12283" y="3817389"/>
            <a:ext cx="120478" cy="1761648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301" dirty="0">
                <a:solidFill>
                  <a:srgbClr val="79A5EB"/>
                </a:solidFill>
                <a:latin typeface="Times New Roman"/>
                <a:cs typeface="Times New Roman"/>
              </a:rPr>
              <a:t>•</a:t>
            </a:r>
            <a:endParaRPr sz="2100" dirty="0">
              <a:latin typeface="Times New Roman"/>
              <a:cs typeface="Times New Roman"/>
            </a:endParaRPr>
          </a:p>
          <a:p>
            <a:pPr marL="12647" marR="2800">
              <a:lnSpc>
                <a:spcPct val="95825"/>
              </a:lnSpc>
              <a:spcBef>
                <a:spcPts val="400"/>
              </a:spcBef>
            </a:pPr>
            <a:r>
              <a:rPr sz="2100" spc="-323" dirty="0">
                <a:solidFill>
                  <a:srgbClr val="79A5EB"/>
                </a:solidFill>
                <a:latin typeface="Times New Roman"/>
                <a:cs typeface="Times New Roman"/>
              </a:rPr>
              <a:t>•</a:t>
            </a:r>
            <a:endParaRPr sz="2100" dirty="0">
              <a:latin typeface="Times New Roman"/>
              <a:cs typeface="Times New Roman"/>
            </a:endParaRPr>
          </a:p>
          <a:p>
            <a:pPr marL="12647" marR="2675">
              <a:lnSpc>
                <a:spcPct val="95825"/>
              </a:lnSpc>
              <a:spcBef>
                <a:spcPts val="513"/>
              </a:spcBef>
            </a:pPr>
            <a:r>
              <a:rPr sz="2100" spc="-286" dirty="0">
                <a:solidFill>
                  <a:srgbClr val="79A5EB"/>
                </a:solidFill>
                <a:latin typeface="Times New Roman"/>
                <a:cs typeface="Times New Roman"/>
              </a:rPr>
              <a:t>·</a:t>
            </a:r>
            <a:endParaRPr sz="2100" dirty="0">
              <a:latin typeface="Times New Roman"/>
              <a:cs typeface="Times New Roman"/>
            </a:endParaRPr>
          </a:p>
          <a:p>
            <a:pPr marL="12647">
              <a:lnSpc>
                <a:spcPct val="95825"/>
              </a:lnSpc>
              <a:spcBef>
                <a:spcPts val="440"/>
              </a:spcBef>
            </a:pPr>
            <a:r>
              <a:rPr sz="2100" spc="-301" dirty="0">
                <a:solidFill>
                  <a:srgbClr val="79A5EB"/>
                </a:solidFill>
                <a:latin typeface="Times New Roman"/>
                <a:cs typeface="Times New Roman"/>
              </a:rPr>
              <a:t>•</a:t>
            </a:r>
            <a:endParaRPr sz="2100" dirty="0">
              <a:latin typeface="Times New Roman"/>
              <a:cs typeface="Times New Roman"/>
            </a:endParaRPr>
          </a:p>
          <a:p>
            <a:pPr marL="12647" marR="8748">
              <a:lnSpc>
                <a:spcPct val="95825"/>
              </a:lnSpc>
              <a:spcBef>
                <a:spcPts val="785"/>
              </a:spcBef>
            </a:pPr>
            <a:r>
              <a:rPr spc="-220" dirty="0">
                <a:solidFill>
                  <a:srgbClr val="79A5EB"/>
                </a:solidFill>
                <a:latin typeface="Arial"/>
                <a:cs typeface="Arial"/>
              </a:rPr>
              <a:t>•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643" y="4795797"/>
            <a:ext cx="2592414" cy="358782"/>
          </a:xfrm>
          <a:prstGeom prst="rect">
            <a:avLst/>
          </a:prstGeom>
        </p:spPr>
        <p:txBody>
          <a:bodyPr wrap="square" lIns="0" tIns="17706" rIns="0" bIns="0" rtlCol="0">
            <a:noAutofit/>
          </a:bodyPr>
          <a:lstStyle/>
          <a:p>
            <a:pPr marL="12647">
              <a:lnSpc>
                <a:spcPts val="2800"/>
              </a:lnSpc>
            </a:pPr>
            <a:r>
              <a:rPr sz="3100" spc="42" baseline="12423" dirty="0">
                <a:solidFill>
                  <a:srgbClr val="E6A5EB"/>
                </a:solidFill>
                <a:latin typeface="Times New Roman"/>
                <a:cs typeface="Times New Roman"/>
              </a:rPr>
              <a:t>Consistencv</a:t>
            </a:r>
            <a:r>
              <a:rPr sz="2400" spc="-262" dirty="0">
                <a:solidFill>
                  <a:srgbClr val="DF8CEB"/>
                </a:solidFill>
                <a:latin typeface="Arial"/>
                <a:cs typeface="Arial"/>
              </a:rPr>
              <a:t>.</a:t>
            </a:r>
            <a:r>
              <a:rPr sz="2400" spc="-262" dirty="0">
                <a:solidFill>
                  <a:srgbClr val="C470D6"/>
                </a:solidFill>
                <a:latin typeface="Arial"/>
                <a:cs typeface="Arial"/>
              </a:rPr>
              <a:t>. </a:t>
            </a:r>
            <a:r>
              <a:rPr sz="3100" spc="42" baseline="12423" dirty="0">
                <a:solidFill>
                  <a:srgbClr val="E6A5EB"/>
                </a:solidFill>
                <a:latin typeface="Times New Roman"/>
                <a:cs typeface="Times New Roman"/>
              </a:rPr>
              <a:t>- tensely</a:t>
            </a:r>
            <a:r>
              <a:rPr sz="1000" spc="-262" dirty="0">
                <a:solidFill>
                  <a:srgbClr val="DF8CEB"/>
                </a:solidFill>
                <a:latin typeface="Arial"/>
                <a:cs typeface="Arial"/>
              </a:rPr>
              <a:t>~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3845" y="4795797"/>
            <a:ext cx="240998" cy="325056"/>
          </a:xfrm>
          <a:prstGeom prst="rect">
            <a:avLst/>
          </a:prstGeom>
        </p:spPr>
        <p:txBody>
          <a:bodyPr wrap="square" lIns="0" tIns="15807" rIns="0" bIns="0" rtlCol="0">
            <a:noAutofit/>
          </a:bodyPr>
          <a:lstStyle/>
          <a:p>
            <a:pPr marL="12647">
              <a:lnSpc>
                <a:spcPts val="2495"/>
              </a:lnSpc>
            </a:pPr>
            <a:r>
              <a:rPr sz="2100" spc="-568" dirty="0">
                <a:solidFill>
                  <a:srgbClr val="E6A5EB"/>
                </a:solidFill>
                <a:latin typeface="Times New Roman"/>
                <a:cs typeface="Times New Roman"/>
              </a:rPr>
              <a:t>cv</a:t>
            </a:r>
            <a:r>
              <a:rPr sz="1500" spc="-20" baseline="-14493" dirty="0">
                <a:solidFill>
                  <a:srgbClr val="DF8CEB"/>
                </a:solidFill>
                <a:latin typeface="Arial"/>
                <a:cs typeface="Arial"/>
              </a:rPr>
              <a:t>•</a:t>
            </a:r>
            <a:r>
              <a:rPr sz="1500" spc="-20" baseline="-14493" dirty="0">
                <a:solidFill>
                  <a:srgbClr val="C470D6"/>
                </a:solidFill>
                <a:latin typeface="Arial"/>
                <a:cs typeface="Arial"/>
              </a:rPr>
              <a:t>'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57675" y="4795801"/>
            <a:ext cx="474671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78" dirty="0">
                <a:solidFill>
                  <a:srgbClr val="E6A5EB"/>
                </a:solidFill>
                <a:latin typeface="Times New Roman"/>
                <a:cs typeface="Times New Roman"/>
              </a:rPr>
              <a:t>stic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28547" y="5114791"/>
            <a:ext cx="2825792" cy="552255"/>
          </a:xfrm>
          <a:prstGeom prst="rect">
            <a:avLst/>
          </a:prstGeom>
        </p:spPr>
        <p:txBody>
          <a:bodyPr wrap="square" lIns="0" tIns="53741" rIns="0" bIns="0" rtlCol="0">
            <a:noAutofit/>
          </a:bodyPr>
          <a:lstStyle/>
          <a:p>
            <a:pPr marL="15682" indent="-3034">
              <a:lnSpc>
                <a:spcPts val="2639"/>
              </a:lnSpc>
            </a:pPr>
            <a:r>
              <a:rPr sz="2100" spc="1094" dirty="0">
                <a:solidFill>
                  <a:srgbClr val="E6A5EB"/>
                </a:solidFill>
                <a:latin typeface="Arial"/>
                <a:cs typeface="Arial"/>
              </a:rPr>
              <a:t>T</a:t>
            </a:r>
            <a:r>
              <a:rPr sz="2100" spc="-221" dirty="0">
                <a:solidFill>
                  <a:srgbClr val="DF8CEB"/>
                </a:solidFill>
                <a:latin typeface="Arial"/>
                <a:cs typeface="Arial"/>
              </a:rPr>
              <a:t>:</a:t>
            </a:r>
            <a:r>
              <a:rPr sz="2100" spc="209" dirty="0">
                <a:solidFill>
                  <a:srgbClr val="DF8CEB"/>
                </a:solidFill>
                <a:latin typeface="Arial"/>
                <a:cs typeface="Arial"/>
              </a:rPr>
              <a:t> </a:t>
            </a:r>
            <a:r>
              <a:rPr sz="2100" spc="287" dirty="0">
                <a:solidFill>
                  <a:srgbClr val="E6A5EB"/>
                </a:solidFill>
                <a:latin typeface="Times New Roman"/>
                <a:cs typeface="Times New Roman"/>
              </a:rPr>
              <a:t>J</a:t>
            </a:r>
            <a:r>
              <a:rPr sz="2100" spc="147" dirty="0">
                <a:solidFill>
                  <a:srgbClr val="E6A5EB"/>
                </a:solidFill>
                <a:latin typeface="Times New Roman"/>
                <a:cs typeface="Times New Roman"/>
              </a:rPr>
              <a:t>a</a:t>
            </a:r>
            <a:r>
              <a:rPr sz="2100" spc="79" dirty="0">
                <a:solidFill>
                  <a:srgbClr val="E6A5EB"/>
                </a:solidFill>
                <a:latin typeface="Times New Roman"/>
                <a:cs typeface="Times New Roman"/>
              </a:rPr>
              <a:t>b</a:t>
            </a:r>
            <a:r>
              <a:rPr sz="2100" spc="32" dirty="0">
                <a:solidFill>
                  <a:srgbClr val="E6A5EB"/>
                </a:solidFill>
                <a:latin typeface="Times New Roman"/>
                <a:cs typeface="Times New Roman"/>
              </a:rPr>
              <a:t>o</a:t>
            </a:r>
            <a:r>
              <a:rPr sz="2100" spc="151" dirty="0">
                <a:solidFill>
                  <a:srgbClr val="E6A5EB"/>
                </a:solidFill>
                <a:latin typeface="Times New Roman"/>
                <a:cs typeface="Times New Roman"/>
              </a:rPr>
              <a:t>u</a:t>
            </a:r>
            <a:r>
              <a:rPr sz="2100" spc="41" dirty="0">
                <a:solidFill>
                  <a:srgbClr val="E6A5EB"/>
                </a:solidFill>
                <a:latin typeface="Times New Roman"/>
                <a:cs typeface="Times New Roman"/>
              </a:rPr>
              <a:t>l</a:t>
            </a:r>
            <a:r>
              <a:rPr sz="2100" spc="221" dirty="0">
                <a:solidFill>
                  <a:srgbClr val="E6A5EB"/>
                </a:solidFill>
                <a:latin typeface="Times New Roman"/>
                <a:cs typeface="Times New Roman"/>
              </a:rPr>
              <a:t>a</a:t>
            </a:r>
            <a:r>
              <a:rPr sz="2100" spc="-979" dirty="0">
                <a:solidFill>
                  <a:srgbClr val="E6A5EB"/>
                </a:solidFill>
                <a:latin typeface="Times New Roman"/>
                <a:cs typeface="Times New Roman"/>
              </a:rPr>
              <a:t>v</a:t>
            </a:r>
            <a:r>
              <a:rPr sz="3800" spc="-355" baseline="-8116" dirty="0">
                <a:solidFill>
                  <a:srgbClr val="DF8CEB"/>
                </a:solidFill>
                <a:latin typeface="Arial"/>
                <a:cs typeface="Arial"/>
              </a:rPr>
              <a:t>.</a:t>
            </a:r>
            <a:r>
              <a:rPr sz="3800" spc="-526" baseline="-8116" dirty="0">
                <a:solidFill>
                  <a:srgbClr val="C470D6"/>
                </a:solidFill>
                <a:latin typeface="Arial"/>
                <a:cs typeface="Arial"/>
              </a:rPr>
              <a:t>.</a:t>
            </a:r>
            <a:r>
              <a:rPr sz="3800" spc="-114" baseline="-8116" dirty="0">
                <a:solidFill>
                  <a:srgbClr val="C470D6"/>
                </a:solidFill>
                <a:latin typeface="Arial"/>
                <a:cs typeface="Arial"/>
              </a:rPr>
              <a:t> </a:t>
            </a:r>
            <a:r>
              <a:rPr sz="2100" spc="-4" dirty="0">
                <a:solidFill>
                  <a:srgbClr val="E6A5EB"/>
                </a:solidFill>
                <a:latin typeface="Times New Roman"/>
                <a:cs typeface="Times New Roman"/>
              </a:rPr>
              <a:t>'</a:t>
            </a:r>
            <a:r>
              <a:rPr sz="2100" dirty="0">
                <a:solidFill>
                  <a:srgbClr val="E6A5EB"/>
                </a:solidFill>
                <a:latin typeface="Times New Roman"/>
                <a:cs typeface="Times New Roman"/>
              </a:rPr>
              <a:t>s</a:t>
            </a:r>
            <a:r>
              <a:rPr sz="2100" spc="227" dirty="0">
                <a:solidFill>
                  <a:srgbClr val="E6A5EB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E6A5EB"/>
                </a:solidFill>
                <a:latin typeface="Times New Roman"/>
                <a:cs typeface="Times New Roman"/>
              </a:rPr>
              <a:t>&amp;</a:t>
            </a:r>
            <a:r>
              <a:rPr sz="2200" spc="-74" dirty="0">
                <a:solidFill>
                  <a:srgbClr val="E6A5EB"/>
                </a:solidFill>
                <a:latin typeface="Times New Roman"/>
                <a:cs typeface="Times New Roman"/>
              </a:rPr>
              <a:t> </a:t>
            </a:r>
            <a:r>
              <a:rPr sz="2100" spc="15" dirty="0">
                <a:solidFill>
                  <a:srgbClr val="E6A5EB"/>
                </a:solidFill>
                <a:latin typeface="Times New Roman"/>
                <a:cs typeface="Times New Roman"/>
              </a:rPr>
              <a:t>L</a:t>
            </a:r>
            <a:r>
              <a:rPr sz="2100" spc="-20" dirty="0">
                <a:solidFill>
                  <a:srgbClr val="E6A5EB"/>
                </a:solidFill>
                <a:latin typeface="Times New Roman"/>
                <a:cs typeface="Times New Roman"/>
              </a:rPr>
              <a:t>o</a:t>
            </a:r>
            <a:r>
              <a:rPr sz="2100" spc="189" dirty="0">
                <a:solidFill>
                  <a:srgbClr val="E6A5EB"/>
                </a:solidFill>
                <a:latin typeface="Times New Roman"/>
                <a:cs typeface="Times New Roman"/>
              </a:rPr>
              <a:t>r</a:t>
            </a:r>
            <a:r>
              <a:rPr sz="2100" spc="-31" dirty="0">
                <a:solidFill>
                  <a:srgbClr val="E6A5EB"/>
                </a:solidFill>
                <a:latin typeface="Times New Roman"/>
                <a:cs typeface="Times New Roman"/>
              </a:rPr>
              <a:t>d</a:t>
            </a:r>
            <a:r>
              <a:rPr sz="2100" spc="-171" dirty="0">
                <a:solidFill>
                  <a:srgbClr val="E6A5EB"/>
                </a:solidFill>
                <a:latin typeface="Times New Roman"/>
                <a:cs typeface="Times New Roman"/>
              </a:rPr>
              <a:t>'</a:t>
            </a:r>
            <a:r>
              <a:rPr sz="2100" spc="325" dirty="0">
                <a:solidFill>
                  <a:srgbClr val="E6A5EB"/>
                </a:solidFill>
                <a:latin typeface="Times New Roman"/>
                <a:cs typeface="Times New Roman"/>
              </a:rPr>
              <a:t>s</a:t>
            </a:r>
            <a:r>
              <a:rPr sz="2100" spc="209" dirty="0">
                <a:solidFill>
                  <a:srgbClr val="E6A5EB"/>
                </a:solidFill>
                <a:latin typeface="Times New Roman"/>
                <a:cs typeface="Times New Roman"/>
              </a:rPr>
              <a:t> </a:t>
            </a:r>
            <a:endParaRPr sz="2100" dirty="0">
              <a:latin typeface="Times New Roman"/>
              <a:cs typeface="Times New Roman"/>
            </a:endParaRPr>
          </a:p>
          <a:p>
            <a:pPr marL="15682">
              <a:lnSpc>
                <a:spcPts val="2414"/>
              </a:lnSpc>
            </a:pPr>
            <a:r>
              <a:rPr sz="2100" spc="98" dirty="0">
                <a:solidFill>
                  <a:srgbClr val="E6A5EB"/>
                </a:solidFill>
                <a:latin typeface="Times New Roman"/>
                <a:cs typeface="Times New Roman"/>
              </a:rPr>
              <a:t>operations</a:t>
            </a:r>
            <a:endParaRPr sz="2100" dirty="0">
              <a:latin typeface="Times New Roman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1371629"/>
            <a:ext cx="86868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>
          <a:xfrm>
            <a:off x="673099" y="4795798"/>
            <a:ext cx="3559247" cy="29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742209" y="4953000"/>
            <a:ext cx="3106391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43290" y="120906"/>
            <a:ext cx="3508540" cy="1367578"/>
          </a:xfrm>
          <a:prstGeom prst="rect">
            <a:avLst/>
          </a:prstGeom>
        </p:spPr>
        <p:txBody>
          <a:bodyPr wrap="square" lIns="0" tIns="34014" rIns="0" bIns="0" rtlCol="0">
            <a:noAutofit/>
          </a:bodyPr>
          <a:lstStyle/>
          <a:p>
            <a:pPr algn="ctr">
              <a:lnSpc>
                <a:spcPts val="5367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  <a:p>
            <a:pPr marL="230067" marR="320405" algn="ctr">
              <a:lnSpc>
                <a:spcPct val="95825"/>
              </a:lnSpc>
              <a:spcBef>
                <a:spcPts val="2423"/>
              </a:spcBef>
            </a:pPr>
            <a:r>
              <a:rPr sz="2300" b="1" spc="264" dirty="0">
                <a:latin typeface="Arial"/>
                <a:cs typeface="Arial"/>
              </a:rPr>
              <a:t>COMPLICATIONS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6" y="1935269"/>
            <a:ext cx="15594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dirty="0">
                <a:latin typeface="Arial"/>
                <a:cs typeface="Arial"/>
              </a:rPr>
              <a:t>•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1520" y="1935269"/>
            <a:ext cx="5890549" cy="621284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5682">
              <a:lnSpc>
                <a:spcPts val="2244"/>
              </a:lnSpc>
            </a:pPr>
            <a:r>
              <a:rPr sz="2100" spc="44" dirty="0">
                <a:latin typeface="Arial"/>
                <a:cs typeface="Arial"/>
              </a:rPr>
              <a:t>Haematocele due to spontaneous bleeding into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95825"/>
              </a:lnSpc>
              <a:spcBef>
                <a:spcPts val="62"/>
              </a:spcBef>
            </a:pPr>
            <a:r>
              <a:rPr sz="2100" spc="48" dirty="0">
                <a:latin typeface="Arial"/>
                <a:cs typeface="Arial"/>
              </a:rPr>
              <a:t>result of trauma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68515" y="1935269"/>
            <a:ext cx="1597405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235" dirty="0">
                <a:latin typeface="Arial"/>
                <a:cs typeface="Arial"/>
              </a:rPr>
              <a:t>t</a:t>
            </a:r>
            <a:r>
              <a:rPr sz="2100" spc="9" dirty="0">
                <a:latin typeface="Arial"/>
                <a:cs typeface="Arial"/>
              </a:rPr>
              <a:t>h</a:t>
            </a:r>
            <a:r>
              <a:rPr sz="2100" spc="-23" dirty="0">
                <a:latin typeface="Arial"/>
                <a:cs typeface="Arial"/>
              </a:rPr>
              <a:t>e</a:t>
            </a:r>
            <a:r>
              <a:rPr sz="2100" spc="144" dirty="0">
                <a:latin typeface="Arial"/>
                <a:cs typeface="Arial"/>
              </a:rPr>
              <a:t> </a:t>
            </a:r>
            <a:r>
              <a:rPr sz="2100" spc="-103" dirty="0">
                <a:latin typeface="Arial"/>
                <a:cs typeface="Arial"/>
              </a:rPr>
              <a:t>s</a:t>
            </a:r>
            <a:r>
              <a:rPr sz="2100" spc="-119" dirty="0">
                <a:latin typeface="Arial"/>
                <a:cs typeface="Arial"/>
              </a:rPr>
              <a:t>a</a:t>
            </a:r>
            <a:r>
              <a:rPr sz="2100" spc="-94" dirty="0">
                <a:latin typeface="Arial"/>
                <a:cs typeface="Arial"/>
              </a:rPr>
              <a:t>c</a:t>
            </a:r>
            <a:r>
              <a:rPr sz="2100" spc="117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o</a:t>
            </a:r>
            <a:r>
              <a:rPr sz="2100" dirty="0">
                <a:latin typeface="Arial"/>
                <a:cs typeface="Arial"/>
              </a:rPr>
              <a:t>r</a:t>
            </a:r>
            <a:r>
              <a:rPr sz="2100" spc="219" dirty="0">
                <a:latin typeface="Arial"/>
                <a:cs typeface="Arial"/>
              </a:rPr>
              <a:t> </a:t>
            </a:r>
            <a:r>
              <a:rPr sz="2100" spc="-19" dirty="0">
                <a:latin typeface="Arial"/>
                <a:cs typeface="Arial"/>
              </a:rPr>
              <a:t>a</a:t>
            </a:r>
            <a:r>
              <a:rPr sz="2100" dirty="0">
                <a:latin typeface="Arial"/>
                <a:cs typeface="Arial"/>
              </a:rPr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6" y="2724701"/>
            <a:ext cx="155949" cy="3016666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>
              <a:lnSpc>
                <a:spcPct val="95825"/>
              </a:lnSpc>
              <a:spcBef>
                <a:spcPts val="1048"/>
              </a:spcBef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>
              <a:lnSpc>
                <a:spcPct val="95825"/>
              </a:lnSpc>
              <a:spcBef>
                <a:spcPts val="1185"/>
              </a:spcBef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>
              <a:lnSpc>
                <a:spcPct val="95825"/>
              </a:lnSpc>
              <a:spcBef>
                <a:spcPts val="1203"/>
              </a:spcBef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>
              <a:lnSpc>
                <a:spcPct val="95825"/>
              </a:lnSpc>
              <a:spcBef>
                <a:spcPts val="1131"/>
              </a:spcBef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>
              <a:lnSpc>
                <a:spcPct val="95825"/>
              </a:lnSpc>
              <a:spcBef>
                <a:spcPts val="1161"/>
              </a:spcBef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 marR="9810">
              <a:lnSpc>
                <a:spcPts val="2746"/>
              </a:lnSpc>
              <a:spcBef>
                <a:spcPts val="951"/>
              </a:spcBef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3203" y="2724730"/>
            <a:ext cx="6312090" cy="3026155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33888" marR="39830">
              <a:lnSpc>
                <a:spcPct val="95825"/>
              </a:lnSpc>
              <a:spcBef>
                <a:spcPts val="1185"/>
              </a:spcBef>
            </a:pPr>
            <a:r>
              <a:rPr sz="2100" spc="-6" dirty="0" smtClean="0">
                <a:latin typeface="Arial"/>
                <a:cs typeface="Arial"/>
              </a:rPr>
              <a:t>Infection</a:t>
            </a:r>
            <a:r>
              <a:rPr sz="2100" spc="-6" dirty="0">
                <a:latin typeface="Arial"/>
                <a:cs typeface="Arial"/>
              </a:rPr>
              <a:t>:  Pyocele</a:t>
            </a:r>
            <a:endParaRPr sz="2100" dirty="0">
              <a:latin typeface="Arial"/>
              <a:cs typeface="Arial"/>
            </a:endParaRPr>
          </a:p>
          <a:p>
            <a:pPr marL="21751" marR="39830">
              <a:lnSpc>
                <a:spcPct val="95825"/>
              </a:lnSpc>
              <a:spcBef>
                <a:spcPts val="1203"/>
              </a:spcBef>
            </a:pPr>
            <a:r>
              <a:rPr sz="2100" spc="10" dirty="0">
                <a:latin typeface="Arial"/>
                <a:cs typeface="Arial"/>
              </a:rPr>
              <a:t>Calcification </a:t>
            </a:r>
            <a:r>
              <a:rPr lang="en-US" sz="2100" spc="10" dirty="0">
                <a:latin typeface="Arial"/>
                <a:cs typeface="Arial"/>
              </a:rPr>
              <a:t> </a:t>
            </a:r>
            <a:r>
              <a:rPr lang="en-US" sz="2100" spc="10" dirty="0" smtClean="0">
                <a:latin typeface="Arial"/>
                <a:cs typeface="Arial"/>
              </a:rPr>
              <a:t>of </a:t>
            </a:r>
            <a:r>
              <a:rPr sz="2100" spc="10" dirty="0" smtClean="0">
                <a:latin typeface="Arial"/>
                <a:cs typeface="Arial"/>
              </a:rPr>
              <a:t>Sac (Testicular Tumor)</a:t>
            </a:r>
            <a:endParaRPr lang="en-US" sz="2100" spc="10" dirty="0" smtClean="0">
              <a:latin typeface="Arial"/>
              <a:cs typeface="Arial"/>
            </a:endParaRPr>
          </a:p>
          <a:p>
            <a:pPr marL="21751" marR="39830">
              <a:lnSpc>
                <a:spcPct val="95825"/>
              </a:lnSpc>
              <a:spcBef>
                <a:spcPts val="1203"/>
              </a:spcBef>
            </a:pPr>
            <a:r>
              <a:rPr lang="en-US" sz="2100" spc="33" dirty="0">
                <a:latin typeface="Arial"/>
                <a:cs typeface="Arial"/>
              </a:rPr>
              <a:t>Atrophy of the testis in long standing </a:t>
            </a:r>
            <a:r>
              <a:rPr lang="en-US" sz="2100" spc="33" dirty="0" smtClean="0">
                <a:latin typeface="Arial"/>
                <a:cs typeface="Arial"/>
              </a:rPr>
              <a:t>cases</a:t>
            </a:r>
            <a:endParaRPr sz="2100" dirty="0">
              <a:latin typeface="Arial"/>
              <a:cs typeface="Arial"/>
            </a:endParaRPr>
          </a:p>
          <a:p>
            <a:pPr marL="30853" marR="39830">
              <a:lnSpc>
                <a:spcPct val="95825"/>
              </a:lnSpc>
              <a:spcBef>
                <a:spcPts val="1043"/>
              </a:spcBef>
            </a:pPr>
            <a:r>
              <a:rPr sz="2100" spc="-72" dirty="0" smtClean="0">
                <a:latin typeface="Arial"/>
                <a:cs typeface="Arial"/>
              </a:rPr>
              <a:t>Infertility</a:t>
            </a:r>
            <a:endParaRPr sz="2100" dirty="0">
              <a:latin typeface="Arial"/>
              <a:cs typeface="Arial"/>
            </a:endParaRPr>
          </a:p>
          <a:p>
            <a:pPr marL="33888" marR="2067125">
              <a:lnSpc>
                <a:spcPts val="3600"/>
              </a:lnSpc>
              <a:spcBef>
                <a:spcPts val="409"/>
              </a:spcBef>
            </a:pPr>
            <a:r>
              <a:rPr sz="2100" spc="12" dirty="0">
                <a:latin typeface="Arial"/>
                <a:cs typeface="Arial"/>
              </a:rPr>
              <a:t>Herniation of hydrocele sac (Rare) Rupture (Rare</a:t>
            </a:r>
            <a:r>
              <a:rPr sz="2100" spc="12" dirty="0" smtClean="0">
                <a:latin typeface="Arial"/>
                <a:cs typeface="Arial"/>
              </a:rPr>
              <a:t>)</a:t>
            </a:r>
            <a:endParaRPr lang="en-US" sz="2100" spc="12" dirty="0" smtClean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092187" y="2724712"/>
            <a:ext cx="902702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43276" y="120925"/>
            <a:ext cx="3557117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15843" y="1325276"/>
            <a:ext cx="1629379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34" dirty="0">
                <a:latin typeface="Arial"/>
                <a:cs typeface="Arial"/>
              </a:rPr>
              <a:t>CLINICAL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68444" y="1325276"/>
            <a:ext cx="1764613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51" dirty="0">
                <a:latin typeface="Arial"/>
                <a:cs typeface="Arial"/>
              </a:rPr>
              <a:t>FEATURES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7577" y="2123491"/>
            <a:ext cx="1888269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900" b="1" spc="278" dirty="0">
                <a:solidFill>
                  <a:srgbClr val="001F60"/>
                </a:solidFill>
                <a:latin typeface="Arial"/>
                <a:cs typeface="Arial"/>
              </a:rPr>
              <a:t>INSPECTION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668" y="2944158"/>
            <a:ext cx="267394" cy="2386076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30852" marR="185">
              <a:lnSpc>
                <a:spcPts val="2244"/>
              </a:lnSpc>
            </a:pPr>
            <a:r>
              <a:rPr sz="2100" spc="-152" dirty="0">
                <a:latin typeface="Arial"/>
                <a:cs typeface="Arial"/>
              </a:rPr>
              <a:t>1.</a:t>
            </a:r>
            <a:endParaRPr sz="2100" dirty="0">
              <a:latin typeface="Arial"/>
              <a:cs typeface="Arial"/>
            </a:endParaRPr>
          </a:p>
          <a:p>
            <a:pPr marL="21750" marR="185">
              <a:lnSpc>
                <a:spcPct val="95825"/>
              </a:lnSpc>
              <a:spcBef>
                <a:spcPts val="760"/>
              </a:spcBef>
            </a:pPr>
            <a:r>
              <a:rPr sz="2100" spc="-115" dirty="0">
                <a:latin typeface="Arial"/>
                <a:cs typeface="Arial"/>
              </a:rPr>
              <a:t>2.</a:t>
            </a:r>
            <a:endParaRPr sz="2100" dirty="0">
              <a:latin typeface="Arial"/>
              <a:cs typeface="Arial"/>
            </a:endParaRPr>
          </a:p>
          <a:p>
            <a:pPr marL="21750" marR="185">
              <a:lnSpc>
                <a:spcPct val="95825"/>
              </a:lnSpc>
              <a:spcBef>
                <a:spcPts val="873"/>
              </a:spcBef>
            </a:pPr>
            <a:r>
              <a:rPr sz="2100" spc="-115" dirty="0">
                <a:latin typeface="Arial"/>
                <a:cs typeface="Arial"/>
              </a:rPr>
              <a:t>3.</a:t>
            </a:r>
            <a:endParaRPr sz="2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897"/>
              </a:spcBef>
            </a:pPr>
            <a:r>
              <a:rPr sz="2100" spc="-79" dirty="0">
                <a:latin typeface="Arial"/>
                <a:cs typeface="Arial"/>
              </a:rPr>
              <a:t>4.</a:t>
            </a:r>
            <a:endParaRPr sz="2100" dirty="0">
              <a:latin typeface="Arial"/>
              <a:cs typeface="Arial"/>
            </a:endParaRPr>
          </a:p>
          <a:p>
            <a:pPr marL="21750" marR="185">
              <a:lnSpc>
                <a:spcPct val="95825"/>
              </a:lnSpc>
              <a:spcBef>
                <a:spcPts val="873"/>
              </a:spcBef>
            </a:pPr>
            <a:r>
              <a:rPr sz="2100" spc="-115" dirty="0">
                <a:latin typeface="Arial"/>
                <a:cs typeface="Arial"/>
              </a:rPr>
              <a:t>5.</a:t>
            </a:r>
            <a:endParaRPr sz="2100" dirty="0">
              <a:latin typeface="Arial"/>
              <a:cs typeface="Arial"/>
            </a:endParaRPr>
          </a:p>
          <a:p>
            <a:pPr marL="21750" marR="92">
              <a:lnSpc>
                <a:spcPct val="95825"/>
              </a:lnSpc>
              <a:spcBef>
                <a:spcPts val="897"/>
              </a:spcBef>
            </a:pPr>
            <a:r>
              <a:rPr sz="2100" spc="-115" dirty="0">
                <a:latin typeface="Arial"/>
                <a:cs typeface="Arial"/>
              </a:rPr>
              <a:t>6.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5823" y="2944158"/>
            <a:ext cx="5577155" cy="2386076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27819" marR="39830">
              <a:lnSpc>
                <a:spcPts val="2244"/>
              </a:lnSpc>
            </a:pPr>
            <a:r>
              <a:rPr sz="2100" spc="22" dirty="0">
                <a:latin typeface="Arial"/>
                <a:cs typeface="Arial"/>
              </a:rPr>
              <a:t>Usually Unilateral</a:t>
            </a:r>
            <a:endParaRPr sz="2100" dirty="0">
              <a:latin typeface="Arial"/>
              <a:cs typeface="Arial"/>
            </a:endParaRPr>
          </a:p>
          <a:p>
            <a:pPr marL="15682" marR="39830">
              <a:lnSpc>
                <a:spcPct val="95825"/>
              </a:lnSpc>
              <a:spcBef>
                <a:spcPts val="760"/>
              </a:spcBef>
            </a:pPr>
            <a:r>
              <a:rPr sz="2100" spc="17" dirty="0">
                <a:latin typeface="Arial"/>
                <a:cs typeface="Arial"/>
              </a:rPr>
              <a:t>Cough impulse - Negative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95825"/>
              </a:lnSpc>
              <a:spcBef>
                <a:spcPts val="873"/>
              </a:spcBef>
            </a:pPr>
            <a:r>
              <a:rPr sz="2100" spc="13" dirty="0">
                <a:latin typeface="Arial"/>
                <a:cs typeface="Arial"/>
              </a:rPr>
              <a:t>Site - Scrotal area  below Inguinal  ligament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95825"/>
              </a:lnSpc>
              <a:spcBef>
                <a:spcPts val="897"/>
              </a:spcBef>
            </a:pPr>
            <a:r>
              <a:rPr sz="2100" spc="16" dirty="0">
                <a:latin typeface="Arial"/>
                <a:cs typeface="Arial"/>
              </a:rPr>
              <a:t>Size - may be very large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95825"/>
              </a:lnSpc>
              <a:spcBef>
                <a:spcPts val="873"/>
              </a:spcBef>
            </a:pPr>
            <a:r>
              <a:rPr sz="2100" spc="39" dirty="0">
                <a:latin typeface="Arial"/>
                <a:cs typeface="Arial"/>
              </a:rPr>
              <a:t>Shape - Globular</a:t>
            </a:r>
            <a:endParaRPr sz="2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897"/>
              </a:spcBef>
            </a:pPr>
            <a:r>
              <a:rPr sz="2100" spc="60" dirty="0">
                <a:latin typeface="Arial"/>
                <a:cs typeface="Arial"/>
              </a:rPr>
              <a:t>Skin - normal with prominent vein on scrotal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647180" y="5038133"/>
            <a:ext cx="521785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11" dirty="0">
                <a:latin typeface="Arial"/>
                <a:cs typeface="Arial"/>
              </a:rPr>
              <a:t>skin</a:t>
            </a:r>
            <a:endParaRPr sz="2100" dirty="0"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5823" y="5440801"/>
            <a:ext cx="6200775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-146758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843276" y="120925"/>
            <a:ext cx="3557117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15843" y="1236884"/>
            <a:ext cx="1629379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34" dirty="0">
                <a:latin typeface="Arial"/>
                <a:cs typeface="Arial"/>
              </a:rPr>
              <a:t>CLINICAL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68444" y="1236884"/>
            <a:ext cx="1764613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51" dirty="0">
                <a:latin typeface="Arial"/>
                <a:cs typeface="Arial"/>
              </a:rPr>
              <a:t>FEATURES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11956" y="2235120"/>
            <a:ext cx="1720336" cy="279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b="1" spc="166" dirty="0">
                <a:solidFill>
                  <a:srgbClr val="001F60"/>
                </a:solidFill>
                <a:latin typeface="Arial"/>
                <a:cs typeface="Arial"/>
              </a:rPr>
              <a:t>PALPATION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6796" y="3136210"/>
            <a:ext cx="258064" cy="7492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21750">
              <a:lnSpc>
                <a:spcPts val="2244"/>
              </a:lnSpc>
            </a:pPr>
            <a:r>
              <a:rPr sz="2100" spc="-151" dirty="0">
                <a:latin typeface="Arial"/>
                <a:cs typeface="Arial"/>
              </a:rPr>
              <a:t>1.</a:t>
            </a:r>
            <a:endParaRPr sz="2100" dirty="0">
              <a:latin typeface="Arial"/>
              <a:cs typeface="Arial"/>
            </a:endParaRPr>
          </a:p>
          <a:p>
            <a:pPr marL="12647" marR="92">
              <a:lnSpc>
                <a:spcPct val="95825"/>
              </a:lnSpc>
              <a:spcBef>
                <a:spcPts val="1072"/>
              </a:spcBef>
            </a:pPr>
            <a:r>
              <a:rPr sz="2100" spc="-116" dirty="0">
                <a:latin typeface="Arial"/>
                <a:cs typeface="Arial"/>
              </a:rPr>
              <a:t>2.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1700" y="3136192"/>
            <a:ext cx="376633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41" dirty="0">
                <a:latin typeface="Arial"/>
                <a:cs typeface="Arial"/>
              </a:rPr>
              <a:t>Able to get above the swelling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9988" y="3593410"/>
            <a:ext cx="1038544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5" dirty="0">
                <a:latin typeface="Arial"/>
                <a:cs typeface="Arial"/>
              </a:rPr>
              <a:t>Relation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5180" y="3593410"/>
            <a:ext cx="311226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92" dirty="0">
                <a:latin typeface="Arial"/>
                <a:cs typeface="Arial"/>
              </a:rPr>
              <a:t>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92756" y="3593410"/>
            <a:ext cx="706056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24" dirty="0">
                <a:latin typeface="Arial"/>
                <a:cs typeface="Arial"/>
              </a:rPr>
              <a:t>testis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00476" y="3593410"/>
            <a:ext cx="222600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537" dirty="0">
                <a:latin typeface="Arial"/>
                <a:cs typeface="Arial"/>
              </a:rPr>
              <a:t>-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32715" y="3593410"/>
            <a:ext cx="1465099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14" dirty="0">
                <a:latin typeface="Arial"/>
                <a:cs typeface="Arial"/>
              </a:rPr>
              <a:t>inseparable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11572" y="3593410"/>
            <a:ext cx="636690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74" dirty="0">
                <a:latin typeface="Arial"/>
                <a:cs typeface="Arial"/>
              </a:rPr>
              <a:t>from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67476" y="3593410"/>
            <a:ext cx="706437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24" dirty="0">
                <a:latin typeface="Arial"/>
                <a:cs typeface="Arial"/>
              </a:rPr>
              <a:t>testis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96561" y="3593410"/>
            <a:ext cx="1446811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23" dirty="0">
                <a:latin typeface="Arial"/>
                <a:cs typeface="Arial"/>
              </a:rPr>
              <a:t>(impossible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57108" y="3593410"/>
            <a:ext cx="308178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81" dirty="0">
                <a:latin typeface="Arial"/>
                <a:cs typeface="Arial"/>
              </a:rPr>
              <a:t>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5633" y="3922565"/>
            <a:ext cx="4277397" cy="1989836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33887" marR="33156">
              <a:lnSpc>
                <a:spcPts val="2244"/>
              </a:lnSpc>
            </a:pPr>
            <a:r>
              <a:rPr sz="2100" spc="25" dirty="0">
                <a:latin typeface="Arial"/>
                <a:cs typeface="Arial"/>
              </a:rPr>
              <a:t>palpate separately</a:t>
            </a:r>
            <a:r>
              <a:rPr sz="2100" spc="25" dirty="0" smtClean="0">
                <a:latin typeface="Arial"/>
                <a:cs typeface="Arial"/>
              </a:rPr>
              <a:t>)</a:t>
            </a:r>
            <a:endParaRPr lang="en-US" sz="2100" spc="25" dirty="0" smtClean="0">
              <a:latin typeface="Arial"/>
              <a:cs typeface="Arial"/>
            </a:endParaRPr>
          </a:p>
          <a:p>
            <a:pPr marL="33887" marR="33156">
              <a:lnSpc>
                <a:spcPts val="2244"/>
              </a:lnSpc>
            </a:pPr>
            <a:endParaRPr lang="en-US" sz="2100" spc="25" dirty="0">
              <a:latin typeface="Arial"/>
              <a:cs typeface="Arial"/>
            </a:endParaRPr>
          </a:p>
          <a:p>
            <a:pPr marL="33887" marR="33156">
              <a:lnSpc>
                <a:spcPts val="2244"/>
              </a:lnSpc>
            </a:pPr>
            <a:r>
              <a:rPr lang="en-US" sz="2100" spc="25" dirty="0" smtClean="0">
                <a:latin typeface="Arial"/>
                <a:cs typeface="Arial"/>
              </a:rPr>
              <a:t>Painless and non tenderness</a:t>
            </a:r>
          </a:p>
          <a:p>
            <a:pPr marL="33887" marR="33156">
              <a:lnSpc>
                <a:spcPts val="2244"/>
              </a:lnSpc>
            </a:pPr>
            <a:r>
              <a:rPr sz="2100" spc="47" dirty="0" smtClean="0">
                <a:latin typeface="Arial"/>
                <a:cs typeface="Arial"/>
              </a:rPr>
              <a:t>Surface </a:t>
            </a:r>
            <a:r>
              <a:rPr sz="2100" spc="47" dirty="0">
                <a:latin typeface="Arial"/>
                <a:cs typeface="Arial"/>
              </a:rPr>
              <a:t>- smooth</a:t>
            </a:r>
            <a:endParaRPr sz="2100" dirty="0">
              <a:latin typeface="Arial"/>
              <a:cs typeface="Arial"/>
            </a:endParaRPr>
          </a:p>
          <a:p>
            <a:pPr marL="12647" indent="12142">
              <a:lnSpc>
                <a:spcPts val="3600"/>
              </a:lnSpc>
              <a:spcBef>
                <a:spcPts val="455"/>
              </a:spcBef>
            </a:pPr>
            <a:r>
              <a:rPr sz="2100" spc="-338" dirty="0">
                <a:latin typeface="Arial"/>
                <a:cs typeface="Arial"/>
              </a:rPr>
              <a:t>C</a:t>
            </a:r>
            <a:r>
              <a:rPr sz="2100" spc="129" dirty="0">
                <a:latin typeface="Arial"/>
                <a:cs typeface="Arial"/>
              </a:rPr>
              <a:t>o</a:t>
            </a:r>
            <a:r>
              <a:rPr sz="2100" spc="8" dirty="0">
                <a:latin typeface="Arial"/>
                <a:cs typeface="Arial"/>
              </a:rPr>
              <a:t>n</a:t>
            </a:r>
            <a:r>
              <a:rPr sz="2100" spc="-41" dirty="0">
                <a:latin typeface="Arial"/>
                <a:cs typeface="Arial"/>
              </a:rPr>
              <a:t>s</a:t>
            </a:r>
            <a:r>
              <a:rPr sz="2100" spc="35" dirty="0">
                <a:latin typeface="Arial"/>
                <a:cs typeface="Arial"/>
              </a:rPr>
              <a:t>i</a:t>
            </a:r>
            <a:r>
              <a:rPr sz="2100" spc="-135" dirty="0">
                <a:latin typeface="Arial"/>
                <a:cs typeface="Arial"/>
              </a:rPr>
              <a:t>s</a:t>
            </a:r>
            <a:r>
              <a:rPr sz="2100" spc="257" dirty="0">
                <a:latin typeface="Arial"/>
                <a:cs typeface="Arial"/>
              </a:rPr>
              <a:t>t</a:t>
            </a:r>
            <a:r>
              <a:rPr sz="2100" spc="31" dirty="0">
                <a:latin typeface="Arial"/>
                <a:cs typeface="Arial"/>
              </a:rPr>
              <a:t>e</a:t>
            </a:r>
            <a:r>
              <a:rPr sz="2100" spc="8" dirty="0">
                <a:latin typeface="Arial"/>
                <a:cs typeface="Arial"/>
              </a:rPr>
              <a:t>n</a:t>
            </a:r>
            <a:r>
              <a:rPr sz="2100" spc="-20" dirty="0">
                <a:latin typeface="Arial"/>
                <a:cs typeface="Arial"/>
              </a:rPr>
              <a:t>c</a:t>
            </a:r>
            <a:r>
              <a:rPr sz="2100" spc="293" dirty="0">
                <a:latin typeface="Arial"/>
                <a:cs typeface="Arial"/>
              </a:rPr>
              <a:t>y</a:t>
            </a:r>
            <a:r>
              <a:rPr sz="2100" spc="831" dirty="0">
                <a:latin typeface="Arial"/>
                <a:cs typeface="Arial"/>
              </a:rPr>
              <a:t>-</a:t>
            </a:r>
            <a:r>
              <a:rPr sz="2100" spc="25" dirty="0">
                <a:latin typeface="Arial"/>
                <a:cs typeface="Arial"/>
              </a:rPr>
              <a:t> </a:t>
            </a:r>
            <a:r>
              <a:rPr sz="2100" spc="-209" dirty="0">
                <a:latin typeface="Arial"/>
                <a:cs typeface="Arial"/>
              </a:rPr>
              <a:t>s</a:t>
            </a:r>
            <a:r>
              <a:rPr sz="2100" spc="78" dirty="0">
                <a:latin typeface="Arial"/>
                <a:cs typeface="Arial"/>
              </a:rPr>
              <a:t>o</a:t>
            </a:r>
            <a:r>
              <a:rPr sz="2100" spc="185" dirty="0">
                <a:latin typeface="Arial"/>
                <a:cs typeface="Arial"/>
              </a:rPr>
              <a:t>f</a:t>
            </a:r>
            <a:r>
              <a:rPr sz="2100" spc="144" dirty="0">
                <a:latin typeface="Arial"/>
                <a:cs typeface="Arial"/>
              </a:rPr>
              <a:t>t</a:t>
            </a:r>
            <a:r>
              <a:rPr sz="2100" spc="179" dirty="0">
                <a:latin typeface="Arial"/>
                <a:cs typeface="Arial"/>
              </a:rPr>
              <a:t> </a:t>
            </a:r>
            <a:r>
              <a:rPr sz="2100" spc="-40" dirty="0">
                <a:latin typeface="Arial"/>
                <a:cs typeface="Arial"/>
              </a:rPr>
              <a:t>u</a:t>
            </a:r>
            <a:r>
              <a:rPr sz="2100" spc="-45" dirty="0">
                <a:latin typeface="Arial"/>
                <a:cs typeface="Arial"/>
              </a:rPr>
              <a:t>n</a:t>
            </a:r>
            <a:r>
              <a:rPr sz="2100" spc="-18" dirty="0">
                <a:latin typeface="Arial"/>
                <a:cs typeface="Arial"/>
              </a:rPr>
              <a:t>l</a:t>
            </a:r>
            <a:r>
              <a:rPr sz="2100" spc="-50" dirty="0">
                <a:latin typeface="Arial"/>
                <a:cs typeface="Arial"/>
              </a:rPr>
              <a:t>e</a:t>
            </a:r>
            <a:r>
              <a:rPr sz="2100" spc="-36" dirty="0">
                <a:latin typeface="Arial"/>
                <a:cs typeface="Arial"/>
              </a:rPr>
              <a:t>s</a:t>
            </a:r>
            <a:r>
              <a:rPr sz="2100" spc="-31" dirty="0">
                <a:latin typeface="Arial"/>
                <a:cs typeface="Arial"/>
              </a:rPr>
              <a:t>s</a:t>
            </a:r>
            <a:r>
              <a:rPr sz="2100" spc="193" dirty="0">
                <a:latin typeface="Arial"/>
                <a:cs typeface="Arial"/>
              </a:rPr>
              <a:t> </a:t>
            </a:r>
            <a:r>
              <a:rPr sz="2100" spc="-135" dirty="0">
                <a:latin typeface="Arial"/>
                <a:cs typeface="Arial"/>
              </a:rPr>
              <a:t>c</a:t>
            </a:r>
            <a:r>
              <a:rPr sz="2100" spc="-38" dirty="0">
                <a:latin typeface="Arial"/>
                <a:cs typeface="Arial"/>
              </a:rPr>
              <a:t>a</a:t>
            </a:r>
            <a:r>
              <a:rPr sz="2100" spc="59" dirty="0">
                <a:latin typeface="Arial"/>
                <a:cs typeface="Arial"/>
              </a:rPr>
              <a:t>l</a:t>
            </a:r>
            <a:r>
              <a:rPr sz="2100" spc="32" dirty="0">
                <a:latin typeface="Arial"/>
                <a:cs typeface="Arial"/>
              </a:rPr>
              <a:t>c</a:t>
            </a:r>
            <a:r>
              <a:rPr sz="2100" spc="-9" dirty="0">
                <a:latin typeface="Arial"/>
                <a:cs typeface="Arial"/>
              </a:rPr>
              <a:t>i</a:t>
            </a:r>
            <a:r>
              <a:rPr sz="2100" spc="156" dirty="0">
                <a:latin typeface="Arial"/>
                <a:cs typeface="Arial"/>
              </a:rPr>
              <a:t>f</a:t>
            </a:r>
            <a:r>
              <a:rPr sz="2100" spc="115" dirty="0">
                <a:latin typeface="Arial"/>
                <a:cs typeface="Arial"/>
              </a:rPr>
              <a:t>i</a:t>
            </a:r>
            <a:r>
              <a:rPr sz="2100" spc="54" dirty="0">
                <a:latin typeface="Arial"/>
                <a:cs typeface="Arial"/>
              </a:rPr>
              <a:t>e</a:t>
            </a:r>
            <a:r>
              <a:rPr sz="2100" spc="31" dirty="0">
                <a:latin typeface="Arial"/>
                <a:cs typeface="Arial"/>
              </a:rPr>
              <a:t>d</a:t>
            </a:r>
            <a:r>
              <a:rPr sz="2100" spc="-75" dirty="0">
                <a:latin typeface="Arial"/>
                <a:cs typeface="Arial"/>
              </a:rPr>
              <a:t>, </a:t>
            </a:r>
            <a:r>
              <a:rPr sz="2100" spc="-14" dirty="0">
                <a:latin typeface="Arial"/>
                <a:cs typeface="Arial"/>
              </a:rPr>
              <a:t>T</a:t>
            </a:r>
            <a:r>
              <a:rPr sz="2100" spc="-4" dirty="0">
                <a:latin typeface="Arial"/>
                <a:cs typeface="Arial"/>
              </a:rPr>
              <a:t>ra</a:t>
            </a:r>
            <a:r>
              <a:rPr sz="2100" spc="-14" dirty="0">
                <a:latin typeface="Arial"/>
                <a:cs typeface="Arial"/>
              </a:rPr>
              <a:t>n</a:t>
            </a:r>
            <a:r>
              <a:rPr sz="2100" dirty="0">
                <a:latin typeface="Arial"/>
                <a:cs typeface="Arial"/>
              </a:rPr>
              <a:t>s</a:t>
            </a:r>
            <a:r>
              <a:rPr sz="2100" spc="285" dirty="0">
                <a:latin typeface="Arial"/>
                <a:cs typeface="Arial"/>
              </a:rPr>
              <a:t> </a:t>
            </a:r>
            <a:r>
              <a:rPr sz="2100" spc="-55" dirty="0">
                <a:latin typeface="Arial"/>
                <a:cs typeface="Arial"/>
              </a:rPr>
              <a:t>i</a:t>
            </a:r>
            <a:r>
              <a:rPr sz="2100" spc="59" dirty="0">
                <a:latin typeface="Arial"/>
                <a:cs typeface="Arial"/>
              </a:rPr>
              <a:t>l</a:t>
            </a:r>
            <a:r>
              <a:rPr sz="2100" spc="87" dirty="0">
                <a:latin typeface="Arial"/>
                <a:cs typeface="Arial"/>
              </a:rPr>
              <a:t>l</a:t>
            </a:r>
            <a:r>
              <a:rPr sz="2100" spc="105" dirty="0">
                <a:latin typeface="Arial"/>
                <a:cs typeface="Arial"/>
              </a:rPr>
              <a:t>u</a:t>
            </a:r>
            <a:r>
              <a:rPr sz="2100" spc="172" dirty="0">
                <a:latin typeface="Arial"/>
                <a:cs typeface="Arial"/>
              </a:rPr>
              <a:t>m</a:t>
            </a:r>
            <a:r>
              <a:rPr sz="2100" spc="87" dirty="0">
                <a:latin typeface="Arial"/>
                <a:cs typeface="Arial"/>
              </a:rPr>
              <a:t>i</a:t>
            </a:r>
            <a:r>
              <a:rPr sz="2100" spc="54" dirty="0">
                <a:latin typeface="Arial"/>
                <a:cs typeface="Arial"/>
              </a:rPr>
              <a:t>n</a:t>
            </a:r>
            <a:r>
              <a:rPr sz="2100" spc="-63" dirty="0">
                <a:latin typeface="Arial"/>
                <a:cs typeface="Arial"/>
              </a:rPr>
              <a:t>a</a:t>
            </a:r>
            <a:r>
              <a:rPr sz="2100" spc="304" dirty="0">
                <a:latin typeface="Arial"/>
                <a:cs typeface="Arial"/>
              </a:rPr>
              <a:t>t</a:t>
            </a:r>
            <a:r>
              <a:rPr sz="2100" spc="12" dirty="0">
                <a:latin typeface="Arial"/>
                <a:cs typeface="Arial"/>
              </a:rPr>
              <a:t>i</a:t>
            </a:r>
            <a:r>
              <a:rPr sz="2100" spc="175" dirty="0">
                <a:latin typeface="Arial"/>
                <a:cs typeface="Arial"/>
              </a:rPr>
              <a:t>o</a:t>
            </a:r>
            <a:r>
              <a:rPr sz="2100" spc="-105" dirty="0">
                <a:latin typeface="Arial"/>
                <a:cs typeface="Arial"/>
              </a:rPr>
              <a:t>n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89" dirty="0">
                <a:latin typeface="Arial"/>
                <a:cs typeface="Arial"/>
              </a:rPr>
              <a:t> </a:t>
            </a:r>
            <a:r>
              <a:rPr sz="2100" spc="185" dirty="0">
                <a:latin typeface="Arial"/>
                <a:cs typeface="Arial"/>
              </a:rPr>
              <a:t>t</a:t>
            </a:r>
            <a:r>
              <a:rPr sz="2100" spc="-14" dirty="0">
                <a:latin typeface="Arial"/>
                <a:cs typeface="Arial"/>
              </a:rPr>
              <a:t>e</a:t>
            </a:r>
            <a:r>
              <a:rPr sz="2100" spc="-135" dirty="0">
                <a:latin typeface="Arial"/>
                <a:cs typeface="Arial"/>
              </a:rPr>
              <a:t>s</a:t>
            </a:r>
            <a:r>
              <a:rPr sz="2100" spc="190" dirty="0">
                <a:latin typeface="Arial"/>
                <a:cs typeface="Arial"/>
              </a:rPr>
              <a:t>t</a:t>
            </a:r>
            <a:r>
              <a:rPr sz="2100" dirty="0">
                <a:latin typeface="Arial"/>
                <a:cs typeface="Arial"/>
              </a:rPr>
              <a:t> </a:t>
            </a:r>
            <a:r>
              <a:rPr sz="2100" spc="-254" dirty="0">
                <a:latin typeface="Arial"/>
                <a:cs typeface="Arial"/>
              </a:rPr>
              <a:t> </a:t>
            </a:r>
            <a:r>
              <a:rPr sz="2100" spc="537" dirty="0">
                <a:latin typeface="Arial"/>
                <a:cs typeface="Arial"/>
              </a:rPr>
              <a:t>-</a:t>
            </a:r>
            <a:r>
              <a:rPr sz="2100" spc="485" dirty="0">
                <a:latin typeface="Arial"/>
                <a:cs typeface="Arial"/>
              </a:rPr>
              <a:t> </a:t>
            </a:r>
            <a:r>
              <a:rPr sz="2100" spc="-392" dirty="0">
                <a:latin typeface="Arial"/>
                <a:cs typeface="Arial"/>
              </a:rPr>
              <a:t>P</a:t>
            </a:r>
            <a:r>
              <a:rPr sz="2100" spc="78" dirty="0">
                <a:latin typeface="Arial"/>
                <a:cs typeface="Arial"/>
              </a:rPr>
              <a:t>o</a:t>
            </a:r>
            <a:r>
              <a:rPr sz="2100" spc="-88" dirty="0">
                <a:latin typeface="Arial"/>
                <a:cs typeface="Arial"/>
              </a:rPr>
              <a:t>s</a:t>
            </a:r>
            <a:r>
              <a:rPr sz="2100" spc="-9" dirty="0">
                <a:latin typeface="Arial"/>
                <a:cs typeface="Arial"/>
              </a:rPr>
              <a:t>i</a:t>
            </a:r>
            <a:r>
              <a:rPr sz="2100" spc="328" dirty="0">
                <a:latin typeface="Arial"/>
                <a:cs typeface="Arial"/>
              </a:rPr>
              <a:t>t</a:t>
            </a:r>
            <a:r>
              <a:rPr sz="2100" spc="-9" dirty="0">
                <a:latin typeface="Arial"/>
                <a:cs typeface="Arial"/>
              </a:rPr>
              <a:t>i</a:t>
            </a:r>
            <a:r>
              <a:rPr sz="2100" spc="100" dirty="0">
                <a:latin typeface="Arial"/>
                <a:cs typeface="Arial"/>
              </a:rPr>
              <a:t>v</a:t>
            </a:r>
            <a:r>
              <a:rPr sz="2100" spc="-105" dirty="0">
                <a:latin typeface="Arial"/>
                <a:cs typeface="Arial"/>
              </a:rPr>
              <a:t>e</a:t>
            </a:r>
            <a:endParaRPr sz="2100" dirty="0">
              <a:latin typeface="Arial"/>
              <a:cs typeface="Arial"/>
            </a:endParaRPr>
          </a:p>
          <a:p>
            <a:pPr marL="33888" marR="33156">
              <a:lnSpc>
                <a:spcPts val="2315"/>
              </a:lnSpc>
            </a:pPr>
            <a:r>
              <a:rPr sz="2100" spc="38" dirty="0">
                <a:latin typeface="Arial"/>
                <a:cs typeface="Arial"/>
              </a:rPr>
              <a:t>mixed with  blood/pus or calcified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6796" y="4419600"/>
            <a:ext cx="258064" cy="17399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21750">
              <a:lnSpc>
                <a:spcPts val="2244"/>
              </a:lnSpc>
            </a:pPr>
            <a:r>
              <a:rPr sz="2100" spc="-104" dirty="0">
                <a:latin typeface="Arial"/>
                <a:cs typeface="Arial"/>
              </a:rPr>
              <a:t>3</a:t>
            </a:r>
            <a:r>
              <a:rPr sz="2100" spc="-104" dirty="0" smtClean="0">
                <a:latin typeface="Arial"/>
                <a:cs typeface="Arial"/>
              </a:rPr>
              <a:t>.</a:t>
            </a:r>
            <a:endParaRPr sz="2100" dirty="0">
              <a:latin typeface="Arial"/>
              <a:cs typeface="Arial"/>
            </a:endParaRPr>
          </a:p>
          <a:p>
            <a:pPr marL="12647" marR="552">
              <a:lnSpc>
                <a:spcPct val="95825"/>
              </a:lnSpc>
              <a:spcBef>
                <a:spcPts val="1072"/>
              </a:spcBef>
            </a:pPr>
            <a:r>
              <a:rPr sz="2100" spc="-71" dirty="0">
                <a:latin typeface="Arial"/>
                <a:cs typeface="Arial"/>
              </a:rPr>
              <a:t>4.</a:t>
            </a:r>
            <a:endParaRPr sz="2100" dirty="0">
              <a:latin typeface="Arial"/>
              <a:cs typeface="Arial"/>
            </a:endParaRPr>
          </a:p>
          <a:p>
            <a:pPr marL="21751">
              <a:lnSpc>
                <a:spcPct val="95825"/>
              </a:lnSpc>
              <a:spcBef>
                <a:spcPts val="1185"/>
              </a:spcBef>
            </a:pPr>
            <a:r>
              <a:rPr sz="2100" spc="-104" dirty="0">
                <a:latin typeface="Arial"/>
                <a:cs typeface="Arial"/>
              </a:rPr>
              <a:t>5</a:t>
            </a:r>
            <a:r>
              <a:rPr sz="2100" spc="-104" dirty="0" smtClean="0">
                <a:latin typeface="Arial"/>
                <a:cs typeface="Arial"/>
              </a:rPr>
              <a:t>.</a:t>
            </a:r>
            <a:endParaRPr lang="en-US" sz="2100" spc="-104" dirty="0" smtClean="0">
              <a:latin typeface="Arial"/>
              <a:cs typeface="Arial"/>
            </a:endParaRPr>
          </a:p>
          <a:p>
            <a:pPr marL="21751">
              <a:lnSpc>
                <a:spcPct val="95825"/>
              </a:lnSpc>
              <a:spcBef>
                <a:spcPts val="1185"/>
              </a:spcBef>
            </a:pPr>
            <a:r>
              <a:rPr lang="en-US" sz="2100" spc="-104" dirty="0" smtClean="0">
                <a:latin typeface="Arial"/>
                <a:cs typeface="Arial"/>
              </a:rPr>
              <a:t>6.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152121" y="5410200"/>
            <a:ext cx="3461141" cy="7493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42991" marR="39830">
              <a:lnSpc>
                <a:spcPts val="2244"/>
              </a:lnSpc>
            </a:pPr>
            <a:r>
              <a:rPr sz="2100" spc="58" dirty="0">
                <a:latin typeface="Arial"/>
                <a:cs typeface="Arial"/>
              </a:rPr>
              <a:t>mixed with blood</a:t>
            </a:r>
            <a:endParaRPr sz="2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1072"/>
              </a:spcBef>
            </a:pPr>
            <a:r>
              <a:rPr sz="2100" spc="29" dirty="0">
                <a:latin typeface="Arial"/>
                <a:cs typeface="Arial"/>
              </a:rPr>
              <a:t>unless secondary  infection,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843278" y="102229"/>
            <a:ext cx="3561460" cy="698500"/>
          </a:xfrm>
          <a:prstGeom prst="rect">
            <a:avLst/>
          </a:prstGeom>
        </p:spPr>
        <p:txBody>
          <a:bodyPr wrap="square" lIns="0" tIns="34774" rIns="0" bIns="0" rtlCol="0">
            <a:noAutofit/>
          </a:bodyPr>
          <a:lstStyle/>
          <a:p>
            <a:pPr marL="12647">
              <a:lnSpc>
                <a:spcPts val="5475"/>
              </a:lnSpc>
            </a:pPr>
            <a:r>
              <a:rPr sz="5300" spc="-174" dirty="0">
                <a:latin typeface="Courier New"/>
                <a:cs typeface="Courier New"/>
              </a:rPr>
              <a:t>HYDROCELE</a:t>
            </a:r>
            <a:endParaRPr sz="5300" dirty="0"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12156" y="521029"/>
            <a:ext cx="1796610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22" dirty="0">
                <a:latin typeface="Arial"/>
                <a:cs typeface="Arial"/>
              </a:rPr>
              <a:t>Generally not essential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62220" y="1511635"/>
            <a:ext cx="2278926" cy="1025651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09059" marR="101488" algn="ctr">
              <a:lnSpc>
                <a:spcPts val="1430"/>
              </a:lnSpc>
            </a:pPr>
            <a:r>
              <a:rPr sz="1300" spc="9" dirty="0" smtClean="0">
                <a:latin typeface="Arial"/>
                <a:cs typeface="Arial"/>
              </a:rPr>
              <a:t>Leukocytosis </a:t>
            </a:r>
            <a:r>
              <a:rPr sz="1300" spc="9" dirty="0">
                <a:latin typeface="Arial"/>
                <a:cs typeface="Arial"/>
              </a:rPr>
              <a:t>with a  higher</a:t>
            </a:r>
            <a:endParaRPr sz="1300" dirty="0">
              <a:latin typeface="Arial"/>
              <a:cs typeface="Arial"/>
            </a:endParaRPr>
          </a:p>
          <a:p>
            <a:pPr indent="6049" algn="ctr">
              <a:lnSpc>
                <a:spcPts val="1490"/>
              </a:lnSpc>
              <a:spcBef>
                <a:spcPts val="63"/>
              </a:spcBef>
            </a:pPr>
            <a:r>
              <a:rPr sz="1300" spc="32" dirty="0">
                <a:latin typeface="Arial"/>
                <a:cs typeface="Arial"/>
              </a:rPr>
              <a:t>percentage of neutrophils </a:t>
            </a:r>
            <a:endParaRPr sz="1300" dirty="0">
              <a:latin typeface="Arial"/>
              <a:cs typeface="Arial"/>
            </a:endParaRPr>
          </a:p>
          <a:p>
            <a:pPr algn="ctr">
              <a:lnSpc>
                <a:spcPts val="1490"/>
              </a:lnSpc>
              <a:spcBef>
                <a:spcPts val="152"/>
              </a:spcBef>
            </a:pPr>
            <a:r>
              <a:rPr sz="1300" spc="-98" dirty="0">
                <a:latin typeface="Arial"/>
                <a:cs typeface="Arial"/>
              </a:rPr>
              <a:t>s</a:t>
            </a:r>
            <a:r>
              <a:rPr sz="1300" spc="18" dirty="0">
                <a:latin typeface="Arial"/>
                <a:cs typeface="Arial"/>
              </a:rPr>
              <a:t>ug</a:t>
            </a:r>
            <a:r>
              <a:rPr sz="1300" spc="-2" dirty="0">
                <a:latin typeface="Arial"/>
                <a:cs typeface="Arial"/>
              </a:rPr>
              <a:t>ge</a:t>
            </a:r>
            <a:r>
              <a:rPr sz="1300" spc="-98" dirty="0">
                <a:latin typeface="Arial"/>
                <a:cs typeface="Arial"/>
              </a:rPr>
              <a:t>s</a:t>
            </a:r>
            <a:r>
              <a:rPr sz="1300" spc="164" dirty="0">
                <a:latin typeface="Arial"/>
                <a:cs typeface="Arial"/>
              </a:rPr>
              <a:t>t</a:t>
            </a:r>
            <a:r>
              <a:rPr sz="1300" spc="-123" dirty="0">
                <a:latin typeface="Arial"/>
                <a:cs typeface="Arial"/>
              </a:rPr>
              <a:t>s</a:t>
            </a:r>
            <a:r>
              <a:rPr sz="1300" spc="9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a</a:t>
            </a:r>
            <a:r>
              <a:rPr sz="1300" dirty="0">
                <a:latin typeface="Arial"/>
                <a:cs typeface="Arial"/>
              </a:rPr>
              <a:t>n</a:t>
            </a:r>
            <a:r>
              <a:rPr sz="1300" spc="61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i</a:t>
            </a:r>
            <a:r>
              <a:rPr sz="1300" spc="-2" dirty="0">
                <a:latin typeface="Arial"/>
                <a:cs typeface="Arial"/>
              </a:rPr>
              <a:t>n</a:t>
            </a:r>
            <a:r>
              <a:rPr sz="1300" spc="164" dirty="0">
                <a:latin typeface="Arial"/>
                <a:cs typeface="Arial"/>
              </a:rPr>
              <a:t>f</a:t>
            </a:r>
            <a:r>
              <a:rPr sz="1300" spc="-52" dirty="0">
                <a:latin typeface="Arial"/>
                <a:cs typeface="Arial"/>
              </a:rPr>
              <a:t>e</a:t>
            </a:r>
            <a:r>
              <a:rPr sz="1300" spc="-25" dirty="0">
                <a:latin typeface="Arial"/>
                <a:cs typeface="Arial"/>
              </a:rPr>
              <a:t>c</a:t>
            </a:r>
            <a:r>
              <a:rPr sz="1300" spc="189" dirty="0">
                <a:latin typeface="Arial"/>
                <a:cs typeface="Arial"/>
              </a:rPr>
              <a:t>t</a:t>
            </a:r>
            <a:r>
              <a:rPr sz="1300" spc="-2" dirty="0">
                <a:latin typeface="Arial"/>
                <a:cs typeface="Arial"/>
              </a:rPr>
              <a:t>i</a:t>
            </a:r>
            <a:r>
              <a:rPr sz="1300" spc="114" dirty="0">
                <a:latin typeface="Arial"/>
                <a:cs typeface="Arial"/>
              </a:rPr>
              <a:t>o</a:t>
            </a:r>
            <a:r>
              <a:rPr sz="1300" spc="18" dirty="0">
                <a:latin typeface="Arial"/>
                <a:cs typeface="Arial"/>
              </a:rPr>
              <a:t>u</a:t>
            </a:r>
            <a:r>
              <a:rPr sz="1300" spc="-103" dirty="0">
                <a:latin typeface="Arial"/>
                <a:cs typeface="Arial"/>
              </a:rPr>
              <a:t>s</a:t>
            </a:r>
            <a:r>
              <a:rPr sz="1300" spc="100" dirty="0">
                <a:latin typeface="Arial"/>
                <a:cs typeface="Arial"/>
              </a:rPr>
              <a:t> </a:t>
            </a:r>
            <a:r>
              <a:rPr sz="1300" spc="-75" dirty="0">
                <a:latin typeface="Arial"/>
                <a:cs typeface="Arial"/>
              </a:rPr>
              <a:t>a</a:t>
            </a:r>
            <a:r>
              <a:rPr sz="1300" spc="42" dirty="0">
                <a:latin typeface="Arial"/>
                <a:cs typeface="Arial"/>
              </a:rPr>
              <a:t>nd</a:t>
            </a:r>
            <a:r>
              <a:rPr sz="1300" spc="288" dirty="0">
                <a:latin typeface="Arial"/>
                <a:cs typeface="Arial"/>
              </a:rPr>
              <a:t>/</a:t>
            </a:r>
            <a:r>
              <a:rPr sz="1300" spc="42" dirty="0">
                <a:latin typeface="Arial"/>
                <a:cs typeface="Arial"/>
              </a:rPr>
              <a:t>or</a:t>
            </a:r>
            <a:r>
              <a:rPr sz="1300" spc="35" dirty="0">
                <a:latin typeface="Arial"/>
                <a:cs typeface="Arial"/>
              </a:rPr>
              <a:t> </a:t>
            </a:r>
            <a:endParaRPr sz="1300" dirty="0">
              <a:latin typeface="Arial"/>
              <a:cs typeface="Arial"/>
            </a:endParaRPr>
          </a:p>
          <a:p>
            <a:pPr algn="ctr">
              <a:lnSpc>
                <a:spcPts val="1490"/>
              </a:lnSpc>
              <a:spcBef>
                <a:spcPts val="152"/>
              </a:spcBef>
            </a:pPr>
            <a:r>
              <a:rPr sz="1300" spc="22" dirty="0">
                <a:latin typeface="Arial"/>
                <a:cs typeface="Arial"/>
              </a:rPr>
              <a:t>inflammatory process (eg, </a:t>
            </a:r>
            <a:endParaRPr sz="1300" dirty="0">
              <a:latin typeface="Arial"/>
              <a:cs typeface="Arial"/>
            </a:endParaRPr>
          </a:p>
          <a:p>
            <a:pPr algn="ctr">
              <a:lnSpc>
                <a:spcPts val="1490"/>
              </a:lnSpc>
              <a:spcBef>
                <a:spcPts val="152"/>
              </a:spcBef>
            </a:pPr>
            <a:r>
              <a:rPr sz="1300" spc="42" dirty="0">
                <a:latin typeface="Arial"/>
                <a:cs typeface="Arial"/>
              </a:rPr>
              <a:t>epididymo-orchitis)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59172" y="3127069"/>
            <a:ext cx="2298542" cy="611124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algn="ctr">
              <a:lnSpc>
                <a:spcPts val="1430"/>
              </a:lnSpc>
            </a:pPr>
            <a:r>
              <a:rPr lang="en-US" sz="1400" dirty="0"/>
              <a:t> </a:t>
            </a:r>
            <a:r>
              <a:rPr lang="en-US" sz="1400" dirty="0" smtClean="0"/>
              <a:t>Ultrasound</a:t>
            </a:r>
            <a:r>
              <a:rPr lang="en-US" sz="1400" dirty="0"/>
              <a:t> to check for hernias, tumors, or any other cause of scrotal </a:t>
            </a:r>
            <a:r>
              <a:rPr lang="en-US" sz="1400" dirty="0" smtClean="0"/>
              <a:t>swelling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2716" y="3337381"/>
            <a:ext cx="1222526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-62" dirty="0">
                <a:latin typeface="Arial"/>
                <a:cs typeface="Arial"/>
              </a:rPr>
              <a:t>INVESTIGATION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80508" y="4535245"/>
            <a:ext cx="2242495" cy="608076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R="1900" algn="ctr">
              <a:lnSpc>
                <a:spcPts val="1430"/>
              </a:lnSpc>
            </a:pPr>
            <a:r>
              <a:rPr sz="1300" spc="7" dirty="0">
                <a:latin typeface="Arial"/>
                <a:cs typeface="Arial"/>
              </a:rPr>
              <a:t>USG can help evaluate for an</a:t>
            </a:r>
            <a:endParaRPr sz="1300" dirty="0">
              <a:latin typeface="Arial"/>
              <a:cs typeface="Arial"/>
            </a:endParaRPr>
          </a:p>
          <a:p>
            <a:pPr algn="ctr">
              <a:lnSpc>
                <a:spcPts val="1490"/>
              </a:lnSpc>
              <a:spcBef>
                <a:spcPts val="88"/>
              </a:spcBef>
            </a:pPr>
            <a:r>
              <a:rPr sz="1300" spc="41" dirty="0">
                <a:latin typeface="Arial"/>
                <a:cs typeface="Arial"/>
              </a:rPr>
              <a:t>u</a:t>
            </a:r>
            <a:r>
              <a:rPr sz="1300" spc="35" dirty="0">
                <a:latin typeface="Arial"/>
                <a:cs typeface="Arial"/>
              </a:rPr>
              <a:t>n</a:t>
            </a:r>
            <a:r>
              <a:rPr sz="1300" spc="41" dirty="0">
                <a:latin typeface="Arial"/>
                <a:cs typeface="Arial"/>
              </a:rPr>
              <a:t>de</a:t>
            </a:r>
            <a:r>
              <a:rPr sz="1300" spc="20" dirty="0">
                <a:latin typeface="Arial"/>
                <a:cs typeface="Arial"/>
              </a:rPr>
              <a:t>r</a:t>
            </a:r>
            <a:r>
              <a:rPr sz="1300" spc="13" dirty="0">
                <a:latin typeface="Arial"/>
                <a:cs typeface="Arial"/>
              </a:rPr>
              <a:t>l</a:t>
            </a:r>
            <a:r>
              <a:rPr sz="1300" spc="37" dirty="0">
                <a:latin typeface="Arial"/>
                <a:cs typeface="Arial"/>
              </a:rPr>
              <a:t>y</a:t>
            </a:r>
            <a:r>
              <a:rPr sz="1300" spc="13" dirty="0">
                <a:latin typeface="Arial"/>
                <a:cs typeface="Arial"/>
              </a:rPr>
              <a:t>i</a:t>
            </a:r>
            <a:r>
              <a:rPr sz="1300" spc="35" dirty="0">
                <a:latin typeface="Arial"/>
                <a:cs typeface="Arial"/>
              </a:rPr>
              <a:t>ng</a:t>
            </a:r>
            <a:r>
              <a:rPr sz="1300" spc="134" dirty="0">
                <a:latin typeface="Arial"/>
                <a:cs typeface="Arial"/>
              </a:rPr>
              <a:t> </a:t>
            </a:r>
            <a:r>
              <a:rPr sz="1300" spc="-28" dirty="0">
                <a:latin typeface="Arial"/>
                <a:cs typeface="Arial"/>
              </a:rPr>
              <a:t>p</a:t>
            </a:r>
            <a:r>
              <a:rPr sz="1300" spc="68" dirty="0">
                <a:latin typeface="Arial"/>
                <a:cs typeface="Arial"/>
              </a:rPr>
              <a:t>r</a:t>
            </a:r>
            <a:r>
              <a:rPr sz="1300" spc="42" dirty="0">
                <a:latin typeface="Arial"/>
                <a:cs typeface="Arial"/>
              </a:rPr>
              <a:t>o</a:t>
            </a:r>
            <a:r>
              <a:rPr sz="1300" spc="-1" dirty="0">
                <a:latin typeface="Arial"/>
                <a:cs typeface="Arial"/>
              </a:rPr>
              <a:t>c</a:t>
            </a:r>
            <a:r>
              <a:rPr sz="1300" spc="-2" dirty="0">
                <a:latin typeface="Arial"/>
                <a:cs typeface="Arial"/>
              </a:rPr>
              <a:t>e</a:t>
            </a:r>
            <a:r>
              <a:rPr sz="1300" spc="-51" dirty="0">
                <a:latin typeface="Arial"/>
                <a:cs typeface="Arial"/>
              </a:rPr>
              <a:t>s</a:t>
            </a:r>
            <a:r>
              <a:rPr sz="1300" spc="-72" dirty="0">
                <a:latin typeface="Arial"/>
                <a:cs typeface="Arial"/>
              </a:rPr>
              <a:t>s</a:t>
            </a:r>
            <a:r>
              <a:rPr sz="1300" spc="-75" dirty="0">
                <a:latin typeface="Arial"/>
                <a:cs typeface="Arial"/>
              </a:rPr>
              <a:t>,</a:t>
            </a:r>
            <a:r>
              <a:rPr sz="1300" spc="144" dirty="0">
                <a:latin typeface="Arial"/>
                <a:cs typeface="Arial"/>
              </a:rPr>
              <a:t> </a:t>
            </a:r>
            <a:r>
              <a:rPr sz="1300" spc="4" dirty="0">
                <a:latin typeface="Arial"/>
                <a:cs typeface="Arial"/>
              </a:rPr>
              <a:t>su</a:t>
            </a:r>
            <a:r>
              <a:rPr sz="1300" dirty="0">
                <a:latin typeface="Arial"/>
                <a:cs typeface="Arial"/>
              </a:rPr>
              <a:t>ch</a:t>
            </a:r>
            <a:r>
              <a:rPr sz="1300" spc="22" dirty="0">
                <a:latin typeface="Arial"/>
                <a:cs typeface="Arial"/>
              </a:rPr>
              <a:t> </a:t>
            </a:r>
            <a:r>
              <a:rPr sz="1300" spc="-173" dirty="0">
                <a:latin typeface="Arial"/>
                <a:cs typeface="Arial"/>
              </a:rPr>
              <a:t>a</a:t>
            </a:r>
            <a:r>
              <a:rPr sz="1300" spc="-155" dirty="0">
                <a:latin typeface="Arial"/>
                <a:cs typeface="Arial"/>
              </a:rPr>
              <a:t>s</a:t>
            </a:r>
            <a:r>
              <a:rPr sz="1300" spc="-86" dirty="0">
                <a:latin typeface="Arial"/>
                <a:cs typeface="Arial"/>
              </a:rPr>
              <a:t> 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spc="-173" dirty="0">
                <a:latin typeface="Arial"/>
                <a:cs typeface="Arial"/>
              </a:rPr>
              <a:t>a</a:t>
            </a:r>
            <a:r>
              <a:rPr sz="1300" spc="-86" dirty="0">
                <a:latin typeface="Arial"/>
                <a:cs typeface="Arial"/>
              </a:rPr>
              <a:t> </a:t>
            </a:r>
            <a:endParaRPr sz="1300" dirty="0">
              <a:latin typeface="Arial"/>
              <a:cs typeface="Arial"/>
            </a:endParaRPr>
          </a:p>
          <a:p>
            <a:pPr algn="ctr">
              <a:lnSpc>
                <a:spcPts val="1490"/>
              </a:lnSpc>
              <a:spcBef>
                <a:spcPts val="137"/>
              </a:spcBef>
            </a:pPr>
            <a:r>
              <a:rPr sz="1300" spc="55" dirty="0">
                <a:latin typeface="Arial"/>
                <a:cs typeface="Arial"/>
              </a:rPr>
              <a:t>tumour or torsion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63972" y="6153733"/>
            <a:ext cx="1695192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12" dirty="0">
                <a:latin typeface="Arial"/>
                <a:cs typeface="Arial"/>
              </a:rPr>
              <a:t>FNAC contraindicated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843290" y="120906"/>
            <a:ext cx="3508540" cy="1422442"/>
          </a:xfrm>
          <a:prstGeom prst="rect">
            <a:avLst/>
          </a:prstGeom>
        </p:spPr>
        <p:txBody>
          <a:bodyPr wrap="square" lIns="0" tIns="34014" rIns="0" bIns="0" rtlCol="0">
            <a:noAutofit/>
          </a:bodyPr>
          <a:lstStyle/>
          <a:p>
            <a:pPr algn="ctr">
              <a:lnSpc>
                <a:spcPts val="5367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  <a:p>
            <a:pPr marL="217930" marR="292251" algn="ctr">
              <a:lnSpc>
                <a:spcPct val="95825"/>
              </a:lnSpc>
              <a:spcBef>
                <a:spcPts val="2854"/>
              </a:spcBef>
            </a:pPr>
            <a:r>
              <a:rPr sz="2300" b="1" spc="259" dirty="0">
                <a:latin typeface="Arial"/>
                <a:cs typeface="Arial"/>
              </a:rPr>
              <a:t>INVESTIGATIONS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23763" y="2166978"/>
            <a:ext cx="2467876" cy="191431"/>
          </a:xfrm>
          <a:prstGeom prst="rect">
            <a:avLst/>
          </a:prstGeom>
        </p:spPr>
        <p:txBody>
          <a:bodyPr wrap="square" lIns="0" tIns="9077" rIns="0" bIns="0" rtlCol="0">
            <a:noAutofit/>
          </a:bodyPr>
          <a:lstStyle/>
          <a:p>
            <a:pPr marL="12647">
              <a:lnSpc>
                <a:spcPts val="1435"/>
              </a:lnSpc>
            </a:pPr>
            <a:r>
              <a:rPr sz="1300" spc="-367" dirty="0">
                <a:solidFill>
                  <a:srgbClr val="C1BFC3"/>
                </a:solidFill>
                <a:latin typeface="Arial"/>
                <a:cs typeface="Arial"/>
              </a:rPr>
              <a:t>UL</a:t>
            </a:r>
            <a:r>
              <a:rPr sz="1300" spc="-367" dirty="0">
                <a:solidFill>
                  <a:srgbClr val="D4D4D4"/>
                </a:solidFill>
                <a:latin typeface="Arial"/>
                <a:cs typeface="Arial"/>
              </a:rPr>
              <a:t>TRASOUND} IMGING CONSUL TNT </a:t>
            </a:r>
            <a:r>
              <a:rPr sz="1300" spc="-188" dirty="0">
                <a:solidFill>
                  <a:srgbClr val="D4D4D4"/>
                </a:solidFill>
                <a:latin typeface="Times New Roman"/>
                <a:cs typeface="Times New Roman"/>
              </a:rPr>
              <a:t>GR</a:t>
            </a:r>
            <a:r>
              <a:rPr sz="1300" spc="-188" dirty="0">
                <a:solidFill>
                  <a:srgbClr val="C1BFC3"/>
                </a:solidFill>
                <a:latin typeface="Times New Roman"/>
                <a:cs typeface="Times New Roman"/>
              </a:rPr>
              <a:t>(</a:t>
            </a:r>
            <a:r>
              <a:rPr sz="1300" spc="-188" dirty="0">
                <a:solidFill>
                  <a:srgbClr val="D4D4D4"/>
                </a:solidFill>
                <a:latin typeface="Times New Roman"/>
                <a:cs typeface="Times New Roman"/>
              </a:rPr>
              <a:t>LP)</a:t>
            </a:r>
            <a:r>
              <a:rPr sz="1300" spc="-188" dirty="0">
                <a:solidFill>
                  <a:srgbClr val="A5A5A5"/>
                </a:solidFill>
                <a:latin typeface="Times New Roman"/>
                <a:cs typeface="Times New Roman"/>
              </a:rPr>
              <a:t>:</a:t>
            </a:r>
            <a:r>
              <a:rPr sz="1300" spc="-188" dirty="0">
                <a:solidFill>
                  <a:srgbClr val="D4D4D4"/>
                </a:solidFill>
                <a:latin typeface="Times New Roman"/>
                <a:cs typeface="Times New Roman"/>
              </a:rPr>
              <a:t>28150 </a:t>
            </a:r>
            <a:r>
              <a:rPr sz="1300" spc="-367" dirty="0">
                <a:solidFill>
                  <a:srgbClr val="D4D4D4"/>
                </a:solidFill>
                <a:latin typeface="Arial"/>
                <a:cs typeface="Arial"/>
              </a:rPr>
              <a:t>P9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54216" y="2166949"/>
            <a:ext cx="249619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-440" dirty="0">
                <a:solidFill>
                  <a:srgbClr val="D4D4D4"/>
                </a:solidFill>
                <a:latin typeface="Arial"/>
                <a:cs typeface="Arial"/>
              </a:rPr>
              <a:t>4MM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62064" y="2166949"/>
            <a:ext cx="255351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-372" dirty="0">
                <a:solidFill>
                  <a:srgbClr val="D4D4D4"/>
                </a:solidFill>
                <a:latin typeface="Arial"/>
                <a:cs typeface="Arial"/>
              </a:rPr>
              <a:t>C358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3764" y="2205031"/>
            <a:ext cx="570873" cy="939800"/>
          </a:xfrm>
          <a:prstGeom prst="rect">
            <a:avLst/>
          </a:prstGeom>
        </p:spPr>
        <p:txBody>
          <a:bodyPr wrap="square" lIns="0" tIns="46782" rIns="0" bIns="0" rtlCol="0">
            <a:noAutofit/>
          </a:bodyPr>
          <a:lstStyle/>
          <a:p>
            <a:pPr marL="12647">
              <a:lnSpc>
                <a:spcPts val="7369"/>
              </a:lnSpc>
            </a:pPr>
            <a:r>
              <a:rPr sz="7200" b="1" spc="-589" dirty="0">
                <a:solidFill>
                  <a:srgbClr val="D4D4D4"/>
                </a:solidFill>
                <a:latin typeface="Times New Roman"/>
                <a:cs typeface="Times New Roman"/>
              </a:rPr>
              <a:t>i-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54571" y="2205031"/>
            <a:ext cx="759967" cy="939800"/>
          </a:xfrm>
          <a:prstGeom prst="rect">
            <a:avLst/>
          </a:prstGeom>
        </p:spPr>
        <p:txBody>
          <a:bodyPr wrap="square" lIns="0" tIns="46782" rIns="0" bIns="0" rtlCol="0">
            <a:noAutofit/>
          </a:bodyPr>
          <a:lstStyle/>
          <a:p>
            <a:pPr marL="12647">
              <a:lnSpc>
                <a:spcPts val="7369"/>
              </a:lnSpc>
            </a:pPr>
            <a:r>
              <a:rPr sz="7200" b="1" spc="-647" dirty="0">
                <a:solidFill>
                  <a:srgbClr val="C1BFC3"/>
                </a:solidFill>
                <a:latin typeface="Times New Roman"/>
                <a:cs typeface="Times New Roman"/>
              </a:rPr>
              <a:t>·</a:t>
            </a:r>
            <a:r>
              <a:rPr sz="7200" b="1" spc="-647" dirty="0">
                <a:solidFill>
                  <a:srgbClr val="878787"/>
                </a:solidFill>
                <a:latin typeface="Times New Roman"/>
                <a:cs typeface="Times New Roman"/>
              </a:rPr>
              <a:t>_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76511" y="2951401"/>
            <a:ext cx="609187" cy="368300"/>
          </a:xfrm>
          <a:prstGeom prst="rect">
            <a:avLst/>
          </a:prstGeom>
        </p:spPr>
        <p:txBody>
          <a:bodyPr wrap="square" lIns="0" tIns="18052" rIns="0" bIns="0" rtlCol="0">
            <a:noAutofit/>
          </a:bodyPr>
          <a:lstStyle/>
          <a:p>
            <a:pPr marL="12647">
              <a:lnSpc>
                <a:spcPts val="2854"/>
              </a:lnSpc>
            </a:pPr>
            <a:r>
              <a:rPr sz="700" spc="24" dirty="0">
                <a:solidFill>
                  <a:srgbClr val="878787"/>
                </a:solidFill>
                <a:latin typeface="Arial"/>
                <a:cs typeface="Arial"/>
              </a:rPr>
              <a:t>.•,  </a:t>
            </a:r>
            <a:r>
              <a:rPr sz="2700" spc="-241" dirty="0">
                <a:solidFill>
                  <a:srgbClr val="878787"/>
                </a:solidFill>
                <a:latin typeface="Times New Roman"/>
                <a:cs typeface="Times New Roman"/>
              </a:rPr>
              <a:t>.......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07427" y="3124414"/>
            <a:ext cx="254726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spc="1071" dirty="0">
                <a:solidFill>
                  <a:srgbClr val="878787"/>
                </a:solidFill>
                <a:latin typeface="Arial"/>
                <a:cs typeface="Arial"/>
              </a:rPr>
              <a:t>~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23768" y="4886912"/>
            <a:ext cx="254929" cy="649601"/>
          </a:xfrm>
          <a:prstGeom prst="rect">
            <a:avLst/>
          </a:prstGeom>
        </p:spPr>
        <p:txBody>
          <a:bodyPr wrap="square" lIns="0" tIns="8126" rIns="0" bIns="0" rtlCol="0">
            <a:noAutofit/>
          </a:bodyPr>
          <a:lstStyle/>
          <a:p>
            <a:pPr marL="12647" marR="26086">
              <a:lnSpc>
                <a:spcPts val="1285"/>
              </a:lnSpc>
            </a:pPr>
            <a:r>
              <a:rPr sz="1200" spc="-327" dirty="0">
                <a:solidFill>
                  <a:srgbClr val="D4D4D4"/>
                </a:solidFill>
                <a:latin typeface="Arial"/>
                <a:cs typeface="Arial"/>
              </a:rPr>
              <a:t>0</a:t>
            </a:r>
            <a:r>
              <a:rPr sz="1200" spc="-327" dirty="0">
                <a:solidFill>
                  <a:srgbClr val="E6E6E6"/>
                </a:solidFill>
                <a:latin typeface="Arial"/>
                <a:cs typeface="Arial"/>
              </a:rPr>
              <a:t>N</a:t>
            </a:r>
            <a:r>
              <a:rPr sz="1200" spc="-327" dirty="0">
                <a:solidFill>
                  <a:srgbClr val="D4D4D4"/>
                </a:solidFill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  <a:p>
            <a:pPr marL="21751">
              <a:lnSpc>
                <a:spcPts val="1325"/>
              </a:lnSpc>
              <a:spcBef>
                <a:spcPts val="2"/>
              </a:spcBef>
            </a:pPr>
            <a:r>
              <a:rPr sz="1400" spc="-240" dirty="0">
                <a:solidFill>
                  <a:srgbClr val="D4D4D4"/>
                </a:solidFill>
                <a:latin typeface="Times New Roman"/>
                <a:cs typeface="Times New Roman"/>
              </a:rPr>
              <a:t>I4en</a:t>
            </a:r>
            <a:endParaRPr sz="1400" dirty="0">
              <a:latin typeface="Times New Roman"/>
              <a:cs typeface="Times New Roman"/>
            </a:endParaRPr>
          </a:p>
          <a:p>
            <a:pPr marL="12647" marR="1437">
              <a:lnSpc>
                <a:spcPts val="1185"/>
              </a:lnSpc>
            </a:pPr>
            <a:r>
              <a:rPr sz="1300" spc="-116" dirty="0">
                <a:solidFill>
                  <a:srgbClr val="D4D4D4"/>
                </a:solidFill>
                <a:latin typeface="Times New Roman"/>
                <a:cs typeface="Times New Roman"/>
              </a:rPr>
              <a:t>072</a:t>
            </a:r>
            <a:endParaRPr sz="1300" dirty="0">
              <a:latin typeface="Times New Roman"/>
              <a:cs typeface="Times New Roman"/>
            </a:endParaRPr>
          </a:p>
          <a:p>
            <a:pPr marL="12647" marR="4640">
              <a:lnSpc>
                <a:spcPts val="1250"/>
              </a:lnSpc>
              <a:spcBef>
                <a:spcPts val="3"/>
              </a:spcBef>
            </a:pPr>
            <a:r>
              <a:rPr sz="1200" i="1" spc="-1" dirty="0">
                <a:solidFill>
                  <a:srgbClr val="C1BFC3"/>
                </a:solidFill>
                <a:latin typeface="Times New Roman"/>
                <a:cs typeface="Times New Roman"/>
              </a:rPr>
              <a:t>¢</a:t>
            </a:r>
            <a:r>
              <a:rPr sz="1300" spc="251" dirty="0">
                <a:solidFill>
                  <a:srgbClr val="D4D4D4"/>
                </a:solidFill>
                <a:latin typeface="Arial"/>
                <a:cs typeface="Arial"/>
              </a:rPr>
              <a:t>3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15271" y="4971684"/>
            <a:ext cx="627106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900" spc="-274" dirty="0">
                <a:solidFill>
                  <a:srgbClr val="D4D4D4"/>
                </a:solidFill>
                <a:latin typeface="Times New Roman"/>
                <a:cs typeface="Times New Roman"/>
              </a:rPr>
              <a:t>Hy</a:t>
            </a:r>
            <a:r>
              <a:rPr sz="1900" spc="-274" dirty="0">
                <a:solidFill>
                  <a:srgbClr val="C1BFC3"/>
                </a:solidFill>
                <a:latin typeface="Times New Roman"/>
                <a:cs typeface="Times New Roman"/>
              </a:rPr>
              <a:t>d</a:t>
            </a:r>
            <a:r>
              <a:rPr sz="1900" spc="-274" dirty="0">
                <a:solidFill>
                  <a:srgbClr val="D4D4D4"/>
                </a:solidFill>
                <a:latin typeface="Times New Roman"/>
                <a:cs typeface="Times New Roman"/>
              </a:rPr>
              <a:t>r</a:t>
            </a:r>
            <a:r>
              <a:rPr sz="1900" spc="-274" dirty="0">
                <a:solidFill>
                  <a:srgbClr val="C1BFC3"/>
                </a:solidFill>
                <a:latin typeface="Times New Roman"/>
                <a:cs typeface="Times New Roman"/>
              </a:rPr>
              <a:t>c</a:t>
            </a:r>
            <a:r>
              <a:rPr sz="1900" spc="-274" dirty="0">
                <a:solidFill>
                  <a:srgbClr val="D4D4D4"/>
                </a:solidFill>
                <a:latin typeface="Times New Roman"/>
                <a:cs typeface="Times New Roman"/>
              </a:rPr>
              <a:t>:le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26824" y="6151645"/>
            <a:ext cx="450848" cy="377773"/>
          </a:xfrm>
          <a:prstGeom prst="rect">
            <a:avLst/>
          </a:prstGeom>
        </p:spPr>
        <p:txBody>
          <a:bodyPr wrap="square" lIns="0" tIns="8538" rIns="0" bIns="0" rtlCol="0">
            <a:noAutofit/>
          </a:bodyPr>
          <a:lstStyle/>
          <a:p>
            <a:pPr algn="ctr">
              <a:lnSpc>
                <a:spcPts val="1346"/>
              </a:lnSpc>
            </a:pPr>
            <a:r>
              <a:rPr sz="1300" spc="-156" dirty="0">
                <a:solidFill>
                  <a:srgbClr val="D4D4D4"/>
                </a:solidFill>
                <a:latin typeface="Times New Roman"/>
                <a:cs typeface="Times New Roman"/>
              </a:rPr>
              <a:t>+</a:t>
            </a:r>
            <a:r>
              <a:rPr sz="1300" spc="-156" dirty="0">
                <a:solidFill>
                  <a:srgbClr val="C1BFC3"/>
                </a:solidFill>
                <a:latin typeface="Times New Roman"/>
                <a:cs typeface="Times New Roman"/>
              </a:rPr>
              <a:t>2</a:t>
            </a:r>
            <a:r>
              <a:rPr sz="1300" spc="-156" dirty="0">
                <a:solidFill>
                  <a:srgbClr val="878787"/>
                </a:solidFill>
                <a:latin typeface="Times New Roman"/>
                <a:cs typeface="Times New Roman"/>
              </a:rPr>
              <a:t>.</a:t>
            </a:r>
            <a:r>
              <a:rPr sz="1300" spc="-156" dirty="0">
                <a:solidFill>
                  <a:srgbClr val="D4D4D4"/>
                </a:solidFill>
                <a:latin typeface="Times New Roman"/>
                <a:cs typeface="Times New Roman"/>
              </a:rPr>
              <a:t>1$3$</a:t>
            </a:r>
            <a:endParaRPr sz="1300" dirty="0">
              <a:latin typeface="Times New Roman"/>
              <a:cs typeface="Times New Roman"/>
            </a:endParaRPr>
          </a:p>
          <a:p>
            <a:pPr marL="103181" marR="3213" algn="ctr">
              <a:lnSpc>
                <a:spcPts val="1555"/>
              </a:lnSpc>
              <a:spcBef>
                <a:spcPts val="10"/>
              </a:spcBef>
            </a:pPr>
            <a:r>
              <a:rPr sz="1600" spc="81" dirty="0">
                <a:solidFill>
                  <a:srgbClr val="E6E6E6"/>
                </a:solidFill>
                <a:latin typeface="Times New Roman"/>
                <a:cs typeface="Times New Roman"/>
              </a:rPr>
              <a:t>l  </a:t>
            </a:r>
            <a:r>
              <a:rPr sz="1200" spc="112" dirty="0">
                <a:solidFill>
                  <a:srgbClr val="D4D4D4"/>
                </a:solidFill>
                <a:latin typeface="Arial"/>
                <a:cs typeface="Arial"/>
              </a:rPr>
              <a:t>8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91147" y="6252207"/>
            <a:ext cx="1044498" cy="406400"/>
          </a:xfrm>
          <a:prstGeom prst="rect">
            <a:avLst/>
          </a:prstGeom>
        </p:spPr>
        <p:txBody>
          <a:bodyPr wrap="square" lIns="0" tIns="20010" rIns="0" bIns="0" rtlCol="0">
            <a:noAutofit/>
          </a:bodyPr>
          <a:lstStyle/>
          <a:p>
            <a:pPr marL="12647">
              <a:lnSpc>
                <a:spcPts val="3165"/>
              </a:lnSpc>
            </a:pPr>
            <a:r>
              <a:rPr sz="2900" b="1" spc="-677" dirty="0">
                <a:solidFill>
                  <a:srgbClr val="D4D4D4"/>
                </a:solidFill>
                <a:latin typeface="Times New Roman"/>
                <a:cs typeface="Times New Roman"/>
              </a:rPr>
              <a:t>"D»</a:t>
            </a:r>
            <a:r>
              <a:rPr sz="2900" b="1" spc="-677" dirty="0">
                <a:solidFill>
                  <a:srgbClr val="E6E6E6"/>
                </a:solidFill>
                <a:latin typeface="Times New Roman"/>
                <a:cs typeface="Times New Roman"/>
              </a:rPr>
              <a:t>I </a:t>
            </a:r>
            <a:r>
              <a:rPr sz="3000" b="1" spc="-677" dirty="0">
                <a:solidFill>
                  <a:srgbClr val="D4D4D4"/>
                </a:solidFill>
                <a:latin typeface="Times New Roman"/>
                <a:cs typeface="Times New Roman"/>
              </a:rPr>
              <a:t>Sign"</a:t>
            </a:r>
            <a:endParaRPr sz="30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963931" y="6462512"/>
            <a:ext cx="358394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300" spc="-12" dirty="0">
                <a:solidFill>
                  <a:srgbClr val="D4D4D4"/>
                </a:solidFill>
                <a:latin typeface="Times New Roman"/>
                <a:cs typeface="Times New Roman"/>
              </a:rPr>
              <a:t>[</a:t>
            </a:r>
            <a:r>
              <a:rPr sz="1300" spc="-12" dirty="0">
                <a:solidFill>
                  <a:srgbClr val="C1BFC3"/>
                </a:solidFill>
                <a:latin typeface="Times New Roman"/>
                <a:cs typeface="Times New Roman"/>
              </a:rPr>
              <a:t>(</a:t>
            </a:r>
            <a:r>
              <a:rPr sz="1300" spc="-12" dirty="0">
                <a:solidFill>
                  <a:srgbClr val="D4D4D4"/>
                </a:solidFill>
                <a:latin typeface="Times New Roman"/>
                <a:cs typeface="Times New Roman"/>
              </a:rPr>
              <a:t>8</a:t>
            </a:r>
            <a:r>
              <a:rPr sz="1300" spc="-12" dirty="0">
                <a:solidFill>
                  <a:srgbClr val="878787"/>
                </a:solidFill>
                <a:latin typeface="Times New Roman"/>
                <a:cs typeface="Times New Roman"/>
              </a:rPr>
              <a:t>.</a:t>
            </a:r>
            <a:r>
              <a:rPr sz="1300" spc="-12" dirty="0">
                <a:solidFill>
                  <a:srgbClr val="D4D4D4"/>
                </a:solidFill>
                <a:latin typeface="Times New Roman"/>
                <a:cs typeface="Times New Roman"/>
              </a:rPr>
              <a:t>4</a:t>
            </a:r>
            <a:endParaRPr sz="1300" dirty="0">
              <a:latin typeface="Times New Roman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29" y="1905000"/>
            <a:ext cx="33178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905000"/>
            <a:ext cx="33369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843276" y="120925"/>
            <a:ext cx="3557117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24279" y="1167936"/>
            <a:ext cx="811155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243" dirty="0">
                <a:latin typeface="Arial"/>
                <a:cs typeface="Arial"/>
              </a:rPr>
              <a:t>NON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53916" y="1167936"/>
            <a:ext cx="1790153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192" dirty="0">
                <a:latin typeface="Arial"/>
                <a:cs typeface="Arial"/>
              </a:rPr>
              <a:t>SURGICAL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843" y="1938710"/>
            <a:ext cx="8136128" cy="1329944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65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spc="65" dirty="0">
                <a:latin typeface="Arial" pitchFamily="34" charset="0"/>
                <a:cs typeface="Arial" pitchFamily="34" charset="0"/>
              </a:rPr>
              <a:t>In</a:t>
            </a:r>
            <a:r>
              <a:rPr spc="-292" dirty="0">
                <a:latin typeface="Arial"/>
                <a:cs typeface="Arial"/>
              </a:rPr>
              <a:t>C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80" dirty="0">
                <a:latin typeface="Arial"/>
                <a:cs typeface="Arial"/>
              </a:rPr>
              <a:t>i</a:t>
            </a:r>
            <a:r>
              <a:rPr spc="33" dirty="0">
                <a:latin typeface="Arial"/>
                <a:cs typeface="Arial"/>
              </a:rPr>
              <a:t>l</a:t>
            </a:r>
            <a:r>
              <a:rPr spc="80" dirty="0">
                <a:latin typeface="Arial"/>
                <a:cs typeface="Arial"/>
              </a:rPr>
              <a:t>d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en</a:t>
            </a:r>
            <a:r>
              <a:rPr spc="-79" dirty="0">
                <a:latin typeface="Arial"/>
                <a:cs typeface="Arial"/>
              </a:rPr>
              <a:t>,</a:t>
            </a:r>
            <a:r>
              <a:rPr dirty="0">
                <a:latin typeface="Arial"/>
                <a:cs typeface="Arial"/>
              </a:rPr>
              <a:t>  </a:t>
            </a:r>
            <a:r>
              <a:rPr spc="-269" dirty="0">
                <a:latin typeface="Arial"/>
                <a:cs typeface="Arial"/>
              </a:rPr>
              <a:t>a</a:t>
            </a:r>
            <a:r>
              <a:rPr spc="-134" dirty="0">
                <a:latin typeface="Arial"/>
                <a:cs typeface="Arial"/>
              </a:rPr>
              <a:t> </a:t>
            </a:r>
            <a:r>
              <a:rPr spc="159" dirty="0">
                <a:latin typeface="Arial"/>
                <a:cs typeface="Arial"/>
              </a:rPr>
              <a:t> </a:t>
            </a:r>
            <a:r>
              <a:rPr spc="-115" dirty="0">
                <a:latin typeface="Arial"/>
                <a:cs typeface="Arial"/>
              </a:rPr>
              <a:t>n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74" dirty="0">
                <a:latin typeface="Arial"/>
                <a:cs typeface="Arial"/>
              </a:rPr>
              <a:t>-</a:t>
            </a:r>
            <a:r>
              <a:rPr spc="-82" dirty="0">
                <a:latin typeface="Arial"/>
                <a:cs typeface="Arial"/>
              </a:rPr>
              <a:t>c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58" dirty="0">
                <a:latin typeface="Arial"/>
                <a:cs typeface="Arial"/>
              </a:rPr>
              <a:t>m</a:t>
            </a:r>
            <a:r>
              <a:rPr spc="108" dirty="0">
                <a:latin typeface="Arial"/>
                <a:cs typeface="Arial"/>
              </a:rPr>
              <a:t>m</a:t>
            </a:r>
            <a:r>
              <a:rPr spc="54" dirty="0">
                <a:latin typeface="Arial"/>
                <a:cs typeface="Arial"/>
              </a:rPr>
              <a:t>u</a:t>
            </a:r>
            <a:r>
              <a:rPr spc="29" dirty="0">
                <a:latin typeface="Arial"/>
                <a:cs typeface="Arial"/>
              </a:rPr>
              <a:t>n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-37" dirty="0">
                <a:latin typeface="Arial"/>
                <a:cs typeface="Arial"/>
              </a:rPr>
              <a:t>c</a:t>
            </a:r>
            <a:r>
              <a:rPr spc="-135" dirty="0">
                <a:latin typeface="Arial"/>
                <a:cs typeface="Arial"/>
              </a:rPr>
              <a:t>a</a:t>
            </a:r>
            <a:r>
              <a:rPr spc="269" dirty="0">
                <a:latin typeface="Arial"/>
                <a:cs typeface="Arial"/>
              </a:rPr>
              <a:t>t</a:t>
            </a:r>
            <a:r>
              <a:rPr spc="33" dirty="0">
                <a:latin typeface="Arial"/>
                <a:cs typeface="Arial"/>
              </a:rPr>
              <a:t>i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-40" dirty="0">
                <a:latin typeface="Arial"/>
                <a:cs typeface="Arial"/>
              </a:rPr>
              <a:t>g</a:t>
            </a:r>
            <a:r>
              <a:rPr dirty="0">
                <a:latin typeface="Arial"/>
                <a:cs typeface="Arial"/>
              </a:rPr>
              <a:t> </a:t>
            </a:r>
            <a:r>
              <a:rPr spc="-39" dirty="0">
                <a:latin typeface="Arial"/>
                <a:cs typeface="Arial"/>
              </a:rPr>
              <a:t> </a:t>
            </a:r>
            <a:r>
              <a:rPr spc="-185" dirty="0">
                <a:latin typeface="Arial"/>
                <a:cs typeface="Arial"/>
              </a:rPr>
              <a:t>h</a:t>
            </a:r>
            <a:r>
              <a:rPr spc="61" dirty="0">
                <a:latin typeface="Arial"/>
                <a:cs typeface="Arial"/>
              </a:rPr>
              <a:t>y</a:t>
            </a:r>
            <a:r>
              <a:rPr spc="4" dirty="0">
                <a:latin typeface="Arial"/>
                <a:cs typeface="Arial"/>
              </a:rPr>
              <a:t>d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-14" dirty="0">
                <a:latin typeface="Arial"/>
                <a:cs typeface="Arial"/>
              </a:rPr>
              <a:t>o</a:t>
            </a:r>
            <a:r>
              <a:rPr spc="-10" dirty="0">
                <a:latin typeface="Arial"/>
                <a:cs typeface="Arial"/>
              </a:rPr>
              <a:t>c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-40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 </a:t>
            </a:r>
            <a:r>
              <a:rPr spc="-84" dirty="0">
                <a:latin typeface="Arial"/>
                <a:cs typeface="Arial"/>
              </a:rPr>
              <a:t> </a:t>
            </a:r>
            <a:r>
              <a:rPr spc="-114" dirty="0">
                <a:latin typeface="Arial"/>
                <a:cs typeface="Arial"/>
              </a:rPr>
              <a:t>a</a:t>
            </a:r>
            <a:r>
              <a:rPr spc="-107" dirty="0">
                <a:latin typeface="Arial"/>
                <a:cs typeface="Arial"/>
              </a:rPr>
              <a:t>k</a:t>
            </a:r>
            <a:r>
              <a:rPr spc="-100" dirty="0">
                <a:latin typeface="Arial"/>
                <a:cs typeface="Arial"/>
              </a:rPr>
              <a:t>a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25" dirty="0">
                <a:latin typeface="Arial"/>
                <a:cs typeface="Arial"/>
              </a:rPr>
              <a:t> </a:t>
            </a:r>
            <a:r>
              <a:rPr spc="-181" dirty="0">
                <a:latin typeface="Arial"/>
                <a:cs typeface="Arial"/>
              </a:rPr>
              <a:t>s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83" dirty="0">
                <a:latin typeface="Arial"/>
                <a:cs typeface="Arial"/>
              </a:rPr>
              <a:t>m</a:t>
            </a:r>
            <a:r>
              <a:rPr spc="80" dirty="0">
                <a:latin typeface="Arial"/>
                <a:cs typeface="Arial"/>
              </a:rPr>
              <a:t>p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-40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 </a:t>
            </a:r>
            <a:r>
              <a:rPr spc="-185" dirty="0">
                <a:latin typeface="Arial"/>
                <a:cs typeface="Arial"/>
              </a:rPr>
              <a:t>h</a:t>
            </a:r>
            <a:r>
              <a:rPr spc="61" dirty="0">
                <a:latin typeface="Arial"/>
                <a:cs typeface="Arial"/>
              </a:rPr>
              <a:t>y</a:t>
            </a:r>
            <a:r>
              <a:rPr spc="4" dirty="0">
                <a:latin typeface="Arial"/>
                <a:cs typeface="Arial"/>
              </a:rPr>
              <a:t>d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4" dirty="0">
                <a:latin typeface="Arial"/>
                <a:cs typeface="Arial"/>
              </a:rPr>
              <a:t>o</a:t>
            </a:r>
            <a:r>
              <a:rPr spc="-37" dirty="0">
                <a:latin typeface="Arial"/>
                <a:cs typeface="Arial"/>
              </a:rPr>
              <a:t>c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-40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 </a:t>
            </a:r>
            <a:r>
              <a:rPr spc="-135" dirty="0">
                <a:latin typeface="Arial"/>
                <a:cs typeface="Arial"/>
              </a:rPr>
              <a:t>u</a:t>
            </a:r>
            <a:r>
              <a:rPr spc="-60" dirty="0">
                <a:latin typeface="Arial"/>
                <a:cs typeface="Arial"/>
              </a:rPr>
              <a:t>s</a:t>
            </a:r>
            <a:r>
              <a:rPr spc="-14" dirty="0">
                <a:latin typeface="Arial"/>
                <a:cs typeface="Arial"/>
              </a:rPr>
              <a:t>ua</a:t>
            </a:r>
            <a:r>
              <a:rPr spc="80" dirty="0">
                <a:latin typeface="Arial"/>
                <a:cs typeface="Arial"/>
              </a:rPr>
              <a:t>l</a:t>
            </a:r>
            <a:r>
              <a:rPr spc="-17" dirty="0">
                <a:latin typeface="Arial"/>
                <a:cs typeface="Arial"/>
              </a:rPr>
              <a:t>l</a:t>
            </a:r>
            <a:r>
              <a:rPr spc="53" dirty="0">
                <a:latin typeface="Arial"/>
                <a:cs typeface="Arial"/>
              </a:rPr>
              <a:t>y</a:t>
            </a:r>
            <a:endParaRPr dirty="0">
              <a:latin typeface="Arial"/>
              <a:cs typeface="Arial"/>
            </a:endParaRPr>
          </a:p>
          <a:p>
            <a:pPr marL="237212" marR="34141">
              <a:lnSpc>
                <a:spcPct val="95825"/>
              </a:lnSpc>
            </a:pPr>
            <a:r>
              <a:rPr spc="4" dirty="0">
                <a:latin typeface="Arial"/>
                <a:cs typeface="Arial"/>
              </a:rPr>
              <a:t>resolves spontaneously by the time the child reaches the age of 1 year.</a:t>
            </a:r>
            <a:endParaRPr dirty="0">
              <a:latin typeface="Arial"/>
              <a:cs typeface="Arial"/>
            </a:endParaRPr>
          </a:p>
          <a:p>
            <a:pPr marL="12647" marR="34141">
              <a:lnSpc>
                <a:spcPct val="104263"/>
              </a:lnSpc>
              <a:spcBef>
                <a:spcPts val="862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-79" dirty="0">
                <a:latin typeface="Arial Unicode MS"/>
                <a:cs typeface="Arial Unicode MS"/>
              </a:rPr>
              <a:t> </a:t>
            </a:r>
            <a:r>
              <a:rPr spc="-90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hu</a:t>
            </a:r>
            <a:r>
              <a:rPr spc="-109" dirty="0">
                <a:latin typeface="Arial"/>
                <a:cs typeface="Arial"/>
              </a:rPr>
              <a:t>s</a:t>
            </a:r>
            <a:r>
              <a:rPr spc="-104" dirty="0">
                <a:latin typeface="Arial"/>
                <a:cs typeface="Arial"/>
              </a:rPr>
              <a:t>,</a:t>
            </a:r>
            <a:r>
              <a:rPr spc="139" dirty="0">
                <a:latin typeface="Arial"/>
                <a:cs typeface="Arial"/>
              </a:rPr>
              <a:t> </a:t>
            </a:r>
            <a:r>
              <a:rPr spc="67" dirty="0">
                <a:latin typeface="Arial"/>
                <a:cs typeface="Arial"/>
              </a:rPr>
              <a:t>w</a:t>
            </a:r>
            <a:r>
              <a:rPr spc="-135" dirty="0">
                <a:latin typeface="Arial"/>
                <a:cs typeface="Arial"/>
              </a:rPr>
              <a:t>a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-37" dirty="0">
                <a:latin typeface="Arial"/>
                <a:cs typeface="Arial"/>
              </a:rPr>
              <a:t>c</a:t>
            </a:r>
            <a:r>
              <a:rPr spc="-90" dirty="0">
                <a:latin typeface="Arial"/>
                <a:cs typeface="Arial"/>
              </a:rPr>
              <a:t>h</a:t>
            </a:r>
            <a:r>
              <a:rPr spc="175" dirty="0">
                <a:latin typeface="Arial"/>
                <a:cs typeface="Arial"/>
              </a:rPr>
              <a:t> 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-29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d </a:t>
            </a:r>
            <a:r>
              <a:rPr spc="67" dirty="0">
                <a:latin typeface="Arial"/>
                <a:cs typeface="Arial"/>
              </a:rPr>
              <a:t>w</a:t>
            </a:r>
            <a:r>
              <a:rPr spc="-65" dirty="0">
                <a:latin typeface="Arial"/>
                <a:cs typeface="Arial"/>
              </a:rPr>
              <a:t>a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-9" dirty="0">
                <a:latin typeface="Arial"/>
                <a:cs typeface="Arial"/>
              </a:rPr>
              <a:t> </a:t>
            </a:r>
            <a:r>
              <a:rPr lang="en-GB" spc="460" dirty="0">
                <a:latin typeface="Arial"/>
                <a:cs typeface="Arial"/>
              </a:rPr>
              <a:t>–</a:t>
            </a:r>
            <a:r>
              <a:rPr spc="68" dirty="0">
                <a:latin typeface="Arial"/>
                <a:cs typeface="Arial"/>
              </a:rPr>
              <a:t> </a:t>
            </a:r>
            <a:r>
              <a:rPr lang="en-GB" spc="68" dirty="0">
                <a:latin typeface="Arial"/>
                <a:cs typeface="Arial"/>
              </a:rPr>
              <a:t>i</a:t>
            </a:r>
            <a:r>
              <a:rPr lang="en-GB" spc="-233" dirty="0">
                <a:latin typeface="Arial"/>
                <a:cs typeface="Arial"/>
              </a:rPr>
              <a:t>f  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75" dirty="0">
                <a:latin typeface="Arial"/>
                <a:cs typeface="Arial"/>
              </a:rPr>
              <a:t> </a:t>
            </a:r>
            <a:r>
              <a:rPr spc="-185" dirty="0">
                <a:latin typeface="Arial"/>
                <a:cs typeface="Arial"/>
              </a:rPr>
              <a:t>h</a:t>
            </a:r>
            <a:r>
              <a:rPr spc="61" dirty="0">
                <a:latin typeface="Arial"/>
                <a:cs typeface="Arial"/>
              </a:rPr>
              <a:t>y</a:t>
            </a:r>
            <a:r>
              <a:rPr spc="29" dirty="0">
                <a:latin typeface="Arial"/>
                <a:cs typeface="Arial"/>
              </a:rPr>
              <a:t>d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4" dirty="0">
                <a:latin typeface="Arial"/>
                <a:cs typeface="Arial"/>
              </a:rPr>
              <a:t>o</a:t>
            </a:r>
            <a:r>
              <a:rPr spc="-37" dirty="0">
                <a:latin typeface="Arial"/>
                <a:cs typeface="Arial"/>
              </a:rPr>
              <a:t>c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50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110" dirty="0">
                <a:latin typeface="Arial"/>
                <a:cs typeface="Arial"/>
              </a:rPr>
              <a:t> </a:t>
            </a:r>
            <a:r>
              <a:rPr spc="-181" dirty="0">
                <a:latin typeface="Arial"/>
                <a:cs typeface="Arial"/>
              </a:rPr>
              <a:t>s</a:t>
            </a:r>
            <a:r>
              <a:rPr spc="33" dirty="0">
                <a:latin typeface="Arial"/>
                <a:cs typeface="Arial"/>
              </a:rPr>
              <a:t>m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57" dirty="0">
                <a:latin typeface="Arial"/>
                <a:cs typeface="Arial"/>
              </a:rPr>
              <a:t>l</a:t>
            </a:r>
            <a:r>
              <a:rPr spc="-31" dirty="0">
                <a:latin typeface="Arial"/>
                <a:cs typeface="Arial"/>
              </a:rPr>
              <a:t>l.</a:t>
            </a:r>
            <a:endParaRPr dirty="0">
              <a:latin typeface="Arial"/>
              <a:cs typeface="Arial"/>
            </a:endParaRPr>
          </a:p>
          <a:p>
            <a:pPr marL="12647" marR="3881">
              <a:lnSpc>
                <a:spcPct val="104263"/>
              </a:lnSpc>
              <a:spcBef>
                <a:spcPts val="886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-59" dirty="0">
                <a:latin typeface="Arial Unicode MS"/>
                <a:cs typeface="Arial Unicode MS"/>
              </a:rPr>
              <a:t> </a:t>
            </a:r>
            <a:r>
              <a:rPr spc="-72" dirty="0">
                <a:latin typeface="Arial"/>
                <a:cs typeface="Arial"/>
              </a:rPr>
              <a:t>A</a:t>
            </a:r>
            <a:r>
              <a:rPr spc="-109" dirty="0">
                <a:latin typeface="Arial"/>
                <a:cs typeface="Arial"/>
              </a:rPr>
              <a:t>s</a:t>
            </a:r>
            <a:r>
              <a:rPr spc="29" dirty="0">
                <a:latin typeface="Arial"/>
                <a:cs typeface="Arial"/>
              </a:rPr>
              <a:t>p</a:t>
            </a:r>
            <a:r>
              <a:rPr spc="57" dirty="0">
                <a:latin typeface="Arial"/>
                <a:cs typeface="Arial"/>
              </a:rPr>
              <a:t>i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135" dirty="0">
                <a:latin typeface="Arial"/>
                <a:cs typeface="Arial"/>
              </a:rPr>
              <a:t>a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25" dirty="0">
                <a:latin typeface="Arial"/>
                <a:cs typeface="Arial"/>
              </a:rPr>
              <a:t>o</a:t>
            </a:r>
            <a:r>
              <a:rPr spc="-120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 </a:t>
            </a:r>
            <a:r>
              <a:rPr spc="-219" dirty="0">
                <a:latin typeface="Arial"/>
                <a:cs typeface="Arial"/>
              </a:rPr>
              <a:t> </a:t>
            </a:r>
            <a:r>
              <a:rPr spc="-19" dirty="0">
                <a:latin typeface="Arial"/>
                <a:cs typeface="Arial"/>
              </a:rPr>
              <a:t>u</a:t>
            </a:r>
            <a:r>
              <a:rPr spc="-29" dirty="0">
                <a:latin typeface="Arial"/>
                <a:cs typeface="Arial"/>
              </a:rPr>
              <a:t>nd</a:t>
            </a:r>
            <a:r>
              <a:rPr spc="-25" dirty="0">
                <a:latin typeface="Arial"/>
                <a:cs typeface="Arial"/>
              </a:rPr>
              <a:t>e</a:t>
            </a:r>
            <a:r>
              <a:rPr dirty="0">
                <a:latin typeface="Arial"/>
                <a:cs typeface="Arial"/>
              </a:rPr>
              <a:t>r</a:t>
            </a:r>
            <a:r>
              <a:rPr spc="351" dirty="0">
                <a:latin typeface="Arial"/>
                <a:cs typeface="Arial"/>
              </a:rPr>
              <a:t> </a:t>
            </a:r>
            <a:r>
              <a:rPr spc="-115" dirty="0">
                <a:latin typeface="Arial"/>
                <a:cs typeface="Arial"/>
              </a:rPr>
              <a:t>u</a:t>
            </a:r>
            <a:r>
              <a:rPr spc="8" dirty="0">
                <a:latin typeface="Arial"/>
                <a:cs typeface="Arial"/>
              </a:rPr>
              <a:t>l</a:t>
            </a:r>
            <a:r>
              <a:rPr spc="269" dirty="0">
                <a:latin typeface="Arial"/>
                <a:cs typeface="Arial"/>
              </a:rPr>
              <a:t>t</a:t>
            </a:r>
            <a:r>
              <a:rPr spc="74" dirty="0">
                <a:latin typeface="Arial"/>
                <a:cs typeface="Arial"/>
              </a:rPr>
              <a:t>r</a:t>
            </a:r>
            <a:r>
              <a:rPr spc="-115" dirty="0">
                <a:latin typeface="Arial"/>
                <a:cs typeface="Arial"/>
              </a:rPr>
              <a:t>a</a:t>
            </a:r>
            <a:r>
              <a:rPr spc="-82" dirty="0">
                <a:latin typeface="Arial"/>
                <a:cs typeface="Arial"/>
              </a:rPr>
              <a:t>s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29" dirty="0">
                <a:latin typeface="Arial"/>
                <a:cs typeface="Arial"/>
              </a:rPr>
              <a:t>un</a:t>
            </a:r>
            <a:r>
              <a:rPr spc="-70" dirty="0">
                <a:latin typeface="Arial"/>
                <a:cs typeface="Arial"/>
              </a:rPr>
              <a:t>d</a:t>
            </a:r>
            <a:r>
              <a:rPr spc="179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gu</a:t>
            </a:r>
            <a:r>
              <a:rPr spc="-9" dirty="0">
                <a:latin typeface="Arial"/>
                <a:cs typeface="Arial"/>
              </a:rPr>
              <a:t>i</a:t>
            </a:r>
            <a:r>
              <a:rPr spc="-25" dirty="0">
                <a:latin typeface="Arial"/>
                <a:cs typeface="Arial"/>
              </a:rPr>
              <a:t>dan</a:t>
            </a:r>
            <a:r>
              <a:rPr spc="-19" dirty="0">
                <a:latin typeface="Arial"/>
                <a:cs typeface="Arial"/>
              </a:rPr>
              <a:t>c</a:t>
            </a:r>
            <a:r>
              <a:rPr dirty="0">
                <a:latin typeface="Arial"/>
                <a:cs typeface="Arial"/>
              </a:rPr>
              <a:t>e</a:t>
            </a:r>
            <a:r>
              <a:rPr spc="152" dirty="0">
                <a:latin typeface="Arial"/>
                <a:cs typeface="Arial"/>
              </a:rPr>
              <a:t> </a:t>
            </a:r>
            <a:r>
              <a:rPr spc="460" dirty="0">
                <a:latin typeface="Arial"/>
                <a:cs typeface="Arial"/>
              </a:rPr>
              <a:t>-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89" dirty="0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o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r</a:t>
            </a:r>
            <a:r>
              <a:rPr spc="-19" dirty="0">
                <a:latin typeface="Arial"/>
                <a:cs typeface="Arial"/>
              </a:rPr>
              <a:t>e</a:t>
            </a:r>
            <a:r>
              <a:rPr spc="-9" dirty="0">
                <a:latin typeface="Arial"/>
                <a:cs typeface="Arial"/>
              </a:rPr>
              <a:t>li</a:t>
            </a:r>
            <a:r>
              <a:rPr spc="-19" dirty="0">
                <a:latin typeface="Arial"/>
                <a:cs typeface="Arial"/>
              </a:rPr>
              <a:t>ev</a:t>
            </a:r>
            <a:r>
              <a:rPr dirty="0">
                <a:latin typeface="Arial"/>
                <a:cs typeface="Arial"/>
              </a:rPr>
              <a:t>e</a:t>
            </a:r>
            <a:r>
              <a:rPr spc="200" dirty="0">
                <a:latin typeface="Arial"/>
                <a:cs typeface="Arial"/>
              </a:rPr>
              <a:t> </a:t>
            </a:r>
            <a:r>
              <a:rPr spc="-253" dirty="0">
                <a:latin typeface="Arial"/>
                <a:cs typeface="Arial"/>
              </a:rPr>
              <a:t>s</a:t>
            </a:r>
            <a:r>
              <a:rPr spc="82" dirty="0">
                <a:latin typeface="Arial"/>
                <a:cs typeface="Arial"/>
              </a:rPr>
              <a:t>y</a:t>
            </a:r>
            <a:r>
              <a:rPr spc="33" dirty="0">
                <a:latin typeface="Arial"/>
                <a:cs typeface="Arial"/>
              </a:rPr>
              <a:t>m</a:t>
            </a:r>
            <a:r>
              <a:rPr spc="4" dirty="0">
                <a:latin typeface="Arial"/>
                <a:cs typeface="Arial"/>
              </a:rPr>
              <a:t>p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13" dirty="0">
                <a:latin typeface="Arial"/>
                <a:cs typeface="Arial"/>
              </a:rPr>
              <a:t>m</a:t>
            </a:r>
            <a:r>
              <a:rPr spc="-134" dirty="0">
                <a:latin typeface="Arial"/>
                <a:cs typeface="Arial"/>
              </a:rPr>
              <a:t>s</a:t>
            </a:r>
            <a:r>
              <a:rPr spc="225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b</a:t>
            </a:r>
            <a:r>
              <a:rPr spc="-14" dirty="0">
                <a:latin typeface="Arial"/>
                <a:cs typeface="Arial"/>
              </a:rPr>
              <a:t>u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84" dirty="0">
                <a:latin typeface="Arial"/>
                <a:cs typeface="Arial"/>
              </a:rPr>
              <a:t> </a:t>
            </a:r>
            <a:r>
              <a:rPr spc="13" dirty="0">
                <a:latin typeface="Arial"/>
                <a:cs typeface="Arial"/>
              </a:rPr>
              <a:t>t</a:t>
            </a:r>
            <a:r>
              <a:rPr spc="33" dirty="0">
                <a:latin typeface="Arial"/>
                <a:cs typeface="Arial"/>
              </a:rPr>
              <a:t>en</a:t>
            </a:r>
            <a:r>
              <a:rPr spc="59" dirty="0">
                <a:latin typeface="Arial"/>
                <a:cs typeface="Arial"/>
              </a:rPr>
              <a:t>d</a:t>
            </a:r>
            <a:r>
              <a:rPr spc="107" dirty="0">
                <a:latin typeface="Arial"/>
                <a:cs typeface="Arial"/>
              </a:rPr>
              <a:t> </a:t>
            </a:r>
            <a:r>
              <a:rPr spc="13" dirty="0">
                <a:latin typeface="Arial"/>
                <a:cs typeface="Arial"/>
              </a:rPr>
              <a:t>t</a:t>
            </a:r>
            <a:r>
              <a:rPr spc="59" dirty="0">
                <a:latin typeface="Arial"/>
                <a:cs typeface="Arial"/>
              </a:rPr>
              <a:t>o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300" y="3288978"/>
            <a:ext cx="2298700" cy="444826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lang="en-GB" spc="-3" dirty="0">
                <a:latin typeface="Arial"/>
                <a:cs typeface="Arial"/>
              </a:rPr>
              <a:t>re</a:t>
            </a:r>
            <a:r>
              <a:rPr spc="-3" dirty="0">
                <a:latin typeface="Arial"/>
                <a:cs typeface="Arial"/>
              </a:rPr>
              <a:t>accumulate again.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21956" y="3288974"/>
            <a:ext cx="5841337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lang="en-GB" spc="-219" dirty="0">
                <a:latin typeface="Arial"/>
                <a:cs typeface="Arial"/>
              </a:rPr>
              <a:t> </a:t>
            </a:r>
            <a:r>
              <a:rPr spc="-219" dirty="0">
                <a:latin typeface="Arial"/>
                <a:cs typeface="Arial"/>
              </a:rPr>
              <a:t>N</a:t>
            </a:r>
            <a:r>
              <a:rPr spc="54" dirty="0">
                <a:latin typeface="Arial"/>
                <a:cs typeface="Arial"/>
              </a:rPr>
              <a:t>o</a:t>
            </a:r>
            <a:r>
              <a:rPr spc="163" dirty="0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 </a:t>
            </a:r>
            <a:r>
              <a:rPr spc="189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r</a:t>
            </a:r>
            <a:r>
              <a:rPr spc="-19" dirty="0">
                <a:latin typeface="Arial"/>
                <a:cs typeface="Arial"/>
              </a:rPr>
              <a:t>ec</a:t>
            </a:r>
            <a:r>
              <a:rPr spc="-25" dirty="0">
                <a:latin typeface="Arial"/>
                <a:cs typeface="Arial"/>
              </a:rPr>
              <a:t>o</a:t>
            </a:r>
            <a:r>
              <a:rPr spc="-44" dirty="0">
                <a:latin typeface="Arial"/>
                <a:cs typeface="Arial"/>
              </a:rPr>
              <a:t>m</a:t>
            </a:r>
            <a:r>
              <a:rPr spc="-34" dirty="0">
                <a:latin typeface="Arial"/>
                <a:cs typeface="Arial"/>
              </a:rPr>
              <a:t>m</a:t>
            </a:r>
            <a:r>
              <a:rPr spc="-29" dirty="0">
                <a:latin typeface="Arial"/>
                <a:cs typeface="Arial"/>
              </a:rPr>
              <a:t>e</a:t>
            </a:r>
            <a:r>
              <a:rPr spc="-25" dirty="0">
                <a:latin typeface="Arial"/>
                <a:cs typeface="Arial"/>
              </a:rPr>
              <a:t>nde</a:t>
            </a:r>
            <a:r>
              <a:rPr dirty="0">
                <a:latin typeface="Arial"/>
                <a:cs typeface="Arial"/>
              </a:rPr>
              <a:t>d  </a:t>
            </a:r>
            <a:r>
              <a:rPr spc="22" dirty="0">
                <a:latin typeface="Arial"/>
                <a:cs typeface="Arial"/>
              </a:rPr>
              <a:t> </a:t>
            </a:r>
            <a:r>
              <a:rPr spc="37" dirty="0">
                <a:latin typeface="Arial"/>
                <a:cs typeface="Arial"/>
              </a:rPr>
              <a:t>f</a:t>
            </a:r>
            <a:r>
              <a:rPr spc="82" dirty="0">
                <a:latin typeface="Arial"/>
                <a:cs typeface="Arial"/>
              </a:rPr>
              <a:t>o</a:t>
            </a:r>
            <a:r>
              <a:rPr spc="64" dirty="0">
                <a:latin typeface="Arial"/>
                <a:cs typeface="Arial"/>
              </a:rPr>
              <a:t>r</a:t>
            </a:r>
            <a:r>
              <a:rPr spc="571" dirty="0">
                <a:latin typeface="Arial"/>
                <a:cs typeface="Arial"/>
              </a:rPr>
              <a:t> </a:t>
            </a:r>
            <a:r>
              <a:rPr spc="-154" dirty="0">
                <a:latin typeface="Arial"/>
                <a:cs typeface="Arial"/>
              </a:rPr>
              <a:t>s</a:t>
            </a:r>
            <a:r>
              <a:rPr spc="-14" dirty="0">
                <a:latin typeface="Arial"/>
                <a:cs typeface="Arial"/>
              </a:rPr>
              <a:t>u</a:t>
            </a:r>
            <a:r>
              <a:rPr spc="-60" dirty="0">
                <a:latin typeface="Arial"/>
                <a:cs typeface="Arial"/>
              </a:rPr>
              <a:t>s</a:t>
            </a:r>
            <a:r>
              <a:rPr spc="29" dirty="0">
                <a:latin typeface="Arial"/>
                <a:cs typeface="Arial"/>
              </a:rPr>
              <a:t>p</a:t>
            </a:r>
            <a:r>
              <a:rPr spc="-14" dirty="0">
                <a:latin typeface="Arial"/>
                <a:cs typeface="Arial"/>
              </a:rPr>
              <a:t>e</a:t>
            </a:r>
            <a:r>
              <a:rPr spc="-60" dirty="0">
                <a:latin typeface="Arial"/>
                <a:cs typeface="Arial"/>
              </a:rPr>
              <a:t>c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70" dirty="0">
                <a:latin typeface="Arial"/>
                <a:cs typeface="Arial"/>
              </a:rPr>
              <a:t>d</a:t>
            </a:r>
            <a:r>
              <a:rPr dirty="0">
                <a:latin typeface="Arial"/>
                <a:cs typeface="Arial"/>
              </a:rPr>
              <a:t> </a:t>
            </a:r>
            <a:r>
              <a:rPr spc="159" dirty="0">
                <a:latin typeface="Arial"/>
                <a:cs typeface="Arial"/>
              </a:rPr>
              <a:t> </a:t>
            </a:r>
            <a:r>
              <a:rPr spc="149" dirty="0">
                <a:latin typeface="Arial"/>
                <a:cs typeface="Arial"/>
              </a:rPr>
              <a:t>t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154" dirty="0">
                <a:latin typeface="Arial"/>
                <a:cs typeface="Arial"/>
              </a:rPr>
              <a:t>s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0" dirty="0">
                <a:latin typeface="Arial"/>
                <a:cs typeface="Arial"/>
              </a:rPr>
              <a:t>c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33" dirty="0">
                <a:latin typeface="Arial"/>
                <a:cs typeface="Arial"/>
              </a:rPr>
              <a:t>l</a:t>
            </a:r>
            <a:r>
              <a:rPr spc="-14" dirty="0">
                <a:latin typeface="Arial"/>
                <a:cs typeface="Arial"/>
              </a:rPr>
              <a:t>a</a:t>
            </a:r>
            <a:r>
              <a:rPr spc="88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 </a:t>
            </a:r>
            <a:r>
              <a:rPr spc="39" dirty="0">
                <a:latin typeface="Arial"/>
                <a:cs typeface="Arial"/>
              </a:rPr>
              <a:t> </a:t>
            </a:r>
            <a:r>
              <a:rPr spc="37" dirty="0">
                <a:latin typeface="Arial"/>
                <a:cs typeface="Arial"/>
              </a:rPr>
              <a:t>t</a:t>
            </a:r>
            <a:r>
              <a:rPr spc="82" dirty="0">
                <a:latin typeface="Arial"/>
                <a:cs typeface="Arial"/>
              </a:rPr>
              <a:t>u</a:t>
            </a:r>
            <a:r>
              <a:rPr spc="125" dirty="0">
                <a:latin typeface="Arial"/>
                <a:cs typeface="Arial"/>
              </a:rPr>
              <a:t>m</a:t>
            </a:r>
            <a:r>
              <a:rPr spc="82" dirty="0">
                <a:latin typeface="Arial"/>
                <a:cs typeface="Arial"/>
              </a:rPr>
              <a:t>o</a:t>
            </a:r>
            <a:r>
              <a:rPr spc="64" dirty="0">
                <a:latin typeface="Arial"/>
                <a:cs typeface="Arial"/>
              </a:rPr>
              <a:t>r</a:t>
            </a:r>
            <a:r>
              <a:rPr spc="578" dirty="0">
                <a:latin typeface="Arial"/>
                <a:cs typeface="Arial"/>
              </a:rPr>
              <a:t> </a:t>
            </a:r>
            <a:r>
              <a:rPr spc="124" dirty="0">
                <a:latin typeface="Arial"/>
                <a:cs typeface="Arial"/>
              </a:rPr>
              <a:t>t</a:t>
            </a:r>
            <a:r>
              <a:rPr spc="-20" dirty="0">
                <a:latin typeface="Arial"/>
                <a:cs typeface="Arial"/>
              </a:rPr>
              <a:t>o</a:t>
            </a:r>
            <a:endParaRPr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62000" y="3581410"/>
            <a:ext cx="3509864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32" dirty="0">
                <a:latin typeface="Arial"/>
                <a:cs typeface="Arial"/>
              </a:rPr>
              <a:t>prevent needle tract implantation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43276" y="120925"/>
            <a:ext cx="3557117" cy="673099"/>
          </a:xfrm>
          <a:prstGeom prst="rect">
            <a:avLst/>
          </a:prstGeom>
        </p:spPr>
        <p:txBody>
          <a:bodyPr wrap="square" lIns="0" tIns="33508" rIns="0" bIns="0" rtlCol="0">
            <a:noAutofit/>
          </a:bodyPr>
          <a:lstStyle/>
          <a:p>
            <a:pPr marL="12647">
              <a:lnSpc>
                <a:spcPts val="5295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05678" y="1194212"/>
            <a:ext cx="3189669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60" dirty="0">
                <a:latin typeface="Arial"/>
                <a:cs typeface="Arial"/>
              </a:rPr>
              <a:t>INDICATIONS  FOR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00547" y="1194212"/>
            <a:ext cx="1652836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84" dirty="0">
                <a:latin typeface="Arial"/>
                <a:cs typeface="Arial"/>
              </a:rPr>
              <a:t>SURGERY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29843" y="1894137"/>
            <a:ext cx="6829632" cy="1847596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32241">
              <a:lnSpc>
                <a:spcPts val="18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-9" dirty="0">
                <a:latin typeface="Arial Unicode MS"/>
                <a:cs typeface="Arial Unicode MS"/>
              </a:rPr>
              <a:t> </a:t>
            </a:r>
            <a:r>
              <a:rPr sz="1700" spc="-245" dirty="0">
                <a:latin typeface="Arial"/>
                <a:cs typeface="Arial"/>
              </a:rPr>
              <a:t>C</a:t>
            </a:r>
            <a:r>
              <a:rPr sz="1700" spc="132" dirty="0">
                <a:latin typeface="Arial"/>
                <a:cs typeface="Arial"/>
              </a:rPr>
              <a:t>o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54" dirty="0">
                <a:latin typeface="Arial"/>
                <a:cs typeface="Arial"/>
              </a:rPr>
              <a:t>i</a:t>
            </a:r>
            <a:r>
              <a:rPr sz="1700" spc="109" dirty="0">
                <a:latin typeface="Arial"/>
                <a:cs typeface="Arial"/>
              </a:rPr>
              <a:t>n</a:t>
            </a:r>
            <a:r>
              <a:rPr sz="1700" spc="85" dirty="0">
                <a:latin typeface="Arial"/>
                <a:cs typeface="Arial"/>
              </a:rPr>
              <a:t>u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-56" dirty="0">
                <a:latin typeface="Arial"/>
                <a:cs typeface="Arial"/>
              </a:rPr>
              <a:t>d</a:t>
            </a:r>
            <a:r>
              <a:rPr sz="1700" spc="200" dirty="0">
                <a:latin typeface="Arial"/>
                <a:cs typeface="Arial"/>
              </a:rPr>
              <a:t> </a:t>
            </a:r>
            <a:r>
              <a:rPr sz="1700" spc="-269" dirty="0">
                <a:latin typeface="Arial"/>
                <a:cs typeface="Arial"/>
              </a:rPr>
              <a:t>S</a:t>
            </a:r>
            <a:r>
              <a:rPr sz="1700" spc="10" dirty="0">
                <a:latin typeface="Arial"/>
                <a:cs typeface="Arial"/>
              </a:rPr>
              <a:t>c</a:t>
            </a:r>
            <a:r>
              <a:rPr sz="1700" spc="104" dirty="0">
                <a:latin typeface="Arial"/>
                <a:cs typeface="Arial"/>
              </a:rPr>
              <a:t>r</a:t>
            </a:r>
            <a:r>
              <a:rPr sz="1700" spc="37" dirty="0">
                <a:latin typeface="Arial"/>
                <a:cs typeface="Arial"/>
              </a:rPr>
              <a:t>o</a:t>
            </a:r>
            <a:r>
              <a:rPr sz="1700" spc="225" dirty="0">
                <a:latin typeface="Arial"/>
                <a:cs typeface="Arial"/>
              </a:rPr>
              <a:t>t</a:t>
            </a:r>
            <a:r>
              <a:rPr sz="1700" spc="14" dirty="0">
                <a:latin typeface="Arial"/>
                <a:cs typeface="Arial"/>
              </a:rPr>
              <a:t>a</a:t>
            </a:r>
            <a:r>
              <a:rPr sz="1700" spc="-71" dirty="0">
                <a:latin typeface="Arial"/>
                <a:cs typeface="Arial"/>
              </a:rPr>
              <a:t>l</a:t>
            </a:r>
            <a:r>
              <a:rPr sz="1700" spc="229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d</a:t>
            </a:r>
            <a:r>
              <a:rPr sz="1700" spc="76" dirty="0">
                <a:latin typeface="Arial"/>
                <a:cs typeface="Arial"/>
              </a:rPr>
              <a:t>i</a:t>
            </a:r>
            <a:r>
              <a:rPr sz="1700" spc="-57" dirty="0">
                <a:latin typeface="Arial"/>
                <a:cs typeface="Arial"/>
              </a:rPr>
              <a:t>s</a:t>
            </a:r>
            <a:r>
              <a:rPr sz="1700" spc="15" dirty="0">
                <a:latin typeface="Arial"/>
                <a:cs typeface="Arial"/>
              </a:rPr>
              <a:t>c</a:t>
            </a:r>
            <a:r>
              <a:rPr sz="1700" spc="132" dirty="0">
                <a:latin typeface="Arial"/>
                <a:cs typeface="Arial"/>
              </a:rPr>
              <a:t>o</a:t>
            </a:r>
            <a:r>
              <a:rPr sz="1700" spc="71" dirty="0">
                <a:latin typeface="Arial"/>
                <a:cs typeface="Arial"/>
              </a:rPr>
              <a:t>m</a:t>
            </a:r>
            <a:r>
              <a:rPr sz="1700" spc="225" dirty="0">
                <a:latin typeface="Arial"/>
                <a:cs typeface="Arial"/>
              </a:rPr>
              <a:t>f</a:t>
            </a:r>
            <a:r>
              <a:rPr sz="1700" spc="85" dirty="0">
                <a:latin typeface="Arial"/>
                <a:cs typeface="Arial"/>
              </a:rPr>
              <a:t>o</a:t>
            </a:r>
            <a:r>
              <a:rPr sz="1700" spc="81" dirty="0">
                <a:latin typeface="Arial"/>
                <a:cs typeface="Arial"/>
              </a:rPr>
              <a:t>r</a:t>
            </a:r>
            <a:r>
              <a:rPr sz="1700" spc="140" dirty="0">
                <a:latin typeface="Arial"/>
                <a:cs typeface="Arial"/>
              </a:rPr>
              <a:t>t</a:t>
            </a:r>
            <a:r>
              <a:rPr sz="1700" spc="139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o</a:t>
            </a:r>
            <a:r>
              <a:rPr sz="1700" dirty="0">
                <a:latin typeface="Arial"/>
                <a:cs typeface="Arial"/>
              </a:rPr>
              <a:t>r</a:t>
            </a:r>
            <a:r>
              <a:rPr sz="1700" spc="251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p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</a:t>
            </a:r>
          </a:p>
          <a:p>
            <a:pPr marL="12647">
              <a:lnSpc>
                <a:spcPct val="110396"/>
              </a:lnSpc>
              <a:spcBef>
                <a:spcPts val="815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-9" dirty="0">
                <a:latin typeface="Arial Unicode MS"/>
                <a:cs typeface="Arial Unicode MS"/>
              </a:rPr>
              <a:t> </a:t>
            </a:r>
            <a:r>
              <a:rPr sz="1700" spc="-245" dirty="0">
                <a:latin typeface="Arial"/>
                <a:cs typeface="Arial"/>
              </a:rPr>
              <a:t>C</a:t>
            </a:r>
            <a:r>
              <a:rPr sz="1700" spc="85" dirty="0">
                <a:latin typeface="Arial"/>
                <a:cs typeface="Arial"/>
              </a:rPr>
              <a:t>o</a:t>
            </a:r>
            <a:r>
              <a:rPr sz="1700" spc="-36" dirty="0">
                <a:latin typeface="Arial"/>
                <a:cs typeface="Arial"/>
              </a:rPr>
              <a:t>s</a:t>
            </a:r>
            <a:r>
              <a:rPr sz="1700" spc="142" dirty="0">
                <a:latin typeface="Arial"/>
                <a:cs typeface="Arial"/>
              </a:rPr>
              <a:t>m</a:t>
            </a:r>
            <a:r>
              <a:rPr sz="1700" spc="14" dirty="0">
                <a:latin typeface="Arial"/>
                <a:cs typeface="Arial"/>
              </a:rPr>
              <a:t>e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31" dirty="0">
                <a:latin typeface="Arial"/>
                <a:cs typeface="Arial"/>
              </a:rPr>
              <a:t>i</a:t>
            </a:r>
            <a:r>
              <a:rPr sz="1700" spc="-50" dirty="0">
                <a:latin typeface="Arial"/>
                <a:cs typeface="Arial"/>
              </a:rPr>
              <a:t>c</a:t>
            </a:r>
            <a:r>
              <a:rPr sz="1700" spc="144" dirty="0">
                <a:latin typeface="Arial"/>
                <a:cs typeface="Arial"/>
              </a:rPr>
              <a:t> </a:t>
            </a:r>
            <a:r>
              <a:rPr sz="1700" spc="-96" dirty="0">
                <a:latin typeface="Arial"/>
                <a:cs typeface="Arial"/>
              </a:rPr>
              <a:t>-</a:t>
            </a:r>
            <a:r>
              <a:rPr sz="1700" spc="138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d</a:t>
            </a:r>
            <a:r>
              <a:rPr sz="1700" spc="54" dirty="0">
                <a:latin typeface="Arial"/>
                <a:cs typeface="Arial"/>
              </a:rPr>
              <a:t>i</a:t>
            </a:r>
            <a:r>
              <a:rPr sz="1700" spc="-57" dirty="0">
                <a:latin typeface="Arial"/>
                <a:cs typeface="Arial"/>
              </a:rPr>
              <a:t>s</a:t>
            </a:r>
            <a:r>
              <a:rPr sz="1700" spc="88" dirty="0">
                <a:latin typeface="Arial"/>
                <a:cs typeface="Arial"/>
              </a:rPr>
              <a:t>f</a:t>
            </a:r>
            <a:r>
              <a:rPr sz="1700" spc="95" dirty="0">
                <a:latin typeface="Arial"/>
                <a:cs typeface="Arial"/>
              </a:rPr>
              <a:t>i</a:t>
            </a:r>
            <a:r>
              <a:rPr sz="1700" spc="85" dirty="0">
                <a:latin typeface="Arial"/>
                <a:cs typeface="Arial"/>
              </a:rPr>
              <a:t>g</a:t>
            </a:r>
            <a:r>
              <a:rPr sz="1700" spc="61" dirty="0">
                <a:latin typeface="Arial"/>
                <a:cs typeface="Arial"/>
              </a:rPr>
              <a:t>u</a:t>
            </a:r>
            <a:r>
              <a:rPr sz="1700" spc="154" dirty="0">
                <a:latin typeface="Arial"/>
                <a:cs typeface="Arial"/>
              </a:rPr>
              <a:t>r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118" dirty="0">
                <a:latin typeface="Arial"/>
                <a:cs typeface="Arial"/>
              </a:rPr>
              <a:t>m</a:t>
            </a:r>
            <a:r>
              <a:rPr sz="1700" spc="109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163" dirty="0">
                <a:latin typeface="Arial"/>
                <a:cs typeface="Arial"/>
              </a:rPr>
              <a:t>t</a:t>
            </a:r>
            <a:r>
              <a:rPr sz="1700" spc="164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d</a:t>
            </a:r>
            <a:r>
              <a:rPr sz="1700" spc="19" dirty="0">
                <a:latin typeface="Arial"/>
                <a:cs typeface="Arial"/>
              </a:rPr>
              <a:t>u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128" dirty="0">
                <a:latin typeface="Arial"/>
                <a:cs typeface="Arial"/>
              </a:rPr>
              <a:t> </a:t>
            </a:r>
            <a:r>
              <a:rPr sz="1700" spc="57" dirty="0">
                <a:latin typeface="Arial"/>
                <a:cs typeface="Arial"/>
              </a:rPr>
              <a:t>t</a:t>
            </a:r>
            <a:r>
              <a:rPr sz="1700" spc="93" dirty="0">
                <a:latin typeface="Arial"/>
                <a:cs typeface="Arial"/>
              </a:rPr>
              <a:t>o</a:t>
            </a:r>
            <a:r>
              <a:rPr sz="1700" spc="117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61" dirty="0">
                <a:latin typeface="Arial"/>
                <a:cs typeface="Arial"/>
              </a:rPr>
              <a:t>h</a:t>
            </a:r>
            <a:r>
              <a:rPr sz="1700" spc="-28" dirty="0">
                <a:latin typeface="Arial"/>
                <a:cs typeface="Arial"/>
              </a:rPr>
              <a:t>e</a:t>
            </a:r>
            <a:r>
              <a:rPr sz="1700" spc="150" dirty="0">
                <a:latin typeface="Arial"/>
                <a:cs typeface="Arial"/>
              </a:rPr>
              <a:t> </a:t>
            </a:r>
            <a:r>
              <a:rPr sz="1700" spc="14" dirty="0">
                <a:latin typeface="Arial"/>
                <a:cs typeface="Arial"/>
              </a:rPr>
              <a:t>s</a:t>
            </a:r>
            <a:r>
              <a:rPr sz="1700" spc="19" dirty="0">
                <a:latin typeface="Arial"/>
                <a:cs typeface="Arial"/>
              </a:rPr>
              <a:t>hee</a:t>
            </a:r>
            <a:r>
              <a:rPr sz="1700" dirty="0">
                <a:latin typeface="Arial"/>
                <a:cs typeface="Arial"/>
              </a:rPr>
              <a:t>r</a:t>
            </a:r>
            <a:r>
              <a:rPr sz="1700" spc="197" dirty="0">
                <a:latin typeface="Arial"/>
                <a:cs typeface="Arial"/>
              </a:rPr>
              <a:t> </a:t>
            </a:r>
            <a:r>
              <a:rPr sz="1700" spc="-63" dirty="0">
                <a:latin typeface="Arial"/>
                <a:cs typeface="Arial"/>
              </a:rPr>
              <a:t>s</a:t>
            </a:r>
            <a:r>
              <a:rPr sz="1700" spc="-25" dirty="0">
                <a:latin typeface="Arial"/>
                <a:cs typeface="Arial"/>
              </a:rPr>
              <a:t>i</a:t>
            </a:r>
            <a:r>
              <a:rPr sz="1700" spc="-58" dirty="0">
                <a:latin typeface="Arial"/>
                <a:cs typeface="Arial"/>
              </a:rPr>
              <a:t>z</a:t>
            </a:r>
            <a:r>
              <a:rPr sz="1700" spc="-85" dirty="0">
                <a:latin typeface="Arial"/>
                <a:cs typeface="Arial"/>
              </a:rPr>
              <a:t>e</a:t>
            </a:r>
            <a:r>
              <a:rPr sz="1700" spc="196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o</a:t>
            </a:r>
            <a:r>
              <a:rPr sz="1700" spc="187" dirty="0">
                <a:latin typeface="Arial"/>
                <a:cs typeface="Arial"/>
              </a:rPr>
              <a:t>f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37" dirty="0">
                <a:latin typeface="Arial"/>
                <a:cs typeface="Arial"/>
              </a:rPr>
              <a:t>h</a:t>
            </a:r>
            <a:r>
              <a:rPr sz="1700" spc="-28" dirty="0">
                <a:latin typeface="Arial"/>
                <a:cs typeface="Arial"/>
              </a:rPr>
              <a:t>e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25" dirty="0">
                <a:latin typeface="Arial"/>
                <a:cs typeface="Arial"/>
              </a:rPr>
              <a:t> </a:t>
            </a:r>
            <a:r>
              <a:rPr sz="1700" spc="-132" dirty="0">
                <a:latin typeface="Arial"/>
                <a:cs typeface="Arial"/>
              </a:rPr>
              <a:t>h</a:t>
            </a:r>
            <a:r>
              <a:rPr sz="1700" spc="109" dirty="0">
                <a:latin typeface="Arial"/>
                <a:cs typeface="Arial"/>
              </a:rPr>
              <a:t>y</a:t>
            </a:r>
            <a:r>
              <a:rPr sz="1700" spc="85" dirty="0">
                <a:latin typeface="Arial"/>
                <a:cs typeface="Arial"/>
              </a:rPr>
              <a:t>d</a:t>
            </a:r>
            <a:r>
              <a:rPr sz="1700" spc="127" dirty="0">
                <a:latin typeface="Arial"/>
                <a:cs typeface="Arial"/>
              </a:rPr>
              <a:t>r</a:t>
            </a:r>
            <a:r>
              <a:rPr sz="1700" spc="61" dirty="0">
                <a:latin typeface="Arial"/>
                <a:cs typeface="Arial"/>
              </a:rPr>
              <a:t>o</a:t>
            </a:r>
            <a:r>
              <a:rPr sz="1700" spc="15" dirty="0">
                <a:latin typeface="Arial"/>
                <a:cs typeface="Arial"/>
              </a:rPr>
              <a:t>c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31" dirty="0">
                <a:latin typeface="Arial"/>
                <a:cs typeface="Arial"/>
              </a:rPr>
              <a:t>l</a:t>
            </a:r>
            <a:r>
              <a:rPr sz="1700" spc="109" dirty="0">
                <a:latin typeface="Arial"/>
                <a:cs typeface="Arial"/>
              </a:rPr>
              <a:t>e</a:t>
            </a:r>
            <a:r>
              <a:rPr sz="1700" spc="-141" dirty="0"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  <a:p>
            <a:pPr marL="12647" marR="32241">
              <a:lnSpc>
                <a:spcPct val="110396"/>
              </a:lnSpc>
              <a:spcBef>
                <a:spcPts val="907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65" dirty="0">
                <a:latin typeface="Arial Unicode MS"/>
                <a:cs typeface="Arial Unicode MS"/>
              </a:rPr>
              <a:t> </a:t>
            </a:r>
            <a:r>
              <a:rPr sz="1700" spc="-316" dirty="0">
                <a:latin typeface="Arial"/>
                <a:cs typeface="Arial"/>
              </a:rPr>
              <a:t>F</a:t>
            </a:r>
            <a:r>
              <a:rPr sz="1700" spc="-8" dirty="0">
                <a:latin typeface="Arial"/>
                <a:cs typeface="Arial"/>
              </a:rPr>
              <a:t>a</a:t>
            </a:r>
            <a:r>
              <a:rPr sz="1700" spc="99" dirty="0">
                <a:latin typeface="Arial"/>
                <a:cs typeface="Arial"/>
              </a:rPr>
              <a:t>i</a:t>
            </a:r>
            <a:r>
              <a:rPr sz="1700" spc="76" dirty="0">
                <a:latin typeface="Arial"/>
                <a:cs typeface="Arial"/>
              </a:rPr>
              <a:t>l</a:t>
            </a:r>
            <a:r>
              <a:rPr sz="1700" spc="85" dirty="0">
                <a:latin typeface="Arial"/>
                <a:cs typeface="Arial"/>
              </a:rPr>
              <a:t>u</a:t>
            </a:r>
            <a:r>
              <a:rPr sz="1700" spc="154" dirty="0">
                <a:latin typeface="Arial"/>
                <a:cs typeface="Arial"/>
              </a:rPr>
              <a:t>r</a:t>
            </a:r>
            <a:r>
              <a:rPr sz="1700" spc="-103" dirty="0">
                <a:latin typeface="Arial"/>
                <a:cs typeface="Arial"/>
              </a:rPr>
              <a:t>e</a:t>
            </a:r>
            <a:r>
              <a:rPr sz="1700" spc="129" dirty="0">
                <a:latin typeface="Arial"/>
                <a:cs typeface="Arial"/>
              </a:rPr>
              <a:t> </a:t>
            </a:r>
            <a:r>
              <a:rPr sz="1700" spc="57" dirty="0">
                <a:latin typeface="Arial"/>
                <a:cs typeface="Arial"/>
              </a:rPr>
              <a:t>t</a:t>
            </a:r>
            <a:r>
              <a:rPr sz="1700" spc="93" dirty="0">
                <a:latin typeface="Arial"/>
                <a:cs typeface="Arial"/>
              </a:rPr>
              <a:t>o</a:t>
            </a:r>
            <a:r>
              <a:rPr sz="1700" spc="237" dirty="0">
                <a:latin typeface="Arial"/>
                <a:cs typeface="Arial"/>
              </a:rPr>
              <a:t> </a:t>
            </a:r>
            <a:r>
              <a:rPr sz="1700" spc="14" dirty="0">
                <a:latin typeface="Arial"/>
                <a:cs typeface="Arial"/>
              </a:rPr>
              <a:t>r</a:t>
            </a:r>
            <a:r>
              <a:rPr sz="1700" spc="19" dirty="0">
                <a:latin typeface="Arial"/>
                <a:cs typeface="Arial"/>
              </a:rPr>
              <a:t>es</a:t>
            </a:r>
            <a:r>
              <a:rPr sz="1700" spc="25" dirty="0">
                <a:latin typeface="Arial"/>
                <a:cs typeface="Arial"/>
              </a:rPr>
              <a:t>o</a:t>
            </a:r>
            <a:r>
              <a:rPr sz="1700" spc="9" dirty="0">
                <a:latin typeface="Arial"/>
                <a:cs typeface="Arial"/>
              </a:rPr>
              <a:t>l</a:t>
            </a:r>
            <a:r>
              <a:rPr sz="1700" spc="25" dirty="0">
                <a:latin typeface="Arial"/>
                <a:cs typeface="Arial"/>
              </a:rPr>
              <a:t>v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247" dirty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b</a:t>
            </a:r>
            <a:r>
              <a:rPr sz="1700" dirty="0">
                <a:latin typeface="Arial"/>
                <a:cs typeface="Arial"/>
              </a:rPr>
              <a:t>y</a:t>
            </a:r>
            <a:r>
              <a:rPr sz="1700" spc="62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ag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-12" dirty="0">
                <a:latin typeface="Arial"/>
                <a:cs typeface="Arial"/>
              </a:rPr>
              <a:t> </a:t>
            </a:r>
            <a:r>
              <a:rPr sz="1700" spc="-170" dirty="0">
                <a:latin typeface="Arial"/>
                <a:cs typeface="Arial"/>
              </a:rPr>
              <a:t>2</a:t>
            </a:r>
            <a:r>
              <a:rPr sz="1700" spc="144" dirty="0">
                <a:latin typeface="Arial"/>
                <a:cs typeface="Arial"/>
              </a:rPr>
              <a:t> </a:t>
            </a:r>
            <a:r>
              <a:rPr sz="1700" spc="36" dirty="0">
                <a:latin typeface="Arial"/>
                <a:cs typeface="Arial"/>
              </a:rPr>
              <a:t>y</a:t>
            </a:r>
            <a:r>
              <a:rPr sz="1700" spc="14" dirty="0">
                <a:latin typeface="Arial"/>
                <a:cs typeface="Arial"/>
              </a:rPr>
              <a:t>ea</a:t>
            </a:r>
            <a:r>
              <a:rPr sz="1700" spc="127" dirty="0">
                <a:latin typeface="Arial"/>
                <a:cs typeface="Arial"/>
              </a:rPr>
              <a:t>r</a:t>
            </a:r>
            <a:r>
              <a:rPr sz="1700" spc="-220" dirty="0">
                <a:latin typeface="Arial"/>
                <a:cs typeface="Arial"/>
              </a:rPr>
              <a:t>s</a:t>
            </a:r>
            <a:endParaRPr sz="1700" dirty="0">
              <a:latin typeface="Arial"/>
              <a:cs typeface="Arial"/>
            </a:endParaRPr>
          </a:p>
          <a:p>
            <a:pPr marL="12647" marR="32241">
              <a:lnSpc>
                <a:spcPct val="110396"/>
              </a:lnSpc>
              <a:spcBef>
                <a:spcPts val="907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65" dirty="0">
                <a:latin typeface="Arial Unicode MS"/>
                <a:cs typeface="Arial Unicode MS"/>
              </a:rPr>
              <a:t> </a:t>
            </a:r>
            <a:r>
              <a:rPr sz="1700" spc="-292" dirty="0" smtClean="0">
                <a:latin typeface="Arial"/>
                <a:cs typeface="Arial"/>
              </a:rPr>
              <a:t>E</a:t>
            </a:r>
            <a:r>
              <a:rPr sz="1700" spc="85" dirty="0" smtClean="0">
                <a:latin typeface="Arial"/>
                <a:cs typeface="Arial"/>
              </a:rPr>
              <a:t>n</a:t>
            </a:r>
            <a:r>
              <a:rPr sz="1700" spc="54" dirty="0" smtClean="0">
                <a:latin typeface="Arial"/>
                <a:cs typeface="Arial"/>
              </a:rPr>
              <a:t>l</a:t>
            </a:r>
            <a:r>
              <a:rPr sz="1700" spc="37" dirty="0" smtClean="0">
                <a:latin typeface="Arial"/>
                <a:cs typeface="Arial"/>
              </a:rPr>
              <a:t>a</a:t>
            </a:r>
            <a:r>
              <a:rPr sz="1700" spc="127" dirty="0" smtClean="0">
                <a:latin typeface="Arial"/>
                <a:cs typeface="Arial"/>
              </a:rPr>
              <a:t>r</a:t>
            </a:r>
            <a:r>
              <a:rPr sz="1700" spc="-8" dirty="0" smtClean="0">
                <a:latin typeface="Arial"/>
                <a:cs typeface="Arial"/>
              </a:rPr>
              <a:t>g</a:t>
            </a:r>
            <a:r>
              <a:rPr sz="1700" spc="61" dirty="0" smtClean="0">
                <a:latin typeface="Arial"/>
                <a:cs typeface="Arial"/>
              </a:rPr>
              <a:t>e</a:t>
            </a:r>
            <a:r>
              <a:rPr sz="1700" spc="118" dirty="0" smtClean="0">
                <a:latin typeface="Arial"/>
                <a:cs typeface="Arial"/>
              </a:rPr>
              <a:t>m</a:t>
            </a:r>
            <a:r>
              <a:rPr sz="1700" spc="109" dirty="0" smtClean="0">
                <a:latin typeface="Arial"/>
                <a:cs typeface="Arial"/>
              </a:rPr>
              <a:t>e</a:t>
            </a:r>
            <a:r>
              <a:rPr sz="1700" spc="14" dirty="0" smtClean="0">
                <a:latin typeface="Arial"/>
                <a:cs typeface="Arial"/>
              </a:rPr>
              <a:t>n</a:t>
            </a:r>
            <a:r>
              <a:rPr sz="1700" spc="163" dirty="0" smtClean="0">
                <a:latin typeface="Arial"/>
                <a:cs typeface="Arial"/>
              </a:rPr>
              <a:t>t</a:t>
            </a:r>
            <a:r>
              <a:rPr sz="1700" spc="273" dirty="0" smtClean="0">
                <a:latin typeface="Arial"/>
                <a:cs typeface="Arial"/>
              </a:rPr>
              <a:t> </a:t>
            </a:r>
            <a:r>
              <a:rPr sz="1700" spc="25" dirty="0">
                <a:latin typeface="Arial"/>
                <a:cs typeface="Arial"/>
              </a:rPr>
              <a:t>a</a:t>
            </a:r>
            <a:r>
              <a:rPr sz="1700" spc="19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128" dirty="0">
                <a:latin typeface="Arial"/>
                <a:cs typeface="Arial"/>
              </a:rPr>
              <a:t> </a:t>
            </a:r>
            <a:r>
              <a:rPr sz="1700" spc="29" dirty="0">
                <a:latin typeface="Arial"/>
                <a:cs typeface="Arial"/>
              </a:rPr>
              <a:t>w</a:t>
            </a:r>
            <a:r>
              <a:rPr sz="1700" spc="19" dirty="0">
                <a:latin typeface="Arial"/>
                <a:cs typeface="Arial"/>
              </a:rPr>
              <a:t>an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spc="25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g</a:t>
            </a:r>
            <a:r>
              <a:rPr sz="1700" spc="418" dirty="0">
                <a:latin typeface="Arial"/>
                <a:cs typeface="Arial"/>
              </a:rPr>
              <a:t> </a:t>
            </a:r>
            <a:r>
              <a:rPr sz="1700" spc="9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</a:t>
            </a:r>
            <a:r>
              <a:rPr sz="1700" spc="69" dirty="0">
                <a:latin typeface="Arial"/>
                <a:cs typeface="Arial"/>
              </a:rPr>
              <a:t> </a:t>
            </a:r>
            <a:r>
              <a:rPr sz="1700" spc="36" dirty="0">
                <a:latin typeface="Arial"/>
                <a:cs typeface="Arial"/>
              </a:rPr>
              <a:t>v</a:t>
            </a:r>
            <a:r>
              <a:rPr sz="1700" spc="85" dirty="0">
                <a:latin typeface="Arial"/>
                <a:cs typeface="Arial"/>
              </a:rPr>
              <a:t>o</a:t>
            </a:r>
            <a:r>
              <a:rPr sz="1700" spc="54" dirty="0">
                <a:latin typeface="Arial"/>
                <a:cs typeface="Arial"/>
              </a:rPr>
              <a:t>l</a:t>
            </a:r>
            <a:r>
              <a:rPr sz="1700" spc="109" dirty="0">
                <a:latin typeface="Arial"/>
                <a:cs typeface="Arial"/>
              </a:rPr>
              <a:t>u</a:t>
            </a:r>
            <a:r>
              <a:rPr sz="1700" spc="142" dirty="0">
                <a:latin typeface="Arial"/>
                <a:cs typeface="Arial"/>
              </a:rPr>
              <a:t>m</a:t>
            </a:r>
            <a:r>
              <a:rPr sz="1700" spc="-28" dirty="0">
                <a:latin typeface="Arial"/>
                <a:cs typeface="Arial"/>
              </a:rPr>
              <a:t>e</a:t>
            </a:r>
            <a:endParaRPr sz="1700" dirty="0">
              <a:latin typeface="Arial"/>
              <a:cs typeface="Arial"/>
            </a:endParaRPr>
          </a:p>
          <a:p>
            <a:pPr marL="12647" marR="32241">
              <a:lnSpc>
                <a:spcPct val="110396"/>
              </a:lnSpc>
              <a:spcBef>
                <a:spcPts val="880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-34" dirty="0">
                <a:latin typeface="Arial Unicode MS"/>
                <a:cs typeface="Arial Unicode MS"/>
              </a:rPr>
              <a:t> </a:t>
            </a:r>
            <a:r>
              <a:rPr sz="1700" spc="-269" dirty="0">
                <a:latin typeface="Arial"/>
                <a:cs typeface="Arial"/>
              </a:rPr>
              <a:t>S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15" dirty="0">
                <a:latin typeface="Arial"/>
                <a:cs typeface="Arial"/>
              </a:rPr>
              <a:t>c</a:t>
            </a:r>
            <a:r>
              <a:rPr sz="1700" spc="109" dirty="0">
                <a:latin typeface="Arial"/>
                <a:cs typeface="Arial"/>
              </a:rPr>
              <a:t>o</a:t>
            </a:r>
            <a:r>
              <a:rPr sz="1700" spc="61" dirty="0">
                <a:latin typeface="Arial"/>
                <a:cs typeface="Arial"/>
              </a:rPr>
              <a:t>n</a:t>
            </a:r>
            <a:r>
              <a:rPr sz="1700" spc="109" dirty="0">
                <a:latin typeface="Arial"/>
                <a:cs typeface="Arial"/>
              </a:rPr>
              <a:t>d</a:t>
            </a:r>
            <a:r>
              <a:rPr sz="1700" spc="37" dirty="0">
                <a:latin typeface="Arial"/>
                <a:cs typeface="Arial"/>
              </a:rPr>
              <a:t>a</a:t>
            </a:r>
            <a:r>
              <a:rPr sz="1700" spc="127" dirty="0">
                <a:latin typeface="Arial"/>
                <a:cs typeface="Arial"/>
              </a:rPr>
              <a:t>r</a:t>
            </a:r>
            <a:r>
              <a:rPr sz="1700" spc="16" dirty="0">
                <a:latin typeface="Arial"/>
                <a:cs typeface="Arial"/>
              </a:rPr>
              <a:t>y</a:t>
            </a:r>
            <a:r>
              <a:rPr sz="1700" spc="150" dirty="0">
                <a:latin typeface="Arial"/>
                <a:cs typeface="Arial"/>
              </a:rPr>
              <a:t> </a:t>
            </a:r>
            <a:r>
              <a:rPr sz="1700" spc="-40" dirty="0">
                <a:latin typeface="Arial"/>
                <a:cs typeface="Arial"/>
              </a:rPr>
              <a:t>i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225" dirty="0">
                <a:latin typeface="Arial"/>
                <a:cs typeface="Arial"/>
              </a:rPr>
              <a:t>f</a:t>
            </a:r>
            <a:r>
              <a:rPr sz="1700" spc="-31" dirty="0">
                <a:latin typeface="Arial"/>
                <a:cs typeface="Arial"/>
              </a:rPr>
              <a:t>e</a:t>
            </a:r>
            <a:r>
              <a:rPr sz="1700" spc="-11" dirty="0">
                <a:latin typeface="Arial"/>
                <a:cs typeface="Arial"/>
              </a:rPr>
              <a:t>c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156" dirty="0">
                <a:latin typeface="Arial"/>
                <a:cs typeface="Arial"/>
              </a:rPr>
              <a:t>o</a:t>
            </a:r>
            <a:r>
              <a:rPr sz="1700" spc="-75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204" dirty="0">
                <a:latin typeface="Arial"/>
                <a:cs typeface="Arial"/>
              </a:rPr>
              <a:t> </a:t>
            </a:r>
            <a:r>
              <a:rPr sz="1700" spc="-133" dirty="0">
                <a:latin typeface="Arial"/>
                <a:cs typeface="Arial"/>
              </a:rPr>
              <a:t>{</a:t>
            </a:r>
            <a:r>
              <a:rPr sz="1700" spc="134" dirty="0">
                <a:latin typeface="Arial"/>
                <a:cs typeface="Arial"/>
              </a:rPr>
              <a:t>v</a:t>
            </a:r>
            <a:r>
              <a:rPr sz="1700" spc="37" dirty="0">
                <a:latin typeface="Arial"/>
                <a:cs typeface="Arial"/>
              </a:rPr>
              <a:t>e</a:t>
            </a:r>
            <a:r>
              <a:rPr sz="1700" spc="104" dirty="0">
                <a:latin typeface="Arial"/>
                <a:cs typeface="Arial"/>
              </a:rPr>
              <a:t>r</a:t>
            </a:r>
            <a:r>
              <a:rPr sz="1700" spc="-8" dirty="0">
                <a:latin typeface="Arial"/>
                <a:cs typeface="Arial"/>
              </a:rPr>
              <a:t>y</a:t>
            </a:r>
            <a:r>
              <a:rPr sz="1700" spc="200" dirty="0">
                <a:latin typeface="Arial"/>
                <a:cs typeface="Arial"/>
              </a:rPr>
              <a:t> </a:t>
            </a:r>
            <a:r>
              <a:rPr sz="1700" spc="-13" dirty="0">
                <a:latin typeface="Arial"/>
                <a:cs typeface="Arial"/>
              </a:rPr>
              <a:t>r</a:t>
            </a:r>
            <a:r>
              <a:rPr sz="1700" spc="-31" dirty="0">
                <a:latin typeface="Arial"/>
                <a:cs typeface="Arial"/>
              </a:rPr>
              <a:t>a</a:t>
            </a:r>
            <a:r>
              <a:rPr sz="1700" spc="154" dirty="0">
                <a:latin typeface="Arial"/>
                <a:cs typeface="Arial"/>
              </a:rPr>
              <a:t>r</a:t>
            </a:r>
            <a:r>
              <a:rPr sz="1700" spc="14" dirty="0">
                <a:latin typeface="Arial"/>
                <a:cs typeface="Arial"/>
              </a:rPr>
              <a:t>e</a:t>
            </a:r>
            <a:r>
              <a:rPr sz="1700" spc="-96" dirty="0">
                <a:latin typeface="Arial"/>
                <a:cs typeface="Arial"/>
              </a:rPr>
              <a:t>)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6" y="0"/>
            <a:ext cx="72009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6" tIns="45500" rIns="91026" bIns="45500" anchor="t" anchorCtr="0">
            <a:noAutofit/>
          </a:bodyPr>
          <a:lstStyle/>
          <a:p>
            <a:pPr algn="l">
              <a:lnSpc>
                <a:spcPct val="89000"/>
              </a:lnSpc>
              <a:spcBef>
                <a:spcPts val="0"/>
              </a:spcBef>
              <a:buClr>
                <a:srgbClr val="638764"/>
              </a:buClr>
              <a:buSzPts val="3600"/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re Franklin"/>
                <a:ea typeface="Libre Franklin"/>
                <a:cs typeface="Libre Franklin"/>
                <a:sym typeface="Libre Franklin"/>
              </a:rPr>
              <a:t>Inguinal region</a:t>
            </a:r>
          </a:p>
        </p:txBody>
      </p:sp>
      <p:sp>
        <p:nvSpPr>
          <p:cNvPr id="195" name="Google Shape;195;p26"/>
          <p:cNvSpPr txBox="1">
            <a:spLocks noGrp="1"/>
          </p:cNvSpPr>
          <p:nvPr>
            <p:ph idx="1"/>
          </p:nvPr>
        </p:nvSpPr>
        <p:spPr>
          <a:xfrm>
            <a:off x="304806" y="914405"/>
            <a:ext cx="72105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6" tIns="45500" rIns="91026" bIns="45500" anchor="t" anchorCtr="0">
            <a:noAutofit/>
          </a:bodyPr>
          <a:lstStyle/>
          <a:p>
            <a:pPr marL="407789" indent="-306633">
              <a:lnSpc>
                <a:spcPct val="94000"/>
              </a:lnSpc>
              <a:spcBef>
                <a:spcPts val="0"/>
              </a:spcBef>
              <a:buClr>
                <a:schemeClr val="dk2"/>
              </a:buClr>
              <a:buSzPts val="2000"/>
              <a:buFont typeface="Libre Franklin"/>
              <a:buChar char="■"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extending between the ASIS and pubic tubercle, is an important area anatomically and clinically.</a:t>
            </a:r>
          </a:p>
          <a:p>
            <a:pPr marL="407789" indent="-306633">
              <a:lnSpc>
                <a:spcPct val="94000"/>
              </a:lnSpc>
              <a:spcBef>
                <a:spcPts val="1200"/>
              </a:spcBef>
              <a:buClr>
                <a:srgbClr val="030301"/>
              </a:buClr>
              <a:buSzPts val="2000"/>
              <a:buFont typeface="Libre Franklin"/>
              <a:buChar char="■"/>
            </a:pPr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Anatomically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because it is a region where structures exit and enter the abdominal cavity</a:t>
            </a:r>
          </a:p>
          <a:p>
            <a:pPr marL="407789" indent="-306633">
              <a:lnSpc>
                <a:spcPct val="94000"/>
              </a:lnSpc>
              <a:spcBef>
                <a:spcPts val="1200"/>
              </a:spcBef>
              <a:buClr>
                <a:srgbClr val="FF0000"/>
              </a:buClr>
              <a:buSzPts val="2000"/>
              <a:buFont typeface="Libre Franklin"/>
              <a:buChar char="■"/>
            </a:pPr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Clinically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because it has a potential sites of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herniation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 marL="382500" indent="-256056">
              <a:lnSpc>
                <a:spcPct val="94000"/>
              </a:lnSpc>
              <a:spcBef>
                <a:spcPts val="1200"/>
              </a:spcBef>
              <a:buClr>
                <a:schemeClr val="dk2"/>
              </a:buClr>
              <a:buSzPts val="2000"/>
              <a:buNone/>
            </a:pPr>
            <a:endParaRPr sz="2000" b="1" dirty="0">
              <a:solidFill>
                <a:schemeClr val="dk2"/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</p:txBody>
      </p:sp>
      <p:pic>
        <p:nvPicPr>
          <p:cNvPr id="196" name="Google Shape;196;p26"/>
          <p:cNvPicPr preferRelativeResize="0"/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600200" y="2895600"/>
            <a:ext cx="61722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843290" y="120896"/>
            <a:ext cx="3508540" cy="1449235"/>
          </a:xfrm>
          <a:prstGeom prst="rect">
            <a:avLst/>
          </a:prstGeom>
        </p:spPr>
        <p:txBody>
          <a:bodyPr wrap="square" lIns="0" tIns="34014" rIns="0" bIns="0" rtlCol="0">
            <a:noAutofit/>
          </a:bodyPr>
          <a:lstStyle/>
          <a:p>
            <a:pPr algn="ctr">
              <a:lnSpc>
                <a:spcPts val="5367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  <a:p>
            <a:pPr marL="814818" marR="897160" algn="ctr">
              <a:lnSpc>
                <a:spcPct val="95825"/>
              </a:lnSpc>
              <a:spcBef>
                <a:spcPts val="2956"/>
              </a:spcBef>
            </a:pPr>
            <a:r>
              <a:rPr sz="2400" b="1" spc="125" dirty="0">
                <a:latin typeface="Arial"/>
                <a:cs typeface="Arial"/>
              </a:rPr>
              <a:t>SURGICAL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039" y="1915793"/>
            <a:ext cx="5715105" cy="823786"/>
          </a:xfrm>
          <a:prstGeom prst="rect">
            <a:avLst/>
          </a:prstGeom>
        </p:spPr>
        <p:txBody>
          <a:bodyPr wrap="square" lIns="0" tIns="10311" rIns="0" bIns="0" rtlCol="0">
            <a:noAutofit/>
          </a:bodyPr>
          <a:lstStyle/>
          <a:p>
            <a:pPr marL="24784">
              <a:lnSpc>
                <a:spcPts val="1630"/>
              </a:lnSpc>
            </a:pPr>
            <a:r>
              <a:rPr sz="1400" b="1" spc="-52" dirty="0">
                <a:latin typeface="Arial"/>
                <a:cs typeface="Arial"/>
              </a:rPr>
              <a:t>LIGATION </a:t>
            </a:r>
            <a:r>
              <a:rPr sz="1500" spc="-14" dirty="0">
                <a:latin typeface="Times New Roman"/>
                <a:cs typeface="Times New Roman"/>
              </a:rPr>
              <a:t>&amp; </a:t>
            </a:r>
            <a:r>
              <a:rPr sz="1400" b="1" spc="-52" dirty="0">
                <a:latin typeface="Arial"/>
                <a:cs typeface="Arial"/>
              </a:rPr>
              <a:t>DIVISION OF PATENT PROCESSUS VAGINALIS THROUGH</a:t>
            </a:r>
            <a:endParaRPr sz="1400" dirty="0">
              <a:latin typeface="Arial"/>
              <a:cs typeface="Arial"/>
            </a:endParaRPr>
          </a:p>
          <a:p>
            <a:pPr marL="1686162" marR="1705986" algn="ctr">
              <a:lnSpc>
                <a:spcPct val="95825"/>
              </a:lnSpc>
              <a:spcBef>
                <a:spcPts val="197"/>
              </a:spcBef>
            </a:pPr>
            <a:r>
              <a:rPr sz="1400" b="1" spc="-35" dirty="0">
                <a:latin typeface="Arial"/>
                <a:cs typeface="Arial"/>
              </a:rPr>
              <a:t>SMALL INGUINAL INCISION</a:t>
            </a:r>
            <a:endParaRPr sz="1400" dirty="0">
              <a:latin typeface="Arial"/>
              <a:cs typeface="Arial"/>
            </a:endParaRPr>
          </a:p>
          <a:p>
            <a:pPr marL="12647" marR="28451">
              <a:lnSpc>
                <a:spcPct val="95825"/>
              </a:lnSpc>
              <a:spcBef>
                <a:spcPts val="1058"/>
              </a:spcBef>
            </a:pPr>
            <a:r>
              <a:rPr sz="1600" spc="16" dirty="0">
                <a:latin typeface="Arial"/>
                <a:cs typeface="Arial"/>
              </a:rPr>
              <a:t>Done if hydrocele persists beyond one year of age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7900" y="3059620"/>
            <a:ext cx="5751576" cy="50292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8718" marR="30348">
              <a:lnSpc>
                <a:spcPts val="1735"/>
              </a:lnSpc>
            </a:pPr>
            <a:r>
              <a:rPr sz="1500" b="1" spc="-2" dirty="0">
                <a:latin typeface="Arial"/>
                <a:cs typeface="Arial"/>
              </a:rPr>
              <a:t>LORD'S  PLICATION </a:t>
            </a:r>
            <a:r>
              <a:rPr sz="1600" spc="-2" dirty="0">
                <a:latin typeface="Arial"/>
                <a:cs typeface="Arial"/>
              </a:rPr>
              <a:t>(when the sac is reasonably thin-walled)</a:t>
            </a:r>
            <a:endParaRPr sz="16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233"/>
              </a:spcBef>
            </a:pPr>
            <a:r>
              <a:rPr sz="1600" spc="21" dirty="0">
                <a:latin typeface="Arial"/>
                <a:cs typeface="Arial"/>
              </a:rPr>
              <a:t>Small  incision through the scrotum to lift up the testis.  Sac is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7034" y="3608260"/>
            <a:ext cx="1121517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2" dirty="0">
                <a:latin typeface="Arial"/>
                <a:cs typeface="Arial"/>
              </a:rPr>
              <a:t>plicate  with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61363" y="3608260"/>
            <a:ext cx="4589731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17" dirty="0">
                <a:latin typeface="Arial"/>
                <a:cs typeface="Arial"/>
              </a:rPr>
              <a:t>a  series  of interrupted  suture  to the junction  of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816" y="3882580"/>
            <a:ext cx="536447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9" dirty="0">
                <a:latin typeface="Arial"/>
                <a:cs typeface="Arial"/>
              </a:rPr>
              <a:t>testis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1011" y="3882580"/>
            <a:ext cx="380748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9" dirty="0">
                <a:latin typeface="Arial"/>
                <a:cs typeface="Arial"/>
              </a:rPr>
              <a:t>and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33960" y="3882580"/>
            <a:ext cx="1392379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50" dirty="0">
                <a:latin typeface="Arial"/>
                <a:cs typeface="Arial"/>
              </a:rPr>
              <a:t>e</a:t>
            </a:r>
            <a:r>
              <a:rPr sz="1600" spc="68" dirty="0">
                <a:latin typeface="Arial"/>
                <a:cs typeface="Arial"/>
              </a:rPr>
              <a:t>p</a:t>
            </a:r>
            <a:r>
              <a:rPr sz="1600" spc="4" dirty="0">
                <a:latin typeface="Arial"/>
                <a:cs typeface="Arial"/>
              </a:rPr>
              <a:t>i</a:t>
            </a:r>
            <a:r>
              <a:rPr sz="1600" spc="68" dirty="0">
                <a:latin typeface="Arial"/>
                <a:cs typeface="Arial"/>
              </a:rPr>
              <a:t>d</a:t>
            </a:r>
            <a:r>
              <a:rPr sz="1600" spc="50" dirty="0">
                <a:latin typeface="Arial"/>
                <a:cs typeface="Arial"/>
              </a:rPr>
              <a:t>i</a:t>
            </a:r>
            <a:r>
              <a:rPr sz="1600" spc="24" dirty="0">
                <a:latin typeface="Arial"/>
                <a:cs typeface="Arial"/>
              </a:rPr>
              <a:t>d</a:t>
            </a:r>
            <a:r>
              <a:rPr sz="1600" spc="112" dirty="0">
                <a:latin typeface="Arial"/>
                <a:cs typeface="Arial"/>
              </a:rPr>
              <a:t>y</a:t>
            </a:r>
            <a:r>
              <a:rPr sz="1600" spc="58" dirty="0">
                <a:latin typeface="Arial"/>
                <a:cs typeface="Arial"/>
              </a:rPr>
              <a:t>m</a:t>
            </a:r>
            <a:r>
              <a:rPr sz="1600" spc="29" dirty="0">
                <a:latin typeface="Arial"/>
                <a:cs typeface="Arial"/>
              </a:rPr>
              <a:t>i</a:t>
            </a:r>
            <a:r>
              <a:rPr sz="1600" spc="-30" dirty="0">
                <a:latin typeface="Arial"/>
                <a:cs typeface="Arial"/>
              </a:rPr>
              <a:t>s</a:t>
            </a:r>
            <a:r>
              <a:rPr sz="1600" spc="-125" dirty="0">
                <a:latin typeface="Arial"/>
                <a:cs typeface="Arial"/>
              </a:rPr>
              <a:t>.</a:t>
            </a:r>
            <a:r>
              <a:rPr sz="1600" dirty="0">
                <a:latin typeface="Arial"/>
                <a:cs typeface="Arial"/>
              </a:rPr>
              <a:t>  </a:t>
            </a:r>
            <a:r>
              <a:rPr sz="1600" spc="125" dirty="0">
                <a:latin typeface="Arial"/>
                <a:cs typeface="Arial"/>
              </a:rPr>
              <a:t> </a:t>
            </a:r>
            <a:r>
              <a:rPr sz="1600" spc="-204" dirty="0">
                <a:latin typeface="Arial"/>
                <a:cs typeface="Arial"/>
              </a:rPr>
              <a:t>I</a:t>
            </a:r>
            <a:r>
              <a:rPr sz="1600" spc="167" dirty="0">
                <a:latin typeface="Arial"/>
                <a:cs typeface="Arial"/>
              </a:rPr>
              <a:t>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42691" y="3882580"/>
            <a:ext cx="765584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75" dirty="0">
                <a:latin typeface="Arial"/>
                <a:cs typeface="Arial"/>
              </a:rPr>
              <a:t>i</a:t>
            </a:r>
            <a:r>
              <a:rPr sz="1600" spc="-159" dirty="0">
                <a:latin typeface="Arial"/>
                <a:cs typeface="Arial"/>
              </a:rPr>
              <a:t>s</a:t>
            </a:r>
            <a:r>
              <a:rPr sz="1600" spc="-88" dirty="0">
                <a:latin typeface="Arial"/>
                <a:cs typeface="Arial"/>
              </a:rPr>
              <a:t>  </a:t>
            </a:r>
            <a:r>
              <a:rPr sz="1600" spc="230" dirty="0">
                <a:latin typeface="Arial"/>
                <a:cs typeface="Arial"/>
              </a:rPr>
              <a:t> </a:t>
            </a:r>
            <a:r>
              <a:rPr sz="1600" spc="-19" dirty="0">
                <a:latin typeface="Arial"/>
                <a:cs typeface="Arial"/>
              </a:rPr>
              <a:t>u</a:t>
            </a:r>
            <a:r>
              <a:rPr sz="1600" spc="-14" dirty="0">
                <a:latin typeface="Arial"/>
                <a:cs typeface="Arial"/>
              </a:rPr>
              <a:t>s</a:t>
            </a:r>
            <a:r>
              <a:rPr sz="1600" spc="-19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d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620515" y="3882580"/>
            <a:ext cx="31624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61" dirty="0">
                <a:latin typeface="Arial"/>
                <a:cs typeface="Arial"/>
              </a:rPr>
              <a:t>for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44187" y="3882580"/>
            <a:ext cx="516993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21" dirty="0">
                <a:latin typeface="Arial"/>
                <a:cs typeface="Arial"/>
              </a:rPr>
              <a:t>small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75123" y="3882580"/>
            <a:ext cx="1159526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77" dirty="0">
                <a:latin typeface="Arial"/>
                <a:cs typeface="Arial"/>
              </a:rPr>
              <a:t>to  medium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7027" y="4156912"/>
            <a:ext cx="1092868" cy="502919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0349">
              <a:lnSpc>
                <a:spcPts val="1735"/>
              </a:lnSpc>
            </a:pPr>
            <a:r>
              <a:rPr sz="1600" spc="-6" dirty="0">
                <a:latin typeface="Arial"/>
                <a:cs typeface="Arial"/>
              </a:rPr>
              <a:t>hydroceles</a:t>
            </a:r>
            <a:endParaRPr sz="16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233"/>
              </a:spcBef>
            </a:pPr>
            <a:r>
              <a:rPr sz="1600" spc="17" dirty="0">
                <a:latin typeface="Arial"/>
                <a:cs typeface="Arial"/>
              </a:rPr>
              <a:t>hematoma.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0518" y="4156912"/>
            <a:ext cx="597156" cy="502919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0349">
              <a:lnSpc>
                <a:spcPts val="1735"/>
              </a:lnSpc>
            </a:pPr>
            <a:r>
              <a:rPr sz="1600" spc="59" dirty="0">
                <a:latin typeface="Arial"/>
                <a:cs typeface="Arial"/>
              </a:rPr>
              <a:t>with</a:t>
            </a:r>
            <a:endParaRPr sz="1600" dirty="0">
              <a:latin typeface="Arial"/>
              <a:cs typeface="Arial"/>
            </a:endParaRPr>
          </a:p>
          <a:p>
            <a:pPr marL="49060">
              <a:lnSpc>
                <a:spcPct val="95825"/>
              </a:lnSpc>
              <a:spcBef>
                <a:spcPts val="233"/>
              </a:spcBef>
            </a:pPr>
            <a:r>
              <a:rPr sz="1600" spc="-51" dirty="0">
                <a:latin typeface="Arial"/>
                <a:cs typeface="Arial"/>
              </a:rPr>
              <a:t>Some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61819" y="4156900"/>
            <a:ext cx="408968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49" dirty="0">
                <a:latin typeface="Arial"/>
                <a:cs typeface="Arial"/>
              </a:rPr>
              <a:t>thin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19632" y="4156900"/>
            <a:ext cx="385637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83" dirty="0">
                <a:latin typeface="Arial"/>
                <a:cs typeface="Arial"/>
              </a:rPr>
              <a:t>sac.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68272" y="4156900"/>
            <a:ext cx="789431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dirty="0">
                <a:latin typeface="Arial"/>
                <a:cs typeface="Arial"/>
              </a:rPr>
              <a:t>Benefits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900931" y="4156900"/>
            <a:ext cx="112042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90" dirty="0">
                <a:latin typeface="Arial"/>
                <a:cs typeface="Arial"/>
              </a:rPr>
              <a:t>-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63059" y="4156900"/>
            <a:ext cx="786132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4" dirty="0">
                <a:latin typeface="Arial"/>
                <a:cs typeface="Arial"/>
              </a:rPr>
              <a:t>reduced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07939" y="4156900"/>
            <a:ext cx="362712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9" dirty="0">
                <a:latin typeface="Arial"/>
                <a:cs typeface="Arial"/>
              </a:rPr>
              <a:t>risk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10859" y="4156912"/>
            <a:ext cx="240235" cy="502919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58" dirty="0">
                <a:latin typeface="Arial"/>
                <a:cs typeface="Arial"/>
              </a:rPr>
              <a:t>of</a:t>
            </a:r>
            <a:endParaRPr sz="16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233"/>
              </a:spcBef>
            </a:pPr>
            <a:r>
              <a:rPr sz="1600" spc="58" dirty="0">
                <a:latin typeface="Arial"/>
                <a:cs typeface="Arial"/>
              </a:rPr>
              <a:t>of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83739" y="4431220"/>
            <a:ext cx="1566348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121" dirty="0">
                <a:latin typeface="Arial"/>
                <a:cs typeface="Arial"/>
              </a:rPr>
              <a:t>a</a:t>
            </a:r>
            <a:r>
              <a:rPr sz="1600" spc="91" dirty="0">
                <a:latin typeface="Arial"/>
                <a:cs typeface="Arial"/>
              </a:rPr>
              <a:t>r</a:t>
            </a:r>
            <a:r>
              <a:rPr sz="1600" spc="207" dirty="0">
                <a:latin typeface="Arial"/>
                <a:cs typeface="Arial"/>
              </a:rPr>
              <a:t>t</a:t>
            </a:r>
            <a:r>
              <a:rPr sz="1600" spc="4" dirty="0">
                <a:latin typeface="Arial"/>
                <a:cs typeface="Arial"/>
              </a:rPr>
              <a:t>i</a:t>
            </a:r>
            <a:r>
              <a:rPr sz="1600" spc="15" dirty="0">
                <a:latin typeface="Arial"/>
                <a:cs typeface="Arial"/>
              </a:rPr>
              <a:t>c</a:t>
            </a:r>
            <a:r>
              <a:rPr sz="1600" spc="-17" dirty="0">
                <a:latin typeface="Arial"/>
                <a:cs typeface="Arial"/>
              </a:rPr>
              <a:t>l</a:t>
            </a:r>
            <a:r>
              <a:rPr sz="1600" spc="24" dirty="0">
                <a:latin typeface="Arial"/>
                <a:cs typeface="Arial"/>
              </a:rPr>
              <a:t>e</a:t>
            </a:r>
            <a:r>
              <a:rPr sz="1600" spc="-13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   </a:t>
            </a:r>
            <a:r>
              <a:rPr sz="1600" spc="-150" dirty="0">
                <a:latin typeface="Arial"/>
                <a:cs typeface="Arial"/>
              </a:rPr>
              <a:t>s</a:t>
            </a:r>
            <a:r>
              <a:rPr sz="1600" spc="-2" dirty="0">
                <a:latin typeface="Arial"/>
                <a:cs typeface="Arial"/>
              </a:rPr>
              <a:t>ug</a:t>
            </a:r>
            <a:r>
              <a:rPr sz="1600" spc="-23" dirty="0">
                <a:latin typeface="Arial"/>
                <a:cs typeface="Arial"/>
              </a:rPr>
              <a:t>g</a:t>
            </a:r>
            <a:r>
              <a:rPr sz="1600" spc="-2" dirty="0">
                <a:latin typeface="Arial"/>
                <a:cs typeface="Arial"/>
              </a:rPr>
              <a:t>e</a:t>
            </a:r>
            <a:r>
              <a:rPr sz="1600" spc="-127" dirty="0">
                <a:latin typeface="Arial"/>
                <a:cs typeface="Arial"/>
              </a:rPr>
              <a:t>s</a:t>
            </a:r>
            <a:r>
              <a:rPr sz="1600" spc="145" dirty="0">
                <a:latin typeface="Arial"/>
                <a:cs typeface="Arial"/>
              </a:rPr>
              <a:t>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60139" y="4431220"/>
            <a:ext cx="139484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231" dirty="0">
                <a:latin typeface="Arial"/>
                <a:cs typeface="Arial"/>
              </a:rPr>
              <a:t>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19248" y="4431220"/>
            <a:ext cx="538939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11" dirty="0">
                <a:latin typeface="Arial"/>
                <a:cs typeface="Arial"/>
              </a:rPr>
              <a:t>slight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4568" y="4431220"/>
            <a:ext cx="917643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2" dirty="0">
                <a:latin typeface="Arial"/>
                <a:cs typeface="Arial"/>
              </a:rPr>
              <a:t>incidence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027" y="4705540"/>
            <a:ext cx="351714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30" dirty="0">
                <a:latin typeface="Arial"/>
                <a:cs typeface="Arial"/>
              </a:rPr>
              <a:t>recurrence of the hydrocele following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23563" y="4705540"/>
            <a:ext cx="1443622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22" dirty="0">
                <a:latin typeface="Arial"/>
                <a:cs typeface="Arial"/>
              </a:rPr>
              <a:t>this procedure.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85776" y="5254180"/>
            <a:ext cx="2325623" cy="50292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30348">
              <a:lnSpc>
                <a:spcPts val="1735"/>
              </a:lnSpc>
            </a:pPr>
            <a:r>
              <a:rPr sz="1500" b="1" spc="-9" dirty="0">
                <a:latin typeface="Arial"/>
                <a:cs typeface="Arial"/>
              </a:rPr>
              <a:t>OPERATION </a:t>
            </a:r>
            <a:r>
              <a:rPr sz="1600" spc="-9" dirty="0">
                <a:latin typeface="Arial"/>
                <a:cs typeface="Arial"/>
              </a:rPr>
              <a:t>(larger)</a:t>
            </a:r>
            <a:endParaRPr sz="1600" dirty="0">
              <a:latin typeface="Arial"/>
              <a:cs typeface="Arial"/>
            </a:endParaRPr>
          </a:p>
          <a:p>
            <a:pPr marL="76372">
              <a:lnSpc>
                <a:spcPct val="95825"/>
              </a:lnSpc>
              <a:spcBef>
                <a:spcPts val="233"/>
              </a:spcBef>
            </a:pPr>
            <a:r>
              <a:rPr sz="1600" spc="-1" dirty="0">
                <a:latin typeface="Arial"/>
                <a:cs typeface="Arial"/>
              </a:rPr>
              <a:t>incision  and  the  sac  is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5264500"/>
            <a:ext cx="1190014" cy="1044317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b="1" spc="-66" dirty="0">
                <a:latin typeface="Arial"/>
                <a:cs typeface="Arial"/>
              </a:rPr>
              <a:t>JABOULAY'S</a:t>
            </a:r>
            <a:endParaRPr sz="1500" dirty="0">
              <a:latin typeface="Arial"/>
              <a:cs typeface="Arial"/>
            </a:endParaRPr>
          </a:p>
          <a:p>
            <a:pPr marL="21750" marR="10547" indent="9109">
              <a:lnSpc>
                <a:spcPts val="1839"/>
              </a:lnSpc>
              <a:spcBef>
                <a:spcPts val="258"/>
              </a:spcBef>
            </a:pPr>
            <a:r>
              <a:rPr sz="1600" spc="-241" dirty="0">
                <a:latin typeface="Arial"/>
                <a:cs typeface="Arial"/>
              </a:rPr>
              <a:t>L</a:t>
            </a:r>
            <a:r>
              <a:rPr sz="1600" spc="46" dirty="0">
                <a:latin typeface="Arial"/>
                <a:cs typeface="Arial"/>
              </a:rPr>
              <a:t>o</a:t>
            </a:r>
            <a:r>
              <a:rPr sz="1600" spc="-23" dirty="0">
                <a:latin typeface="Arial"/>
                <a:cs typeface="Arial"/>
              </a:rPr>
              <a:t>n</a:t>
            </a:r>
            <a:r>
              <a:rPr sz="1600" spc="46" dirty="0">
                <a:latin typeface="Arial"/>
                <a:cs typeface="Arial"/>
              </a:rPr>
              <a:t>g</a:t>
            </a:r>
            <a:r>
              <a:rPr sz="1600" spc="-20" dirty="0">
                <a:latin typeface="Arial"/>
                <a:cs typeface="Arial"/>
              </a:rPr>
              <a:t>i</a:t>
            </a:r>
            <a:r>
              <a:rPr sz="1600" spc="228" dirty="0">
                <a:latin typeface="Arial"/>
                <a:cs typeface="Arial"/>
              </a:rPr>
              <a:t>t</a:t>
            </a:r>
            <a:r>
              <a:rPr sz="1600" spc="-2" dirty="0">
                <a:latin typeface="Arial"/>
                <a:cs typeface="Arial"/>
              </a:rPr>
              <a:t>u</a:t>
            </a:r>
            <a:r>
              <a:rPr sz="1600" spc="68" dirty="0">
                <a:latin typeface="Arial"/>
                <a:cs typeface="Arial"/>
              </a:rPr>
              <a:t>d</a:t>
            </a:r>
            <a:r>
              <a:rPr sz="1600" spc="100" dirty="0">
                <a:latin typeface="Arial"/>
                <a:cs typeface="Arial"/>
              </a:rPr>
              <a:t>i</a:t>
            </a:r>
            <a:r>
              <a:rPr sz="1600" spc="-2" dirty="0">
                <a:latin typeface="Arial"/>
                <a:cs typeface="Arial"/>
              </a:rPr>
              <a:t>na</a:t>
            </a:r>
            <a:r>
              <a:rPr sz="1600" spc="-60" dirty="0">
                <a:latin typeface="Arial"/>
                <a:cs typeface="Arial"/>
              </a:rPr>
              <a:t>l</a:t>
            </a:r>
            <a:r>
              <a:rPr sz="1600" spc="-75" dirty="0"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  <a:p>
            <a:pPr marL="21750" marR="10547">
              <a:lnSpc>
                <a:spcPts val="1839"/>
              </a:lnSpc>
              <a:spcBef>
                <a:spcPts val="344"/>
              </a:spcBef>
            </a:pPr>
            <a:r>
              <a:rPr sz="1600" spc="15" dirty="0">
                <a:latin typeface="Arial"/>
                <a:cs typeface="Arial"/>
              </a:rPr>
              <a:t>excised and</a:t>
            </a:r>
            <a:endParaRPr sz="1600" dirty="0">
              <a:latin typeface="Arial"/>
              <a:cs typeface="Arial"/>
            </a:endParaRPr>
          </a:p>
          <a:p>
            <a:pPr marL="30852" marR="28451">
              <a:lnSpc>
                <a:spcPts val="1825"/>
              </a:lnSpc>
              <a:spcBef>
                <a:spcPts val="435"/>
              </a:spcBef>
            </a:pPr>
            <a:r>
              <a:rPr sz="1600" spc="21" dirty="0">
                <a:latin typeface="Arial"/>
                <a:cs typeface="Arial"/>
              </a:rPr>
              <a:t>behind  the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1475" y="5528500"/>
            <a:ext cx="1917191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25" dirty="0">
                <a:latin typeface="Arial"/>
                <a:cs typeface="Arial"/>
              </a:rPr>
              <a:t>everted.  Excess  sac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65723" y="5528500"/>
            <a:ext cx="176783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-101" dirty="0">
                <a:latin typeface="Arial"/>
                <a:cs typeface="Arial"/>
              </a:rPr>
              <a:t>is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2248" y="5805868"/>
            <a:ext cx="4598875" cy="502919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67271" marR="30348">
              <a:lnSpc>
                <a:spcPts val="1735"/>
              </a:lnSpc>
            </a:pPr>
            <a:r>
              <a:rPr sz="1600" spc="10" dirty="0">
                <a:latin typeface="Arial"/>
                <a:cs typeface="Arial"/>
              </a:rPr>
              <a:t>remainder  replace  behind  the  cord  or  sutured</a:t>
            </a:r>
            <a:endParaRPr sz="16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233"/>
              </a:spcBef>
            </a:pPr>
            <a:r>
              <a:rPr sz="1600" spc="108" dirty="0">
                <a:latin typeface="Arial"/>
                <a:cs typeface="Arial"/>
              </a:rPr>
              <a:t>t</a:t>
            </a:r>
            <a:r>
              <a:rPr sz="1600" spc="-23" dirty="0">
                <a:latin typeface="Arial"/>
                <a:cs typeface="Arial"/>
              </a:rPr>
              <a:t>e</a:t>
            </a:r>
            <a:r>
              <a:rPr sz="1600" spc="-102" dirty="0">
                <a:latin typeface="Arial"/>
                <a:cs typeface="Arial"/>
              </a:rPr>
              <a:t>s</a:t>
            </a:r>
            <a:r>
              <a:rPr sz="1600" spc="207" dirty="0">
                <a:latin typeface="Arial"/>
                <a:cs typeface="Arial"/>
              </a:rPr>
              <a:t>t</a:t>
            </a:r>
            <a:r>
              <a:rPr sz="1600" spc="4" dirty="0">
                <a:latin typeface="Arial"/>
                <a:cs typeface="Arial"/>
              </a:rPr>
              <a:t>i</a:t>
            </a:r>
            <a:r>
              <a:rPr sz="1600" spc="-54" dirty="0">
                <a:latin typeface="Arial"/>
                <a:cs typeface="Arial"/>
              </a:rPr>
              <a:t>s</a:t>
            </a:r>
            <a:r>
              <a:rPr sz="1600" spc="-125" dirty="0">
                <a:latin typeface="Arial"/>
                <a:cs typeface="Arial"/>
              </a:rPr>
              <a:t>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209" dirty="0">
                <a:latin typeface="Arial"/>
                <a:cs typeface="Arial"/>
              </a:rPr>
              <a:t> </a:t>
            </a:r>
            <a:r>
              <a:rPr sz="1600" spc="-204" dirty="0">
                <a:latin typeface="Arial"/>
                <a:cs typeface="Arial"/>
              </a:rPr>
              <a:t>I</a:t>
            </a:r>
            <a:r>
              <a:rPr sz="1600" spc="194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84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i</a:t>
            </a:r>
            <a:r>
              <a:rPr sz="1600" spc="-159" dirty="0">
                <a:latin typeface="Arial"/>
                <a:cs typeface="Arial"/>
              </a:rPr>
              <a:t>s</a:t>
            </a:r>
            <a:r>
              <a:rPr sz="1600" spc="-88" dirty="0">
                <a:latin typeface="Arial"/>
                <a:cs typeface="Arial"/>
              </a:rPr>
              <a:t>    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43" dirty="0">
                <a:latin typeface="Arial"/>
                <a:cs typeface="Arial"/>
              </a:rPr>
              <a:t>a</a:t>
            </a:r>
            <a:r>
              <a:rPr sz="1600" spc="-78" dirty="0">
                <a:latin typeface="Arial"/>
                <a:cs typeface="Arial"/>
              </a:rPr>
              <a:t>ss</a:t>
            </a:r>
            <a:r>
              <a:rPr sz="1600" spc="46" dirty="0">
                <a:latin typeface="Arial"/>
                <a:cs typeface="Arial"/>
              </a:rPr>
              <a:t>o</a:t>
            </a:r>
            <a:r>
              <a:rPr sz="1600" spc="15" dirty="0">
                <a:latin typeface="Arial"/>
                <a:cs typeface="Arial"/>
              </a:rPr>
              <a:t>c</a:t>
            </a:r>
            <a:r>
              <a:rPr sz="1600" spc="-17" dirty="0">
                <a:latin typeface="Arial"/>
                <a:cs typeface="Arial"/>
              </a:rPr>
              <a:t>i</a:t>
            </a:r>
            <a:r>
              <a:rPr sz="1600" spc="-73" dirty="0">
                <a:latin typeface="Arial"/>
                <a:cs typeface="Arial"/>
              </a:rPr>
              <a:t>a</a:t>
            </a:r>
            <a:r>
              <a:rPr sz="1600" spc="207" dirty="0">
                <a:latin typeface="Arial"/>
                <a:cs typeface="Arial"/>
              </a:rPr>
              <a:t>t</a:t>
            </a:r>
            <a:r>
              <a:rPr sz="1600" spc="-23" dirty="0">
                <a:latin typeface="Arial"/>
                <a:cs typeface="Arial"/>
              </a:rPr>
              <a:t>e</a:t>
            </a:r>
            <a:r>
              <a:rPr sz="1600" spc="-53" dirty="0">
                <a:latin typeface="Arial"/>
                <a:cs typeface="Arial"/>
              </a:rPr>
              <a:t>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25" dirty="0">
                <a:latin typeface="Arial"/>
                <a:cs typeface="Arial"/>
              </a:rPr>
              <a:t> </a:t>
            </a:r>
            <a:r>
              <a:rPr sz="1600" spc="89" dirty="0">
                <a:latin typeface="Arial"/>
                <a:cs typeface="Arial"/>
              </a:rPr>
              <a:t>w</a:t>
            </a:r>
            <a:r>
              <a:rPr sz="1600" spc="-20" dirty="0">
                <a:latin typeface="Arial"/>
                <a:cs typeface="Arial"/>
              </a:rPr>
              <a:t>i</a:t>
            </a:r>
            <a:r>
              <a:rPr sz="1600" spc="250" dirty="0">
                <a:latin typeface="Arial"/>
                <a:cs typeface="Arial"/>
              </a:rPr>
              <a:t>t</a:t>
            </a:r>
            <a:r>
              <a:rPr sz="1600" spc="-106" dirty="0">
                <a:latin typeface="Arial"/>
                <a:cs typeface="Arial"/>
              </a:rPr>
              <a:t>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154" dirty="0">
                <a:latin typeface="Arial"/>
                <a:cs typeface="Arial"/>
              </a:rPr>
              <a:t> </a:t>
            </a:r>
            <a:r>
              <a:rPr sz="1600" spc="-231" dirty="0">
                <a:latin typeface="Arial"/>
                <a:cs typeface="Arial"/>
              </a:rPr>
              <a:t>a</a:t>
            </a:r>
            <a:r>
              <a:rPr sz="1600" spc="-115" dirty="0">
                <a:latin typeface="Arial"/>
                <a:cs typeface="Arial"/>
              </a:rPr>
              <a:t>  </a:t>
            </a:r>
            <a:r>
              <a:rPr sz="1600" spc="-28" dirty="0">
                <a:latin typeface="Arial"/>
                <a:cs typeface="Arial"/>
              </a:rPr>
              <a:t> </a:t>
            </a:r>
            <a:r>
              <a:rPr sz="1600" spc="-14" dirty="0">
                <a:latin typeface="Arial"/>
                <a:cs typeface="Arial"/>
              </a:rPr>
              <a:t>reduce</a:t>
            </a:r>
            <a:r>
              <a:rPr sz="1600" dirty="0">
                <a:latin typeface="Arial"/>
                <a:cs typeface="Arial"/>
              </a:rPr>
              <a:t>d </a:t>
            </a:r>
            <a:r>
              <a:rPr sz="1600" spc="264" dirty="0">
                <a:latin typeface="Arial"/>
                <a:cs typeface="Arial"/>
              </a:rPr>
              <a:t> </a:t>
            </a:r>
            <a:r>
              <a:rPr sz="1600" spc="-14" dirty="0">
                <a:latin typeface="Arial"/>
                <a:cs typeface="Arial"/>
              </a:rPr>
              <a:t>r</a:t>
            </a:r>
            <a:r>
              <a:rPr sz="1600" spc="-9" dirty="0">
                <a:latin typeface="Arial"/>
                <a:cs typeface="Arial"/>
              </a:rPr>
              <a:t>i</a:t>
            </a:r>
            <a:r>
              <a:rPr sz="1600" spc="-14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k  </a:t>
            </a:r>
            <a:r>
              <a:rPr sz="1600" spc="-50" dirty="0">
                <a:latin typeface="Arial"/>
                <a:cs typeface="Arial"/>
              </a:rPr>
              <a:t>o</a:t>
            </a:r>
            <a:r>
              <a:rPr sz="1600" spc="167" dirty="0">
                <a:latin typeface="Arial"/>
                <a:cs typeface="Arial"/>
              </a:rPr>
              <a:t>f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7034" y="6351460"/>
            <a:ext cx="5254605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17" dirty="0">
                <a:latin typeface="Arial"/>
                <a:cs typeface="Arial"/>
              </a:rPr>
              <a:t>recurrence but may have an increased risk of hematoma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43290" y="120896"/>
            <a:ext cx="3508540" cy="1406563"/>
          </a:xfrm>
          <a:prstGeom prst="rect">
            <a:avLst/>
          </a:prstGeom>
        </p:spPr>
        <p:txBody>
          <a:bodyPr wrap="square" lIns="0" tIns="34014" rIns="0" bIns="0" rtlCol="0">
            <a:noAutofit/>
          </a:bodyPr>
          <a:lstStyle/>
          <a:p>
            <a:pPr algn="ctr">
              <a:lnSpc>
                <a:spcPts val="5367"/>
              </a:lnSpc>
            </a:pPr>
            <a:r>
              <a:rPr sz="5100" b="1" spc="-54" dirty="0">
                <a:latin typeface="Courier New"/>
                <a:cs typeface="Courier New"/>
              </a:rPr>
              <a:t>HYDROCELE</a:t>
            </a:r>
            <a:endParaRPr sz="5100" dirty="0">
              <a:latin typeface="Courier New"/>
              <a:cs typeface="Courier New"/>
            </a:endParaRPr>
          </a:p>
          <a:p>
            <a:pPr marL="814818" marR="897160" algn="ctr">
              <a:lnSpc>
                <a:spcPct val="95825"/>
              </a:lnSpc>
              <a:spcBef>
                <a:spcPts val="2620"/>
              </a:spcBef>
            </a:pPr>
            <a:r>
              <a:rPr sz="2400" b="1" spc="125" dirty="0">
                <a:latin typeface="Arial"/>
                <a:cs typeface="Arial"/>
              </a:rPr>
              <a:t>SURGICAL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860" y="1872801"/>
            <a:ext cx="6719737" cy="1128268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24433">
              <a:lnSpc>
                <a:spcPts val="1839"/>
              </a:lnSpc>
            </a:pPr>
            <a:r>
              <a:rPr sz="1300" spc="-116" dirty="0">
                <a:latin typeface="Arial Unicode MS"/>
                <a:cs typeface="Arial Unicode MS"/>
              </a:rPr>
              <a:t>■</a:t>
            </a:r>
            <a:r>
              <a:rPr sz="1300" spc="-54" dirty="0">
                <a:latin typeface="Arial Unicode MS"/>
                <a:cs typeface="Arial Unicode MS"/>
              </a:rPr>
              <a:t>   </a:t>
            </a:r>
            <a:r>
              <a:rPr sz="1300" spc="195" dirty="0">
                <a:latin typeface="Arial Unicode MS"/>
                <a:cs typeface="Arial Unicode MS"/>
              </a:rPr>
              <a:t> </a:t>
            </a:r>
            <a:r>
              <a:rPr sz="1700" b="1" spc="-153" dirty="0">
                <a:latin typeface="Arial"/>
                <a:cs typeface="Arial"/>
              </a:rPr>
              <a:t>S</a:t>
            </a:r>
            <a:r>
              <a:rPr sz="1700" b="1" spc="-155" dirty="0">
                <a:latin typeface="Arial"/>
                <a:cs typeface="Arial"/>
              </a:rPr>
              <a:t>U</a:t>
            </a:r>
            <a:r>
              <a:rPr sz="1700" b="1" spc="-163" dirty="0">
                <a:latin typeface="Arial"/>
                <a:cs typeface="Arial"/>
              </a:rPr>
              <a:t>B</a:t>
            </a:r>
            <a:r>
              <a:rPr sz="1700" b="1" spc="-134" dirty="0">
                <a:latin typeface="Arial"/>
                <a:cs typeface="Arial"/>
              </a:rPr>
              <a:t>T</a:t>
            </a:r>
            <a:r>
              <a:rPr sz="1700" b="1" spc="-169" dirty="0">
                <a:latin typeface="Arial"/>
                <a:cs typeface="Arial"/>
              </a:rPr>
              <a:t>O</a:t>
            </a:r>
            <a:r>
              <a:rPr sz="1700" b="1" spc="-236" dirty="0">
                <a:latin typeface="Arial"/>
                <a:cs typeface="Arial"/>
              </a:rPr>
              <a:t>T</a:t>
            </a:r>
            <a:r>
              <a:rPr sz="1700" b="1" spc="-155" dirty="0">
                <a:latin typeface="Arial"/>
                <a:cs typeface="Arial"/>
              </a:rPr>
              <a:t>AL</a:t>
            </a:r>
            <a:r>
              <a:rPr sz="1700" b="1" spc="-70" dirty="0">
                <a:latin typeface="Arial"/>
                <a:cs typeface="Arial"/>
              </a:rPr>
              <a:t> </a:t>
            </a:r>
            <a:r>
              <a:rPr sz="1700" b="1" spc="213" dirty="0">
                <a:latin typeface="Arial"/>
                <a:cs typeface="Arial"/>
              </a:rPr>
              <a:t> </a:t>
            </a:r>
            <a:r>
              <a:rPr sz="1700" b="1" spc="-343" dirty="0">
                <a:latin typeface="Arial"/>
                <a:cs typeface="Arial"/>
              </a:rPr>
              <a:t>E</a:t>
            </a:r>
            <a:r>
              <a:rPr sz="1700" b="1" spc="-4" dirty="0">
                <a:latin typeface="Arial"/>
                <a:cs typeface="Arial"/>
              </a:rPr>
              <a:t>X</a:t>
            </a:r>
            <a:r>
              <a:rPr sz="1700" b="1" spc="-171" dirty="0">
                <a:latin typeface="Arial"/>
                <a:cs typeface="Arial"/>
              </a:rPr>
              <a:t>C</a:t>
            </a:r>
            <a:r>
              <a:rPr sz="1700" b="1" spc="-37" dirty="0">
                <a:latin typeface="Arial"/>
                <a:cs typeface="Arial"/>
              </a:rPr>
              <a:t>I</a:t>
            </a:r>
            <a:r>
              <a:rPr sz="1700" b="1" spc="-100" dirty="0">
                <a:latin typeface="Arial"/>
                <a:cs typeface="Arial"/>
              </a:rPr>
              <a:t>S</a:t>
            </a:r>
            <a:r>
              <a:rPr sz="1700" b="1" spc="-13" dirty="0">
                <a:latin typeface="Arial"/>
                <a:cs typeface="Arial"/>
              </a:rPr>
              <a:t>I</a:t>
            </a:r>
            <a:r>
              <a:rPr sz="1700" b="1" spc="95" dirty="0">
                <a:latin typeface="Arial"/>
                <a:cs typeface="Arial"/>
              </a:rPr>
              <a:t>O</a:t>
            </a:r>
            <a:r>
              <a:rPr sz="1700" b="1" spc="-73" dirty="0">
                <a:latin typeface="Arial"/>
                <a:cs typeface="Arial"/>
              </a:rPr>
              <a:t>N</a:t>
            </a:r>
            <a:r>
              <a:rPr sz="1700" b="1" spc="200" dirty="0">
                <a:latin typeface="Arial"/>
                <a:cs typeface="Arial"/>
              </a:rPr>
              <a:t> </a:t>
            </a:r>
            <a:r>
              <a:rPr sz="1700" b="1" spc="-4" dirty="0">
                <a:latin typeface="Arial"/>
                <a:cs typeface="Arial"/>
              </a:rPr>
              <a:t>o</a:t>
            </a:r>
            <a:r>
              <a:rPr sz="1700" b="1" dirty="0">
                <a:latin typeface="Arial"/>
                <a:cs typeface="Arial"/>
              </a:rPr>
              <a:t>r</a:t>
            </a:r>
            <a:r>
              <a:rPr sz="1700" b="1" spc="138" dirty="0">
                <a:latin typeface="Arial"/>
                <a:cs typeface="Arial"/>
              </a:rPr>
              <a:t> </a:t>
            </a:r>
            <a:r>
              <a:rPr sz="1700" b="1" spc="-146" dirty="0">
                <a:latin typeface="Arial"/>
                <a:cs typeface="Arial"/>
              </a:rPr>
              <a:t>H</a:t>
            </a:r>
            <a:r>
              <a:rPr sz="1700" b="1" spc="17" dirty="0">
                <a:latin typeface="Arial"/>
                <a:cs typeface="Arial"/>
              </a:rPr>
              <a:t>Y</a:t>
            </a:r>
            <a:r>
              <a:rPr sz="1700" b="1" spc="-1" dirty="0">
                <a:latin typeface="Arial"/>
                <a:cs typeface="Arial"/>
              </a:rPr>
              <a:t>D</a:t>
            </a:r>
            <a:r>
              <a:rPr sz="1700" b="1" spc="-122" dirty="0">
                <a:latin typeface="Arial"/>
                <a:cs typeface="Arial"/>
              </a:rPr>
              <a:t>R</a:t>
            </a:r>
            <a:r>
              <a:rPr sz="1700" b="1" spc="20" dirty="0">
                <a:latin typeface="Arial"/>
                <a:cs typeface="Arial"/>
              </a:rPr>
              <a:t>O</a:t>
            </a:r>
            <a:r>
              <a:rPr sz="1700" b="1" spc="-122" dirty="0">
                <a:latin typeface="Arial"/>
                <a:cs typeface="Arial"/>
              </a:rPr>
              <a:t>C</a:t>
            </a:r>
            <a:r>
              <a:rPr sz="1700" b="1" spc="-195" dirty="0">
                <a:latin typeface="Arial"/>
                <a:cs typeface="Arial"/>
              </a:rPr>
              <a:t>E</a:t>
            </a:r>
            <a:r>
              <a:rPr sz="1700" b="1" spc="-150" dirty="0">
                <a:latin typeface="Arial"/>
                <a:cs typeface="Arial"/>
              </a:rPr>
              <a:t>L</a:t>
            </a:r>
            <a:r>
              <a:rPr sz="1700" b="1" spc="-218" dirty="0">
                <a:latin typeface="Arial"/>
                <a:cs typeface="Arial"/>
              </a:rPr>
              <a:t>E</a:t>
            </a:r>
            <a:r>
              <a:rPr sz="1700" b="1" spc="-195" dirty="0">
                <a:latin typeface="Arial"/>
                <a:cs typeface="Arial"/>
              </a:rPr>
              <a:t>C</a:t>
            </a:r>
            <a:r>
              <a:rPr sz="1700" b="1" spc="-26" dirty="0">
                <a:latin typeface="Arial"/>
                <a:cs typeface="Arial"/>
              </a:rPr>
              <a:t>T</a:t>
            </a:r>
            <a:r>
              <a:rPr sz="1700" b="1" spc="-1" dirty="0">
                <a:latin typeface="Arial"/>
                <a:cs typeface="Arial"/>
              </a:rPr>
              <a:t>O</a:t>
            </a:r>
            <a:r>
              <a:rPr sz="1700" b="1" spc="260" dirty="0">
                <a:latin typeface="Arial"/>
                <a:cs typeface="Arial"/>
              </a:rPr>
              <a:t>M</a:t>
            </a:r>
            <a:r>
              <a:rPr sz="1700" b="1" spc="-79" dirty="0">
                <a:latin typeface="Arial"/>
                <a:cs typeface="Arial"/>
              </a:rPr>
              <a:t>Y</a:t>
            </a:r>
            <a:endParaRPr sz="1700" dirty="0">
              <a:latin typeface="Arial"/>
              <a:cs typeface="Arial"/>
            </a:endParaRPr>
          </a:p>
          <a:p>
            <a:pPr marL="458745" indent="9107" algn="just">
              <a:lnSpc>
                <a:spcPts val="1954"/>
              </a:lnSpc>
              <a:spcBef>
                <a:spcPts val="617"/>
              </a:spcBef>
            </a:pPr>
            <a:r>
              <a:rPr sz="1700" spc="32" dirty="0">
                <a:latin typeface="Arial"/>
                <a:cs typeface="Arial"/>
              </a:rPr>
              <a:t>In cases of large sac, where  there is risk of a  large redundant </a:t>
            </a:r>
            <a:endParaRPr sz="1700" dirty="0">
              <a:latin typeface="Arial"/>
              <a:cs typeface="Arial"/>
            </a:endParaRPr>
          </a:p>
          <a:p>
            <a:pPr marL="458745" algn="just">
              <a:lnSpc>
                <a:spcPts val="1954"/>
              </a:lnSpc>
              <a:spcBef>
                <a:spcPts val="205"/>
              </a:spcBef>
            </a:pPr>
            <a:r>
              <a:rPr sz="1700" spc="29" dirty="0">
                <a:latin typeface="Arial"/>
                <a:cs typeface="Arial"/>
              </a:rPr>
              <a:t>operatively,  excision  of the  sac  with  1  cm  margin  around </a:t>
            </a:r>
            <a:endParaRPr sz="1700" dirty="0">
              <a:latin typeface="Arial"/>
              <a:cs typeface="Arial"/>
            </a:endParaRPr>
          </a:p>
          <a:p>
            <a:pPr marL="458745" algn="just">
              <a:lnSpc>
                <a:spcPts val="1954"/>
              </a:lnSpc>
              <a:spcBef>
                <a:spcPts val="205"/>
              </a:spcBef>
            </a:pPr>
            <a:r>
              <a:rPr sz="1700" spc="53" dirty="0">
                <a:latin typeface="Arial"/>
                <a:cs typeface="Arial"/>
              </a:rPr>
              <a:t>epididymis.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75067" y="2211158"/>
            <a:ext cx="1385417" cy="518029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862">
              <a:lnSpc>
                <a:spcPts val="1839"/>
              </a:lnSpc>
            </a:pPr>
            <a:r>
              <a:rPr sz="1700" spc="54" dirty="0">
                <a:latin typeface="Arial"/>
                <a:cs typeface="Arial"/>
              </a:rPr>
              <a:t>swelling post</a:t>
            </a:r>
            <a:endParaRPr sz="1700" dirty="0">
              <a:latin typeface="Arial"/>
              <a:cs typeface="Arial"/>
            </a:endParaRPr>
          </a:p>
          <a:p>
            <a:pPr marL="64235">
              <a:lnSpc>
                <a:spcPct val="95825"/>
              </a:lnSpc>
              <a:spcBef>
                <a:spcPts val="18"/>
              </a:spcBef>
            </a:pPr>
            <a:r>
              <a:rPr sz="1700" spc="44" dirty="0">
                <a:latin typeface="Arial"/>
                <a:cs typeface="Arial"/>
              </a:rPr>
              <a:t>the  testis  </a:t>
            </a:r>
            <a:r>
              <a:rPr spc="44" dirty="0">
                <a:latin typeface="Arial"/>
                <a:cs typeface="Arial"/>
              </a:rPr>
              <a:t>&amp;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9844" y="3561401"/>
            <a:ext cx="8103276" cy="1131315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R="6354965" algn="ctr">
              <a:lnSpc>
                <a:spcPts val="18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</a:t>
            </a:r>
            <a:r>
              <a:rPr sz="1300" spc="40" dirty="0">
                <a:latin typeface="Arial Unicode MS"/>
                <a:cs typeface="Arial Unicode MS"/>
              </a:rPr>
              <a:t> </a:t>
            </a:r>
            <a:r>
              <a:rPr sz="1700" b="1" spc="-122" dirty="0">
                <a:latin typeface="Arial"/>
                <a:cs typeface="Arial"/>
              </a:rPr>
              <a:t>HE</a:t>
            </a:r>
            <a:r>
              <a:rPr sz="1700" b="1" spc="-73" dirty="0">
                <a:latin typeface="Arial"/>
                <a:cs typeface="Arial"/>
              </a:rPr>
              <a:t>R</a:t>
            </a:r>
            <a:r>
              <a:rPr sz="1700" b="1" spc="41" dirty="0">
                <a:latin typeface="Arial"/>
                <a:cs typeface="Arial"/>
              </a:rPr>
              <a:t>N</a:t>
            </a:r>
            <a:r>
              <a:rPr sz="1700" b="1" spc="32" dirty="0">
                <a:latin typeface="Arial"/>
                <a:cs typeface="Arial"/>
              </a:rPr>
              <a:t>I</a:t>
            </a:r>
            <a:r>
              <a:rPr sz="1700" b="1" spc="20" dirty="0">
                <a:latin typeface="Arial"/>
                <a:cs typeface="Arial"/>
              </a:rPr>
              <a:t>O</a:t>
            </a:r>
            <a:r>
              <a:rPr sz="1700" b="1" spc="-26" dirty="0">
                <a:latin typeface="Arial"/>
                <a:cs typeface="Arial"/>
              </a:rPr>
              <a:t>T</a:t>
            </a:r>
            <a:r>
              <a:rPr sz="1700" b="1" spc="-1" dirty="0">
                <a:latin typeface="Arial"/>
                <a:cs typeface="Arial"/>
              </a:rPr>
              <a:t>O</a:t>
            </a:r>
            <a:r>
              <a:rPr sz="1700" b="1" spc="237" dirty="0">
                <a:latin typeface="Arial"/>
                <a:cs typeface="Arial"/>
              </a:rPr>
              <a:t>M</a:t>
            </a:r>
            <a:r>
              <a:rPr sz="1700" b="1" spc="-56" dirty="0">
                <a:latin typeface="Arial"/>
                <a:cs typeface="Arial"/>
              </a:rPr>
              <a:t>Y</a:t>
            </a:r>
            <a:endParaRPr sz="1700" dirty="0">
              <a:latin typeface="Arial"/>
              <a:cs typeface="Arial"/>
            </a:endParaRPr>
          </a:p>
          <a:p>
            <a:pPr marL="458745">
              <a:lnSpc>
                <a:spcPts val="1954"/>
              </a:lnSpc>
              <a:spcBef>
                <a:spcPts val="617"/>
              </a:spcBef>
            </a:pPr>
            <a:r>
              <a:rPr sz="1700" spc="55" dirty="0">
                <a:latin typeface="Arial"/>
                <a:cs typeface="Arial"/>
              </a:rPr>
              <a:t>Congenital  hydrocele (communicating type) treated  by herniotomy if they </a:t>
            </a:r>
            <a:endParaRPr sz="1700" dirty="0">
              <a:latin typeface="Arial"/>
              <a:cs typeface="Arial"/>
            </a:endParaRPr>
          </a:p>
          <a:p>
            <a:pPr marL="458745">
              <a:lnSpc>
                <a:spcPts val="1954"/>
              </a:lnSpc>
              <a:spcBef>
                <a:spcPts val="205"/>
              </a:spcBef>
            </a:pPr>
            <a:r>
              <a:rPr sz="1700" spc="44" dirty="0">
                <a:latin typeface="Arial"/>
                <a:cs typeface="Arial"/>
              </a:rPr>
              <a:t>do not resolve spontaneously,  hydrocele that persists longer than  12 to 18</a:t>
            </a:r>
            <a:endParaRPr sz="1700" dirty="0">
              <a:latin typeface="Arial"/>
              <a:cs typeface="Arial"/>
            </a:endParaRPr>
          </a:p>
          <a:p>
            <a:pPr marL="464815" marR="24433">
              <a:lnSpc>
                <a:spcPct val="95825"/>
              </a:lnSpc>
              <a:spcBef>
                <a:spcPts val="235"/>
              </a:spcBef>
            </a:pPr>
            <a:r>
              <a:rPr sz="1700" spc="69" dirty="0">
                <a:latin typeface="Arial"/>
                <a:cs typeface="Arial"/>
              </a:rPr>
              <a:t>month.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29332" y="1228430"/>
            <a:ext cx="4033940" cy="1230178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spc="387" dirty="0">
                <a:solidFill>
                  <a:srgbClr val="548234"/>
                </a:solidFill>
                <a:latin typeface="Arial"/>
                <a:cs typeface="Arial"/>
              </a:rPr>
              <a:t>VARICOCELE</a:t>
            </a:r>
            <a:endParaRPr sz="4200" dirty="0">
              <a:latin typeface="Arial"/>
              <a:cs typeface="Arial"/>
            </a:endParaRPr>
          </a:p>
          <a:p>
            <a:pPr marL="2422205" marR="801537" indent="-224566">
              <a:lnSpc>
                <a:spcPts val="1741"/>
              </a:lnSpc>
              <a:spcBef>
                <a:spcPts val="1537"/>
              </a:spcBef>
            </a:pPr>
            <a:r>
              <a:rPr sz="1900" spc="57" dirty="0">
                <a:solidFill>
                  <a:srgbClr val="363636"/>
                </a:solidFill>
                <a:latin typeface="Times New Roman"/>
                <a:cs typeface="Times New Roman"/>
              </a:rPr>
              <a:t>testicu</a:t>
            </a:r>
            <a:r>
              <a:rPr sz="1900" spc="57" dirty="0">
                <a:solidFill>
                  <a:srgbClr val="444444"/>
                </a:solidFill>
                <a:latin typeface="Times New Roman"/>
                <a:cs typeface="Times New Roman"/>
              </a:rPr>
              <a:t>l</a:t>
            </a:r>
            <a:r>
              <a:rPr sz="1900" spc="57" dirty="0">
                <a:solidFill>
                  <a:srgbClr val="363636"/>
                </a:solidFill>
                <a:latin typeface="Times New Roman"/>
                <a:cs typeface="Times New Roman"/>
              </a:rPr>
              <a:t>a</a:t>
            </a:r>
            <a:r>
              <a:rPr sz="1900" spc="57" dirty="0">
                <a:solidFill>
                  <a:srgbClr val="444444"/>
                </a:solidFill>
                <a:latin typeface="Times New Roman"/>
                <a:cs typeface="Times New Roman"/>
              </a:rPr>
              <a:t>r </a:t>
            </a:r>
            <a:r>
              <a:rPr sz="1900" spc="57" dirty="0">
                <a:solidFill>
                  <a:srgbClr val="363636"/>
                </a:solidFill>
                <a:latin typeface="Times New Roman"/>
                <a:cs typeface="Times New Roman"/>
              </a:rPr>
              <a:t>veins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40569" y="2874446"/>
            <a:ext cx="1296510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94" dirty="0">
                <a:solidFill>
                  <a:srgbClr val="B69989"/>
                </a:solidFill>
                <a:latin typeface="Arial"/>
                <a:cs typeface="Arial"/>
              </a:rPr>
              <a:t>(</a:t>
            </a:r>
            <a:r>
              <a:rPr spc="94" dirty="0">
                <a:solidFill>
                  <a:srgbClr val="363636"/>
                </a:solidFill>
                <a:latin typeface="Arial"/>
                <a:cs typeface="Arial"/>
              </a:rPr>
              <a:t>varicocele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45099" y="2977356"/>
            <a:ext cx="602784" cy="127000"/>
          </a:xfrm>
          <a:prstGeom prst="rect">
            <a:avLst/>
          </a:prstGeom>
        </p:spPr>
        <p:txBody>
          <a:bodyPr wrap="square" lIns="0" tIns="5834" rIns="0" bIns="0" rtlCol="0">
            <a:noAutofit/>
          </a:bodyPr>
          <a:lstStyle/>
          <a:p>
            <a:pPr marL="12647">
              <a:lnSpc>
                <a:spcPts val="915"/>
              </a:lnSpc>
            </a:pPr>
            <a:r>
              <a:rPr sz="800" i="1" spc="397" dirty="0">
                <a:solidFill>
                  <a:srgbClr val="9C8372"/>
                </a:solidFill>
                <a:latin typeface="Arial"/>
                <a:cs typeface="Arial"/>
              </a:rPr>
              <a:t>-ti--..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33690" y="5012250"/>
            <a:ext cx="2316988" cy="482092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algn="ctr">
              <a:lnSpc>
                <a:spcPts val="1839"/>
              </a:lnSpc>
            </a:pPr>
            <a:r>
              <a:rPr sz="1700" spc="36" dirty="0">
                <a:solidFill>
                  <a:srgbClr val="363636"/>
                </a:solidFill>
                <a:latin typeface="Arial"/>
                <a:cs typeface="Arial"/>
              </a:rPr>
              <a:t>how a varicocele looks</a:t>
            </a:r>
            <a:endParaRPr sz="1700" dirty="0">
              <a:latin typeface="Arial"/>
              <a:cs typeface="Arial"/>
            </a:endParaRPr>
          </a:p>
          <a:p>
            <a:pPr marL="396597" marR="416076" algn="ctr">
              <a:lnSpc>
                <a:spcPts val="1885"/>
              </a:lnSpc>
              <a:spcBef>
                <a:spcPts val="2"/>
              </a:spcBef>
            </a:pPr>
            <a:r>
              <a:rPr sz="1700" spc="48" dirty="0">
                <a:solidFill>
                  <a:srgbClr val="363636"/>
                </a:solidFill>
                <a:latin typeface="Arial"/>
                <a:cs typeface="Arial"/>
              </a:rPr>
              <a:t>on the outside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22965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Anatomy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066800"/>
            <a:ext cx="4648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Pampiniform plexus of veins (15 – 20) draining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testis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and epididymis makes the major bulk of the spermatic cord. As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ascend, the number is reduced to 12 and on reaching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superficial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inguinal ring they unite to form 4 veins. At the level of deep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they are 2 in number and in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retroperitoneum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it forms single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testicular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vein.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Left testicular vein drains into left renal vein and right testicular vein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into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inferior vena cava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894127"/>
            <a:ext cx="3581400" cy="52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62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2748788" y="164707"/>
            <a:ext cx="3700195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9" dirty="0">
                <a:solidFill>
                  <a:srgbClr val="FDFDFD"/>
                </a:solidFill>
                <a:latin typeface="Arial"/>
                <a:cs typeface="Arial"/>
              </a:rPr>
              <a:t>VARICOCELE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7652" y="1517300"/>
            <a:ext cx="174599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70964" y="1517300"/>
            <a:ext cx="3017420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8212" y="1517300"/>
            <a:ext cx="945896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28460" y="1517300"/>
            <a:ext cx="1890776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4766" y="2860304"/>
            <a:ext cx="7711948" cy="3464296"/>
          </a:xfrm>
          <a:prstGeom prst="rect">
            <a:avLst/>
          </a:prstGeom>
        </p:spPr>
        <p:txBody>
          <a:bodyPr wrap="square" lIns="0" tIns="17420" rIns="0" bIns="0" rtlCol="0"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800" spc="62" dirty="0" smtClean="0">
                <a:latin typeface="Arial"/>
                <a:cs typeface="Arial"/>
              </a:rPr>
              <a:t> </a:t>
            </a:r>
            <a:r>
              <a:rPr lang="en-US" sz="2800" dirty="0"/>
              <a:t>Varicocoeles are common, affecting perhaps 15–20% of adult </a:t>
            </a:r>
            <a:r>
              <a:rPr lang="en-US" sz="2800" dirty="0" smtClean="0"/>
              <a:t>males and </a:t>
            </a:r>
            <a:r>
              <a:rPr lang="en-US" sz="2800" dirty="0"/>
              <a:t>40% of all infertile males.</a:t>
            </a:r>
            <a:endParaRPr lang="en-US" sz="28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/>
              <a:t>90% are left sided, reflecting the proximal venous </a:t>
            </a:r>
            <a:r>
              <a:rPr lang="en-US" sz="2800" dirty="0" smtClean="0"/>
              <a:t> anatomy.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/>
              <a:t>Seen commonly in men aged 15-30yrs and rarely after 40yrs</a:t>
            </a:r>
            <a:r>
              <a:rPr lang="en-US" sz="2800" dirty="0" smtClean="0"/>
              <a:t>.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/>
              <a:t>Normal vein diameter of vessels of plexus- 0.5-1.5mm. Diameter </a:t>
            </a:r>
            <a:r>
              <a:rPr lang="en-US" sz="2800" dirty="0" smtClean="0"/>
              <a:t>greater </a:t>
            </a:r>
            <a:r>
              <a:rPr lang="en-US" sz="2800" dirty="0"/>
              <a:t>than 2mm- Varicocele</a:t>
            </a:r>
            <a:endParaRPr lang="en-US" sz="2800" dirty="0" smtClean="0"/>
          </a:p>
          <a:p>
            <a:pPr marL="342900" indent="-342900">
              <a:buFont typeface="Wingdings" pitchFamily="2" charset="2"/>
              <a:buChar char="§"/>
            </a:pPr>
            <a:endParaRPr sz="28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914429"/>
            <a:ext cx="8229600" cy="430873"/>
          </a:xfrm>
          <a:prstGeom prst="rect">
            <a:avLst/>
          </a:prstGeom>
          <a:noFill/>
        </p:spPr>
        <p:txBody>
          <a:bodyPr wrap="square" lIns="91041" tIns="45520" rIns="91041" bIns="45520" rtlCol="0">
            <a:spAutoFit/>
          </a:bodyPr>
          <a:lstStyle/>
          <a:p>
            <a:r>
              <a:rPr lang="en-GB" sz="2100" b="1" dirty="0"/>
              <a:t>A varicocoele is a varicose dilatation of the veins draining the testis.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7015" y="1382977"/>
            <a:ext cx="76357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sz="2800" spc="87" dirty="0">
                <a:latin typeface="Arial"/>
                <a:cs typeface="Arial"/>
              </a:rPr>
              <a:t>Due </a:t>
            </a:r>
            <a:r>
              <a:rPr lang="en-US" sz="2800" spc="87" dirty="0" smtClean="0">
                <a:latin typeface="Arial"/>
                <a:cs typeface="Arial"/>
              </a:rPr>
              <a:t>to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spc="79" dirty="0" smtClean="0">
                <a:latin typeface="Arial"/>
                <a:cs typeface="Arial"/>
              </a:rPr>
              <a:t>dilated  pampiniform plexus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spc="45" dirty="0" smtClean="0">
                <a:latin typeface="Arial"/>
                <a:cs typeface="Arial"/>
              </a:rPr>
              <a:t>of  </a:t>
            </a:r>
            <a:r>
              <a:rPr lang="en-US" sz="2800" spc="45" dirty="0">
                <a:latin typeface="Arial"/>
                <a:cs typeface="Arial"/>
              </a:rPr>
              <a:t>spermatic </a:t>
            </a:r>
            <a:r>
              <a:rPr lang="en-US" sz="2800" spc="45" dirty="0" smtClean="0">
                <a:latin typeface="Arial"/>
                <a:cs typeface="Arial"/>
              </a:rPr>
              <a:t>cord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spc="68" dirty="0" smtClean="0">
                <a:latin typeface="Arial"/>
                <a:cs typeface="Arial"/>
              </a:rPr>
              <a:t>(veins </a:t>
            </a:r>
            <a:r>
              <a:rPr lang="en-US" sz="2800" spc="68" dirty="0">
                <a:latin typeface="Arial"/>
                <a:cs typeface="Arial"/>
              </a:rPr>
              <a:t>draining testis) and the internal spermatic vein</a:t>
            </a:r>
            <a:endParaRPr lang="en-US" sz="2800" dirty="0">
              <a:latin typeface="Arial"/>
              <a:cs typeface="Arial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2748788" y="164707"/>
            <a:ext cx="3700195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9" dirty="0">
                <a:solidFill>
                  <a:srgbClr val="FDFDFD"/>
                </a:solidFill>
                <a:latin typeface="Arial"/>
                <a:cs typeface="Arial"/>
              </a:rPr>
              <a:t>VARICOCELE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57604" y="1161088"/>
            <a:ext cx="653698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143" dirty="0" smtClean="0">
                <a:latin typeface="Arial"/>
                <a:cs typeface="Arial"/>
              </a:rPr>
              <a:t>9</a:t>
            </a:r>
            <a:r>
              <a:rPr lang="en-US" sz="2100" b="1" spc="143" dirty="0" smtClean="0">
                <a:latin typeface="Arial"/>
                <a:cs typeface="Arial"/>
              </a:rPr>
              <a:t>0</a:t>
            </a:r>
            <a:r>
              <a:rPr sz="2100" b="1" spc="143" dirty="0" smtClean="0">
                <a:latin typeface="Arial"/>
                <a:cs typeface="Arial"/>
              </a:rPr>
              <a:t>%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10489" y="1161088"/>
            <a:ext cx="424977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-4" dirty="0">
                <a:latin typeface="Arial"/>
                <a:cs typeface="Arial"/>
              </a:rPr>
              <a:t>OF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28620" y="1161088"/>
            <a:ext cx="1950191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107" dirty="0">
                <a:latin typeface="Arial"/>
                <a:cs typeface="Arial"/>
              </a:rPr>
              <a:t>VARICOCELE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73833" y="1161088"/>
            <a:ext cx="629135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2" dirty="0">
                <a:latin typeface="Arial"/>
                <a:cs typeface="Arial"/>
              </a:rPr>
              <a:t>ARE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14492" y="1161088"/>
            <a:ext cx="727160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-4" dirty="0">
                <a:latin typeface="Arial"/>
                <a:cs typeface="Arial"/>
              </a:rPr>
              <a:t>LEFT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28323" y="1161088"/>
            <a:ext cx="958683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123" dirty="0">
                <a:latin typeface="Arial"/>
                <a:cs typeface="Arial"/>
              </a:rPr>
              <a:t>SIDED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8600" y="1813710"/>
            <a:ext cx="4343400" cy="4587090"/>
          </a:xfrm>
          <a:prstGeom prst="rect">
            <a:avLst/>
          </a:prstGeom>
        </p:spPr>
        <p:txBody>
          <a:bodyPr wrap="square" lIns="0" tIns="17451" rIns="0" bIns="0" rtlCol="0">
            <a:noAutofit/>
          </a:bodyPr>
          <a:lstStyle/>
          <a:p>
            <a:pPr marL="12647" algn="ctr">
              <a:lnSpc>
                <a:spcPts val="2746"/>
              </a:lnSpc>
            </a:pPr>
            <a:r>
              <a:rPr sz="2600" b="1" spc="57" dirty="0" smtClean="0">
                <a:solidFill>
                  <a:srgbClr val="BF0000"/>
                </a:solidFill>
                <a:latin typeface="Arial"/>
                <a:cs typeface="Arial"/>
              </a:rPr>
              <a:t>WH</a:t>
            </a:r>
            <a:r>
              <a:rPr lang="en-US" sz="2600" b="1" spc="57" dirty="0" smtClean="0">
                <a:solidFill>
                  <a:srgbClr val="BF0000"/>
                </a:solidFill>
                <a:latin typeface="Arial"/>
                <a:cs typeface="Arial"/>
              </a:rPr>
              <a:t>Y?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/>
              <a:t>Left </a:t>
            </a:r>
            <a:r>
              <a:rPr lang="en-US" sz="2400" dirty="0"/>
              <a:t>testicular vein is longer than right testicular vein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/>
              <a:t>Left </a:t>
            </a:r>
            <a:r>
              <a:rPr lang="en-US" sz="2400" dirty="0"/>
              <a:t>testicular vein enters at right angle to the left renal vein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/>
              <a:t>Left </a:t>
            </a:r>
            <a:r>
              <a:rPr lang="en-US" sz="2400" dirty="0"/>
              <a:t>testicular artery is arching over left testicular vein </a:t>
            </a:r>
            <a:endParaRPr lang="en-US" sz="24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/>
              <a:t> A </a:t>
            </a:r>
            <a:r>
              <a:rPr lang="en-US" sz="2400" dirty="0"/>
              <a:t>loaded sigmoid colon compressing left testicular vein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/>
              <a:t>Left </a:t>
            </a:r>
            <a:r>
              <a:rPr lang="en-US" sz="2400" dirty="0"/>
              <a:t>renal vein is compressed b/w the Aorta and SMA</a:t>
            </a:r>
            <a:endParaRPr lang="en-US" sz="2400" b="1" spc="57" dirty="0" smtClean="0">
              <a:solidFill>
                <a:srgbClr val="BF0000"/>
              </a:solidFill>
              <a:latin typeface="Arial"/>
              <a:cs typeface="Arial"/>
            </a:endParaRPr>
          </a:p>
          <a:p>
            <a:pPr marL="12647">
              <a:lnSpc>
                <a:spcPts val="2746"/>
              </a:lnSpc>
            </a:pPr>
            <a:endParaRPr lang="en-US" sz="2600" b="1" spc="57" dirty="0" smtClean="0">
              <a:solidFill>
                <a:srgbClr val="BF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36744" y="3261225"/>
            <a:ext cx="1573681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253" dirty="0">
                <a:solidFill>
                  <a:srgbClr val="729097"/>
                </a:solidFill>
                <a:latin typeface="Times New Roman"/>
                <a:cs typeface="Times New Roman"/>
              </a:rPr>
              <a:t>L</a:t>
            </a:r>
            <a:r>
              <a:rPr sz="1100" b="1" spc="253" dirty="0">
                <a:solidFill>
                  <a:srgbClr val="756D69"/>
                </a:solidFill>
                <a:latin typeface="Times New Roman"/>
                <a:cs typeface="Times New Roman"/>
              </a:rPr>
              <a:t>eft tesbculr </a:t>
            </a:r>
            <a:r>
              <a:rPr sz="900" spc="60" dirty="0">
                <a:solidFill>
                  <a:srgbClr val="756D69"/>
                </a:solidFill>
                <a:latin typeface="Arial"/>
                <a:cs typeface="Arial"/>
              </a:rPr>
              <a:t>vein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42017" y="4267414"/>
            <a:ext cx="565407" cy="153116"/>
          </a:xfrm>
          <a:prstGeom prst="rect">
            <a:avLst/>
          </a:prstGeom>
        </p:spPr>
        <p:txBody>
          <a:bodyPr wrap="square" lIns="0" tIns="7113" rIns="0" bIns="0" rtlCol="0">
            <a:noAutofit/>
          </a:bodyPr>
          <a:lstStyle/>
          <a:p>
            <a:pPr marL="12647">
              <a:lnSpc>
                <a:spcPts val="1125"/>
              </a:lnSpc>
            </a:pPr>
            <a:r>
              <a:rPr sz="1000" b="1" spc="-55" dirty="0">
                <a:solidFill>
                  <a:srgbClr val="756D69"/>
                </a:solidFill>
                <a:latin typeface="Arial"/>
                <a:cs typeface="Arial"/>
              </a:rPr>
              <a:t>No </a:t>
            </a:r>
            <a:r>
              <a:rPr sz="1000" b="1" spc="7" dirty="0">
                <a:solidFill>
                  <a:srgbClr val="756D69"/>
                </a:solidFill>
                <a:latin typeface="Times New Roman"/>
                <a:cs typeface="Times New Roman"/>
              </a:rPr>
              <a:t>valves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00200"/>
            <a:ext cx="400208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748788" y="164685"/>
            <a:ext cx="3660190" cy="1368877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algn="ctr">
              <a:lnSpc>
                <a:spcPts val="4395"/>
              </a:lnSpc>
            </a:pPr>
            <a:r>
              <a:rPr sz="4200" b="1" spc="79" dirty="0">
                <a:solidFill>
                  <a:srgbClr val="FDFDFD"/>
                </a:solidFill>
                <a:latin typeface="Arial"/>
                <a:cs typeface="Arial"/>
              </a:rPr>
              <a:t>VARICOCELE</a:t>
            </a:r>
            <a:endParaRPr sz="4200" dirty="0">
              <a:latin typeface="Arial"/>
              <a:cs typeface="Arial"/>
            </a:endParaRPr>
          </a:p>
          <a:p>
            <a:pPr marL="917999" marR="955175" algn="ctr">
              <a:lnSpc>
                <a:spcPct val="95825"/>
              </a:lnSpc>
              <a:spcBef>
                <a:spcPts val="3357"/>
              </a:spcBef>
            </a:pPr>
            <a:r>
              <a:rPr sz="2400" b="1" spc="133" dirty="0">
                <a:latin typeface="Arial"/>
                <a:cs typeface="Arial"/>
              </a:rPr>
              <a:t>ETIOLOGY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190500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Idiopathic/Primary </a:t>
            </a:r>
            <a:r>
              <a:rPr lang="en-US" sz="2800" dirty="0"/>
              <a:t>– due to incompetency of </a:t>
            </a:r>
            <a:r>
              <a:rPr lang="en-US" sz="2800" dirty="0" smtClean="0"/>
              <a:t>valves. 90% </a:t>
            </a:r>
            <a:r>
              <a:rPr lang="en-US" sz="2800" dirty="0"/>
              <a:t>occur on </a:t>
            </a:r>
            <a:r>
              <a:rPr lang="en-US" sz="2800" dirty="0" smtClean="0"/>
              <a:t>the </a:t>
            </a:r>
            <a:r>
              <a:rPr lang="en-US" sz="2800" dirty="0"/>
              <a:t>left </a:t>
            </a:r>
            <a:r>
              <a:rPr lang="en-US" sz="2800" dirty="0" smtClean="0"/>
              <a:t>side</a:t>
            </a:r>
          </a:p>
          <a:p>
            <a:endParaRPr lang="en-US" sz="2800" dirty="0"/>
          </a:p>
          <a:p>
            <a:r>
              <a:rPr lang="en-US" sz="2800" dirty="0" smtClean="0"/>
              <a:t>2. Secondary </a:t>
            </a:r>
            <a:endParaRPr lang="en-US" sz="2800" dirty="0"/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Pelvic </a:t>
            </a:r>
            <a:r>
              <a:rPr lang="en-US" sz="2800" dirty="0"/>
              <a:t>or abdominal mass.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Lt </a:t>
            </a:r>
            <a:r>
              <a:rPr lang="en-US" sz="2800" dirty="0"/>
              <a:t>renal cell carcinoma with tumor thrombus in left renal vein.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2800" dirty="0" smtClean="0"/>
              <a:t>Nutcracker </a:t>
            </a:r>
            <a:r>
              <a:rPr lang="en-US" sz="2800" dirty="0"/>
              <a:t>syndrome- SMA compressing left renal vein. </a:t>
            </a:r>
            <a:r>
              <a:rPr lang="en-US" sz="2800" dirty="0" smtClean="0"/>
              <a:t>Other conditions- </a:t>
            </a:r>
            <a:r>
              <a:rPr lang="en-US" sz="2800" dirty="0"/>
              <a:t>Retroperitoneal fibrosis or adhesions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26885" y="-60532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48788" y="164707"/>
            <a:ext cx="3700195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9" dirty="0">
                <a:solidFill>
                  <a:srgbClr val="FDFDFD"/>
                </a:solidFill>
                <a:latin typeface="Arial"/>
                <a:cs typeface="Arial"/>
              </a:rPr>
              <a:t>VARICOCELE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30273" y="1113811"/>
            <a:ext cx="1684507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spc="266" dirty="0">
                <a:latin typeface="Arial"/>
                <a:cs typeface="Arial"/>
              </a:rPr>
              <a:t>GRADING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4657" y="3341328"/>
            <a:ext cx="8520431" cy="744594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355547" marR="21910" indent="-342900">
              <a:lnSpc>
                <a:spcPts val="2136"/>
              </a:lnSpc>
              <a:buFont typeface="Wingdings" pitchFamily="2" charset="2"/>
              <a:buChar char="q"/>
            </a:pPr>
            <a:r>
              <a:rPr sz="2000" b="1" spc="43" dirty="0">
                <a:latin typeface="Arial"/>
                <a:cs typeface="Arial"/>
              </a:rPr>
              <a:t>Grade </a:t>
            </a:r>
            <a:r>
              <a:rPr sz="2000" spc="43" dirty="0">
                <a:latin typeface="Arial"/>
                <a:cs typeface="Arial"/>
              </a:rPr>
              <a:t>I: Small varicocele which  is palpable  </a:t>
            </a:r>
            <a:r>
              <a:rPr sz="2000" spc="43" dirty="0" smtClean="0">
                <a:latin typeface="Arial"/>
                <a:cs typeface="Arial"/>
              </a:rPr>
              <a:t>only</a:t>
            </a:r>
            <a:r>
              <a:rPr lang="en-US" sz="2000" spc="43" dirty="0" smtClean="0">
                <a:latin typeface="Arial"/>
                <a:cs typeface="Arial"/>
              </a:rPr>
              <a:t> </a:t>
            </a:r>
            <a:r>
              <a:rPr lang="en-US" sz="2000" spc="70" dirty="0">
                <a:latin typeface="Arial"/>
                <a:cs typeface="Arial"/>
              </a:rPr>
              <a:t>when  </a:t>
            </a:r>
            <a:r>
              <a:rPr lang="en-US" sz="2000" spc="70" dirty="0" smtClean="0">
                <a:latin typeface="Arial"/>
                <a:cs typeface="Arial"/>
              </a:rPr>
              <a:t>patient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sz="2000" spc="63" dirty="0" smtClean="0">
                <a:latin typeface="Arial"/>
                <a:cs typeface="Arial"/>
              </a:rPr>
              <a:t>performs Valsalva</a:t>
            </a:r>
            <a:r>
              <a:rPr lang="en-US" sz="2000" spc="63" dirty="0" smtClean="0">
                <a:latin typeface="Arial"/>
                <a:cs typeface="Arial"/>
              </a:rPr>
              <a:t>`s</a:t>
            </a:r>
            <a:r>
              <a:rPr sz="2000" spc="63" dirty="0" smtClean="0">
                <a:latin typeface="Arial"/>
                <a:cs typeface="Arial"/>
              </a:rPr>
              <a:t> maneuver </a:t>
            </a:r>
            <a:r>
              <a:rPr sz="2000" spc="63" dirty="0">
                <a:latin typeface="Arial"/>
                <a:cs typeface="Arial"/>
              </a:rPr>
              <a:t>(expiration </a:t>
            </a:r>
            <a:r>
              <a:rPr sz="2000" spc="63" dirty="0" smtClean="0">
                <a:latin typeface="Arial"/>
                <a:cs typeface="Arial"/>
              </a:rPr>
              <a:t>against</a:t>
            </a:r>
            <a:r>
              <a:rPr lang="en-US" sz="2000" spc="58" dirty="0">
                <a:latin typeface="Arial"/>
                <a:cs typeface="Arial"/>
              </a:rPr>
              <a:t> a </a:t>
            </a:r>
            <a:r>
              <a:rPr lang="en-US" sz="2000" spc="58" dirty="0" smtClean="0">
                <a:latin typeface="Arial"/>
                <a:cs typeface="Arial"/>
              </a:rPr>
              <a:t>closed glottis).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657" y="4343400"/>
            <a:ext cx="8289743" cy="6858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355547" indent="-342900">
              <a:lnSpc>
                <a:spcPts val="2136"/>
              </a:lnSpc>
              <a:buFont typeface="Wingdings" pitchFamily="2" charset="2"/>
              <a:buChar char="q"/>
            </a:pPr>
            <a:r>
              <a:rPr sz="2000" b="1" spc="68" dirty="0">
                <a:latin typeface="Arial"/>
                <a:cs typeface="Arial"/>
              </a:rPr>
              <a:t>Grade </a:t>
            </a:r>
            <a:r>
              <a:rPr sz="2000" spc="68" dirty="0">
                <a:latin typeface="Arial"/>
                <a:cs typeface="Arial"/>
              </a:rPr>
              <a:t>II: Moderate sized.  Easily </a:t>
            </a:r>
            <a:r>
              <a:rPr sz="2000" spc="68" dirty="0" smtClean="0">
                <a:latin typeface="Arial"/>
                <a:cs typeface="Arial"/>
              </a:rPr>
              <a:t>palpable</a:t>
            </a:r>
            <a:r>
              <a:rPr lang="en-US" sz="2000" spc="68" dirty="0" smtClean="0">
                <a:latin typeface="Arial"/>
                <a:cs typeface="Arial"/>
              </a:rPr>
              <a:t> </a:t>
            </a:r>
            <a:r>
              <a:rPr lang="en-US" sz="2000" spc="16" dirty="0">
                <a:latin typeface="Arial"/>
                <a:cs typeface="Arial"/>
              </a:rPr>
              <a:t> </a:t>
            </a:r>
            <a:r>
              <a:rPr lang="en-US" sz="2000" spc="16" dirty="0" smtClean="0">
                <a:latin typeface="Arial"/>
                <a:cs typeface="Arial"/>
              </a:rPr>
              <a:t>distension on upright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spc="-42" dirty="0">
                <a:latin typeface="Arial"/>
                <a:cs typeface="Arial"/>
              </a:rPr>
              <a:t>e</a:t>
            </a:r>
            <a:r>
              <a:rPr lang="en-US" sz="2000" spc="-42" dirty="0" smtClean="0">
                <a:latin typeface="Arial"/>
                <a:cs typeface="Arial"/>
              </a:rPr>
              <a:t>xamination </a:t>
            </a:r>
            <a:r>
              <a:rPr lang="en-US" sz="2000" spc="68" dirty="0">
                <a:latin typeface="Arial"/>
                <a:cs typeface="Arial"/>
              </a:rPr>
              <a:t>w</a:t>
            </a:r>
            <a:r>
              <a:rPr sz="2000" spc="68" dirty="0" smtClean="0">
                <a:latin typeface="Arial"/>
                <a:cs typeface="Arial"/>
              </a:rPr>
              <a:t>ithout</a:t>
            </a:r>
            <a:r>
              <a:rPr lang="en-US" sz="2000" spc="68" dirty="0" smtClean="0">
                <a:latin typeface="Arial"/>
                <a:cs typeface="Arial"/>
              </a:rPr>
              <a:t> performing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sz="2000" spc="26" dirty="0" smtClean="0">
                <a:latin typeface="Arial"/>
                <a:cs typeface="Arial"/>
              </a:rPr>
              <a:t>Valsalva's  maneuver</a:t>
            </a:r>
            <a:r>
              <a:rPr lang="en-US" sz="2000" spc="26" dirty="0" smtClean="0"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657" y="5105400"/>
            <a:ext cx="7951542" cy="533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355547" indent="-342900">
              <a:lnSpc>
                <a:spcPts val="2136"/>
              </a:lnSpc>
              <a:buFont typeface="Wingdings" pitchFamily="2" charset="2"/>
              <a:buChar char="q"/>
            </a:pPr>
            <a:r>
              <a:rPr sz="2000" b="1" spc="56" dirty="0" smtClean="0">
                <a:latin typeface="Arial"/>
                <a:cs typeface="Arial"/>
              </a:rPr>
              <a:t>Grade </a:t>
            </a:r>
            <a:r>
              <a:rPr sz="2000" b="1" spc="56" dirty="0">
                <a:latin typeface="Arial"/>
                <a:cs typeface="Arial"/>
              </a:rPr>
              <a:t>Ill:  </a:t>
            </a:r>
            <a:r>
              <a:rPr sz="2000" spc="56" dirty="0">
                <a:latin typeface="Arial"/>
                <a:cs typeface="Arial"/>
              </a:rPr>
              <a:t>Large varicocele visible through the scrotal </a:t>
            </a:r>
            <a:r>
              <a:rPr sz="2000" spc="56" dirty="0" smtClean="0">
                <a:latin typeface="Arial"/>
                <a:cs typeface="Arial"/>
              </a:rPr>
              <a:t>skin</a:t>
            </a:r>
            <a:r>
              <a:rPr lang="en-US" sz="2000" spc="56" dirty="0" smtClean="0">
                <a:latin typeface="Arial"/>
                <a:cs typeface="Arial"/>
              </a:rPr>
              <a:t> on upright examination without palpation.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42569" y="5883068"/>
            <a:ext cx="8659914" cy="914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355547" indent="-342900">
              <a:lnSpc>
                <a:spcPts val="2136"/>
              </a:lnSpc>
              <a:buFont typeface="Wingdings" pitchFamily="2" charset="2"/>
              <a:buChar char="q"/>
            </a:pPr>
            <a:r>
              <a:rPr sz="2000" b="1" spc="50" dirty="0">
                <a:latin typeface="Arial"/>
                <a:cs typeface="Arial"/>
              </a:rPr>
              <a:t>Grade IV </a:t>
            </a:r>
            <a:r>
              <a:rPr lang="en-US" sz="2000" b="1" spc="50" dirty="0">
                <a:latin typeface="Arial"/>
                <a:cs typeface="Arial"/>
              </a:rPr>
              <a:t>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Very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large varicosities become visible immediately when the patient stands up ; the varicosities are hypertensive , and subcutaneous varices are present too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670" y="2248334"/>
            <a:ext cx="8659913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4651" marR="30977" indent="-342900">
              <a:lnSpc>
                <a:spcPts val="2136"/>
              </a:lnSpc>
              <a:buFont typeface="Wingdings" pitchFamily="2" charset="2"/>
              <a:buChar char="q"/>
            </a:pPr>
            <a:r>
              <a:rPr lang="en-US" sz="2000" b="1" spc="15" dirty="0" smtClean="0">
                <a:latin typeface="Arial"/>
                <a:cs typeface="Arial"/>
              </a:rPr>
              <a:t>Subclinical : </a:t>
            </a:r>
            <a:r>
              <a:rPr lang="en-US" sz="2000" spc="15" dirty="0" smtClean="0">
                <a:latin typeface="Arial"/>
                <a:cs typeface="Arial"/>
              </a:rPr>
              <a:t>Non-palpable </a:t>
            </a:r>
            <a:r>
              <a:rPr lang="en-US" sz="2000" spc="15" dirty="0">
                <a:latin typeface="Arial"/>
                <a:cs typeface="Arial"/>
              </a:rPr>
              <a:t>enlargement of the venous plexus of </a:t>
            </a:r>
            <a:r>
              <a:rPr lang="en-US" sz="2000" spc="15" dirty="0" smtClean="0">
                <a:latin typeface="Arial"/>
                <a:cs typeface="Arial"/>
              </a:rPr>
              <a:t>the</a:t>
            </a:r>
            <a:r>
              <a:rPr lang="en-US" sz="2000" dirty="0" smtClean="0">
                <a:latin typeface="Arial"/>
                <a:cs typeface="Arial"/>
              </a:rPr>
              <a:t> spermatic </a:t>
            </a:r>
            <a:r>
              <a:rPr lang="en-US" sz="2000" dirty="0">
                <a:latin typeface="Arial"/>
                <a:cs typeface="Arial"/>
              </a:rPr>
              <a:t>tone, which is diagnosed only </a:t>
            </a:r>
            <a:r>
              <a:rPr lang="en-US" sz="2000" spc="-3" dirty="0">
                <a:latin typeface="Times New Roman"/>
                <a:cs typeface="Times New Roman"/>
              </a:rPr>
              <a:t>by </a:t>
            </a:r>
            <a:r>
              <a:rPr lang="en-US" sz="2000" dirty="0">
                <a:latin typeface="Arial"/>
                <a:cs typeface="Arial"/>
              </a:rPr>
              <a:t>ultrasound, angiography, or any other imaging method.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2569" y="1573819"/>
            <a:ext cx="865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latin typeface="Arial" pitchFamily="34" charset="0"/>
                <a:cs typeface="Arial" pitchFamily="34" charset="0"/>
              </a:rPr>
              <a:t>Despite having a congenital background it is not diagnosed before the age of 10 years.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2412826" y="152400"/>
            <a:ext cx="431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varicocele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299" y="1032700"/>
            <a:ext cx="8382000" cy="491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999530"/>
            <a:ext cx="3987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CLINICAL</a:t>
            </a:r>
            <a:r>
              <a:rPr lang="en-US" sz="2800" b="1" dirty="0" smtClean="0"/>
              <a:t> </a:t>
            </a:r>
            <a:r>
              <a:rPr lang="en-US" sz="2800" b="1" spc="51" dirty="0" smtClean="0">
                <a:latin typeface="Arial"/>
                <a:cs typeface="Arial"/>
              </a:rPr>
              <a:t>FEATURES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8856" y="1585349"/>
            <a:ext cx="85511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patient may have aching or dragging pain particularly after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prolonged standing.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can be differentiated from an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omentocele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by the peculiar feel of the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 bag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worms.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Many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varicoceles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are asymptomatic and found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incidentally.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is more common on the left side for reasons stated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above.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Infertility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Varicocele is often associated with infertility. The scrotal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temperature is usually higher in the presence of varicocele and this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may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impair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spermatogenesis.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Bow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sign- hold varicocele b/w thumb and fingers, patient is asked to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bow- reduced in size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lying down it gets reduced; On standing up it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reappears.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Long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standing cases- affected side testis is reduced in size and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softer,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Testis size can be measured by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Prader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orchidometer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cough impulse may  present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949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152399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Bag of Worms Appearance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066800"/>
            <a:ext cx="3990476" cy="4924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066800"/>
            <a:ext cx="4343400" cy="49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04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197129" y="164707"/>
            <a:ext cx="2748871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5" dirty="0">
                <a:solidFill>
                  <a:srgbClr val="FDFDFD"/>
                </a:solidFill>
                <a:latin typeface="Arial"/>
                <a:cs typeface="Arial"/>
              </a:rPr>
              <a:t>INGUINAL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28692" y="164691"/>
            <a:ext cx="2013892" cy="1042543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66" dirty="0">
                <a:solidFill>
                  <a:srgbClr val="FDFDFD"/>
                </a:solidFill>
                <a:latin typeface="Arial"/>
                <a:cs typeface="Arial"/>
              </a:rPr>
              <a:t>CANAL</a:t>
            </a:r>
            <a:endParaRPr sz="4200" dirty="0">
              <a:latin typeface="Arial"/>
              <a:cs typeface="Arial"/>
            </a:endParaRPr>
          </a:p>
          <a:p>
            <a:pPr marL="303976" marR="79661">
              <a:lnSpc>
                <a:spcPct val="95825"/>
              </a:lnSpc>
              <a:spcBef>
                <a:spcPts val="1095"/>
              </a:spcBef>
            </a:pPr>
            <a:r>
              <a:rPr sz="1100" b="1" spc="-46" dirty="0">
                <a:solidFill>
                  <a:srgbClr val="605D5D"/>
                </a:solidFill>
                <a:latin typeface="Arial"/>
                <a:cs typeface="Arial"/>
              </a:rPr>
              <a:t>testicula</a:t>
            </a:r>
            <a:r>
              <a:rPr sz="1100" b="1" spc="-46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endParaRPr sz="1100" dirty="0">
              <a:latin typeface="Arial"/>
              <a:cs typeface="Arial"/>
            </a:endParaRPr>
          </a:p>
          <a:p>
            <a:pPr marL="325220" marR="79661">
              <a:lnSpc>
                <a:spcPct val="95825"/>
              </a:lnSpc>
              <a:spcBef>
                <a:spcPts val="5"/>
              </a:spcBef>
            </a:pPr>
            <a:r>
              <a:rPr sz="1000" b="1" spc="20" dirty="0">
                <a:solidFill>
                  <a:srgbClr val="605D5D"/>
                </a:solidFill>
                <a:latin typeface="Arial"/>
                <a:cs typeface="Arial"/>
              </a:rPr>
              <a:t>a</a:t>
            </a:r>
            <a:r>
              <a:rPr sz="1000" b="1" spc="20" dirty="0">
                <a:solidFill>
                  <a:srgbClr val="878787"/>
                </a:solidFill>
                <a:latin typeface="Arial"/>
                <a:cs typeface="Arial"/>
              </a:rPr>
              <a:t>.</a:t>
            </a:r>
            <a:r>
              <a:rPr sz="1000" b="1" spc="20" dirty="0">
                <a:solidFill>
                  <a:srgbClr val="605D5D"/>
                </a:solidFill>
                <a:latin typeface="Arial"/>
                <a:cs typeface="Arial"/>
              </a:rPr>
              <a:t>a</a:t>
            </a:r>
            <a:r>
              <a:rPr sz="1000" b="1" spc="20" dirty="0">
                <a:solidFill>
                  <a:srgbClr val="46413F"/>
                </a:solidFill>
                <a:latin typeface="Arial"/>
                <a:cs typeface="Arial"/>
              </a:rPr>
              <a:t>n</a:t>
            </a:r>
            <a:r>
              <a:rPr sz="1000" b="1" spc="20" dirty="0">
                <a:solidFill>
                  <a:srgbClr val="605D5D"/>
                </a:solidFill>
                <a:latin typeface="Arial"/>
                <a:cs typeface="Arial"/>
              </a:rPr>
              <a:t>d </a:t>
            </a:r>
            <a:r>
              <a:rPr sz="1000" b="1" spc="20" dirty="0">
                <a:solidFill>
                  <a:srgbClr val="46413F"/>
                </a:solidFill>
                <a:latin typeface="Arial"/>
                <a:cs typeface="Arial"/>
              </a:rPr>
              <a:t>v</a:t>
            </a:r>
            <a:r>
              <a:rPr sz="1000" b="1" spc="20" dirty="0">
                <a:solidFill>
                  <a:srgbClr val="777775"/>
                </a:solidFill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433579" y="1348193"/>
            <a:ext cx="1318682" cy="809374"/>
          </a:xfrm>
          <a:prstGeom prst="rect">
            <a:avLst/>
          </a:prstGeom>
        </p:spPr>
        <p:txBody>
          <a:bodyPr wrap="square" lIns="0" tIns="8158" rIns="0" bIns="0" rtlCol="0">
            <a:noAutofit/>
          </a:bodyPr>
          <a:lstStyle/>
          <a:p>
            <a:pPr marL="253969" algn="ctr">
              <a:lnSpc>
                <a:spcPts val="1290"/>
              </a:lnSpc>
            </a:pPr>
            <a:r>
              <a:rPr sz="1200" spc="-11" dirty="0">
                <a:solidFill>
                  <a:srgbClr val="605D5D"/>
                </a:solidFill>
                <a:latin typeface="Arial"/>
                <a:cs typeface="Arial"/>
              </a:rPr>
              <a:t>ex</a:t>
            </a:r>
            <a:r>
              <a:rPr sz="1200" spc="-11" dirty="0">
                <a:solidFill>
                  <a:srgbClr val="777775"/>
                </a:solidFill>
                <a:latin typeface="Arial"/>
                <a:cs typeface="Arial"/>
              </a:rPr>
              <a:t>t</a:t>
            </a:r>
            <a:r>
              <a:rPr sz="1200" spc="-11" dirty="0">
                <a:solidFill>
                  <a:srgbClr val="605D5D"/>
                </a:solidFill>
                <a:latin typeface="Arial"/>
                <a:cs typeface="Arial"/>
              </a:rPr>
              <a:t>er</a:t>
            </a:r>
            <a:r>
              <a:rPr sz="1200" spc="-11" dirty="0">
                <a:solidFill>
                  <a:srgbClr val="777775"/>
                </a:solidFill>
                <a:latin typeface="Arial"/>
                <a:cs typeface="Arial"/>
              </a:rPr>
              <a:t>n</a:t>
            </a:r>
            <a:r>
              <a:rPr sz="1200" spc="-11" dirty="0">
                <a:solidFill>
                  <a:srgbClr val="605D5D"/>
                </a:solidFill>
                <a:latin typeface="Arial"/>
                <a:cs typeface="Arial"/>
              </a:rPr>
              <a:t>al </a:t>
            </a:r>
            <a:r>
              <a:rPr sz="1100" spc="-11" dirty="0">
                <a:solidFill>
                  <a:srgbClr val="605D5D"/>
                </a:solidFill>
                <a:latin typeface="Arial"/>
                <a:cs typeface="Arial"/>
              </a:rPr>
              <a:t>o</a:t>
            </a:r>
            <a:r>
              <a:rPr sz="1100" spc="-11" dirty="0">
                <a:solidFill>
                  <a:srgbClr val="777775"/>
                </a:solidFill>
                <a:latin typeface="Arial"/>
                <a:cs typeface="Arial"/>
              </a:rPr>
              <a:t>b</a:t>
            </a:r>
            <a:r>
              <a:rPr sz="1100" spc="-11" dirty="0">
                <a:solidFill>
                  <a:srgbClr val="605D5D"/>
                </a:solidFill>
                <a:latin typeface="Arial"/>
                <a:cs typeface="Arial"/>
              </a:rPr>
              <a:t>li</a:t>
            </a:r>
            <a:r>
              <a:rPr sz="1100" spc="-11" dirty="0">
                <a:solidFill>
                  <a:srgbClr val="777775"/>
                </a:solidFill>
                <a:latin typeface="Arial"/>
                <a:cs typeface="Arial"/>
              </a:rPr>
              <a:t>qu</a:t>
            </a:r>
            <a:r>
              <a:rPr sz="1100" spc="-11" dirty="0">
                <a:solidFill>
                  <a:srgbClr val="605D5D"/>
                </a:solidFill>
                <a:latin typeface="Arial"/>
                <a:cs typeface="Arial"/>
              </a:rPr>
              <a:t>e</a:t>
            </a:r>
            <a:endParaRPr sz="1100" dirty="0">
              <a:latin typeface="Arial"/>
              <a:cs typeface="Arial"/>
            </a:endParaRPr>
          </a:p>
          <a:p>
            <a:pPr marL="409593" marR="163638" algn="ctr">
              <a:lnSpc>
                <a:spcPts val="1075"/>
              </a:lnSpc>
            </a:pPr>
            <a:r>
              <a:rPr sz="1200" spc="-73" dirty="0">
                <a:solidFill>
                  <a:srgbClr val="46413F"/>
                </a:solidFill>
                <a:latin typeface="Arial"/>
                <a:cs typeface="Arial"/>
              </a:rPr>
              <a:t>m</a:t>
            </a:r>
            <a:r>
              <a:rPr sz="1200" spc="-73" dirty="0">
                <a:solidFill>
                  <a:srgbClr val="605D5D"/>
                </a:solidFill>
                <a:latin typeface="Arial"/>
                <a:cs typeface="Arial"/>
              </a:rPr>
              <a:t>uscle </a:t>
            </a:r>
            <a:r>
              <a:rPr sz="1200" spc="-73" dirty="0">
                <a:solidFill>
                  <a:srgbClr val="777775"/>
                </a:solidFill>
                <a:latin typeface="Arial"/>
                <a:cs typeface="Arial"/>
              </a:rPr>
              <a:t>a</a:t>
            </a:r>
            <a:r>
              <a:rPr sz="1200" spc="-73" dirty="0">
                <a:solidFill>
                  <a:srgbClr val="605D5D"/>
                </a:solidFill>
                <a:latin typeface="Arial"/>
                <a:cs typeface="Arial"/>
              </a:rPr>
              <a:t>nd</a:t>
            </a:r>
            <a:endParaRPr sz="1200" dirty="0">
              <a:latin typeface="Arial"/>
              <a:cs typeface="Arial"/>
            </a:endParaRPr>
          </a:p>
          <a:p>
            <a:pPr marL="384269" marR="135324" algn="ctr">
              <a:lnSpc>
                <a:spcPts val="1310"/>
              </a:lnSpc>
              <a:spcBef>
                <a:spcPts val="12"/>
              </a:spcBef>
            </a:pPr>
            <a:r>
              <a:rPr sz="1400" spc="-97" dirty="0">
                <a:solidFill>
                  <a:srgbClr val="777775"/>
                </a:solidFill>
                <a:latin typeface="Times New Roman"/>
                <a:cs typeface="Times New Roman"/>
              </a:rPr>
              <a:t>a</a:t>
            </a:r>
            <a:r>
              <a:rPr sz="1400" spc="-97" dirty="0">
                <a:solidFill>
                  <a:srgbClr val="605D5D"/>
                </a:solidFill>
                <a:latin typeface="Times New Roman"/>
                <a:cs typeface="Times New Roman"/>
              </a:rPr>
              <a:t>po ne</a:t>
            </a:r>
            <a:r>
              <a:rPr sz="1400" spc="-97" dirty="0">
                <a:solidFill>
                  <a:srgbClr val="777775"/>
                </a:solidFill>
                <a:latin typeface="Times New Roman"/>
                <a:cs typeface="Times New Roman"/>
              </a:rPr>
              <a:t>ur</a:t>
            </a:r>
            <a:r>
              <a:rPr sz="1400" spc="-97" dirty="0">
                <a:solidFill>
                  <a:srgbClr val="605D5D"/>
                </a:solidFill>
                <a:latin typeface="Times New Roman"/>
                <a:cs typeface="Times New Roman"/>
              </a:rPr>
              <a:t>osis</a:t>
            </a:r>
            <a:endParaRPr sz="1400" dirty="0">
              <a:latin typeface="Times New Roman"/>
              <a:cs typeface="Times New Roman"/>
            </a:endParaRPr>
          </a:p>
          <a:p>
            <a:pPr marL="243279" marR="13086">
              <a:lnSpc>
                <a:spcPct val="95825"/>
              </a:lnSpc>
              <a:spcBef>
                <a:spcPts val="44"/>
              </a:spcBef>
            </a:pPr>
            <a:r>
              <a:rPr sz="1200" dirty="0">
                <a:solidFill>
                  <a:srgbClr val="605D5D"/>
                </a:solidFill>
                <a:latin typeface="Times New Roman"/>
                <a:cs typeface="Times New Roman"/>
              </a:rPr>
              <a:t>in</a:t>
            </a:r>
            <a:r>
              <a:rPr sz="1200" dirty="0">
                <a:solidFill>
                  <a:srgbClr val="46413F"/>
                </a:solidFill>
                <a:latin typeface="Times New Roman"/>
                <a:cs typeface="Times New Roman"/>
              </a:rPr>
              <a:t>t</a:t>
            </a:r>
            <a:r>
              <a:rPr sz="1200" dirty="0">
                <a:solidFill>
                  <a:srgbClr val="605D5D"/>
                </a:solidFill>
                <a:latin typeface="Times New Roman"/>
                <a:cs typeface="Times New Roman"/>
              </a:rPr>
              <a:t>e</a:t>
            </a:r>
            <a:r>
              <a:rPr sz="1200" dirty="0">
                <a:solidFill>
                  <a:srgbClr val="46413F"/>
                </a:solidFill>
                <a:latin typeface="Times New Roman"/>
                <a:cs typeface="Times New Roman"/>
              </a:rPr>
              <a:t>r</a:t>
            </a:r>
            <a:r>
              <a:rPr sz="1200" dirty="0">
                <a:solidFill>
                  <a:srgbClr val="605D5D"/>
                </a:solidFill>
                <a:latin typeface="Times New Roman"/>
                <a:cs typeface="Times New Roman"/>
              </a:rPr>
              <a:t>na</a:t>
            </a:r>
            <a:r>
              <a:rPr sz="1200" dirty="0">
                <a:solidFill>
                  <a:srgbClr val="46413F"/>
                </a:solidFill>
                <a:latin typeface="Times New Roman"/>
                <a:cs typeface="Times New Roman"/>
              </a:rPr>
              <a:t>l</a:t>
            </a:r>
            <a:endParaRPr sz="1200" dirty="0">
              <a:latin typeface="Times New Roman"/>
              <a:cs typeface="Times New Roman"/>
            </a:endParaRPr>
          </a:p>
          <a:p>
            <a:pPr marR="342599" algn="ctr">
              <a:lnSpc>
                <a:spcPts val="1125"/>
              </a:lnSpc>
              <a:spcBef>
                <a:spcPts val="56"/>
              </a:spcBef>
            </a:pPr>
            <a:r>
              <a:rPr sz="1100" spc="3" dirty="0">
                <a:solidFill>
                  <a:srgbClr val="605D5D"/>
                </a:solidFill>
                <a:latin typeface="Arial"/>
                <a:cs typeface="Arial"/>
              </a:rPr>
              <a:t>ob</a:t>
            </a:r>
            <a:r>
              <a:rPr sz="1100" spc="3" dirty="0">
                <a:solidFill>
                  <a:srgbClr val="46413F"/>
                </a:solidFill>
                <a:latin typeface="Arial"/>
                <a:cs typeface="Arial"/>
              </a:rPr>
              <a:t>l</a:t>
            </a:r>
            <a:r>
              <a:rPr sz="1100" spc="3" dirty="0">
                <a:solidFill>
                  <a:srgbClr val="605D5D"/>
                </a:solidFill>
                <a:latin typeface="Arial"/>
                <a:cs typeface="Arial"/>
              </a:rPr>
              <a:t>iq</a:t>
            </a:r>
            <a:r>
              <a:rPr sz="1100" spc="3" dirty="0">
                <a:solidFill>
                  <a:srgbClr val="777775"/>
                </a:solidFill>
                <a:latin typeface="Arial"/>
                <a:cs typeface="Arial"/>
              </a:rPr>
              <a:t>u</a:t>
            </a:r>
            <a:r>
              <a:rPr sz="1100" spc="3" dirty="0">
                <a:solidFill>
                  <a:srgbClr val="605D5D"/>
                </a:solidFill>
                <a:latin typeface="Arial"/>
                <a:cs typeface="Arial"/>
              </a:rPr>
              <a:t>e m</a:t>
            </a:r>
            <a:r>
              <a:rPr sz="1100" spc="3" dirty="0">
                <a:solidFill>
                  <a:srgbClr val="46413F"/>
                </a:solidFill>
                <a:latin typeface="Arial"/>
                <a:cs typeface="Arial"/>
              </a:rPr>
              <a:t>u</a:t>
            </a:r>
            <a:r>
              <a:rPr sz="1100" spc="3" dirty="0">
                <a:solidFill>
                  <a:srgbClr val="605D5D"/>
                </a:solidFill>
                <a:latin typeface="Arial"/>
                <a:cs typeface="Arial"/>
              </a:rPr>
              <a:t>scle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03297" y="1360380"/>
            <a:ext cx="716623" cy="325381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49065">
              <a:lnSpc>
                <a:spcPts val="1325"/>
              </a:lnSpc>
            </a:pPr>
            <a:r>
              <a:rPr sz="1200" spc="10" dirty="0">
                <a:solidFill>
                  <a:srgbClr val="605D5D"/>
                </a:solidFill>
                <a:latin typeface="Arial"/>
                <a:cs typeface="Arial"/>
              </a:rPr>
              <a:t>oi</a:t>
            </a:r>
            <a:r>
              <a:rPr sz="1200" spc="10" dirty="0">
                <a:solidFill>
                  <a:srgbClr val="46413F"/>
                </a:solidFill>
                <a:latin typeface="Arial"/>
                <a:cs typeface="Arial"/>
              </a:rPr>
              <a:t>n</a:t>
            </a:r>
            <a:r>
              <a:rPr sz="1200" spc="10" dirty="0">
                <a:solidFill>
                  <a:srgbClr val="605D5D"/>
                </a:solidFill>
                <a:latin typeface="Arial"/>
                <a:cs typeface="Arial"/>
              </a:rPr>
              <a:t>gu</a:t>
            </a:r>
            <a:r>
              <a:rPr sz="1200" spc="10" dirty="0">
                <a:solidFill>
                  <a:srgbClr val="46413F"/>
                </a:solidFill>
                <a:latin typeface="Arial"/>
                <a:cs typeface="Arial"/>
              </a:rPr>
              <a:t>i</a:t>
            </a:r>
            <a:r>
              <a:rPr sz="1200" spc="10" dirty="0">
                <a:solidFill>
                  <a:srgbClr val="605D5D"/>
                </a:solidFill>
                <a:latin typeface="Arial"/>
                <a:cs typeface="Arial"/>
              </a:rPr>
              <a:t>n</a:t>
            </a:r>
            <a:r>
              <a:rPr sz="1200" spc="10" dirty="0">
                <a:solidFill>
                  <a:srgbClr val="624B44"/>
                </a:solidFill>
                <a:latin typeface="Arial"/>
                <a:cs typeface="Arial"/>
              </a:rPr>
              <a:t>a</a:t>
            </a:r>
            <a:r>
              <a:rPr sz="1200" spc="10" dirty="0">
                <a:solidFill>
                  <a:srgbClr val="46413F"/>
                </a:solidFill>
                <a:latin typeface="Arial"/>
                <a:cs typeface="Arial"/>
              </a:rPr>
              <a:t>t</a:t>
            </a:r>
            <a:endParaRPr sz="1200" dirty="0">
              <a:latin typeface="Arial"/>
              <a:cs typeface="Arial"/>
            </a:endParaRPr>
          </a:p>
          <a:p>
            <a:pPr marL="12647" marR="22763">
              <a:lnSpc>
                <a:spcPct val="95825"/>
              </a:lnSpc>
            </a:pPr>
            <a:r>
              <a:rPr sz="1000" b="1" spc="-4" dirty="0">
                <a:solidFill>
                  <a:srgbClr val="605D5D"/>
                </a:solidFill>
                <a:latin typeface="Arial"/>
                <a:cs typeface="Arial"/>
              </a:rPr>
              <a:t>ne</a:t>
            </a:r>
            <a:r>
              <a:rPr sz="1000" b="1" spc="-4" dirty="0">
                <a:solidFill>
                  <a:srgbClr val="878787"/>
                </a:solidFill>
                <a:latin typeface="Arial"/>
                <a:cs typeface="Arial"/>
              </a:rPr>
              <a:t>r</a:t>
            </a:r>
            <a:r>
              <a:rPr sz="1000" b="1" spc="-4" dirty="0">
                <a:solidFill>
                  <a:srgbClr val="605D5D"/>
                </a:solidFill>
                <a:latin typeface="Arial"/>
                <a:cs typeface="Arial"/>
              </a:rPr>
              <a:t>ve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452393" y="1360376"/>
            <a:ext cx="196433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833" dirty="0">
                <a:solidFill>
                  <a:srgbClr val="605D5D"/>
                </a:solidFill>
                <a:latin typeface="Arial"/>
                <a:cs typeface="Arial"/>
              </a:rPr>
              <a:t>/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11956" y="1690716"/>
            <a:ext cx="486282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-40" dirty="0">
                <a:solidFill>
                  <a:srgbClr val="878787"/>
                </a:solidFill>
                <a:latin typeface="Arial"/>
                <a:cs typeface="Arial"/>
              </a:rPr>
              <a:t>i</a:t>
            </a:r>
            <a:r>
              <a:rPr sz="1100" b="1" spc="-40" dirty="0">
                <a:solidFill>
                  <a:srgbClr val="605D5D"/>
                </a:solidFill>
                <a:latin typeface="Arial"/>
                <a:cs typeface="Arial"/>
              </a:rPr>
              <a:t>n</a:t>
            </a:r>
            <a:r>
              <a:rPr sz="1100" b="1" spc="-40" dirty="0">
                <a:solidFill>
                  <a:srgbClr val="46413F"/>
                </a:solidFill>
                <a:latin typeface="Arial"/>
                <a:cs typeface="Arial"/>
              </a:rPr>
              <a:t>t</a:t>
            </a:r>
            <a:r>
              <a:rPr sz="1100" b="1" spc="-40" dirty="0">
                <a:solidFill>
                  <a:srgbClr val="605D5D"/>
                </a:solidFill>
                <a:latin typeface="Arial"/>
                <a:cs typeface="Arial"/>
              </a:rPr>
              <a:t>eri</a:t>
            </a:r>
            <a:r>
              <a:rPr sz="1100" b="1" spc="-40" dirty="0">
                <a:solidFill>
                  <a:srgbClr val="46413F"/>
                </a:solidFill>
                <a:latin typeface="Arial"/>
                <a:cs typeface="Arial"/>
              </a:rPr>
              <a:t>o</a:t>
            </a:r>
            <a:r>
              <a:rPr sz="1100" b="1" spc="-40" dirty="0">
                <a:solidFill>
                  <a:srgbClr val="777775"/>
                </a:solidFill>
                <a:latin typeface="Arial"/>
                <a:cs typeface="Arial"/>
              </a:rPr>
              <a:t>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70908" y="1690716"/>
            <a:ext cx="152771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532" dirty="0">
                <a:solidFill>
                  <a:srgbClr val="605D5D"/>
                </a:solidFill>
                <a:latin typeface="Arial"/>
                <a:cs typeface="Arial"/>
              </a:rPr>
              <a:t>\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11985" y="1798534"/>
            <a:ext cx="639541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b="1" spc="-3" dirty="0">
                <a:solidFill>
                  <a:srgbClr val="777775"/>
                </a:solidFill>
                <a:latin typeface="Arial"/>
                <a:cs typeface="Arial"/>
              </a:rPr>
              <a:t>e</a:t>
            </a:r>
            <a:r>
              <a:rPr sz="1000" b="1" spc="-3" dirty="0">
                <a:solidFill>
                  <a:srgbClr val="605D5D"/>
                </a:solidFill>
                <a:latin typeface="Arial"/>
                <a:cs typeface="Arial"/>
              </a:rPr>
              <a:t>p</a:t>
            </a:r>
            <a:r>
              <a:rPr sz="1000" b="1" spc="-3" dirty="0">
                <a:solidFill>
                  <a:srgbClr val="878787"/>
                </a:solidFill>
                <a:latin typeface="Arial"/>
                <a:cs typeface="Arial"/>
              </a:rPr>
              <a:t>i</a:t>
            </a:r>
            <a:r>
              <a:rPr sz="1000" b="1" spc="-3" dirty="0">
                <a:solidFill>
                  <a:srgbClr val="605D5D"/>
                </a:solidFill>
                <a:latin typeface="Arial"/>
                <a:cs typeface="Arial"/>
              </a:rPr>
              <a:t>gast</a:t>
            </a:r>
            <a:r>
              <a:rPr sz="1000" b="1" spc="-3" dirty="0">
                <a:solidFill>
                  <a:srgbClr val="878787"/>
                </a:solidFill>
                <a:latin typeface="Arial"/>
                <a:cs typeface="Arial"/>
              </a:rPr>
              <a:t>ri</a:t>
            </a:r>
            <a:r>
              <a:rPr sz="1000" b="1" spc="-3" dirty="0">
                <a:solidFill>
                  <a:srgbClr val="777775"/>
                </a:solidFill>
                <a:latin typeface="Arial"/>
                <a:cs typeface="Arial"/>
              </a:rPr>
              <a:t>c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52948" y="1798534"/>
            <a:ext cx="343547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b="1" spc="16" dirty="0">
                <a:solidFill>
                  <a:srgbClr val="605D5D"/>
                </a:solidFill>
                <a:latin typeface="Arial"/>
                <a:cs typeface="Arial"/>
              </a:rPr>
              <a:t>de</a:t>
            </a:r>
            <a:r>
              <a:rPr sz="1000" b="1" spc="16" dirty="0">
                <a:solidFill>
                  <a:srgbClr val="777775"/>
                </a:solidFill>
                <a:latin typeface="Arial"/>
                <a:cs typeface="Arial"/>
              </a:rPr>
              <a:t>ep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25601" y="1859462"/>
            <a:ext cx="283375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b="1" dirty="0">
                <a:solidFill>
                  <a:srgbClr val="46413F"/>
                </a:solidFill>
                <a:latin typeface="Arial"/>
                <a:cs typeface="Arial"/>
              </a:rPr>
              <a:t>'4'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00748" y="1894834"/>
            <a:ext cx="507746" cy="787400"/>
          </a:xfrm>
          <a:prstGeom prst="rect">
            <a:avLst/>
          </a:prstGeom>
        </p:spPr>
        <p:txBody>
          <a:bodyPr wrap="square" lIns="0" tIns="39197" rIns="0" bIns="0" rtlCol="0">
            <a:noAutofit/>
          </a:bodyPr>
          <a:lstStyle/>
          <a:p>
            <a:pPr marL="12647">
              <a:lnSpc>
                <a:spcPts val="6193"/>
              </a:lnSpc>
            </a:pPr>
            <a:r>
              <a:rPr sz="6000" spc="797" dirty="0">
                <a:solidFill>
                  <a:srgbClr val="605D5D"/>
                </a:solidFill>
                <a:latin typeface="Times New Roman"/>
                <a:cs typeface="Times New Roman"/>
              </a:rPr>
              <a:t>•</a:t>
            </a:r>
            <a:endParaRPr sz="60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11985" y="1911848"/>
            <a:ext cx="1397087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300" b="1" i="1" spc="262" dirty="0">
                <a:solidFill>
                  <a:srgbClr val="605D5D"/>
                </a:solidFill>
                <a:latin typeface="Times New Roman"/>
                <a:cs typeface="Times New Roman"/>
              </a:rPr>
              <a:t>a</a:t>
            </a:r>
            <a:r>
              <a:rPr sz="1300" b="1" i="1" spc="262" dirty="0">
                <a:solidFill>
                  <a:srgbClr val="777775"/>
                </a:solidFill>
                <a:latin typeface="Times New Roman"/>
                <a:cs typeface="Times New Roman"/>
              </a:rPr>
              <a:t>. </a:t>
            </a:r>
            <a:r>
              <a:rPr sz="1300" b="1" spc="262" dirty="0">
                <a:solidFill>
                  <a:srgbClr val="605D5D"/>
                </a:solidFill>
                <a:latin typeface="Times New Roman"/>
                <a:cs typeface="Times New Roman"/>
              </a:rPr>
              <a:t>and v</a:t>
            </a:r>
            <a:r>
              <a:rPr sz="1300" b="1" spc="262" dirty="0">
                <a:solidFill>
                  <a:srgbClr val="777775"/>
                </a:solidFill>
                <a:latin typeface="Times New Roman"/>
                <a:cs typeface="Times New Roman"/>
              </a:rPr>
              <a:t>.</a:t>
            </a:r>
            <a:r>
              <a:rPr sz="1300" b="1" spc="262" dirty="0">
                <a:solidFill>
                  <a:srgbClr val="605D5D"/>
                </a:solidFill>
                <a:latin typeface="Times New Roman"/>
                <a:cs typeface="Times New Roman"/>
              </a:rPr>
              <a:t>~ </a:t>
            </a:r>
            <a:r>
              <a:rPr sz="1300" b="1" spc="262" dirty="0">
                <a:solidFill>
                  <a:srgbClr val="AFA189"/>
                </a:solidFill>
                <a:latin typeface="Times New Roman"/>
                <a:cs typeface="Times New Roman"/>
              </a:rPr>
              <a:t>~ </a:t>
            </a:r>
            <a:r>
              <a:rPr sz="1000" spc="-89" dirty="0">
                <a:solidFill>
                  <a:srgbClr val="D6E2EB"/>
                </a:solidFill>
                <a:latin typeface="Arial"/>
                <a:cs typeface="Arial"/>
              </a:rPr>
              <a:t>'i</a:t>
            </a:r>
            <a:r>
              <a:rPr sz="1000" spc="-89" dirty="0">
                <a:solidFill>
                  <a:srgbClr val="E4CCAC"/>
                </a:solidFill>
                <a:latin typeface="Arial"/>
                <a:cs typeface="Arial"/>
              </a:rPr>
              <a:t>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58489" y="1922073"/>
            <a:ext cx="536555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-125" dirty="0">
                <a:solidFill>
                  <a:srgbClr val="605D5D"/>
                </a:solidFill>
                <a:latin typeface="Times New Roman"/>
                <a:cs typeface="Times New Roman"/>
              </a:rPr>
              <a:t>lng_</a:t>
            </a:r>
            <a:r>
              <a:rPr sz="1200" spc="-125" dirty="0">
                <a:solidFill>
                  <a:srgbClr val="777775"/>
                </a:solidFill>
                <a:latin typeface="Times New Roman"/>
                <a:cs typeface="Times New Roman"/>
              </a:rPr>
              <a:t>w</a:t>
            </a:r>
            <a:r>
              <a:rPr sz="1200" spc="-125" dirty="0">
                <a:solidFill>
                  <a:srgbClr val="605D5D"/>
                </a:solidFill>
                <a:latin typeface="Times New Roman"/>
                <a:cs typeface="Times New Roman"/>
              </a:rPr>
              <a:t>in.al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34090" y="1952314"/>
            <a:ext cx="319708" cy="609600"/>
          </a:xfrm>
          <a:prstGeom prst="rect">
            <a:avLst/>
          </a:prstGeom>
        </p:spPr>
        <p:txBody>
          <a:bodyPr wrap="square" lIns="0" tIns="30349" rIns="0" bIns="0" rtlCol="0">
            <a:noAutofit/>
          </a:bodyPr>
          <a:lstStyle/>
          <a:p>
            <a:pPr marL="12647">
              <a:lnSpc>
                <a:spcPts val="4793"/>
              </a:lnSpc>
            </a:pPr>
            <a:r>
              <a:rPr sz="4600" b="1" i="1" spc="-1693" dirty="0">
                <a:solidFill>
                  <a:srgbClr val="605D5D"/>
                </a:solidFill>
                <a:latin typeface="Arial"/>
                <a:cs typeface="Arial"/>
              </a:rPr>
              <a:t>A</a:t>
            </a:r>
            <a:endParaRPr sz="46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25572" y="2057975"/>
            <a:ext cx="282346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b="1" spc="398" dirty="0">
                <a:solidFill>
                  <a:srgbClr val="46413F"/>
                </a:solidFill>
                <a:latin typeface="Arial"/>
                <a:cs typeface="Arial"/>
              </a:rPr>
              <a:t>()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05604" y="2057975"/>
            <a:ext cx="1187164" cy="215900"/>
          </a:xfrm>
          <a:prstGeom prst="rect">
            <a:avLst/>
          </a:prstGeom>
        </p:spPr>
        <p:txBody>
          <a:bodyPr wrap="square" lIns="0" tIns="10342" rIns="0" bIns="0" rtlCol="0">
            <a:noAutofit/>
          </a:bodyPr>
          <a:lstStyle/>
          <a:p>
            <a:pPr marL="12647">
              <a:lnSpc>
                <a:spcPts val="1633"/>
              </a:lnSpc>
            </a:pPr>
            <a:r>
              <a:rPr sz="1500" b="1" spc="2531" dirty="0">
                <a:solidFill>
                  <a:srgbClr val="878787"/>
                </a:solidFill>
                <a:latin typeface="Arial"/>
                <a:cs typeface="Arial"/>
              </a:rPr>
              <a:t>•</a:t>
            </a:r>
            <a:r>
              <a:rPr sz="1500" b="1" spc="2531" dirty="0">
                <a:solidFill>
                  <a:srgbClr val="605D5D"/>
                </a:solidFill>
                <a:latin typeface="Arial"/>
                <a:cs typeface="Arial"/>
              </a:rPr>
              <a:t>o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43860" y="2302208"/>
            <a:ext cx="2352404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000" spc="-46" dirty="0">
                <a:solidFill>
                  <a:srgbClr val="624B44"/>
                </a:solidFill>
                <a:latin typeface="Arial"/>
                <a:cs typeface="Arial"/>
              </a:rPr>
              <a:t>r</a:t>
            </a:r>
            <a:r>
              <a:rPr sz="1000" spc="17" dirty="0">
                <a:solidFill>
                  <a:srgbClr val="624B44"/>
                </a:solidFill>
                <a:latin typeface="Arial"/>
                <a:cs typeface="Arial"/>
              </a:rPr>
              <a:t>e</a:t>
            </a:r>
            <a:r>
              <a:rPr sz="1000" spc="150" dirty="0">
                <a:solidFill>
                  <a:srgbClr val="624B44"/>
                </a:solidFill>
                <a:latin typeface="Arial"/>
                <a:cs typeface="Arial"/>
              </a:rPr>
              <a:t>c</a:t>
            </a:r>
            <a:r>
              <a:rPr sz="1000" spc="57" dirty="0">
                <a:solidFill>
                  <a:srgbClr val="624B44"/>
                </a:solidFill>
                <a:latin typeface="Arial"/>
                <a:cs typeface="Arial"/>
              </a:rPr>
              <a:t>t</a:t>
            </a:r>
            <a:r>
              <a:rPr sz="1000" spc="17" dirty="0">
                <a:solidFill>
                  <a:srgbClr val="624B44"/>
                </a:solidFill>
                <a:latin typeface="Arial"/>
                <a:cs typeface="Arial"/>
              </a:rPr>
              <a:t>u</a:t>
            </a:r>
            <a:r>
              <a:rPr sz="1000" spc="-105" dirty="0">
                <a:solidFill>
                  <a:srgbClr val="605D5D"/>
                </a:solidFill>
                <a:latin typeface="Arial"/>
                <a:cs typeface="Arial"/>
              </a:rPr>
              <a:t>,;.</a:t>
            </a:r>
            <a:r>
              <a:rPr sz="1000" dirty="0">
                <a:solidFill>
                  <a:srgbClr val="605D5D"/>
                </a:solidFill>
                <a:latin typeface="Arial"/>
                <a:cs typeface="Arial"/>
              </a:rPr>
              <a:t>     </a:t>
            </a:r>
            <a:r>
              <a:rPr sz="1000" spc="-64" dirty="0">
                <a:solidFill>
                  <a:srgbClr val="605D5D"/>
                </a:solidFill>
                <a:latin typeface="Arial"/>
                <a:cs typeface="Arial"/>
              </a:rPr>
              <a:t> </a:t>
            </a:r>
            <a:r>
              <a:rPr sz="1200" b="1" spc="-186" dirty="0">
                <a:solidFill>
                  <a:srgbClr val="624B44"/>
                </a:solidFill>
                <a:latin typeface="Arial"/>
                <a:cs typeface="Arial"/>
              </a:rPr>
              <a:t>v</a:t>
            </a:r>
            <a:r>
              <a:rPr sz="1200" b="1" spc="-93" dirty="0">
                <a:solidFill>
                  <a:srgbClr val="624B44"/>
                </a:solidFill>
                <a:latin typeface="Arial"/>
                <a:cs typeface="Arial"/>
              </a:rPr>
              <a:t>a</a:t>
            </a:r>
            <a:r>
              <a:rPr sz="1200" b="1" spc="-125" dirty="0">
                <a:solidFill>
                  <a:srgbClr val="624B44"/>
                </a:solidFill>
                <a:latin typeface="Arial"/>
                <a:cs typeface="Arial"/>
              </a:rPr>
              <a:t>~</a:t>
            </a:r>
            <a:r>
              <a:rPr sz="1200" b="1" spc="57" dirty="0">
                <a:solidFill>
                  <a:srgbClr val="624B44"/>
                </a:solidFill>
                <a:latin typeface="Arial"/>
                <a:cs typeface="Arial"/>
              </a:rPr>
              <a:t>d</a:t>
            </a:r>
            <a:r>
              <a:rPr sz="1200" b="1" spc="-116" dirty="0">
                <a:solidFill>
                  <a:srgbClr val="624B44"/>
                </a:solidFill>
                <a:latin typeface="Arial"/>
                <a:cs typeface="Arial"/>
              </a:rPr>
              <a:t>e</a:t>
            </a:r>
            <a:r>
              <a:rPr sz="1200" b="1" spc="29" dirty="0">
                <a:solidFill>
                  <a:srgbClr val="605D5D"/>
                </a:solidFill>
                <a:latin typeface="Arial"/>
                <a:cs typeface="Arial"/>
              </a:rPr>
              <a:t>(</a:t>
            </a:r>
            <a:r>
              <a:rPr sz="1200" b="1" spc="-413" dirty="0">
                <a:solidFill>
                  <a:srgbClr val="605D5D"/>
                </a:solidFill>
                <a:latin typeface="Arial"/>
                <a:cs typeface="Arial"/>
              </a:rPr>
              <a:t>E:</a:t>
            </a:r>
            <a:r>
              <a:rPr sz="1200" b="1" spc="-266" dirty="0">
                <a:solidFill>
                  <a:srgbClr val="605D5D"/>
                </a:solidFill>
                <a:latin typeface="Arial"/>
                <a:cs typeface="Arial"/>
              </a:rPr>
              <a:t>!</a:t>
            </a:r>
            <a:r>
              <a:rPr sz="1200" b="1" spc="-84" dirty="0">
                <a:solidFill>
                  <a:srgbClr val="46413F"/>
                </a:solidFill>
                <a:latin typeface="Arial"/>
                <a:cs typeface="Arial"/>
              </a:rPr>
              <a:t>r</a:t>
            </a:r>
            <a:r>
              <a:rPr sz="1200" b="1" spc="-100" dirty="0">
                <a:solidFill>
                  <a:srgbClr val="605D5D"/>
                </a:solidFill>
                <a:latin typeface="Arial"/>
                <a:cs typeface="Arial"/>
              </a:rPr>
              <a:t>~</a:t>
            </a:r>
            <a:r>
              <a:rPr sz="1200" b="1" spc="-109" dirty="0">
                <a:solidFill>
                  <a:srgbClr val="605D5D"/>
                </a:solidFill>
                <a:latin typeface="Arial"/>
                <a:cs typeface="Arial"/>
              </a:rPr>
              <a:t>n</a:t>
            </a:r>
            <a:r>
              <a:rPr sz="1200" b="1" spc="-272" dirty="0">
                <a:solidFill>
                  <a:srgbClr val="605D5D"/>
                </a:solidFill>
                <a:latin typeface="Arial"/>
                <a:cs typeface="Arial"/>
              </a:rPr>
              <a:t>~</a:t>
            </a:r>
            <a:r>
              <a:rPr sz="1200" b="1" dirty="0">
                <a:solidFill>
                  <a:srgbClr val="605D5D"/>
                </a:solidFill>
                <a:latin typeface="Arial"/>
                <a:cs typeface="Arial"/>
              </a:rPr>
              <a:t>   </a:t>
            </a:r>
            <a:r>
              <a:rPr sz="1200" b="1" spc="44" dirty="0">
                <a:solidFill>
                  <a:srgbClr val="605D5D"/>
                </a:solidFill>
                <a:latin typeface="Arial"/>
                <a:cs typeface="Arial"/>
              </a:rPr>
              <a:t> </a:t>
            </a:r>
            <a:r>
              <a:rPr sz="1200" b="1" spc="-142" dirty="0">
                <a:solidFill>
                  <a:srgbClr val="B8ACA7"/>
                </a:solidFill>
                <a:latin typeface="Arial"/>
                <a:cs typeface="Arial"/>
              </a:rPr>
              <a:t>,  </a:t>
            </a:r>
            <a:r>
              <a:rPr sz="1200" b="1" spc="-86" dirty="0">
                <a:solidFill>
                  <a:srgbClr val="B8ACA7"/>
                </a:solidFill>
                <a:latin typeface="Arial"/>
                <a:cs typeface="Arial"/>
              </a:rPr>
              <a:t> </a:t>
            </a:r>
            <a:r>
              <a:rPr sz="1200" b="1" spc="3496" dirty="0">
                <a:solidFill>
                  <a:srgbClr val="605D5D"/>
                </a:solidFill>
                <a:latin typeface="Arial"/>
                <a:cs typeface="Arial"/>
              </a:rPr>
              <a:t>~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90564" y="2385651"/>
            <a:ext cx="153932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541" dirty="0">
                <a:solidFill>
                  <a:srgbClr val="A88C8A"/>
                </a:solidFill>
                <a:latin typeface="Arial"/>
                <a:cs typeface="Arial"/>
              </a:rPr>
              <a:t>/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34408" y="2385651"/>
            <a:ext cx="763057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-15" dirty="0">
                <a:solidFill>
                  <a:srgbClr val="46413F"/>
                </a:solidFill>
                <a:latin typeface="Arial"/>
                <a:cs typeface="Arial"/>
              </a:rPr>
              <a:t>p</a:t>
            </a:r>
            <a:r>
              <a:rPr sz="1100" spc="-15" dirty="0">
                <a:solidFill>
                  <a:srgbClr val="605D5D"/>
                </a:solidFill>
                <a:latin typeface="Arial"/>
                <a:cs typeface="Arial"/>
              </a:rPr>
              <a:t>e</a:t>
            </a:r>
            <a:r>
              <a:rPr sz="1100" spc="-15" dirty="0">
                <a:solidFill>
                  <a:srgbClr val="46413F"/>
                </a:solidFill>
                <a:latin typeface="Arial"/>
                <a:cs typeface="Arial"/>
              </a:rPr>
              <a:t>r</a:t>
            </a:r>
            <a:r>
              <a:rPr sz="1100" spc="-15" dirty="0">
                <a:solidFill>
                  <a:srgbClr val="605D5D"/>
                </a:solidFill>
                <a:latin typeface="Arial"/>
                <a:cs typeface="Arial"/>
              </a:rPr>
              <a:t>i</a:t>
            </a:r>
            <a:r>
              <a:rPr sz="1100" spc="-15" dirty="0">
                <a:solidFill>
                  <a:srgbClr val="46413F"/>
                </a:solidFill>
                <a:latin typeface="Arial"/>
                <a:cs typeface="Arial"/>
              </a:rPr>
              <a:t>t</a:t>
            </a:r>
            <a:r>
              <a:rPr sz="1100" spc="-15" dirty="0">
                <a:solidFill>
                  <a:srgbClr val="605D5D"/>
                </a:solidFill>
                <a:latin typeface="Arial"/>
                <a:cs typeface="Arial"/>
              </a:rPr>
              <a:t>one</a:t>
            </a:r>
            <a:r>
              <a:rPr sz="1100" spc="-15" dirty="0">
                <a:solidFill>
                  <a:srgbClr val="46413F"/>
                </a:solidFill>
                <a:latin typeface="Arial"/>
                <a:cs typeface="Arial"/>
              </a:rPr>
              <a:t>u</a:t>
            </a:r>
            <a:r>
              <a:rPr sz="1100" spc="-15" dirty="0">
                <a:solidFill>
                  <a:srgbClr val="605D5D"/>
                </a:solidFill>
                <a:latin typeface="Arial"/>
                <a:cs typeface="Arial"/>
              </a:rPr>
              <a:t>m,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73217" y="2385651"/>
            <a:ext cx="685165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-5" dirty="0">
                <a:solidFill>
                  <a:srgbClr val="605D5D"/>
                </a:solidFill>
                <a:latin typeface="Arial"/>
                <a:cs typeface="Arial"/>
              </a:rPr>
              <a:t>3</a:t>
            </a:r>
            <a:r>
              <a:rPr sz="1100" spc="-5" dirty="0">
                <a:solidFill>
                  <a:srgbClr val="46413F"/>
                </a:solidFill>
                <a:latin typeface="Arial"/>
                <a:cs typeface="Arial"/>
              </a:rPr>
              <a:t>n</a:t>
            </a:r>
            <a:r>
              <a:rPr sz="1100" spc="-5" dirty="0">
                <a:solidFill>
                  <a:srgbClr val="605D5D"/>
                </a:solidFill>
                <a:latin typeface="Arial"/>
                <a:cs typeface="Arial"/>
              </a:rPr>
              <a:t>$ve</a:t>
            </a:r>
            <a:r>
              <a:rPr sz="1100" spc="-5" dirty="0">
                <a:solidFill>
                  <a:srgbClr val="46413F"/>
                </a:solidFill>
                <a:latin typeface="Arial"/>
                <a:cs typeface="Arial"/>
              </a:rPr>
              <a:t>r</a:t>
            </a:r>
            <a:r>
              <a:rPr sz="1100" spc="-5" dirty="0">
                <a:solidFill>
                  <a:srgbClr val="605D5D"/>
                </a:solidFill>
                <a:latin typeface="Arial"/>
                <a:cs typeface="Arial"/>
              </a:rPr>
              <a:t>sus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17340" y="2406955"/>
            <a:ext cx="545836" cy="266700"/>
          </a:xfrm>
          <a:prstGeom prst="rect">
            <a:avLst/>
          </a:prstGeom>
        </p:spPr>
        <p:txBody>
          <a:bodyPr wrap="square" lIns="0" tIns="12896" rIns="0" bIns="0" rtlCol="0">
            <a:noAutofit/>
          </a:bodyPr>
          <a:lstStyle/>
          <a:p>
            <a:pPr marL="12647">
              <a:lnSpc>
                <a:spcPts val="2028"/>
              </a:lnSpc>
            </a:pPr>
            <a:r>
              <a:rPr sz="1900" spc="108" dirty="0">
                <a:solidFill>
                  <a:srgbClr val="605D5D"/>
                </a:solidFill>
                <a:latin typeface="Arial"/>
                <a:cs typeface="Arial"/>
              </a:rPr>
              <a:t>7(2)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51860" y="2458515"/>
            <a:ext cx="682024" cy="326292"/>
          </a:xfrm>
          <a:prstGeom prst="rect">
            <a:avLst/>
          </a:prstGeom>
        </p:spPr>
        <p:txBody>
          <a:bodyPr wrap="square" lIns="0" tIns="8190" rIns="0" bIns="0" rtlCol="0">
            <a:noAutofit/>
          </a:bodyPr>
          <a:lstStyle/>
          <a:p>
            <a:pPr algn="ctr">
              <a:lnSpc>
                <a:spcPts val="1295"/>
              </a:lnSpc>
            </a:pPr>
            <a:r>
              <a:rPr sz="1200" spc="7" dirty="0">
                <a:solidFill>
                  <a:srgbClr val="605D5D"/>
                </a:solidFill>
                <a:latin typeface="Times New Roman"/>
                <a:cs typeface="Times New Roman"/>
              </a:rPr>
              <a:t>a</a:t>
            </a:r>
            <a:r>
              <a:rPr sz="1200" spc="7" dirty="0">
                <a:solidFill>
                  <a:srgbClr val="777775"/>
                </a:solidFill>
                <a:latin typeface="Times New Roman"/>
                <a:cs typeface="Times New Roman"/>
              </a:rPr>
              <a:t>b</a:t>
            </a:r>
            <a:r>
              <a:rPr sz="1200" spc="7" dirty="0">
                <a:solidFill>
                  <a:srgbClr val="605D5D"/>
                </a:solidFill>
                <a:latin typeface="Times New Roman"/>
                <a:cs typeface="Times New Roman"/>
              </a:rPr>
              <a:t>dom</a:t>
            </a:r>
            <a:r>
              <a:rPr sz="1200" spc="7" dirty="0">
                <a:solidFill>
                  <a:srgbClr val="878787"/>
                </a:solidFill>
                <a:latin typeface="Times New Roman"/>
                <a:cs typeface="Times New Roman"/>
              </a:rPr>
              <a:t>i</a:t>
            </a:r>
            <a:r>
              <a:rPr sz="1200" spc="7" dirty="0">
                <a:solidFill>
                  <a:srgbClr val="605D5D"/>
                </a:solidFill>
                <a:latin typeface="Times New Roman"/>
                <a:cs typeface="Times New Roman"/>
              </a:rPr>
              <a:t>n</a:t>
            </a:r>
            <a:r>
              <a:rPr sz="1200" spc="7" dirty="0">
                <a:solidFill>
                  <a:srgbClr val="878787"/>
                </a:solidFill>
                <a:latin typeface="Times New Roman"/>
                <a:cs typeface="Times New Roman"/>
              </a:rPr>
              <a:t>i</a:t>
            </a:r>
            <a:r>
              <a:rPr sz="1200" spc="7" dirty="0">
                <a:solidFill>
                  <a:srgbClr val="605D5D"/>
                </a:solidFill>
                <a:latin typeface="Times New Roman"/>
                <a:cs typeface="Times New Roman"/>
              </a:rPr>
              <a:t>s</a:t>
            </a:r>
            <a:endParaRPr sz="1200" dirty="0">
              <a:latin typeface="Times New Roman"/>
              <a:cs typeface="Times New Roman"/>
            </a:endParaRPr>
          </a:p>
          <a:p>
            <a:pPr marL="100903" marR="106864" algn="ctr">
              <a:lnSpc>
                <a:spcPts val="1200"/>
              </a:lnSpc>
            </a:pPr>
            <a:r>
              <a:rPr sz="1200" spc="-75" dirty="0">
                <a:solidFill>
                  <a:srgbClr val="605D5D"/>
                </a:solidFill>
                <a:latin typeface="Arial"/>
                <a:cs typeface="Arial"/>
              </a:rPr>
              <a:t>mu</a:t>
            </a:r>
            <a:r>
              <a:rPr sz="1200" spc="-75" dirty="0">
                <a:solidFill>
                  <a:srgbClr val="777775"/>
                </a:solidFill>
                <a:latin typeface="Arial"/>
                <a:cs typeface="Arial"/>
              </a:rPr>
              <a:t>s</a:t>
            </a:r>
            <a:r>
              <a:rPr sz="1200" spc="-75" dirty="0">
                <a:solidFill>
                  <a:srgbClr val="605D5D"/>
                </a:solidFill>
                <a:latin typeface="Arial"/>
                <a:cs typeface="Arial"/>
              </a:rPr>
              <a:t>cle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40841" y="2468701"/>
            <a:ext cx="1029229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185" dirty="0">
                <a:solidFill>
                  <a:srgbClr val="624B44"/>
                </a:solidFill>
                <a:latin typeface="Arial"/>
                <a:cs typeface="Arial"/>
              </a:rPr>
              <a:t>b</a:t>
            </a:r>
            <a:r>
              <a:rPr sz="1300" spc="185" dirty="0">
                <a:solidFill>
                  <a:srgbClr val="46413F"/>
                </a:solidFill>
                <a:latin typeface="Arial"/>
                <a:cs typeface="Arial"/>
              </a:rPr>
              <a:t>d</a:t>
            </a:r>
            <a:r>
              <a:rPr sz="1300" spc="185" dirty="0">
                <a:solidFill>
                  <a:srgbClr val="605D5D"/>
                </a:solidFill>
                <a:latin typeface="Arial"/>
                <a:cs typeface="Arial"/>
              </a:rPr>
              <a:t>~</a:t>
            </a:r>
            <a:r>
              <a:rPr sz="1300" spc="185" dirty="0">
                <a:solidFill>
                  <a:srgbClr val="624B44"/>
                </a:solidFill>
                <a:latin typeface="Arial"/>
                <a:cs typeface="Arial"/>
              </a:rPr>
              <a:t>m</a:t>
            </a:r>
            <a:r>
              <a:rPr sz="1300" spc="185" dirty="0">
                <a:solidFill>
                  <a:srgbClr val="46413F"/>
                </a:solidFill>
                <a:latin typeface="Arial"/>
                <a:cs typeface="Arial"/>
              </a:rPr>
              <a:t>inu</a:t>
            </a:r>
            <a:r>
              <a:rPr sz="1300" spc="185" dirty="0">
                <a:solidFill>
                  <a:srgbClr val="9A7C7C"/>
                </a:solidFill>
                <a:latin typeface="Arial"/>
                <a:cs typeface="Arial"/>
              </a:rPr>
              <a:t>s.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10305" y="2479003"/>
            <a:ext cx="364913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i="1" spc="645" dirty="0">
                <a:solidFill>
                  <a:srgbClr val="624B44"/>
                </a:solidFill>
                <a:latin typeface="Arial"/>
                <a:cs typeface="Arial"/>
              </a:rPr>
              <a:t>/R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5044" y="2525073"/>
            <a:ext cx="2024360" cy="14605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5682">
              <a:lnSpc>
                <a:spcPts val="1839"/>
              </a:lnSpc>
            </a:pPr>
            <a:r>
              <a:rPr sz="1700" spc="60" dirty="0">
                <a:latin typeface="Arial"/>
                <a:cs typeface="Arial"/>
              </a:rPr>
              <a:t>4-6cm long oblique</a:t>
            </a:r>
            <a:endParaRPr sz="1700" dirty="0">
              <a:latin typeface="Arial"/>
              <a:cs typeface="Arial"/>
            </a:endParaRPr>
          </a:p>
          <a:p>
            <a:pPr marL="12647" marR="83679" indent="15177">
              <a:lnSpc>
                <a:spcPts val="2387"/>
              </a:lnSpc>
              <a:spcBef>
                <a:spcPts val="148"/>
              </a:spcBef>
            </a:pPr>
            <a:r>
              <a:rPr sz="1700" spc="39" dirty="0">
                <a:latin typeface="Arial"/>
                <a:cs typeface="Arial"/>
              </a:rPr>
              <a:t>passage above the inguinal  ligament from the deep to superficial  ring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15204" y="2586894"/>
            <a:ext cx="534246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b="1" i="1" spc="1192" dirty="0">
                <a:solidFill>
                  <a:srgbClr val="605D5D"/>
                </a:solidFill>
                <a:latin typeface="Times New Roman"/>
                <a:cs typeface="Times New Roman"/>
              </a:rPr>
              <a:t>i/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43860" y="2689088"/>
            <a:ext cx="474216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300" b="1" spc="-69" dirty="0">
                <a:solidFill>
                  <a:srgbClr val="624B44"/>
                </a:solidFill>
                <a:latin typeface="Times New Roman"/>
                <a:cs typeface="Times New Roman"/>
              </a:rPr>
              <a:t>mo</a:t>
            </a:r>
            <a:r>
              <a:rPr sz="1300" b="1" spc="-69" dirty="0">
                <a:solidFill>
                  <a:srgbClr val="605D5D"/>
                </a:solidFill>
                <a:latin typeface="Times New Roman"/>
                <a:cs typeface="Times New Roman"/>
              </a:rPr>
              <a:t>s»</a:t>
            </a:r>
            <a:r>
              <a:rPr sz="1300" b="1" spc="-69" dirty="0">
                <a:solidFill>
                  <a:srgbClr val="46413F"/>
                </a:solidFill>
                <a:latin typeface="Times New Roman"/>
                <a:cs typeface="Times New Roman"/>
              </a:rPr>
              <a:t>i</a:t>
            </a:r>
            <a:r>
              <a:rPr sz="1300" b="1" spc="-69" dirty="0">
                <a:solidFill>
                  <a:srgbClr val="605D5D"/>
                </a:solidFill>
                <a:latin typeface="Times New Roman"/>
                <a:cs typeface="Times New Roman"/>
              </a:rPr>
              <a:t>s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1852" y="2689088"/>
            <a:ext cx="404593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300" b="1" spc="1800" dirty="0">
                <a:solidFill>
                  <a:srgbClr val="A88C8A"/>
                </a:solidFill>
                <a:latin typeface="Times New Roman"/>
                <a:cs typeface="Times New Roman"/>
              </a:rPr>
              <a:t>'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88684" y="2801893"/>
            <a:ext cx="791288" cy="333463"/>
          </a:xfrm>
          <a:prstGeom prst="rect">
            <a:avLst/>
          </a:prstGeom>
        </p:spPr>
        <p:txBody>
          <a:bodyPr wrap="square" lIns="0" tIns="8696" rIns="0" bIns="0" rtlCol="0">
            <a:noAutofit/>
          </a:bodyPr>
          <a:lstStyle/>
          <a:p>
            <a:pPr algn="ctr">
              <a:lnSpc>
                <a:spcPts val="1375"/>
              </a:lnSpc>
            </a:pPr>
            <a:r>
              <a:rPr sz="1300" spc="-43" dirty="0">
                <a:solidFill>
                  <a:srgbClr val="605D5D"/>
                </a:solidFill>
                <a:latin typeface="Times New Roman"/>
                <a:cs typeface="Times New Roman"/>
              </a:rPr>
              <a:t>tran</a:t>
            </a:r>
            <a:r>
              <a:rPr sz="1300" spc="-43" dirty="0">
                <a:solidFill>
                  <a:srgbClr val="777775"/>
                </a:solidFill>
                <a:latin typeface="Times New Roman"/>
                <a:cs typeface="Times New Roman"/>
              </a:rPr>
              <a:t>s</a:t>
            </a:r>
            <a:r>
              <a:rPr sz="1300" spc="-43" dirty="0">
                <a:solidFill>
                  <a:srgbClr val="605D5D"/>
                </a:solidFill>
                <a:latin typeface="Times New Roman"/>
                <a:cs typeface="Times New Roman"/>
              </a:rPr>
              <a:t>vers</a:t>
            </a:r>
            <a:r>
              <a:rPr sz="1300" spc="-43" dirty="0">
                <a:solidFill>
                  <a:srgbClr val="777775"/>
                </a:solidFill>
                <a:latin typeface="Times New Roman"/>
                <a:cs typeface="Times New Roman"/>
              </a:rPr>
              <a:t>a</a:t>
            </a:r>
            <a:r>
              <a:rPr sz="1300" spc="-43" dirty="0">
                <a:solidFill>
                  <a:srgbClr val="605D5D"/>
                </a:solidFill>
                <a:latin typeface="Times New Roman"/>
                <a:cs typeface="Times New Roman"/>
              </a:rPr>
              <a:t>l</a:t>
            </a:r>
            <a:r>
              <a:rPr sz="1300" spc="-43" dirty="0">
                <a:solidFill>
                  <a:srgbClr val="878787"/>
                </a:solidFill>
                <a:latin typeface="Times New Roman"/>
                <a:cs typeface="Times New Roman"/>
              </a:rPr>
              <a:t>i</a:t>
            </a:r>
            <a:r>
              <a:rPr sz="1300" spc="-43" dirty="0">
                <a:solidFill>
                  <a:srgbClr val="605D5D"/>
                </a:solidFill>
                <a:latin typeface="Times New Roman"/>
                <a:cs typeface="Times New Roman"/>
              </a:rPr>
              <a:t>s</a:t>
            </a:r>
            <a:endParaRPr sz="1300" dirty="0">
              <a:latin typeface="Times New Roman"/>
              <a:cs typeface="Times New Roman"/>
            </a:endParaRPr>
          </a:p>
          <a:p>
            <a:pPr marL="201049" marR="212291" algn="ctr">
              <a:lnSpc>
                <a:spcPts val="1175"/>
              </a:lnSpc>
            </a:pPr>
            <a:r>
              <a:rPr sz="1200" spc="-92" dirty="0">
                <a:solidFill>
                  <a:srgbClr val="605D5D"/>
                </a:solidFill>
                <a:latin typeface="Arial"/>
                <a:cs typeface="Arial"/>
              </a:rPr>
              <a:t>fasc</a:t>
            </a:r>
            <a:r>
              <a:rPr sz="1200" spc="-92" dirty="0">
                <a:solidFill>
                  <a:srgbClr val="777775"/>
                </a:solidFill>
                <a:latin typeface="Arial"/>
                <a:cs typeface="Arial"/>
              </a:rPr>
              <a:t>i</a:t>
            </a:r>
            <a:r>
              <a:rPr sz="1200" spc="-92" dirty="0">
                <a:solidFill>
                  <a:srgbClr val="605D5D"/>
                </a:solidFill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9434" y="3035692"/>
            <a:ext cx="588828" cy="901193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R="71789" algn="r">
              <a:lnSpc>
                <a:spcPts val="1225"/>
              </a:lnSpc>
            </a:pPr>
            <a:r>
              <a:rPr sz="1100" spc="44" dirty="0">
                <a:solidFill>
                  <a:srgbClr val="624B44"/>
                </a:solidFill>
                <a:latin typeface="Times New Roman"/>
                <a:cs typeface="Times New Roman"/>
              </a:rPr>
              <a:t>c</a:t>
            </a:r>
            <a:r>
              <a:rPr sz="1100" spc="44" dirty="0">
                <a:solidFill>
                  <a:srgbClr val="605D5D"/>
                </a:solidFill>
                <a:latin typeface="Times New Roman"/>
                <a:cs typeface="Times New Roman"/>
              </a:rPr>
              <a:t>o</a:t>
            </a:r>
            <a:r>
              <a:rPr sz="1100" spc="44" dirty="0">
                <a:solidFill>
                  <a:srgbClr val="624B44"/>
                </a:solidFill>
                <a:latin typeface="Times New Roman"/>
                <a:cs typeface="Times New Roman"/>
              </a:rPr>
              <a:t>n</a:t>
            </a:r>
            <a:r>
              <a:rPr sz="1100" spc="44" dirty="0">
                <a:solidFill>
                  <a:srgbClr val="796444"/>
                </a:solidFill>
                <a:latin typeface="Times New Roman"/>
                <a:cs typeface="Times New Roman"/>
              </a:rPr>
              <a:t>j</a:t>
            </a:r>
            <a:r>
              <a:rPr sz="1100" spc="44" dirty="0">
                <a:solidFill>
                  <a:srgbClr val="624B44"/>
                </a:solidFill>
                <a:latin typeface="Times New Roman"/>
                <a:cs typeface="Times New Roman"/>
              </a:rPr>
              <a:t>o</a:t>
            </a:r>
            <a:r>
              <a:rPr sz="1100" spc="44" dirty="0">
                <a:solidFill>
                  <a:srgbClr val="796444"/>
                </a:solidFill>
                <a:latin typeface="Times New Roman"/>
                <a:cs typeface="Times New Roman"/>
              </a:rPr>
              <a:t>i</a:t>
            </a:r>
            <a:r>
              <a:rPr sz="1100" spc="44" dirty="0">
                <a:solidFill>
                  <a:srgbClr val="624B44"/>
                </a:solidFill>
                <a:latin typeface="Times New Roman"/>
                <a:cs typeface="Times New Roman"/>
              </a:rPr>
              <a:t>n</a:t>
            </a:r>
            <a:r>
              <a:rPr sz="1100" spc="44" dirty="0">
                <a:solidFill>
                  <a:srgbClr val="46413F"/>
                </a:solidFill>
                <a:latin typeface="Times New Roman"/>
                <a:cs typeface="Times New Roman"/>
              </a:rPr>
              <a:t>t</a:t>
            </a:r>
            <a:endParaRPr sz="1100" dirty="0">
              <a:latin typeface="Times New Roman"/>
              <a:cs typeface="Times New Roman"/>
            </a:endParaRPr>
          </a:p>
          <a:p>
            <a:pPr marL="36923">
              <a:lnSpc>
                <a:spcPts val="1167"/>
              </a:lnSpc>
            </a:pPr>
            <a:r>
              <a:rPr sz="1100" b="1" spc="-30" dirty="0">
                <a:solidFill>
                  <a:srgbClr val="624B44"/>
                </a:solidFill>
                <a:latin typeface="Arial"/>
                <a:cs typeface="Arial"/>
              </a:rPr>
              <a:t>tendon</a:t>
            </a:r>
            <a:endParaRPr sz="1100" dirty="0">
              <a:latin typeface="Arial"/>
              <a:cs typeface="Arial"/>
            </a:endParaRPr>
          </a:p>
          <a:p>
            <a:pPr marR="12647" algn="r">
              <a:lnSpc>
                <a:spcPct val="95825"/>
              </a:lnSpc>
              <a:spcBef>
                <a:spcPts val="483"/>
              </a:spcBef>
            </a:pPr>
            <a:r>
              <a:rPr sz="3600" spc="-688" dirty="0">
                <a:solidFill>
                  <a:srgbClr val="624B44"/>
                </a:solidFill>
                <a:latin typeface="Arial"/>
                <a:cs typeface="Arial"/>
              </a:rPr>
              <a:t>""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62294" y="3982810"/>
            <a:ext cx="656708" cy="463457"/>
          </a:xfrm>
          <a:prstGeom prst="rect">
            <a:avLst/>
          </a:prstGeom>
        </p:spPr>
        <p:txBody>
          <a:bodyPr wrap="square" lIns="0" tIns="15807" rIns="0" bIns="0" rtlCol="0">
            <a:noAutofit/>
          </a:bodyPr>
          <a:lstStyle/>
          <a:p>
            <a:pPr algn="ctr">
              <a:lnSpc>
                <a:spcPts val="1264"/>
              </a:lnSpc>
            </a:pPr>
            <a:r>
              <a:rPr sz="1100" b="1" spc="-54" dirty="0">
                <a:solidFill>
                  <a:srgbClr val="605D5D"/>
                </a:solidFill>
                <a:latin typeface="Arial"/>
                <a:cs typeface="Arial"/>
              </a:rPr>
              <a:t>su</a:t>
            </a:r>
            <a:r>
              <a:rPr sz="1100" b="1" spc="-54" dirty="0">
                <a:solidFill>
                  <a:srgbClr val="46413F"/>
                </a:solidFill>
                <a:latin typeface="Arial"/>
                <a:cs typeface="Arial"/>
              </a:rPr>
              <a:t>p</a:t>
            </a:r>
            <a:r>
              <a:rPr sz="1100" b="1" spc="-54" dirty="0">
                <a:solidFill>
                  <a:srgbClr val="605D5D"/>
                </a:solidFill>
                <a:latin typeface="Arial"/>
                <a:cs typeface="Arial"/>
              </a:rPr>
              <a:t>erficia</a:t>
            </a:r>
            <a:r>
              <a:rPr sz="1100" b="1" spc="-54" dirty="0">
                <a:solidFill>
                  <a:srgbClr val="777775"/>
                </a:solidFill>
                <a:latin typeface="Arial"/>
                <a:cs typeface="Arial"/>
              </a:rPr>
              <a:t>l 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ts val="1264"/>
              </a:lnSpc>
            </a:pPr>
            <a:r>
              <a:rPr sz="1100" b="1" spc="-40" dirty="0">
                <a:solidFill>
                  <a:srgbClr val="777775"/>
                </a:solidFill>
                <a:latin typeface="Arial"/>
                <a:cs typeface="Arial"/>
              </a:rPr>
              <a:t>in</a:t>
            </a:r>
            <a:r>
              <a:rPr sz="1100" b="1" spc="-40" dirty="0">
                <a:solidFill>
                  <a:srgbClr val="605D5D"/>
                </a:solidFill>
                <a:latin typeface="Arial"/>
                <a:cs typeface="Arial"/>
              </a:rPr>
              <a:t>gui</a:t>
            </a:r>
            <a:r>
              <a:rPr sz="1100" b="1" spc="-40" dirty="0">
                <a:solidFill>
                  <a:srgbClr val="46413F"/>
                </a:solidFill>
                <a:latin typeface="Arial"/>
                <a:cs typeface="Arial"/>
              </a:rPr>
              <a:t>n</a:t>
            </a:r>
            <a:r>
              <a:rPr sz="1100" b="1" spc="-40" dirty="0">
                <a:solidFill>
                  <a:srgbClr val="605D5D"/>
                </a:solidFill>
                <a:latin typeface="Arial"/>
                <a:cs typeface="Arial"/>
              </a:rPr>
              <a:t>a</a:t>
            </a:r>
            <a:r>
              <a:rPr sz="1100" b="1" spc="-40" dirty="0">
                <a:solidFill>
                  <a:srgbClr val="878787"/>
                </a:solidFill>
                <a:latin typeface="Arial"/>
                <a:cs typeface="Arial"/>
              </a:rPr>
              <a:t>l </a:t>
            </a:r>
            <a:endParaRPr sz="1300" dirty="0">
              <a:latin typeface="Times New Roman"/>
              <a:cs typeface="Times New Roman"/>
            </a:endParaRPr>
          </a:p>
          <a:p>
            <a:pPr algn="ctr">
              <a:lnSpc>
                <a:spcPts val="1490"/>
              </a:lnSpc>
            </a:pPr>
            <a:r>
              <a:rPr sz="1300" spc="-77" dirty="0">
                <a:solidFill>
                  <a:srgbClr val="46413F"/>
                </a:solidFill>
                <a:latin typeface="Times New Roman"/>
                <a:cs typeface="Times New Roman"/>
              </a:rPr>
              <a:t>r</a:t>
            </a:r>
            <a:r>
              <a:rPr sz="1300" spc="-77" dirty="0">
                <a:solidFill>
                  <a:srgbClr val="605D5D"/>
                </a:solidFill>
                <a:latin typeface="Times New Roman"/>
                <a:cs typeface="Times New Roman"/>
              </a:rPr>
              <a:t>ing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74292" y="4145135"/>
            <a:ext cx="708616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38" dirty="0">
                <a:solidFill>
                  <a:srgbClr val="46413F"/>
                </a:solidFill>
                <a:latin typeface="Times New Roman"/>
                <a:cs typeface="Times New Roman"/>
              </a:rPr>
              <a:t>l</a:t>
            </a:r>
            <a:r>
              <a:rPr sz="1100" spc="38" dirty="0">
                <a:solidFill>
                  <a:srgbClr val="605D5D"/>
                </a:solidFill>
                <a:latin typeface="Times New Roman"/>
                <a:cs typeface="Times New Roman"/>
              </a:rPr>
              <a:t>y</a:t>
            </a:r>
            <a:r>
              <a:rPr sz="1100" spc="38" dirty="0">
                <a:solidFill>
                  <a:srgbClr val="46413F"/>
                </a:solidFill>
                <a:latin typeface="Times New Roman"/>
                <a:cs typeface="Times New Roman"/>
              </a:rPr>
              <a:t>mp</a:t>
            </a:r>
            <a:r>
              <a:rPr sz="1100" spc="38" dirty="0">
                <a:solidFill>
                  <a:srgbClr val="605D5D"/>
                </a:solidFill>
                <a:latin typeface="Times New Roman"/>
                <a:cs typeface="Times New Roman"/>
              </a:rPr>
              <a:t>h</a:t>
            </a:r>
            <a:r>
              <a:rPr sz="1100" spc="38" dirty="0">
                <a:solidFill>
                  <a:srgbClr val="46413F"/>
                </a:solidFill>
                <a:latin typeface="Times New Roman"/>
                <a:cs typeface="Times New Roman"/>
              </a:rPr>
              <a:t>ati</a:t>
            </a:r>
            <a:r>
              <a:rPr sz="1100" spc="38" dirty="0">
                <a:solidFill>
                  <a:srgbClr val="605D5D"/>
                </a:solidFill>
                <a:latin typeface="Times New Roman"/>
                <a:cs typeface="Times New Roman"/>
              </a:rPr>
              <a:t>cs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05276" y="5290395"/>
            <a:ext cx="1072682" cy="34798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88512" marR="20863">
              <a:lnSpc>
                <a:spcPts val="1225"/>
              </a:lnSpc>
            </a:pPr>
            <a:r>
              <a:rPr sz="1100" spc="7" dirty="0">
                <a:solidFill>
                  <a:srgbClr val="46413F"/>
                </a:solidFill>
                <a:latin typeface="Arial"/>
                <a:cs typeface="Arial"/>
              </a:rPr>
              <a:t>p</a:t>
            </a:r>
            <a:r>
              <a:rPr sz="1100" spc="7" dirty="0">
                <a:solidFill>
                  <a:srgbClr val="777775"/>
                </a:solidFill>
                <a:latin typeface="Arial"/>
                <a:cs typeface="Arial"/>
              </a:rPr>
              <a:t>u</a:t>
            </a:r>
            <a:r>
              <a:rPr sz="1100" spc="7" dirty="0">
                <a:solidFill>
                  <a:srgbClr val="605D5D"/>
                </a:solidFill>
                <a:latin typeface="Arial"/>
                <a:cs typeface="Arial"/>
              </a:rPr>
              <a:t>b</a:t>
            </a:r>
            <a:r>
              <a:rPr sz="1100" spc="7" dirty="0">
                <a:solidFill>
                  <a:srgbClr val="46413F"/>
                </a:solidFill>
                <a:latin typeface="Arial"/>
                <a:cs typeface="Arial"/>
              </a:rPr>
              <a:t>i</a:t>
            </a:r>
            <a:r>
              <a:rPr sz="1100" spc="7" dirty="0">
                <a:solidFill>
                  <a:srgbClr val="605D5D"/>
                </a:solidFill>
                <a:latin typeface="Arial"/>
                <a:cs typeface="Arial"/>
              </a:rPr>
              <a:t>c</a:t>
            </a:r>
            <a:endParaRPr sz="1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113"/>
              </a:spcBef>
            </a:pPr>
            <a:r>
              <a:rPr sz="1100" spc="172" dirty="0">
                <a:solidFill>
                  <a:srgbClr val="605D5D"/>
                </a:solidFill>
                <a:latin typeface="Arial"/>
                <a:cs typeface="Arial"/>
              </a:rPr>
              <a:t>tubercle</a:t>
            </a:r>
            <a:r>
              <a:rPr sz="1100" spc="172" dirty="0">
                <a:solidFill>
                  <a:srgbClr val="AFA189"/>
                </a:solidFill>
                <a:latin typeface="Arial"/>
                <a:cs typeface="Arial"/>
              </a:rPr>
              <a:t>_ </a:t>
            </a:r>
            <a:r>
              <a:rPr sz="1100" spc="172" dirty="0">
                <a:solidFill>
                  <a:srgbClr val="B8ACA7"/>
                </a:solidFill>
                <a:latin typeface="Arial"/>
                <a:cs typeface="Arial"/>
              </a:rPr>
              <a:t>/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861052" y="5290403"/>
            <a:ext cx="813625" cy="348768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algn="ctr">
              <a:lnSpc>
                <a:spcPts val="1225"/>
              </a:lnSpc>
            </a:pPr>
            <a:r>
              <a:rPr sz="1100" dirty="0">
                <a:solidFill>
                  <a:srgbClr val="605D5D"/>
                </a:solidFill>
                <a:latin typeface="Arial"/>
                <a:cs typeface="Arial"/>
              </a:rPr>
              <a:t>ex</a:t>
            </a:r>
            <a:r>
              <a:rPr sz="1100" dirty="0">
                <a:solidFill>
                  <a:srgbClr val="46413F"/>
                </a:solidFill>
                <a:latin typeface="Arial"/>
                <a:cs typeface="Arial"/>
              </a:rPr>
              <a:t>t</a:t>
            </a:r>
            <a:r>
              <a:rPr sz="1100" dirty="0">
                <a:solidFill>
                  <a:srgbClr val="605D5D"/>
                </a:solidFill>
                <a:latin typeface="Arial"/>
                <a:cs typeface="Arial"/>
              </a:rPr>
              <a:t>er</a:t>
            </a:r>
            <a:r>
              <a:rPr sz="1100" dirty="0">
                <a:solidFill>
                  <a:srgbClr val="624B44"/>
                </a:solidFill>
                <a:latin typeface="Arial"/>
                <a:cs typeface="Arial"/>
              </a:rPr>
              <a:t>nal </a:t>
            </a:r>
            <a:r>
              <a:rPr sz="1100" dirty="0">
                <a:solidFill>
                  <a:srgbClr val="46413F"/>
                </a:solidFill>
                <a:latin typeface="Arial"/>
                <a:cs typeface="Arial"/>
              </a:rPr>
              <a:t>il</a:t>
            </a:r>
            <a:r>
              <a:rPr sz="1100" dirty="0">
                <a:solidFill>
                  <a:srgbClr val="605D5D"/>
                </a:solidFill>
                <a:latin typeface="Arial"/>
                <a:cs typeface="Arial"/>
              </a:rPr>
              <a:t>iac</a:t>
            </a:r>
            <a:endParaRPr sz="1100" dirty="0">
              <a:latin typeface="Arial"/>
              <a:cs typeface="Arial"/>
            </a:endParaRPr>
          </a:p>
          <a:p>
            <a:pPr marL="132139" marR="138841" algn="ctr">
              <a:lnSpc>
                <a:spcPct val="95825"/>
              </a:lnSpc>
              <a:spcBef>
                <a:spcPts val="113"/>
              </a:spcBef>
            </a:pPr>
            <a:r>
              <a:rPr sz="1100" spc="34" dirty="0">
                <a:solidFill>
                  <a:srgbClr val="605D5D"/>
                </a:solidFill>
                <a:latin typeface="Times New Roman"/>
                <a:cs typeface="Times New Roman"/>
              </a:rPr>
              <a:t>a</a:t>
            </a:r>
            <a:r>
              <a:rPr sz="1100" spc="34" dirty="0">
                <a:solidFill>
                  <a:srgbClr val="777775"/>
                </a:solidFill>
                <a:latin typeface="Times New Roman"/>
                <a:cs typeface="Times New Roman"/>
              </a:rPr>
              <a:t>. </a:t>
            </a:r>
            <a:r>
              <a:rPr sz="1100" spc="34" dirty="0">
                <a:solidFill>
                  <a:srgbClr val="46413F"/>
                </a:solidFill>
                <a:latin typeface="Times New Roman"/>
                <a:cs typeface="Times New Roman"/>
              </a:rPr>
              <a:t>and </a:t>
            </a:r>
            <a:r>
              <a:rPr sz="1100" spc="202" dirty="0">
                <a:solidFill>
                  <a:srgbClr val="605D5D"/>
                </a:solidFill>
                <a:latin typeface="Arial"/>
                <a:cs typeface="Arial"/>
              </a:rPr>
              <a:t>v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914400"/>
            <a:ext cx="6345237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748788" y="164707"/>
            <a:ext cx="3700195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79" dirty="0">
                <a:solidFill>
                  <a:srgbClr val="FDFDFD"/>
                </a:solidFill>
                <a:latin typeface="Arial"/>
                <a:cs typeface="Arial"/>
              </a:rPr>
              <a:t>VARICOCELE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4097" y="1233836"/>
            <a:ext cx="2989909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95" dirty="0">
                <a:latin typeface="Arial"/>
                <a:cs typeface="Arial"/>
              </a:rPr>
              <a:t>INVESTIGATIONS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1707493"/>
            <a:ext cx="7620000" cy="2008844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1600" spc="-72" dirty="0">
                <a:latin typeface="Arial Unicode MS"/>
                <a:cs typeface="Arial Unicode MS"/>
              </a:rPr>
              <a:t>■  </a:t>
            </a:r>
            <a:r>
              <a:rPr sz="2100" b="1" spc="35" dirty="0">
                <a:latin typeface="Arial"/>
                <a:cs typeface="Arial"/>
              </a:rPr>
              <a:t>Venous color </a:t>
            </a:r>
            <a:r>
              <a:rPr sz="2100" b="1" spc="35" dirty="0" smtClean="0">
                <a:latin typeface="Arial"/>
                <a:cs typeface="Arial"/>
              </a:rPr>
              <a:t>doppler</a:t>
            </a:r>
            <a:r>
              <a:rPr lang="en-US" sz="2100" spc="35" dirty="0" smtClean="0">
                <a:latin typeface="Arial"/>
                <a:cs typeface="Arial"/>
              </a:rPr>
              <a:t>:</a:t>
            </a:r>
            <a:r>
              <a:rPr sz="2100" spc="35" dirty="0" smtClean="0">
                <a:latin typeface="Arial"/>
                <a:cs typeface="Arial"/>
              </a:rPr>
              <a:t>  </a:t>
            </a:r>
            <a:r>
              <a:rPr sz="2100" spc="35" dirty="0">
                <a:latin typeface="Arial"/>
                <a:cs typeface="Arial"/>
              </a:rPr>
              <a:t>of the scrotum </a:t>
            </a:r>
            <a:r>
              <a:rPr sz="2100" spc="35" dirty="0" smtClean="0">
                <a:latin typeface="Arial"/>
                <a:cs typeface="Arial"/>
              </a:rPr>
              <a:t>and</a:t>
            </a:r>
            <a:r>
              <a:rPr lang="en-US" sz="2100" spc="35" dirty="0" smtClean="0">
                <a:latin typeface="Arial"/>
                <a:cs typeface="Arial"/>
              </a:rPr>
              <a:t> </a:t>
            </a:r>
            <a:r>
              <a:rPr sz="2100" spc="35" dirty="0" smtClean="0">
                <a:latin typeface="Arial"/>
                <a:cs typeface="Arial"/>
              </a:rPr>
              <a:t>groin-</a:t>
            </a:r>
            <a:r>
              <a:rPr lang="en-US" sz="2100" spc="35" dirty="0" smtClean="0">
                <a:latin typeface="Arial"/>
                <a:cs typeface="Arial"/>
              </a:rPr>
              <a:t>standing/</a:t>
            </a:r>
            <a:r>
              <a:rPr sz="2100" spc="18" dirty="0" err="1" smtClean="0">
                <a:latin typeface="Arial"/>
                <a:cs typeface="Arial"/>
              </a:rPr>
              <a:t>valsalva's</a:t>
            </a:r>
            <a:r>
              <a:rPr sz="2100" spc="18" dirty="0" smtClean="0">
                <a:latin typeface="Arial"/>
                <a:cs typeface="Arial"/>
              </a:rPr>
              <a:t> </a:t>
            </a:r>
            <a:r>
              <a:rPr sz="2100" spc="18" dirty="0">
                <a:latin typeface="Arial"/>
                <a:cs typeface="Arial"/>
              </a:rPr>
              <a:t>manoeuvre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109992"/>
              </a:lnSpc>
              <a:spcBef>
                <a:spcPts val="816"/>
              </a:spcBef>
            </a:pPr>
            <a:r>
              <a:rPr sz="1600" spc="-23" dirty="0">
                <a:latin typeface="Arial Unicode MS"/>
                <a:cs typeface="Arial Unicode MS"/>
              </a:rPr>
              <a:t>■  </a:t>
            </a:r>
            <a:r>
              <a:rPr sz="2100" b="1" spc="23" dirty="0" smtClean="0">
                <a:latin typeface="Arial"/>
                <a:cs typeface="Arial"/>
              </a:rPr>
              <a:t>USG  </a:t>
            </a:r>
            <a:r>
              <a:rPr sz="2100" b="1" spc="23" dirty="0">
                <a:latin typeface="Arial"/>
                <a:cs typeface="Arial"/>
              </a:rPr>
              <a:t>abdomen </a:t>
            </a:r>
            <a:r>
              <a:rPr sz="2100" spc="23" dirty="0">
                <a:latin typeface="Arial"/>
                <a:cs typeface="Arial"/>
              </a:rPr>
              <a:t>to look for kidney tumours.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109992"/>
              </a:lnSpc>
              <a:spcBef>
                <a:spcPts val="792"/>
              </a:spcBef>
            </a:pPr>
            <a:r>
              <a:rPr sz="1600" spc="-55" dirty="0">
                <a:latin typeface="Arial Unicode MS"/>
                <a:cs typeface="Arial Unicode MS"/>
              </a:rPr>
              <a:t>■  </a:t>
            </a:r>
            <a:r>
              <a:rPr sz="2100" b="1" spc="4" dirty="0">
                <a:latin typeface="Arial"/>
                <a:cs typeface="Arial"/>
              </a:rPr>
              <a:t>Seminal analysis</a:t>
            </a:r>
            <a:r>
              <a:rPr sz="2100" spc="4" dirty="0">
                <a:latin typeface="Arial"/>
                <a:cs typeface="Arial"/>
              </a:rPr>
              <a:t>:  Oligospermia  or </a:t>
            </a:r>
            <a:r>
              <a:rPr sz="2100" spc="4" dirty="0" smtClean="0">
                <a:latin typeface="Arial"/>
                <a:cs typeface="Arial"/>
              </a:rPr>
              <a:t>azospermia</a:t>
            </a:r>
            <a:r>
              <a:rPr lang="en-US" sz="2100" spc="4" dirty="0" smtClean="0">
                <a:latin typeface="Arial"/>
                <a:cs typeface="Arial"/>
              </a:rPr>
              <a:t>.</a:t>
            </a:r>
            <a:endParaRPr lang="en-US" sz="2100" dirty="0">
              <a:latin typeface="Arial"/>
              <a:cs typeface="Arial"/>
            </a:endParaRPr>
          </a:p>
          <a:p>
            <a:pPr marL="355547" marR="39830" indent="-342900">
              <a:lnSpc>
                <a:spcPct val="109992"/>
              </a:lnSpc>
              <a:spcBef>
                <a:spcPts val="792"/>
              </a:spcBef>
              <a:buFont typeface="Wingdings" pitchFamily="2" charset="2"/>
              <a:buChar char="§"/>
            </a:pPr>
            <a:r>
              <a:rPr lang="en-US" sz="2800" b="1" spc="4" dirty="0" smtClean="0">
                <a:latin typeface="Arial"/>
                <a:cs typeface="Arial"/>
              </a:rPr>
              <a:t>Venography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716337"/>
            <a:ext cx="483870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300" y="2542718"/>
            <a:ext cx="2552700" cy="42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64299" y="1066798"/>
            <a:ext cx="8382000" cy="491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99953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Treatment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82452" y="152400"/>
            <a:ext cx="431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varicocele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828800"/>
            <a:ext cx="8077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im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to seal the affected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veins.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Asymptomatic varicocele—No treatment is required, only scrotal support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reassurance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Symptomatic varicocele—Excision of the pampiniform plexus in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inguinal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canal after ligating them. Testis still has venous drainage via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cremasteric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veins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Non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surgical 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radiologically-guided embolization of testicular veins using sclerosants or spring coil ( coil embolization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Surgical ligation :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palamo operation 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high retroperitoneal approach and ligation of internal spermatic vein above internal inguinal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ring)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23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812099" y="762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Varicocele-Coil </a:t>
            </a:r>
            <a:r>
              <a:rPr lang="en-US" sz="3600" dirty="0">
                <a:solidFill>
                  <a:schemeClr val="bg1"/>
                </a:solidFill>
              </a:rPr>
              <a:t>Embolization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676399"/>
            <a:ext cx="853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Non-surgical </a:t>
            </a:r>
            <a:r>
              <a:rPr lang="en-US" sz="2800" b="1" dirty="0"/>
              <a:t>procedure. </a:t>
            </a:r>
            <a:endParaRPr lang="en-US" sz="2800" b="1" dirty="0" smtClean="0"/>
          </a:p>
          <a:p>
            <a:pPr marL="457200" indent="-457200">
              <a:buFont typeface="Wingdings" pitchFamily="2" charset="2"/>
              <a:buChar char="q"/>
            </a:pPr>
            <a:r>
              <a:rPr lang="en-US" sz="2800" b="1" dirty="0" smtClean="0"/>
              <a:t>Coil embolization :</a:t>
            </a:r>
            <a:endParaRPr lang="en-US" sz="2800" b="1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/>
              <a:t>Steel </a:t>
            </a:r>
            <a:r>
              <a:rPr lang="en-US" sz="2800" dirty="0"/>
              <a:t>coil or silicone balloon catheter is introduced into a vein below </a:t>
            </a:r>
            <a:r>
              <a:rPr lang="en-US" sz="2800" dirty="0" smtClean="0"/>
              <a:t>the </a:t>
            </a:r>
            <a:r>
              <a:rPr lang="en-US" sz="2800" dirty="0"/>
              <a:t>groin through a nick in the skin.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/>
              <a:t>Passed </a:t>
            </a:r>
            <a:r>
              <a:rPr lang="en-US" sz="2800" dirty="0"/>
              <a:t>under X-ray guidance.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/>
              <a:t>Tiny </a:t>
            </a:r>
            <a:r>
              <a:rPr lang="en-US" sz="2800" dirty="0"/>
              <a:t>metal coils or other </a:t>
            </a:r>
            <a:r>
              <a:rPr lang="en-US" sz="2800" dirty="0" err="1"/>
              <a:t>embolizing</a:t>
            </a:r>
            <a:r>
              <a:rPr lang="en-US" sz="2800" dirty="0"/>
              <a:t> </a:t>
            </a:r>
            <a:r>
              <a:rPr lang="en-US" sz="2800" dirty="0" smtClean="0"/>
              <a:t>agents introduced </a:t>
            </a:r>
            <a:r>
              <a:rPr lang="en-US" sz="2800" dirty="0"/>
              <a:t>through the </a:t>
            </a:r>
            <a:r>
              <a:rPr lang="en-US" sz="2800" dirty="0" smtClean="0"/>
              <a:t>catheter</a:t>
            </a:r>
            <a:r>
              <a:rPr lang="en-US" sz="2800" dirty="0"/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/>
              <a:t>No </a:t>
            </a:r>
            <a:r>
              <a:rPr lang="en-US" sz="2800" dirty="0"/>
              <a:t>stitches needed.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/>
              <a:t>Patient </a:t>
            </a:r>
            <a:r>
              <a:rPr lang="en-US" sz="2800" dirty="0"/>
              <a:t>can go back in 24hrs.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 smtClean="0"/>
              <a:t>Lower </a:t>
            </a:r>
            <a:r>
              <a:rPr lang="en-US" sz="2800" dirty="0"/>
              <a:t>rates of complications. Less effective, higher recurrence(5-11</a:t>
            </a:r>
            <a:r>
              <a:rPr lang="en-US" sz="2800" dirty="0" smtClean="0"/>
              <a:t>%), danger </a:t>
            </a:r>
            <a:r>
              <a:rPr lang="en-US" sz="2800" dirty="0"/>
              <a:t>that the coil could migrate to the heart and cause death 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64299" y="1066798"/>
            <a:ext cx="8382000" cy="491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99953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Treatment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36148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812099" y="762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Varicocele-Coil </a:t>
            </a:r>
            <a:r>
              <a:rPr lang="en-US" sz="3600" dirty="0">
                <a:solidFill>
                  <a:schemeClr val="bg1"/>
                </a:solidFill>
              </a:rPr>
              <a:t>Embolization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219199"/>
            <a:ext cx="27432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95400"/>
            <a:ext cx="2514599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24003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550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1680575" y="2286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Varicocele- Indications for Surgery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914400"/>
            <a:ext cx="8763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3200" dirty="0" smtClean="0">
                <a:latin typeface="Bahnschrift Condensed" pitchFamily="34" charset="0"/>
                <a:cs typeface="Andalus" pitchFamily="18" charset="-78"/>
              </a:rPr>
              <a:t>American </a:t>
            </a:r>
            <a:r>
              <a:rPr lang="en-US" sz="3200" dirty="0">
                <a:latin typeface="Bahnschrift Condensed" pitchFamily="34" charset="0"/>
                <a:cs typeface="Andalus" pitchFamily="18" charset="-78"/>
              </a:rPr>
              <a:t>Urological Society recommends that varicocele treatment </a:t>
            </a:r>
            <a:r>
              <a:rPr lang="en-US" sz="3200" dirty="0" smtClean="0">
                <a:latin typeface="Bahnschrift Condensed" pitchFamily="34" charset="0"/>
                <a:cs typeface="Andalus" pitchFamily="18" charset="-78"/>
              </a:rPr>
              <a:t>should </a:t>
            </a:r>
            <a:r>
              <a:rPr lang="en-US" sz="3200" dirty="0">
                <a:latin typeface="Bahnschrift Condensed" pitchFamily="34" charset="0"/>
                <a:cs typeface="Andalus" pitchFamily="18" charset="-78"/>
              </a:rPr>
              <a:t>be offered to the male partner of a couple attempting to conceive </a:t>
            </a:r>
            <a:r>
              <a:rPr lang="en-US" sz="3200" dirty="0" smtClean="0">
                <a:latin typeface="Bahnschrift Condensed" pitchFamily="34" charset="0"/>
                <a:cs typeface="Andalus" pitchFamily="18" charset="-78"/>
              </a:rPr>
              <a:t>when </a:t>
            </a:r>
            <a:r>
              <a:rPr lang="en-US" sz="3200" dirty="0">
                <a:latin typeface="Bahnschrift Condensed" pitchFamily="34" charset="0"/>
                <a:cs typeface="Andalus" pitchFamily="18" charset="-78"/>
              </a:rPr>
              <a:t>all of the following are </a:t>
            </a:r>
            <a:r>
              <a:rPr lang="en-US" sz="3200" dirty="0" smtClean="0">
                <a:latin typeface="Bahnschrift Condensed" pitchFamily="34" charset="0"/>
                <a:cs typeface="Andalus" pitchFamily="18" charset="-78"/>
              </a:rPr>
              <a:t>present:</a:t>
            </a:r>
            <a:endParaRPr lang="en-US" sz="3200" dirty="0">
              <a:latin typeface="Bahnschrift Condensed" pitchFamily="34" charset="0"/>
              <a:cs typeface="Andalus" pitchFamily="18" charset="-78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dirty="0"/>
              <a:t>A varicocele is palpable.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couple has documented infertility.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female has normal fertility or potentially correctable </a:t>
            </a:r>
            <a:r>
              <a:rPr lang="en-US" sz="2400" dirty="0" smtClean="0"/>
              <a:t>infertility.</a:t>
            </a: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male partner has one or more abnormal semen parameters or sperm </a:t>
            </a:r>
            <a:r>
              <a:rPr lang="en-US" sz="2400" dirty="0" smtClean="0"/>
              <a:t>function </a:t>
            </a:r>
            <a:r>
              <a:rPr lang="en-US" sz="2400" dirty="0"/>
              <a:t>test results.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/>
              <a:t>The </a:t>
            </a:r>
            <a:r>
              <a:rPr lang="en-US" sz="2400" dirty="0"/>
              <a:t>indications in adolescents- presence of significant testicular </a:t>
            </a:r>
            <a:r>
              <a:rPr lang="en-US" sz="2400" dirty="0" smtClean="0"/>
              <a:t>asymmetry </a:t>
            </a:r>
            <a:r>
              <a:rPr lang="en-US" sz="2400" dirty="0"/>
              <a:t>(&gt;20%) demonstrated on serial examinations, testicular pain, </a:t>
            </a:r>
            <a:r>
              <a:rPr lang="en-US" sz="2400" dirty="0" smtClean="0"/>
              <a:t>and </a:t>
            </a:r>
            <a:r>
              <a:rPr lang="en-US" sz="2400" dirty="0"/>
              <a:t>abnormal semen analysis results. </a:t>
            </a:r>
          </a:p>
        </p:txBody>
      </p:sp>
    </p:spTree>
    <p:extLst>
      <p:ext uri="{BB962C8B-B14F-4D97-AF65-F5344CB8AC3E}">
        <p14:creationId xmlns:p14="http://schemas.microsoft.com/office/powerpoint/2010/main" xmlns="" val="232811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11"/>
          <p:cNvSpPr txBox="1"/>
          <p:nvPr/>
        </p:nvSpPr>
        <p:spPr>
          <a:xfrm>
            <a:off x="354904" y="1854200"/>
            <a:ext cx="3455096" cy="5842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800" b="1" spc="1" dirty="0">
                <a:latin typeface="Arial"/>
                <a:cs typeface="Arial"/>
              </a:rPr>
              <a:t>Surgical Procedure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299" y="1066798"/>
            <a:ext cx="8382000" cy="491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99953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Treatment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438400"/>
            <a:ext cx="769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3200" dirty="0" smtClean="0"/>
              <a:t> </a:t>
            </a:r>
            <a:r>
              <a:rPr lang="en-US" sz="3200" b="1" dirty="0"/>
              <a:t>VARICOCELECTOMY</a:t>
            </a:r>
            <a:r>
              <a:rPr lang="en-US" sz="3200" dirty="0"/>
              <a:t>- The most common approaches are </a:t>
            </a:r>
            <a:r>
              <a:rPr lang="en-US" sz="3200" dirty="0" smtClean="0"/>
              <a:t>:</a:t>
            </a:r>
            <a:endParaRPr lang="en-US" sz="32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/>
              <a:t>Inguinal </a:t>
            </a:r>
            <a:r>
              <a:rPr lang="en-US" sz="3200" dirty="0"/>
              <a:t>(groin)-easier and safer. </a:t>
            </a:r>
            <a:endParaRPr lang="en-US" sz="3200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/>
              <a:t>Sub-Inguinal </a:t>
            </a:r>
            <a:r>
              <a:rPr lang="en-US" sz="3200" dirty="0" smtClean="0"/>
              <a:t>Approach.</a:t>
            </a:r>
            <a:endParaRPr lang="en-US" sz="32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/>
              <a:t>Retroperitoneal (abdominal) </a:t>
            </a:r>
            <a:r>
              <a:rPr lang="en-US" sz="3200" dirty="0" smtClean="0"/>
              <a:t>( </a:t>
            </a:r>
            <a:r>
              <a:rPr lang="en-US" sz="3200" dirty="0"/>
              <a:t>Palomo’s </a:t>
            </a:r>
            <a:r>
              <a:rPr lang="en-US" sz="3200" dirty="0" smtClean="0"/>
              <a:t>operation)      Open </a:t>
            </a:r>
            <a:r>
              <a:rPr lang="en-US" sz="3200" dirty="0"/>
              <a:t>&amp; Laparoscopic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/>
              <a:t>Scrotal </a:t>
            </a:r>
            <a:r>
              <a:rPr lang="en-US" sz="3200" dirty="0"/>
              <a:t>approach- For Gr 4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895600" y="5099659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2452" y="152400"/>
            <a:ext cx="431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varicocele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1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  Scrotal approach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very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approach for varicocele repair employed in the early 1900s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Involves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mass ligation &amp; Excision of the varicosed veins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Not preferred practically due to the high incidence of testicular artery injury with subsequent impairment of the testicular blood supply, testicular atrophy &amp; more impaired spermatogenesis &amp; fertility.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2826" y="152400"/>
            <a:ext cx="431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varicocele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436307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Inguinal and sub-inguinal approach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Allows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access to external spermatic and gubernacular veins which causes recurrences if not ligated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Inguinal 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incision begins at the external ring and extended laterally 2 to 3.5 cm along Langer lines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Sub-Inguina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incision is placed in the skin lines just below the external ring.</a:t>
            </a:r>
          </a:p>
        </p:txBody>
      </p:sp>
    </p:spTree>
    <p:extLst>
      <p:ext uri="{BB962C8B-B14F-4D97-AF65-F5344CB8AC3E}">
        <p14:creationId xmlns:p14="http://schemas.microsoft.com/office/powerpoint/2010/main" xmlns="" val="2549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0" y="5219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2412826" y="152400"/>
            <a:ext cx="431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varicocele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902039"/>
            <a:ext cx="74676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Retroperitoneal </a:t>
            </a:r>
            <a:r>
              <a:rPr lang="en-US" sz="2800" b="1" dirty="0" smtClean="0"/>
              <a:t>approache</a:t>
            </a:r>
            <a:r>
              <a:rPr lang="en-US" sz="2400" b="1" dirty="0" smtClean="0"/>
              <a:t>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Incision </a:t>
            </a:r>
            <a:r>
              <a:rPr lang="en-US" dirty="0">
                <a:latin typeface="Arial" pitchFamily="34" charset="0"/>
                <a:cs typeface="Arial" pitchFamily="34" charset="0"/>
              </a:rPr>
              <a:t>at the level of the internal ring near to the Anterior Superior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Iliac </a:t>
            </a:r>
            <a:r>
              <a:rPr lang="en-US" dirty="0">
                <a:latin typeface="Arial" pitchFamily="34" charset="0"/>
                <a:cs typeface="Arial" pitchFamily="34" charset="0"/>
              </a:rPr>
              <a:t>Spine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Splitting </a:t>
            </a:r>
            <a:r>
              <a:rPr lang="en-US" dirty="0">
                <a:latin typeface="Arial" pitchFamily="34" charset="0"/>
                <a:cs typeface="Arial" pitchFamily="34" charset="0"/>
              </a:rPr>
              <a:t>of the External &amp; Internal Oblique Muscles.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Exposure </a:t>
            </a:r>
            <a:r>
              <a:rPr lang="en-US" dirty="0">
                <a:latin typeface="Arial" pitchFamily="34" charset="0"/>
                <a:cs typeface="Arial" pitchFamily="34" charset="0"/>
              </a:rPr>
              <a:t>of the Internal Spermatic Artery &amp; Vein retroperitoneaelly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near </a:t>
            </a:r>
            <a:r>
              <a:rPr lang="en-US" dirty="0">
                <a:latin typeface="Arial" pitchFamily="34" charset="0"/>
                <a:cs typeface="Arial" pitchFamily="34" charset="0"/>
              </a:rPr>
              <a:t>the ureter where only one or two large veins are present &amp;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testicular </a:t>
            </a:r>
            <a:r>
              <a:rPr lang="en-US" dirty="0">
                <a:latin typeface="Arial" pitchFamily="34" charset="0"/>
                <a:cs typeface="Arial" pitchFamily="34" charset="0"/>
              </a:rPr>
              <a:t>artery is not yet branched &amp; so easy to separate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High </a:t>
            </a:r>
            <a:r>
              <a:rPr lang="en-US" dirty="0">
                <a:latin typeface="Arial" pitchFamily="34" charset="0"/>
                <a:cs typeface="Arial" pitchFamily="34" charset="0"/>
              </a:rPr>
              <a:t>recurrence rate 15% due to preservation of the testicular artery &amp; the peri-arterial venae comitatntes which communicates with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larger </a:t>
            </a:r>
            <a:r>
              <a:rPr lang="en-US" dirty="0">
                <a:latin typeface="Arial" pitchFamily="34" charset="0"/>
                <a:cs typeface="Arial" pitchFamily="34" charset="0"/>
              </a:rPr>
              <a:t>internal spermatic veins causing recurrence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Recurrence </a:t>
            </a:r>
            <a:r>
              <a:rPr lang="en-US" dirty="0">
                <a:latin typeface="Arial" pitchFamily="34" charset="0"/>
                <a:cs typeface="Arial" pitchFamily="34" charset="0"/>
              </a:rPr>
              <a:t>is prevented by intentional artery ligation, However it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may </a:t>
            </a:r>
            <a:r>
              <a:rPr lang="en-US" dirty="0">
                <a:latin typeface="Arial" pitchFamily="34" charset="0"/>
                <a:cs typeface="Arial" pitchFamily="34" charset="0"/>
              </a:rPr>
              <a:t>cause testicular atrophy &amp; subsequent azoospermia.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648200"/>
            <a:ext cx="83058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Operative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complications</a:t>
            </a:r>
          </a:p>
          <a:p>
            <a:r>
              <a:rPr lang="en-US" dirty="0" smtClean="0"/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1. Hydrocele: The most common complication with incidence 3 -33% (Average 7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%).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2. Testicular artery injury: Injury or ligation of the testicular artery carries with it the risk of testicular atrophy and/or impaired spermatogenesis. (which is less likely to occur in children due to compensatory neovascularization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5434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748788" y="164679"/>
            <a:ext cx="3660190" cy="1375612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algn="ctr">
              <a:lnSpc>
                <a:spcPts val="4395"/>
              </a:lnSpc>
            </a:pPr>
            <a:r>
              <a:rPr sz="4200" b="1" spc="79" dirty="0">
                <a:solidFill>
                  <a:srgbClr val="FDFDFD"/>
                </a:solidFill>
                <a:latin typeface="Arial"/>
                <a:cs typeface="Arial"/>
              </a:rPr>
              <a:t>VARICOCELE</a:t>
            </a:r>
            <a:endParaRPr sz="4200" dirty="0">
              <a:latin typeface="Arial"/>
              <a:cs typeface="Arial"/>
            </a:endParaRPr>
          </a:p>
          <a:p>
            <a:pPr marL="324145" marR="377314" algn="ctr">
              <a:lnSpc>
                <a:spcPct val="95825"/>
              </a:lnSpc>
              <a:spcBef>
                <a:spcPts val="3524"/>
              </a:spcBef>
            </a:pPr>
            <a:r>
              <a:rPr sz="2300" b="1" spc="264" dirty="0">
                <a:latin typeface="Arial"/>
                <a:cs typeface="Arial"/>
              </a:rPr>
              <a:t>COMPLICATIONS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1953586"/>
            <a:ext cx="6019800" cy="3032251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437480" marR="33156" indent="-342900">
              <a:lnSpc>
                <a:spcPts val="2244"/>
              </a:lnSpc>
              <a:buFont typeface="Wingdings" pitchFamily="2" charset="2"/>
              <a:buChar char="Ø"/>
            </a:pPr>
            <a:r>
              <a:rPr sz="2100" spc="19" dirty="0">
                <a:latin typeface="Arial"/>
                <a:cs typeface="Arial"/>
              </a:rPr>
              <a:t>Haemorrhage and scrotal  haematoma</a:t>
            </a:r>
            <a:endParaRPr sz="2100" dirty="0">
              <a:latin typeface="Arial"/>
              <a:cs typeface="Arial"/>
            </a:endParaRPr>
          </a:p>
          <a:p>
            <a:pPr marL="370719" marR="33156" indent="-342900">
              <a:lnSpc>
                <a:spcPct val="95825"/>
              </a:lnSpc>
              <a:spcBef>
                <a:spcPts val="1072"/>
              </a:spcBef>
              <a:buFont typeface="Wingdings" pitchFamily="2" charset="2"/>
              <a:buChar char="Ø"/>
            </a:pPr>
            <a:r>
              <a:rPr sz="2100" spc="-6" dirty="0">
                <a:latin typeface="Arial"/>
                <a:cs typeface="Arial"/>
              </a:rPr>
              <a:t>Infection:  Pyocele</a:t>
            </a:r>
            <a:endParaRPr sz="2100" dirty="0">
              <a:latin typeface="Arial"/>
              <a:cs typeface="Arial"/>
            </a:endParaRPr>
          </a:p>
          <a:p>
            <a:pPr marL="367683" marR="33156" indent="-342900">
              <a:lnSpc>
                <a:spcPct val="95825"/>
              </a:lnSpc>
              <a:spcBef>
                <a:spcPts val="1161"/>
              </a:spcBef>
              <a:buFont typeface="Wingdings" pitchFamily="2" charset="2"/>
              <a:buChar char="Ø"/>
            </a:pPr>
            <a:r>
              <a:rPr sz="2100" spc="59" dirty="0">
                <a:latin typeface="Arial"/>
                <a:cs typeface="Arial"/>
              </a:rPr>
              <a:t>Injury to testicular artery</a:t>
            </a:r>
            <a:endParaRPr sz="2100" dirty="0">
              <a:latin typeface="Arial"/>
              <a:cs typeface="Arial"/>
            </a:endParaRPr>
          </a:p>
          <a:p>
            <a:pPr marL="370719" marR="33156" indent="-342900">
              <a:lnSpc>
                <a:spcPct val="95825"/>
              </a:lnSpc>
              <a:spcBef>
                <a:spcPts val="1185"/>
              </a:spcBef>
              <a:buFont typeface="Wingdings" pitchFamily="2" charset="2"/>
              <a:buChar char="Ø"/>
            </a:pPr>
            <a:r>
              <a:rPr sz="2100" spc="32" dirty="0">
                <a:latin typeface="Arial"/>
                <a:cs typeface="Arial"/>
              </a:rPr>
              <a:t>Injury to ilioinguinal  nerve and pain</a:t>
            </a:r>
            <a:endParaRPr sz="2100" dirty="0">
              <a:latin typeface="Arial"/>
              <a:cs typeface="Arial"/>
            </a:endParaRPr>
          </a:p>
          <a:p>
            <a:pPr marL="370720" marR="33156" indent="-342900">
              <a:lnSpc>
                <a:spcPct val="95825"/>
              </a:lnSpc>
              <a:spcBef>
                <a:spcPts val="1161"/>
              </a:spcBef>
              <a:buFont typeface="Wingdings" pitchFamily="2" charset="2"/>
              <a:buChar char="Ø"/>
            </a:pPr>
            <a:r>
              <a:rPr sz="2100" spc="88" dirty="0">
                <a:latin typeface="Arial"/>
                <a:cs typeface="Arial"/>
              </a:rPr>
              <a:t>Recurrence-5-10%</a:t>
            </a:r>
            <a:endParaRPr sz="2100" dirty="0">
              <a:latin typeface="Arial"/>
              <a:cs typeface="Arial"/>
            </a:endParaRPr>
          </a:p>
          <a:p>
            <a:pPr marL="355543" indent="-342900">
              <a:lnSpc>
                <a:spcPts val="3600"/>
              </a:lnSpc>
              <a:spcBef>
                <a:spcPts val="475"/>
              </a:spcBef>
              <a:buFont typeface="Wingdings" pitchFamily="2" charset="2"/>
              <a:buChar char="Ø"/>
            </a:pPr>
            <a:r>
              <a:rPr sz="2100" spc="-340" dirty="0">
                <a:latin typeface="Arial"/>
                <a:cs typeface="Arial"/>
              </a:rPr>
              <a:t>S</a:t>
            </a:r>
            <a:r>
              <a:rPr sz="2100" spc="54" dirty="0">
                <a:latin typeface="Arial"/>
                <a:cs typeface="Arial"/>
              </a:rPr>
              <a:t>h</a:t>
            </a:r>
            <a:r>
              <a:rPr sz="2100" spc="189" dirty="0">
                <a:latin typeface="Arial"/>
                <a:cs typeface="Arial"/>
              </a:rPr>
              <a:t>r</a:t>
            </a:r>
            <a:r>
              <a:rPr sz="2100" spc="35" dirty="0">
                <a:latin typeface="Arial"/>
                <a:cs typeface="Arial"/>
              </a:rPr>
              <a:t>i</a:t>
            </a:r>
            <a:r>
              <a:rPr sz="2100" spc="78" dirty="0">
                <a:latin typeface="Arial"/>
                <a:cs typeface="Arial"/>
              </a:rPr>
              <a:t>n</a:t>
            </a:r>
            <a:r>
              <a:rPr sz="2100" spc="53" dirty="0">
                <a:latin typeface="Arial"/>
                <a:cs typeface="Arial"/>
              </a:rPr>
              <a:t>k</a:t>
            </a:r>
            <a:r>
              <a:rPr sz="2100" spc="-110" dirty="0">
                <a:latin typeface="Arial"/>
                <a:cs typeface="Arial"/>
              </a:rPr>
              <a:t>a</a:t>
            </a:r>
            <a:r>
              <a:rPr sz="2100" spc="8" dirty="0">
                <a:latin typeface="Arial"/>
                <a:cs typeface="Arial"/>
              </a:rPr>
              <a:t>g</a:t>
            </a:r>
            <a:r>
              <a:rPr sz="2100" spc="-105" dirty="0">
                <a:latin typeface="Arial"/>
                <a:cs typeface="Arial"/>
              </a:rPr>
              <a:t>e</a:t>
            </a:r>
            <a:r>
              <a:rPr sz="2100" spc="154" dirty="0">
                <a:latin typeface="Arial"/>
                <a:cs typeface="Arial"/>
              </a:rPr>
              <a:t> </a:t>
            </a:r>
            <a:r>
              <a:rPr sz="2100" spc="111" dirty="0">
                <a:latin typeface="Arial"/>
                <a:cs typeface="Arial"/>
              </a:rPr>
              <a:t>o</a:t>
            </a:r>
            <a:r>
              <a:rPr sz="2100" spc="62" dirty="0">
                <a:latin typeface="Arial"/>
                <a:cs typeface="Arial"/>
              </a:rPr>
              <a:t>f</a:t>
            </a:r>
            <a:r>
              <a:rPr sz="2100" spc="-34" dirty="0">
                <a:latin typeface="Arial"/>
                <a:cs typeface="Arial"/>
              </a:rPr>
              <a:t> </a:t>
            </a:r>
            <a:r>
              <a:rPr sz="2100" spc="233" dirty="0">
                <a:latin typeface="Arial"/>
                <a:cs typeface="Arial"/>
              </a:rPr>
              <a:t>t</a:t>
            </a:r>
            <a:r>
              <a:rPr sz="2100" spc="8" dirty="0">
                <a:latin typeface="Arial"/>
                <a:cs typeface="Arial"/>
              </a:rPr>
              <a:t>h</a:t>
            </a:r>
            <a:r>
              <a:rPr sz="2100" spc="-23" dirty="0">
                <a:latin typeface="Arial"/>
                <a:cs typeface="Arial"/>
              </a:rPr>
              <a:t>e</a:t>
            </a:r>
            <a:r>
              <a:rPr sz="2100" spc="169" dirty="0">
                <a:latin typeface="Arial"/>
                <a:cs typeface="Arial"/>
              </a:rPr>
              <a:t> </a:t>
            </a:r>
            <a:r>
              <a:rPr sz="2100" spc="-208" dirty="0">
                <a:latin typeface="Arial"/>
                <a:cs typeface="Arial"/>
              </a:rPr>
              <a:t>a</a:t>
            </a:r>
            <a:r>
              <a:rPr sz="2100" spc="233" dirty="0">
                <a:latin typeface="Arial"/>
                <a:cs typeface="Arial"/>
              </a:rPr>
              <a:t>f</a:t>
            </a:r>
            <a:r>
              <a:rPr sz="2100" spc="139" dirty="0">
                <a:latin typeface="Arial"/>
                <a:cs typeface="Arial"/>
              </a:rPr>
              <a:t>f</a:t>
            </a:r>
            <a:r>
              <a:rPr sz="2100" spc="-86" dirty="0">
                <a:latin typeface="Arial"/>
                <a:cs typeface="Arial"/>
              </a:rPr>
              <a:t>e</a:t>
            </a:r>
            <a:r>
              <a:rPr sz="2100" spc="-41" dirty="0">
                <a:latin typeface="Arial"/>
                <a:cs typeface="Arial"/>
              </a:rPr>
              <a:t>c</a:t>
            </a:r>
            <a:r>
              <a:rPr sz="2100" spc="257" dirty="0">
                <a:latin typeface="Arial"/>
                <a:cs typeface="Arial"/>
              </a:rPr>
              <a:t>t</a:t>
            </a:r>
            <a:r>
              <a:rPr sz="2100" spc="8" dirty="0">
                <a:latin typeface="Arial"/>
                <a:cs typeface="Arial"/>
              </a:rPr>
              <a:t>e</a:t>
            </a:r>
            <a:r>
              <a:rPr sz="2100" spc="-81" dirty="0">
                <a:latin typeface="Arial"/>
                <a:cs typeface="Arial"/>
              </a:rPr>
              <a:t>d</a:t>
            </a:r>
            <a:r>
              <a:rPr sz="2100" spc="154" dirty="0">
                <a:latin typeface="Arial"/>
                <a:cs typeface="Arial"/>
              </a:rPr>
              <a:t> </a:t>
            </a:r>
            <a:r>
              <a:rPr sz="2100" spc="185" dirty="0">
                <a:latin typeface="Arial"/>
                <a:cs typeface="Arial"/>
              </a:rPr>
              <a:t>t</a:t>
            </a:r>
            <a:r>
              <a:rPr sz="2100" spc="-14" dirty="0">
                <a:latin typeface="Arial"/>
                <a:cs typeface="Arial"/>
              </a:rPr>
              <a:t>e</a:t>
            </a:r>
            <a:r>
              <a:rPr sz="2100" spc="-135" dirty="0">
                <a:latin typeface="Arial"/>
                <a:cs typeface="Arial"/>
              </a:rPr>
              <a:t>s</a:t>
            </a:r>
            <a:r>
              <a:rPr sz="2100" spc="279" dirty="0">
                <a:latin typeface="Arial"/>
                <a:cs typeface="Arial"/>
              </a:rPr>
              <a:t>t</a:t>
            </a:r>
            <a:r>
              <a:rPr sz="2100" spc="12" dirty="0">
                <a:latin typeface="Arial"/>
                <a:cs typeface="Arial"/>
              </a:rPr>
              <a:t>i</a:t>
            </a:r>
            <a:r>
              <a:rPr sz="2100" spc="53" dirty="0">
                <a:latin typeface="Arial"/>
                <a:cs typeface="Arial"/>
              </a:rPr>
              <a:t>c</a:t>
            </a:r>
            <a:r>
              <a:rPr sz="2100" spc="12" dirty="0">
                <a:latin typeface="Arial"/>
                <a:cs typeface="Arial"/>
              </a:rPr>
              <a:t>l</a:t>
            </a:r>
            <a:r>
              <a:rPr sz="2100" spc="-58" dirty="0">
                <a:latin typeface="Arial"/>
                <a:cs typeface="Arial"/>
              </a:rPr>
              <a:t>e</a:t>
            </a:r>
            <a:r>
              <a:rPr sz="2100" spc="204" dirty="0">
                <a:latin typeface="Arial"/>
                <a:cs typeface="Arial"/>
              </a:rPr>
              <a:t> </a:t>
            </a:r>
            <a:r>
              <a:rPr sz="2100" spc="-265" dirty="0">
                <a:latin typeface="Arial"/>
                <a:cs typeface="Arial"/>
              </a:rPr>
              <a:t>(</a:t>
            </a:r>
            <a:r>
              <a:rPr sz="2100" spc="-221" dirty="0">
                <a:latin typeface="Arial"/>
                <a:cs typeface="Arial"/>
              </a:rPr>
              <a:t> </a:t>
            </a:r>
            <a:r>
              <a:rPr sz="2100" spc="-151" dirty="0">
                <a:latin typeface="Arial"/>
                <a:cs typeface="Arial"/>
              </a:rPr>
              <a:t> </a:t>
            </a:r>
            <a:r>
              <a:rPr sz="2100" spc="-208" dirty="0">
                <a:latin typeface="Arial"/>
                <a:cs typeface="Arial"/>
              </a:rPr>
              <a:t>a</a:t>
            </a:r>
            <a:r>
              <a:rPr sz="2100" spc="328" dirty="0">
                <a:latin typeface="Arial"/>
                <a:cs typeface="Arial"/>
              </a:rPr>
              <a:t>t</a:t>
            </a:r>
            <a:r>
              <a:rPr sz="2100" spc="91" dirty="0">
                <a:latin typeface="Arial"/>
                <a:cs typeface="Arial"/>
              </a:rPr>
              <a:t>r</a:t>
            </a:r>
            <a:r>
              <a:rPr sz="2100" spc="78" dirty="0">
                <a:latin typeface="Arial"/>
                <a:cs typeface="Arial"/>
              </a:rPr>
              <a:t>o</a:t>
            </a:r>
            <a:r>
              <a:rPr sz="2100" spc="105" dirty="0">
                <a:latin typeface="Arial"/>
                <a:cs typeface="Arial"/>
              </a:rPr>
              <a:t>p</a:t>
            </a:r>
            <a:r>
              <a:rPr sz="2100" spc="-38" dirty="0">
                <a:latin typeface="Arial"/>
                <a:cs typeface="Arial"/>
              </a:rPr>
              <a:t>h</a:t>
            </a:r>
            <a:r>
              <a:rPr sz="2100" spc="389" dirty="0">
                <a:latin typeface="Arial"/>
                <a:cs typeface="Arial"/>
              </a:rPr>
              <a:t>y</a:t>
            </a:r>
            <a:r>
              <a:rPr sz="2100" spc="96" dirty="0">
                <a:latin typeface="Arial"/>
                <a:cs typeface="Arial"/>
              </a:rPr>
              <a:t>)</a:t>
            </a:r>
            <a:r>
              <a:rPr sz="2100" spc="80" dirty="0">
                <a:latin typeface="Arial"/>
                <a:cs typeface="Arial"/>
              </a:rPr>
              <a:t> </a:t>
            </a:r>
            <a:r>
              <a:rPr sz="2100" spc="-197" dirty="0">
                <a:latin typeface="Arial"/>
                <a:cs typeface="Arial"/>
              </a:rPr>
              <a:t>I</a:t>
            </a:r>
            <a:r>
              <a:rPr sz="2100" spc="31" dirty="0">
                <a:latin typeface="Arial"/>
                <a:cs typeface="Arial"/>
              </a:rPr>
              <a:t>n</a:t>
            </a:r>
            <a:r>
              <a:rPr sz="2100" spc="233" dirty="0">
                <a:latin typeface="Arial"/>
                <a:cs typeface="Arial"/>
              </a:rPr>
              <a:t>f</a:t>
            </a:r>
            <a:r>
              <a:rPr sz="2100" spc="-38" dirty="0">
                <a:latin typeface="Arial"/>
                <a:cs typeface="Arial"/>
              </a:rPr>
              <a:t>e</a:t>
            </a:r>
            <a:r>
              <a:rPr sz="2100" spc="115" dirty="0">
                <a:latin typeface="Arial"/>
                <a:cs typeface="Arial"/>
              </a:rPr>
              <a:t>r</a:t>
            </a:r>
            <a:r>
              <a:rPr sz="2100" spc="257" dirty="0">
                <a:latin typeface="Arial"/>
                <a:cs typeface="Arial"/>
              </a:rPr>
              <a:t>t</a:t>
            </a:r>
            <a:r>
              <a:rPr sz="2100" spc="59" dirty="0">
                <a:latin typeface="Arial"/>
                <a:cs typeface="Arial"/>
              </a:rPr>
              <a:t>il</a:t>
            </a:r>
            <a:r>
              <a:rPr sz="2100" spc="35" dirty="0">
                <a:latin typeface="Arial"/>
                <a:cs typeface="Arial"/>
              </a:rPr>
              <a:t>i</a:t>
            </a:r>
            <a:r>
              <a:rPr sz="2100" spc="257" dirty="0">
                <a:latin typeface="Arial"/>
                <a:cs typeface="Arial"/>
              </a:rPr>
              <a:t>t</a:t>
            </a:r>
            <a:r>
              <a:rPr sz="2100" spc="41" dirty="0">
                <a:latin typeface="Arial"/>
                <a:cs typeface="Arial"/>
              </a:rPr>
              <a:t>y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2"/>
          <p:cNvSpPr/>
          <p:nvPr/>
        </p:nvSpPr>
        <p:spPr>
          <a:xfrm>
            <a:off x="32407" y="7307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1"/>
            <a:ext cx="8991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2452" y="152400"/>
            <a:ext cx="4318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varicocele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0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17086" y="167726"/>
            <a:ext cx="5693061" cy="1274262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2692292">
              <a:lnSpc>
                <a:spcPts val="4395"/>
              </a:lnSpc>
            </a:pPr>
            <a:r>
              <a:rPr sz="4200" b="1" spc="81" dirty="0">
                <a:solidFill>
                  <a:srgbClr val="FDFDFD"/>
                </a:solidFill>
                <a:latin typeface="Arial"/>
                <a:cs typeface="Arial"/>
              </a:rPr>
              <a:t>OPENINGS</a:t>
            </a:r>
            <a:endParaRPr sz="4200" dirty="0">
              <a:latin typeface="Arial"/>
              <a:cs typeface="Arial"/>
            </a:endParaRPr>
          </a:p>
          <a:p>
            <a:pPr marL="12647" marR="79662">
              <a:lnSpc>
                <a:spcPct val="94401"/>
              </a:lnSpc>
              <a:spcBef>
                <a:spcPts val="2244"/>
              </a:spcBef>
            </a:pPr>
            <a:r>
              <a:rPr sz="2800" b="1" spc="-521" dirty="0">
                <a:latin typeface="Courier New"/>
                <a:cs typeface="Courier New"/>
              </a:rPr>
              <a:t>The inguinal canal has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51524" y="1057540"/>
            <a:ext cx="616948" cy="1022327"/>
          </a:xfrm>
          <a:prstGeom prst="rect">
            <a:avLst/>
          </a:prstGeom>
        </p:spPr>
        <p:txBody>
          <a:bodyPr wrap="square" lIns="0" tIns="23772" rIns="0" bIns="0" rtlCol="0">
            <a:noAutofit/>
          </a:bodyPr>
          <a:lstStyle/>
          <a:p>
            <a:pPr marL="651" marR="135675" algn="ctr">
              <a:lnSpc>
                <a:spcPts val="1059"/>
              </a:lnSpc>
            </a:pPr>
            <a:r>
              <a:rPr sz="1100" spc="-50" dirty="0">
                <a:solidFill>
                  <a:srgbClr val="6B6B69"/>
                </a:solidFill>
                <a:latin typeface="Times New Roman"/>
                <a:cs typeface="Times New Roman"/>
              </a:rPr>
              <a:t>t</a:t>
            </a:r>
            <a:r>
              <a:rPr sz="1100" spc="-50" dirty="0">
                <a:solidFill>
                  <a:srgbClr val="575250"/>
                </a:solidFill>
                <a:latin typeface="Times New Roman"/>
                <a:cs typeface="Times New Roman"/>
              </a:rPr>
              <a:t>est</a:t>
            </a:r>
            <a:r>
              <a:rPr sz="1100" spc="-50" dirty="0">
                <a:solidFill>
                  <a:srgbClr val="6B6B69"/>
                </a:solidFill>
                <a:latin typeface="Times New Roman"/>
                <a:cs typeface="Times New Roman"/>
              </a:rPr>
              <a:t>i</a:t>
            </a:r>
            <a:r>
              <a:rPr sz="1100" spc="-50" dirty="0">
                <a:solidFill>
                  <a:srgbClr val="575250"/>
                </a:solidFill>
                <a:latin typeface="Times New Roman"/>
                <a:cs typeface="Times New Roman"/>
              </a:rPr>
              <a:t>cul</a:t>
            </a:r>
            <a:r>
              <a:rPr sz="1100" spc="-50" dirty="0">
                <a:solidFill>
                  <a:srgbClr val="6B6B69"/>
                </a:solidFill>
                <a:latin typeface="Times New Roman"/>
                <a:cs typeface="Times New Roman"/>
              </a:rPr>
              <a:t>a</a:t>
            </a:r>
            <a:r>
              <a:rPr sz="1100" spc="-50" dirty="0">
                <a:solidFill>
                  <a:srgbClr val="7E7C79"/>
                </a:solidFill>
                <a:latin typeface="Times New Roman"/>
                <a:cs typeface="Times New Roman"/>
              </a:rPr>
              <a:t>r </a:t>
            </a:r>
            <a:r>
              <a:rPr sz="1100" spc="-50" dirty="0">
                <a:solidFill>
                  <a:srgbClr val="575250"/>
                </a:solidFill>
                <a:latin typeface="Times New Roman"/>
                <a:cs typeface="Times New Roman"/>
              </a:rPr>
              <a:t>a</a:t>
            </a:r>
            <a:r>
              <a:rPr sz="1100" spc="-50" dirty="0">
                <a:solidFill>
                  <a:srgbClr val="909090"/>
                </a:solidFill>
                <a:latin typeface="Times New Roman"/>
                <a:cs typeface="Times New Roman"/>
              </a:rPr>
              <a:t>. </a:t>
            </a:r>
            <a:r>
              <a:rPr sz="1100" spc="-50" dirty="0">
                <a:solidFill>
                  <a:srgbClr val="575250"/>
                </a:solidFill>
                <a:latin typeface="Times New Roman"/>
                <a:cs typeface="Times New Roman"/>
              </a:rPr>
              <a:t>and v</a:t>
            </a:r>
            <a:r>
              <a:rPr sz="1100" spc="-50" dirty="0">
                <a:solidFill>
                  <a:srgbClr val="909090"/>
                </a:solidFill>
                <a:latin typeface="Times New Roman"/>
                <a:cs typeface="Times New Roman"/>
              </a:rPr>
              <a:t>.</a:t>
            </a:r>
            <a:endParaRPr sz="1100" dirty="0">
              <a:latin typeface="Times New Roman"/>
              <a:cs typeface="Times New Roman"/>
            </a:endParaRPr>
          </a:p>
          <a:p>
            <a:pPr marL="121899" marR="79661">
              <a:lnSpc>
                <a:spcPts val="2025"/>
              </a:lnSpc>
              <a:spcBef>
                <a:spcPts val="48"/>
              </a:spcBef>
            </a:pPr>
            <a:r>
              <a:rPr sz="2800" i="1" dirty="0">
                <a:solidFill>
                  <a:srgbClr val="575250"/>
                </a:solidFill>
                <a:latin typeface="Times New Roman"/>
                <a:cs typeface="Times New Roman"/>
              </a:rPr>
              <a:t>I</a:t>
            </a:r>
            <a:endParaRPr sz="2800" dirty="0">
              <a:latin typeface="Times New Roman"/>
              <a:cs typeface="Times New Roman"/>
            </a:endParaRPr>
          </a:p>
          <a:p>
            <a:pPr marL="61201">
              <a:lnSpc>
                <a:spcPts val="3752"/>
              </a:lnSpc>
              <a:spcBef>
                <a:spcPts val="87"/>
              </a:spcBef>
            </a:pPr>
            <a:r>
              <a:rPr sz="4200" spc="-1274" dirty="0">
                <a:solidFill>
                  <a:srgbClr val="705B50"/>
                </a:solidFill>
                <a:latin typeface="Arial"/>
                <a:cs typeface="Arial"/>
              </a:rPr>
              <a:t>l  </a:t>
            </a:r>
            <a:r>
              <a:rPr sz="4200" spc="-1274" dirty="0">
                <a:solidFill>
                  <a:srgbClr val="6B6B69"/>
                </a:solidFill>
                <a:latin typeface="Arial"/>
                <a:cs typeface="Arial"/>
              </a:rPr>
              <a:t>~~~</a:t>
            </a:r>
            <a:r>
              <a:rPr sz="4200" spc="-1274" dirty="0">
                <a:solidFill>
                  <a:srgbClr val="575250"/>
                </a:solidFill>
                <a:latin typeface="Arial"/>
                <a:cs typeface="Arial"/>
              </a:rPr>
              <a:t>a</a:t>
            </a:r>
            <a:r>
              <a:rPr sz="4200" spc="-1274" dirty="0">
                <a:solidFill>
                  <a:srgbClr val="6B6B69"/>
                </a:solidFill>
                <a:latin typeface="Arial"/>
                <a:cs typeface="Arial"/>
              </a:rPr>
              <a:t>l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9289" y="1441988"/>
            <a:ext cx="230225" cy="381000"/>
          </a:xfrm>
          <a:prstGeom prst="rect">
            <a:avLst/>
          </a:prstGeom>
        </p:spPr>
        <p:txBody>
          <a:bodyPr wrap="square" lIns="0" tIns="18968" rIns="0" bIns="0" rtlCol="0">
            <a:noAutofit/>
          </a:bodyPr>
          <a:lstStyle/>
          <a:p>
            <a:pPr marL="12647">
              <a:lnSpc>
                <a:spcPts val="2998"/>
              </a:lnSpc>
            </a:pPr>
            <a:r>
              <a:rPr sz="2800" b="1" spc="-485" dirty="0">
                <a:latin typeface="Courier New"/>
                <a:cs typeface="Courier New"/>
              </a:rPr>
              <a:t>2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88369" y="1441988"/>
            <a:ext cx="1478991" cy="381000"/>
          </a:xfrm>
          <a:prstGeom prst="rect">
            <a:avLst/>
          </a:prstGeom>
        </p:spPr>
        <p:txBody>
          <a:bodyPr wrap="square" lIns="0" tIns="18968" rIns="0" bIns="0" rtlCol="0">
            <a:noAutofit/>
          </a:bodyPr>
          <a:lstStyle/>
          <a:p>
            <a:pPr marL="12647">
              <a:lnSpc>
                <a:spcPts val="2998"/>
              </a:lnSpc>
            </a:pPr>
            <a:r>
              <a:rPr sz="2800" b="1" spc="-456" dirty="0">
                <a:latin typeface="Courier New"/>
                <a:cs typeface="Courier New"/>
              </a:rPr>
              <a:t>openings: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299224" y="1477357"/>
            <a:ext cx="865455" cy="433544"/>
          </a:xfrm>
          <a:prstGeom prst="rect">
            <a:avLst/>
          </a:prstGeom>
        </p:spPr>
        <p:txBody>
          <a:bodyPr wrap="square" lIns="0" tIns="26554" rIns="0" bIns="0" rtlCol="0">
            <a:noAutofit/>
          </a:bodyPr>
          <a:lstStyle/>
          <a:p>
            <a:pPr marL="118857" indent="-106214">
              <a:lnSpc>
                <a:spcPts val="1264"/>
              </a:lnSpc>
            </a:pPr>
            <a:r>
              <a:rPr sz="1100" spc="-201" dirty="0">
                <a:solidFill>
                  <a:srgbClr val="575250"/>
                </a:solidFill>
                <a:latin typeface="Arial"/>
                <a:cs typeface="Arial"/>
              </a:rPr>
              <a:t>e</a:t>
            </a:r>
            <a:r>
              <a:rPr sz="1100" spc="-48" dirty="0">
                <a:solidFill>
                  <a:srgbClr val="6B6B69"/>
                </a:solidFill>
                <a:latin typeface="Arial"/>
                <a:cs typeface="Arial"/>
              </a:rPr>
              <a:t>x</a:t>
            </a:r>
            <a:r>
              <a:rPr sz="1100" spc="6" dirty="0">
                <a:solidFill>
                  <a:srgbClr val="6B6B69"/>
                </a:solidFill>
                <a:latin typeface="Arial"/>
                <a:cs typeface="Arial"/>
              </a:rPr>
              <a:t>t</a:t>
            </a:r>
            <a:r>
              <a:rPr sz="1100" spc="-108" dirty="0">
                <a:solidFill>
                  <a:srgbClr val="6B6B69"/>
                </a:solidFill>
                <a:latin typeface="Arial"/>
                <a:cs typeface="Arial"/>
              </a:rPr>
              <a:t>e</a:t>
            </a:r>
            <a:r>
              <a:rPr sz="1100" spc="-56" dirty="0">
                <a:solidFill>
                  <a:srgbClr val="575250"/>
                </a:solidFill>
                <a:latin typeface="Arial"/>
                <a:cs typeface="Arial"/>
              </a:rPr>
              <a:t>r</a:t>
            </a:r>
            <a:r>
              <a:rPr sz="1100" spc="-133" dirty="0">
                <a:solidFill>
                  <a:srgbClr val="7E7C79"/>
                </a:solidFill>
                <a:latin typeface="Arial"/>
                <a:cs typeface="Arial"/>
              </a:rPr>
              <a:t>n</a:t>
            </a:r>
            <a:r>
              <a:rPr sz="1100" spc="-133" dirty="0">
                <a:solidFill>
                  <a:srgbClr val="6B6B69"/>
                </a:solidFill>
                <a:latin typeface="Arial"/>
                <a:cs typeface="Arial"/>
              </a:rPr>
              <a:t>a</a:t>
            </a:r>
            <a:r>
              <a:rPr sz="1100" spc="-73" dirty="0">
                <a:solidFill>
                  <a:srgbClr val="575250"/>
                </a:solidFill>
                <a:latin typeface="Arial"/>
                <a:cs typeface="Arial"/>
              </a:rPr>
              <a:t>l</a:t>
            </a:r>
            <a:r>
              <a:rPr sz="1100" spc="-44" dirty="0">
                <a:solidFill>
                  <a:srgbClr val="575250"/>
                </a:solidFill>
                <a:latin typeface="Arial"/>
                <a:cs typeface="Arial"/>
              </a:rPr>
              <a:t> </a:t>
            </a:r>
            <a:r>
              <a:rPr sz="1100" spc="-108" dirty="0">
                <a:solidFill>
                  <a:srgbClr val="6B6B69"/>
                </a:solidFill>
                <a:latin typeface="Arial"/>
                <a:cs typeface="Arial"/>
              </a:rPr>
              <a:t>o</a:t>
            </a:r>
            <a:r>
              <a:rPr sz="1100" spc="-35" dirty="0">
                <a:solidFill>
                  <a:srgbClr val="6B6B69"/>
                </a:solidFill>
                <a:latin typeface="Arial"/>
                <a:cs typeface="Arial"/>
              </a:rPr>
              <a:t>b</a:t>
            </a:r>
            <a:r>
              <a:rPr sz="1100" spc="-53" dirty="0">
                <a:solidFill>
                  <a:srgbClr val="6B6B69"/>
                </a:solidFill>
                <a:latin typeface="Arial"/>
                <a:cs typeface="Arial"/>
              </a:rPr>
              <a:t>l</a:t>
            </a:r>
            <a:r>
              <a:rPr sz="1100" spc="18" dirty="0">
                <a:solidFill>
                  <a:srgbClr val="6B6B69"/>
                </a:solidFill>
                <a:latin typeface="Arial"/>
                <a:cs typeface="Arial"/>
              </a:rPr>
              <a:t>i</a:t>
            </a:r>
            <a:r>
              <a:rPr sz="1100" spc="-108" dirty="0">
                <a:solidFill>
                  <a:srgbClr val="6B6B69"/>
                </a:solidFill>
                <a:latin typeface="Arial"/>
                <a:cs typeface="Arial"/>
              </a:rPr>
              <a:t>q</a:t>
            </a:r>
            <a:r>
              <a:rPr sz="1100" spc="-84" dirty="0">
                <a:solidFill>
                  <a:srgbClr val="6B6B69"/>
                </a:solidFill>
                <a:latin typeface="Arial"/>
                <a:cs typeface="Arial"/>
              </a:rPr>
              <a:t>u</a:t>
            </a:r>
            <a:r>
              <a:rPr sz="1100" spc="-103" dirty="0">
                <a:solidFill>
                  <a:srgbClr val="6B6B69"/>
                </a:solidFill>
                <a:latin typeface="Arial"/>
                <a:cs typeface="Arial"/>
              </a:rPr>
              <a:t>e</a:t>
            </a:r>
            <a:r>
              <a:rPr sz="1100" spc="-51" dirty="0">
                <a:solidFill>
                  <a:srgbClr val="6B6B69"/>
                </a:solidFill>
                <a:latin typeface="Arial"/>
                <a:cs typeface="Arial"/>
              </a:rPr>
              <a:t> </a:t>
            </a:r>
            <a:endParaRPr sz="1200" dirty="0">
              <a:latin typeface="Times New Roman"/>
              <a:cs typeface="Times New Roman"/>
            </a:endParaRPr>
          </a:p>
          <a:p>
            <a:pPr marL="118857">
              <a:lnSpc>
                <a:spcPts val="1379"/>
              </a:lnSpc>
            </a:pPr>
            <a:r>
              <a:rPr sz="1200" spc="-99" dirty="0">
                <a:solidFill>
                  <a:srgbClr val="575250"/>
                </a:solidFill>
                <a:latin typeface="Times New Roman"/>
                <a:cs typeface="Times New Roman"/>
              </a:rPr>
              <a:t>muscle </a:t>
            </a:r>
            <a:r>
              <a:rPr sz="1200" spc="-99" dirty="0">
                <a:solidFill>
                  <a:srgbClr val="6B6B69"/>
                </a:solidFill>
                <a:latin typeface="Times New Roman"/>
                <a:cs typeface="Times New Roman"/>
              </a:rPr>
              <a:t>a</a:t>
            </a:r>
            <a:r>
              <a:rPr sz="1200" spc="-99" dirty="0">
                <a:solidFill>
                  <a:srgbClr val="575250"/>
                </a:solidFill>
                <a:latin typeface="Times New Roman"/>
                <a:cs typeface="Times New Roman"/>
              </a:rPr>
              <a:t>nd </a:t>
            </a:r>
            <a:endParaRPr sz="1200" dirty="0">
              <a:latin typeface="Times New Roman"/>
              <a:cs typeface="Times New Roman"/>
            </a:endParaRPr>
          </a:p>
          <a:p>
            <a:pPr marL="118857">
              <a:lnSpc>
                <a:spcPts val="1379"/>
              </a:lnSpc>
            </a:pPr>
            <a:r>
              <a:rPr sz="1200" spc="-37" dirty="0">
                <a:solidFill>
                  <a:srgbClr val="6B6B69"/>
                </a:solidFill>
                <a:latin typeface="Times New Roman"/>
                <a:cs typeface="Times New Roman"/>
              </a:rPr>
              <a:t>a</a:t>
            </a:r>
            <a:r>
              <a:rPr sz="1200" spc="-37" dirty="0">
                <a:solidFill>
                  <a:srgbClr val="575250"/>
                </a:solidFill>
                <a:latin typeface="Times New Roman"/>
                <a:cs typeface="Times New Roman"/>
              </a:rPr>
              <a:t>p</a:t>
            </a:r>
            <a:r>
              <a:rPr sz="1200" spc="-37" dirty="0">
                <a:solidFill>
                  <a:srgbClr val="6B6B69"/>
                </a:solidFill>
                <a:latin typeface="Times New Roman"/>
                <a:cs typeface="Times New Roman"/>
              </a:rPr>
              <a:t>o</a:t>
            </a:r>
            <a:r>
              <a:rPr sz="1200" spc="-37" dirty="0">
                <a:solidFill>
                  <a:srgbClr val="575250"/>
                </a:solidFill>
                <a:latin typeface="Times New Roman"/>
                <a:cs typeface="Times New Roman"/>
              </a:rPr>
              <a:t>ne</a:t>
            </a:r>
            <a:r>
              <a:rPr sz="1200" spc="-37" dirty="0">
                <a:solidFill>
                  <a:srgbClr val="6B6B69"/>
                </a:solidFill>
                <a:latin typeface="Times New Roman"/>
                <a:cs typeface="Times New Roman"/>
              </a:rPr>
              <a:t>u</a:t>
            </a:r>
            <a:r>
              <a:rPr sz="1200" spc="-37" dirty="0">
                <a:solidFill>
                  <a:srgbClr val="7E7C79"/>
                </a:solidFill>
                <a:latin typeface="Times New Roman"/>
                <a:cs typeface="Times New Roman"/>
              </a:rPr>
              <a:t>r</a:t>
            </a:r>
            <a:r>
              <a:rPr sz="1200" spc="-37" dirty="0">
                <a:solidFill>
                  <a:srgbClr val="575250"/>
                </a:solidFill>
                <a:latin typeface="Times New Roman"/>
                <a:cs typeface="Times New Roman"/>
              </a:rPr>
              <a:t>s</a:t>
            </a:r>
            <a:r>
              <a:rPr sz="1200" spc="-37" dirty="0">
                <a:solidFill>
                  <a:srgbClr val="6B6B69"/>
                </a:solidFill>
                <a:latin typeface="Times New Roman"/>
                <a:cs typeface="Times New Roman"/>
              </a:rPr>
              <a:t>i</a:t>
            </a:r>
            <a:r>
              <a:rPr sz="1200" spc="-37" dirty="0">
                <a:solidFill>
                  <a:srgbClr val="575250"/>
                </a:solidFill>
                <a:latin typeface="Times New Roman"/>
                <a:cs typeface="Times New Roman"/>
              </a:rPr>
              <a:t>s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52132" y="1521038"/>
            <a:ext cx="271545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spc="-1468" dirty="0">
                <a:solidFill>
                  <a:srgbClr val="575250"/>
                </a:solidFill>
                <a:latin typeface="Arial"/>
                <a:cs typeface="Arial"/>
              </a:rPr>
              <a:t>ln~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37845" y="1575143"/>
            <a:ext cx="1128326" cy="495300"/>
          </a:xfrm>
          <a:prstGeom prst="rect">
            <a:avLst/>
          </a:prstGeom>
        </p:spPr>
        <p:txBody>
          <a:bodyPr wrap="square" lIns="0" tIns="24532" rIns="0" bIns="0" rtlCol="0">
            <a:noAutofit/>
          </a:bodyPr>
          <a:lstStyle/>
          <a:p>
            <a:pPr marL="12647">
              <a:lnSpc>
                <a:spcPts val="3859"/>
              </a:lnSpc>
            </a:pPr>
            <a:r>
              <a:rPr sz="3700" spc="-1002" smtClean="0">
                <a:solidFill>
                  <a:srgbClr val="6B6B69"/>
                </a:solidFill>
                <a:latin typeface="Times New Roman"/>
                <a:cs typeface="Times New Roman"/>
              </a:rPr>
              <a:t>~</a:t>
            </a:r>
            <a:r>
              <a:rPr sz="3700" spc="-1002" smtClean="0">
                <a:solidFill>
                  <a:srgbClr val="575250"/>
                </a:solidFill>
                <a:latin typeface="Times New Roman"/>
                <a:cs typeface="Times New Roman"/>
              </a:rPr>
              <a:t>~~</a:t>
            </a:r>
            <a:r>
              <a:rPr sz="3700" spc="-1002" smtClean="0">
                <a:solidFill>
                  <a:srgbClr val="312F2F"/>
                </a:solidFill>
                <a:latin typeface="Times New Roman"/>
                <a:cs typeface="Times New Roman"/>
              </a:rPr>
              <a:t>:</a:t>
            </a:r>
            <a:r>
              <a:rPr sz="3700" spc="-1002" smtClean="0">
                <a:solidFill>
                  <a:srgbClr val="6B6B69"/>
                </a:solidFill>
                <a:latin typeface="Times New Roman"/>
                <a:cs typeface="Times New Roman"/>
              </a:rPr>
              <a:t>~</a:t>
            </a:r>
            <a:r>
              <a:rPr sz="3700" spc="-1002" dirty="0">
                <a:solidFill>
                  <a:srgbClr val="6B6B69"/>
                </a:solidFill>
                <a:latin typeface="Times New Roman"/>
                <a:cs typeface="Times New Roman"/>
              </a:rPr>
              <a:t>1c~:</a:t>
            </a:r>
            <a:r>
              <a:rPr sz="3700" spc="-1002" dirty="0">
                <a:solidFill>
                  <a:srgbClr val="575250"/>
                </a:solidFill>
                <a:latin typeface="Times New Roman"/>
                <a:cs typeface="Times New Roman"/>
              </a:rPr>
              <a:t>rn•I</a:t>
            </a:r>
            <a:endParaRPr sz="37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94707" y="2074467"/>
            <a:ext cx="234002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1059" dirty="0">
                <a:solidFill>
                  <a:srgbClr val="575250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37864" y="2074467"/>
            <a:ext cx="1788667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1621" dirty="0">
                <a:solidFill>
                  <a:srgbClr val="6B6B69"/>
                </a:solidFill>
                <a:latin typeface="Times New Roman"/>
                <a:cs typeface="Times New Roman"/>
              </a:rPr>
              <a:t>38</a:t>
            </a:r>
            <a:r>
              <a:rPr sz="1200" spc="1621" dirty="0">
                <a:solidFill>
                  <a:srgbClr val="575250"/>
                </a:solidFill>
                <a:latin typeface="Times New Roman"/>
                <a:cs typeface="Times New Roman"/>
              </a:rPr>
              <a:t>do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879339" y="2298944"/>
            <a:ext cx="1470238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100" spc="-220" dirty="0">
                <a:solidFill>
                  <a:srgbClr val="575250"/>
                </a:solidFill>
                <a:latin typeface="Arial"/>
                <a:cs typeface="Arial"/>
              </a:rPr>
              <a:t>was</a:t>
            </a:r>
            <a:r>
              <a:rPr sz="1300" spc="205" dirty="0">
                <a:solidFill>
                  <a:srgbClr val="575250"/>
                </a:solidFill>
                <a:latin typeface="Times New Roman"/>
                <a:cs typeface="Times New Roman"/>
              </a:rPr>
              <a:t>det</a:t>
            </a:r>
            <a:r>
              <a:rPr sz="1300" spc="205" dirty="0">
                <a:solidFill>
                  <a:srgbClr val="6B6B69"/>
                </a:solidFill>
                <a:latin typeface="Times New Roman"/>
                <a:cs typeface="Times New Roman"/>
              </a:rPr>
              <a:t>e</a:t>
            </a:r>
            <a:r>
              <a:rPr sz="1300" spc="205" dirty="0">
                <a:solidFill>
                  <a:srgbClr val="312F2F"/>
                </a:solidFill>
                <a:latin typeface="Times New Roman"/>
                <a:cs typeface="Times New Roman"/>
              </a:rPr>
              <a:t>r%</a:t>
            </a:r>
            <a:r>
              <a:rPr sz="1300" spc="205" dirty="0">
                <a:solidFill>
                  <a:srgbClr val="6B6B69"/>
                </a:solidFill>
                <a:latin typeface="Times New Roman"/>
                <a:cs typeface="Times New Roman"/>
              </a:rPr>
              <a:t>a</a:t>
            </a:r>
            <a:r>
              <a:rPr sz="1300" spc="205" dirty="0">
                <a:solidFill>
                  <a:srgbClr val="575250"/>
                </a:solidFill>
                <a:latin typeface="Times New Roman"/>
                <a:cs typeface="Times New Roman"/>
              </a:rPr>
              <a:t>s'</a:t>
            </a:r>
            <a:r>
              <a:rPr sz="1300" spc="205" dirty="0">
                <a:solidFill>
                  <a:srgbClr val="6B6B69"/>
                </a:solidFill>
                <a:latin typeface="Times New Roman"/>
                <a:cs typeface="Times New Roman"/>
              </a:rPr>
              <a:t>i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4432" y="2298944"/>
            <a:ext cx="136599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300" spc="319" dirty="0">
                <a:solidFill>
                  <a:srgbClr val="705B50"/>
                </a:solidFill>
                <a:latin typeface="Times New Roman"/>
                <a:cs typeface="Times New Roman"/>
              </a:rPr>
              <a:t>/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79768" y="2345768"/>
            <a:ext cx="579817" cy="442755"/>
          </a:xfrm>
          <a:prstGeom prst="rect">
            <a:avLst/>
          </a:prstGeom>
        </p:spPr>
        <p:txBody>
          <a:bodyPr wrap="square" lIns="0" tIns="21498" rIns="0" bIns="0" rtlCol="0">
            <a:noAutofit/>
          </a:bodyPr>
          <a:lstStyle/>
          <a:p>
            <a:pPr algn="ctr">
              <a:lnSpc>
                <a:spcPts val="1379"/>
              </a:lnSpc>
            </a:pPr>
            <a:r>
              <a:rPr sz="1200" spc="-110" dirty="0">
                <a:solidFill>
                  <a:srgbClr val="575250"/>
                </a:solidFill>
                <a:latin typeface="Times New Roman"/>
                <a:cs typeface="Times New Roman"/>
              </a:rPr>
              <a:t>t</a:t>
            </a:r>
            <a:r>
              <a:rPr sz="1200" spc="-110" dirty="0">
                <a:solidFill>
                  <a:srgbClr val="6B6B69"/>
                </a:solidFill>
                <a:latin typeface="Times New Roman"/>
                <a:cs typeface="Times New Roman"/>
              </a:rPr>
              <a:t>r</a:t>
            </a:r>
            <a:r>
              <a:rPr sz="1200" spc="-110" dirty="0">
                <a:solidFill>
                  <a:srgbClr val="575250"/>
                </a:solidFill>
                <a:latin typeface="Times New Roman"/>
                <a:cs typeface="Times New Roman"/>
              </a:rPr>
              <a:t>ansver</a:t>
            </a:r>
            <a:r>
              <a:rPr sz="1200" spc="-110" dirty="0">
                <a:solidFill>
                  <a:srgbClr val="6B6B69"/>
                </a:solidFill>
                <a:latin typeface="Times New Roman"/>
                <a:cs typeface="Times New Roman"/>
              </a:rPr>
              <a:t>su</a:t>
            </a:r>
            <a:r>
              <a:rPr sz="1200" spc="-110" dirty="0">
                <a:solidFill>
                  <a:srgbClr val="575250"/>
                </a:solidFill>
                <a:latin typeface="Times New Roman"/>
                <a:cs typeface="Times New Roman"/>
              </a:rPr>
              <a:t>5 </a:t>
            </a:r>
            <a:endParaRPr sz="1200" dirty="0">
              <a:latin typeface="Times New Roman"/>
              <a:cs typeface="Times New Roman"/>
            </a:endParaRPr>
          </a:p>
          <a:p>
            <a:pPr algn="ctr">
              <a:lnSpc>
                <a:spcPts val="1379"/>
              </a:lnSpc>
            </a:pPr>
            <a:r>
              <a:rPr sz="1200" spc="-97" dirty="0">
                <a:solidFill>
                  <a:srgbClr val="6B6B69"/>
                </a:solidFill>
                <a:latin typeface="Times New Roman"/>
                <a:cs typeface="Times New Roman"/>
              </a:rPr>
              <a:t>a</a:t>
            </a:r>
            <a:r>
              <a:rPr sz="1200" spc="-97" dirty="0">
                <a:solidFill>
                  <a:srgbClr val="7E7C79"/>
                </a:solidFill>
                <a:latin typeface="Times New Roman"/>
                <a:cs typeface="Times New Roman"/>
              </a:rPr>
              <a:t>b</a:t>
            </a:r>
            <a:r>
              <a:rPr sz="1200" spc="-97" dirty="0">
                <a:solidFill>
                  <a:srgbClr val="6B6B69"/>
                </a:solidFill>
                <a:latin typeface="Times New Roman"/>
                <a:cs typeface="Times New Roman"/>
              </a:rPr>
              <a:t>dom</a:t>
            </a:r>
            <a:r>
              <a:rPr sz="1200" spc="-97" dirty="0">
                <a:solidFill>
                  <a:srgbClr val="909090"/>
                </a:solidFill>
                <a:latin typeface="Times New Roman"/>
                <a:cs typeface="Times New Roman"/>
              </a:rPr>
              <a:t>i</a:t>
            </a:r>
            <a:r>
              <a:rPr sz="1200" spc="-97" dirty="0">
                <a:solidFill>
                  <a:srgbClr val="6B6B69"/>
                </a:solidFill>
                <a:latin typeface="Times New Roman"/>
                <a:cs typeface="Times New Roman"/>
              </a:rPr>
              <a:t>n</a:t>
            </a:r>
            <a:r>
              <a:rPr sz="1200" spc="-97" dirty="0">
                <a:solidFill>
                  <a:srgbClr val="909090"/>
                </a:solidFill>
                <a:latin typeface="Times New Roman"/>
                <a:cs typeface="Times New Roman"/>
              </a:rPr>
              <a:t>i</a:t>
            </a:r>
            <a:r>
              <a:rPr sz="1200" spc="-97" dirty="0">
                <a:solidFill>
                  <a:srgbClr val="6B6B69"/>
                </a:solidFill>
                <a:latin typeface="Times New Roman"/>
                <a:cs typeface="Times New Roman"/>
              </a:rPr>
              <a:t>s </a:t>
            </a:r>
            <a:endParaRPr sz="1100" dirty="0">
              <a:latin typeface="Arial"/>
              <a:cs typeface="Arial"/>
            </a:endParaRPr>
          </a:p>
          <a:p>
            <a:pPr algn="ctr">
              <a:lnSpc>
                <a:spcPts val="1264"/>
              </a:lnSpc>
            </a:pPr>
            <a:r>
              <a:rPr sz="1100" spc="-121" dirty="0">
                <a:solidFill>
                  <a:srgbClr val="575250"/>
                </a:solidFill>
                <a:latin typeface="Arial"/>
                <a:cs typeface="Arial"/>
              </a:rPr>
              <a:t>m</a:t>
            </a:r>
            <a:r>
              <a:rPr sz="1100" spc="-121" dirty="0">
                <a:solidFill>
                  <a:srgbClr val="6B6B69"/>
                </a:solidFill>
                <a:latin typeface="Arial"/>
                <a:cs typeface="Arial"/>
              </a:rPr>
              <a:t>us</a:t>
            </a:r>
            <a:r>
              <a:rPr sz="1100" spc="-121" dirty="0">
                <a:solidFill>
                  <a:srgbClr val="575250"/>
                </a:solidFill>
                <a:latin typeface="Arial"/>
                <a:cs typeface="Arial"/>
              </a:rPr>
              <a:t>cl</a:t>
            </a:r>
            <a:r>
              <a:rPr sz="1100" spc="-121" dirty="0">
                <a:solidFill>
                  <a:srgbClr val="6B6B69"/>
                </a:solidFill>
                <a:latin typeface="Arial"/>
                <a:cs typeface="Arial"/>
              </a:rPr>
              <a:t>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68192" y="2394796"/>
            <a:ext cx="240432" cy="308576"/>
          </a:xfrm>
          <a:prstGeom prst="rect">
            <a:avLst/>
          </a:prstGeom>
        </p:spPr>
        <p:txBody>
          <a:bodyPr wrap="square" lIns="0" tIns="7430" rIns="0" bIns="0" rtlCol="0">
            <a:noAutofit/>
          </a:bodyPr>
          <a:lstStyle/>
          <a:p>
            <a:pPr marL="12647">
              <a:lnSpc>
                <a:spcPts val="1175"/>
              </a:lnSpc>
            </a:pPr>
            <a:r>
              <a:rPr sz="1100" i="1" spc="873" dirty="0">
                <a:solidFill>
                  <a:srgbClr val="575250"/>
                </a:solidFill>
                <a:latin typeface="Arial"/>
                <a:cs typeface="Arial"/>
              </a:rPr>
              <a:t>5</a:t>
            </a:r>
            <a:endParaRPr sz="1100" dirty="0">
              <a:latin typeface="Arial"/>
              <a:cs typeface="Arial"/>
            </a:endParaRPr>
          </a:p>
          <a:p>
            <a:pPr marL="12647" marR="6408">
              <a:lnSpc>
                <a:spcPts val="1180"/>
              </a:lnSpc>
            </a:pPr>
            <a:r>
              <a:rPr sz="1200" spc="330" dirty="0">
                <a:solidFill>
                  <a:srgbClr val="575250"/>
                </a:solidFill>
                <a:latin typeface="Times New Roman"/>
                <a:cs typeface="Times New Roman"/>
              </a:rPr>
              <a:t>()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09955" y="2405086"/>
            <a:ext cx="348234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spc="-56" dirty="0">
                <a:solidFill>
                  <a:srgbClr val="575250"/>
                </a:solidFill>
                <a:latin typeface="Arial"/>
                <a:cs typeface="Arial"/>
              </a:rPr>
              <a:t>re</a:t>
            </a:r>
            <a:r>
              <a:rPr sz="1000" spc="-56" dirty="0">
                <a:solidFill>
                  <a:srgbClr val="705B50"/>
                </a:solidFill>
                <a:latin typeface="Arial"/>
                <a:cs typeface="Arial"/>
              </a:rPr>
              <a:t>c</a:t>
            </a:r>
            <a:r>
              <a:rPr sz="1000" spc="-56" dirty="0">
                <a:solidFill>
                  <a:srgbClr val="575250"/>
                </a:solidFill>
                <a:latin typeface="Arial"/>
                <a:cs typeface="Arial"/>
              </a:rPr>
              <a:t>tu</a:t>
            </a:r>
            <a:r>
              <a:rPr sz="1000" spc="-56" dirty="0">
                <a:solidFill>
                  <a:srgbClr val="705B50"/>
                </a:solidFill>
                <a:latin typeface="Arial"/>
                <a:cs typeface="Arial"/>
              </a:rPr>
              <a:t>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1452" y="2416858"/>
            <a:ext cx="248182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-155" dirty="0">
                <a:latin typeface="Arial"/>
                <a:cs typeface="Arial"/>
              </a:rPr>
              <a:t>1.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8661" y="2416858"/>
            <a:ext cx="1887398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-23" dirty="0">
                <a:latin typeface="Arial"/>
                <a:cs typeface="Arial"/>
              </a:rPr>
              <a:t>Deep (internal)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25017" y="2416858"/>
            <a:ext cx="100417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-80" dirty="0">
                <a:latin typeface="Arial"/>
                <a:cs typeface="Arial"/>
              </a:rPr>
              <a:t>inguinal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06899" y="2525571"/>
            <a:ext cx="670460" cy="979635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-93" dirty="0">
                <a:solidFill>
                  <a:srgbClr val="575250"/>
                </a:solidFill>
                <a:latin typeface="Times New Roman"/>
                <a:cs typeface="Times New Roman"/>
              </a:rPr>
              <a:t>ab</a:t>
            </a:r>
            <a:r>
              <a:rPr sz="1200" spc="-93" dirty="0">
                <a:solidFill>
                  <a:srgbClr val="46382D"/>
                </a:solidFill>
                <a:latin typeface="Times New Roman"/>
                <a:cs typeface="Times New Roman"/>
              </a:rPr>
              <a:t>d</a:t>
            </a:r>
            <a:r>
              <a:rPr sz="1200" spc="-93" dirty="0">
                <a:solidFill>
                  <a:srgbClr val="705B50"/>
                </a:solidFill>
                <a:latin typeface="Times New Roman"/>
                <a:cs typeface="Times New Roman"/>
              </a:rPr>
              <a:t>o</a:t>
            </a:r>
            <a:r>
              <a:rPr sz="1200" spc="-93" dirty="0">
                <a:solidFill>
                  <a:srgbClr val="575250"/>
                </a:solidFill>
                <a:latin typeface="Times New Roman"/>
                <a:cs typeface="Times New Roman"/>
              </a:rPr>
              <a:t>minu</a:t>
            </a:r>
            <a:r>
              <a:rPr sz="1200" spc="-93" dirty="0">
                <a:solidFill>
                  <a:srgbClr val="705B50"/>
                </a:solidFill>
                <a:latin typeface="Times New Roman"/>
                <a:cs typeface="Times New Roman"/>
              </a:rPr>
              <a:t>s</a:t>
            </a:r>
            <a:endParaRPr sz="1200" dirty="0">
              <a:latin typeface="Times New Roman"/>
              <a:cs typeface="Times New Roman"/>
            </a:endParaRPr>
          </a:p>
          <a:p>
            <a:pPr marL="15682">
              <a:lnSpc>
                <a:spcPct val="95825"/>
              </a:lnSpc>
              <a:spcBef>
                <a:spcPts val="318"/>
              </a:spcBef>
            </a:pPr>
            <a:r>
              <a:rPr sz="1100" spc="-108" dirty="0">
                <a:solidFill>
                  <a:srgbClr val="575250"/>
                </a:solidFill>
                <a:latin typeface="Arial"/>
                <a:cs typeface="Arial"/>
              </a:rPr>
              <a:t>mu</a:t>
            </a:r>
            <a:r>
              <a:rPr sz="1100" spc="-108" dirty="0">
                <a:solidFill>
                  <a:srgbClr val="705B50"/>
                </a:solidFill>
                <a:latin typeface="Arial"/>
                <a:cs typeface="Arial"/>
              </a:rPr>
              <a:t>s</a:t>
            </a:r>
            <a:r>
              <a:rPr sz="1100" spc="-108" dirty="0">
                <a:solidFill>
                  <a:srgbClr val="575250"/>
                </a:solidFill>
                <a:latin typeface="Arial"/>
                <a:cs typeface="Arial"/>
              </a:rPr>
              <a:t>d</a:t>
            </a:r>
            <a:r>
              <a:rPr sz="1100" spc="-108" dirty="0">
                <a:solidFill>
                  <a:srgbClr val="705B50"/>
                </a:solidFill>
                <a:latin typeface="Arial"/>
                <a:cs typeface="Arial"/>
              </a:rPr>
              <a:t>e</a:t>
            </a:r>
            <a:endParaRPr sz="1100" dirty="0">
              <a:latin typeface="Arial"/>
              <a:cs typeface="Arial"/>
            </a:endParaRPr>
          </a:p>
          <a:p>
            <a:pPr marR="56050" algn="r">
              <a:lnSpc>
                <a:spcPts val="1230"/>
              </a:lnSpc>
              <a:spcBef>
                <a:spcPts val="817"/>
              </a:spcBef>
            </a:pPr>
            <a:r>
              <a:rPr sz="1100" spc="-42" dirty="0">
                <a:solidFill>
                  <a:srgbClr val="705B50"/>
                </a:solidFill>
                <a:latin typeface="Times New Roman"/>
                <a:cs typeface="Times New Roman"/>
              </a:rPr>
              <a:t>co</a:t>
            </a:r>
            <a:r>
              <a:rPr sz="1100" spc="-42" dirty="0">
                <a:solidFill>
                  <a:srgbClr val="575250"/>
                </a:solidFill>
                <a:latin typeface="Times New Roman"/>
                <a:cs typeface="Times New Roman"/>
              </a:rPr>
              <a:t>n</a:t>
            </a:r>
            <a:r>
              <a:rPr sz="1100" spc="-42" dirty="0">
                <a:solidFill>
                  <a:srgbClr val="705B50"/>
                </a:solidFill>
                <a:latin typeface="Times New Roman"/>
                <a:cs typeface="Times New Roman"/>
              </a:rPr>
              <a:t>j</a:t>
            </a:r>
            <a:r>
              <a:rPr sz="1100" spc="-42" dirty="0">
                <a:solidFill>
                  <a:srgbClr val="575250"/>
                </a:solidFill>
                <a:latin typeface="Times New Roman"/>
                <a:cs typeface="Times New Roman"/>
              </a:rPr>
              <a:t>o</a:t>
            </a:r>
            <a:r>
              <a:rPr sz="1100" spc="-42" dirty="0">
                <a:solidFill>
                  <a:srgbClr val="705B50"/>
                </a:solidFill>
                <a:latin typeface="Times New Roman"/>
                <a:cs typeface="Times New Roman"/>
              </a:rPr>
              <a:t>i</a:t>
            </a:r>
            <a:r>
              <a:rPr sz="1100" spc="-42" dirty="0">
                <a:solidFill>
                  <a:srgbClr val="575250"/>
                </a:solidFill>
                <a:latin typeface="Times New Roman"/>
                <a:cs typeface="Times New Roman"/>
              </a:rPr>
              <a:t>n</a:t>
            </a:r>
            <a:r>
              <a:rPr sz="1100" spc="-42" dirty="0">
                <a:solidFill>
                  <a:srgbClr val="46382D"/>
                </a:solidFill>
                <a:latin typeface="Times New Roman"/>
                <a:cs typeface="Times New Roman"/>
              </a:rPr>
              <a:t>t</a:t>
            </a:r>
            <a:endParaRPr sz="1100" dirty="0">
              <a:latin typeface="Times New Roman"/>
              <a:cs typeface="Times New Roman"/>
            </a:endParaRPr>
          </a:p>
          <a:p>
            <a:pPr marL="219003">
              <a:lnSpc>
                <a:spcPts val="1019"/>
              </a:lnSpc>
            </a:pPr>
            <a:r>
              <a:rPr sz="1100" b="1" spc="-127" dirty="0">
                <a:solidFill>
                  <a:srgbClr val="693D3D"/>
                </a:solidFill>
                <a:latin typeface="Arial"/>
                <a:cs typeface="Arial"/>
              </a:rPr>
              <a:t>tendon</a:t>
            </a:r>
            <a:endParaRPr sz="1100" dirty="0">
              <a:latin typeface="Arial"/>
              <a:cs typeface="Arial"/>
            </a:endParaRPr>
          </a:p>
          <a:p>
            <a:pPr marR="12647" algn="r">
              <a:lnSpc>
                <a:spcPts val="1664"/>
              </a:lnSpc>
              <a:spcBef>
                <a:spcPts val="32"/>
              </a:spcBef>
            </a:pPr>
            <a:r>
              <a:rPr sz="1700" spc="479" dirty="0">
                <a:solidFill>
                  <a:srgbClr val="575250"/>
                </a:solidFill>
                <a:latin typeface="Times New Roman"/>
                <a:cs typeface="Times New Roman"/>
              </a:rPr>
              <a:t>\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9235" y="2579911"/>
            <a:ext cx="95408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288" dirty="0">
                <a:latin typeface="Times New Roman"/>
                <a:cs typeface="Times New Roman"/>
              </a:rPr>
              <a:t>.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83423" y="2746066"/>
            <a:ext cx="2606627" cy="1078483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24783" marR="45800">
              <a:lnSpc>
                <a:spcPts val="2244"/>
              </a:lnSpc>
            </a:pPr>
            <a:r>
              <a:rPr sz="2100" b="1" spc="4" dirty="0">
                <a:latin typeface="Arial"/>
                <a:cs typeface="Arial"/>
              </a:rPr>
              <a:t>ring</a:t>
            </a:r>
            <a:endParaRPr sz="2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1072"/>
              </a:spcBef>
            </a:pPr>
            <a:r>
              <a:rPr sz="2100" b="1" spc="-36" dirty="0">
                <a:latin typeface="Arial"/>
                <a:cs typeface="Arial"/>
              </a:rPr>
              <a:t>Superficial (external)</a:t>
            </a:r>
            <a:endParaRPr sz="2100" dirty="0">
              <a:latin typeface="Arial"/>
              <a:cs typeface="Arial"/>
            </a:endParaRPr>
          </a:p>
          <a:p>
            <a:pPr marL="21751" marR="45800">
              <a:lnSpc>
                <a:spcPct val="95825"/>
              </a:lnSpc>
              <a:spcBef>
                <a:spcPts val="175"/>
              </a:spcBef>
            </a:pPr>
            <a:r>
              <a:rPr sz="2100" b="1" spc="-97" dirty="0">
                <a:latin typeface="Arial"/>
                <a:cs typeface="Arial"/>
              </a:rPr>
              <a:t>inguinal  ring.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20131" y="2748363"/>
            <a:ext cx="207736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1044" dirty="0">
                <a:solidFill>
                  <a:srgbClr val="AC8C89"/>
                </a:solidFill>
                <a:latin typeface="Arial"/>
                <a:cs typeface="Arial"/>
              </a:rPr>
              <a:t>'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14947" y="2748363"/>
            <a:ext cx="111139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119" dirty="0">
                <a:solidFill>
                  <a:srgbClr val="826959"/>
                </a:solidFill>
                <a:latin typeface="Arial"/>
                <a:cs typeface="Arial"/>
              </a:rPr>
              <a:t>"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05547" y="2799891"/>
            <a:ext cx="654258" cy="308643"/>
          </a:xfrm>
          <a:prstGeom prst="rect">
            <a:avLst/>
          </a:prstGeom>
        </p:spPr>
        <p:txBody>
          <a:bodyPr wrap="square" lIns="0" tIns="8095" rIns="0" bIns="0" rtlCol="0">
            <a:noAutofit/>
          </a:bodyPr>
          <a:lstStyle/>
          <a:p>
            <a:pPr algn="ctr">
              <a:lnSpc>
                <a:spcPts val="1274"/>
              </a:lnSpc>
            </a:pPr>
            <a:r>
              <a:rPr sz="1200" spc="-87" dirty="0">
                <a:solidFill>
                  <a:srgbClr val="575250"/>
                </a:solidFill>
                <a:latin typeface="Times New Roman"/>
                <a:cs typeface="Times New Roman"/>
              </a:rPr>
              <a:t>tran</a:t>
            </a:r>
            <a:r>
              <a:rPr sz="1200" spc="-87" dirty="0">
                <a:solidFill>
                  <a:srgbClr val="6B6B69"/>
                </a:solidFill>
                <a:latin typeface="Times New Roman"/>
                <a:cs typeface="Times New Roman"/>
              </a:rPr>
              <a:t>sve</a:t>
            </a:r>
            <a:r>
              <a:rPr sz="1200" spc="-87" dirty="0">
                <a:solidFill>
                  <a:srgbClr val="575250"/>
                </a:solidFill>
                <a:latin typeface="Times New Roman"/>
                <a:cs typeface="Times New Roman"/>
              </a:rPr>
              <a:t>r</a:t>
            </a:r>
            <a:r>
              <a:rPr sz="1200" spc="-87" dirty="0">
                <a:solidFill>
                  <a:srgbClr val="6B6B69"/>
                </a:solidFill>
                <a:latin typeface="Times New Roman"/>
                <a:cs typeface="Times New Roman"/>
              </a:rPr>
              <a:t>salis</a:t>
            </a:r>
            <a:endParaRPr sz="1200" dirty="0">
              <a:latin typeface="Times New Roman"/>
              <a:cs typeface="Times New Roman"/>
            </a:endParaRPr>
          </a:p>
          <a:p>
            <a:pPr marL="162547" marR="173411" algn="ctr">
              <a:lnSpc>
                <a:spcPts val="1075"/>
              </a:lnSpc>
            </a:pPr>
            <a:r>
              <a:rPr sz="1100" spc="-124" dirty="0">
                <a:solidFill>
                  <a:srgbClr val="6B6B69"/>
                </a:solidFill>
                <a:latin typeface="Arial"/>
                <a:cs typeface="Arial"/>
              </a:rPr>
              <a:t>f</a:t>
            </a:r>
            <a:r>
              <a:rPr sz="1100" spc="-124" dirty="0">
                <a:solidFill>
                  <a:srgbClr val="575250"/>
                </a:solidFill>
                <a:latin typeface="Arial"/>
                <a:cs typeface="Arial"/>
              </a:rPr>
              <a:t>a</a:t>
            </a:r>
            <a:r>
              <a:rPr sz="1100" spc="-124" dirty="0">
                <a:solidFill>
                  <a:srgbClr val="6B6B69"/>
                </a:solidFill>
                <a:latin typeface="Arial"/>
                <a:cs typeface="Arial"/>
              </a:rPr>
              <a:t>scia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2307" y="3213528"/>
            <a:ext cx="255772" cy="279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b="1" spc="-77" dirty="0">
                <a:latin typeface="Arial"/>
                <a:cs typeface="Arial"/>
              </a:rPr>
              <a:t>2.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6755" y="3866979"/>
            <a:ext cx="544291" cy="427866"/>
          </a:xfrm>
          <a:prstGeom prst="rect">
            <a:avLst/>
          </a:prstGeom>
        </p:spPr>
        <p:txBody>
          <a:bodyPr wrap="square" lIns="0" tIns="7588" rIns="0" bIns="0" rtlCol="0">
            <a:noAutofit/>
          </a:bodyPr>
          <a:lstStyle/>
          <a:p>
            <a:pPr marL="1741" marR="1741" algn="ctr">
              <a:lnSpc>
                <a:spcPts val="1264"/>
              </a:lnSpc>
            </a:pPr>
            <a:r>
              <a:rPr sz="1100" spc="-190" dirty="0">
                <a:solidFill>
                  <a:srgbClr val="6B6B69"/>
                </a:solidFill>
                <a:latin typeface="Arial"/>
                <a:cs typeface="Arial"/>
              </a:rPr>
              <a:t>s</a:t>
            </a:r>
            <a:r>
              <a:rPr sz="1100" spc="-81" dirty="0">
                <a:solidFill>
                  <a:srgbClr val="575250"/>
                </a:solidFill>
                <a:latin typeface="Arial"/>
                <a:cs typeface="Arial"/>
              </a:rPr>
              <a:t>u</a:t>
            </a:r>
            <a:r>
              <a:rPr sz="1100" spc="-37" dirty="0">
                <a:solidFill>
                  <a:srgbClr val="575250"/>
                </a:solidFill>
                <a:latin typeface="Arial"/>
                <a:cs typeface="Arial"/>
              </a:rPr>
              <a:t>p</a:t>
            </a:r>
            <a:r>
              <a:rPr sz="1100" spc="-154" dirty="0">
                <a:solidFill>
                  <a:srgbClr val="6B6B69"/>
                </a:solidFill>
                <a:latin typeface="Arial"/>
                <a:cs typeface="Arial"/>
              </a:rPr>
              <a:t>e</a:t>
            </a:r>
            <a:r>
              <a:rPr sz="1100" spc="-23" dirty="0">
                <a:solidFill>
                  <a:srgbClr val="575250"/>
                </a:solidFill>
                <a:latin typeface="Arial"/>
                <a:cs typeface="Arial"/>
              </a:rPr>
              <a:t>rf</a:t>
            </a:r>
            <a:r>
              <a:rPr sz="1100" spc="-52" dirty="0">
                <a:solidFill>
                  <a:srgbClr val="575250"/>
                </a:solidFill>
                <a:latin typeface="Arial"/>
                <a:cs typeface="Arial"/>
              </a:rPr>
              <a:t>i</a:t>
            </a:r>
            <a:r>
              <a:rPr sz="1100" spc="-118" dirty="0">
                <a:solidFill>
                  <a:srgbClr val="575250"/>
                </a:solidFill>
                <a:latin typeface="Arial"/>
                <a:cs typeface="Arial"/>
              </a:rPr>
              <a:t>c</a:t>
            </a:r>
            <a:r>
              <a:rPr sz="1100" spc="-29" dirty="0">
                <a:solidFill>
                  <a:srgbClr val="575250"/>
                </a:solidFill>
                <a:latin typeface="Arial"/>
                <a:cs typeface="Arial"/>
              </a:rPr>
              <a:t>i</a:t>
            </a:r>
            <a:r>
              <a:rPr sz="1100" spc="-77" dirty="0">
                <a:solidFill>
                  <a:srgbClr val="6B6B69"/>
                </a:solidFill>
                <a:latin typeface="Arial"/>
                <a:cs typeface="Arial"/>
              </a:rPr>
              <a:t>al</a:t>
            </a:r>
            <a:r>
              <a:rPr sz="1100" spc="-54" dirty="0">
                <a:solidFill>
                  <a:srgbClr val="6B6B69"/>
                </a:solidFill>
                <a:latin typeface="Arial"/>
                <a:cs typeface="Arial"/>
              </a:rPr>
              <a:t> </a:t>
            </a:r>
            <a:endParaRPr sz="1000" dirty="0">
              <a:latin typeface="Arial"/>
              <a:cs typeface="Arial"/>
            </a:endParaRPr>
          </a:p>
          <a:p>
            <a:pPr marL="1741" marR="1741" algn="ctr">
              <a:lnSpc>
                <a:spcPts val="1149"/>
              </a:lnSpc>
            </a:pPr>
            <a:r>
              <a:rPr sz="1000" spc="-34" dirty="0">
                <a:solidFill>
                  <a:srgbClr val="6B6B69"/>
                </a:solidFill>
                <a:latin typeface="Arial"/>
                <a:cs typeface="Arial"/>
              </a:rPr>
              <a:t>in</a:t>
            </a:r>
            <a:r>
              <a:rPr sz="1000" spc="-34" dirty="0">
                <a:solidFill>
                  <a:srgbClr val="575250"/>
                </a:solidFill>
                <a:latin typeface="Arial"/>
                <a:cs typeface="Arial"/>
              </a:rPr>
              <a:t>guin</a:t>
            </a:r>
            <a:r>
              <a:rPr sz="1000" spc="-34" dirty="0">
                <a:solidFill>
                  <a:srgbClr val="6B6B69"/>
                </a:solidFill>
                <a:latin typeface="Arial"/>
                <a:cs typeface="Arial"/>
              </a:rPr>
              <a:t>a</a:t>
            </a:r>
            <a:r>
              <a:rPr sz="1000" spc="-34" dirty="0">
                <a:solidFill>
                  <a:srgbClr val="7E7C79"/>
                </a:solidFill>
                <a:latin typeface="Arial"/>
                <a:cs typeface="Arial"/>
              </a:rPr>
              <a:t>l </a:t>
            </a:r>
            <a:endParaRPr sz="1000" dirty="0">
              <a:latin typeface="Arial"/>
              <a:cs typeface="Arial"/>
            </a:endParaRPr>
          </a:p>
          <a:p>
            <a:pPr marL="1741" marR="1741" algn="ctr">
              <a:lnSpc>
                <a:spcPts val="1149"/>
              </a:lnSpc>
            </a:pPr>
            <a:r>
              <a:rPr sz="1000" spc="-181" dirty="0">
                <a:solidFill>
                  <a:srgbClr val="575250"/>
                </a:solidFill>
                <a:latin typeface="Arial"/>
                <a:cs typeface="Arial"/>
              </a:rPr>
              <a:t>ming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41668" y="4014071"/>
            <a:ext cx="408441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-14" dirty="0">
                <a:solidFill>
                  <a:srgbClr val="575250"/>
                </a:solidFill>
                <a:latin typeface="Times New Roman"/>
                <a:cs typeface="Times New Roman"/>
              </a:rPr>
              <a:t>p</a:t>
            </a:r>
            <a:r>
              <a:rPr sz="1100" spc="-9" dirty="0">
                <a:solidFill>
                  <a:srgbClr val="6B6B69"/>
                </a:solidFill>
                <a:latin typeface="Times New Roman"/>
                <a:cs typeface="Times New Roman"/>
              </a:rPr>
              <a:t>h</a:t>
            </a:r>
            <a:r>
              <a:rPr sz="1100" spc="-9" dirty="0">
                <a:solidFill>
                  <a:srgbClr val="575250"/>
                </a:solidFill>
                <a:latin typeface="Times New Roman"/>
                <a:cs typeface="Times New Roman"/>
              </a:rPr>
              <a:t>a</a:t>
            </a:r>
            <a:r>
              <a:rPr sz="1100" dirty="0">
                <a:solidFill>
                  <a:srgbClr val="312F2F"/>
                </a:solidFill>
                <a:latin typeface="Times New Roman"/>
                <a:cs typeface="Times New Roman"/>
              </a:rPr>
              <a:t>t</a:t>
            </a:r>
            <a:r>
              <a:rPr sz="1100" spc="-14" dirty="0">
                <a:solidFill>
                  <a:srgbClr val="312F2F"/>
                </a:solidFill>
                <a:latin typeface="Times New Roman"/>
                <a:cs typeface="Times New Roman"/>
              </a:rPr>
              <a:t>i</a:t>
            </a:r>
            <a:r>
              <a:rPr sz="1100" dirty="0">
                <a:solidFill>
                  <a:srgbClr val="575250"/>
                </a:solidFill>
                <a:latin typeface="Times New Roman"/>
                <a:cs typeface="Times New Roman"/>
              </a:rPr>
              <a:t>cs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1720" y="4109672"/>
            <a:ext cx="1159981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100" b="1" spc="-62" dirty="0">
                <a:solidFill>
                  <a:srgbClr val="312F2F"/>
                </a:solidFill>
                <a:latin typeface="Arial"/>
                <a:cs typeface="Arial"/>
              </a:rPr>
              <a:t>ASIS </a:t>
            </a:r>
            <a:r>
              <a:rPr sz="1200" b="1" spc="-62" dirty="0">
                <a:solidFill>
                  <a:srgbClr val="312F2F"/>
                </a:solidFill>
                <a:latin typeface="Arial"/>
                <a:cs typeface="Arial"/>
              </a:rPr>
              <a:t>of the pelvis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011" y="4260171"/>
            <a:ext cx="1246623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240" dirty="0">
                <a:solidFill>
                  <a:srgbClr val="312F2F"/>
                </a:solidFill>
                <a:latin typeface="Arial"/>
                <a:cs typeface="Arial"/>
              </a:rPr>
              <a:t>Mid-lngu</a:t>
            </a:r>
            <a:r>
              <a:rPr sz="1100" b="1" spc="240" dirty="0">
                <a:solidFill>
                  <a:srgbClr val="575250"/>
                </a:solidFill>
                <a:latin typeface="Arial"/>
                <a:cs typeface="Arial"/>
              </a:rPr>
              <a:t>~</a:t>
            </a:r>
            <a:r>
              <a:rPr sz="1100" b="1" spc="240" dirty="0">
                <a:solidFill>
                  <a:srgbClr val="312F2F"/>
                </a:solidFill>
                <a:latin typeface="Arial"/>
                <a:cs typeface="Arial"/>
              </a:rPr>
              <a:t>int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76619" y="5035514"/>
            <a:ext cx="675781" cy="299835"/>
          </a:xfrm>
          <a:prstGeom prst="rect">
            <a:avLst/>
          </a:prstGeom>
        </p:spPr>
        <p:txBody>
          <a:bodyPr wrap="square" lIns="0" tIns="6575" rIns="0" bIns="0" rtlCol="0">
            <a:noAutofit/>
          </a:bodyPr>
          <a:lstStyle/>
          <a:p>
            <a:pPr algn="ctr">
              <a:lnSpc>
                <a:spcPts val="1040"/>
              </a:lnSpc>
            </a:pPr>
            <a:r>
              <a:rPr sz="1000" spc="-39" dirty="0">
                <a:solidFill>
                  <a:srgbClr val="575250"/>
                </a:solidFill>
                <a:latin typeface="Arial"/>
                <a:cs typeface="Arial"/>
              </a:rPr>
              <a:t>ex</a:t>
            </a:r>
            <a:r>
              <a:rPr sz="1000" spc="-39" dirty="0">
                <a:solidFill>
                  <a:srgbClr val="312F2F"/>
                </a:solidFill>
                <a:latin typeface="Arial"/>
                <a:cs typeface="Arial"/>
              </a:rPr>
              <a:t>t</a:t>
            </a:r>
            <a:r>
              <a:rPr sz="1000" spc="-39" dirty="0">
                <a:solidFill>
                  <a:srgbClr val="575250"/>
                </a:solidFill>
                <a:latin typeface="Arial"/>
                <a:cs typeface="Arial"/>
              </a:rPr>
              <a:t>e</a:t>
            </a:r>
            <a:r>
              <a:rPr sz="1000" spc="-39" dirty="0">
                <a:solidFill>
                  <a:srgbClr val="6B6B69"/>
                </a:solidFill>
                <a:latin typeface="Arial"/>
                <a:cs typeface="Arial"/>
              </a:rPr>
              <a:t>r</a:t>
            </a:r>
            <a:r>
              <a:rPr sz="1000" spc="-39" dirty="0">
                <a:solidFill>
                  <a:srgbClr val="46382D"/>
                </a:solidFill>
                <a:latin typeface="Arial"/>
                <a:cs typeface="Arial"/>
              </a:rPr>
              <a:t>n</a:t>
            </a:r>
            <a:r>
              <a:rPr sz="1000" spc="-39" dirty="0">
                <a:solidFill>
                  <a:srgbClr val="575250"/>
                </a:solidFill>
                <a:latin typeface="Arial"/>
                <a:cs typeface="Arial"/>
              </a:rPr>
              <a:t>al </a:t>
            </a:r>
            <a:r>
              <a:rPr sz="1000" spc="-39" dirty="0">
                <a:solidFill>
                  <a:srgbClr val="46382D"/>
                </a:solidFill>
                <a:latin typeface="Arial"/>
                <a:cs typeface="Arial"/>
              </a:rPr>
              <a:t>il</a:t>
            </a:r>
            <a:r>
              <a:rPr sz="1000" spc="-39" dirty="0">
                <a:solidFill>
                  <a:srgbClr val="705B50"/>
                </a:solidFill>
                <a:latin typeface="Arial"/>
                <a:cs typeface="Arial"/>
              </a:rPr>
              <a:t>ia</a:t>
            </a:r>
            <a:r>
              <a:rPr sz="1000" spc="-39" dirty="0">
                <a:solidFill>
                  <a:srgbClr val="575250"/>
                </a:solidFill>
                <a:latin typeface="Arial"/>
                <a:cs typeface="Arial"/>
              </a:rPr>
              <a:t>c</a:t>
            </a:r>
            <a:endParaRPr sz="1000" dirty="0">
              <a:latin typeface="Arial"/>
              <a:cs typeface="Arial"/>
            </a:endParaRPr>
          </a:p>
          <a:p>
            <a:pPr marL="102990" marR="113815" algn="ctr">
              <a:lnSpc>
                <a:spcPts val="1250"/>
              </a:lnSpc>
              <a:spcBef>
                <a:spcPts val="10"/>
              </a:spcBef>
            </a:pPr>
            <a:r>
              <a:rPr sz="1000" spc="-9" dirty="0">
                <a:solidFill>
                  <a:srgbClr val="575250"/>
                </a:solidFill>
                <a:latin typeface="Times New Roman"/>
                <a:cs typeface="Times New Roman"/>
              </a:rPr>
              <a:t>a</a:t>
            </a:r>
            <a:r>
              <a:rPr sz="1000" spc="-9" dirty="0">
                <a:solidFill>
                  <a:srgbClr val="7E7C79"/>
                </a:solidFill>
                <a:latin typeface="Times New Roman"/>
                <a:cs typeface="Times New Roman"/>
              </a:rPr>
              <a:t>. </a:t>
            </a:r>
            <a:r>
              <a:rPr sz="1000" spc="-9" dirty="0">
                <a:solidFill>
                  <a:srgbClr val="575250"/>
                </a:solidFill>
                <a:latin typeface="Times New Roman"/>
                <a:cs typeface="Times New Roman"/>
              </a:rPr>
              <a:t>a</a:t>
            </a:r>
            <a:r>
              <a:rPr sz="1000" spc="-9" dirty="0">
                <a:solidFill>
                  <a:srgbClr val="46382D"/>
                </a:solidFill>
                <a:latin typeface="Times New Roman"/>
                <a:cs typeface="Times New Roman"/>
              </a:rPr>
              <a:t>n</a:t>
            </a:r>
            <a:r>
              <a:rPr sz="1000" spc="-9" dirty="0">
                <a:solidFill>
                  <a:srgbClr val="575250"/>
                </a:solidFill>
                <a:latin typeface="Times New Roman"/>
                <a:cs typeface="Times New Roman"/>
              </a:rPr>
              <a:t>d </a:t>
            </a:r>
            <a:r>
              <a:rPr sz="1300" spc="-6" dirty="0">
                <a:solidFill>
                  <a:srgbClr val="826959"/>
                </a:solidFill>
                <a:latin typeface="Arial"/>
                <a:cs typeface="Arial"/>
              </a:rPr>
              <a:t>v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96232" y="5092885"/>
            <a:ext cx="160913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468" dirty="0">
                <a:solidFill>
                  <a:srgbClr val="B5A89A"/>
                </a:solidFill>
                <a:latin typeface="Times New Roman"/>
                <a:cs typeface="Times New Roman"/>
              </a:rPr>
              <a:t>l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3468" y="5122767"/>
            <a:ext cx="322008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-92" dirty="0">
                <a:solidFill>
                  <a:srgbClr val="575250"/>
                </a:solidFill>
                <a:latin typeface="Arial"/>
                <a:cs typeface="Arial"/>
              </a:rPr>
              <a:t>pubic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49443" y="5146257"/>
            <a:ext cx="672718" cy="546100"/>
          </a:xfrm>
          <a:prstGeom prst="rect">
            <a:avLst/>
          </a:prstGeom>
        </p:spPr>
        <p:txBody>
          <a:bodyPr wrap="square" lIns="0" tIns="27187" rIns="0" bIns="0" rtlCol="0">
            <a:noAutofit/>
          </a:bodyPr>
          <a:lstStyle/>
          <a:p>
            <a:pPr marL="12647">
              <a:lnSpc>
                <a:spcPts val="4290"/>
              </a:lnSpc>
            </a:pPr>
            <a:r>
              <a:rPr sz="1700" spc="-49" baseline="89599" dirty="0">
                <a:solidFill>
                  <a:srgbClr val="575250"/>
                </a:solidFill>
                <a:latin typeface="Times New Roman"/>
                <a:cs typeface="Times New Roman"/>
              </a:rPr>
              <a:t>t</a:t>
            </a:r>
            <a:r>
              <a:rPr sz="1700" spc="-49" baseline="89599" dirty="0">
                <a:solidFill>
                  <a:srgbClr val="6B6B69"/>
                </a:solidFill>
                <a:latin typeface="Times New Roman"/>
                <a:cs typeface="Times New Roman"/>
              </a:rPr>
              <a:t>u</a:t>
            </a:r>
            <a:r>
              <a:rPr sz="1700" spc="-49" baseline="89599" dirty="0">
                <a:solidFill>
                  <a:srgbClr val="575250"/>
                </a:solidFill>
                <a:latin typeface="Times New Roman"/>
                <a:cs typeface="Times New Roman"/>
              </a:rPr>
              <a:t>b</a:t>
            </a:r>
            <a:r>
              <a:rPr sz="1700" spc="-49" baseline="89599" dirty="0">
                <a:solidFill>
                  <a:srgbClr val="6B6B69"/>
                </a:solidFill>
                <a:latin typeface="Times New Roman"/>
                <a:cs typeface="Times New Roman"/>
              </a:rPr>
              <a:t>e</a:t>
            </a:r>
            <a:r>
              <a:rPr sz="1700" spc="-49" baseline="89599" dirty="0">
                <a:solidFill>
                  <a:srgbClr val="B5A89A"/>
                </a:solidFill>
                <a:latin typeface="Times New Roman"/>
                <a:cs typeface="Times New Roman"/>
              </a:rPr>
              <a:t>r</a:t>
            </a:r>
            <a:r>
              <a:rPr sz="1700" spc="-49" baseline="89599" dirty="0">
                <a:solidFill>
                  <a:srgbClr val="575250"/>
                </a:solidFill>
                <a:latin typeface="Times New Roman"/>
                <a:cs typeface="Times New Roman"/>
              </a:rPr>
              <a:t>cle</a:t>
            </a:r>
            <a:r>
              <a:rPr sz="4100" spc="-696" dirty="0">
                <a:solidFill>
                  <a:srgbClr val="B5A89A"/>
                </a:solidFill>
                <a:latin typeface="Arial"/>
                <a:cs typeface="Arial"/>
              </a:rPr>
              <a:t>--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09747" y="5613512"/>
            <a:ext cx="1165782" cy="354075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5682" marR="20863">
              <a:lnSpc>
                <a:spcPts val="1225"/>
              </a:lnSpc>
            </a:pPr>
            <a:r>
              <a:rPr sz="1100" spc="48" dirty="0">
                <a:solidFill>
                  <a:srgbClr val="312F2F"/>
                </a:solidFill>
                <a:latin typeface="Arial"/>
                <a:cs typeface="Arial"/>
              </a:rPr>
              <a:t>Midpoint of the</a:t>
            </a:r>
            <a:endParaRPr sz="1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158"/>
              </a:spcBef>
            </a:pPr>
            <a:r>
              <a:rPr sz="1100" spc="33" dirty="0">
                <a:solidFill>
                  <a:srgbClr val="312F2F"/>
                </a:solidFill>
                <a:latin typeface="Arial"/>
                <a:cs typeface="Arial"/>
              </a:rPr>
              <a:t>inguinal ligament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0051" y="6415107"/>
            <a:ext cx="2124892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spc="-158" dirty="0">
                <a:solidFill>
                  <a:srgbClr val="312F2F"/>
                </a:solidFill>
                <a:latin typeface="Arial"/>
                <a:cs typeface="Arial"/>
              </a:rPr>
              <a:t>P</a:t>
            </a:r>
            <a:r>
              <a:rPr sz="1100" spc="36" dirty="0">
                <a:solidFill>
                  <a:srgbClr val="312F2F"/>
                </a:solidFill>
                <a:latin typeface="Arial"/>
                <a:cs typeface="Arial"/>
              </a:rPr>
              <a:t>u</a:t>
            </a:r>
            <a:r>
              <a:rPr sz="1100" spc="60" dirty="0">
                <a:solidFill>
                  <a:srgbClr val="312F2F"/>
                </a:solidFill>
                <a:latin typeface="Arial"/>
                <a:cs typeface="Arial"/>
              </a:rPr>
              <a:t>b</a:t>
            </a:r>
            <a:r>
              <a:rPr sz="1100" spc="40" dirty="0">
                <a:solidFill>
                  <a:srgbClr val="312F2F"/>
                </a:solidFill>
                <a:latin typeface="Arial"/>
                <a:cs typeface="Arial"/>
              </a:rPr>
              <a:t>i</a:t>
            </a:r>
            <a:r>
              <a:rPr sz="1100" spc="-65" dirty="0">
                <a:solidFill>
                  <a:srgbClr val="312F2F"/>
                </a:solidFill>
                <a:latin typeface="Arial"/>
                <a:cs typeface="Arial"/>
              </a:rPr>
              <a:t>c</a:t>
            </a:r>
            <a:r>
              <a:rPr sz="1100" spc="50" dirty="0">
                <a:solidFill>
                  <a:srgbClr val="312F2F"/>
                </a:solidFill>
                <a:latin typeface="Arial"/>
                <a:cs typeface="Arial"/>
              </a:rPr>
              <a:t> </a:t>
            </a:r>
            <a:r>
              <a:rPr sz="1100" spc="-95" dirty="0">
                <a:solidFill>
                  <a:srgbClr val="312F2F"/>
                </a:solidFill>
                <a:latin typeface="Arial"/>
                <a:cs typeface="Arial"/>
              </a:rPr>
              <a:t>s</a:t>
            </a:r>
            <a:r>
              <a:rPr sz="1100" spc="46" dirty="0">
                <a:solidFill>
                  <a:srgbClr val="312F2F"/>
                </a:solidFill>
                <a:latin typeface="Arial"/>
                <a:cs typeface="Arial"/>
              </a:rPr>
              <a:t>y</a:t>
            </a:r>
            <a:r>
              <a:rPr sz="1100" spc="66" dirty="0">
                <a:solidFill>
                  <a:srgbClr val="312F2F"/>
                </a:solidFill>
                <a:latin typeface="Arial"/>
                <a:cs typeface="Arial"/>
              </a:rPr>
              <a:t>m</a:t>
            </a:r>
            <a:r>
              <a:rPr sz="1100" spc="60" dirty="0">
                <a:solidFill>
                  <a:srgbClr val="312F2F"/>
                </a:solidFill>
                <a:latin typeface="Arial"/>
                <a:cs typeface="Arial"/>
              </a:rPr>
              <a:t>p</a:t>
            </a:r>
            <a:r>
              <a:rPr sz="1100" spc="36" dirty="0">
                <a:solidFill>
                  <a:srgbClr val="312F2F"/>
                </a:solidFill>
                <a:latin typeface="Arial"/>
                <a:cs typeface="Arial"/>
              </a:rPr>
              <a:t>h</a:t>
            </a:r>
            <a:r>
              <a:rPr sz="1100" spc="46" dirty="0">
                <a:solidFill>
                  <a:srgbClr val="312F2F"/>
                </a:solidFill>
                <a:latin typeface="Arial"/>
                <a:cs typeface="Arial"/>
              </a:rPr>
              <a:t>y</a:t>
            </a:r>
            <a:r>
              <a:rPr sz="1100" spc="-45" dirty="0">
                <a:solidFill>
                  <a:srgbClr val="312F2F"/>
                </a:solidFill>
                <a:latin typeface="Arial"/>
                <a:cs typeface="Arial"/>
              </a:rPr>
              <a:t>s</a:t>
            </a:r>
            <a:r>
              <a:rPr sz="1100" spc="18" dirty="0">
                <a:solidFill>
                  <a:srgbClr val="312F2F"/>
                </a:solidFill>
                <a:latin typeface="Arial"/>
                <a:cs typeface="Arial"/>
              </a:rPr>
              <a:t>i</a:t>
            </a:r>
            <a:r>
              <a:rPr sz="1100" spc="-87" dirty="0">
                <a:solidFill>
                  <a:srgbClr val="312F2F"/>
                </a:solidFill>
                <a:latin typeface="Arial"/>
                <a:cs typeface="Arial"/>
              </a:rPr>
              <a:t>s</a:t>
            </a:r>
            <a:r>
              <a:rPr sz="1100" dirty="0">
                <a:solidFill>
                  <a:srgbClr val="312F2F"/>
                </a:solidFill>
                <a:latin typeface="Arial"/>
                <a:cs typeface="Arial"/>
              </a:rPr>
              <a:t>  </a:t>
            </a:r>
            <a:r>
              <a:rPr sz="1100" spc="64" dirty="0">
                <a:solidFill>
                  <a:srgbClr val="312F2F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312F2F"/>
                </a:solidFill>
                <a:latin typeface="Arial"/>
                <a:cs typeface="Arial"/>
              </a:rPr>
              <a:t>P</a:t>
            </a:r>
            <a:r>
              <a:rPr sz="1100" spc="-13" dirty="0">
                <a:solidFill>
                  <a:srgbClr val="312F2F"/>
                </a:solidFill>
                <a:latin typeface="Arial"/>
                <a:cs typeface="Arial"/>
              </a:rPr>
              <a:t>u</a:t>
            </a:r>
            <a:r>
              <a:rPr sz="1100" spc="-8" dirty="0">
                <a:solidFill>
                  <a:srgbClr val="312F2F"/>
                </a:solidFill>
                <a:latin typeface="Arial"/>
                <a:cs typeface="Arial"/>
              </a:rPr>
              <a:t>b</a:t>
            </a:r>
            <a:r>
              <a:rPr sz="1100" spc="-5" dirty="0">
                <a:solidFill>
                  <a:srgbClr val="312F2F"/>
                </a:solidFill>
                <a:latin typeface="Arial"/>
                <a:cs typeface="Arial"/>
              </a:rPr>
              <a:t>i</a:t>
            </a:r>
            <a:r>
              <a:rPr sz="1100" spc="-32" dirty="0">
                <a:solidFill>
                  <a:srgbClr val="312F2F"/>
                </a:solidFill>
                <a:latin typeface="Arial"/>
                <a:cs typeface="Arial"/>
              </a:rPr>
              <a:t>c</a:t>
            </a:r>
            <a:r>
              <a:rPr sz="1100" spc="54" dirty="0">
                <a:solidFill>
                  <a:srgbClr val="312F2F"/>
                </a:solidFill>
                <a:latin typeface="Arial"/>
                <a:cs typeface="Arial"/>
              </a:rPr>
              <a:t> </a:t>
            </a:r>
            <a:r>
              <a:rPr sz="1100" spc="128" dirty="0">
                <a:solidFill>
                  <a:srgbClr val="312F2F"/>
                </a:solidFill>
                <a:latin typeface="Arial"/>
                <a:cs typeface="Arial"/>
              </a:rPr>
              <a:t>t</a:t>
            </a:r>
            <a:r>
              <a:rPr sz="1100" spc="36" dirty="0">
                <a:solidFill>
                  <a:srgbClr val="312F2F"/>
                </a:solidFill>
                <a:latin typeface="Arial"/>
                <a:cs typeface="Arial"/>
              </a:rPr>
              <a:t>u</a:t>
            </a:r>
            <a:r>
              <a:rPr sz="1100" spc="60" dirty="0">
                <a:solidFill>
                  <a:srgbClr val="312F2F"/>
                </a:solidFill>
                <a:latin typeface="Arial"/>
                <a:cs typeface="Arial"/>
              </a:rPr>
              <a:t>b</a:t>
            </a:r>
            <a:r>
              <a:rPr sz="1100" spc="-11" dirty="0">
                <a:solidFill>
                  <a:srgbClr val="312F2F"/>
                </a:solidFill>
                <a:latin typeface="Arial"/>
                <a:cs typeface="Arial"/>
              </a:rPr>
              <a:t>e</a:t>
            </a:r>
            <a:r>
              <a:rPr sz="1100" spc="87" dirty="0">
                <a:solidFill>
                  <a:srgbClr val="312F2F"/>
                </a:solidFill>
                <a:latin typeface="Arial"/>
                <a:cs typeface="Arial"/>
              </a:rPr>
              <a:t>r</a:t>
            </a:r>
            <a:r>
              <a:rPr sz="1100" spc="-21" dirty="0">
                <a:solidFill>
                  <a:srgbClr val="312F2F"/>
                </a:solidFill>
                <a:latin typeface="Arial"/>
                <a:cs typeface="Arial"/>
              </a:rPr>
              <a:t>c</a:t>
            </a:r>
            <a:r>
              <a:rPr sz="1100" spc="19" dirty="0">
                <a:solidFill>
                  <a:srgbClr val="312F2F"/>
                </a:solidFill>
                <a:latin typeface="Arial"/>
                <a:cs typeface="Arial"/>
              </a:rPr>
              <a:t>l</a:t>
            </a:r>
            <a:r>
              <a:rPr sz="1100" spc="-61" dirty="0">
                <a:solidFill>
                  <a:srgbClr val="312F2F"/>
                </a:solidFill>
                <a:latin typeface="Arial"/>
                <a:cs typeface="Arial"/>
              </a:rPr>
              <a:t>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13992" y="6484745"/>
            <a:ext cx="832421" cy="215900"/>
          </a:xfrm>
          <a:prstGeom prst="rect">
            <a:avLst/>
          </a:prstGeom>
        </p:spPr>
        <p:txBody>
          <a:bodyPr wrap="square" lIns="0" tIns="10311" rIns="0" bIns="0" rtlCol="0">
            <a:noAutofit/>
          </a:bodyPr>
          <a:lstStyle/>
          <a:p>
            <a:pPr marL="12647">
              <a:lnSpc>
                <a:spcPts val="1630"/>
              </a:lnSpc>
            </a:pPr>
            <a:r>
              <a:rPr sz="1500" spc="113" dirty="0">
                <a:solidFill>
                  <a:srgbClr val="312F2F"/>
                </a:solidFill>
                <a:latin typeface="Times New Roman"/>
                <a:cs typeface="Times New Roman"/>
              </a:rPr>
              <a:t>C </a:t>
            </a:r>
            <a:r>
              <a:rPr sz="700" b="1" spc="113" dirty="0">
                <a:solidFill>
                  <a:srgbClr val="6B6B69"/>
                </a:solidFill>
                <a:latin typeface="Times New Roman"/>
                <a:cs typeface="Times New Roman"/>
              </a:rPr>
              <a:t>chm«atom»</a:t>
            </a:r>
            <a:endParaRPr sz="700" dirty="0"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025525"/>
            <a:ext cx="5105399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34464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084585" y="993734"/>
            <a:ext cx="3959951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376" dirty="0">
                <a:solidFill>
                  <a:srgbClr val="BF0000"/>
                </a:solidFill>
                <a:latin typeface="Arial"/>
                <a:cs typeface="Arial"/>
              </a:rPr>
              <a:t>TESTICULAR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93313" y="993734"/>
            <a:ext cx="2794483" cy="558800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292" dirty="0">
                <a:solidFill>
                  <a:srgbClr val="BF0000"/>
                </a:solidFill>
                <a:latin typeface="Arial"/>
                <a:cs typeface="Arial"/>
              </a:rPr>
              <a:t>TORSION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05177" y="2107136"/>
            <a:ext cx="863599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-54" dirty="0">
                <a:solidFill>
                  <a:srgbClr val="494949"/>
                </a:solidFill>
                <a:latin typeface="Arial"/>
                <a:cs typeface="Arial"/>
              </a:rPr>
              <a:t>V</a:t>
            </a:r>
            <a:r>
              <a:rPr sz="1200" spc="-54" dirty="0">
                <a:solidFill>
                  <a:srgbClr val="606060"/>
                </a:solidFill>
                <a:latin typeface="Arial"/>
                <a:cs typeface="Arial"/>
              </a:rPr>
              <a:t>as deferens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92955" y="2512304"/>
            <a:ext cx="2046520" cy="190500"/>
          </a:xfrm>
          <a:prstGeom prst="rect">
            <a:avLst/>
          </a:prstGeom>
        </p:spPr>
        <p:txBody>
          <a:bodyPr wrap="square" lIns="0" tIns="9012" rIns="0" bIns="0" rtlCol="0">
            <a:noAutofit/>
          </a:bodyPr>
          <a:lstStyle/>
          <a:p>
            <a:pPr marL="12647">
              <a:lnSpc>
                <a:spcPts val="1418"/>
              </a:lnSpc>
            </a:pPr>
            <a:r>
              <a:rPr sz="1100" spc="2" dirty="0">
                <a:solidFill>
                  <a:srgbClr val="606060"/>
                </a:solidFill>
                <a:latin typeface="Arial"/>
                <a:cs typeface="Arial"/>
              </a:rPr>
              <a:t>S</a:t>
            </a:r>
            <a:r>
              <a:rPr sz="1100" spc="2" dirty="0">
                <a:solidFill>
                  <a:srgbClr val="494949"/>
                </a:solidFill>
                <a:latin typeface="Arial"/>
                <a:cs typeface="Arial"/>
              </a:rPr>
              <a:t>p</a:t>
            </a:r>
            <a:r>
              <a:rPr sz="1100" spc="2" dirty="0">
                <a:solidFill>
                  <a:srgbClr val="606060"/>
                </a:solidFill>
                <a:latin typeface="Arial"/>
                <a:cs typeface="Arial"/>
              </a:rPr>
              <a:t>ermatic cor</a:t>
            </a:r>
            <a:r>
              <a:rPr sz="1100" spc="2" dirty="0">
                <a:solidFill>
                  <a:srgbClr val="494949"/>
                </a:solidFill>
                <a:latin typeface="Arial"/>
                <a:cs typeface="Arial"/>
              </a:rPr>
              <a:t>d </a:t>
            </a:r>
            <a:r>
              <a:rPr sz="1300" b="1" spc="1526" dirty="0">
                <a:solidFill>
                  <a:srgbClr val="494949"/>
                </a:solidFill>
                <a:latin typeface="Times New Roman"/>
                <a:cs typeface="Times New Roman"/>
              </a:rPr>
              <a:t>-hll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29331" y="5392880"/>
            <a:ext cx="749266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20" dirty="0">
                <a:solidFill>
                  <a:srgbClr val="494949"/>
                </a:solidFill>
                <a:latin typeface="Arial"/>
                <a:cs typeface="Arial"/>
              </a:rPr>
              <a:t>A</a:t>
            </a:r>
            <a:r>
              <a:rPr sz="1200" spc="20" dirty="0">
                <a:solidFill>
                  <a:srgbClr val="606060"/>
                </a:solidFill>
                <a:latin typeface="Arial"/>
                <a:cs typeface="Arial"/>
              </a:rPr>
              <a:t>: </a:t>
            </a:r>
            <a:r>
              <a:rPr sz="1200" spc="20" dirty="0">
                <a:solidFill>
                  <a:srgbClr val="494949"/>
                </a:solidFill>
                <a:latin typeface="Arial"/>
                <a:cs typeface="Arial"/>
              </a:rPr>
              <a:t>N</a:t>
            </a:r>
            <a:r>
              <a:rPr sz="1200" spc="20" dirty="0">
                <a:solidFill>
                  <a:srgbClr val="606060"/>
                </a:solidFill>
                <a:latin typeface="Arial"/>
                <a:cs typeface="Arial"/>
              </a:rPr>
              <a:t>o</a:t>
            </a:r>
            <a:r>
              <a:rPr sz="1200" spc="20" dirty="0">
                <a:solidFill>
                  <a:srgbClr val="494949"/>
                </a:solidFill>
                <a:latin typeface="Arial"/>
                <a:cs typeface="Arial"/>
              </a:rPr>
              <a:t>rm</a:t>
            </a:r>
            <a:r>
              <a:rPr sz="1200" spc="20" dirty="0">
                <a:solidFill>
                  <a:srgbClr val="606060"/>
                </a:solidFill>
                <a:latin typeface="Arial"/>
                <a:cs typeface="Arial"/>
              </a:rPr>
              <a:t>al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40201" y="5392880"/>
            <a:ext cx="892531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3" dirty="0">
                <a:solidFill>
                  <a:srgbClr val="494949"/>
                </a:solidFill>
                <a:latin typeface="Arial"/>
                <a:cs typeface="Arial"/>
              </a:rPr>
              <a:t>B</a:t>
            </a:r>
            <a:r>
              <a:rPr sz="1200" spc="3" dirty="0">
                <a:solidFill>
                  <a:srgbClr val="727272"/>
                </a:solidFill>
                <a:latin typeface="Arial"/>
                <a:cs typeface="Arial"/>
              </a:rPr>
              <a:t>: </a:t>
            </a:r>
            <a:r>
              <a:rPr sz="1200" spc="3" dirty="0">
                <a:solidFill>
                  <a:srgbClr val="494949"/>
                </a:solidFill>
                <a:latin typeface="Arial"/>
                <a:cs typeface="Arial"/>
              </a:rPr>
              <a:t>A</a:t>
            </a:r>
            <a:r>
              <a:rPr sz="1200" spc="3" dirty="0">
                <a:solidFill>
                  <a:srgbClr val="606060"/>
                </a:solidFill>
                <a:latin typeface="Arial"/>
                <a:cs typeface="Arial"/>
              </a:rPr>
              <a:t>b</a:t>
            </a:r>
            <a:r>
              <a:rPr sz="1200" spc="3" dirty="0">
                <a:solidFill>
                  <a:srgbClr val="494949"/>
                </a:solidFill>
                <a:latin typeface="Arial"/>
                <a:cs typeface="Arial"/>
              </a:rPr>
              <a:t>n</a:t>
            </a:r>
            <a:r>
              <a:rPr sz="1200" spc="3" dirty="0">
                <a:solidFill>
                  <a:srgbClr val="606060"/>
                </a:solidFill>
                <a:latin typeface="Arial"/>
                <a:cs typeface="Arial"/>
              </a:rPr>
              <a:t>o</a:t>
            </a:r>
            <a:r>
              <a:rPr sz="1200" spc="3" dirty="0">
                <a:solidFill>
                  <a:srgbClr val="494949"/>
                </a:solidFill>
                <a:latin typeface="Arial"/>
                <a:cs typeface="Arial"/>
              </a:rPr>
              <a:t>r</a:t>
            </a:r>
            <a:r>
              <a:rPr sz="1200" spc="3" dirty="0">
                <a:solidFill>
                  <a:srgbClr val="606060"/>
                </a:solidFill>
                <a:latin typeface="Arial"/>
                <a:cs typeface="Arial"/>
              </a:rPr>
              <a:t>ma</a:t>
            </a:r>
            <a:r>
              <a:rPr sz="1200" spc="3" dirty="0">
                <a:solidFill>
                  <a:srgbClr val="494949"/>
                </a:solidFill>
                <a:latin typeface="Arial"/>
                <a:cs typeface="Arial"/>
              </a:rPr>
              <a:t>l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48476" y="5392880"/>
            <a:ext cx="594089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spc="12" dirty="0">
                <a:solidFill>
                  <a:srgbClr val="494949"/>
                </a:solidFill>
                <a:latin typeface="Arial"/>
                <a:cs typeface="Arial"/>
              </a:rPr>
              <a:t>Fix</a:t>
            </a:r>
            <a:r>
              <a:rPr sz="1200" spc="12" dirty="0">
                <a:solidFill>
                  <a:srgbClr val="606060"/>
                </a:solidFill>
                <a:latin typeface="Arial"/>
                <a:cs typeface="Arial"/>
              </a:rPr>
              <a:t>a</a:t>
            </a:r>
            <a:r>
              <a:rPr sz="1200" spc="12" dirty="0">
                <a:solidFill>
                  <a:srgbClr val="494949"/>
                </a:solidFill>
                <a:latin typeface="Arial"/>
                <a:cs typeface="Arial"/>
              </a:rPr>
              <a:t>t</a:t>
            </a:r>
            <a:r>
              <a:rPr sz="1200" spc="12" dirty="0">
                <a:solidFill>
                  <a:srgbClr val="727272"/>
                </a:solidFill>
                <a:latin typeface="Arial"/>
                <a:cs typeface="Arial"/>
              </a:rPr>
              <a:t>i</a:t>
            </a:r>
            <a:r>
              <a:rPr sz="1200" spc="12" dirty="0">
                <a:solidFill>
                  <a:srgbClr val="606060"/>
                </a:solidFill>
                <a:latin typeface="Arial"/>
                <a:cs typeface="Arial"/>
              </a:rPr>
              <a:t>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44994" y="5598997"/>
            <a:ext cx="875869" cy="190500"/>
          </a:xfrm>
          <a:prstGeom prst="rect">
            <a:avLst/>
          </a:prstGeom>
        </p:spPr>
        <p:txBody>
          <a:bodyPr wrap="square" lIns="0" tIns="9044" rIns="0" bIns="0" rtlCol="0">
            <a:noAutofit/>
          </a:bodyPr>
          <a:lstStyle/>
          <a:p>
            <a:pPr marL="12647">
              <a:lnSpc>
                <a:spcPts val="1430"/>
              </a:lnSpc>
            </a:pPr>
            <a:r>
              <a:rPr sz="1300" spc="-42" dirty="0">
                <a:solidFill>
                  <a:srgbClr val="606060"/>
                </a:solidFill>
                <a:latin typeface="Arial"/>
                <a:cs typeface="Arial"/>
              </a:rPr>
              <a:t>wit</a:t>
            </a:r>
            <a:r>
              <a:rPr sz="1300" spc="-42" dirty="0">
                <a:solidFill>
                  <a:srgbClr val="494949"/>
                </a:solidFill>
                <a:latin typeface="Arial"/>
                <a:cs typeface="Arial"/>
              </a:rPr>
              <a:t>h To</a:t>
            </a:r>
            <a:r>
              <a:rPr sz="1300" spc="-42" dirty="0">
                <a:solidFill>
                  <a:srgbClr val="606060"/>
                </a:solidFill>
                <a:latin typeface="Arial"/>
                <a:cs typeface="Arial"/>
              </a:rPr>
              <a:t>rsion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1456439" y="164707"/>
            <a:ext cx="362145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50641" y="164707"/>
            <a:ext cx="257951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58515" y="1163732"/>
            <a:ext cx="3446066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55" dirty="0">
                <a:latin typeface="Arial"/>
                <a:cs typeface="Arial"/>
              </a:rPr>
              <a:t>PATHOPHYSIOLOGV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9872" y="1725352"/>
            <a:ext cx="4625185" cy="8636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 marR="259">
              <a:lnSpc>
                <a:spcPts val="19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31" dirty="0">
                <a:latin typeface="Arial Unicode MS"/>
                <a:cs typeface="Arial Unicode MS"/>
              </a:rPr>
              <a:t> 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76" dirty="0">
                <a:latin typeface="Arial"/>
                <a:cs typeface="Arial"/>
              </a:rPr>
              <a:t> </a:t>
            </a:r>
            <a:r>
              <a:rPr spc="-154" dirty="0">
                <a:latin typeface="Arial"/>
                <a:cs typeface="Arial"/>
              </a:rPr>
              <a:t>c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80" dirty="0">
                <a:latin typeface="Arial"/>
                <a:cs typeface="Arial"/>
              </a:rPr>
              <a:t>d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269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-90" dirty="0">
                <a:latin typeface="Arial"/>
                <a:cs typeface="Arial"/>
              </a:rPr>
              <a:t>n</a:t>
            </a:r>
            <a:r>
              <a:rPr spc="104" dirty="0">
                <a:latin typeface="Arial"/>
                <a:cs typeface="Arial"/>
              </a:rPr>
              <a:t> </a:t>
            </a:r>
            <a:r>
              <a:rPr spc="-39" dirty="0">
                <a:latin typeface="Arial"/>
                <a:cs typeface="Arial"/>
              </a:rPr>
              <a:t>w</a:t>
            </a:r>
            <a:r>
              <a:rPr spc="-25" dirty="0">
                <a:latin typeface="Arial"/>
                <a:cs typeface="Arial"/>
              </a:rPr>
              <a:t>he</a:t>
            </a:r>
            <a:r>
              <a:rPr spc="-14" dirty="0">
                <a:latin typeface="Arial"/>
                <a:cs typeface="Arial"/>
              </a:rPr>
              <a:t>r</a:t>
            </a:r>
            <a:r>
              <a:rPr spc="-25" dirty="0">
                <a:latin typeface="Arial"/>
                <a:cs typeface="Arial"/>
              </a:rPr>
              <a:t>eb</a:t>
            </a:r>
            <a:r>
              <a:rPr dirty="0">
                <a:latin typeface="Arial"/>
                <a:cs typeface="Arial"/>
              </a:rPr>
              <a:t>y</a:t>
            </a:r>
            <a:r>
              <a:rPr spc="371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54" dirty="0">
                <a:latin typeface="Arial"/>
                <a:cs typeface="Arial"/>
              </a:rPr>
              <a:t> </a:t>
            </a:r>
            <a:r>
              <a:rPr spc="149" dirty="0">
                <a:latin typeface="Arial"/>
                <a:cs typeface="Arial"/>
              </a:rPr>
              <a:t>t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154" dirty="0">
                <a:latin typeface="Arial"/>
                <a:cs typeface="Arial"/>
              </a:rPr>
              <a:t>s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35" dirty="0">
                <a:latin typeface="Arial"/>
                <a:cs typeface="Arial"/>
              </a:rPr>
              <a:t>c</a:t>
            </a:r>
            <a:r>
              <a:rPr spc="-14" dirty="0">
                <a:latin typeface="Arial"/>
                <a:cs typeface="Arial"/>
              </a:rPr>
              <a:t>l</a:t>
            </a:r>
            <a:r>
              <a:rPr spc="-70" dirty="0">
                <a:latin typeface="Arial"/>
                <a:cs typeface="Arial"/>
              </a:rPr>
              <a:t>e</a:t>
            </a:r>
            <a:r>
              <a:rPr spc="104" dirty="0">
                <a:latin typeface="Arial"/>
                <a:cs typeface="Arial"/>
              </a:rPr>
              <a:t> </a:t>
            </a:r>
            <a:r>
              <a:rPr spc="124" dirty="0">
                <a:latin typeface="Arial"/>
                <a:cs typeface="Arial"/>
              </a:rPr>
              <a:t>t</a:t>
            </a:r>
            <a:r>
              <a:rPr spc="184" dirty="0">
                <a:latin typeface="Arial"/>
                <a:cs typeface="Arial"/>
              </a:rPr>
              <a:t>w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-131" dirty="0">
                <a:latin typeface="Arial"/>
                <a:cs typeface="Arial"/>
              </a:rPr>
              <a:t>s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-188" dirty="0">
                <a:latin typeface="Arial"/>
                <a:cs typeface="Arial"/>
              </a:rPr>
              <a:t>s</a:t>
            </a:r>
            <a:r>
              <a:rPr spc="159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</a:t>
            </a:r>
          </a:p>
          <a:p>
            <a:pPr marL="352531" marR="34140">
              <a:lnSpc>
                <a:spcPct val="95825"/>
              </a:lnSpc>
              <a:spcBef>
                <a:spcPts val="233"/>
              </a:spcBef>
            </a:pPr>
            <a:r>
              <a:rPr spc="1" dirty="0">
                <a:latin typeface="Arial"/>
                <a:cs typeface="Arial"/>
              </a:rPr>
              <a:t>becomes compromised</a:t>
            </a:r>
            <a:endParaRPr dirty="0">
              <a:latin typeface="Arial"/>
              <a:cs typeface="Arial"/>
            </a:endParaRPr>
          </a:p>
          <a:p>
            <a:pPr marL="12647">
              <a:lnSpc>
                <a:spcPct val="104263"/>
              </a:lnSpc>
              <a:spcBef>
                <a:spcPts val="114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 </a:t>
            </a:r>
            <a:r>
              <a:rPr sz="1300" spc="-90" dirty="0">
                <a:latin typeface="Arial Unicode MS"/>
                <a:cs typeface="Arial Unicode MS"/>
              </a:rPr>
              <a:t> </a:t>
            </a:r>
            <a:r>
              <a:rPr spc="-233" dirty="0">
                <a:latin typeface="Arial"/>
                <a:cs typeface="Arial"/>
              </a:rPr>
              <a:t>I</a:t>
            </a:r>
            <a:r>
              <a:rPr spc="213" dirty="0">
                <a:latin typeface="Arial"/>
                <a:cs typeface="Arial"/>
              </a:rPr>
              <a:t>f</a:t>
            </a:r>
            <a:r>
              <a:rPr spc="59" dirty="0">
                <a:latin typeface="Arial"/>
                <a:cs typeface="Arial"/>
              </a:rPr>
              <a:t> </a:t>
            </a:r>
            <a:r>
              <a:rPr spc="-113" dirty="0">
                <a:latin typeface="Arial"/>
                <a:cs typeface="Arial"/>
              </a:rPr>
              <a:t>l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74" dirty="0">
                <a:latin typeface="Arial"/>
                <a:cs typeface="Arial"/>
              </a:rPr>
              <a:t>f</a:t>
            </a:r>
            <a:r>
              <a:rPr spc="113" dirty="0">
                <a:latin typeface="Arial"/>
                <a:cs typeface="Arial"/>
              </a:rPr>
              <a:t>t</a:t>
            </a:r>
            <a:r>
              <a:rPr spc="134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u</a:t>
            </a:r>
            <a:r>
              <a:rPr spc="-14" dirty="0">
                <a:latin typeface="Arial"/>
                <a:cs typeface="Arial"/>
              </a:rPr>
              <a:t>n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65" dirty="0">
                <a:latin typeface="Arial"/>
                <a:cs typeface="Arial"/>
              </a:rPr>
              <a:t>e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e</a:t>
            </a:r>
            <a:r>
              <a:rPr spc="-70" dirty="0">
                <a:latin typeface="Arial"/>
                <a:cs typeface="Arial"/>
              </a:rPr>
              <a:t>d</a:t>
            </a:r>
            <a:r>
              <a:rPr spc="84" dirty="0">
                <a:latin typeface="Arial"/>
                <a:cs typeface="Arial"/>
              </a:rPr>
              <a:t> </a:t>
            </a:r>
            <a:r>
              <a:rPr spc="460" dirty="0">
                <a:latin typeface="Arial"/>
                <a:cs typeface="Arial"/>
              </a:rPr>
              <a:t>-</a:t>
            </a:r>
            <a:r>
              <a:rPr dirty="0">
                <a:latin typeface="Arial"/>
                <a:cs typeface="Arial"/>
              </a:rPr>
              <a:t> </a:t>
            </a:r>
            <a:r>
              <a:rPr spc="-76" dirty="0">
                <a:latin typeface="Arial"/>
                <a:cs typeface="Arial"/>
              </a:rPr>
              <a:t>c</a:t>
            </a:r>
            <a:r>
              <a:rPr spc="-94" dirty="0">
                <a:latin typeface="Arial"/>
                <a:cs typeface="Arial"/>
              </a:rPr>
              <a:t>e</a:t>
            </a:r>
            <a:r>
              <a:rPr spc="-89" dirty="0">
                <a:latin typeface="Arial"/>
                <a:cs typeface="Arial"/>
              </a:rPr>
              <a:t>a</a:t>
            </a:r>
            <a:r>
              <a:rPr spc="-86" dirty="0">
                <a:latin typeface="Arial"/>
                <a:cs typeface="Arial"/>
              </a:rPr>
              <a:t>s</a:t>
            </a:r>
            <a:r>
              <a:rPr spc="-94" dirty="0">
                <a:latin typeface="Arial"/>
                <a:cs typeface="Arial"/>
              </a:rPr>
              <a:t>e</a:t>
            </a:r>
            <a:r>
              <a:rPr spc="-62" dirty="0">
                <a:latin typeface="Arial"/>
                <a:cs typeface="Arial"/>
              </a:rPr>
              <a:t>s</a:t>
            </a:r>
            <a:r>
              <a:rPr spc="131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</a:t>
            </a:r>
            <a:r>
              <a:rPr spc="34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b</a:t>
            </a:r>
            <a:r>
              <a:rPr spc="-9" dirty="0">
                <a:latin typeface="Arial"/>
                <a:cs typeface="Arial"/>
              </a:rPr>
              <a:t>l</a:t>
            </a:r>
            <a:r>
              <a:rPr spc="-19" dirty="0">
                <a:latin typeface="Arial"/>
                <a:cs typeface="Arial"/>
              </a:rPr>
              <a:t>o</a:t>
            </a:r>
            <a:r>
              <a:rPr spc="-25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d</a:t>
            </a:r>
            <a:r>
              <a:rPr spc="19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</a:t>
            </a:r>
            <a:r>
              <a:rPr spc="-25" dirty="0">
                <a:latin typeface="Arial"/>
                <a:cs typeface="Arial"/>
              </a:rPr>
              <a:t>lo</a:t>
            </a:r>
            <a:r>
              <a:rPr dirty="0">
                <a:latin typeface="Arial"/>
                <a:cs typeface="Arial"/>
              </a:rPr>
              <a:t>w</a:t>
            </a:r>
            <a:r>
              <a:rPr spc="334" dirty="0">
                <a:latin typeface="Arial"/>
                <a:cs typeface="Arial"/>
              </a:rPr>
              <a:t> </a:t>
            </a:r>
            <a:r>
              <a:rPr spc="124" dirty="0">
                <a:latin typeface="Arial"/>
                <a:cs typeface="Arial"/>
              </a:rPr>
              <a:t>t</a:t>
            </a:r>
            <a:r>
              <a:rPr spc="-20" dirty="0">
                <a:latin typeface="Arial"/>
                <a:cs typeface="Arial"/>
              </a:rPr>
              <a:t>o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78056" y="1725350"/>
            <a:ext cx="3332480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-4" dirty="0">
                <a:latin typeface="Arial"/>
                <a:cs typeface="Arial"/>
              </a:rPr>
              <a:t>such  a way that its blood supply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81623" y="2286004"/>
            <a:ext cx="2440275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21" dirty="0">
                <a:latin typeface="Arial"/>
                <a:cs typeface="Arial"/>
              </a:rPr>
              <a:t>testicle and the testicle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0000" y="2286004"/>
            <a:ext cx="458216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-41" dirty="0">
                <a:latin typeface="Arial"/>
                <a:cs typeface="Arial"/>
              </a:rPr>
              <a:t>dies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9596" y="2967024"/>
            <a:ext cx="491414" cy="939800"/>
          </a:xfrm>
          <a:prstGeom prst="rect">
            <a:avLst/>
          </a:prstGeom>
        </p:spPr>
        <p:txBody>
          <a:bodyPr wrap="square" lIns="0" tIns="46782" rIns="0" bIns="0" rtlCol="0">
            <a:noAutofit/>
          </a:bodyPr>
          <a:lstStyle/>
          <a:p>
            <a:pPr marL="12647">
              <a:lnSpc>
                <a:spcPts val="7369"/>
              </a:lnSpc>
            </a:pPr>
            <a:r>
              <a:rPr sz="7200" b="1" spc="50" dirty="0">
                <a:solidFill>
                  <a:srgbClr val="424242"/>
                </a:solidFill>
                <a:latin typeface="Times New Roman"/>
                <a:cs typeface="Times New Roman"/>
              </a:rPr>
              <a:t>•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3025" y="2977294"/>
            <a:ext cx="2060645" cy="331724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62214" marR="81523" algn="ctr">
              <a:lnSpc>
                <a:spcPts val="2555"/>
              </a:lnSpc>
            </a:pPr>
            <a:r>
              <a:rPr sz="2400" b="1" spc="-133" dirty="0">
                <a:solidFill>
                  <a:srgbClr val="BF0000"/>
                </a:solidFill>
                <a:latin typeface="Arial"/>
                <a:cs typeface="Arial"/>
              </a:rPr>
              <a:t>THE EARLIER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746"/>
              </a:lnSpc>
              <a:spcBef>
                <a:spcPts val="472"/>
              </a:spcBef>
            </a:pPr>
            <a:r>
              <a:rPr sz="2400" b="1" spc="-133" dirty="0">
                <a:solidFill>
                  <a:srgbClr val="BF0000"/>
                </a:solidFill>
                <a:latin typeface="Arial"/>
                <a:cs typeface="Arial"/>
              </a:rPr>
              <a:t>T</a:t>
            </a:r>
            <a:r>
              <a:rPr sz="2400" b="1" spc="-160" dirty="0">
                <a:solidFill>
                  <a:srgbClr val="BF0000"/>
                </a:solidFill>
                <a:latin typeface="Arial"/>
                <a:cs typeface="Arial"/>
              </a:rPr>
              <a:t>H</a:t>
            </a:r>
            <a:r>
              <a:rPr sz="2400" b="1" spc="-159" dirty="0">
                <a:solidFill>
                  <a:srgbClr val="BF0000"/>
                </a:solidFill>
                <a:latin typeface="Arial"/>
                <a:cs typeface="Arial"/>
              </a:rPr>
              <a:t>E</a:t>
            </a:r>
            <a:r>
              <a:rPr sz="2400" b="1" spc="220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r>
              <a:rPr sz="2400" b="1" spc="-325" dirty="0">
                <a:solidFill>
                  <a:srgbClr val="BF0000"/>
                </a:solidFill>
                <a:latin typeface="Arial"/>
                <a:cs typeface="Arial"/>
              </a:rPr>
              <a:t>S</a:t>
            </a:r>
            <a:r>
              <a:rPr sz="2400" b="1" spc="43" dirty="0">
                <a:solidFill>
                  <a:srgbClr val="BF0000"/>
                </a:solidFill>
                <a:latin typeface="Arial"/>
                <a:cs typeface="Arial"/>
              </a:rPr>
              <a:t>U</a:t>
            </a:r>
            <a:r>
              <a:rPr sz="2400" b="1" spc="-150" dirty="0">
                <a:solidFill>
                  <a:srgbClr val="BF0000"/>
                </a:solidFill>
                <a:latin typeface="Arial"/>
                <a:cs typeface="Arial"/>
              </a:rPr>
              <a:t>R</a:t>
            </a:r>
            <a:r>
              <a:rPr sz="2400" b="1" spc="-111" dirty="0">
                <a:solidFill>
                  <a:srgbClr val="BF0000"/>
                </a:solidFill>
                <a:latin typeface="Arial"/>
                <a:cs typeface="Arial"/>
              </a:rPr>
              <a:t>G</a:t>
            </a:r>
            <a:r>
              <a:rPr sz="2400" b="1" spc="-208" dirty="0">
                <a:solidFill>
                  <a:srgbClr val="BF0000"/>
                </a:solidFill>
                <a:latin typeface="Arial"/>
                <a:cs typeface="Arial"/>
              </a:rPr>
              <a:t>E</a:t>
            </a:r>
            <a:r>
              <a:rPr sz="2400" b="1" spc="-245" dirty="0">
                <a:solidFill>
                  <a:srgbClr val="BF0000"/>
                </a:solidFill>
                <a:latin typeface="Arial"/>
                <a:cs typeface="Arial"/>
              </a:rPr>
              <a:t>R</a:t>
            </a:r>
            <a:r>
              <a:rPr sz="2400" b="1" spc="-175" dirty="0">
                <a:solidFill>
                  <a:srgbClr val="BF0000"/>
                </a:solidFill>
                <a:latin typeface="Arial"/>
                <a:cs typeface="Arial"/>
              </a:rPr>
              <a:t>Y</a:t>
            </a:r>
            <a:r>
              <a:rPr sz="2400" b="1" spc="-73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746"/>
              </a:lnSpc>
              <a:spcBef>
                <a:spcPts val="598"/>
              </a:spcBef>
            </a:pPr>
            <a:r>
              <a:rPr sz="2400" b="1" spc="-15" dirty="0">
                <a:solidFill>
                  <a:srgbClr val="BF0000"/>
                </a:solidFill>
                <a:latin typeface="Arial"/>
                <a:cs typeface="Arial"/>
              </a:rPr>
              <a:t>TO UNTWIST 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746"/>
              </a:lnSpc>
              <a:spcBef>
                <a:spcPts val="598"/>
              </a:spcBef>
            </a:pPr>
            <a:r>
              <a:rPr sz="2400" b="1" spc="-134" dirty="0">
                <a:solidFill>
                  <a:srgbClr val="BF0000"/>
                </a:solidFill>
                <a:latin typeface="Arial"/>
                <a:cs typeface="Arial"/>
              </a:rPr>
              <a:t>THE TESTIS 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746"/>
              </a:lnSpc>
              <a:spcBef>
                <a:spcPts val="598"/>
              </a:spcBef>
            </a:pPr>
            <a:r>
              <a:rPr sz="2400" b="1" spc="-144" dirty="0">
                <a:solidFill>
                  <a:srgbClr val="BF0000"/>
                </a:solidFill>
                <a:latin typeface="Arial"/>
                <a:cs typeface="Arial"/>
              </a:rPr>
              <a:t>CAN BE 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746"/>
              </a:lnSpc>
              <a:spcBef>
                <a:spcPts val="598"/>
              </a:spcBef>
            </a:pPr>
            <a:r>
              <a:rPr sz="2400" b="1" spc="-102" dirty="0">
                <a:solidFill>
                  <a:srgbClr val="BF0000"/>
                </a:solidFill>
                <a:latin typeface="Arial"/>
                <a:cs typeface="Arial"/>
              </a:rPr>
              <a:t>U</a:t>
            </a:r>
            <a:r>
              <a:rPr sz="2400" b="1" spc="112" dirty="0">
                <a:solidFill>
                  <a:srgbClr val="BF0000"/>
                </a:solidFill>
                <a:latin typeface="Arial"/>
                <a:cs typeface="Arial"/>
              </a:rPr>
              <a:t>N</a:t>
            </a:r>
            <a:r>
              <a:rPr sz="2400" b="1" spc="65" dirty="0">
                <a:solidFill>
                  <a:srgbClr val="BF0000"/>
                </a:solidFill>
                <a:latin typeface="Arial"/>
                <a:cs typeface="Arial"/>
              </a:rPr>
              <a:t>D</a:t>
            </a:r>
            <a:r>
              <a:rPr sz="2400" b="1" spc="-257" dirty="0">
                <a:solidFill>
                  <a:srgbClr val="BF0000"/>
                </a:solidFill>
                <a:latin typeface="Arial"/>
                <a:cs typeface="Arial"/>
              </a:rPr>
              <a:t>E</a:t>
            </a:r>
            <a:r>
              <a:rPr sz="2400" b="1" spc="-223" dirty="0">
                <a:solidFill>
                  <a:srgbClr val="BF0000"/>
                </a:solidFill>
                <a:latin typeface="Arial"/>
                <a:cs typeface="Arial"/>
              </a:rPr>
              <a:t>R</a:t>
            </a:r>
            <a:r>
              <a:rPr sz="2400" b="1" spc="-237" dirty="0">
                <a:solidFill>
                  <a:srgbClr val="BF0000"/>
                </a:solidFill>
                <a:latin typeface="Arial"/>
                <a:cs typeface="Arial"/>
              </a:rPr>
              <a:t>T</a:t>
            </a:r>
            <a:r>
              <a:rPr sz="2400" b="1" spc="-3" dirty="0">
                <a:solidFill>
                  <a:srgbClr val="BF0000"/>
                </a:solidFill>
                <a:latin typeface="Arial"/>
                <a:cs typeface="Arial"/>
              </a:rPr>
              <a:t>A</a:t>
            </a:r>
            <a:r>
              <a:rPr sz="2400" b="1" spc="-223" dirty="0">
                <a:solidFill>
                  <a:srgbClr val="BF0000"/>
                </a:solidFill>
                <a:latin typeface="Arial"/>
                <a:cs typeface="Arial"/>
              </a:rPr>
              <a:t>K</a:t>
            </a:r>
            <a:r>
              <a:rPr sz="2400" b="1" spc="-278" dirty="0">
                <a:solidFill>
                  <a:srgbClr val="BF0000"/>
                </a:solidFill>
                <a:latin typeface="Arial"/>
                <a:cs typeface="Arial"/>
              </a:rPr>
              <a:t>E</a:t>
            </a:r>
            <a:r>
              <a:rPr sz="2400" b="1" spc="-121" dirty="0">
                <a:solidFill>
                  <a:srgbClr val="BF0000"/>
                </a:solidFill>
                <a:latin typeface="Arial"/>
                <a:cs typeface="Arial"/>
              </a:rPr>
              <a:t>N</a:t>
            </a:r>
            <a:r>
              <a:rPr sz="2400" b="1" spc="-46" dirty="0">
                <a:solidFill>
                  <a:srgbClr val="BF0000"/>
                </a:solidFill>
                <a:latin typeface="Arial"/>
                <a:cs typeface="Arial"/>
              </a:rPr>
              <a:t> 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ts val="2746"/>
              </a:lnSpc>
              <a:spcBef>
                <a:spcPts val="598"/>
              </a:spcBef>
            </a:pPr>
            <a:r>
              <a:rPr sz="2400" b="1" spc="-134" dirty="0">
                <a:solidFill>
                  <a:srgbClr val="BF0000"/>
                </a:solidFill>
                <a:latin typeface="Arial"/>
                <a:cs typeface="Arial"/>
              </a:rPr>
              <a:t>THE BETTER</a:t>
            </a:r>
            <a:endParaRPr sz="2400" dirty="0">
              <a:latin typeface="Arial"/>
              <a:cs typeface="Arial"/>
            </a:endParaRPr>
          </a:p>
          <a:p>
            <a:pPr marL="128974" marR="141784" algn="ctr">
              <a:lnSpc>
                <a:spcPct val="95825"/>
              </a:lnSpc>
              <a:spcBef>
                <a:spcPts val="613"/>
              </a:spcBef>
            </a:pPr>
            <a:r>
              <a:rPr sz="2400" b="1" spc="-153" dirty="0">
                <a:solidFill>
                  <a:srgbClr val="BF0000"/>
                </a:solidFill>
                <a:latin typeface="Arial"/>
                <a:cs typeface="Arial"/>
              </a:rPr>
              <a:t>THE RESULT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7561" y="3006296"/>
            <a:ext cx="1448907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spc="130" dirty="0">
                <a:solidFill>
                  <a:srgbClr val="2A2A2A"/>
                </a:solidFill>
                <a:latin typeface="Arial"/>
                <a:cs typeface="Arial"/>
              </a:rPr>
              <a:t>No</a:t>
            </a:r>
            <a:r>
              <a:rPr sz="1200" b="1" spc="130" dirty="0">
                <a:solidFill>
                  <a:srgbClr val="424242"/>
                </a:solidFill>
                <a:latin typeface="Arial"/>
                <a:cs typeface="Arial"/>
              </a:rPr>
              <a:t>r</a:t>
            </a:r>
            <a:r>
              <a:rPr sz="1200" b="1" spc="130" dirty="0">
                <a:solidFill>
                  <a:srgbClr val="2A2A2A"/>
                </a:solidFill>
                <a:latin typeface="Arial"/>
                <a:cs typeface="Arial"/>
              </a:rPr>
              <a:t>m</a:t>
            </a:r>
            <a:r>
              <a:rPr sz="1200" b="1" spc="130" dirty="0">
                <a:solidFill>
                  <a:srgbClr val="424242"/>
                </a:solidFill>
                <a:latin typeface="Arial"/>
                <a:cs typeface="Arial"/>
              </a:rPr>
              <a:t>a</a:t>
            </a:r>
            <a:r>
              <a:rPr sz="1200" b="1" spc="130" dirty="0">
                <a:solidFill>
                  <a:srgbClr val="2A2A2A"/>
                </a:solidFill>
                <a:latin typeface="Arial"/>
                <a:cs typeface="Arial"/>
              </a:rPr>
              <a:t>l  t</a:t>
            </a:r>
            <a:r>
              <a:rPr sz="1200" b="1" spc="130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1200" b="1" spc="130" dirty="0">
                <a:solidFill>
                  <a:srgbClr val="2A2A2A"/>
                </a:solidFill>
                <a:latin typeface="Arial"/>
                <a:cs typeface="Arial"/>
              </a:rPr>
              <a:t>sti</a:t>
            </a:r>
            <a:r>
              <a:rPr sz="1200" b="1" spc="130" dirty="0">
                <a:solidFill>
                  <a:srgbClr val="424242"/>
                </a:solidFill>
                <a:latin typeface="Arial"/>
                <a:cs typeface="Arial"/>
              </a:rPr>
              <a:t>cle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18144" y="3006296"/>
            <a:ext cx="1628129" cy="589918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spc="131" dirty="0">
                <a:solidFill>
                  <a:srgbClr val="2A2A2A"/>
                </a:solidFill>
                <a:latin typeface="Arial"/>
                <a:cs typeface="Arial"/>
              </a:rPr>
              <a:t>T</a:t>
            </a:r>
            <a:r>
              <a:rPr sz="1200" b="1" spc="131" dirty="0">
                <a:solidFill>
                  <a:srgbClr val="424242"/>
                </a:solidFill>
                <a:latin typeface="Arial"/>
                <a:cs typeface="Arial"/>
              </a:rPr>
              <a:t>esti</a:t>
            </a:r>
            <a:r>
              <a:rPr sz="1200" b="1" spc="131" dirty="0">
                <a:solidFill>
                  <a:srgbClr val="2A2A2A"/>
                </a:solidFill>
                <a:latin typeface="Arial"/>
                <a:cs typeface="Arial"/>
              </a:rPr>
              <a:t>cu</a:t>
            </a:r>
            <a:r>
              <a:rPr sz="1200" b="1" spc="131" dirty="0">
                <a:solidFill>
                  <a:srgbClr val="424242"/>
                </a:solidFill>
                <a:latin typeface="Arial"/>
                <a:cs typeface="Arial"/>
              </a:rPr>
              <a:t>l</a:t>
            </a:r>
            <a:r>
              <a:rPr sz="1200" b="1" spc="131" dirty="0">
                <a:solidFill>
                  <a:srgbClr val="2A2A2A"/>
                </a:solidFill>
                <a:latin typeface="Arial"/>
                <a:cs typeface="Arial"/>
              </a:rPr>
              <a:t>ar tors</a:t>
            </a:r>
            <a:r>
              <a:rPr sz="1200" b="1" spc="131" dirty="0">
                <a:solidFill>
                  <a:srgbClr val="424242"/>
                </a:solidFill>
                <a:latin typeface="Arial"/>
                <a:cs typeface="Arial"/>
              </a:rPr>
              <a:t>i</a:t>
            </a:r>
            <a:r>
              <a:rPr sz="1200" b="1" spc="131" dirty="0">
                <a:solidFill>
                  <a:srgbClr val="2A2A2A"/>
                </a:solidFill>
                <a:latin typeface="Arial"/>
                <a:cs typeface="Arial"/>
              </a:rPr>
              <a:t>on</a:t>
            </a:r>
            <a:endParaRPr sz="1200" dirty="0">
              <a:latin typeface="Arial"/>
              <a:cs typeface="Arial"/>
            </a:endParaRPr>
          </a:p>
          <a:p>
            <a:pPr marL="88512" marR="720495" indent="188152">
              <a:lnSpc>
                <a:spcPts val="1059"/>
              </a:lnSpc>
              <a:spcBef>
                <a:spcPts val="1092"/>
              </a:spcBef>
            </a:pPr>
            <a:r>
              <a:rPr sz="1100" b="1" spc="76" dirty="0">
                <a:solidFill>
                  <a:srgbClr val="424242"/>
                </a:solidFill>
                <a:latin typeface="Arial"/>
                <a:cs typeface="Arial"/>
              </a:rPr>
              <a:t>Tw</a:t>
            </a:r>
            <a:r>
              <a:rPr sz="1100" b="1" spc="76" dirty="0">
                <a:solidFill>
                  <a:srgbClr val="605E5E"/>
                </a:solidFill>
                <a:latin typeface="Arial"/>
                <a:cs typeface="Arial"/>
              </a:rPr>
              <a:t>i</a:t>
            </a:r>
            <a:r>
              <a:rPr sz="1100" b="1" spc="76" dirty="0">
                <a:solidFill>
                  <a:srgbClr val="424242"/>
                </a:solidFill>
                <a:latin typeface="Arial"/>
                <a:cs typeface="Arial"/>
              </a:rPr>
              <a:t>sted sp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91916" y="3318339"/>
            <a:ext cx="1301948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393" dirty="0">
                <a:solidFill>
                  <a:srgbClr val="424242"/>
                </a:solidFill>
                <a:latin typeface="Arial"/>
                <a:cs typeface="Arial"/>
              </a:rPr>
              <a:t>Spermatlc</a:t>
            </a:r>
            <a:r>
              <a:rPr sz="1100" b="1" spc="393" dirty="0">
                <a:solidFill>
                  <a:srgbClr val="605E5E"/>
                </a:solidFill>
                <a:latin typeface="Arial"/>
                <a:cs typeface="Arial"/>
              </a:rPr>
              <a:t>~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4159" y="3431115"/>
            <a:ext cx="666866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138" dirty="0">
                <a:solidFill>
                  <a:srgbClr val="424242"/>
                </a:solidFill>
                <a:latin typeface="Arial"/>
                <a:cs typeface="Arial"/>
              </a:rPr>
              <a:t>e</a:t>
            </a:r>
            <a:r>
              <a:rPr sz="1100" b="1" spc="138" dirty="0">
                <a:solidFill>
                  <a:srgbClr val="2A2A2A"/>
                </a:solidFill>
                <a:latin typeface="Arial"/>
                <a:cs typeface="Arial"/>
              </a:rPr>
              <a:t>r</a:t>
            </a:r>
            <a:r>
              <a:rPr sz="1100" b="1" spc="138" dirty="0">
                <a:solidFill>
                  <a:srgbClr val="424242"/>
                </a:solidFill>
                <a:latin typeface="Arial"/>
                <a:cs typeface="Arial"/>
              </a:rPr>
              <a:t>matic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9436" y="3565227"/>
            <a:ext cx="376755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54" dirty="0">
                <a:solidFill>
                  <a:srgbClr val="424242"/>
                </a:solidFill>
                <a:latin typeface="Arial"/>
                <a:cs typeface="Arial"/>
              </a:rPr>
              <a:t>cord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50412" y="5613512"/>
            <a:ext cx="1705894" cy="381507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 marR="20863">
              <a:lnSpc>
                <a:spcPts val="1225"/>
              </a:lnSpc>
            </a:pPr>
            <a:r>
              <a:rPr sz="1100" b="1" spc="85" dirty="0">
                <a:solidFill>
                  <a:srgbClr val="424242"/>
                </a:solidFill>
                <a:latin typeface="Arial"/>
                <a:cs typeface="Arial"/>
              </a:rPr>
              <a:t>Urethra</a:t>
            </a:r>
            <a:endParaRPr sz="1100" dirty="0">
              <a:latin typeface="Arial"/>
              <a:cs typeface="Arial"/>
            </a:endParaRPr>
          </a:p>
          <a:p>
            <a:pPr marL="200795">
              <a:lnSpc>
                <a:spcPct val="95825"/>
              </a:lnSpc>
              <a:spcBef>
                <a:spcPts val="377"/>
              </a:spcBef>
            </a:pPr>
            <a:r>
              <a:rPr sz="1100" b="1" spc="213" dirty="0">
                <a:solidFill>
                  <a:srgbClr val="424242"/>
                </a:solidFill>
                <a:latin typeface="Arial"/>
                <a:cs typeface="Arial"/>
              </a:rPr>
              <a:t>Testicle </a:t>
            </a:r>
            <a:r>
              <a:rPr sz="1100" b="1" spc="213" dirty="0">
                <a:solidFill>
                  <a:srgbClr val="A3877E"/>
                </a:solidFill>
                <a:latin typeface="Arial"/>
                <a:cs typeface="Arial"/>
              </a:rPr>
              <a:t>/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08881" y="5613512"/>
            <a:ext cx="1000515" cy="381507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 marR="20863">
              <a:lnSpc>
                <a:spcPts val="1225"/>
              </a:lnSpc>
            </a:pPr>
            <a:r>
              <a:rPr sz="1100" b="1" spc="85" dirty="0">
                <a:solidFill>
                  <a:srgbClr val="424242"/>
                </a:solidFill>
                <a:latin typeface="Arial"/>
                <a:cs typeface="Arial"/>
              </a:rPr>
              <a:t>Urethra</a:t>
            </a:r>
            <a:endParaRPr sz="1100" dirty="0">
              <a:latin typeface="Arial"/>
              <a:cs typeface="Arial"/>
            </a:endParaRPr>
          </a:p>
          <a:p>
            <a:pPr marL="73338">
              <a:lnSpc>
                <a:spcPct val="95825"/>
              </a:lnSpc>
              <a:spcBef>
                <a:spcPts val="377"/>
              </a:spcBef>
            </a:pPr>
            <a:r>
              <a:rPr sz="1100" b="1" spc="250" dirty="0">
                <a:solidFill>
                  <a:srgbClr val="424242"/>
                </a:solidFill>
                <a:latin typeface="Arial"/>
                <a:cs typeface="Arial"/>
              </a:rPr>
              <a:t>Testicle</a:t>
            </a:r>
            <a:r>
              <a:rPr sz="1100" b="1" spc="250" dirty="0">
                <a:solidFill>
                  <a:srgbClr val="605E5E"/>
                </a:solidFill>
                <a:latin typeface="Arial"/>
                <a:cs typeface="Arial"/>
              </a:rPr>
              <a:t>/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32980" y="5840211"/>
            <a:ext cx="916802" cy="264537"/>
          </a:xfrm>
          <a:prstGeom prst="rect">
            <a:avLst/>
          </a:prstGeom>
        </p:spPr>
        <p:txBody>
          <a:bodyPr wrap="square" lIns="0" tIns="6372" rIns="0" bIns="0" rtlCol="0">
            <a:noAutofit/>
          </a:bodyPr>
          <a:lstStyle/>
          <a:p>
            <a:pPr marL="115824" marR="20863">
              <a:lnSpc>
                <a:spcPts val="1005"/>
              </a:lnSpc>
            </a:pPr>
            <a:r>
              <a:rPr sz="1000" spc="856" dirty="0">
                <a:solidFill>
                  <a:srgbClr val="A3877E"/>
                </a:solidFill>
                <a:latin typeface="Arial"/>
                <a:cs typeface="Arial"/>
              </a:rPr>
              <a:t>-e</a:t>
            </a:r>
            <a:endParaRPr sz="1000" dirty="0">
              <a:latin typeface="Arial"/>
              <a:cs typeface="Arial"/>
            </a:endParaRPr>
          </a:p>
          <a:p>
            <a:pPr marL="12647">
              <a:lnSpc>
                <a:spcPts val="1005"/>
              </a:lnSpc>
            </a:pPr>
            <a:r>
              <a:rPr sz="1100" b="1" spc="184" dirty="0">
                <a:solidFill>
                  <a:srgbClr val="424242"/>
                </a:solidFill>
                <a:latin typeface="Arial"/>
                <a:cs typeface="Arial"/>
              </a:rPr>
              <a:t>Epiidym</a:t>
            </a:r>
            <a:r>
              <a:rPr sz="1100" b="1" spc="184" dirty="0">
                <a:solidFill>
                  <a:srgbClr val="605E5E"/>
                </a:solidFill>
                <a:latin typeface="Arial"/>
                <a:cs typeface="Arial"/>
              </a:rPr>
              <a:t>i</a:t>
            </a:r>
            <a:r>
              <a:rPr sz="1100" b="1" spc="184" dirty="0">
                <a:solidFill>
                  <a:srgbClr val="424242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85329" y="5939619"/>
            <a:ext cx="913695" cy="165099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spc="96" dirty="0">
                <a:solidFill>
                  <a:srgbClr val="424242"/>
                </a:solidFill>
                <a:latin typeface="Arial"/>
                <a:cs typeface="Arial"/>
              </a:rPr>
              <a:t>Epididym</a:t>
            </a:r>
            <a:r>
              <a:rPr sz="1100" b="1" spc="96" dirty="0">
                <a:solidFill>
                  <a:srgbClr val="605E5E"/>
                </a:solidFill>
                <a:latin typeface="Arial"/>
                <a:cs typeface="Arial"/>
              </a:rPr>
              <a:t>i</a:t>
            </a:r>
            <a:r>
              <a:rPr sz="1100" b="1" spc="96" dirty="0">
                <a:solidFill>
                  <a:srgbClr val="424242"/>
                </a:solidFill>
                <a:latin typeface="Arial"/>
                <a:cs typeface="Arial"/>
              </a:rPr>
              <a:t>s</a:t>
            </a:r>
            <a:endParaRPr sz="1100" dirty="0">
              <a:latin typeface="Arial"/>
              <a:cs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14600"/>
            <a:ext cx="57150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21"/>
          <p:cNvSpPr txBox="1"/>
          <p:nvPr/>
        </p:nvSpPr>
        <p:spPr>
          <a:xfrm>
            <a:off x="1456439" y="164707"/>
            <a:ext cx="648674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r>
              <a:rPr lang="en-US"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lang="en-US"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lang="en-US" sz="4200" dirty="0">
              <a:latin typeface="Arial"/>
              <a:cs typeface="Arial"/>
            </a:endParaRPr>
          </a:p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4" name="object 19"/>
          <p:cNvSpPr txBox="1"/>
          <p:nvPr/>
        </p:nvSpPr>
        <p:spPr>
          <a:xfrm>
            <a:off x="2815843" y="1163732"/>
            <a:ext cx="350875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lang="en-US" sz="2400" b="1" spc="155" dirty="0" smtClean="0">
                <a:latin typeface="Arial"/>
                <a:cs typeface="Arial"/>
              </a:rPr>
              <a:t>PATHOPHYSIOLOGY</a:t>
            </a:r>
            <a:endParaRPr lang="en-US" sz="2400" dirty="0">
              <a:latin typeface="Arial"/>
              <a:cs typeface="Arial"/>
            </a:endParaRPr>
          </a:p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676400"/>
            <a:ext cx="929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Twisting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testis along with spermatic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cord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Strangulation      Necrosis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Common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neonates and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puberty.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Inversion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testis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Strong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muscular exertion or blunt trauma can trigger it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Undescended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testis undergo torsion frequently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insertion of tunica vaginalis- bell clapper deformity-predisposes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Seperation of the epididymis from the body of testis permits torsion of testis on the pedicle that connects the testis with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epididymis.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are 3 types of torsion- Extravaginal, intravaginal and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mesorchial.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Extravaginal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neonates, intravaginal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adolescents.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528153" y="1828800"/>
            <a:ext cx="304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7467600" y="1828800"/>
            <a:ext cx="304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992576"/>
            <a:ext cx="2971800" cy="18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1229" y="4992576"/>
            <a:ext cx="3238095" cy="18142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4992576"/>
            <a:ext cx="2541740" cy="18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852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1456439" y="164707"/>
            <a:ext cx="362145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50641" y="164707"/>
            <a:ext cx="257951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27736" y="1163732"/>
            <a:ext cx="1095071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39" dirty="0">
                <a:latin typeface="Arial"/>
                <a:cs typeface="Arial"/>
              </a:rPr>
              <a:t>TYPES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31677" y="1163732"/>
            <a:ext cx="488391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4" dirty="0">
                <a:latin typeface="Arial"/>
                <a:cs typeface="Arial"/>
              </a:rPr>
              <a:t>OF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19955" y="1163732"/>
            <a:ext cx="216418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29" dirty="0">
                <a:latin typeface="Arial"/>
                <a:cs typeface="Arial"/>
              </a:rPr>
              <a:t>TESTICULAR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84595" y="1163732"/>
            <a:ext cx="161232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72" dirty="0">
                <a:latin typeface="Arial"/>
                <a:cs typeface="Arial"/>
              </a:rPr>
              <a:t>TORSION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39059" y="1844976"/>
            <a:ext cx="2363978" cy="279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b="1" spc="250" dirty="0">
                <a:solidFill>
                  <a:srgbClr val="BF0000"/>
                </a:solidFill>
                <a:latin typeface="Arial"/>
                <a:cs typeface="Arial"/>
              </a:rPr>
              <a:t>INTRAVAGINAL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0507" y="1844976"/>
            <a:ext cx="1423466" cy="279400"/>
          </a:xfrm>
          <a:prstGeom prst="rect">
            <a:avLst/>
          </a:prstGeom>
        </p:spPr>
        <p:txBody>
          <a:bodyPr wrap="square" lIns="0" tIns="13561" rIns="0" bIns="0" rtlCol="0">
            <a:noAutofit/>
          </a:bodyPr>
          <a:lstStyle/>
          <a:p>
            <a:pPr marL="12647">
              <a:lnSpc>
                <a:spcPts val="2136"/>
              </a:lnSpc>
            </a:pPr>
            <a:r>
              <a:rPr sz="2000" b="1" spc="229" dirty="0">
                <a:solidFill>
                  <a:srgbClr val="BF0000"/>
                </a:solidFill>
                <a:latin typeface="Arial"/>
                <a:cs typeface="Arial"/>
              </a:rPr>
              <a:t>TORSION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132" y="2485461"/>
            <a:ext cx="3705753" cy="35941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 marR="24433">
              <a:lnSpc>
                <a:spcPts val="18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151" dirty="0">
                <a:latin typeface="Arial Unicode MS"/>
                <a:cs typeface="Arial Unicode MS"/>
              </a:rPr>
              <a:t> </a:t>
            </a:r>
            <a:r>
              <a:rPr sz="1700" spc="-137" dirty="0">
                <a:latin typeface="Arial"/>
                <a:cs typeface="Arial"/>
              </a:rPr>
              <a:t>I</a:t>
            </a:r>
            <a:r>
              <a:rPr sz="1700" spc="-47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 </a:t>
            </a:r>
            <a:r>
              <a:rPr sz="1700" spc="-159" dirty="0">
                <a:latin typeface="Arial"/>
                <a:cs typeface="Arial"/>
              </a:rPr>
              <a:t> </a:t>
            </a:r>
            <a:r>
              <a:rPr sz="1700" spc="19" dirty="0">
                <a:latin typeface="Arial"/>
                <a:cs typeface="Arial"/>
              </a:rPr>
              <a:t>1</a:t>
            </a:r>
            <a:r>
              <a:rPr sz="1700" spc="14" dirty="0">
                <a:latin typeface="Arial"/>
                <a:cs typeface="Arial"/>
              </a:rPr>
              <a:t>7</a:t>
            </a:r>
            <a:r>
              <a:rPr sz="1700" dirty="0">
                <a:latin typeface="Arial"/>
                <a:cs typeface="Arial"/>
              </a:rPr>
              <a:t>%</a:t>
            </a:r>
            <a:r>
              <a:rPr sz="1700" spc="-91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o</a:t>
            </a:r>
            <a:r>
              <a:rPr sz="1700" spc="192" dirty="0">
                <a:latin typeface="Arial"/>
                <a:cs typeface="Arial"/>
              </a:rPr>
              <a:t>f</a:t>
            </a:r>
            <a:r>
              <a:rPr sz="1700" spc="114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ma</a:t>
            </a:r>
            <a:r>
              <a:rPr sz="1700" spc="-3" dirty="0">
                <a:latin typeface="Arial"/>
                <a:cs typeface="Arial"/>
              </a:rPr>
              <a:t>l</a:t>
            </a:r>
            <a:r>
              <a:rPr sz="1700" spc="-4" dirty="0">
                <a:latin typeface="Arial"/>
                <a:cs typeface="Arial"/>
              </a:rPr>
              <a:t>e</a:t>
            </a:r>
            <a:r>
              <a:rPr sz="1700" spc="-16" dirty="0">
                <a:latin typeface="Arial"/>
                <a:cs typeface="Arial"/>
              </a:rPr>
              <a:t>s</a:t>
            </a:r>
            <a:r>
              <a:rPr sz="1700" spc="203" dirty="0">
                <a:latin typeface="Arial"/>
                <a:cs typeface="Arial"/>
              </a:rPr>
              <a:t> </a:t>
            </a:r>
            <a:r>
              <a:rPr sz="1700" spc="14" dirty="0">
                <a:latin typeface="Arial"/>
                <a:cs typeface="Arial"/>
              </a:rPr>
              <a:t>a</a:t>
            </a:r>
            <a:r>
              <a:rPr sz="1700" spc="19" dirty="0">
                <a:latin typeface="Arial"/>
                <a:cs typeface="Arial"/>
              </a:rPr>
              <a:t>n</a:t>
            </a:r>
            <a:r>
              <a:rPr sz="1700" dirty="0">
                <a:latin typeface="Arial"/>
                <a:cs typeface="Arial"/>
              </a:rPr>
              <a:t>d</a:t>
            </a:r>
            <a:r>
              <a:rPr sz="1700" spc="138" dirty="0">
                <a:latin typeface="Arial"/>
                <a:cs typeface="Arial"/>
              </a:rPr>
              <a:t> </a:t>
            </a:r>
            <a:r>
              <a:rPr sz="1700" spc="14" dirty="0">
                <a:latin typeface="Arial"/>
                <a:cs typeface="Arial"/>
              </a:rPr>
              <a:t>4</a:t>
            </a:r>
            <a:r>
              <a:rPr sz="1700" spc="19" dirty="0">
                <a:latin typeface="Arial"/>
                <a:cs typeface="Arial"/>
              </a:rPr>
              <a:t>0</a:t>
            </a:r>
            <a:r>
              <a:rPr sz="1700" dirty="0">
                <a:latin typeface="Arial"/>
                <a:cs typeface="Arial"/>
              </a:rPr>
              <a:t>%</a:t>
            </a:r>
          </a:p>
          <a:p>
            <a:pPr marL="352531" marR="24433">
              <a:lnSpc>
                <a:spcPct val="95825"/>
              </a:lnSpc>
              <a:spcBef>
                <a:spcPts val="353"/>
              </a:spcBef>
            </a:pPr>
            <a:r>
              <a:rPr sz="1700" spc="54" dirty="0">
                <a:latin typeface="Arial"/>
                <a:cs typeface="Arial"/>
              </a:rPr>
              <a:t>bilaterally</a:t>
            </a:r>
            <a:endParaRPr sz="1700" dirty="0">
              <a:latin typeface="Arial"/>
              <a:cs typeface="Arial"/>
            </a:endParaRPr>
          </a:p>
          <a:p>
            <a:pPr marL="337359" marR="97203" indent="-324713">
              <a:lnSpc>
                <a:spcPts val="2244"/>
              </a:lnSpc>
              <a:spcBef>
                <a:spcPts val="140"/>
              </a:spcBef>
              <a:tabLst>
                <a:tab pos="341404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	</a:t>
            </a:r>
            <a:r>
              <a:rPr sz="1700" spc="26" dirty="0">
                <a:latin typeface="Arial"/>
                <a:cs typeface="Arial"/>
              </a:rPr>
              <a:t>In  a  mature attachment, tunica </a:t>
            </a:r>
            <a:endParaRPr sz="1700" dirty="0">
              <a:latin typeface="Arial"/>
              <a:cs typeface="Arial"/>
            </a:endParaRPr>
          </a:p>
          <a:p>
            <a:pPr marL="337359" marR="97203">
              <a:lnSpc>
                <a:spcPts val="1954"/>
              </a:lnSpc>
              <a:spcBef>
                <a:spcPts val="488"/>
              </a:spcBef>
              <a:tabLst>
                <a:tab pos="341404" algn="l"/>
              </a:tabLst>
            </a:pPr>
            <a:r>
              <a:rPr sz="1700" spc="42" dirty="0">
                <a:latin typeface="Arial"/>
                <a:cs typeface="Arial"/>
              </a:rPr>
              <a:t>vaginalis is attached securely to </a:t>
            </a:r>
            <a:endParaRPr sz="1700" dirty="0">
              <a:latin typeface="Arial"/>
              <a:cs typeface="Arial"/>
            </a:endParaRPr>
          </a:p>
          <a:p>
            <a:pPr marL="337359" marR="97203">
              <a:lnSpc>
                <a:spcPts val="1954"/>
              </a:lnSpc>
              <a:spcBef>
                <a:spcPts val="424"/>
              </a:spcBef>
              <a:tabLst>
                <a:tab pos="341404" algn="l"/>
              </a:tabLst>
            </a:pPr>
            <a:r>
              <a:rPr sz="1700" spc="41" dirty="0">
                <a:latin typeface="Arial"/>
                <a:cs typeface="Arial"/>
              </a:rPr>
              <a:t>the  posterior lateral  aspect of </a:t>
            </a:r>
            <a:endParaRPr sz="1700" dirty="0">
              <a:latin typeface="Arial"/>
              <a:cs typeface="Arial"/>
            </a:endParaRPr>
          </a:p>
          <a:p>
            <a:pPr marL="337359" marR="97203">
              <a:lnSpc>
                <a:spcPts val="1954"/>
              </a:lnSpc>
              <a:spcBef>
                <a:spcPts val="424"/>
              </a:spcBef>
              <a:tabLst>
                <a:tab pos="341404" algn="l"/>
              </a:tabLst>
            </a:pPr>
            <a:r>
              <a:rPr sz="1700" spc="50" dirty="0">
                <a:latin typeface="Arial"/>
                <a:cs typeface="Arial"/>
              </a:rPr>
              <a:t>testicle</a:t>
            </a:r>
            <a:endParaRPr sz="1700" dirty="0">
              <a:latin typeface="Arial"/>
              <a:cs typeface="Arial"/>
            </a:endParaRPr>
          </a:p>
          <a:p>
            <a:pPr marL="12647" marR="24433">
              <a:lnSpc>
                <a:spcPts val="1989"/>
              </a:lnSpc>
              <a:spcBef>
                <a:spcPts val="521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151" dirty="0">
                <a:latin typeface="Arial Unicode MS"/>
                <a:cs typeface="Arial Unicode MS"/>
              </a:rPr>
              <a:t> </a:t>
            </a:r>
            <a:r>
              <a:rPr sz="1700" spc="-173" dirty="0">
                <a:latin typeface="Arial"/>
                <a:cs typeface="Arial"/>
              </a:rPr>
              <a:t>B</a:t>
            </a:r>
            <a:r>
              <a:rPr sz="1700" spc="14" dirty="0">
                <a:latin typeface="Arial"/>
                <a:cs typeface="Arial"/>
              </a:rPr>
              <a:t>u</a:t>
            </a:r>
            <a:r>
              <a:rPr sz="1700" spc="192" dirty="0">
                <a:latin typeface="Arial"/>
                <a:cs typeface="Arial"/>
              </a:rPr>
              <a:t>t</a:t>
            </a:r>
            <a:r>
              <a:rPr sz="1700" spc="184" dirty="0">
                <a:latin typeface="Arial"/>
                <a:cs typeface="Arial"/>
              </a:rPr>
              <a:t> </a:t>
            </a:r>
            <a:r>
              <a:rPr sz="1700" spc="-112" dirty="0">
                <a:latin typeface="Arial"/>
                <a:cs typeface="Arial"/>
              </a:rPr>
              <a:t>i</a:t>
            </a:r>
            <a:r>
              <a:rPr sz="1700" spc="215" dirty="0">
                <a:latin typeface="Arial"/>
                <a:cs typeface="Arial"/>
              </a:rPr>
              <a:t>f</a:t>
            </a:r>
            <a:r>
              <a:rPr sz="1700" spc="-4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61" dirty="0">
                <a:latin typeface="Arial"/>
                <a:cs typeface="Arial"/>
              </a:rPr>
              <a:t>h</a:t>
            </a:r>
            <a:r>
              <a:rPr sz="1700" spc="-47" dirty="0">
                <a:latin typeface="Arial"/>
                <a:cs typeface="Arial"/>
              </a:rPr>
              <a:t>e</a:t>
            </a:r>
            <a:r>
              <a:rPr sz="1700" spc="189" dirty="0">
                <a:latin typeface="Arial"/>
                <a:cs typeface="Arial"/>
              </a:rPr>
              <a:t> </a:t>
            </a:r>
            <a:r>
              <a:rPr sz="1700" spc="-156" dirty="0">
                <a:latin typeface="Arial"/>
                <a:cs typeface="Arial"/>
              </a:rPr>
              <a:t>a</a:t>
            </a:r>
            <a:r>
              <a:rPr sz="1700" spc="225" dirty="0">
                <a:latin typeface="Arial"/>
                <a:cs typeface="Arial"/>
              </a:rPr>
              <a:t>t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-33" dirty="0">
                <a:latin typeface="Arial"/>
                <a:cs typeface="Arial"/>
              </a:rPr>
              <a:t>a</a:t>
            </a:r>
            <a:r>
              <a:rPr sz="1700" spc="60" dirty="0">
                <a:latin typeface="Arial"/>
                <a:cs typeface="Arial"/>
              </a:rPr>
              <a:t>c</a:t>
            </a:r>
            <a:r>
              <a:rPr sz="1700" spc="85" dirty="0">
                <a:latin typeface="Arial"/>
                <a:cs typeface="Arial"/>
              </a:rPr>
              <a:t>h</a:t>
            </a:r>
            <a:r>
              <a:rPr sz="1700" spc="142" dirty="0">
                <a:latin typeface="Arial"/>
                <a:cs typeface="Arial"/>
              </a:rPr>
              <a:t>m</a:t>
            </a:r>
            <a:r>
              <a:rPr sz="1700" spc="108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168" dirty="0">
                <a:latin typeface="Arial"/>
                <a:cs typeface="Arial"/>
              </a:rPr>
              <a:t>t</a:t>
            </a:r>
            <a:r>
              <a:rPr sz="1700" spc="134" dirty="0">
                <a:latin typeface="Arial"/>
                <a:cs typeface="Arial"/>
              </a:rPr>
              <a:t> </a:t>
            </a:r>
            <a:r>
              <a:rPr sz="1700" spc="-8" dirty="0">
                <a:latin typeface="Arial"/>
                <a:cs typeface="Arial"/>
              </a:rPr>
              <a:t>o</a:t>
            </a:r>
            <a:r>
              <a:rPr sz="1700" spc="192" dirty="0">
                <a:latin typeface="Arial"/>
                <a:cs typeface="Arial"/>
              </a:rPr>
              <a:t>f</a:t>
            </a:r>
            <a:r>
              <a:rPr sz="1700" spc="-4" dirty="0">
                <a:latin typeface="Arial"/>
                <a:cs typeface="Arial"/>
              </a:rPr>
              <a:t> </a:t>
            </a:r>
            <a:r>
              <a:rPr sz="1700" spc="202" dirty="0">
                <a:latin typeface="Arial"/>
                <a:cs typeface="Arial"/>
              </a:rPr>
              <a:t>t</a:t>
            </a:r>
            <a:r>
              <a:rPr sz="1700" spc="85" dirty="0">
                <a:latin typeface="Arial"/>
                <a:cs typeface="Arial"/>
              </a:rPr>
              <a:t>un</a:t>
            </a:r>
            <a:r>
              <a:rPr sz="1700" spc="53" dirty="0">
                <a:latin typeface="Arial"/>
                <a:cs typeface="Arial"/>
              </a:rPr>
              <a:t>i</a:t>
            </a:r>
            <a:r>
              <a:rPr sz="1700" spc="39" dirty="0">
                <a:latin typeface="Arial"/>
                <a:cs typeface="Arial"/>
              </a:rPr>
              <a:t>c</a:t>
            </a:r>
            <a:r>
              <a:rPr sz="1700" spc="-141" dirty="0">
                <a:latin typeface="Arial"/>
                <a:cs typeface="Arial"/>
              </a:rPr>
              <a:t>a</a:t>
            </a:r>
            <a:endParaRPr sz="1700" dirty="0">
              <a:latin typeface="Arial"/>
              <a:cs typeface="Arial"/>
            </a:endParaRPr>
          </a:p>
          <a:p>
            <a:pPr marL="343427" indent="-6085">
              <a:lnSpc>
                <a:spcPts val="1954"/>
              </a:lnSpc>
              <a:spcBef>
                <a:spcPts val="345"/>
              </a:spcBef>
            </a:pPr>
            <a:r>
              <a:rPr sz="1700" spc="50" dirty="0">
                <a:latin typeface="Arial"/>
                <a:cs typeface="Arial"/>
              </a:rPr>
              <a:t>vaginalis is inappropriately high, </a:t>
            </a:r>
            <a:endParaRPr sz="1700" dirty="0">
              <a:latin typeface="Arial"/>
              <a:cs typeface="Arial"/>
            </a:endParaRPr>
          </a:p>
          <a:p>
            <a:pPr marL="343427">
              <a:lnSpc>
                <a:spcPts val="1954"/>
              </a:lnSpc>
              <a:spcBef>
                <a:spcPts val="445"/>
              </a:spcBef>
            </a:pPr>
            <a:r>
              <a:rPr sz="1700" spc="67" dirty="0">
                <a:latin typeface="Arial"/>
                <a:cs typeface="Arial"/>
              </a:rPr>
              <a:t>spermatic cord can rotate within</a:t>
            </a:r>
            <a:endParaRPr sz="1700" dirty="0">
              <a:latin typeface="Arial"/>
              <a:cs typeface="Arial"/>
            </a:endParaRPr>
          </a:p>
          <a:p>
            <a:pPr marL="12647" marR="24433">
              <a:lnSpc>
                <a:spcPts val="1957"/>
              </a:lnSpc>
              <a:spcBef>
                <a:spcPts val="543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</a:t>
            </a:r>
            <a:r>
              <a:rPr sz="1300" spc="81" dirty="0">
                <a:latin typeface="Arial Unicode MS"/>
                <a:cs typeface="Arial Unicode MS"/>
              </a:rPr>
              <a:t> </a:t>
            </a:r>
            <a:r>
              <a:rPr sz="1700" spc="-219" dirty="0">
                <a:latin typeface="Arial"/>
                <a:cs typeface="Arial"/>
              </a:rPr>
              <a:t>C</a:t>
            </a:r>
            <a:r>
              <a:rPr sz="1700" spc="108" dirty="0">
                <a:latin typeface="Arial"/>
                <a:cs typeface="Arial"/>
              </a:rPr>
              <a:t>o</a:t>
            </a:r>
            <a:r>
              <a:rPr sz="1700" spc="165" dirty="0">
                <a:latin typeface="Arial"/>
                <a:cs typeface="Arial"/>
              </a:rPr>
              <a:t>m</a:t>
            </a:r>
            <a:r>
              <a:rPr sz="1700" spc="142" dirty="0">
                <a:latin typeface="Arial"/>
                <a:cs typeface="Arial"/>
              </a:rPr>
              <a:t>m</a:t>
            </a:r>
            <a:r>
              <a:rPr sz="1700" spc="155" dirty="0">
                <a:latin typeface="Arial"/>
                <a:cs typeface="Arial"/>
              </a:rPr>
              <a:t>o</a:t>
            </a:r>
            <a:r>
              <a:rPr sz="1700" spc="-75" dirty="0">
                <a:latin typeface="Arial"/>
                <a:cs typeface="Arial"/>
              </a:rPr>
              <a:t>n</a:t>
            </a:r>
            <a:r>
              <a:rPr sz="1700" spc="219" dirty="0">
                <a:latin typeface="Arial"/>
                <a:cs typeface="Arial"/>
              </a:rPr>
              <a:t> </a:t>
            </a:r>
            <a:r>
              <a:rPr sz="1700" spc="-156" dirty="0">
                <a:latin typeface="Arial"/>
                <a:cs typeface="Arial"/>
              </a:rPr>
              <a:t>a</a:t>
            </a:r>
            <a:r>
              <a:rPr sz="1700" spc="168" dirty="0">
                <a:latin typeface="Arial"/>
                <a:cs typeface="Arial"/>
              </a:rPr>
              <a:t>t</a:t>
            </a:r>
            <a:r>
              <a:rPr sz="1700" spc="159" dirty="0">
                <a:latin typeface="Arial"/>
                <a:cs typeface="Arial"/>
              </a:rPr>
              <a:t> </a:t>
            </a:r>
            <a:r>
              <a:rPr sz="1700" spc="-103" dirty="0">
                <a:latin typeface="Arial"/>
                <a:cs typeface="Arial"/>
              </a:rPr>
              <a:t>a</a:t>
            </a:r>
            <a:r>
              <a:rPr sz="1700" spc="108" dirty="0">
                <a:latin typeface="Arial"/>
                <a:cs typeface="Arial"/>
              </a:rPr>
              <a:t>d</a:t>
            </a:r>
            <a:r>
              <a:rPr sz="1700" spc="155" dirty="0">
                <a:latin typeface="Arial"/>
                <a:cs typeface="Arial"/>
              </a:rPr>
              <a:t>o</a:t>
            </a:r>
            <a:r>
              <a:rPr sz="1700" spc="31" dirty="0">
                <a:latin typeface="Arial"/>
                <a:cs typeface="Arial"/>
              </a:rPr>
              <a:t>l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-58" dirty="0">
                <a:latin typeface="Arial"/>
                <a:cs typeface="Arial"/>
              </a:rPr>
              <a:t>s</a:t>
            </a:r>
            <a:r>
              <a:rPr sz="1700" spc="14" dirty="0">
                <a:latin typeface="Arial"/>
                <a:cs typeface="Arial"/>
              </a:rPr>
              <a:t>c</a:t>
            </a:r>
            <a:r>
              <a:rPr sz="1700" spc="61" dirty="0">
                <a:latin typeface="Arial"/>
                <a:cs typeface="Arial"/>
              </a:rPr>
              <a:t>e</a:t>
            </a:r>
            <a:r>
              <a:rPr sz="1700" spc="14" dirty="0">
                <a:latin typeface="Arial"/>
                <a:cs typeface="Arial"/>
              </a:rPr>
              <a:t>n</a:t>
            </a:r>
            <a:r>
              <a:rPr sz="1700" spc="272" dirty="0">
                <a:latin typeface="Arial"/>
                <a:cs typeface="Arial"/>
              </a:rPr>
              <a:t>t</a:t>
            </a:r>
            <a:r>
              <a:rPr sz="1700" spc="-169" dirty="0">
                <a:latin typeface="Arial"/>
                <a:cs typeface="Arial"/>
              </a:rPr>
              <a:t>s</a:t>
            </a:r>
            <a:endParaRPr sz="1700" dirty="0">
              <a:latin typeface="Arial"/>
              <a:cs typeface="Arial"/>
            </a:endParaRPr>
          </a:p>
          <a:p>
            <a:pPr marL="343427" marR="448410" indent="-330782">
              <a:lnSpc>
                <a:spcPts val="2387"/>
              </a:lnSpc>
              <a:spcBef>
                <a:spcPts val="141"/>
              </a:spcBef>
              <a:tabLst>
                <a:tab pos="328761" algn="l"/>
              </a:tabLst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dirty="0">
                <a:latin typeface="Arial Unicode MS"/>
                <a:cs typeface="Arial Unicode MS"/>
              </a:rPr>
              <a:t>	</a:t>
            </a:r>
            <a:r>
              <a:rPr sz="1700" spc="54" dirty="0">
                <a:latin typeface="Arial"/>
                <a:cs typeface="Arial"/>
              </a:rPr>
              <a:t>Associated with  bell clapper deformity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7174" y="4923855"/>
            <a:ext cx="175637" cy="241300"/>
          </a:xfrm>
          <a:prstGeom prst="rect">
            <a:avLst/>
          </a:prstGeom>
        </p:spPr>
        <p:txBody>
          <a:bodyPr wrap="square" lIns="0" tIns="11640" rIns="0" bIns="0" rtlCol="0">
            <a:noAutofit/>
          </a:bodyPr>
          <a:lstStyle/>
          <a:p>
            <a:pPr marL="12647">
              <a:lnSpc>
                <a:spcPts val="1839"/>
              </a:lnSpc>
            </a:pPr>
            <a:r>
              <a:rPr sz="1700" spc="40" dirty="0">
                <a:latin typeface="Arial"/>
                <a:cs typeface="Arial"/>
              </a:rPr>
              <a:t>it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71386" y="5204763"/>
            <a:ext cx="3708636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100" spc="-4" dirty="0">
                <a:solidFill>
                  <a:srgbClr val="7B7B79"/>
                </a:solidFill>
                <a:latin typeface="Times New Roman"/>
                <a:cs typeface="Times New Roman"/>
              </a:rPr>
              <a:t>1. </a:t>
            </a:r>
            <a:r>
              <a:rPr sz="1100" b="1" i="1" spc="-38" dirty="0">
                <a:solidFill>
                  <a:srgbClr val="7B7B79"/>
                </a:solidFill>
                <a:latin typeface="Arial"/>
                <a:cs typeface="Arial"/>
              </a:rPr>
              <a:t>Class</a:t>
            </a:r>
            <a:r>
              <a:rPr sz="1100" b="1" i="1" spc="-38" dirty="0">
                <a:solidFill>
                  <a:srgbClr val="8A8A89"/>
                </a:solidFill>
                <a:latin typeface="Arial"/>
                <a:cs typeface="Arial"/>
              </a:rPr>
              <a:t>i</a:t>
            </a:r>
            <a:r>
              <a:rPr sz="1100" b="1" i="1" spc="-38" dirty="0">
                <a:solidFill>
                  <a:srgbClr val="7B7B79"/>
                </a:solidFill>
                <a:latin typeface="Arial"/>
                <a:cs typeface="Arial"/>
              </a:rPr>
              <a:t>fication of </a:t>
            </a:r>
            <a:r>
              <a:rPr sz="1100" b="1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types </a:t>
            </a:r>
            <a:r>
              <a:rPr sz="1100" b="1" i="1" spc="-38" dirty="0">
                <a:solidFill>
                  <a:srgbClr val="7B7B79"/>
                </a:solidFill>
                <a:latin typeface="Arial"/>
                <a:cs typeface="Arial"/>
              </a:rPr>
              <a:t>of </a:t>
            </a:r>
            <a:r>
              <a:rPr sz="1100" b="1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test</a:t>
            </a:r>
            <a:r>
              <a:rPr sz="1100" b="1" i="1" spc="-4" dirty="0">
                <a:solidFill>
                  <a:srgbClr val="8A8A89"/>
                </a:solidFill>
                <a:latin typeface="Times New Roman"/>
                <a:cs typeface="Times New Roman"/>
              </a:rPr>
              <a:t>i</a:t>
            </a:r>
            <a:r>
              <a:rPr sz="1100" b="1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cu</a:t>
            </a:r>
            <a:r>
              <a:rPr sz="1100" b="1" i="1" spc="-4" dirty="0">
                <a:solidFill>
                  <a:srgbClr val="8A8A89"/>
                </a:solidFill>
                <a:latin typeface="Times New Roman"/>
                <a:cs typeface="Times New Roman"/>
              </a:rPr>
              <a:t>l</a:t>
            </a:r>
            <a:r>
              <a:rPr sz="1100" b="1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ar torsion: </a:t>
            </a:r>
            <a:r>
              <a:rPr sz="1200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(a) </a:t>
            </a:r>
            <a:r>
              <a:rPr sz="1200" b="1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i</a:t>
            </a:r>
            <a:r>
              <a:rPr sz="1200" b="1" i="1" spc="-4" dirty="0">
                <a:solidFill>
                  <a:srgbClr val="AEAFA8"/>
                </a:solidFill>
                <a:latin typeface="Times New Roman"/>
                <a:cs typeface="Times New Roman"/>
              </a:rPr>
              <a:t>n</a:t>
            </a:r>
            <a:r>
              <a:rPr sz="1200" b="1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travag</a:t>
            </a:r>
            <a:r>
              <a:rPr sz="1200" b="1" i="1" spc="-4" dirty="0">
                <a:solidFill>
                  <a:srgbClr val="8A8A89"/>
                </a:solidFill>
                <a:latin typeface="Times New Roman"/>
                <a:cs typeface="Times New Roman"/>
              </a:rPr>
              <a:t>i</a:t>
            </a:r>
            <a:r>
              <a:rPr sz="1200" b="1" i="1" spc="-4" dirty="0">
                <a:solidFill>
                  <a:srgbClr val="7B7B79"/>
                </a:solidFill>
                <a:latin typeface="Times New Roman"/>
                <a:cs typeface="Times New Roman"/>
              </a:rPr>
              <a:t>nal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29403" y="5214195"/>
            <a:ext cx="418848" cy="165100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12647">
              <a:lnSpc>
                <a:spcPts val="1225"/>
              </a:lnSpc>
            </a:pPr>
            <a:r>
              <a:rPr sz="1100" b="1" i="1" spc="-41" dirty="0">
                <a:solidFill>
                  <a:srgbClr val="7B7B79"/>
                </a:solidFill>
                <a:latin typeface="Arial"/>
                <a:cs typeface="Arial"/>
              </a:rPr>
              <a:t>Figure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638547" y="5378506"/>
            <a:ext cx="4110128" cy="177800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marL="12647">
              <a:lnSpc>
                <a:spcPts val="1325"/>
              </a:lnSpc>
            </a:pP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tors</a:t>
            </a:r>
            <a:r>
              <a:rPr sz="1200" b="1" i="1" spc="-22" dirty="0">
                <a:solidFill>
                  <a:srgbClr val="8A8A89"/>
                </a:solidFill>
                <a:latin typeface="Times New Roman"/>
                <a:cs typeface="Times New Roman"/>
              </a:rPr>
              <a:t>i</a:t>
            </a: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on; </a:t>
            </a:r>
            <a:r>
              <a:rPr sz="11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(b) </a:t>
            </a:r>
            <a:r>
              <a:rPr sz="1200" b="1" i="1" spc="-22" dirty="0" err="1">
                <a:solidFill>
                  <a:srgbClr val="7B7B79"/>
                </a:solidFill>
                <a:latin typeface="Times New Roman"/>
                <a:cs typeface="Times New Roman"/>
              </a:rPr>
              <a:t>extravag</a:t>
            </a:r>
            <a:r>
              <a:rPr sz="1200" b="1" i="1" spc="-22" dirty="0" err="1">
                <a:solidFill>
                  <a:srgbClr val="8A8A89"/>
                </a:solidFill>
                <a:latin typeface="Times New Roman"/>
                <a:cs typeface="Times New Roman"/>
              </a:rPr>
              <a:t>i</a:t>
            </a:r>
            <a:r>
              <a:rPr sz="1200" b="1" i="1" spc="-22" dirty="0" err="1">
                <a:solidFill>
                  <a:srgbClr val="7B7B79"/>
                </a:solidFill>
                <a:latin typeface="Times New Roman"/>
                <a:cs typeface="Times New Roman"/>
              </a:rPr>
              <a:t>na</a:t>
            </a:r>
            <a:r>
              <a:rPr sz="1200" b="1" i="1" spc="-22" dirty="0" err="1">
                <a:solidFill>
                  <a:srgbClr val="8A8A89"/>
                </a:solidFill>
                <a:latin typeface="Times New Roman"/>
                <a:cs typeface="Times New Roman"/>
              </a:rPr>
              <a:t>l</a:t>
            </a:r>
            <a:r>
              <a:rPr sz="1200" b="1" i="1" spc="-22" dirty="0">
                <a:solidFill>
                  <a:srgbClr val="8A8A89"/>
                </a:solidFill>
                <a:latin typeface="Times New Roman"/>
                <a:cs typeface="Times New Roman"/>
              </a:rPr>
              <a:t> </a:t>
            </a: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t</a:t>
            </a:r>
            <a:r>
              <a:rPr sz="1200" b="1" i="1" spc="-22" dirty="0">
                <a:solidFill>
                  <a:srgbClr val="8A8A89"/>
                </a:solidFill>
                <a:latin typeface="Times New Roman"/>
                <a:cs typeface="Times New Roman"/>
              </a:rPr>
              <a:t>orsi</a:t>
            </a: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on; (c) tors</a:t>
            </a:r>
            <a:r>
              <a:rPr sz="1200" b="1" i="1" spc="-22" dirty="0">
                <a:solidFill>
                  <a:srgbClr val="8A8A89"/>
                </a:solidFill>
                <a:latin typeface="Times New Roman"/>
                <a:cs typeface="Times New Roman"/>
              </a:rPr>
              <a:t>i</a:t>
            </a: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on </a:t>
            </a:r>
            <a:r>
              <a:rPr sz="11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due </a:t>
            </a: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to </a:t>
            </a:r>
            <a:r>
              <a:rPr sz="1200" b="1" i="1" spc="-22" dirty="0">
                <a:solidFill>
                  <a:srgbClr val="8A8A89"/>
                </a:solidFill>
                <a:latin typeface="Times New Roman"/>
                <a:cs typeface="Times New Roman"/>
              </a:rPr>
              <a:t>l</a:t>
            </a: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ong mesorch</a:t>
            </a:r>
            <a:r>
              <a:rPr sz="1200" b="1" i="1" spc="-22" dirty="0">
                <a:solidFill>
                  <a:srgbClr val="8A8A89"/>
                </a:solidFill>
                <a:latin typeface="Times New Roman"/>
                <a:cs typeface="Times New Roman"/>
              </a:rPr>
              <a:t>i</a:t>
            </a:r>
            <a:r>
              <a:rPr sz="1200" b="1" i="1" spc="-22" dirty="0">
                <a:solidFill>
                  <a:srgbClr val="7B7B79"/>
                </a:solidFill>
                <a:latin typeface="Times New Roman"/>
                <a:cs typeface="Times New Roman"/>
              </a:rPr>
              <a:t>um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456439" y="164707"/>
            <a:ext cx="362145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50641" y="164707"/>
            <a:ext cx="257951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7736" y="1163732"/>
            <a:ext cx="1095071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39" dirty="0">
                <a:latin typeface="Arial"/>
                <a:cs typeface="Arial"/>
              </a:rPr>
              <a:t>TYPES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31677" y="1163732"/>
            <a:ext cx="488391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4" dirty="0">
                <a:latin typeface="Arial"/>
                <a:cs typeface="Arial"/>
              </a:rPr>
              <a:t>OF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19955" y="1163732"/>
            <a:ext cx="216418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29" dirty="0">
                <a:latin typeface="Arial"/>
                <a:cs typeface="Arial"/>
              </a:rPr>
              <a:t>TESTICULAR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84595" y="1163732"/>
            <a:ext cx="1612322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72" dirty="0">
                <a:latin typeface="Arial"/>
                <a:cs typeface="Arial"/>
              </a:rPr>
              <a:t>TORSION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20800" y="1834685"/>
            <a:ext cx="3898077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b="1" spc="137" dirty="0">
                <a:solidFill>
                  <a:srgbClr val="BF0000"/>
                </a:solidFill>
                <a:latin typeface="Arial"/>
                <a:cs typeface="Arial"/>
              </a:rPr>
              <a:t>EXTRAVAGINAL  TORSION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872" y="2447726"/>
            <a:ext cx="7383653" cy="5588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 marR="34141">
              <a:lnSpc>
                <a:spcPts val="1939"/>
              </a:lnSpc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 </a:t>
            </a:r>
            <a:r>
              <a:rPr sz="1300" spc="-90" dirty="0">
                <a:latin typeface="Arial Unicode MS"/>
                <a:cs typeface="Arial Unicode MS"/>
              </a:rPr>
              <a:t> </a:t>
            </a:r>
            <a:r>
              <a:rPr spc="17" dirty="0">
                <a:latin typeface="Arial"/>
                <a:cs typeface="Arial"/>
              </a:rPr>
              <a:t>M</a:t>
            </a:r>
            <a:r>
              <a:rPr spc="19" dirty="0">
                <a:latin typeface="Arial"/>
                <a:cs typeface="Arial"/>
              </a:rPr>
              <a:t>o</a:t>
            </a:r>
            <a:r>
              <a:rPr spc="20" dirty="0">
                <a:latin typeface="Arial"/>
                <a:cs typeface="Arial"/>
              </a:rPr>
              <a:t>s</a:t>
            </a:r>
            <a:r>
              <a:rPr spc="18" dirty="0">
                <a:latin typeface="Arial"/>
                <a:cs typeface="Arial"/>
              </a:rPr>
              <a:t>t</a:t>
            </a:r>
            <a:r>
              <a:rPr spc="83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o</a:t>
            </a:r>
            <a:r>
              <a:rPr spc="174" dirty="0">
                <a:latin typeface="Arial"/>
                <a:cs typeface="Arial"/>
              </a:rPr>
              <a:t>f</a:t>
            </a:r>
            <a:r>
              <a:rPr spc="149" dirty="0">
                <a:latin typeface="Arial"/>
                <a:cs typeface="Arial"/>
              </a:rPr>
              <a:t>t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-90" dirty="0">
                <a:latin typeface="Arial"/>
                <a:cs typeface="Arial"/>
              </a:rPr>
              <a:t>n</a:t>
            </a:r>
            <a:r>
              <a:rPr spc="150" dirty="0">
                <a:latin typeface="Arial"/>
                <a:cs typeface="Arial"/>
              </a:rPr>
              <a:t> </a:t>
            </a:r>
            <a:r>
              <a:rPr spc="-40" dirty="0">
                <a:latin typeface="Arial"/>
                <a:cs typeface="Arial"/>
              </a:rPr>
              <a:t>o</a:t>
            </a:r>
            <a:r>
              <a:rPr spc="-37" dirty="0">
                <a:latin typeface="Arial"/>
                <a:cs typeface="Arial"/>
              </a:rPr>
              <a:t>cc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98" dirty="0">
                <a:latin typeface="Arial"/>
                <a:cs typeface="Arial"/>
              </a:rPr>
              <a:t>r</a:t>
            </a:r>
            <a:r>
              <a:rPr spc="-215" dirty="0">
                <a:latin typeface="Arial"/>
                <a:cs typeface="Arial"/>
              </a:rPr>
              <a:t>s</a:t>
            </a:r>
            <a:r>
              <a:rPr spc="134" dirty="0">
                <a:latin typeface="Arial"/>
                <a:cs typeface="Arial"/>
              </a:rPr>
              <a:t> </a:t>
            </a:r>
            <a:r>
              <a:rPr spc="-9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n</a:t>
            </a:r>
            <a:r>
              <a:rPr spc="98" dirty="0">
                <a:latin typeface="Arial"/>
                <a:cs typeface="Arial"/>
              </a:rPr>
              <a:t> </a:t>
            </a:r>
            <a:r>
              <a:rPr spc="-135" dirty="0">
                <a:latin typeface="Arial"/>
                <a:cs typeface="Arial"/>
              </a:rPr>
              <a:t>n</a:t>
            </a:r>
            <a:r>
              <a:rPr spc="4" dirty="0">
                <a:latin typeface="Arial"/>
                <a:cs typeface="Arial"/>
              </a:rPr>
              <a:t>e</a:t>
            </a:r>
            <a:r>
              <a:rPr spc="184" dirty="0">
                <a:latin typeface="Arial"/>
                <a:cs typeface="Arial"/>
              </a:rPr>
              <a:t>w</a:t>
            </a:r>
            <a:r>
              <a:rPr spc="4" dirty="0">
                <a:latin typeface="Arial"/>
                <a:cs typeface="Arial"/>
              </a:rPr>
              <a:t>b</a:t>
            </a:r>
            <a:r>
              <a:rPr spc="80" dirty="0">
                <a:latin typeface="Arial"/>
                <a:cs typeface="Arial"/>
              </a:rPr>
              <a:t>o</a:t>
            </a:r>
            <a:r>
              <a:rPr spc="145" dirty="0">
                <a:latin typeface="Arial"/>
                <a:cs typeface="Arial"/>
              </a:rPr>
              <a:t>r</a:t>
            </a:r>
            <a:r>
              <a:rPr spc="-65" dirty="0">
                <a:latin typeface="Arial"/>
                <a:cs typeface="Arial"/>
              </a:rPr>
              <a:t>n</a:t>
            </a:r>
            <a:r>
              <a:rPr spc="-134" dirty="0">
                <a:latin typeface="Arial"/>
                <a:cs typeface="Arial"/>
              </a:rPr>
              <a:t>s</a:t>
            </a:r>
            <a:r>
              <a:rPr spc="54" dirty="0">
                <a:latin typeface="Arial"/>
                <a:cs typeface="Arial"/>
              </a:rPr>
              <a:t> </a:t>
            </a:r>
            <a:r>
              <a:rPr spc="115" dirty="0">
                <a:latin typeface="Arial"/>
                <a:cs typeface="Arial"/>
              </a:rPr>
              <a:t>w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u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14" dirty="0">
                <a:latin typeface="Arial"/>
                <a:cs typeface="Arial"/>
              </a:rPr>
              <a:t> 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150" dirty="0">
                <a:latin typeface="Arial"/>
                <a:cs typeface="Arial"/>
              </a:rPr>
              <a:t> </a:t>
            </a:r>
            <a:r>
              <a:rPr spc="2" dirty="0">
                <a:latin typeface="Arial"/>
                <a:cs typeface="Arial"/>
              </a:rPr>
              <a:t>'</a:t>
            </a:r>
            <a:r>
              <a:rPr spc="13" dirty="0">
                <a:latin typeface="Arial"/>
                <a:cs typeface="Arial"/>
              </a:rPr>
              <a:t>b</a:t>
            </a:r>
            <a:r>
              <a:rPr spc="8" dirty="0">
                <a:latin typeface="Arial"/>
                <a:cs typeface="Arial"/>
              </a:rPr>
              <a:t>e</a:t>
            </a:r>
            <a:r>
              <a:rPr spc="14" dirty="0">
                <a:latin typeface="Arial"/>
                <a:cs typeface="Arial"/>
              </a:rPr>
              <a:t>ll</a:t>
            </a:r>
            <a:r>
              <a:rPr spc="189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</a:t>
            </a:r>
            <a:r>
              <a:rPr spc="-19" dirty="0">
                <a:latin typeface="Arial"/>
                <a:cs typeface="Arial"/>
              </a:rPr>
              <a:t>l</a:t>
            </a:r>
            <a:r>
              <a:rPr spc="-25" dirty="0">
                <a:latin typeface="Arial"/>
                <a:cs typeface="Arial"/>
              </a:rPr>
              <a:t>a</a:t>
            </a:r>
            <a:r>
              <a:rPr spc="-19" dirty="0">
                <a:latin typeface="Arial"/>
                <a:cs typeface="Arial"/>
              </a:rPr>
              <a:t>p</a:t>
            </a:r>
            <a:r>
              <a:rPr spc="-25" dirty="0">
                <a:latin typeface="Arial"/>
                <a:cs typeface="Arial"/>
              </a:rPr>
              <a:t>p</a:t>
            </a:r>
            <a:r>
              <a:rPr spc="-29" dirty="0">
                <a:latin typeface="Arial"/>
                <a:cs typeface="Arial"/>
              </a:rPr>
              <a:t>e</a:t>
            </a:r>
            <a:r>
              <a:rPr spc="-14" dirty="0">
                <a:latin typeface="Arial"/>
                <a:cs typeface="Arial"/>
              </a:rPr>
              <a:t>r</a:t>
            </a:r>
            <a:r>
              <a:rPr dirty="0">
                <a:latin typeface="Arial"/>
                <a:cs typeface="Arial"/>
              </a:rPr>
              <a:t>' </a:t>
            </a:r>
            <a:r>
              <a:rPr spc="26" dirty="0">
                <a:latin typeface="Arial"/>
                <a:cs typeface="Arial"/>
              </a:rPr>
              <a:t> </a:t>
            </a:r>
            <a:r>
              <a:rPr spc="-90" dirty="0">
                <a:latin typeface="Arial"/>
                <a:cs typeface="Arial"/>
              </a:rPr>
              <a:t>d</a:t>
            </a:r>
            <a:r>
              <a:rPr spc="-14" dirty="0">
                <a:latin typeface="Arial"/>
                <a:cs typeface="Arial"/>
              </a:rPr>
              <a:t>e</a:t>
            </a:r>
            <a:r>
              <a:rPr spc="174" dirty="0">
                <a:latin typeface="Arial"/>
                <a:cs typeface="Arial"/>
              </a:rPr>
              <a:t>f</a:t>
            </a:r>
            <a:r>
              <a:rPr spc="29" dirty="0">
                <a:latin typeface="Arial"/>
                <a:cs typeface="Arial"/>
              </a:rPr>
              <a:t>o</a:t>
            </a:r>
            <a:r>
              <a:rPr spc="121" dirty="0">
                <a:latin typeface="Arial"/>
                <a:cs typeface="Arial"/>
              </a:rPr>
              <a:t>r</a:t>
            </a:r>
            <a:r>
              <a:rPr spc="33" dirty="0">
                <a:latin typeface="Arial"/>
                <a:cs typeface="Arial"/>
              </a:rPr>
              <a:t>m</a:t>
            </a:r>
            <a:r>
              <a:rPr spc="8" dirty="0">
                <a:latin typeface="Arial"/>
                <a:cs typeface="Arial"/>
              </a:rPr>
              <a:t>i</a:t>
            </a:r>
            <a:r>
              <a:rPr spc="219" dirty="0">
                <a:latin typeface="Arial"/>
                <a:cs typeface="Arial"/>
              </a:rPr>
              <a:t>t</a:t>
            </a:r>
            <a:r>
              <a:rPr spc="8" dirty="0">
                <a:latin typeface="Arial"/>
                <a:cs typeface="Arial"/>
              </a:rPr>
              <a:t>y</a:t>
            </a:r>
            <a:endParaRPr dirty="0">
              <a:latin typeface="Arial"/>
              <a:cs typeface="Arial"/>
            </a:endParaRPr>
          </a:p>
          <a:p>
            <a:pPr marL="12647">
              <a:lnSpc>
                <a:spcPct val="104263"/>
              </a:lnSpc>
              <a:spcBef>
                <a:spcPts val="17"/>
              </a:spcBef>
            </a:pPr>
            <a:r>
              <a:rPr sz="1300" spc="-202" dirty="0">
                <a:latin typeface="Arial Unicode MS"/>
                <a:cs typeface="Arial Unicode MS"/>
              </a:rPr>
              <a:t>■</a:t>
            </a:r>
            <a:r>
              <a:rPr sz="1300" spc="-93" dirty="0">
                <a:latin typeface="Arial Unicode MS"/>
                <a:cs typeface="Arial Unicode MS"/>
              </a:rPr>
              <a:t>       </a:t>
            </a:r>
            <a:r>
              <a:rPr sz="1300" spc="-90" dirty="0">
                <a:latin typeface="Arial Unicode MS"/>
                <a:cs typeface="Arial Unicode MS"/>
              </a:rPr>
              <a:t> </a:t>
            </a:r>
            <a:r>
              <a:rPr spc="-233" dirty="0">
                <a:latin typeface="Arial"/>
                <a:cs typeface="Arial"/>
              </a:rPr>
              <a:t>I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134" dirty="0">
                <a:latin typeface="Arial"/>
                <a:cs typeface="Arial"/>
              </a:rPr>
              <a:t> </a:t>
            </a:r>
            <a:r>
              <a:rPr spc="-83" dirty="0">
                <a:latin typeface="Arial"/>
                <a:cs typeface="Arial"/>
              </a:rPr>
              <a:t>i</a:t>
            </a:r>
            <a:r>
              <a:rPr spc="-170" dirty="0">
                <a:latin typeface="Arial"/>
                <a:cs typeface="Arial"/>
              </a:rPr>
              <a:t>s</a:t>
            </a:r>
            <a:r>
              <a:rPr spc="35" dirty="0">
                <a:latin typeface="Arial"/>
                <a:cs typeface="Arial"/>
              </a:rPr>
              <a:t> 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104" dirty="0">
                <a:latin typeface="Arial"/>
                <a:cs typeface="Arial"/>
              </a:rPr>
              <a:t>o</a:t>
            </a:r>
            <a:r>
              <a:rPr spc="-14" dirty="0">
                <a:latin typeface="Arial"/>
                <a:cs typeface="Arial"/>
              </a:rPr>
              <a:t>u</a:t>
            </a:r>
            <a:r>
              <a:rPr spc="29" dirty="0">
                <a:latin typeface="Arial"/>
                <a:cs typeface="Arial"/>
              </a:rPr>
              <a:t>g</a:t>
            </a:r>
            <a:r>
              <a:rPr spc="-65" dirty="0">
                <a:latin typeface="Arial"/>
                <a:cs typeface="Arial"/>
              </a:rPr>
              <a:t>h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14" dirty="0">
                <a:latin typeface="Arial"/>
                <a:cs typeface="Arial"/>
              </a:rPr>
              <a:t> </a:t>
            </a:r>
            <a:r>
              <a:rPr spc="22" dirty="0">
                <a:latin typeface="Arial"/>
                <a:cs typeface="Arial"/>
              </a:rPr>
              <a:t>t</a:t>
            </a:r>
            <a:r>
              <a:rPr spc="79" dirty="0">
                <a:latin typeface="Arial"/>
                <a:cs typeface="Arial"/>
              </a:rPr>
              <a:t>o</a:t>
            </a:r>
            <a:r>
              <a:rPr spc="154" dirty="0">
                <a:latin typeface="Arial"/>
                <a:cs typeface="Arial"/>
              </a:rPr>
              <a:t> </a:t>
            </a:r>
            <a:r>
              <a:rPr spc="-21" dirty="0">
                <a:latin typeface="Arial"/>
                <a:cs typeface="Arial"/>
              </a:rPr>
              <a:t>r</a:t>
            </a:r>
            <a:r>
              <a:rPr spc="-65" dirty="0">
                <a:latin typeface="Arial"/>
                <a:cs typeface="Arial"/>
              </a:rPr>
              <a:t>e</a:t>
            </a:r>
            <a:r>
              <a:rPr spc="-82" dirty="0">
                <a:latin typeface="Arial"/>
                <a:cs typeface="Arial"/>
              </a:rPr>
              <a:t>s</a:t>
            </a:r>
            <a:r>
              <a:rPr spc="29" dirty="0">
                <a:latin typeface="Arial"/>
                <a:cs typeface="Arial"/>
              </a:rPr>
              <a:t>u</a:t>
            </a:r>
            <a:r>
              <a:rPr spc="-17" dirty="0">
                <a:latin typeface="Arial"/>
                <a:cs typeface="Arial"/>
              </a:rPr>
              <a:t>l</a:t>
            </a:r>
            <a:r>
              <a:rPr spc="188" dirty="0">
                <a:latin typeface="Arial"/>
                <a:cs typeface="Arial"/>
              </a:rPr>
              <a:t>t</a:t>
            </a:r>
            <a:r>
              <a:rPr spc="59" dirty="0">
                <a:latin typeface="Arial"/>
                <a:cs typeface="Arial"/>
              </a:rPr>
              <a:t> </a:t>
            </a:r>
            <a:r>
              <a:rPr spc="149" dirty="0">
                <a:latin typeface="Arial"/>
                <a:cs typeface="Arial"/>
              </a:rPr>
              <a:t>f</a:t>
            </a:r>
            <a:r>
              <a:rPr spc="25" dirty="0">
                <a:latin typeface="Arial"/>
                <a:cs typeface="Arial"/>
              </a:rPr>
              <a:t>r</a:t>
            </a:r>
            <a:r>
              <a:rPr spc="54" dirty="0">
                <a:latin typeface="Arial"/>
                <a:cs typeface="Arial"/>
              </a:rPr>
              <a:t>o</a:t>
            </a:r>
            <a:r>
              <a:rPr spc="-44" dirty="0">
                <a:latin typeface="Arial"/>
                <a:cs typeface="Arial"/>
              </a:rPr>
              <a:t>m</a:t>
            </a:r>
            <a:r>
              <a:rPr spc="159" dirty="0">
                <a:latin typeface="Arial"/>
                <a:cs typeface="Arial"/>
              </a:rPr>
              <a:t> </a:t>
            </a:r>
            <a:r>
              <a:rPr spc="-269" dirty="0">
                <a:latin typeface="Arial"/>
                <a:cs typeface="Arial"/>
              </a:rPr>
              <a:t>a</a:t>
            </a:r>
            <a:r>
              <a:rPr spc="-134" dirty="0">
                <a:latin typeface="Arial"/>
                <a:cs typeface="Arial"/>
              </a:rPr>
              <a:t> </a:t>
            </a:r>
            <a:r>
              <a:rPr spc="-129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poo</a:t>
            </a:r>
            <a:r>
              <a:rPr dirty="0">
                <a:latin typeface="Arial"/>
                <a:cs typeface="Arial"/>
              </a:rPr>
              <a:t>r</a:t>
            </a:r>
            <a:r>
              <a:rPr spc="22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r</a:t>
            </a:r>
            <a:r>
              <a:rPr spc="135" dirty="0">
                <a:latin typeface="Arial"/>
                <a:cs typeface="Arial"/>
              </a:rPr>
              <a:t> </a:t>
            </a:r>
            <a:r>
              <a:rPr spc="-135" dirty="0">
                <a:latin typeface="Arial"/>
                <a:cs typeface="Arial"/>
              </a:rPr>
              <a:t>a</a:t>
            </a:r>
            <a:r>
              <a:rPr spc="29" dirty="0">
                <a:latin typeface="Arial"/>
                <a:cs typeface="Arial"/>
              </a:rPr>
              <a:t>b</a:t>
            </a:r>
            <a:r>
              <a:rPr spc="-109" dirty="0">
                <a:latin typeface="Arial"/>
                <a:cs typeface="Arial"/>
              </a:rPr>
              <a:t>s</a:t>
            </a:r>
            <a:r>
              <a:rPr spc="29" dirty="0">
                <a:latin typeface="Arial"/>
                <a:cs typeface="Arial"/>
              </a:rPr>
              <a:t>e</a:t>
            </a:r>
            <a:r>
              <a:rPr spc="-40" dirty="0">
                <a:latin typeface="Arial"/>
                <a:cs typeface="Arial"/>
              </a:rPr>
              <a:t>n</a:t>
            </a:r>
            <a:r>
              <a:rPr spc="163" dirty="0">
                <a:latin typeface="Arial"/>
                <a:cs typeface="Arial"/>
              </a:rPr>
              <a:t>t</a:t>
            </a:r>
            <a:r>
              <a:rPr spc="84" dirty="0">
                <a:latin typeface="Arial"/>
                <a:cs typeface="Arial"/>
              </a:rPr>
              <a:t> </a:t>
            </a:r>
            <a:r>
              <a:rPr spc="-210" dirty="0">
                <a:latin typeface="Arial"/>
                <a:cs typeface="Arial"/>
              </a:rPr>
              <a:t>a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174" dirty="0">
                <a:latin typeface="Arial"/>
                <a:cs typeface="Arial"/>
              </a:rPr>
              <a:t>t</a:t>
            </a:r>
            <a:r>
              <a:rPr spc="-90" dirty="0">
                <a:latin typeface="Arial"/>
                <a:cs typeface="Arial"/>
              </a:rPr>
              <a:t>a</a:t>
            </a:r>
            <a:r>
              <a:rPr spc="10" dirty="0">
                <a:latin typeface="Arial"/>
                <a:cs typeface="Arial"/>
              </a:rPr>
              <a:t>c</a:t>
            </a:r>
            <a:r>
              <a:rPr spc="29" dirty="0">
                <a:latin typeface="Arial"/>
                <a:cs typeface="Arial"/>
              </a:rPr>
              <a:t>h</a:t>
            </a:r>
            <a:r>
              <a:rPr spc="58" dirty="0">
                <a:latin typeface="Arial"/>
                <a:cs typeface="Arial"/>
              </a:rPr>
              <a:t>m</a:t>
            </a:r>
            <a:r>
              <a:rPr spc="54" dirty="0">
                <a:latin typeface="Arial"/>
                <a:cs typeface="Arial"/>
              </a:rPr>
              <a:t>e</a:t>
            </a:r>
            <a:r>
              <a:rPr spc="-40" dirty="0">
                <a:latin typeface="Arial"/>
                <a:cs typeface="Arial"/>
              </a:rPr>
              <a:t>n</a:t>
            </a:r>
            <a:r>
              <a:rPr spc="163" dirty="0">
                <a:latin typeface="Arial"/>
                <a:cs typeface="Arial"/>
              </a:rPr>
              <a:t>t</a:t>
            </a:r>
            <a:r>
              <a:rPr spc="109" dirty="0">
                <a:latin typeface="Arial"/>
                <a:cs typeface="Arial"/>
              </a:rPr>
              <a:t> </a:t>
            </a:r>
            <a:r>
              <a:rPr spc="-65" dirty="0">
                <a:latin typeface="Arial"/>
                <a:cs typeface="Arial"/>
              </a:rPr>
              <a:t>o</a:t>
            </a:r>
            <a:r>
              <a:rPr spc="188" dirty="0">
                <a:latin typeface="Arial"/>
                <a:cs typeface="Arial"/>
              </a:rPr>
              <a:t>f</a:t>
            </a:r>
            <a:r>
              <a:rPr spc="-84" dirty="0">
                <a:latin typeface="Arial"/>
                <a:cs typeface="Arial"/>
              </a:rPr>
              <a:t> </a:t>
            </a:r>
            <a:r>
              <a:rPr spc="199" dirty="0">
                <a:latin typeface="Arial"/>
                <a:cs typeface="Arial"/>
              </a:rPr>
              <a:t>t</a:t>
            </a:r>
            <a:r>
              <a:rPr spc="-14" dirty="0">
                <a:latin typeface="Arial"/>
                <a:cs typeface="Arial"/>
              </a:rPr>
              <a:t>h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54" dirty="0">
                <a:latin typeface="Arial"/>
                <a:cs typeface="Arial"/>
              </a:rPr>
              <a:t> </a:t>
            </a:r>
            <a:r>
              <a:rPr spc="124" dirty="0">
                <a:latin typeface="Arial"/>
                <a:cs typeface="Arial"/>
              </a:rPr>
              <a:t>t</a:t>
            </a:r>
            <a:r>
              <a:rPr spc="-40" dirty="0">
                <a:latin typeface="Arial"/>
                <a:cs typeface="Arial"/>
              </a:rPr>
              <a:t>e</a:t>
            </a:r>
            <a:r>
              <a:rPr spc="-154" dirty="0">
                <a:latin typeface="Arial"/>
                <a:cs typeface="Arial"/>
              </a:rPr>
              <a:t>s</a:t>
            </a:r>
            <a:r>
              <a:rPr spc="244" dirty="0">
                <a:latin typeface="Arial"/>
                <a:cs typeface="Arial"/>
              </a:rPr>
              <a:t>t</a:t>
            </a:r>
            <a:r>
              <a:rPr spc="-17" dirty="0">
                <a:latin typeface="Arial"/>
                <a:cs typeface="Arial"/>
              </a:rPr>
              <a:t>i</a:t>
            </a:r>
            <a:r>
              <a:rPr spc="-134" dirty="0">
                <a:latin typeface="Arial"/>
                <a:cs typeface="Arial"/>
              </a:rPr>
              <a:t>s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24296" y="2752537"/>
            <a:ext cx="266545" cy="2540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63" dirty="0">
                <a:latin typeface="Arial"/>
                <a:cs typeface="Arial"/>
              </a:rPr>
              <a:t>to</a:t>
            </a:r>
            <a:endParaRPr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2076" y="3057326"/>
            <a:ext cx="7523480" cy="558800"/>
          </a:xfrm>
          <a:prstGeom prst="rect">
            <a:avLst/>
          </a:prstGeom>
        </p:spPr>
        <p:txBody>
          <a:bodyPr wrap="square" lIns="0" tIns="12266" rIns="0" bIns="0" rtlCol="0">
            <a:noAutofit/>
          </a:bodyPr>
          <a:lstStyle/>
          <a:p>
            <a:pPr marL="12647">
              <a:lnSpc>
                <a:spcPts val="1939"/>
              </a:lnSpc>
            </a:pPr>
            <a:r>
              <a:rPr spc="4" dirty="0">
                <a:latin typeface="Arial"/>
                <a:cs typeface="Arial"/>
              </a:rPr>
              <a:t>scrotal wall, allowing a  rotation of testis, epididymis, and tunica vaginal is</a:t>
            </a:r>
            <a:endParaRPr dirty="0">
              <a:latin typeface="Arial"/>
              <a:cs typeface="Arial"/>
            </a:endParaRPr>
          </a:p>
          <a:p>
            <a:pPr marL="12647" marR="34141">
              <a:lnSpc>
                <a:spcPct val="95825"/>
              </a:lnSpc>
              <a:spcBef>
                <a:spcPts val="233"/>
              </a:spcBef>
            </a:pPr>
            <a:r>
              <a:rPr dirty="0">
                <a:latin typeface="Arial"/>
                <a:cs typeface="Arial"/>
              </a:rPr>
              <a:t>as a  unit of the cord at the level of external  ring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7052564" y="4272082"/>
            <a:ext cx="1030478" cy="333248"/>
          </a:xfrm>
          <a:prstGeom prst="rect">
            <a:avLst/>
          </a:prstGeom>
        </p:spPr>
        <p:txBody>
          <a:bodyPr wrap="square" lIns="0" tIns="8379" rIns="0" bIns="0" rtlCol="0">
            <a:noAutofit/>
          </a:bodyPr>
          <a:lstStyle/>
          <a:p>
            <a:pPr algn="ctr">
              <a:lnSpc>
                <a:spcPts val="1325"/>
              </a:lnSpc>
            </a:pPr>
            <a:r>
              <a:rPr sz="1200" b="1" spc="-171" dirty="0">
                <a:solidFill>
                  <a:srgbClr val="894B1C"/>
                </a:solidFill>
                <a:latin typeface="Times New Roman"/>
                <a:cs typeface="Times New Roman"/>
              </a:rPr>
              <a:t>EXTRAVAGINAL</a:t>
            </a:r>
            <a:endParaRPr sz="1200" dirty="0">
              <a:latin typeface="Times New Roman"/>
              <a:cs typeface="Times New Roman"/>
            </a:endParaRPr>
          </a:p>
          <a:p>
            <a:pPr marL="188910" marR="204287" algn="ctr">
              <a:lnSpc>
                <a:spcPts val="1225"/>
              </a:lnSpc>
            </a:pPr>
            <a:r>
              <a:rPr sz="1200" b="1" spc="115" dirty="0">
                <a:solidFill>
                  <a:srgbClr val="894B1C"/>
                </a:solidFill>
                <a:latin typeface="Times New Roman"/>
                <a:cs typeface="Times New Roman"/>
              </a:rPr>
              <a:t>r0mi0N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29" y="3733829"/>
            <a:ext cx="524351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21"/>
          <p:cNvSpPr txBox="1"/>
          <p:nvPr/>
        </p:nvSpPr>
        <p:spPr>
          <a:xfrm>
            <a:off x="1456439" y="164707"/>
            <a:ext cx="648674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r>
              <a:rPr lang="en-US"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lang="en-US"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lang="en-US" sz="4200" dirty="0">
              <a:latin typeface="Arial"/>
              <a:cs typeface="Arial"/>
            </a:endParaRPr>
          </a:p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7" name="object 19"/>
          <p:cNvSpPr txBox="1"/>
          <p:nvPr/>
        </p:nvSpPr>
        <p:spPr>
          <a:xfrm>
            <a:off x="2815843" y="1163732"/>
            <a:ext cx="350875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34" dirty="0" smtClean="0">
                <a:latin typeface="Arial"/>
                <a:cs typeface="Arial"/>
              </a:rPr>
              <a:t>CLINICAL</a:t>
            </a:r>
            <a:r>
              <a:rPr lang="en-US" sz="2400" b="1" spc="134" dirty="0" smtClean="0">
                <a:latin typeface="Arial"/>
                <a:cs typeface="Arial"/>
              </a:rPr>
              <a:t> </a:t>
            </a:r>
            <a:r>
              <a:rPr lang="en-US" sz="2400" b="1" spc="51" dirty="0">
                <a:latin typeface="Arial"/>
                <a:cs typeface="Arial"/>
              </a:rPr>
              <a:t>FEATURES</a:t>
            </a:r>
            <a:endParaRPr lang="en-US" sz="2400" dirty="0">
              <a:latin typeface="Arial"/>
              <a:cs typeface="Arial"/>
            </a:endParaRPr>
          </a:p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828800"/>
            <a:ext cx="8382000" cy="4544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6788" indent="-342900">
              <a:lnSpc>
                <a:spcPts val="2244"/>
              </a:lnSpc>
              <a:buFont typeface="Wingdings" pitchFamily="2" charset="2"/>
              <a:buChar char="Ø"/>
            </a:pPr>
            <a:r>
              <a:rPr lang="en-US" sz="2400" spc="26" dirty="0">
                <a:latin typeface="Arial"/>
                <a:cs typeface="Arial"/>
              </a:rPr>
              <a:t>Most common  age - between  10 and 25 years old, </a:t>
            </a:r>
            <a:r>
              <a:rPr lang="en-US" sz="2400" spc="26" dirty="0" smtClean="0">
                <a:latin typeface="Arial"/>
                <a:cs typeface="Arial"/>
              </a:rPr>
              <a:t>although</a:t>
            </a:r>
            <a:r>
              <a:rPr lang="en-US" sz="2400" dirty="0" smtClean="0">
                <a:latin typeface="Arial"/>
                <a:cs typeface="Arial"/>
              </a:rPr>
              <a:t> a </a:t>
            </a:r>
            <a:r>
              <a:rPr lang="en-US" sz="2400" spc="23" dirty="0" smtClean="0">
                <a:latin typeface="Arial"/>
                <a:cs typeface="Arial"/>
              </a:rPr>
              <a:t>few </a:t>
            </a:r>
            <a:r>
              <a:rPr lang="en-US" sz="2400" spc="23" dirty="0">
                <a:latin typeface="Arial"/>
                <a:cs typeface="Arial"/>
              </a:rPr>
              <a:t>cases occur in </a:t>
            </a:r>
            <a:r>
              <a:rPr lang="en-US" sz="2400" spc="23" dirty="0" smtClean="0">
                <a:latin typeface="Arial"/>
                <a:cs typeface="Arial"/>
              </a:rPr>
              <a:t>infancy.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55547" indent="-342900">
              <a:lnSpc>
                <a:spcPts val="2244"/>
              </a:lnSpc>
              <a:buFont typeface="Wingdings" pitchFamily="2" charset="2"/>
              <a:buChar char="Ø"/>
            </a:pPr>
            <a:r>
              <a:rPr lang="en-US" sz="2400" spc="31" dirty="0">
                <a:latin typeface="Arial"/>
                <a:cs typeface="Arial"/>
              </a:rPr>
              <a:t>Typically, there is a sudden agonizing pain in the groin and </a:t>
            </a:r>
            <a:r>
              <a:rPr lang="en-US" sz="2400" spc="31" dirty="0" smtClean="0">
                <a:latin typeface="Arial"/>
                <a:cs typeface="Arial"/>
              </a:rPr>
              <a:t>the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spc="54" dirty="0" smtClean="0">
                <a:latin typeface="Arial"/>
                <a:cs typeface="Arial"/>
              </a:rPr>
              <a:t>lower abdomen.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Sudden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severe pain in hemiscrotum or both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sides.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Nausea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vomiting.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Scrotal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skin edematous and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erythematous.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Testis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exquisitively tender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Affected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testis at higher level because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twisting                            Deming’s sign.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Normal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testis lying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horizontally     Angel’s sign.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Pain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not relieved on elevation of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scrotum     Prehn’s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sign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Cremastric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reflex absent in affected side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181600" y="52578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734538" y="4573566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553200" y="56388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57911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6263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62831"/>
            <a:ext cx="3461544" cy="245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76400"/>
            <a:ext cx="2057400" cy="243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209800" cy="243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97288"/>
            <a:ext cx="7162800" cy="225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ject 21"/>
          <p:cNvSpPr txBox="1"/>
          <p:nvPr/>
        </p:nvSpPr>
        <p:spPr>
          <a:xfrm>
            <a:off x="1456439" y="164707"/>
            <a:ext cx="648674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r>
              <a:rPr lang="en-US"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lang="en-US"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lang="en-US" sz="4200" dirty="0">
              <a:latin typeface="Arial"/>
              <a:cs typeface="Arial"/>
            </a:endParaRPr>
          </a:p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8" name="object 19"/>
          <p:cNvSpPr txBox="1"/>
          <p:nvPr/>
        </p:nvSpPr>
        <p:spPr>
          <a:xfrm>
            <a:off x="2815843" y="1163732"/>
            <a:ext cx="350875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34" dirty="0" smtClean="0">
                <a:latin typeface="Arial"/>
                <a:cs typeface="Arial"/>
              </a:rPr>
              <a:t>CLINICAL</a:t>
            </a:r>
            <a:r>
              <a:rPr lang="en-US" sz="2400" b="1" spc="134" dirty="0" smtClean="0">
                <a:latin typeface="Arial"/>
                <a:cs typeface="Arial"/>
              </a:rPr>
              <a:t> </a:t>
            </a:r>
            <a:r>
              <a:rPr lang="en-US" sz="2400" b="1" spc="51" dirty="0">
                <a:latin typeface="Arial"/>
                <a:cs typeface="Arial"/>
              </a:rPr>
              <a:t>FEATURES</a:t>
            </a:r>
            <a:endParaRPr lang="en-US" sz="2400" dirty="0">
              <a:latin typeface="Arial"/>
              <a:cs typeface="Arial"/>
            </a:endParaRPr>
          </a:p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0941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21"/>
          <p:cNvSpPr txBox="1"/>
          <p:nvPr/>
        </p:nvSpPr>
        <p:spPr>
          <a:xfrm>
            <a:off x="1456439" y="164707"/>
            <a:ext cx="648674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r>
              <a:rPr lang="en-US"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lang="en-US"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lang="en-US" sz="4200" dirty="0">
              <a:latin typeface="Arial"/>
              <a:cs typeface="Arial"/>
            </a:endParaRPr>
          </a:p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4" name="object 19"/>
          <p:cNvSpPr txBox="1"/>
          <p:nvPr/>
        </p:nvSpPr>
        <p:spPr>
          <a:xfrm>
            <a:off x="2815843" y="1163732"/>
            <a:ext cx="297535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 algn="ctr">
              <a:lnSpc>
                <a:spcPts val="2555"/>
              </a:lnSpc>
            </a:pPr>
            <a:r>
              <a:rPr lang="en-US" sz="2400" b="1" spc="134" dirty="0" smtClean="0">
                <a:latin typeface="Arial"/>
                <a:cs typeface="Arial"/>
              </a:rPr>
              <a:t>INVESTIGATION</a:t>
            </a:r>
            <a:endParaRPr lang="en-US" sz="2400" dirty="0">
              <a:latin typeface="Arial"/>
              <a:cs typeface="Arial"/>
            </a:endParaRPr>
          </a:p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9812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1. CLINICAL              2. DOPPLER USG           3. SCROTAL SCINTIGRAPHY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628" y="2673656"/>
            <a:ext cx="664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DOPPLER USG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471" y="3203139"/>
            <a:ext cx="3052129" cy="205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96876"/>
            <a:ext cx="3276600" cy="205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5410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testicular blood </a:t>
            </a:r>
            <a:r>
              <a:rPr lang="en-US" dirty="0" smtClean="0"/>
              <a:t>flow    </a:t>
            </a:r>
            <a:r>
              <a:rPr lang="en-US" dirty="0"/>
              <a:t>Normal </a:t>
            </a:r>
            <a:r>
              <a:rPr lang="en-US" dirty="0" smtClean="0"/>
              <a:t> Testis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410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Central testicular blood flow </a:t>
            </a:r>
            <a:r>
              <a:rPr lang="en-US" dirty="0" smtClean="0"/>
              <a:t>but excessive </a:t>
            </a:r>
            <a:r>
              <a:rPr lang="en-US" dirty="0"/>
              <a:t>peripheral blood flow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016685" y="5562600"/>
            <a:ext cx="304800" cy="138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3973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21"/>
          <p:cNvSpPr txBox="1"/>
          <p:nvPr/>
        </p:nvSpPr>
        <p:spPr>
          <a:xfrm>
            <a:off x="1456439" y="164707"/>
            <a:ext cx="648674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r>
              <a:rPr lang="en-US"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lang="en-US"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lang="en-US" sz="4200" dirty="0">
              <a:latin typeface="Arial"/>
              <a:cs typeface="Arial"/>
            </a:endParaRPr>
          </a:p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4" name="object 19"/>
          <p:cNvSpPr txBox="1"/>
          <p:nvPr/>
        </p:nvSpPr>
        <p:spPr>
          <a:xfrm>
            <a:off x="2815843" y="1163732"/>
            <a:ext cx="2975357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 algn="ctr">
              <a:lnSpc>
                <a:spcPts val="2555"/>
              </a:lnSpc>
            </a:pPr>
            <a:r>
              <a:rPr lang="en-US" sz="2400" b="1" spc="134" dirty="0" smtClean="0">
                <a:latin typeface="Arial"/>
                <a:cs typeface="Arial"/>
              </a:rPr>
              <a:t>INVESTIGATION</a:t>
            </a:r>
            <a:endParaRPr lang="en-US" sz="2400" dirty="0">
              <a:latin typeface="Arial"/>
              <a:cs typeface="Arial"/>
            </a:endParaRPr>
          </a:p>
          <a:p>
            <a:pPr marL="12647">
              <a:lnSpc>
                <a:spcPts val="2555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7526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SCROTAL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SCINTIGRAPHY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362200"/>
            <a:ext cx="7924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Scrotal scintigraphy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 is a radio-isotope examination of the scrotal contents, primarily in patients presenting with scrotal pain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FINDINGS 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large central photopenic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area.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surrounding hyperaemic rim may be seen in missed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torsion.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3074" name="Picture 2" descr="Figure 2: Scrotal scintigraphy showing large photopenic area within the left testis consistent with acute testicular tor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42984"/>
            <a:ext cx="3617721" cy="24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18116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456439" y="164707"/>
            <a:ext cx="362145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50641" y="164707"/>
            <a:ext cx="257951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61107" y="1163732"/>
            <a:ext cx="2519395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63" dirty="0">
                <a:latin typeface="Arial"/>
                <a:cs typeface="Arial"/>
              </a:rPr>
              <a:t>DIFFERENTIAL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00704" y="1163732"/>
            <a:ext cx="1992195" cy="330200"/>
          </a:xfrm>
          <a:prstGeom prst="rect">
            <a:avLst/>
          </a:prstGeom>
        </p:spPr>
        <p:txBody>
          <a:bodyPr wrap="square" lIns="0" tIns="16155" rIns="0" bIns="0" rtlCol="0">
            <a:noAutofit/>
          </a:bodyPr>
          <a:lstStyle/>
          <a:p>
            <a:pPr marL="12647">
              <a:lnSpc>
                <a:spcPts val="2555"/>
              </a:lnSpc>
            </a:pPr>
            <a:r>
              <a:rPr sz="2400" b="1" spc="185" dirty="0">
                <a:latin typeface="Arial"/>
                <a:cs typeface="Arial"/>
              </a:rPr>
              <a:t>DIAGNOSIS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39" y="1965749"/>
            <a:ext cx="155016" cy="174565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 marR="8880">
              <a:lnSpc>
                <a:spcPct val="144364"/>
              </a:lnSpc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endParaRPr sz="1600" dirty="0">
              <a:latin typeface="Arial Unicode MS"/>
              <a:cs typeface="Arial Unicode MS"/>
            </a:endParaRPr>
          </a:p>
          <a:p>
            <a:pPr marL="12647" marR="8880">
              <a:lnSpc>
                <a:spcPct val="144364"/>
              </a:lnSpc>
              <a:spcBef>
                <a:spcPts val="85"/>
              </a:spcBef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endParaRPr sz="1600" dirty="0">
              <a:latin typeface="Arial Unicode MS"/>
              <a:cs typeface="Arial Unicode MS"/>
            </a:endParaRPr>
          </a:p>
          <a:p>
            <a:pPr marL="12647">
              <a:lnSpc>
                <a:spcPct val="95825"/>
              </a:lnSpc>
              <a:spcBef>
                <a:spcPts val="500"/>
              </a:spcBef>
            </a:pPr>
            <a:r>
              <a:rPr sz="2100" dirty="0">
                <a:latin typeface="Arial"/>
                <a:cs typeface="Arial"/>
              </a:rPr>
              <a:t>•</a:t>
            </a:r>
          </a:p>
          <a:p>
            <a:pPr marL="12647" marR="8880">
              <a:lnSpc>
                <a:spcPts val="2746"/>
              </a:lnSpc>
              <a:spcBef>
                <a:spcPts val="233"/>
              </a:spcBef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2960" y="1965760"/>
            <a:ext cx="4147487" cy="175514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36922" marR="45800">
              <a:lnSpc>
                <a:spcPts val="2244"/>
              </a:lnSpc>
            </a:pPr>
            <a:r>
              <a:rPr sz="2100" spc="44" dirty="0">
                <a:latin typeface="Arial"/>
                <a:cs typeface="Arial"/>
              </a:rPr>
              <a:t>Epididymo-orchitis</a:t>
            </a:r>
            <a:endParaRPr sz="21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352"/>
              </a:spcBef>
            </a:pPr>
            <a:r>
              <a:rPr sz="2100" spc="28" dirty="0">
                <a:latin typeface="Arial"/>
                <a:cs typeface="Arial"/>
              </a:rPr>
              <a:t>Torsion of a testicular appendage</a:t>
            </a:r>
            <a:endParaRPr sz="2100" dirty="0">
              <a:latin typeface="Arial"/>
              <a:cs typeface="Arial"/>
            </a:endParaRPr>
          </a:p>
          <a:p>
            <a:pPr marL="36923" marR="45800">
              <a:lnSpc>
                <a:spcPct val="95825"/>
              </a:lnSpc>
              <a:spcBef>
                <a:spcPts val="440"/>
              </a:spcBef>
            </a:pPr>
            <a:r>
              <a:rPr sz="2100" spc="52" dirty="0">
                <a:latin typeface="Arial"/>
                <a:cs typeface="Arial"/>
              </a:rPr>
              <a:t>Mumps orchitis</a:t>
            </a:r>
            <a:endParaRPr sz="2100" dirty="0">
              <a:latin typeface="Arial"/>
              <a:cs typeface="Arial"/>
            </a:endParaRPr>
          </a:p>
          <a:p>
            <a:pPr marL="36923" marR="45800">
              <a:lnSpc>
                <a:spcPct val="95825"/>
              </a:lnSpc>
              <a:spcBef>
                <a:spcPts val="489"/>
              </a:spcBef>
            </a:pPr>
            <a:r>
              <a:rPr sz="2100" spc="34" dirty="0">
                <a:latin typeface="Arial"/>
                <a:cs typeface="Arial"/>
              </a:rPr>
              <a:t>Idiopathic scrotal edema</a:t>
            </a:r>
            <a:endParaRPr sz="2100" dirty="0">
              <a:latin typeface="Arial"/>
              <a:cs typeface="Arial"/>
            </a:endParaRPr>
          </a:p>
          <a:p>
            <a:pPr marL="21751" marR="45800">
              <a:lnSpc>
                <a:spcPct val="95825"/>
              </a:lnSpc>
              <a:spcBef>
                <a:spcPts val="465"/>
              </a:spcBef>
            </a:pPr>
            <a:r>
              <a:rPr sz="2100" spc="15" dirty="0">
                <a:latin typeface="Arial"/>
                <a:cs typeface="Arial"/>
              </a:rPr>
              <a:t>Strangulated inguinal  hernia</a:t>
            </a:r>
            <a:endParaRPr sz="2100" dirty="0">
              <a:latin typeface="Arial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439" y="3720900"/>
            <a:ext cx="6843011" cy="30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646112" y="1841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6" tIns="45500" rIns="91026" bIns="45500" anchor="t" anchorCtr="0">
            <a:noAutofit/>
          </a:bodyPr>
          <a:lstStyle/>
          <a:p>
            <a:pPr algn="l">
              <a:lnSpc>
                <a:spcPct val="89000"/>
              </a:lnSpc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re Franklin"/>
                <a:ea typeface="Libre Franklin"/>
                <a:cs typeface="Libre Franklin"/>
                <a:sym typeface="Libre Franklin"/>
              </a:rPr>
              <a:t>Deep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re Franklin"/>
                <a:ea typeface="Libre Franklin"/>
                <a:cs typeface="Libre Franklin"/>
                <a:sym typeface="Libre Franklin"/>
              </a:rPr>
              <a:t>vs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ibre Franklin"/>
                <a:ea typeface="Libre Franklin"/>
                <a:cs typeface="Libre Franklin"/>
                <a:sym typeface="Libre Franklin"/>
              </a:rPr>
              <a:t> superficial inguinal ring</a:t>
            </a:r>
          </a:p>
        </p:txBody>
      </p:sp>
      <p:sp>
        <p:nvSpPr>
          <p:cNvPr id="225" name="Google Shape;225;p29"/>
          <p:cNvSpPr txBox="1">
            <a:spLocks noGrp="1"/>
          </p:cNvSpPr>
          <p:nvPr>
            <p:ph idx="1"/>
          </p:nvPr>
        </p:nvSpPr>
        <p:spPr>
          <a:xfrm>
            <a:off x="517542" y="1193806"/>
            <a:ext cx="7210500" cy="45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26" tIns="45500" rIns="91026" bIns="45500" anchor="t" anchorCtr="0">
            <a:noAutofit/>
          </a:bodyPr>
          <a:lstStyle/>
          <a:p>
            <a:pPr marL="407789" indent="-306633">
              <a:lnSpc>
                <a:spcPct val="94000"/>
              </a:lnSpc>
              <a:spcBef>
                <a:spcPts val="0"/>
              </a:spcBef>
              <a:buClr>
                <a:srgbClr val="638764"/>
              </a:buClr>
              <a:buSzPts val="2000"/>
              <a:buFont typeface="Wingdings" pitchFamily="2" charset="2"/>
              <a:buChar char="q"/>
            </a:pPr>
            <a:r>
              <a:rPr 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Deep inguinal ring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: oval opening in the </a:t>
            </a:r>
            <a:r>
              <a:rPr lang="en-US" sz="24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transversalis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fascia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which lies 0.5 inch above the mid inguinal ligament between ASIS and pubic tubercle, related to it medially is the inferior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epigastric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artery</a:t>
            </a:r>
            <a:endParaRPr sz="2000" b="1" dirty="0">
              <a:solidFill>
                <a:schemeClr val="tx1">
                  <a:lumMod val="95000"/>
                  <a:lumOff val="5000"/>
                </a:schemeClr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 marL="407789" indent="-306633">
              <a:lnSpc>
                <a:spcPct val="94000"/>
              </a:lnSpc>
              <a:spcBef>
                <a:spcPts val="1200"/>
              </a:spcBef>
              <a:buClr>
                <a:schemeClr val="dk2"/>
              </a:buClr>
              <a:buSzPts val="2000"/>
              <a:buFont typeface="Wingdings" pitchFamily="2" charset="2"/>
              <a:buChar char="q"/>
            </a:pPr>
            <a:endParaRPr sz="2000" b="1" dirty="0">
              <a:solidFill>
                <a:schemeClr val="tx1">
                  <a:lumMod val="95000"/>
                  <a:lumOff val="5000"/>
                </a:schemeClr>
              </a:solidFill>
              <a:latin typeface="Corbel" panose="020B0503020204020204"/>
              <a:ea typeface="Corbel" panose="020B0503020204020204"/>
              <a:cs typeface="Corbel" panose="020B0503020204020204"/>
              <a:sym typeface="Corbel" panose="020B0503020204020204"/>
            </a:endParaRPr>
          </a:p>
          <a:p>
            <a:pPr marL="407789" indent="-306633">
              <a:lnSpc>
                <a:spcPct val="94000"/>
              </a:lnSpc>
              <a:spcBef>
                <a:spcPts val="1200"/>
              </a:spcBef>
              <a:buClr>
                <a:srgbClr val="638764"/>
              </a:buClr>
              <a:buSzPts val="2000"/>
              <a:buFont typeface="Wingdings" pitchFamily="2" charset="2"/>
              <a:buChar char="q"/>
            </a:pPr>
            <a:r>
              <a:rPr lang="en-US" sz="2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Superficial inguinal ring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: triangular defect in the 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external oblique </a:t>
            </a:r>
            <a:r>
              <a:rPr lang="en-US" sz="24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aponeurosis</a:t>
            </a:r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which lies immediately </a:t>
            </a:r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above and medial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/>
                <a:ea typeface="Corbel" panose="020B0503020204020204"/>
                <a:cs typeface="Corbel" panose="020B0503020204020204"/>
                <a:sym typeface="Corbel" panose="020B0503020204020204"/>
              </a:rPr>
              <a:t>to the pubic tubercle and gives attachment to the external spermatic fascia.</a:t>
            </a:r>
          </a:p>
        </p:txBody>
      </p:sp>
      <p:pic>
        <p:nvPicPr>
          <p:cNvPr id="227" name="Google Shape;227;p29"/>
          <p:cNvPicPr preferRelativeResize="0"/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7794632" y="2724150"/>
            <a:ext cx="1320800" cy="15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45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3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1456439" y="164707"/>
            <a:ext cx="3621459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50641" y="164707"/>
            <a:ext cx="257951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60880" y="1141964"/>
            <a:ext cx="2655191" cy="355600"/>
          </a:xfrm>
          <a:prstGeom prst="rect">
            <a:avLst/>
          </a:prstGeom>
        </p:spPr>
        <p:txBody>
          <a:bodyPr wrap="square" lIns="0" tIns="17420" rIns="0" bIns="0" rtlCol="0">
            <a:noAutofit/>
          </a:bodyPr>
          <a:lstStyle/>
          <a:p>
            <a:pPr marL="12647">
              <a:lnSpc>
                <a:spcPts val="2746"/>
              </a:lnSpc>
            </a:pPr>
            <a:r>
              <a:rPr sz="2600" b="1" spc="68" dirty="0">
                <a:latin typeface="Times New Roman"/>
                <a:cs typeface="Times New Roman"/>
              </a:rPr>
              <a:t>MANAGEMENT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5954" y="1916981"/>
            <a:ext cx="15314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dirty="0">
                <a:latin typeface="Arial"/>
                <a:cs typeface="Arial"/>
              </a:rPr>
              <a:t>•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865123" y="1916981"/>
            <a:ext cx="4161014" cy="654812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24784">
              <a:lnSpc>
                <a:spcPts val="2244"/>
              </a:lnSpc>
            </a:pPr>
            <a:r>
              <a:rPr sz="2100" spc="35" dirty="0">
                <a:latin typeface="Arial"/>
                <a:cs typeface="Arial"/>
              </a:rPr>
              <a:t>Management  of the  case should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95825"/>
              </a:lnSpc>
              <a:spcBef>
                <a:spcPts val="327"/>
              </a:spcBef>
            </a:pPr>
            <a:r>
              <a:rPr sz="2100" spc="23" dirty="0">
                <a:latin typeface="Arial"/>
                <a:cs typeface="Arial"/>
              </a:rPr>
              <a:t>clinical grounds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14036" y="1916981"/>
            <a:ext cx="1893467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74" dirty="0">
                <a:latin typeface="Arial"/>
                <a:cs typeface="Arial"/>
              </a:rPr>
              <a:t>be determined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95236" y="1916981"/>
            <a:ext cx="1146873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64" dirty="0">
                <a:latin typeface="Arial"/>
                <a:cs typeface="Arial"/>
              </a:rPr>
              <a:t>primarily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02272" y="1916981"/>
            <a:ext cx="348295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4" dirty="0">
                <a:latin typeface="Arial"/>
                <a:cs typeface="Arial"/>
              </a:rPr>
              <a:t>on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5954" y="2648501"/>
            <a:ext cx="15314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dirty="0">
                <a:latin typeface="Arial"/>
                <a:cs typeface="Arial"/>
              </a:rPr>
              <a:t>•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77315" y="2648501"/>
            <a:ext cx="211410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6" dirty="0">
                <a:latin typeface="Arial"/>
                <a:cs typeface="Arial"/>
              </a:rPr>
              <a:t>If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8240" y="2648501"/>
            <a:ext cx="713973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64" dirty="0">
                <a:latin typeface="Arial"/>
                <a:cs typeface="Arial"/>
              </a:rPr>
              <a:t>there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32536" y="2648501"/>
            <a:ext cx="1129137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88" dirty="0">
                <a:latin typeface="Arial"/>
                <a:cs typeface="Arial"/>
              </a:rPr>
              <a:t>i</a:t>
            </a:r>
            <a:r>
              <a:rPr sz="2100" spc="-200" dirty="0">
                <a:latin typeface="Arial"/>
                <a:cs typeface="Arial"/>
              </a:rPr>
              <a:t>s</a:t>
            </a:r>
            <a:r>
              <a:rPr sz="2100" spc="-110" dirty="0">
                <a:latin typeface="Arial"/>
                <a:cs typeface="Arial"/>
              </a:rPr>
              <a:t>  </a:t>
            </a:r>
            <a:r>
              <a:rPr sz="2100" spc="-41" dirty="0">
                <a:latin typeface="Arial"/>
                <a:cs typeface="Arial"/>
              </a:rPr>
              <a:t> d</a:t>
            </a:r>
            <a:r>
              <a:rPr sz="2100" spc="150" dirty="0">
                <a:latin typeface="Arial"/>
                <a:cs typeface="Arial"/>
              </a:rPr>
              <a:t>o</a:t>
            </a:r>
            <a:r>
              <a:rPr sz="2100" spc="55" dirty="0">
                <a:latin typeface="Arial"/>
                <a:cs typeface="Arial"/>
              </a:rPr>
              <a:t>ub</a:t>
            </a:r>
            <a:r>
              <a:rPr sz="2100" spc="185" dirty="0">
                <a:latin typeface="Arial"/>
                <a:cs typeface="Arial"/>
              </a:rPr>
              <a:t>t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79163" y="2648501"/>
            <a:ext cx="305434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4" dirty="0">
                <a:latin typeface="Arial"/>
                <a:cs typeface="Arial"/>
              </a:rPr>
              <a:t>a</a:t>
            </a:r>
            <a:r>
              <a:rPr sz="2100" dirty="0">
                <a:latin typeface="Arial"/>
                <a:cs typeface="Arial"/>
              </a:rPr>
              <a:t>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3696715" y="2648501"/>
            <a:ext cx="308260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80" dirty="0">
                <a:latin typeface="Arial"/>
                <a:cs typeface="Arial"/>
              </a:rPr>
              <a:t>to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17349" y="2648501"/>
            <a:ext cx="460742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64" dirty="0">
                <a:latin typeface="Arial"/>
                <a:cs typeface="Arial"/>
              </a:rPr>
              <a:t>the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05632" y="2648501"/>
            <a:ext cx="1984989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41" dirty="0">
                <a:latin typeface="Arial"/>
                <a:cs typeface="Arial"/>
              </a:rPr>
              <a:t>d</a:t>
            </a:r>
            <a:r>
              <a:rPr sz="2100" spc="59" dirty="0">
                <a:latin typeface="Arial"/>
                <a:cs typeface="Arial"/>
              </a:rPr>
              <a:t>i</a:t>
            </a:r>
            <a:r>
              <a:rPr sz="2100" spc="-41" dirty="0">
                <a:latin typeface="Arial"/>
                <a:cs typeface="Arial"/>
              </a:rPr>
              <a:t>a</a:t>
            </a:r>
            <a:r>
              <a:rPr sz="2100" spc="55" dirty="0">
                <a:latin typeface="Arial"/>
                <a:cs typeface="Arial"/>
              </a:rPr>
              <a:t>g</a:t>
            </a:r>
            <a:r>
              <a:rPr sz="2100" spc="9" dirty="0">
                <a:latin typeface="Arial"/>
                <a:cs typeface="Arial"/>
              </a:rPr>
              <a:t>n</a:t>
            </a:r>
            <a:r>
              <a:rPr sz="2100" spc="125" dirty="0">
                <a:latin typeface="Arial"/>
                <a:cs typeface="Arial"/>
              </a:rPr>
              <a:t>o</a:t>
            </a:r>
            <a:r>
              <a:rPr sz="2100" spc="-89" dirty="0">
                <a:latin typeface="Arial"/>
                <a:cs typeface="Arial"/>
              </a:rPr>
              <a:t>s</a:t>
            </a:r>
            <a:r>
              <a:rPr sz="2100" spc="13" dirty="0">
                <a:latin typeface="Arial"/>
                <a:cs typeface="Arial"/>
              </a:rPr>
              <a:t>i</a:t>
            </a:r>
            <a:r>
              <a:rPr sz="2100" spc="-89" dirty="0">
                <a:latin typeface="Arial"/>
                <a:cs typeface="Arial"/>
              </a:rPr>
              <a:t>s</a:t>
            </a:r>
            <a:r>
              <a:rPr sz="2100" spc="-127" dirty="0">
                <a:latin typeface="Arial"/>
                <a:cs typeface="Arial"/>
              </a:rPr>
              <a:t>,</a:t>
            </a:r>
            <a:r>
              <a:rPr sz="2100" dirty="0">
                <a:latin typeface="Arial"/>
                <a:cs typeface="Arial"/>
              </a:rPr>
              <a:t>  </a:t>
            </a:r>
            <a:r>
              <a:rPr sz="2100" spc="-254" dirty="0">
                <a:latin typeface="Arial"/>
                <a:cs typeface="Arial"/>
              </a:rPr>
              <a:t> </a:t>
            </a:r>
            <a:r>
              <a:rPr sz="2100" spc="208" dirty="0">
                <a:latin typeface="Arial"/>
                <a:cs typeface="Arial"/>
              </a:rPr>
              <a:t>t</a:t>
            </a:r>
            <a:r>
              <a:rPr sz="2100" spc="32" dirty="0">
                <a:latin typeface="Arial"/>
                <a:cs typeface="Arial"/>
              </a:rPr>
              <a:t>h</a:t>
            </a:r>
            <a:r>
              <a:rPr sz="2100" spc="79" dirty="0">
                <a:latin typeface="Arial"/>
                <a:cs typeface="Arial"/>
              </a:rPr>
              <a:t>e</a:t>
            </a:r>
            <a:r>
              <a:rPr sz="2100" spc="-116" dirty="0">
                <a:latin typeface="Arial"/>
                <a:cs typeface="Arial"/>
              </a:rPr>
              <a:t>n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33136" y="2648501"/>
            <a:ext cx="845673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31" dirty="0">
                <a:latin typeface="Arial"/>
                <a:cs typeface="Arial"/>
              </a:rPr>
              <a:t>urgent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96304" y="2648501"/>
            <a:ext cx="857667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7" dirty="0">
                <a:latin typeface="Arial"/>
                <a:cs typeface="Arial"/>
              </a:rPr>
              <a:t>scrotal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5152" y="3014261"/>
            <a:ext cx="2902273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40" dirty="0">
                <a:latin typeface="Arial"/>
                <a:cs typeface="Arial"/>
              </a:rPr>
              <a:t>exploration is indicated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954" y="3380050"/>
            <a:ext cx="153149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dirty="0">
                <a:latin typeface="Arial"/>
                <a:cs typeface="Arial"/>
              </a:rPr>
              <a:t>•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62075" y="3380050"/>
            <a:ext cx="762577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48" dirty="0">
                <a:latin typeface="Arial"/>
                <a:cs typeface="Arial"/>
              </a:rPr>
              <a:t>While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5544" y="3380050"/>
            <a:ext cx="6944085" cy="292099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22" dirty="0">
                <a:latin typeface="Arial"/>
                <a:cs typeface="Arial"/>
              </a:rPr>
              <a:t>Doppler  ultrasound  scanning  can confirm  the  absence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5152" y="3745789"/>
            <a:ext cx="7794313" cy="65786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41" dirty="0">
                <a:latin typeface="Arial"/>
                <a:cs typeface="Arial"/>
              </a:rPr>
              <a:t>of blood supply to affected  testis,  false positive  result  can be</a:t>
            </a:r>
            <a:endParaRPr sz="2100" dirty="0">
              <a:latin typeface="Arial"/>
              <a:cs typeface="Arial"/>
            </a:endParaRPr>
          </a:p>
          <a:p>
            <a:pPr marL="12647" marR="39830">
              <a:lnSpc>
                <a:spcPct val="95825"/>
              </a:lnSpc>
              <a:spcBef>
                <a:spcPts val="352"/>
              </a:spcBef>
            </a:pPr>
            <a:r>
              <a:rPr sz="2100" spc="46" dirty="0">
                <a:latin typeface="Arial"/>
                <a:cs typeface="Arial"/>
              </a:rPr>
              <a:t>seen, so it is not routinely recommended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4267" y="4474282"/>
            <a:ext cx="1430253" cy="660907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5682">
              <a:lnSpc>
                <a:spcPts val="2244"/>
              </a:lnSpc>
            </a:pPr>
            <a:r>
              <a:rPr sz="2100" spc="19" dirty="0">
                <a:latin typeface="Arial"/>
                <a:cs typeface="Arial"/>
              </a:rPr>
              <a:t>Exploration</a:t>
            </a:r>
            <a:endParaRPr sz="2100" dirty="0">
              <a:latin typeface="Arial"/>
              <a:cs typeface="Arial"/>
            </a:endParaRPr>
          </a:p>
          <a:p>
            <a:pPr marL="12647" marR="39831">
              <a:lnSpc>
                <a:spcPct val="95825"/>
              </a:lnSpc>
              <a:spcBef>
                <a:spcPts val="377"/>
              </a:spcBef>
            </a:pPr>
            <a:r>
              <a:rPr sz="2100" spc="-8" dirty="0">
                <a:latin typeface="Arial"/>
                <a:cs typeface="Arial"/>
              </a:rPr>
              <a:t>Incision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98280" y="4474258"/>
            <a:ext cx="1076960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81" dirty="0">
                <a:latin typeface="Arial"/>
                <a:cs typeface="Arial"/>
              </a:rPr>
              <a:t>of testis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62603" y="4474258"/>
            <a:ext cx="860030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11" dirty="0">
                <a:latin typeface="Arial"/>
                <a:cs typeface="Arial"/>
              </a:rPr>
              <a:t>should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28836" y="4474258"/>
            <a:ext cx="338905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2" dirty="0">
                <a:latin typeface="Arial"/>
                <a:cs typeface="Arial"/>
              </a:rPr>
              <a:t>be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67736" y="4474258"/>
            <a:ext cx="1347793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58" dirty="0">
                <a:latin typeface="Arial"/>
                <a:cs typeface="Arial"/>
              </a:rPr>
              <a:t>performed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6416" y="4474258"/>
            <a:ext cx="1021903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58" dirty="0">
                <a:latin typeface="Arial"/>
                <a:cs typeface="Arial"/>
              </a:rPr>
              <a:t>through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5032" y="4474258"/>
            <a:ext cx="178101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280" dirty="0">
                <a:latin typeface="Arial"/>
                <a:cs typeface="Arial"/>
              </a:rPr>
              <a:t>a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99323" y="4474258"/>
            <a:ext cx="851571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dirty="0">
                <a:latin typeface="Arial"/>
                <a:cs typeface="Arial"/>
              </a:rPr>
              <a:t>scrotal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39" y="4528263"/>
            <a:ext cx="146100" cy="228600"/>
          </a:xfrm>
          <a:prstGeom prst="rect">
            <a:avLst/>
          </a:prstGeom>
        </p:spPr>
        <p:txBody>
          <a:bodyPr wrap="square" lIns="0" tIns="11387" rIns="0" bIns="0" rtlCol="0">
            <a:noAutofit/>
          </a:bodyPr>
          <a:lstStyle/>
          <a:p>
            <a:pPr marL="12647">
              <a:lnSpc>
                <a:spcPts val="1800"/>
              </a:lnSpc>
            </a:pPr>
            <a:r>
              <a:rPr sz="1600" spc="-250" dirty="0">
                <a:latin typeface="Arial Unicode MS"/>
                <a:cs typeface="Arial Unicode MS"/>
              </a:rPr>
              <a:t>■</a:t>
            </a:r>
            <a:endParaRPr sz="1600" dirty="0">
              <a:latin typeface="Arial Unicode MS"/>
              <a:cs typeface="Arial Unicode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71219" y="4673877"/>
            <a:ext cx="95408" cy="292100"/>
          </a:xfrm>
          <a:prstGeom prst="rect">
            <a:avLst/>
          </a:prstGeom>
        </p:spPr>
        <p:txBody>
          <a:bodyPr wrap="square" lIns="0" tIns="14193" rIns="0" bIns="0" rtlCol="0">
            <a:noAutofit/>
          </a:bodyPr>
          <a:lstStyle/>
          <a:p>
            <a:pPr marL="12647">
              <a:lnSpc>
                <a:spcPts val="2244"/>
              </a:lnSpc>
            </a:pPr>
            <a:r>
              <a:rPr sz="2100" spc="-288" dirty="0">
                <a:latin typeface="Times New Roman"/>
                <a:cs typeface="Times New Roman"/>
              </a:rPr>
              <a:t>.</a:t>
            </a:r>
            <a:endParaRPr sz="2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9906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Treatment</a:t>
            </a:r>
          </a:p>
        </p:txBody>
      </p:sp>
      <p:sp>
        <p:nvSpPr>
          <p:cNvPr id="6" name="object 21"/>
          <p:cNvSpPr txBox="1"/>
          <p:nvPr/>
        </p:nvSpPr>
        <p:spPr>
          <a:xfrm>
            <a:off x="1456439" y="164707"/>
            <a:ext cx="648674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r>
              <a:rPr lang="en-US"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lang="en-US"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lang="en-US" sz="4200" dirty="0">
              <a:latin typeface="Arial"/>
              <a:cs typeface="Arial"/>
            </a:endParaRPr>
          </a:p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828800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Ipsilateral side     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Exploration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detorsion and fixation orchiopexy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Detorsion is away from median raphae of scrotum like opening a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Book.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Contralateral side     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Exploration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and fixation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orchiopexy.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doubtful cases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and nonavailability of Doppler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USG    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Better to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explore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rather than unduly delay the treatment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Testicular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salvage rate is 100% if surgery is done within 6 hrs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and it is 20% if surgery is delayed &gt; 24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hrs.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743200" y="19812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048000" y="28956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010400" y="32004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56362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1"/>
            <a:ext cx="8839200" cy="496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21"/>
          <p:cNvSpPr txBox="1"/>
          <p:nvPr/>
        </p:nvSpPr>
        <p:spPr>
          <a:xfrm>
            <a:off x="1456439" y="164707"/>
            <a:ext cx="6486747" cy="558799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12647">
              <a:lnSpc>
                <a:spcPts val="4395"/>
              </a:lnSpc>
            </a:pPr>
            <a:r>
              <a:rPr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TESTICULAR</a:t>
            </a:r>
            <a:r>
              <a:rPr lang="en-US" sz="4200" b="1" spc="11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lang="en-US" sz="4200" b="1" spc="50" dirty="0">
                <a:solidFill>
                  <a:srgbClr val="FDFDFD"/>
                </a:solidFill>
                <a:latin typeface="Arial"/>
                <a:cs typeface="Arial"/>
              </a:rPr>
              <a:t>TORSION</a:t>
            </a:r>
            <a:endParaRPr lang="en-US" sz="4200" dirty="0">
              <a:latin typeface="Arial"/>
              <a:cs typeface="Arial"/>
            </a:endParaRPr>
          </a:p>
          <a:p>
            <a:pPr marL="12647">
              <a:lnSpc>
                <a:spcPts val="4395"/>
              </a:lnSpc>
            </a:pPr>
            <a:endParaRPr sz="4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066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Teticular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torsion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mindmap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2548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33627" y="152427"/>
            <a:ext cx="5039227" cy="1501251"/>
          </a:xfrm>
          <a:prstGeom prst="rect">
            <a:avLst/>
          </a:prstGeom>
        </p:spPr>
        <p:txBody>
          <a:bodyPr wrap="square" lIns="0" tIns="30170" rIns="0" bIns="0" rtlCol="0">
            <a:noAutofit/>
          </a:bodyPr>
          <a:lstStyle/>
          <a:p>
            <a:pPr marR="18480" algn="r">
              <a:lnSpc>
                <a:spcPts val="4757"/>
              </a:lnSpc>
            </a:pPr>
            <a:r>
              <a:rPr sz="4600" b="1" spc="-26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Testicular Tumors</a:t>
            </a:r>
            <a:endParaRPr sz="4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R="12559" algn="r">
              <a:lnSpc>
                <a:spcPct val="95825"/>
              </a:lnSpc>
              <a:spcBef>
                <a:spcPts val="426"/>
              </a:spcBef>
            </a:pPr>
            <a:r>
              <a:rPr sz="2600" spc="29" dirty="0">
                <a:solidFill>
                  <a:srgbClr val="FDFDFD"/>
                </a:solidFill>
                <a:latin typeface="Times New Roman"/>
                <a:cs typeface="Times New Roman"/>
              </a:rPr>
              <a:t>Dr.Haleemullah</a:t>
            </a:r>
            <a:endParaRPr sz="2600" dirty="0">
              <a:latin typeface="Times New Roman"/>
              <a:cs typeface="Times New Roman"/>
            </a:endParaRPr>
          </a:p>
          <a:p>
            <a:pPr marR="12302" algn="r">
              <a:lnSpc>
                <a:spcPct val="95825"/>
              </a:lnSpc>
              <a:spcBef>
                <a:spcPts val="628"/>
              </a:spcBef>
            </a:pPr>
            <a:r>
              <a:rPr sz="2400" spc="229" dirty="0">
                <a:solidFill>
                  <a:srgbClr val="FDFDFD"/>
                </a:solidFill>
                <a:latin typeface="Arial"/>
                <a:cs typeface="Arial"/>
              </a:rPr>
              <a:t>H.0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914400"/>
            <a:ext cx="5029200" cy="491211"/>
          </a:xfrm>
          <a:prstGeom prst="rect">
            <a:avLst/>
          </a:prstGeom>
        </p:spPr>
        <p:txBody>
          <a:bodyPr wrap="square" lIns="91068" tIns="45534" rIns="91068" bIns="45534">
            <a:spAutoFit/>
          </a:bodyPr>
          <a:lstStyle/>
          <a:p>
            <a:pPr marL="12304" marR="81212">
              <a:lnSpc>
                <a:spcPct val="95825"/>
              </a:lnSpc>
              <a:spcBef>
                <a:spcPts val="3321"/>
              </a:spcBef>
              <a:buFont typeface="Arial" pitchFamily="34" charset="0"/>
              <a:buChar char="•"/>
            </a:pPr>
            <a:r>
              <a:rPr lang="en-GB" sz="2600" spc="100" dirty="0">
                <a:latin typeface="Times New Roman"/>
                <a:cs typeface="Times New Roman"/>
              </a:rPr>
              <a:t>Testicular </a:t>
            </a:r>
            <a:r>
              <a:rPr lang="en-GB" sz="2600" spc="100" dirty="0" err="1">
                <a:latin typeface="Times New Roman"/>
                <a:cs typeface="Times New Roman"/>
              </a:rPr>
              <a:t>tumors</a:t>
            </a:r>
            <a:r>
              <a:rPr lang="en-GB" sz="2600" spc="100" dirty="0">
                <a:latin typeface="Times New Roman"/>
                <a:cs typeface="Times New Roman"/>
              </a:rPr>
              <a:t> are rare.</a:t>
            </a:r>
            <a:endParaRPr lang="en-GB" sz="2600" dirty="0">
              <a:latin typeface="Times New Roman"/>
              <a:cs typeface="Times New Roman"/>
            </a:endParaRPr>
          </a:p>
        </p:txBody>
      </p:sp>
      <p:sp>
        <p:nvSpPr>
          <p:cNvPr id="4" name="object 11"/>
          <p:cNvSpPr txBox="1"/>
          <p:nvPr/>
        </p:nvSpPr>
        <p:spPr>
          <a:xfrm>
            <a:off x="685800" y="1447800"/>
            <a:ext cx="6172200" cy="381000"/>
          </a:xfrm>
          <a:prstGeom prst="rect">
            <a:avLst/>
          </a:prstGeom>
        </p:spPr>
        <p:txBody>
          <a:bodyPr wrap="square" lIns="0" tIns="17658" rIns="0" bIns="0" rtlCol="0">
            <a:noAutofit/>
          </a:bodyPr>
          <a:lstStyle/>
          <a:p>
            <a:pPr marL="12304">
              <a:lnSpc>
                <a:spcPts val="2782"/>
              </a:lnSpc>
              <a:buFont typeface="Arial" pitchFamily="34" charset="0"/>
              <a:buChar char="•"/>
            </a:pPr>
            <a:r>
              <a:rPr sz="2600" spc="129" dirty="0">
                <a:latin typeface="Times New Roman"/>
                <a:cs typeface="Times New Roman"/>
              </a:rPr>
              <a:t>1 - 2  </a:t>
            </a:r>
            <a:r>
              <a:rPr sz="2600" spc="-82" dirty="0">
                <a:latin typeface="Arial"/>
                <a:cs typeface="Arial"/>
              </a:rPr>
              <a:t>% </a:t>
            </a:r>
            <a:r>
              <a:rPr sz="2600" spc="129" dirty="0">
                <a:latin typeface="Times New Roman"/>
                <a:cs typeface="Times New Roman"/>
              </a:rPr>
              <a:t>of all malignant tumors.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685800" y="1905000"/>
            <a:ext cx="5199639" cy="713722"/>
          </a:xfrm>
          <a:prstGeom prst="rect">
            <a:avLst/>
          </a:prstGeom>
        </p:spPr>
        <p:txBody>
          <a:bodyPr wrap="square" lIns="0" tIns="17566" rIns="0" bIns="0" rtlCol="0">
            <a:noAutofit/>
          </a:bodyPr>
          <a:lstStyle/>
          <a:p>
            <a:pPr marL="30022">
              <a:lnSpc>
                <a:spcPts val="2778"/>
              </a:lnSpc>
              <a:buFont typeface="Arial" pitchFamily="34" charset="0"/>
              <a:buChar char="•"/>
            </a:pPr>
            <a:r>
              <a:rPr sz="2600" spc="134" dirty="0">
                <a:latin typeface="Times New Roman"/>
                <a:cs typeface="Times New Roman"/>
              </a:rPr>
              <a:t>Most common malignancy in men</a:t>
            </a:r>
            <a:endParaRPr sz="2600" dirty="0">
              <a:latin typeface="Times New Roman"/>
              <a:cs typeface="Times New Roman"/>
            </a:endParaRPr>
          </a:p>
          <a:p>
            <a:pPr marL="12304" marR="49833">
              <a:lnSpc>
                <a:spcPts val="2851"/>
              </a:lnSpc>
              <a:spcBef>
                <a:spcPts val="3"/>
              </a:spcBef>
            </a:pPr>
            <a:r>
              <a:rPr sz="2600" spc="68" dirty="0">
                <a:latin typeface="Times New Roman"/>
                <a:cs typeface="Times New Roman"/>
              </a:rPr>
              <a:t>year age group.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943600" y="1905000"/>
            <a:ext cx="921249" cy="355146"/>
          </a:xfrm>
          <a:prstGeom prst="rect">
            <a:avLst/>
          </a:prstGeom>
        </p:spPr>
        <p:txBody>
          <a:bodyPr wrap="square" lIns="0" tIns="17566" rIns="0" bIns="0" rtlCol="0">
            <a:noAutofit/>
          </a:bodyPr>
          <a:lstStyle/>
          <a:p>
            <a:pPr marL="12304">
              <a:lnSpc>
                <a:spcPts val="2778"/>
              </a:lnSpc>
            </a:pPr>
            <a:r>
              <a:rPr sz="2600" spc="118" dirty="0">
                <a:latin typeface="Times New Roman"/>
                <a:cs typeface="Times New Roman"/>
              </a:rPr>
              <a:t>in the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6781800" y="1905000"/>
            <a:ext cx="1115754" cy="355146"/>
          </a:xfrm>
          <a:prstGeom prst="rect">
            <a:avLst/>
          </a:prstGeom>
        </p:spPr>
        <p:txBody>
          <a:bodyPr wrap="square" lIns="0" tIns="17566" rIns="0" bIns="0" rtlCol="0">
            <a:noAutofit/>
          </a:bodyPr>
          <a:lstStyle/>
          <a:p>
            <a:pPr marL="12304">
              <a:lnSpc>
                <a:spcPts val="2778"/>
              </a:lnSpc>
            </a:pPr>
            <a:r>
              <a:rPr sz="2400" spc="4" dirty="0">
                <a:latin typeface="Times New Roman"/>
                <a:cs typeface="Times New Roman"/>
              </a:rPr>
              <a:t>15 </a:t>
            </a:r>
            <a:r>
              <a:rPr sz="2600" spc="4" dirty="0">
                <a:latin typeface="Times New Roman"/>
                <a:cs typeface="Times New Roman"/>
              </a:rPr>
              <a:t>to </a:t>
            </a:r>
            <a:r>
              <a:rPr sz="2400" spc="4" dirty="0">
                <a:latin typeface="Times New Roman"/>
                <a:cs typeface="Times New Roman"/>
              </a:rPr>
              <a:t>35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685800" y="2743200"/>
            <a:ext cx="7199980" cy="725478"/>
          </a:xfrm>
          <a:prstGeom prst="rect">
            <a:avLst/>
          </a:prstGeom>
        </p:spPr>
        <p:txBody>
          <a:bodyPr wrap="square" lIns="0" tIns="17566" rIns="0" bIns="0" rtlCol="0">
            <a:noAutofit/>
          </a:bodyPr>
          <a:lstStyle/>
          <a:p>
            <a:pPr marL="18211">
              <a:lnSpc>
                <a:spcPts val="2778"/>
              </a:lnSpc>
              <a:buFont typeface="Arial" pitchFamily="34" charset="0"/>
              <a:buChar char="•"/>
            </a:pPr>
            <a:r>
              <a:rPr sz="2600" spc="108" dirty="0">
                <a:latin typeface="Times New Roman"/>
                <a:cs typeface="Times New Roman"/>
              </a:rPr>
              <a:t>Benign lesions represent a greater percentage of</a:t>
            </a:r>
            <a:endParaRPr sz="2600" dirty="0">
              <a:latin typeface="Times New Roman"/>
              <a:cs typeface="Times New Roman"/>
            </a:endParaRPr>
          </a:p>
          <a:p>
            <a:pPr marL="12304" marR="49831">
              <a:lnSpc>
                <a:spcPts val="2943"/>
              </a:lnSpc>
              <a:spcBef>
                <a:spcPts val="8"/>
              </a:spcBef>
            </a:pPr>
            <a:r>
              <a:rPr sz="2600" spc="112" dirty="0">
                <a:latin typeface="Times New Roman"/>
                <a:cs typeface="Times New Roman"/>
              </a:rPr>
              <a:t>cases in children than in adults.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685800" y="3581400"/>
            <a:ext cx="4338691" cy="355145"/>
          </a:xfrm>
          <a:prstGeom prst="rect">
            <a:avLst/>
          </a:prstGeom>
        </p:spPr>
        <p:txBody>
          <a:bodyPr wrap="square" lIns="0" tIns="17566" rIns="0" bIns="0" rtlCol="0">
            <a:noAutofit/>
          </a:bodyPr>
          <a:lstStyle/>
          <a:p>
            <a:pPr marL="12304">
              <a:lnSpc>
                <a:spcPts val="2778"/>
              </a:lnSpc>
              <a:buFont typeface="Arial" pitchFamily="34" charset="0"/>
              <a:buChar char="•"/>
            </a:pPr>
            <a:r>
              <a:rPr sz="2600" spc="86" dirty="0">
                <a:latin typeface="Times New Roman"/>
                <a:cs typeface="Times New Roman"/>
              </a:rPr>
              <a:t>Most curable solid neoplasm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876800"/>
            <a:ext cx="1143000" cy="443422"/>
          </a:xfrm>
          <a:prstGeom prst="rect">
            <a:avLst/>
          </a:prstGeom>
          <a:noFill/>
        </p:spPr>
        <p:txBody>
          <a:bodyPr wrap="square" lIns="88613" tIns="44307" rIns="88613" bIns="44307" rtlCol="0">
            <a:spAutoFit/>
          </a:bodyPr>
          <a:lstStyle/>
          <a:p>
            <a:r>
              <a:rPr lang="en-GB" sz="2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Age -</a:t>
            </a:r>
            <a:endParaRPr lang="en-GB" sz="23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1371600" y="4876800"/>
            <a:ext cx="2686755" cy="1580769"/>
          </a:xfrm>
          <a:prstGeom prst="rect">
            <a:avLst/>
          </a:prstGeom>
        </p:spPr>
        <p:txBody>
          <a:bodyPr wrap="square" lIns="0" tIns="17568" rIns="0" bIns="0" rtlCol="0">
            <a:noAutofit/>
          </a:bodyPr>
          <a:lstStyle/>
          <a:p>
            <a:pPr marL="186554" marR="49840">
              <a:lnSpc>
                <a:spcPts val="2778"/>
              </a:lnSpc>
            </a:pPr>
            <a:r>
              <a:rPr sz="2000" b="1" spc="1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600" spc="1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spc="19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peaks</a:t>
            </a:r>
            <a:endParaRPr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4121" marR="49840">
              <a:lnSpc>
                <a:spcPct val="95825"/>
              </a:lnSpc>
              <a:spcBef>
                <a:spcPts val="109"/>
              </a:spcBef>
              <a:buFont typeface="Arial" pitchFamily="34" charset="0"/>
              <a:buChar char="•"/>
            </a:pPr>
            <a:r>
              <a:rPr sz="1900" b="1" spc="134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spc="134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b="1" spc="134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sz="2400" spc="1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spc="59" dirty="0">
                <a:latin typeface="Times New Roman" pitchFamily="18" charset="0"/>
                <a:cs typeface="Times New Roman" pitchFamily="18" charset="0"/>
              </a:rPr>
              <a:t>yrs</a:t>
            </a:r>
            <a:endParaRPr sz="2600" dirty="0">
              <a:latin typeface="Times New Roman" pitchFamily="18" charset="0"/>
              <a:cs typeface="Times New Roman" pitchFamily="18" charset="0"/>
            </a:endParaRPr>
          </a:p>
          <a:p>
            <a:pPr marL="24121" marR="49840">
              <a:lnSpc>
                <a:spcPct val="95825"/>
              </a:lnSpc>
              <a:spcBef>
                <a:spcPts val="131"/>
              </a:spcBef>
              <a:buFont typeface="Arial" pitchFamily="34" charset="0"/>
              <a:buChar char="•"/>
            </a:pPr>
            <a:r>
              <a:rPr b="1" spc="656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spc="656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b="1" spc="656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spc="65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700" spc="656" dirty="0">
                <a:latin typeface="Times New Roman" pitchFamily="18" charset="0"/>
                <a:cs typeface="Times New Roman" pitchFamily="18" charset="0"/>
              </a:rPr>
              <a:t>yr</a:t>
            </a:r>
            <a:endParaRPr sz="2700" dirty="0">
              <a:latin typeface="Times New Roman" pitchFamily="18" charset="0"/>
              <a:cs typeface="Times New Roman" pitchFamily="18" charset="0"/>
            </a:endParaRPr>
          </a:p>
          <a:p>
            <a:pPr marL="12306">
              <a:lnSpc>
                <a:spcPct val="95825"/>
              </a:lnSpc>
              <a:spcBef>
                <a:spcPts val="180"/>
              </a:spcBef>
              <a:buFont typeface="Arial" pitchFamily="34" charset="0"/>
              <a:buChar char="•"/>
            </a:pPr>
            <a:r>
              <a:rPr sz="2600" spc="135" dirty="0">
                <a:latin typeface="Times New Roman" pitchFamily="18" charset="0"/>
                <a:cs typeface="Times New Roman" pitchFamily="18" charset="0"/>
              </a:rPr>
              <a:t>above </a:t>
            </a:r>
            <a:r>
              <a:rPr b="1" spc="135" dirty="0" smtClean="0">
                <a:latin typeface="Times New Roman" pitchFamily="18" charset="0"/>
                <a:cs typeface="Times New Roman" pitchFamily="18" charset="0"/>
              </a:rPr>
              <a:t>6o</a:t>
            </a:r>
            <a:r>
              <a:rPr lang="en-GB" sz="2600" spc="1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600" spc="135" dirty="0" smtClean="0">
                <a:latin typeface="Times New Roman" pitchFamily="18" charset="0"/>
                <a:cs typeface="Times New Roman" pitchFamily="18" charset="0"/>
              </a:rPr>
              <a:t>yrs</a:t>
            </a:r>
            <a:endParaRPr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685800" y="4038600"/>
            <a:ext cx="3140036" cy="355146"/>
          </a:xfrm>
          <a:prstGeom prst="rect">
            <a:avLst/>
          </a:prstGeom>
        </p:spPr>
        <p:txBody>
          <a:bodyPr wrap="square" lIns="0" tIns="17568" rIns="0" bIns="0" rtlCol="0">
            <a:noAutofit/>
          </a:bodyPr>
          <a:lstStyle/>
          <a:p>
            <a:pPr marL="12306">
              <a:lnSpc>
                <a:spcPts val="2778"/>
              </a:lnSpc>
            </a:pPr>
            <a:r>
              <a:rPr sz="2600" spc="60" dirty="0">
                <a:latin typeface="Times New Roman"/>
                <a:cs typeface="Times New Roman"/>
              </a:rPr>
              <a:t>•</a:t>
            </a:r>
            <a:r>
              <a:rPr sz="2600" spc="60" dirty="0">
                <a:solidFill>
                  <a:srgbClr val="0BCFD8"/>
                </a:solidFill>
                <a:latin typeface="Times New Roman"/>
                <a:cs typeface="Times New Roman"/>
              </a:rPr>
              <a:t> </a:t>
            </a:r>
            <a:r>
              <a:rPr sz="2600" spc="60" dirty="0">
                <a:latin typeface="Times New Roman"/>
                <a:cs typeface="Times New Roman"/>
              </a:rPr>
              <a:t>Testicular cancer  is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3810000" y="4038600"/>
            <a:ext cx="3839084" cy="355146"/>
          </a:xfrm>
          <a:prstGeom prst="rect">
            <a:avLst/>
          </a:prstGeom>
        </p:spPr>
        <p:txBody>
          <a:bodyPr wrap="square" lIns="0" tIns="17568" rIns="0" bIns="0" rtlCol="0">
            <a:noAutofit/>
          </a:bodyPr>
          <a:lstStyle/>
          <a:p>
            <a:pPr marL="12306">
              <a:lnSpc>
                <a:spcPts val="2778"/>
              </a:lnSpc>
            </a:pPr>
            <a:r>
              <a:rPr sz="2600" spc="108" dirty="0">
                <a:latin typeface="Times New Roman"/>
                <a:cs typeface="Times New Roman"/>
              </a:rPr>
              <a:t>one of the few neoplasms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838200" y="4343400"/>
            <a:ext cx="6079235" cy="355146"/>
          </a:xfrm>
          <a:prstGeom prst="rect">
            <a:avLst/>
          </a:prstGeom>
        </p:spPr>
        <p:txBody>
          <a:bodyPr wrap="square" lIns="0" tIns="17568" rIns="0" bIns="0" rtlCol="0">
            <a:noAutofit/>
          </a:bodyPr>
          <a:lstStyle/>
          <a:p>
            <a:pPr marL="12306">
              <a:lnSpc>
                <a:spcPts val="2778"/>
              </a:lnSpc>
            </a:pPr>
            <a:r>
              <a:rPr sz="2600" spc="98" dirty="0">
                <a:latin typeface="Times New Roman"/>
                <a:cs typeface="Times New Roman"/>
              </a:rPr>
              <a:t>associated with accurate serum  markers.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32501" y="967882"/>
            <a:ext cx="201062" cy="2327310"/>
          </a:xfrm>
          <a:prstGeom prst="rect">
            <a:avLst/>
          </a:prstGeom>
        </p:spPr>
        <p:txBody>
          <a:bodyPr wrap="square" lIns="0" tIns="17570" rIns="0" bIns="0" rtlCol="0">
            <a:noAutofit/>
          </a:bodyPr>
          <a:lstStyle/>
          <a:p>
            <a:pPr marL="12308">
              <a:lnSpc>
                <a:spcPts val="2778"/>
              </a:lnSpc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08">
              <a:lnSpc>
                <a:spcPct val="95825"/>
              </a:lnSpc>
              <a:spcBef>
                <a:spcPts val="786"/>
              </a:spcBef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08">
              <a:lnSpc>
                <a:spcPct val="95825"/>
              </a:lnSpc>
              <a:spcBef>
                <a:spcPts val="879"/>
              </a:spcBef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08">
              <a:lnSpc>
                <a:spcPct val="95825"/>
              </a:lnSpc>
              <a:spcBef>
                <a:spcPts val="925"/>
              </a:spcBef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08">
              <a:lnSpc>
                <a:spcPct val="95825"/>
              </a:lnSpc>
              <a:spcBef>
                <a:spcPts val="855"/>
              </a:spcBef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325" y="967882"/>
            <a:ext cx="4015584" cy="2327310"/>
          </a:xfrm>
          <a:prstGeom prst="rect">
            <a:avLst/>
          </a:prstGeom>
        </p:spPr>
        <p:txBody>
          <a:bodyPr wrap="square" lIns="0" tIns="17570" rIns="0" bIns="0" rtlCol="0">
            <a:noAutofit/>
          </a:bodyPr>
          <a:lstStyle/>
          <a:p>
            <a:pPr marL="27079" marR="49847">
              <a:lnSpc>
                <a:spcPts val="2778"/>
              </a:lnSpc>
            </a:pPr>
            <a:r>
              <a:rPr sz="2600" spc="123" dirty="0">
                <a:latin typeface="Times New Roman"/>
                <a:cs typeface="Times New Roman"/>
              </a:rPr>
              <a:t>Cryptorchidism</a:t>
            </a:r>
            <a:endParaRPr sz="2600" dirty="0">
              <a:latin typeface="Times New Roman"/>
              <a:cs typeface="Times New Roman"/>
            </a:endParaRPr>
          </a:p>
          <a:p>
            <a:pPr marL="12308" marR="518355" indent="100430">
              <a:lnSpc>
                <a:spcPts val="3020"/>
              </a:lnSpc>
              <a:spcBef>
                <a:spcPts val="786"/>
              </a:spcBef>
            </a:pPr>
            <a:r>
              <a:rPr sz="2600" spc="90" dirty="0">
                <a:latin typeface="Times New Roman"/>
                <a:cs typeface="Times New Roman"/>
              </a:rPr>
              <a:t>Klinefelter's syndrome </a:t>
            </a:r>
            <a:endParaRPr sz="2600" dirty="0">
              <a:latin typeface="Times New Roman"/>
              <a:cs typeface="Times New Roman"/>
            </a:endParaRPr>
          </a:p>
          <a:p>
            <a:pPr marL="12308" marR="518355">
              <a:lnSpc>
                <a:spcPts val="3020"/>
              </a:lnSpc>
              <a:spcBef>
                <a:spcPts val="903"/>
              </a:spcBef>
            </a:pPr>
            <a:r>
              <a:rPr sz="2600" spc="102" dirty="0">
                <a:latin typeface="Times New Roman"/>
                <a:cs typeface="Times New Roman"/>
              </a:rPr>
              <a:t>Testicular atrophy </a:t>
            </a:r>
            <a:endParaRPr sz="2600" dirty="0">
              <a:latin typeface="Times New Roman"/>
              <a:cs typeface="Times New Roman"/>
            </a:endParaRPr>
          </a:p>
          <a:p>
            <a:pPr marL="12308" marR="518355">
              <a:lnSpc>
                <a:spcPts val="3020"/>
              </a:lnSpc>
              <a:spcBef>
                <a:spcPts val="903"/>
              </a:spcBef>
            </a:pPr>
            <a:r>
              <a:rPr sz="2600" spc="125" dirty="0">
                <a:latin typeface="Times New Roman"/>
                <a:cs typeface="Times New Roman"/>
              </a:rPr>
              <a:t>Trauma</a:t>
            </a:r>
            <a:endParaRPr sz="2600" dirty="0">
              <a:latin typeface="Times New Roman"/>
              <a:cs typeface="Times New Roman"/>
            </a:endParaRPr>
          </a:p>
          <a:p>
            <a:pPr marL="24125">
              <a:lnSpc>
                <a:spcPts val="2998"/>
              </a:lnSpc>
              <a:spcBef>
                <a:spcPts val="1053"/>
              </a:spcBef>
            </a:pPr>
            <a:r>
              <a:rPr sz="2600" spc="124" dirty="0">
                <a:latin typeface="Times New Roman"/>
                <a:cs typeface="Times New Roman"/>
              </a:rPr>
              <a:t>Sex hormone fluctuations,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5023" y="2940047"/>
            <a:ext cx="1334339" cy="355146"/>
          </a:xfrm>
          <a:prstGeom prst="rect">
            <a:avLst/>
          </a:prstGeom>
        </p:spPr>
        <p:txBody>
          <a:bodyPr wrap="square" lIns="0" tIns="17570" rIns="0" bIns="0" rtlCol="0">
            <a:noAutofit/>
          </a:bodyPr>
          <a:lstStyle/>
          <a:p>
            <a:pPr marL="12308">
              <a:lnSpc>
                <a:spcPts val="2778"/>
              </a:lnSpc>
            </a:pPr>
            <a:r>
              <a:rPr sz="2600" spc="118" dirty="0">
                <a:latin typeface="Times New Roman"/>
                <a:cs typeface="Times New Roman"/>
              </a:rPr>
              <a:t>estrogen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3298" y="3351553"/>
            <a:ext cx="5033554" cy="1836473"/>
          </a:xfrm>
          <a:prstGeom prst="rect">
            <a:avLst/>
          </a:prstGeom>
        </p:spPr>
        <p:txBody>
          <a:bodyPr wrap="square" lIns="0" tIns="17570" rIns="0" bIns="0" rtlCol="0">
            <a:noAutofit/>
          </a:bodyPr>
          <a:lstStyle/>
          <a:p>
            <a:pPr marL="12308">
              <a:lnSpc>
                <a:spcPts val="2778"/>
              </a:lnSpc>
            </a:pPr>
            <a:r>
              <a:rPr sz="2600" spc="120" dirty="0">
                <a:latin typeface="Times New Roman"/>
                <a:cs typeface="Times New Roman"/>
              </a:rPr>
              <a:t>administration during  pregnancy</a:t>
            </a:r>
            <a:endParaRPr sz="2600" dirty="0">
              <a:latin typeface="Times New Roman"/>
              <a:cs typeface="Times New Roman"/>
            </a:endParaRPr>
          </a:p>
          <a:p>
            <a:pPr marL="21168" marR="49847">
              <a:lnSpc>
                <a:spcPct val="95825"/>
              </a:lnSpc>
              <a:spcBef>
                <a:spcPts val="833"/>
              </a:spcBef>
            </a:pPr>
            <a:r>
              <a:rPr sz="2600" spc="23" dirty="0">
                <a:latin typeface="Times New Roman"/>
                <a:cs typeface="Times New Roman"/>
              </a:rPr>
              <a:t>Race</a:t>
            </a:r>
            <a:endParaRPr sz="2600" dirty="0">
              <a:latin typeface="Times New Roman"/>
              <a:cs typeface="Times New Roman"/>
            </a:endParaRPr>
          </a:p>
          <a:p>
            <a:pPr marL="21168" marR="49847">
              <a:lnSpc>
                <a:spcPct val="95825"/>
              </a:lnSpc>
              <a:spcBef>
                <a:spcPts val="855"/>
              </a:spcBef>
            </a:pPr>
            <a:r>
              <a:rPr sz="2600" spc="109" dirty="0">
                <a:latin typeface="Times New Roman"/>
                <a:cs typeface="Times New Roman"/>
              </a:rPr>
              <a:t>Carcinoma in situ</a:t>
            </a:r>
            <a:endParaRPr sz="2600" dirty="0">
              <a:latin typeface="Times New Roman"/>
              <a:cs typeface="Times New Roman"/>
            </a:endParaRPr>
          </a:p>
          <a:p>
            <a:pPr marL="21168" marR="49847">
              <a:lnSpc>
                <a:spcPct val="95825"/>
              </a:lnSpc>
              <a:spcBef>
                <a:spcPts val="879"/>
              </a:spcBef>
            </a:pPr>
            <a:r>
              <a:rPr sz="2600" spc="106" dirty="0">
                <a:latin typeface="Times New Roman"/>
                <a:cs typeface="Times New Roman"/>
              </a:rPr>
              <a:t>Previous testicular cancer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32501" y="3854129"/>
            <a:ext cx="201062" cy="1333881"/>
          </a:xfrm>
          <a:prstGeom prst="rect">
            <a:avLst/>
          </a:prstGeom>
        </p:spPr>
        <p:txBody>
          <a:bodyPr wrap="square" lIns="0" tIns="17570" rIns="0" bIns="0" rtlCol="0">
            <a:noAutofit/>
          </a:bodyPr>
          <a:lstStyle/>
          <a:p>
            <a:pPr marL="12308">
              <a:lnSpc>
                <a:spcPts val="2778"/>
              </a:lnSpc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08">
              <a:lnSpc>
                <a:spcPct val="95825"/>
              </a:lnSpc>
              <a:spcBef>
                <a:spcPts val="716"/>
              </a:spcBef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08">
              <a:lnSpc>
                <a:spcPct val="95825"/>
              </a:lnSpc>
              <a:spcBef>
                <a:spcPts val="879"/>
              </a:spcBef>
            </a:pPr>
            <a:r>
              <a:rPr sz="2600" spc="6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152400"/>
            <a:ext cx="9144000" cy="628102"/>
          </a:xfrm>
          <a:prstGeom prst="rect">
            <a:avLst/>
          </a:prstGeom>
          <a:noFill/>
        </p:spPr>
        <p:txBody>
          <a:bodyPr wrap="square" lIns="88626" tIns="44314" rIns="88626" bIns="44314" rtlCol="0">
            <a:spAutoFit/>
          </a:bodyPr>
          <a:lstStyle/>
          <a:p>
            <a:pPr algn="ctr"/>
            <a:r>
              <a:rPr lang="en-GB" sz="3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AETIOLOGY OF TESTICULAR TUMOUR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551875" y="1169817"/>
            <a:ext cx="184746" cy="330654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2310">
              <a:lnSpc>
                <a:spcPts val="2567"/>
              </a:lnSpc>
            </a:pPr>
            <a:r>
              <a:rPr sz="2400" spc="3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600" y="1143000"/>
            <a:ext cx="5029200" cy="381000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2310">
              <a:lnSpc>
                <a:spcPts val="2567"/>
              </a:lnSpc>
            </a:pPr>
            <a:r>
              <a:rPr sz="2400" b="1" spc="23" dirty="0">
                <a:latin typeface="Times New Roman"/>
                <a:cs typeface="Times New Roman"/>
              </a:rPr>
              <a:t>I</a:t>
            </a:r>
            <a:r>
              <a:rPr sz="2400" spc="23" dirty="0">
                <a:latin typeface="Times New Roman"/>
                <a:cs typeface="Times New Roman"/>
              </a:rPr>
              <a:t>. </a:t>
            </a:r>
            <a:r>
              <a:rPr sz="2400" b="1" spc="23" dirty="0">
                <a:latin typeface="Times New Roman"/>
                <a:cs typeface="Times New Roman"/>
              </a:rPr>
              <a:t>Primary  Neoplasms  of Testis.</a:t>
            </a:r>
            <a:endParaRPr sz="2400" b="1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3451" y="1628324"/>
            <a:ext cx="357050" cy="786220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2310">
              <a:lnSpc>
                <a:spcPts val="2567"/>
              </a:lnSpc>
            </a:pPr>
            <a:r>
              <a:rPr sz="2400" spc="-66" dirty="0">
                <a:latin typeface="Times New Roman"/>
                <a:cs typeface="Times New Roman"/>
              </a:rPr>
              <a:t>A.</a:t>
            </a:r>
            <a:endParaRPr sz="2400" dirty="0">
              <a:latin typeface="Times New Roman"/>
              <a:cs typeface="Times New Roman"/>
            </a:endParaRPr>
          </a:p>
          <a:p>
            <a:pPr marL="44805" marR="21201">
              <a:lnSpc>
                <a:spcPct val="95825"/>
              </a:lnSpc>
              <a:spcBef>
                <a:spcPts val="693"/>
              </a:spcBef>
            </a:pPr>
            <a:r>
              <a:rPr sz="2400" spc="-210" dirty="0">
                <a:latin typeface="Times New Roman"/>
                <a:cs typeface="Times New Roman"/>
              </a:rPr>
              <a:t>B.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4808" y="1665519"/>
            <a:ext cx="3317467" cy="786220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5264" marR="46160">
              <a:lnSpc>
                <a:spcPts val="2567"/>
              </a:lnSpc>
            </a:pPr>
            <a:r>
              <a:rPr sz="2400" spc="62" dirty="0">
                <a:latin typeface="Times New Roman"/>
                <a:cs typeface="Times New Roman"/>
              </a:rPr>
              <a:t>Germ Cell Tumor.</a:t>
            </a:r>
            <a:endParaRPr sz="2400" dirty="0">
              <a:latin typeface="Times New Roman"/>
              <a:cs typeface="Times New Roman"/>
            </a:endParaRPr>
          </a:p>
          <a:p>
            <a:pPr marL="12310">
              <a:lnSpc>
                <a:spcPct val="95825"/>
              </a:lnSpc>
              <a:spcBef>
                <a:spcPts val="693"/>
              </a:spcBef>
            </a:pPr>
            <a:r>
              <a:rPr sz="2400" spc="118" dirty="0">
                <a:latin typeface="Times New Roman"/>
                <a:cs typeface="Times New Roman"/>
              </a:rPr>
              <a:t>Non-Germ Cell Tumor.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874" y="2971512"/>
            <a:ext cx="184746" cy="330654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2310">
              <a:lnSpc>
                <a:spcPts val="2567"/>
              </a:lnSpc>
            </a:pPr>
            <a:r>
              <a:rPr sz="2400" spc="3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0600" y="2971800"/>
            <a:ext cx="5638800" cy="381000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2310">
              <a:lnSpc>
                <a:spcPts val="2567"/>
              </a:lnSpc>
            </a:pPr>
            <a:r>
              <a:rPr sz="2400" b="1" spc="59" dirty="0">
                <a:latin typeface="Times New Roman"/>
                <a:cs typeface="Times New Roman"/>
              </a:rPr>
              <a:t>II.  Secondary  Neoplasms</a:t>
            </a:r>
            <a:r>
              <a:rPr sz="2400" spc="59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1883" y="3853255"/>
            <a:ext cx="188011" cy="330654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2310">
              <a:lnSpc>
                <a:spcPts val="2567"/>
              </a:lnSpc>
            </a:pPr>
            <a:r>
              <a:rPr sz="2400" spc="58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90600" y="3886200"/>
            <a:ext cx="4816897" cy="261545"/>
          </a:xfrm>
          <a:prstGeom prst="rect">
            <a:avLst/>
          </a:prstGeom>
        </p:spPr>
        <p:txBody>
          <a:bodyPr wrap="square" lIns="0" tIns="16309" rIns="0" bIns="0" rtlCol="0">
            <a:noAutofit/>
          </a:bodyPr>
          <a:lstStyle/>
          <a:p>
            <a:pPr marL="12310">
              <a:lnSpc>
                <a:spcPts val="2567"/>
              </a:lnSpc>
            </a:pPr>
            <a:r>
              <a:rPr sz="2400" b="1" spc="88" dirty="0">
                <a:latin typeface="Times New Roman"/>
                <a:cs typeface="Times New Roman"/>
              </a:rPr>
              <a:t>III .Paratesticular Tumors.</a:t>
            </a:r>
            <a:endParaRPr sz="24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3363" y="195943"/>
            <a:ext cx="4851918" cy="735836"/>
          </a:xfrm>
          <a:prstGeom prst="rect">
            <a:avLst/>
          </a:prstGeom>
          <a:noFill/>
        </p:spPr>
        <p:txBody>
          <a:bodyPr wrap="square" lIns="88640" tIns="44320" rIns="88640" bIns="44320" rtlCol="0">
            <a:spAutoFit/>
          </a:bodyPr>
          <a:lstStyle/>
          <a:p>
            <a:pPr algn="ctr"/>
            <a:r>
              <a:rPr lang="en-GB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CLASSIFICATION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/>
          <p:nvPr/>
        </p:nvSpPr>
        <p:spPr>
          <a:xfrm>
            <a:off x="1399840" y="680510"/>
            <a:ext cx="3476959" cy="1148290"/>
          </a:xfrm>
          <a:prstGeom prst="rect">
            <a:avLst/>
          </a:prstGeom>
        </p:spPr>
        <p:txBody>
          <a:bodyPr wrap="square" lIns="0" tIns="24532" rIns="0" bIns="0" rtlCol="0">
            <a:noAutofit/>
          </a:bodyPr>
          <a:lstStyle/>
          <a:p>
            <a:pPr marL="1164640">
              <a:lnSpc>
                <a:spcPts val="3859"/>
              </a:lnSpc>
            </a:pPr>
            <a:r>
              <a:rPr sz="4200" b="1" spc="26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Germ</a:t>
            </a:r>
            <a:endParaRPr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312" marR="70173">
              <a:lnSpc>
                <a:spcPct val="95825"/>
              </a:lnSpc>
              <a:spcBef>
                <a:spcPts val="2530"/>
              </a:spcBef>
            </a:pPr>
            <a:r>
              <a:rPr sz="2800" b="1" spc="58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Seminomas - 40%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38600" y="685800"/>
            <a:ext cx="865820" cy="489857"/>
          </a:xfrm>
          <a:prstGeom prst="rect">
            <a:avLst/>
          </a:prstGeom>
        </p:spPr>
        <p:txBody>
          <a:bodyPr wrap="square" lIns="0" tIns="24532" rIns="0" bIns="0" rtlCol="0">
            <a:noAutofit/>
          </a:bodyPr>
          <a:lstStyle/>
          <a:p>
            <a:pPr marL="12312">
              <a:lnSpc>
                <a:spcPts val="3859"/>
              </a:lnSpc>
            </a:pPr>
            <a:r>
              <a:rPr sz="4200" b="1" spc="-194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cell</a:t>
            </a:r>
            <a:endParaRPr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53000" y="685800"/>
            <a:ext cx="2057338" cy="489857"/>
          </a:xfrm>
          <a:prstGeom prst="rect">
            <a:avLst/>
          </a:prstGeom>
        </p:spPr>
        <p:txBody>
          <a:bodyPr wrap="square" lIns="0" tIns="24532" rIns="0" bIns="0" rtlCol="0">
            <a:noAutofit/>
          </a:bodyPr>
          <a:lstStyle/>
          <a:p>
            <a:pPr marL="12312">
              <a:lnSpc>
                <a:spcPts val="3859"/>
              </a:lnSpc>
            </a:pPr>
            <a:r>
              <a:rPr sz="4200" b="1" spc="-53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tumors</a:t>
            </a:r>
            <a:endParaRPr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5903" y="1599619"/>
            <a:ext cx="138012" cy="183696"/>
          </a:xfrm>
          <a:prstGeom prst="rect">
            <a:avLst/>
          </a:prstGeom>
        </p:spPr>
        <p:txBody>
          <a:bodyPr wrap="square" lIns="0" tIns="8773" rIns="0" bIns="0" rtlCol="0">
            <a:noAutofit/>
          </a:bodyPr>
          <a:lstStyle/>
          <a:p>
            <a:pPr marL="12312">
              <a:lnSpc>
                <a:spcPts val="1382"/>
              </a:lnSpc>
            </a:pPr>
            <a:r>
              <a:rPr sz="1300" spc="251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5172" y="1599619"/>
            <a:ext cx="170999" cy="183696"/>
          </a:xfrm>
          <a:prstGeom prst="rect">
            <a:avLst/>
          </a:prstGeom>
        </p:spPr>
        <p:txBody>
          <a:bodyPr wrap="square" lIns="0" tIns="8773" rIns="0" bIns="0" rtlCol="0">
            <a:noAutofit/>
          </a:bodyPr>
          <a:lstStyle/>
          <a:p>
            <a:pPr marL="12312">
              <a:lnSpc>
                <a:spcPts val="1382"/>
              </a:lnSpc>
            </a:pPr>
            <a:r>
              <a:rPr sz="1600" b="1" spc="4" dirty="0">
                <a:latin typeface="Times New Roman"/>
                <a:cs typeface="Times New Roman"/>
              </a:rPr>
              <a:t>1</a:t>
            </a:r>
            <a:r>
              <a:rPr sz="1300" spc="4" dirty="0">
                <a:latin typeface="Times New Roman"/>
                <a:cs typeface="Times New Roman"/>
              </a:rPr>
              <a:t>.</a:t>
            </a:r>
            <a:endParaRPr sz="13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46555" y="1806917"/>
            <a:ext cx="339433" cy="857250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 marR="13413">
              <a:lnSpc>
                <a:spcPts val="2082"/>
              </a:lnSpc>
            </a:pPr>
            <a:r>
              <a:rPr sz="1900" spc="-4" dirty="0">
                <a:latin typeface="Times New Roman"/>
                <a:cs typeface="Times New Roman"/>
              </a:rPr>
              <a:t>(a)</a:t>
            </a:r>
            <a:endParaRPr sz="1900" dirty="0">
              <a:latin typeface="Times New Roman"/>
              <a:cs typeface="Times New Roman"/>
            </a:endParaRPr>
          </a:p>
          <a:p>
            <a:pPr marL="12312">
              <a:lnSpc>
                <a:spcPct val="100041"/>
              </a:lnSpc>
            </a:pPr>
            <a:r>
              <a:rPr sz="1900" spc="-4" dirty="0">
                <a:latin typeface="Times New Roman"/>
                <a:cs typeface="Times New Roman"/>
              </a:rPr>
              <a:t>(</a:t>
            </a:r>
            <a:r>
              <a:rPr sz="1900" spc="-9" dirty="0">
                <a:latin typeface="Times New Roman"/>
                <a:cs typeface="Times New Roman"/>
              </a:rPr>
              <a:t>b</a:t>
            </a:r>
            <a:r>
              <a:rPr sz="1900" dirty="0">
                <a:latin typeface="Times New Roman"/>
                <a:cs typeface="Times New Roman"/>
              </a:rPr>
              <a:t>) </a:t>
            </a:r>
            <a:r>
              <a:rPr sz="1900" spc="-4" dirty="0">
                <a:latin typeface="Times New Roman"/>
                <a:cs typeface="Times New Roman"/>
              </a:rPr>
              <a:t>(</a:t>
            </a:r>
            <a:r>
              <a:rPr sz="1900" spc="-14" dirty="0">
                <a:latin typeface="Times New Roman"/>
                <a:cs typeface="Times New Roman"/>
              </a:rPr>
              <a:t>c</a:t>
            </a:r>
            <a:r>
              <a:rPr sz="19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581400" y="1828800"/>
            <a:ext cx="2816281" cy="563336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5266">
              <a:lnSpc>
                <a:spcPts val="2082"/>
              </a:lnSpc>
            </a:pPr>
            <a:r>
              <a:rPr sz="1900" spc="27" dirty="0">
                <a:latin typeface="Times New Roman"/>
                <a:cs typeface="Times New Roman"/>
              </a:rPr>
              <a:t>Classic Typical Seminoma</a:t>
            </a:r>
            <a:endParaRPr sz="1900" dirty="0">
              <a:latin typeface="Times New Roman"/>
              <a:cs typeface="Times New Roman"/>
            </a:endParaRPr>
          </a:p>
          <a:p>
            <a:pPr marL="12312" marR="36934">
              <a:lnSpc>
                <a:spcPct val="95825"/>
              </a:lnSpc>
            </a:pPr>
            <a:r>
              <a:rPr sz="1900" spc="62" dirty="0">
                <a:latin typeface="Times New Roman"/>
                <a:cs typeface="Times New Roman"/>
              </a:rPr>
              <a:t>Anaplastic Seminoma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58570" y="2394758"/>
            <a:ext cx="1592566" cy="269421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>
              <a:lnSpc>
                <a:spcPts val="2082"/>
              </a:lnSpc>
            </a:pPr>
            <a:r>
              <a:rPr sz="1900" spc="56" dirty="0">
                <a:latin typeface="Times New Roman"/>
                <a:cs typeface="Times New Roman"/>
              </a:rPr>
              <a:t>Spermatocytic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58957" y="2394758"/>
            <a:ext cx="1194994" cy="269421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>
              <a:lnSpc>
                <a:spcPts val="2082"/>
              </a:lnSpc>
            </a:pPr>
            <a:r>
              <a:rPr sz="1900" spc="67" dirty="0">
                <a:latin typeface="Times New Roman"/>
                <a:cs typeface="Times New Roman"/>
              </a:rPr>
              <a:t>Seminoma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1600" y="2971800"/>
            <a:ext cx="5503058" cy="285196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>
              <a:lnSpc>
                <a:spcPts val="2082"/>
              </a:lnSpc>
            </a:pPr>
            <a:r>
              <a:rPr sz="2800" b="1" spc="28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Embryonal  Carcinoma </a:t>
            </a:r>
            <a:r>
              <a:rPr lang="en-GB" sz="2800" b="1" spc="2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–</a:t>
            </a:r>
            <a:r>
              <a:rPr sz="2800" b="1" spc="2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20</a:t>
            </a:r>
            <a:r>
              <a:rPr lang="en-GB" sz="2800" b="1" spc="28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-25%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5902" y="3001253"/>
            <a:ext cx="150514" cy="257175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>
              <a:lnSpc>
                <a:spcPts val="1984"/>
              </a:lnSpc>
            </a:pPr>
            <a:r>
              <a:rPr spc="56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31142" y="3001253"/>
            <a:ext cx="218709" cy="257175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>
              <a:lnSpc>
                <a:spcPts val="1984"/>
              </a:lnSpc>
            </a:pPr>
            <a:r>
              <a:rPr b="1" spc="-74" dirty="0">
                <a:latin typeface="Times New Roman"/>
                <a:cs typeface="Times New Roman"/>
              </a:rPr>
              <a:t>2.</a:t>
            </a:r>
            <a:endParaRPr b="1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376" y="3001253"/>
            <a:ext cx="129605" cy="257175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>
              <a:lnSpc>
                <a:spcPts val="1984"/>
              </a:lnSpc>
            </a:pPr>
            <a:r>
              <a:rPr dirty="0">
                <a:latin typeface="Times New Roman"/>
                <a:cs typeface="Times New Roman"/>
              </a:rPr>
              <a:t>-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95400" y="3581400"/>
            <a:ext cx="2362200" cy="838200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R="12312" algn="r">
              <a:lnSpc>
                <a:spcPts val="2082"/>
              </a:lnSpc>
            </a:pPr>
            <a:r>
              <a:rPr sz="2800" b="1" spc="11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Teratoma- 25-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R="68039" algn="r">
              <a:lnSpc>
                <a:spcPts val="2126"/>
              </a:lnSpc>
              <a:spcBef>
                <a:spcPts val="2"/>
              </a:spcBef>
            </a:pPr>
            <a:r>
              <a:rPr sz="1900" spc="-23" dirty="0">
                <a:latin typeface="Times New Roman"/>
                <a:cs typeface="Times New Roman"/>
              </a:rPr>
              <a:t>(a)</a:t>
            </a:r>
            <a:endParaRPr sz="1900" dirty="0">
              <a:latin typeface="Times New Roman"/>
              <a:cs typeface="Times New Roman"/>
            </a:endParaRPr>
          </a:p>
          <a:p>
            <a:pPr marR="50808" algn="r">
              <a:lnSpc>
                <a:spcPct val="95825"/>
              </a:lnSpc>
            </a:pPr>
            <a:r>
              <a:rPr sz="1900" spc="-16" dirty="0">
                <a:latin typeface="Times New Roman"/>
                <a:cs typeface="Times New Roman"/>
              </a:rPr>
              <a:t>(b)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5902" y="3603785"/>
            <a:ext cx="150514" cy="257175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>
              <a:lnSpc>
                <a:spcPts val="1984"/>
              </a:lnSpc>
            </a:pPr>
            <a:r>
              <a:rPr spc="56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5166" y="3603785"/>
            <a:ext cx="218740" cy="257175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>
              <a:lnSpc>
                <a:spcPts val="1984"/>
              </a:lnSpc>
            </a:pPr>
            <a:r>
              <a:rPr b="1" spc="-74" dirty="0">
                <a:latin typeface="Times New Roman"/>
                <a:cs typeface="Times New Roman"/>
              </a:rPr>
              <a:t>3.</a:t>
            </a:r>
            <a:endParaRPr b="1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57600" y="3581400"/>
            <a:ext cx="1165597" cy="820943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 marR="36934">
              <a:lnSpc>
                <a:spcPts val="1984"/>
              </a:lnSpc>
            </a:pPr>
            <a:r>
              <a:rPr sz="2800" b="1" spc="-6" dirty="0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35%</a:t>
            </a:r>
            <a:endParaRPr sz="2800" b="1" dirty="0" smtClean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95040" marR="36934">
              <a:lnSpc>
                <a:spcPts val="2136"/>
              </a:lnSpc>
              <a:spcBef>
                <a:spcPts val="8"/>
              </a:spcBef>
            </a:pPr>
            <a:r>
              <a:rPr sz="1900" spc="66" dirty="0" smtClean="0">
                <a:latin typeface="Times New Roman"/>
                <a:cs typeface="Times New Roman"/>
              </a:rPr>
              <a:t>Mature</a:t>
            </a:r>
            <a:endParaRPr sz="1900" dirty="0">
              <a:latin typeface="Times New Roman"/>
              <a:cs typeface="Times New Roman"/>
            </a:endParaRPr>
          </a:p>
          <a:p>
            <a:pPr marL="56631">
              <a:lnSpc>
                <a:spcPct val="95825"/>
              </a:lnSpc>
            </a:pPr>
            <a:r>
              <a:rPr sz="1900" spc="90" dirty="0">
                <a:latin typeface="Times New Roman"/>
                <a:cs typeface="Times New Roman"/>
              </a:rPr>
              <a:t>Immature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6286" y="4757816"/>
            <a:ext cx="4274914" cy="271384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>
              <a:lnSpc>
                <a:spcPts val="2082"/>
              </a:lnSpc>
            </a:pPr>
            <a:r>
              <a:rPr sz="2800" b="1" spc="27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Choriocarcinoma - 1%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916" y="4767674"/>
            <a:ext cx="149688" cy="257175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>
              <a:lnSpc>
                <a:spcPts val="1984"/>
              </a:lnSpc>
            </a:pPr>
            <a:r>
              <a:rPr spc="51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8132" y="4767674"/>
            <a:ext cx="233078" cy="257175"/>
          </a:xfrm>
          <a:prstGeom prst="rect">
            <a:avLst/>
          </a:prstGeom>
        </p:spPr>
        <p:txBody>
          <a:bodyPr wrap="square" lIns="0" tIns="12557" rIns="0" bIns="0" rtlCol="0">
            <a:noAutofit/>
          </a:bodyPr>
          <a:lstStyle/>
          <a:p>
            <a:pPr marL="12312">
              <a:lnSpc>
                <a:spcPts val="1984"/>
              </a:lnSpc>
            </a:pPr>
            <a:r>
              <a:rPr b="1" spc="-18" dirty="0">
                <a:latin typeface="Times New Roman"/>
                <a:cs typeface="Times New Roman"/>
              </a:rPr>
              <a:t>4.</a:t>
            </a:r>
            <a:endParaRPr b="1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5902" y="5351528"/>
            <a:ext cx="152773" cy="269421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>
              <a:lnSpc>
                <a:spcPts val="2082"/>
              </a:lnSpc>
            </a:pPr>
            <a:r>
              <a:rPr sz="1900" spc="2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4104" y="5351528"/>
            <a:ext cx="218088" cy="269421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>
              <a:lnSpc>
                <a:spcPts val="2082"/>
              </a:lnSpc>
            </a:pPr>
            <a:r>
              <a:rPr sz="1900" b="1" spc="-119" dirty="0">
                <a:latin typeface="Times New Roman"/>
                <a:cs typeface="Times New Roman"/>
              </a:rPr>
              <a:t>5.</a:t>
            </a:r>
            <a:endParaRPr sz="1900" b="1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40172" y="5351528"/>
            <a:ext cx="3489028" cy="363472"/>
          </a:xfrm>
          <a:prstGeom prst="rect">
            <a:avLst/>
          </a:prstGeom>
        </p:spPr>
        <p:txBody>
          <a:bodyPr wrap="square" lIns="0" tIns="13173" rIns="0" bIns="0" rtlCol="0">
            <a:noAutofit/>
          </a:bodyPr>
          <a:lstStyle/>
          <a:p>
            <a:pPr marL="12312">
              <a:lnSpc>
                <a:spcPts val="2082"/>
              </a:lnSpc>
            </a:pPr>
            <a:r>
              <a:rPr sz="2800" b="1" spc="9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Yolk Sac Tumour</a:t>
            </a:r>
            <a:endParaRPr sz="2800" b="1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971800" y="152400"/>
            <a:ext cx="2971800" cy="551089"/>
          </a:xfrm>
          <a:prstGeom prst="rect">
            <a:avLst/>
          </a:prstGeom>
        </p:spPr>
        <p:txBody>
          <a:bodyPr wrap="square" lIns="0" tIns="27679" rIns="0" bIns="0" rtlCol="0">
            <a:noAutofit/>
          </a:bodyPr>
          <a:lstStyle/>
          <a:p>
            <a:pPr marL="12316">
              <a:lnSpc>
                <a:spcPts val="4362"/>
              </a:lnSpc>
            </a:pPr>
            <a:r>
              <a:rPr sz="4200" b="1" spc="-87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Seminoma</a:t>
            </a:r>
            <a:endParaRPr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0482" y="1004206"/>
            <a:ext cx="8453517" cy="2577193"/>
          </a:xfrm>
          <a:prstGeom prst="rect">
            <a:avLst/>
          </a:prstGeom>
        </p:spPr>
        <p:txBody>
          <a:bodyPr wrap="square" lIns="0" tIns="11303" rIns="0" bIns="0" rtlCol="0">
            <a:noAutofit/>
          </a:bodyPr>
          <a:lstStyle/>
          <a:p>
            <a:pPr marL="15270" marR="23796">
              <a:lnSpc>
                <a:spcPts val="1777"/>
              </a:lnSpc>
              <a:buFont typeface="Arial" pitchFamily="34" charset="0"/>
              <a:buChar char="•"/>
            </a:pPr>
            <a:r>
              <a:rPr sz="2000" spc="40" dirty="0">
                <a:solidFill>
                  <a:srgbClr val="040404"/>
                </a:solidFill>
                <a:latin typeface="Times New Roman"/>
                <a:cs typeface="Times New Roman"/>
              </a:rPr>
              <a:t>The commonest variety of testicular tumour</a:t>
            </a:r>
            <a:endParaRPr sz="2000" dirty="0">
              <a:latin typeface="Times New Roman"/>
              <a:cs typeface="Times New Roman"/>
            </a:endParaRPr>
          </a:p>
          <a:p>
            <a:pPr marL="12316" marR="23796">
              <a:lnSpc>
                <a:spcPct val="95825"/>
              </a:lnSpc>
              <a:spcBef>
                <a:spcPts val="554"/>
              </a:spcBef>
              <a:buFont typeface="Arial" pitchFamily="34" charset="0"/>
              <a:buChar char="•"/>
            </a:pPr>
            <a:r>
              <a:rPr sz="2000" spc="43" dirty="0">
                <a:solidFill>
                  <a:srgbClr val="040404"/>
                </a:solidFill>
                <a:latin typeface="Times New Roman"/>
                <a:cs typeface="Times New Roman"/>
              </a:rPr>
              <a:t>Adults are the usual target (4" and 5" decade); never seen in infancy</a:t>
            </a:r>
            <a:endParaRPr sz="2000" dirty="0">
              <a:latin typeface="Times New Roman"/>
              <a:cs typeface="Times New Roman"/>
            </a:endParaRPr>
          </a:p>
          <a:p>
            <a:pPr marL="12316" marR="23796">
              <a:lnSpc>
                <a:spcPct val="95825"/>
              </a:lnSpc>
              <a:spcBef>
                <a:spcPts val="596"/>
              </a:spcBef>
              <a:buFont typeface="Arial" pitchFamily="34" charset="0"/>
              <a:buChar char="•"/>
            </a:pPr>
            <a:r>
              <a:rPr sz="2000" spc="31" dirty="0">
                <a:solidFill>
                  <a:srgbClr val="040404"/>
                </a:solidFill>
                <a:latin typeface="Times New Roman"/>
                <a:cs typeface="Times New Roman"/>
              </a:rPr>
              <a:t>Right &gt; Left Testis</a:t>
            </a:r>
            <a:endParaRPr sz="2000" dirty="0">
              <a:latin typeface="Times New Roman"/>
              <a:cs typeface="Times New Roman"/>
            </a:endParaRPr>
          </a:p>
          <a:p>
            <a:pPr marL="12316" marR="1082482" indent="11824">
              <a:lnSpc>
                <a:spcPts val="1901"/>
              </a:lnSpc>
              <a:spcBef>
                <a:spcPts val="620"/>
              </a:spcBef>
              <a:buFont typeface="Arial" pitchFamily="34" charset="0"/>
              <a:buChar char="•"/>
            </a:pPr>
            <a:r>
              <a:rPr sz="2000" spc="26" dirty="0">
                <a:solidFill>
                  <a:srgbClr val="040404"/>
                </a:solidFill>
                <a:latin typeface="Times New Roman"/>
                <a:cs typeface="Times New Roman"/>
              </a:rPr>
              <a:t>Starts in the mediastinum:  compresses the surrounding structure. </a:t>
            </a:r>
            <a:endParaRPr sz="2000" dirty="0">
              <a:latin typeface="Times New Roman"/>
              <a:cs typeface="Times New Roman"/>
            </a:endParaRPr>
          </a:p>
          <a:p>
            <a:pPr marL="12316" marR="1082482">
              <a:lnSpc>
                <a:spcPts val="1901"/>
              </a:lnSpc>
              <a:spcBef>
                <a:spcPts val="620"/>
              </a:spcBef>
              <a:buFont typeface="Arial" pitchFamily="34" charset="0"/>
              <a:buChar char="•"/>
            </a:pPr>
            <a:r>
              <a:rPr sz="2000" spc="35" dirty="0">
                <a:solidFill>
                  <a:srgbClr val="040404"/>
                </a:solidFill>
                <a:latin typeface="Times New Roman"/>
                <a:cs typeface="Times New Roman"/>
              </a:rPr>
              <a:t>Patients present with painless testicular mass</a:t>
            </a:r>
            <a:endParaRPr sz="2000" dirty="0">
              <a:latin typeface="Times New Roman"/>
              <a:cs typeface="Times New Roman"/>
            </a:endParaRPr>
          </a:p>
          <a:p>
            <a:pPr marL="12316" indent="5909">
              <a:lnSpc>
                <a:spcPts val="1901"/>
              </a:lnSpc>
              <a:spcBef>
                <a:spcPts val="639"/>
              </a:spcBef>
              <a:buFont typeface="Arial" pitchFamily="34" charset="0"/>
              <a:buChar char="•"/>
            </a:pP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3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0</a:t>
            </a:r>
            <a:r>
              <a:rPr sz="2000" spc="82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%</a:t>
            </a:r>
            <a:r>
              <a:rPr sz="2000" spc="77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h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a</a:t>
            </a:r>
            <a:r>
              <a:rPr sz="2000" spc="28" dirty="0">
                <a:solidFill>
                  <a:srgbClr val="040404"/>
                </a:solidFill>
                <a:latin typeface="Times New Roman"/>
                <a:cs typeface="Times New Roman"/>
              </a:rPr>
              <a:t>v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e</a:t>
            </a:r>
            <a:r>
              <a:rPr sz="2000" spc="134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43" dirty="0">
                <a:solidFill>
                  <a:srgbClr val="040404"/>
                </a:solidFill>
                <a:latin typeface="Times New Roman"/>
                <a:cs typeface="Times New Roman"/>
              </a:rPr>
              <a:t>m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e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a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st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a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s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s</a:t>
            </a:r>
            <a:r>
              <a:rPr sz="2000" spc="287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spc="8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35" dirty="0">
                <a:solidFill>
                  <a:srgbClr val="040404"/>
                </a:solidFill>
                <a:latin typeface="Times New Roman"/>
                <a:cs typeface="Times New Roman"/>
              </a:rPr>
              <a:t>p</a:t>
            </a:r>
            <a:r>
              <a:rPr sz="2000" spc="100" dirty="0">
                <a:solidFill>
                  <a:srgbClr val="040404"/>
                </a:solidFill>
                <a:latin typeface="Times New Roman"/>
                <a:cs typeface="Times New Roman"/>
              </a:rPr>
              <a:t>r</a:t>
            </a:r>
            <a:r>
              <a:rPr sz="2000" spc="11" dirty="0">
                <a:solidFill>
                  <a:srgbClr val="040404"/>
                </a:solidFill>
                <a:latin typeface="Times New Roman"/>
                <a:cs typeface="Times New Roman"/>
              </a:rPr>
              <a:t>e</a:t>
            </a:r>
            <a:r>
              <a:rPr sz="2000" spc="31" dirty="0">
                <a:solidFill>
                  <a:srgbClr val="040404"/>
                </a:solidFill>
                <a:latin typeface="Times New Roman"/>
                <a:cs typeface="Times New Roman"/>
              </a:rPr>
              <a:t>s</a:t>
            </a:r>
            <a:r>
              <a:rPr sz="2000" spc="11" dirty="0">
                <a:solidFill>
                  <a:srgbClr val="040404"/>
                </a:solidFill>
                <a:latin typeface="Times New Roman"/>
                <a:cs typeface="Times New Roman"/>
              </a:rPr>
              <a:t>e</a:t>
            </a:r>
            <a:r>
              <a:rPr sz="2000" spc="81" dirty="0">
                <a:solidFill>
                  <a:srgbClr val="040404"/>
                </a:solidFill>
                <a:latin typeface="Times New Roman"/>
                <a:cs typeface="Times New Roman"/>
              </a:rPr>
              <a:t>n</a:t>
            </a:r>
            <a:r>
              <a:rPr sz="2000" spc="31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spc="38" dirty="0">
                <a:solidFill>
                  <a:srgbClr val="040404"/>
                </a:solidFill>
                <a:latin typeface="Times New Roman"/>
                <a:cs typeface="Times New Roman"/>
              </a:rPr>
              <a:t>a</a:t>
            </a:r>
            <a:r>
              <a:rPr sz="2000" spc="54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spc="9" dirty="0">
                <a:solidFill>
                  <a:srgbClr val="040404"/>
                </a:solidFill>
                <a:latin typeface="Times New Roman"/>
                <a:cs typeface="Times New Roman"/>
              </a:rPr>
              <a:t>i</a:t>
            </a:r>
            <a:r>
              <a:rPr sz="2000" spc="10" dirty="0">
                <a:solidFill>
                  <a:srgbClr val="040404"/>
                </a:solidFill>
                <a:latin typeface="Times New Roman"/>
                <a:cs typeface="Times New Roman"/>
              </a:rPr>
              <a:t>o</a:t>
            </a:r>
            <a:r>
              <a:rPr sz="2000" spc="130" dirty="0">
                <a:solidFill>
                  <a:srgbClr val="040404"/>
                </a:solidFill>
                <a:latin typeface="Times New Roman"/>
                <a:cs typeface="Times New Roman"/>
              </a:rPr>
              <a:t>n</a:t>
            </a:r>
            <a:r>
              <a:rPr sz="2000" spc="-120" dirty="0">
                <a:solidFill>
                  <a:srgbClr val="040404"/>
                </a:solidFill>
                <a:latin typeface="Times New Roman"/>
                <a:cs typeface="Times New Roman"/>
              </a:rPr>
              <a:t>,</a:t>
            </a:r>
            <a:r>
              <a:rPr sz="2000" spc="111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bu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spc="135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on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l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y</a:t>
            </a:r>
            <a:r>
              <a:rPr sz="2000" spc="157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3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%</a:t>
            </a:r>
            <a:r>
              <a:rPr sz="2000" spc="93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h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a</a:t>
            </a:r>
            <a:r>
              <a:rPr sz="2000" spc="28" dirty="0">
                <a:solidFill>
                  <a:srgbClr val="040404"/>
                </a:solidFill>
                <a:latin typeface="Times New Roman"/>
                <a:cs typeface="Times New Roman"/>
              </a:rPr>
              <a:t>v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e</a:t>
            </a:r>
            <a:r>
              <a:rPr sz="2000" spc="202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s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y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mp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o</a:t>
            </a:r>
            <a:r>
              <a:rPr sz="2000" spc="33" dirty="0">
                <a:solidFill>
                  <a:srgbClr val="040404"/>
                </a:solidFill>
                <a:latin typeface="Times New Roman"/>
                <a:cs typeface="Times New Roman"/>
              </a:rPr>
              <a:t>m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s</a:t>
            </a:r>
            <a:r>
              <a:rPr sz="2000" spc="202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re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l</a:t>
            </a:r>
            <a:r>
              <a:rPr sz="2000" spc="24" dirty="0">
                <a:solidFill>
                  <a:srgbClr val="040404"/>
                </a:solidFill>
                <a:latin typeface="Times New Roman"/>
                <a:cs typeface="Times New Roman"/>
              </a:rPr>
              <a:t>a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spc="18" dirty="0">
                <a:solidFill>
                  <a:srgbClr val="040404"/>
                </a:solidFill>
                <a:latin typeface="Times New Roman"/>
                <a:cs typeface="Times New Roman"/>
              </a:rPr>
              <a:t>e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d</a:t>
            </a:r>
            <a:r>
              <a:rPr sz="2000" spc="190" dirty="0">
                <a:solidFill>
                  <a:srgbClr val="040404"/>
                </a:solidFill>
                <a:latin typeface="Times New Roman"/>
                <a:cs typeface="Times New Roman"/>
              </a:rPr>
              <a:t> </a:t>
            </a:r>
            <a:r>
              <a:rPr sz="2000" spc="14" dirty="0">
                <a:solidFill>
                  <a:srgbClr val="040404"/>
                </a:solidFill>
                <a:latin typeface="Times New Roman"/>
                <a:cs typeface="Times New Roman"/>
              </a:rPr>
              <a:t>t</a:t>
            </a:r>
            <a:r>
              <a:rPr sz="2000" dirty="0">
                <a:solidFill>
                  <a:srgbClr val="040404"/>
                </a:solidFill>
                <a:latin typeface="Times New Roman"/>
                <a:cs typeface="Times New Roman"/>
              </a:rPr>
              <a:t>o </a:t>
            </a:r>
            <a:endParaRPr sz="2000" dirty="0">
              <a:latin typeface="Times New Roman"/>
              <a:cs typeface="Times New Roman"/>
            </a:endParaRPr>
          </a:p>
          <a:p>
            <a:pPr marL="12316">
              <a:lnSpc>
                <a:spcPts val="1901"/>
              </a:lnSpc>
              <a:spcBef>
                <a:spcPts val="199"/>
              </a:spcBef>
              <a:buFont typeface="Arial" pitchFamily="34" charset="0"/>
              <a:buChar char="•"/>
            </a:pPr>
            <a:r>
              <a:rPr sz="2000" spc="31" dirty="0">
                <a:solidFill>
                  <a:srgbClr val="040404"/>
                </a:solidFill>
                <a:latin typeface="Times New Roman"/>
                <a:cs typeface="Times New Roman"/>
              </a:rPr>
              <a:t>metastases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3385" y="3355524"/>
            <a:ext cx="5040085" cy="329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09600" y="838200"/>
            <a:ext cx="3169857" cy="1447800"/>
          </a:xfrm>
          <a:prstGeom prst="rect">
            <a:avLst/>
          </a:prstGeom>
        </p:spPr>
        <p:txBody>
          <a:bodyPr wrap="square" lIns="0" tIns="26295" rIns="0" bIns="0" rtlCol="0">
            <a:noAutofit/>
          </a:bodyPr>
          <a:lstStyle/>
          <a:p>
            <a:pPr marL="12318" marR="72052">
              <a:lnSpc>
                <a:spcPct val="95825"/>
              </a:lnSpc>
              <a:spcBef>
                <a:spcPts val="1633"/>
              </a:spcBef>
              <a:buFont typeface="Arial" pitchFamily="34" charset="0"/>
              <a:buChar char="•"/>
            </a:pPr>
            <a:r>
              <a:rPr lang="en-GB" sz="2000" spc="60" dirty="0" smtClean="0">
                <a:latin typeface="Times New Roman" pitchFamily="18" charset="0"/>
                <a:cs typeface="Times New Roman" pitchFamily="18" charset="0"/>
              </a:rPr>
              <a:t>25y- 35yr</a:t>
            </a:r>
            <a:endParaRPr lang="en-GB" sz="2000" spc="626" dirty="0" smtClean="0">
              <a:latin typeface="Times New Roman" pitchFamily="18" charset="0"/>
              <a:cs typeface="Times New Roman" pitchFamily="18" charset="0"/>
            </a:endParaRPr>
          </a:p>
          <a:p>
            <a:pPr marL="12318" marR="72052">
              <a:lnSpc>
                <a:spcPct val="95825"/>
              </a:lnSpc>
              <a:spcBef>
                <a:spcPts val="1633"/>
              </a:spcBef>
              <a:buFont typeface="Arial" pitchFamily="34" charset="0"/>
              <a:buChar char="•"/>
            </a:pPr>
            <a:r>
              <a:rPr sz="2000" spc="626" dirty="0" smtClean="0">
                <a:latin typeface="Times New Roman" pitchFamily="18" charset="0"/>
                <a:cs typeface="Times New Roman" pitchFamily="18" charset="0"/>
              </a:rPr>
              <a:t>3-6%ofTT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600" y="1676400"/>
            <a:ext cx="3445056" cy="281668"/>
          </a:xfrm>
          <a:prstGeom prst="rect">
            <a:avLst/>
          </a:prstGeom>
        </p:spPr>
        <p:txBody>
          <a:bodyPr wrap="square" lIns="0" tIns="13826" rIns="0" bIns="0" rtlCol="0">
            <a:noAutofit/>
          </a:bodyPr>
          <a:lstStyle/>
          <a:p>
            <a:pPr marL="12318">
              <a:lnSpc>
                <a:spcPts val="2172"/>
              </a:lnSpc>
              <a:buFont typeface="Arial" pitchFamily="34" charset="0"/>
              <a:buChar char="•"/>
            </a:pPr>
            <a:r>
              <a:rPr sz="2000" spc="76" dirty="0">
                <a:latin typeface="Times New Roman"/>
                <a:cs typeface="Times New Roman"/>
              </a:rPr>
              <a:t>Small, rounded irregulr  mass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600" y="1981200"/>
            <a:ext cx="2973300" cy="281668"/>
          </a:xfrm>
          <a:prstGeom prst="rect">
            <a:avLst/>
          </a:prstGeom>
        </p:spPr>
        <p:txBody>
          <a:bodyPr wrap="square" lIns="0" tIns="13826" rIns="0" bIns="0" rtlCol="0">
            <a:noAutofit/>
          </a:bodyPr>
          <a:lstStyle/>
          <a:p>
            <a:pPr marL="12318">
              <a:lnSpc>
                <a:spcPts val="2172"/>
              </a:lnSpc>
              <a:buFont typeface="Arial" pitchFamily="34" charset="0"/>
              <a:buChar char="•"/>
            </a:pPr>
            <a:r>
              <a:rPr sz="2000" spc="60" dirty="0">
                <a:latin typeface="Times New Roman"/>
                <a:cs typeface="Times New Roman"/>
              </a:rPr>
              <a:t>Invading  tunica vaginalis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4400" y="838200"/>
            <a:ext cx="3962400" cy="1295400"/>
          </a:xfrm>
          <a:prstGeom prst="rect">
            <a:avLst/>
          </a:prstGeom>
        </p:spPr>
        <p:txBody>
          <a:bodyPr wrap="square" lIns="0" tIns="13826" rIns="0" bIns="0" rtlCol="0">
            <a:noAutofit/>
          </a:bodyPr>
          <a:lstStyle/>
          <a:p>
            <a:pPr marL="33009" marR="38796">
              <a:lnSpc>
                <a:spcPts val="2172"/>
              </a:lnSpc>
              <a:buFont typeface="Arial" pitchFamily="34" charset="0"/>
              <a:buChar char="•"/>
            </a:pPr>
            <a:r>
              <a:rPr sz="2000" spc="68" dirty="0">
                <a:latin typeface="Times New Roman"/>
                <a:cs typeface="Times New Roman"/>
              </a:rPr>
              <a:t>Cut surface</a:t>
            </a:r>
            <a:endParaRPr sz="2000" dirty="0">
              <a:latin typeface="Times New Roman"/>
              <a:cs typeface="Times New Roman"/>
            </a:endParaRPr>
          </a:p>
          <a:p>
            <a:pPr marL="375908" marR="38796" indent="-342900">
              <a:lnSpc>
                <a:spcPct val="95825"/>
              </a:lnSpc>
              <a:spcBef>
                <a:spcPts val="1627"/>
              </a:spcBef>
              <a:buFont typeface="+mj-lt"/>
              <a:buAutoNum type="arabicPeriod"/>
            </a:pPr>
            <a:r>
              <a:rPr lang="en-GB" spc="76" dirty="0" smtClean="0">
                <a:latin typeface="Times New Roman"/>
                <a:cs typeface="Times New Roman"/>
              </a:rPr>
              <a:t>   </a:t>
            </a:r>
            <a:r>
              <a:rPr spc="76" dirty="0" err="1" smtClean="0">
                <a:latin typeface="Times New Roman"/>
                <a:cs typeface="Times New Roman"/>
              </a:rPr>
              <a:t>Greyish</a:t>
            </a:r>
            <a:r>
              <a:rPr spc="76" dirty="0" smtClean="0">
                <a:latin typeface="Times New Roman"/>
                <a:cs typeface="Times New Roman"/>
              </a:rPr>
              <a:t> </a:t>
            </a:r>
            <a:r>
              <a:rPr spc="76" dirty="0">
                <a:latin typeface="Times New Roman"/>
                <a:cs typeface="Times New Roman"/>
              </a:rPr>
              <a:t>white, fleshy</a:t>
            </a:r>
            <a:endParaRPr dirty="0">
              <a:latin typeface="Times New Roman"/>
              <a:cs typeface="Times New Roman"/>
            </a:endParaRPr>
          </a:p>
          <a:p>
            <a:pPr marL="355218" indent="-342900">
              <a:lnSpc>
                <a:spcPct val="95825"/>
              </a:lnSpc>
              <a:spcBef>
                <a:spcPts val="1737"/>
              </a:spcBef>
              <a:buFont typeface="+mj-lt"/>
              <a:buAutoNum type="arabicPeriod"/>
            </a:pPr>
            <a:r>
              <a:rPr lang="en-GB" spc="94" dirty="0" smtClean="0">
                <a:latin typeface="Times New Roman"/>
                <a:cs typeface="Times New Roman"/>
              </a:rPr>
              <a:t>   </a:t>
            </a:r>
            <a:r>
              <a:rPr spc="94" dirty="0" smtClean="0">
                <a:latin typeface="Times New Roman"/>
                <a:cs typeface="Times New Roman"/>
              </a:rPr>
              <a:t>Areas </a:t>
            </a:r>
            <a:r>
              <a:rPr spc="94" dirty="0">
                <a:latin typeface="Times New Roman"/>
                <a:cs typeface="Times New Roman"/>
              </a:rPr>
              <a:t>of necrosis, </a:t>
            </a:r>
            <a:r>
              <a:rPr spc="94" dirty="0" smtClean="0">
                <a:latin typeface="Times New Roman"/>
                <a:cs typeface="Times New Roman"/>
              </a:rPr>
              <a:t>hemorrhage</a:t>
            </a:r>
            <a:r>
              <a:rPr lang="en-GB" spc="94" dirty="0" smtClean="0">
                <a:latin typeface="Times New Roman"/>
                <a:cs typeface="Times New Roman"/>
              </a:rPr>
              <a:t> 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9600" y="2362200"/>
            <a:ext cx="2689032" cy="281668"/>
          </a:xfrm>
          <a:prstGeom prst="rect">
            <a:avLst/>
          </a:prstGeom>
        </p:spPr>
        <p:txBody>
          <a:bodyPr wrap="square" lIns="0" tIns="13826" rIns="0" bIns="0" rtlCol="0">
            <a:noAutofit/>
          </a:bodyPr>
          <a:lstStyle/>
          <a:p>
            <a:pPr marL="12318">
              <a:lnSpc>
                <a:spcPts val="2172"/>
              </a:lnSpc>
              <a:buFont typeface="Arial" pitchFamily="34" charset="0"/>
              <a:buChar char="•"/>
            </a:pPr>
            <a:r>
              <a:rPr sz="2000" spc="82" dirty="0">
                <a:latin typeface="Times New Roman"/>
                <a:cs typeface="Times New Roman"/>
              </a:rPr>
              <a:t>Poorly defined capsule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spc="128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Embryonal</a:t>
            </a:r>
            <a:r>
              <a:rPr lang="en-GB" sz="4200" b="1" spc="128" dirty="0" smtClean="0">
                <a:solidFill>
                  <a:srgbClr val="0070C0"/>
                </a:solidFill>
                <a:latin typeface="Times New Roman"/>
                <a:cs typeface="Times New Roman"/>
              </a:rPr>
              <a:t> carcinoma</a:t>
            </a:r>
            <a:endParaRPr lang="en-GB" sz="4200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362200" y="2971800"/>
            <a:ext cx="487680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320">
              <a:lnSpc>
                <a:spcPts val="4362"/>
              </a:lnSpc>
            </a:pPr>
            <a:r>
              <a:rPr lang="en-GB" sz="4200" b="1" spc="-95" dirty="0" err="1" smtClean="0">
                <a:solidFill>
                  <a:srgbClr val="006B8C"/>
                </a:solidFill>
                <a:latin typeface="Times New Roman" pitchFamily="18" charset="0"/>
                <a:cs typeface="Times New Roman" pitchFamily="18" charset="0"/>
              </a:rPr>
              <a:t>Choriocarcinoma</a:t>
            </a:r>
            <a:endParaRPr lang="en-GB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733800"/>
            <a:ext cx="9144000" cy="271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320" marR="40651">
              <a:lnSpc>
                <a:spcPts val="2280"/>
              </a:lnSpc>
              <a:buFont typeface="Arial" pitchFamily="34" charset="0"/>
              <a:buChar char="•"/>
            </a:pPr>
            <a:r>
              <a:rPr lang="en-GB" sz="2000" spc="18" dirty="0" smtClean="0">
                <a:solidFill>
                  <a:srgbClr val="010101"/>
                </a:solidFill>
                <a:latin typeface="Times New Roman"/>
                <a:cs typeface="Times New Roman"/>
              </a:rPr>
              <a:t>A rare and aggressive tumour (5yrs survival is 5%)</a:t>
            </a:r>
            <a:endParaRPr lang="en-GB" sz="2000" dirty="0" smtClean="0">
              <a:latin typeface="Times New Roman"/>
              <a:cs typeface="Times New Roman"/>
            </a:endParaRPr>
          </a:p>
          <a:p>
            <a:pPr marL="18231" marR="40651">
              <a:lnSpc>
                <a:spcPct val="95825"/>
              </a:lnSpc>
              <a:spcBef>
                <a:spcPts val="599"/>
              </a:spcBef>
              <a:buFont typeface="Arial" pitchFamily="34" charset="0"/>
              <a:buChar char="•"/>
            </a:pPr>
            <a:r>
              <a:rPr lang="en-GB" sz="2000" spc="13" dirty="0" smtClean="0">
                <a:solidFill>
                  <a:srgbClr val="010101"/>
                </a:solidFill>
                <a:latin typeface="Times New Roman"/>
                <a:cs typeface="Times New Roman"/>
              </a:rPr>
              <a:t>Typically elevated </a:t>
            </a:r>
            <a:r>
              <a:rPr lang="en-GB" sz="2000" spc="13" dirty="0" err="1" smtClean="0">
                <a:solidFill>
                  <a:srgbClr val="010101"/>
                </a:solidFill>
                <a:latin typeface="Times New Roman"/>
                <a:cs typeface="Times New Roman"/>
              </a:rPr>
              <a:t>hCG</a:t>
            </a:r>
            <a:endParaRPr lang="en-GB" sz="2000" dirty="0" smtClean="0">
              <a:latin typeface="Times New Roman"/>
              <a:cs typeface="Times New Roman"/>
            </a:endParaRPr>
          </a:p>
          <a:p>
            <a:pPr marL="15274" marR="40651">
              <a:lnSpc>
                <a:spcPct val="95825"/>
              </a:lnSpc>
              <a:spcBef>
                <a:spcPts val="664"/>
              </a:spcBef>
              <a:buFont typeface="Arial" pitchFamily="34" charset="0"/>
              <a:buChar char="•"/>
            </a:pPr>
            <a:r>
              <a:rPr lang="en-GB" sz="2000" spc="18" dirty="0" smtClean="0">
                <a:solidFill>
                  <a:srgbClr val="010101"/>
                </a:solidFill>
                <a:latin typeface="Times New Roman"/>
                <a:cs typeface="Times New Roman"/>
              </a:rPr>
              <a:t>Presents with disseminated disease</a:t>
            </a:r>
            <a:endParaRPr lang="en-GB" sz="2000" dirty="0" smtClean="0">
              <a:latin typeface="Times New Roman"/>
              <a:cs typeface="Times New Roman"/>
            </a:endParaRPr>
          </a:p>
          <a:p>
            <a:pPr marL="15274" marR="40651">
              <a:lnSpc>
                <a:spcPct val="95825"/>
              </a:lnSpc>
              <a:spcBef>
                <a:spcPts val="691"/>
              </a:spcBef>
              <a:buFont typeface="Arial" pitchFamily="34" charset="0"/>
              <a:buChar char="•"/>
            </a:pPr>
            <a:r>
              <a:rPr lang="en-GB" sz="2000" spc="18" dirty="0" smtClean="0">
                <a:solidFill>
                  <a:srgbClr val="010101"/>
                </a:solidFill>
                <a:latin typeface="Times New Roman"/>
                <a:cs typeface="Times New Roman"/>
              </a:rPr>
              <a:t>Metastasis to lungs and brain</a:t>
            </a:r>
            <a:endParaRPr lang="en-GB" sz="2000" dirty="0" smtClean="0">
              <a:latin typeface="Times New Roman"/>
              <a:cs typeface="Times New Roman"/>
            </a:endParaRPr>
          </a:p>
          <a:p>
            <a:pPr marL="15274" marR="486270">
              <a:lnSpc>
                <a:spcPts val="2459"/>
              </a:lnSpc>
              <a:spcBef>
                <a:spcPts val="691"/>
              </a:spcBef>
              <a:buFont typeface="Arial" pitchFamily="34" charset="0"/>
              <a:buChar char="•"/>
            </a:pPr>
            <a:r>
              <a:rPr lang="en-GB" sz="2000" spc="22" dirty="0" smtClean="0">
                <a:solidFill>
                  <a:srgbClr val="010101"/>
                </a:solidFill>
                <a:latin typeface="Times New Roman"/>
                <a:cs typeface="Times New Roman"/>
              </a:rPr>
              <a:t>Primary is very small and often exhibit </a:t>
            </a:r>
            <a:r>
              <a:rPr lang="en-GB" sz="2000" spc="22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 TESTICULAR </a:t>
            </a:r>
            <a:r>
              <a:rPr lang="en-GB" sz="2000" spc="31" dirty="0" smtClean="0">
                <a:solidFill>
                  <a:srgbClr val="FF0000"/>
                </a:solidFill>
                <a:latin typeface="Times New Roman"/>
                <a:cs typeface="Times New Roman"/>
              </a:rPr>
              <a:t>ENLARGEMENT</a:t>
            </a:r>
            <a:endParaRPr lang="en-GB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7100" marR="40651">
              <a:lnSpc>
                <a:spcPct val="95825"/>
              </a:lnSpc>
              <a:spcBef>
                <a:spcPts val="697"/>
              </a:spcBef>
              <a:buFont typeface="Arial" pitchFamily="34" charset="0"/>
              <a:buChar char="•"/>
            </a:pPr>
            <a:r>
              <a:rPr lang="en-GB" sz="2000" spc="14" dirty="0" smtClean="0">
                <a:solidFill>
                  <a:srgbClr val="010101"/>
                </a:solidFill>
                <a:latin typeface="Times New Roman"/>
                <a:cs typeface="Times New Roman"/>
              </a:rPr>
              <a:t>Small palpable nodule may be present.</a:t>
            </a:r>
            <a:endParaRPr lang="en-GB" sz="2000" dirty="0" smtClean="0">
              <a:latin typeface="Times New Roman"/>
              <a:cs typeface="Times New Roman"/>
            </a:endParaRPr>
          </a:p>
          <a:p>
            <a:pPr marL="15274">
              <a:lnSpc>
                <a:spcPct val="95825"/>
              </a:lnSpc>
              <a:spcBef>
                <a:spcPts val="691"/>
              </a:spcBef>
              <a:buFont typeface="Arial" pitchFamily="34" charset="0"/>
              <a:buChar char="•"/>
            </a:pPr>
            <a:r>
              <a:rPr lang="en-GB" sz="2000" spc="19" dirty="0" smtClean="0">
                <a:solidFill>
                  <a:srgbClr val="010101"/>
                </a:solidFill>
                <a:latin typeface="Times New Roman"/>
                <a:cs typeface="Times New Roman"/>
              </a:rPr>
              <a:t>Prone to haemorrhage, sometimes spontaneous (lungs and brain)</a:t>
            </a:r>
            <a:endParaRPr lang="en-GB"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533400" y="762000"/>
            <a:ext cx="5181600" cy="1187914"/>
          </a:xfrm>
          <a:prstGeom prst="rect">
            <a:avLst/>
          </a:prstGeom>
        </p:spPr>
        <p:txBody>
          <a:bodyPr wrap="square" lIns="0" tIns="42106" rIns="0" bIns="0" rtlCol="0">
            <a:noAutofit/>
          </a:bodyPr>
          <a:lstStyle/>
          <a:p>
            <a:pPr marL="248875" marR="27723">
              <a:lnSpc>
                <a:spcPct val="95825"/>
              </a:lnSpc>
            </a:pPr>
            <a:endParaRPr lang="en-GB" sz="1500" spc="43" dirty="0" smtClean="0">
              <a:solidFill>
                <a:srgbClr val="050505"/>
              </a:solidFill>
              <a:latin typeface="Times New Roman"/>
              <a:cs typeface="Times New Roman"/>
            </a:endParaRPr>
          </a:p>
          <a:p>
            <a:pPr marL="248875" marR="27723">
              <a:lnSpc>
                <a:spcPct val="95825"/>
              </a:lnSpc>
              <a:buFont typeface="Arial" pitchFamily="34" charset="0"/>
              <a:buChar char="•"/>
            </a:pPr>
            <a:r>
              <a:rPr sz="2000" spc="43" dirty="0" smtClean="0">
                <a:solidFill>
                  <a:srgbClr val="050505"/>
                </a:solidFill>
                <a:latin typeface="Times New Roman"/>
                <a:cs typeface="Times New Roman"/>
              </a:rPr>
              <a:t>Children  </a:t>
            </a:r>
            <a:r>
              <a:rPr sz="2000" spc="43" dirty="0">
                <a:solidFill>
                  <a:srgbClr val="050505"/>
                </a:solidFill>
                <a:latin typeface="Times New Roman"/>
                <a:cs typeface="Times New Roman"/>
              </a:rPr>
              <a:t>- 38%- benign</a:t>
            </a:r>
            <a:endParaRPr sz="2000" dirty="0">
              <a:latin typeface="Times New Roman"/>
              <a:cs typeface="Times New Roman"/>
            </a:endParaRPr>
          </a:p>
          <a:p>
            <a:pPr marL="237041">
              <a:lnSpc>
                <a:spcPct val="95825"/>
              </a:lnSpc>
              <a:spcBef>
                <a:spcPts val="960"/>
              </a:spcBef>
              <a:buFont typeface="Arial" pitchFamily="34" charset="0"/>
              <a:buChar char="•"/>
            </a:pPr>
            <a:r>
              <a:rPr sz="2000" spc="48" dirty="0">
                <a:solidFill>
                  <a:srgbClr val="050505"/>
                </a:solidFill>
                <a:latin typeface="Times New Roman"/>
                <a:cs typeface="Times New Roman"/>
              </a:rPr>
              <a:t>Adults - 3% - metastatic potential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000" y="1905000"/>
            <a:ext cx="4114800" cy="1219200"/>
          </a:xfrm>
          <a:prstGeom prst="rect">
            <a:avLst/>
          </a:prstGeom>
        </p:spPr>
        <p:txBody>
          <a:bodyPr wrap="square" lIns="0" tIns="11953" rIns="0" bIns="0" rtlCol="0">
            <a:noAutofit/>
          </a:bodyPr>
          <a:lstStyle/>
          <a:p>
            <a:pPr marL="12322" marR="31877">
              <a:lnSpc>
                <a:spcPts val="1885"/>
              </a:lnSpc>
              <a:buFont typeface="Arial" pitchFamily="34" charset="0"/>
              <a:buChar char="•"/>
            </a:pPr>
            <a:r>
              <a:rPr sz="2000" spc="54" dirty="0">
                <a:solidFill>
                  <a:srgbClr val="050505"/>
                </a:solidFill>
                <a:latin typeface="Times New Roman"/>
                <a:cs typeface="Times New Roman"/>
              </a:rPr>
              <a:t>AFP -1 20% - 25%</a:t>
            </a:r>
            <a:endParaRPr sz="2000" dirty="0">
              <a:latin typeface="Times New Roman"/>
              <a:cs typeface="Times New Roman"/>
            </a:endParaRPr>
          </a:p>
          <a:p>
            <a:pPr marL="18234" marR="31877">
              <a:lnSpc>
                <a:spcPct val="95825"/>
              </a:lnSpc>
              <a:spcBef>
                <a:spcPts val="870"/>
              </a:spcBef>
              <a:buFont typeface="Arial" pitchFamily="34" charset="0"/>
              <a:buChar char="•"/>
            </a:pPr>
            <a:r>
              <a:rPr sz="2000" spc="33" dirty="0">
                <a:solidFill>
                  <a:srgbClr val="050505"/>
                </a:solidFill>
                <a:latin typeface="Times New Roman"/>
                <a:cs typeface="Times New Roman"/>
              </a:rPr>
              <a:t>Metastasis</a:t>
            </a:r>
            <a:endParaRPr sz="2000" dirty="0">
              <a:latin typeface="Times New Roman"/>
              <a:cs typeface="Times New Roman"/>
            </a:endParaRPr>
          </a:p>
          <a:p>
            <a:pPr marL="18234">
              <a:lnSpc>
                <a:spcPct val="95825"/>
              </a:lnSpc>
              <a:spcBef>
                <a:spcPts val="1049"/>
              </a:spcBef>
              <a:buFont typeface="Arial" pitchFamily="34" charset="0"/>
              <a:buChar char="•"/>
            </a:pPr>
            <a:r>
              <a:rPr sz="2000" spc="40" dirty="0">
                <a:solidFill>
                  <a:srgbClr val="050505"/>
                </a:solidFill>
                <a:latin typeface="Times New Roman"/>
                <a:cs typeface="Times New Roman"/>
              </a:rPr>
              <a:t>Resistent both Chemo, Radiation</a:t>
            </a:r>
            <a:endParaRPr sz="2000" dirty="0">
              <a:latin typeface="Times New Roman"/>
              <a:cs typeface="Times New Roman"/>
            </a:endParaRPr>
          </a:p>
          <a:p>
            <a:pPr marL="24148" marR="31877">
              <a:lnSpc>
                <a:spcPct val="95825"/>
              </a:lnSpc>
              <a:spcBef>
                <a:spcPts val="981"/>
              </a:spcBef>
              <a:buFont typeface="Arial" pitchFamily="34" charset="0"/>
              <a:buChar char="•"/>
            </a:pPr>
            <a:r>
              <a:rPr sz="2000" spc="40" dirty="0">
                <a:solidFill>
                  <a:srgbClr val="050505"/>
                </a:solidFill>
                <a:latin typeface="Times New Roman"/>
                <a:cs typeface="Times New Roman"/>
              </a:rPr>
              <a:t>Mature Teratoma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000" y="3581400"/>
            <a:ext cx="7848600" cy="228600"/>
          </a:xfrm>
          <a:prstGeom prst="rect">
            <a:avLst/>
          </a:prstGeom>
        </p:spPr>
        <p:txBody>
          <a:bodyPr wrap="square" lIns="0" tIns="8778" rIns="0" bIns="0" rtlCol="0">
            <a:noAutofit/>
          </a:bodyPr>
          <a:lstStyle/>
          <a:p>
            <a:pPr marL="12322">
              <a:lnSpc>
                <a:spcPts val="1382"/>
              </a:lnSpc>
              <a:buFont typeface="Arial" pitchFamily="34" charset="0"/>
              <a:buChar char="•"/>
            </a:pPr>
            <a:r>
              <a:rPr sz="2000" spc="31" dirty="0">
                <a:solidFill>
                  <a:srgbClr val="050505"/>
                </a:solidFill>
                <a:latin typeface="Times New Roman"/>
                <a:cs typeface="Times New Roman"/>
              </a:rPr>
              <a:t>Differentiated elements form </a:t>
            </a:r>
            <a:r>
              <a:rPr sz="2000" spc="15" dirty="0">
                <a:solidFill>
                  <a:srgbClr val="050505"/>
                </a:solidFill>
                <a:latin typeface="Arial"/>
                <a:cs typeface="Arial"/>
              </a:rPr>
              <a:t>2  </a:t>
            </a:r>
            <a:r>
              <a:rPr sz="2000" spc="31" dirty="0">
                <a:solidFill>
                  <a:srgbClr val="050505"/>
                </a:solidFill>
                <a:latin typeface="Times New Roman"/>
                <a:cs typeface="Times New Roman"/>
              </a:rPr>
              <a:t>or more embryonic germ cell layers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600" y="3733800"/>
            <a:ext cx="113336" cy="208189"/>
          </a:xfrm>
          <a:prstGeom prst="rect">
            <a:avLst/>
          </a:prstGeom>
        </p:spPr>
        <p:txBody>
          <a:bodyPr wrap="square" lIns="0" tIns="10479" rIns="0" bIns="0" rtlCol="0">
            <a:noAutofit/>
          </a:bodyPr>
          <a:lstStyle/>
          <a:p>
            <a:pPr marL="12322">
              <a:lnSpc>
                <a:spcPts val="1654"/>
              </a:lnSpc>
            </a:pPr>
            <a:r>
              <a:rPr sz="1500" spc="-402" dirty="0">
                <a:solidFill>
                  <a:srgbClr val="2DAEDF"/>
                </a:solidFill>
                <a:latin typeface="Arial Unicode MS"/>
                <a:cs typeface="Arial Unicode MS"/>
              </a:rPr>
              <a:t>►</a:t>
            </a:r>
            <a:endParaRPr sz="1500" dirty="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4000" y="3810000"/>
            <a:ext cx="3441128" cy="174587"/>
          </a:xfrm>
          <a:prstGeom prst="rect">
            <a:avLst/>
          </a:prstGeom>
        </p:spPr>
        <p:txBody>
          <a:bodyPr wrap="square" lIns="0" tIns="8162" rIns="0" bIns="0" rtlCol="0">
            <a:noAutofit/>
          </a:bodyPr>
          <a:lstStyle/>
          <a:p>
            <a:pPr marL="12322">
              <a:lnSpc>
                <a:spcPts val="1289"/>
              </a:lnSpc>
            </a:pPr>
            <a:r>
              <a:rPr spc="43" dirty="0">
                <a:solidFill>
                  <a:srgbClr val="050505"/>
                </a:solidFill>
                <a:latin typeface="Times New Roman"/>
                <a:cs typeface="Times New Roman"/>
              </a:rPr>
              <a:t>ectoderm, endoderm &amp; mesoderm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200" y="4267201"/>
            <a:ext cx="5257800" cy="761999"/>
          </a:xfrm>
          <a:prstGeom prst="rect">
            <a:avLst/>
          </a:prstGeom>
        </p:spPr>
        <p:txBody>
          <a:bodyPr wrap="square" lIns="0" tIns="10048" rIns="0" bIns="0" rtlCol="0">
            <a:noAutofit/>
          </a:bodyPr>
          <a:lstStyle/>
          <a:p>
            <a:pPr marL="12322" marR="36961">
              <a:lnSpc>
                <a:spcPts val="1586"/>
              </a:lnSpc>
              <a:buFont typeface="Arial" pitchFamily="34" charset="0"/>
              <a:buChar char="•"/>
            </a:pPr>
            <a:r>
              <a:rPr sz="2000" spc="50" dirty="0">
                <a:solidFill>
                  <a:srgbClr val="050505"/>
                </a:solidFill>
                <a:latin typeface="Times New Roman"/>
                <a:cs typeface="Times New Roman"/>
              </a:rPr>
              <a:t>Immature Teratoma</a:t>
            </a:r>
            <a:endParaRPr sz="2000" dirty="0">
              <a:latin typeface="Times New Roman"/>
              <a:cs typeface="Times New Roman"/>
            </a:endParaRPr>
          </a:p>
          <a:p>
            <a:pPr marL="133555">
              <a:lnSpc>
                <a:spcPts val="2549"/>
              </a:lnSpc>
              <a:spcBef>
                <a:spcPts val="48"/>
              </a:spcBef>
            </a:pPr>
            <a:r>
              <a:rPr lang="en-GB" sz="1900" spc="-513" dirty="0" smtClean="0">
                <a:solidFill>
                  <a:srgbClr val="2D80CC"/>
                </a:solidFill>
                <a:latin typeface="Arial Unicode MS"/>
                <a:cs typeface="Arial Unicode M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sz="1900" spc="-513" dirty="0" smtClean="0">
                <a:solidFill>
                  <a:srgbClr val="2D80CC"/>
                </a:solidFill>
                <a:latin typeface="Arial Unicode MS"/>
                <a:cs typeface="Arial Unicode MS"/>
              </a:rPr>
              <a:t>►</a:t>
            </a:r>
            <a:r>
              <a:rPr sz="1900" spc="-236" dirty="0" smtClean="0">
                <a:solidFill>
                  <a:srgbClr val="2D80CC"/>
                </a:solidFill>
                <a:latin typeface="Arial Unicode MS"/>
                <a:cs typeface="Arial Unicode MS"/>
              </a:rPr>
              <a:t>  </a:t>
            </a:r>
            <a:r>
              <a:rPr sz="1900" spc="22" dirty="0" smtClean="0">
                <a:solidFill>
                  <a:srgbClr val="2D80CC"/>
                </a:solidFill>
                <a:latin typeface="Arial Unicode MS"/>
                <a:cs typeface="Arial Unicode MS"/>
              </a:rPr>
              <a:t> </a:t>
            </a:r>
            <a:r>
              <a:rPr spc="80" dirty="0">
                <a:solidFill>
                  <a:srgbClr val="050505"/>
                </a:solidFill>
                <a:latin typeface="Times New Roman"/>
                <a:cs typeface="Times New Roman"/>
              </a:rPr>
              <a:t>U</a:t>
            </a:r>
            <a:r>
              <a:rPr spc="53" dirty="0">
                <a:solidFill>
                  <a:srgbClr val="050505"/>
                </a:solidFill>
                <a:latin typeface="Times New Roman"/>
                <a:cs typeface="Times New Roman"/>
              </a:rPr>
              <a:t>nd</a:t>
            </a:r>
            <a:r>
              <a:rPr spc="29" dirty="0">
                <a:solidFill>
                  <a:srgbClr val="050505"/>
                </a:solidFill>
                <a:latin typeface="Times New Roman"/>
                <a:cs typeface="Times New Roman"/>
              </a:rPr>
              <a:t>i</a:t>
            </a:r>
            <a:r>
              <a:rPr spc="41" dirty="0">
                <a:solidFill>
                  <a:srgbClr val="050505"/>
                </a:solidFill>
                <a:latin typeface="Times New Roman"/>
                <a:cs typeface="Times New Roman"/>
              </a:rPr>
              <a:t>f</a:t>
            </a:r>
            <a:r>
              <a:rPr spc="-96" dirty="0">
                <a:solidFill>
                  <a:srgbClr val="050505"/>
                </a:solidFill>
                <a:latin typeface="Times New Roman"/>
                <a:cs typeface="Times New Roman"/>
              </a:rPr>
              <a:t>f</a:t>
            </a:r>
            <a:r>
              <a:rPr spc="50" dirty="0">
                <a:solidFill>
                  <a:srgbClr val="050505"/>
                </a:solidFill>
                <a:latin typeface="Times New Roman"/>
                <a:cs typeface="Times New Roman"/>
              </a:rPr>
              <a:t>e</a:t>
            </a:r>
            <a:r>
              <a:rPr spc="36" dirty="0">
                <a:solidFill>
                  <a:srgbClr val="050505"/>
                </a:solidFill>
                <a:latin typeface="Times New Roman"/>
                <a:cs typeface="Times New Roman"/>
              </a:rPr>
              <a:t>r</a:t>
            </a:r>
            <a:r>
              <a:rPr spc="50" dirty="0">
                <a:solidFill>
                  <a:srgbClr val="050505"/>
                </a:solidFill>
                <a:latin typeface="Times New Roman"/>
                <a:cs typeface="Times New Roman"/>
              </a:rPr>
              <a:t>e</a:t>
            </a:r>
            <a:r>
              <a:rPr spc="53" dirty="0">
                <a:solidFill>
                  <a:srgbClr val="050505"/>
                </a:solidFill>
                <a:latin typeface="Times New Roman"/>
                <a:cs typeface="Times New Roman"/>
              </a:rPr>
              <a:t>n</a:t>
            </a:r>
            <a:r>
              <a:rPr spc="29" dirty="0">
                <a:solidFill>
                  <a:srgbClr val="050505"/>
                </a:solidFill>
                <a:latin typeface="Times New Roman"/>
                <a:cs typeface="Times New Roman"/>
              </a:rPr>
              <a:t>ti</a:t>
            </a:r>
            <a:r>
              <a:rPr spc="44" dirty="0">
                <a:solidFill>
                  <a:srgbClr val="050505"/>
                </a:solidFill>
                <a:latin typeface="Times New Roman"/>
                <a:cs typeface="Times New Roman"/>
              </a:rPr>
              <a:t>a</a:t>
            </a:r>
            <a:r>
              <a:rPr spc="29" dirty="0">
                <a:solidFill>
                  <a:srgbClr val="050505"/>
                </a:solidFill>
                <a:latin typeface="Times New Roman"/>
                <a:cs typeface="Times New Roman"/>
              </a:rPr>
              <a:t>t</a:t>
            </a:r>
            <a:r>
              <a:rPr spc="50" dirty="0">
                <a:solidFill>
                  <a:srgbClr val="050505"/>
                </a:solidFill>
                <a:latin typeface="Times New Roman"/>
                <a:cs typeface="Times New Roman"/>
              </a:rPr>
              <a:t>e</a:t>
            </a:r>
            <a:r>
              <a:rPr spc="62" dirty="0">
                <a:solidFill>
                  <a:srgbClr val="050505"/>
                </a:solidFill>
                <a:latin typeface="Times New Roman"/>
                <a:cs typeface="Times New Roman"/>
              </a:rPr>
              <a:t>d</a:t>
            </a:r>
            <a:r>
              <a:rPr spc="113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spc="20" dirty="0">
                <a:solidFill>
                  <a:srgbClr val="050505"/>
                </a:solidFill>
                <a:latin typeface="Times New Roman"/>
                <a:cs typeface="Times New Roman"/>
              </a:rPr>
              <a:t>p</a:t>
            </a:r>
            <a:r>
              <a:rPr spc="69" dirty="0">
                <a:solidFill>
                  <a:srgbClr val="050505"/>
                </a:solidFill>
                <a:latin typeface="Times New Roman"/>
                <a:cs typeface="Times New Roman"/>
              </a:rPr>
              <a:t>r</a:t>
            </a:r>
            <a:r>
              <a:rPr spc="-1" dirty="0">
                <a:solidFill>
                  <a:srgbClr val="050505"/>
                </a:solidFill>
                <a:latin typeface="Times New Roman"/>
                <a:cs typeface="Times New Roman"/>
              </a:rPr>
              <a:t>i</a:t>
            </a:r>
            <a:r>
              <a:rPr spc="113" dirty="0">
                <a:solidFill>
                  <a:srgbClr val="050505"/>
                </a:solidFill>
                <a:latin typeface="Times New Roman"/>
                <a:cs typeface="Times New Roman"/>
              </a:rPr>
              <a:t>m</a:t>
            </a:r>
            <a:r>
              <a:rPr spc="-1" dirty="0">
                <a:solidFill>
                  <a:srgbClr val="050505"/>
                </a:solidFill>
                <a:latin typeface="Times New Roman"/>
                <a:cs typeface="Times New Roman"/>
              </a:rPr>
              <a:t>i</a:t>
            </a:r>
            <a:r>
              <a:rPr spc="117" dirty="0">
                <a:solidFill>
                  <a:srgbClr val="050505"/>
                </a:solidFill>
                <a:latin typeface="Times New Roman"/>
                <a:cs typeface="Times New Roman"/>
              </a:rPr>
              <a:t>t</a:t>
            </a:r>
            <a:r>
              <a:rPr spc="-20" dirty="0">
                <a:solidFill>
                  <a:srgbClr val="050505"/>
                </a:solidFill>
                <a:latin typeface="Times New Roman"/>
                <a:cs typeface="Times New Roman"/>
              </a:rPr>
              <a:t>i</a:t>
            </a:r>
            <a:r>
              <a:rPr spc="-3" dirty="0">
                <a:solidFill>
                  <a:srgbClr val="050505"/>
                </a:solidFill>
                <a:latin typeface="Times New Roman"/>
                <a:cs typeface="Times New Roman"/>
              </a:rPr>
              <a:t>v</a:t>
            </a:r>
            <a:r>
              <a:rPr spc="-39" dirty="0">
                <a:solidFill>
                  <a:srgbClr val="050505"/>
                </a:solidFill>
                <a:latin typeface="Times New Roman"/>
                <a:cs typeface="Times New Roman"/>
              </a:rPr>
              <a:t>e</a:t>
            </a:r>
            <a:r>
              <a:rPr spc="24" dirty="0">
                <a:solidFill>
                  <a:srgbClr val="050505"/>
                </a:solidFill>
                <a:latin typeface="Times New Roman"/>
                <a:cs typeface="Times New Roman"/>
              </a:rPr>
              <a:t> </a:t>
            </a:r>
            <a:r>
              <a:rPr spc="68" dirty="0">
                <a:solidFill>
                  <a:srgbClr val="050505"/>
                </a:solidFill>
                <a:latin typeface="Times New Roman"/>
                <a:cs typeface="Times New Roman"/>
              </a:rPr>
              <a:t>t</a:t>
            </a:r>
            <a:r>
              <a:rPr spc="-1" dirty="0">
                <a:solidFill>
                  <a:srgbClr val="050505"/>
                </a:solidFill>
                <a:latin typeface="Times New Roman"/>
                <a:cs typeface="Times New Roman"/>
              </a:rPr>
              <a:t>i</a:t>
            </a:r>
            <a:r>
              <a:rPr spc="44" dirty="0">
                <a:solidFill>
                  <a:srgbClr val="050505"/>
                </a:solidFill>
                <a:latin typeface="Times New Roman"/>
                <a:cs typeface="Times New Roman"/>
              </a:rPr>
              <a:t>s</a:t>
            </a:r>
            <a:r>
              <a:rPr dirty="0">
                <a:solidFill>
                  <a:srgbClr val="050505"/>
                </a:solidFill>
                <a:latin typeface="Times New Roman"/>
                <a:cs typeface="Times New Roman"/>
              </a:rPr>
              <a:t>s</a:t>
            </a:r>
            <a:r>
              <a:rPr spc="90" dirty="0">
                <a:solidFill>
                  <a:srgbClr val="050505"/>
                </a:solidFill>
                <a:latin typeface="Times New Roman"/>
                <a:cs typeface="Times New Roman"/>
              </a:rPr>
              <a:t>u</a:t>
            </a:r>
            <a:r>
              <a:rPr spc="45" dirty="0">
                <a:solidFill>
                  <a:srgbClr val="050505"/>
                </a:solidFill>
                <a:latin typeface="Times New Roman"/>
                <a:cs typeface="Times New Roman"/>
              </a:rPr>
              <a:t>e</a:t>
            </a:r>
            <a:r>
              <a:rPr spc="-19" dirty="0">
                <a:solidFill>
                  <a:srgbClr val="050505"/>
                </a:solidFill>
                <a:latin typeface="Times New Roman"/>
                <a:cs typeface="Times New Roman"/>
              </a:rPr>
              <a:t>s</a:t>
            </a:r>
            <a:endParaRPr dirty="0">
              <a:latin typeface="Times New Roman"/>
              <a:cs typeface="Times New Roman"/>
            </a:endParaRPr>
          </a:p>
          <a:p>
            <a:pPr marL="12322" marR="36961">
              <a:lnSpc>
                <a:spcPct val="95825"/>
              </a:lnSpc>
              <a:spcBef>
                <a:spcPts val="551"/>
              </a:spcBef>
              <a:buFont typeface="Arial" pitchFamily="34" charset="0"/>
              <a:buChar char="•"/>
            </a:pPr>
            <a:r>
              <a:rPr sz="2000" spc="41" dirty="0">
                <a:solidFill>
                  <a:srgbClr val="050505"/>
                </a:solidFill>
                <a:latin typeface="Times New Roman"/>
                <a:cs typeface="Times New Roman"/>
              </a:rPr>
              <a:t>Malignant Teratoma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71600" y="5105400"/>
            <a:ext cx="437543" cy="472921"/>
          </a:xfrm>
          <a:prstGeom prst="rect">
            <a:avLst/>
          </a:prstGeom>
        </p:spPr>
        <p:txBody>
          <a:bodyPr wrap="square" lIns="0" tIns="13552" rIns="0" bIns="0" rtlCol="0">
            <a:noAutofit/>
          </a:bodyPr>
          <a:lstStyle/>
          <a:p>
            <a:pPr marL="12322">
              <a:lnSpc>
                <a:spcPts val="2136"/>
              </a:lnSpc>
            </a:pPr>
            <a:r>
              <a:rPr sz="1900" spc="-513" dirty="0">
                <a:solidFill>
                  <a:srgbClr val="2D80CC"/>
                </a:solidFill>
                <a:latin typeface="Arial Unicode MS"/>
                <a:cs typeface="Arial Unicode MS"/>
              </a:rPr>
              <a:t>►</a:t>
            </a:r>
            <a:endParaRPr sz="1900" dirty="0">
              <a:latin typeface="Arial Unicode MS"/>
              <a:cs typeface="Arial Unicode M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00200" y="5181600"/>
            <a:ext cx="2057400" cy="228600"/>
          </a:xfrm>
          <a:prstGeom prst="rect">
            <a:avLst/>
          </a:prstGeom>
        </p:spPr>
        <p:txBody>
          <a:bodyPr wrap="square" lIns="0" tIns="8778" rIns="0" bIns="0" rtlCol="0">
            <a:noAutofit/>
          </a:bodyPr>
          <a:lstStyle/>
          <a:p>
            <a:pPr marL="12322">
              <a:lnSpc>
                <a:spcPts val="1382"/>
              </a:lnSpc>
            </a:pPr>
            <a:r>
              <a:rPr spc="33" dirty="0">
                <a:solidFill>
                  <a:srgbClr val="050505"/>
                </a:solidFill>
                <a:latin typeface="Times New Roman"/>
                <a:cs typeface="Times New Roman"/>
              </a:rPr>
              <a:t>Malignant changes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spc="167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Teratoma</a:t>
            </a:r>
            <a:endParaRPr lang="en-GB" sz="4200" dirty="0" smtClean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5410200"/>
            <a:ext cx="8305800" cy="163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324">
              <a:lnSpc>
                <a:spcPts val="2280"/>
              </a:lnSpc>
              <a:buFont typeface="Arial" pitchFamily="34" charset="0"/>
              <a:buChar char="•"/>
            </a:pPr>
            <a:r>
              <a:rPr lang="en-GB" sz="2000" spc="54" dirty="0" smtClean="0">
                <a:latin typeface="Times New Roman"/>
                <a:cs typeface="Times New Roman"/>
              </a:rPr>
              <a:t>More than  one germ cell layer in various stages of maturation and</a:t>
            </a:r>
            <a:endParaRPr lang="en-GB" sz="2000" dirty="0" smtClean="0">
              <a:latin typeface="Times New Roman"/>
              <a:cs typeface="Times New Roman"/>
            </a:endParaRPr>
          </a:p>
          <a:p>
            <a:pPr marL="12324" marR="40663">
              <a:lnSpc>
                <a:spcPct val="95825"/>
              </a:lnSpc>
              <a:spcBef>
                <a:spcPts val="1020"/>
              </a:spcBef>
            </a:pPr>
            <a:r>
              <a:rPr lang="en-GB" sz="2000" spc="71" dirty="0" smtClean="0">
                <a:latin typeface="Times New Roman"/>
                <a:cs typeface="Times New Roman"/>
              </a:rPr>
              <a:t>differentiation</a:t>
            </a:r>
            <a:endParaRPr lang="en-GB" sz="2000" dirty="0" smtClean="0">
              <a:latin typeface="Times New Roman"/>
              <a:cs typeface="Times New Roman"/>
            </a:endParaRPr>
          </a:p>
          <a:p>
            <a:pPr marL="15279" marR="40663">
              <a:lnSpc>
                <a:spcPct val="95825"/>
              </a:lnSpc>
              <a:spcBef>
                <a:spcPts val="1669"/>
              </a:spcBef>
              <a:buFont typeface="Arial" pitchFamily="34" charset="0"/>
              <a:buChar char="•"/>
            </a:pPr>
            <a:r>
              <a:rPr lang="en-GB" sz="2000" spc="70" dirty="0" smtClean="0">
                <a:latin typeface="Times New Roman"/>
                <a:cs typeface="Times New Roman"/>
              </a:rPr>
              <a:t>Large, </a:t>
            </a:r>
            <a:r>
              <a:rPr lang="en-GB" sz="2000" spc="70" dirty="0" err="1" smtClean="0">
                <a:latin typeface="Times New Roman"/>
                <a:cs typeface="Times New Roman"/>
              </a:rPr>
              <a:t>lobulated</a:t>
            </a:r>
            <a:r>
              <a:rPr lang="en-GB" sz="2000" spc="70" dirty="0" smtClean="0">
                <a:latin typeface="Times New Roman"/>
                <a:cs typeface="Times New Roman"/>
              </a:rPr>
              <a:t>, non-homogenous</a:t>
            </a:r>
            <a:endParaRPr lang="en-GB" sz="2000" dirty="0" smtClean="0">
              <a:latin typeface="Times New Roman"/>
              <a:cs typeface="Times New Roman"/>
            </a:endParaRPr>
          </a:p>
          <a:p>
            <a:endParaRPr lang="en-GB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261649" y="167726"/>
            <a:ext cx="7049007" cy="1011277"/>
          </a:xfrm>
          <a:prstGeom prst="rect">
            <a:avLst/>
          </a:prstGeom>
        </p:spPr>
        <p:txBody>
          <a:bodyPr wrap="square" lIns="0" tIns="27788" rIns="0" bIns="0" rtlCol="0">
            <a:noAutofit/>
          </a:bodyPr>
          <a:lstStyle/>
          <a:p>
            <a:pPr marL="2461656" marR="30348">
              <a:lnSpc>
                <a:spcPts val="4395"/>
              </a:lnSpc>
            </a:pPr>
            <a:r>
              <a:rPr sz="4200" b="1" spc="76" dirty="0">
                <a:solidFill>
                  <a:srgbClr val="FDFDFD"/>
                </a:solidFill>
                <a:latin typeface="Arial"/>
                <a:cs typeface="Arial"/>
              </a:rPr>
              <a:t>BOUNDARIES</a:t>
            </a:r>
            <a:endParaRPr sz="4200" dirty="0">
              <a:latin typeface="Arial"/>
              <a:cs typeface="Arial"/>
            </a:endParaRPr>
          </a:p>
          <a:p>
            <a:pPr marL="12647">
              <a:lnSpc>
                <a:spcPct val="95825"/>
              </a:lnSpc>
              <a:spcBef>
                <a:spcPts val="1445"/>
              </a:spcBef>
            </a:pPr>
            <a:r>
              <a:rPr sz="1600" b="1" spc="31" dirty="0">
                <a:latin typeface="Arial"/>
                <a:cs typeface="Arial"/>
              </a:rPr>
              <a:t>Superior (Roof} - </a:t>
            </a:r>
            <a:r>
              <a:rPr sz="1600" spc="31" dirty="0">
                <a:latin typeface="Arial"/>
                <a:cs typeface="Arial"/>
              </a:rPr>
              <a:t>internal oblique </a:t>
            </a:r>
            <a:r>
              <a:rPr sz="1600" spc="31" dirty="0">
                <a:solidFill>
                  <a:srgbClr val="C45911"/>
                </a:solidFill>
                <a:latin typeface="Arial"/>
                <a:cs typeface="Arial"/>
              </a:rPr>
              <a:t>m</a:t>
            </a:r>
            <a:r>
              <a:rPr sz="1600" spc="31" dirty="0">
                <a:latin typeface="Arial"/>
                <a:cs typeface="Arial"/>
              </a:rPr>
              <a:t>uscle, transversus abdominis </a:t>
            </a:r>
            <a:r>
              <a:rPr sz="1600" spc="31" dirty="0">
                <a:solidFill>
                  <a:srgbClr val="C45911"/>
                </a:solidFill>
                <a:latin typeface="Arial"/>
                <a:cs typeface="Arial"/>
              </a:rPr>
              <a:t>m</a:t>
            </a:r>
            <a:r>
              <a:rPr sz="1600" spc="31" dirty="0">
                <a:latin typeface="Arial"/>
                <a:cs typeface="Arial"/>
              </a:rPr>
              <a:t>uscles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30516" y="950405"/>
            <a:ext cx="374148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140" dirty="0">
                <a:solidFill>
                  <a:srgbClr val="C45911"/>
                </a:solidFill>
                <a:latin typeface="Arial"/>
                <a:cs typeface="Arial"/>
              </a:rPr>
              <a:t>2M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8572" y="1255204"/>
            <a:ext cx="7526942" cy="5334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36" dirty="0">
                <a:latin typeface="Arial"/>
                <a:cs typeface="Arial"/>
              </a:rPr>
              <a:t>Anterior wall - </a:t>
            </a:r>
            <a:r>
              <a:rPr sz="1600" spc="36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600" spc="36" dirty="0">
                <a:latin typeface="Arial"/>
                <a:cs typeface="Arial"/>
              </a:rPr>
              <a:t>poneurosis of internal oblique muscle, </a:t>
            </a:r>
            <a:r>
              <a:rPr sz="1600" spc="36" dirty="0">
                <a:solidFill>
                  <a:srgbClr val="C45911"/>
                </a:solidFill>
                <a:latin typeface="Arial"/>
                <a:cs typeface="Arial"/>
              </a:rPr>
              <a:t>a</a:t>
            </a:r>
            <a:r>
              <a:rPr sz="1600" spc="36" dirty="0">
                <a:latin typeface="Arial"/>
                <a:cs typeface="Arial"/>
              </a:rPr>
              <a:t>poneurosis of external</a:t>
            </a:r>
            <a:endParaRPr sz="1600" dirty="0">
              <a:latin typeface="Arial"/>
              <a:cs typeface="Arial"/>
            </a:endParaRPr>
          </a:p>
          <a:p>
            <a:pPr marL="24784" marR="30348">
              <a:lnSpc>
                <a:spcPct val="95825"/>
              </a:lnSpc>
              <a:spcBef>
                <a:spcPts val="473"/>
              </a:spcBef>
            </a:pPr>
            <a:r>
              <a:rPr sz="1600" spc="3" dirty="0">
                <a:latin typeface="Arial"/>
                <a:cs typeface="Arial"/>
              </a:rPr>
              <a:t>muscle  </a:t>
            </a:r>
            <a:r>
              <a:rPr sz="1600" b="1" spc="3" dirty="0">
                <a:solidFill>
                  <a:srgbClr val="C45911"/>
                </a:solidFill>
                <a:latin typeface="Arial"/>
                <a:cs typeface="Arial"/>
              </a:rPr>
              <a:t>2A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08467" y="1255208"/>
            <a:ext cx="736575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28" dirty="0">
                <a:latin typeface="Arial"/>
                <a:cs typeface="Arial"/>
              </a:rPr>
              <a:t>oblique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0764" y="1864813"/>
            <a:ext cx="6015683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20" dirty="0">
                <a:latin typeface="Arial"/>
                <a:cs typeface="Arial"/>
              </a:rPr>
              <a:t>Inferior (Floor} - </a:t>
            </a:r>
            <a:r>
              <a:rPr sz="1600" spc="20" dirty="0">
                <a:latin typeface="Arial"/>
                <a:cs typeface="Arial"/>
              </a:rPr>
              <a:t>Inguinal  </a:t>
            </a:r>
            <a:r>
              <a:rPr sz="1600" spc="20" dirty="0">
                <a:solidFill>
                  <a:srgbClr val="C45911"/>
                </a:solidFill>
                <a:latin typeface="Arial"/>
                <a:cs typeface="Arial"/>
              </a:rPr>
              <a:t>l</a:t>
            </a:r>
            <a:r>
              <a:rPr sz="1600" spc="20" dirty="0">
                <a:latin typeface="Arial"/>
                <a:cs typeface="Arial"/>
              </a:rPr>
              <a:t>igament,  lacunar </a:t>
            </a:r>
            <a:r>
              <a:rPr sz="1600" spc="20" dirty="0">
                <a:solidFill>
                  <a:srgbClr val="C45911"/>
                </a:solidFill>
                <a:latin typeface="Arial"/>
                <a:cs typeface="Arial"/>
              </a:rPr>
              <a:t>l</a:t>
            </a:r>
            <a:r>
              <a:rPr sz="1600" spc="20" dirty="0">
                <a:latin typeface="Arial"/>
                <a:cs typeface="Arial"/>
              </a:rPr>
              <a:t>igament (medially)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15532" y="1864813"/>
            <a:ext cx="27944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-53" dirty="0">
                <a:solidFill>
                  <a:srgbClr val="C45911"/>
                </a:solidFill>
                <a:latin typeface="Arial"/>
                <a:cs typeface="Arial"/>
              </a:rPr>
              <a:t>2L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0764" y="2169617"/>
            <a:ext cx="1473464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47" dirty="0">
                <a:latin typeface="Arial"/>
                <a:cs typeface="Arial"/>
              </a:rPr>
              <a:t>Posterior wall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70382" y="2169617"/>
            <a:ext cx="2781460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-14" dirty="0">
                <a:latin typeface="Arial"/>
                <a:cs typeface="Arial"/>
              </a:rPr>
              <a:t>- </a:t>
            </a:r>
            <a:r>
              <a:rPr sz="1600" spc="-14" dirty="0">
                <a:solidFill>
                  <a:srgbClr val="C45911"/>
                </a:solidFill>
                <a:latin typeface="Arial"/>
                <a:cs typeface="Arial"/>
              </a:rPr>
              <a:t>T</a:t>
            </a:r>
            <a:r>
              <a:rPr sz="1600" spc="-14" dirty="0">
                <a:latin typeface="Arial"/>
                <a:cs typeface="Arial"/>
              </a:rPr>
              <a:t>ransversal is fascia laterally;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74540" y="2169633"/>
            <a:ext cx="2480800" cy="498893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spc="46" dirty="0">
                <a:latin typeface="Arial"/>
                <a:cs typeface="Arial"/>
              </a:rPr>
              <a:t>conjoint </a:t>
            </a:r>
            <a:r>
              <a:rPr sz="1600" spc="46" dirty="0">
                <a:solidFill>
                  <a:srgbClr val="C45911"/>
                </a:solidFill>
                <a:latin typeface="Arial"/>
                <a:cs typeface="Arial"/>
              </a:rPr>
              <a:t>t</a:t>
            </a:r>
            <a:r>
              <a:rPr sz="1600" spc="46" dirty="0">
                <a:latin typeface="Arial"/>
                <a:cs typeface="Arial"/>
              </a:rPr>
              <a:t>endon medially</a:t>
            </a:r>
            <a:endParaRPr sz="1600" dirty="0">
              <a:latin typeface="Arial"/>
              <a:cs typeface="Arial"/>
            </a:endParaRPr>
          </a:p>
          <a:p>
            <a:pPr marR="12647" algn="r">
              <a:lnSpc>
                <a:spcPts val="915"/>
              </a:lnSpc>
              <a:spcBef>
                <a:spcPts val="233"/>
              </a:spcBef>
            </a:pPr>
            <a:r>
              <a:rPr sz="800" b="1" spc="-30" dirty="0">
                <a:solidFill>
                  <a:srgbClr val="646060"/>
                </a:solidFill>
                <a:latin typeface="Arial"/>
                <a:cs typeface="Arial"/>
              </a:rPr>
              <a:t>t</a:t>
            </a:r>
            <a:r>
              <a:rPr sz="800" b="1" spc="-30" dirty="0">
                <a:solidFill>
                  <a:srgbClr val="564F4D"/>
                </a:solidFill>
                <a:latin typeface="Arial"/>
                <a:cs typeface="Arial"/>
              </a:rPr>
              <a:t>e</a:t>
            </a:r>
            <a:r>
              <a:rPr sz="800" b="1" spc="-30" dirty="0">
                <a:solidFill>
                  <a:srgbClr val="646060"/>
                </a:solidFill>
                <a:latin typeface="Arial"/>
                <a:cs typeface="Arial"/>
              </a:rPr>
              <a:t>stic</a:t>
            </a:r>
            <a:r>
              <a:rPr sz="800" b="1" spc="-30" dirty="0">
                <a:solidFill>
                  <a:srgbClr val="564F4D"/>
                </a:solidFill>
                <a:latin typeface="Arial"/>
                <a:cs typeface="Arial"/>
              </a:rPr>
              <a:t>ul</a:t>
            </a:r>
            <a:r>
              <a:rPr sz="800" b="1" spc="-30" dirty="0">
                <a:solidFill>
                  <a:srgbClr val="646060"/>
                </a:solidFill>
                <a:latin typeface="Arial"/>
                <a:cs typeface="Arial"/>
              </a:rPr>
              <a:t>a</a:t>
            </a:r>
            <a:r>
              <a:rPr sz="800" b="1" spc="-30" dirty="0">
                <a:solidFill>
                  <a:srgbClr val="747474"/>
                </a:solidFill>
                <a:latin typeface="Arial"/>
                <a:cs typeface="Arial"/>
              </a:rPr>
              <a:t>r</a:t>
            </a:r>
            <a:endParaRPr sz="800" dirty="0">
              <a:latin typeface="Arial"/>
              <a:cs typeface="Arial"/>
            </a:endParaRPr>
          </a:p>
          <a:p>
            <a:pPr marR="42374" algn="r">
              <a:lnSpc>
                <a:spcPts val="915"/>
              </a:lnSpc>
            </a:pPr>
            <a:r>
              <a:rPr sz="900" b="1" spc="-19" dirty="0">
                <a:solidFill>
                  <a:srgbClr val="564F4D"/>
                </a:solidFill>
                <a:latin typeface="Times New Roman"/>
                <a:cs typeface="Times New Roman"/>
              </a:rPr>
              <a:t>a</a:t>
            </a:r>
            <a:r>
              <a:rPr sz="900" b="1" spc="-19" dirty="0">
                <a:solidFill>
                  <a:srgbClr val="747474"/>
                </a:solidFill>
                <a:latin typeface="Times New Roman"/>
                <a:cs typeface="Times New Roman"/>
              </a:rPr>
              <a:t>.</a:t>
            </a:r>
            <a:r>
              <a:rPr sz="900" b="1" spc="-19" dirty="0">
                <a:solidFill>
                  <a:srgbClr val="413D3B"/>
                </a:solidFill>
                <a:latin typeface="Times New Roman"/>
                <a:cs typeface="Times New Roman"/>
              </a:rPr>
              <a:t>an</a:t>
            </a:r>
            <a:r>
              <a:rPr sz="900" b="1" spc="-19" dirty="0">
                <a:solidFill>
                  <a:srgbClr val="564F4D"/>
                </a:solidFill>
                <a:latin typeface="Times New Roman"/>
                <a:cs typeface="Times New Roman"/>
              </a:rPr>
              <a:t>d </a:t>
            </a:r>
            <a:r>
              <a:rPr sz="900" b="1" spc="-19" dirty="0">
                <a:solidFill>
                  <a:srgbClr val="413D3B"/>
                </a:solidFill>
                <a:latin typeface="Times New Roman"/>
                <a:cs typeface="Times New Roman"/>
              </a:rPr>
              <a:t>v</a:t>
            </a:r>
            <a:r>
              <a:rPr sz="900" b="1" spc="-19" dirty="0">
                <a:solidFill>
                  <a:srgbClr val="747474"/>
                </a:solidFill>
                <a:latin typeface="Times New Roman"/>
                <a:cs typeface="Times New Roman"/>
              </a:rPr>
              <a:t>.</a:t>
            </a: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67804" y="2169617"/>
            <a:ext cx="296326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spc="13" dirty="0">
                <a:solidFill>
                  <a:srgbClr val="C45911"/>
                </a:solidFill>
                <a:latin typeface="Arial"/>
                <a:cs typeface="Arial"/>
              </a:rPr>
              <a:t>2T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14256" y="2610203"/>
            <a:ext cx="173633" cy="330200"/>
          </a:xfrm>
          <a:prstGeom prst="rect">
            <a:avLst/>
          </a:prstGeom>
        </p:spPr>
        <p:txBody>
          <a:bodyPr wrap="square" lIns="0" tIns="16123" rIns="0" bIns="0" rtlCol="0">
            <a:noAutofit/>
          </a:bodyPr>
          <a:lstStyle/>
          <a:p>
            <a:pPr marL="12647">
              <a:lnSpc>
                <a:spcPts val="2550"/>
              </a:lnSpc>
            </a:pPr>
            <a:r>
              <a:rPr sz="2400" i="1" spc="6" dirty="0">
                <a:solidFill>
                  <a:srgbClr val="564F4D"/>
                </a:solidFill>
                <a:latin typeface="Times New Roman"/>
                <a:cs typeface="Times New Roman"/>
              </a:rPr>
              <a:t>I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92785" y="2722448"/>
            <a:ext cx="1312901" cy="680271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 marR="20071">
              <a:lnSpc>
                <a:spcPts val="1735"/>
              </a:lnSpc>
            </a:pPr>
            <a:r>
              <a:rPr sz="1500" spc="-237" dirty="0">
                <a:solidFill>
                  <a:srgbClr val="9C6BA3"/>
                </a:solidFill>
                <a:latin typeface="Times New Roman"/>
                <a:cs typeface="Times New Roman"/>
              </a:rPr>
              <a:t>Spermatic </a:t>
            </a:r>
            <a:r>
              <a:rPr sz="1600" spc="-237" dirty="0">
                <a:solidFill>
                  <a:srgbClr val="9C6BA3"/>
                </a:solidFill>
                <a:latin typeface="Times New Roman"/>
                <a:cs typeface="Times New Roman"/>
              </a:rPr>
              <a:t>cord </a:t>
            </a:r>
            <a:r>
              <a:rPr sz="1500" spc="-237" dirty="0">
                <a:solidFill>
                  <a:srgbClr val="9C6BA3"/>
                </a:solidFill>
                <a:latin typeface="Times New Roman"/>
                <a:cs typeface="Times New Roman"/>
              </a:rPr>
              <a:t>ente</a:t>
            </a:r>
            <a:r>
              <a:rPr sz="1500" spc="-237" dirty="0">
                <a:solidFill>
                  <a:srgbClr val="8C5B93"/>
                </a:solidFill>
                <a:latin typeface="Times New Roman"/>
                <a:cs typeface="Times New Roman"/>
              </a:rPr>
              <a:t>r</a:t>
            </a:r>
            <a:r>
              <a:rPr sz="1500" spc="-237" dirty="0">
                <a:solidFill>
                  <a:srgbClr val="9C6BA3"/>
                </a:solidFill>
                <a:latin typeface="Times New Roman"/>
                <a:cs typeface="Times New Roman"/>
              </a:rPr>
              <a:t>s </a:t>
            </a:r>
            <a:r>
              <a:rPr sz="1600" spc="-237" dirty="0">
                <a:solidFill>
                  <a:srgbClr val="9C6BA3"/>
                </a:solidFill>
                <a:latin typeface="Times New Roman"/>
                <a:cs typeface="Times New Roman"/>
              </a:rPr>
              <a:t>the</a:t>
            </a:r>
            <a:endParaRPr sz="1600" dirty="0">
              <a:latin typeface="Times New Roman"/>
              <a:cs typeface="Times New Roman"/>
            </a:endParaRPr>
          </a:p>
          <a:p>
            <a:pPr marL="12647" indent="3034">
              <a:lnSpc>
                <a:spcPct val="98699"/>
              </a:lnSpc>
            </a:pPr>
            <a:r>
              <a:rPr sz="1500" spc="-250" dirty="0">
                <a:solidFill>
                  <a:srgbClr val="8C5B93"/>
                </a:solidFill>
                <a:latin typeface="Times New Roman"/>
                <a:cs typeface="Times New Roman"/>
              </a:rPr>
              <a:t>i</a:t>
            </a:r>
            <a:r>
              <a:rPr sz="1500" spc="-267" dirty="0">
                <a:solidFill>
                  <a:srgbClr val="9C6BA3"/>
                </a:solidFill>
                <a:latin typeface="Times New Roman"/>
                <a:cs typeface="Times New Roman"/>
              </a:rPr>
              <a:t>ng</a:t>
            </a:r>
            <a:r>
              <a:rPr sz="1500" spc="-292" dirty="0">
                <a:solidFill>
                  <a:srgbClr val="9C6BA3"/>
                </a:solidFill>
                <a:latin typeface="Times New Roman"/>
                <a:cs typeface="Times New Roman"/>
              </a:rPr>
              <a:t>u</a:t>
            </a:r>
            <a:r>
              <a:rPr sz="1500" spc="-153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500" spc="-245" dirty="0">
                <a:solidFill>
                  <a:srgbClr val="9C6BA3"/>
                </a:solidFill>
                <a:latin typeface="Times New Roman"/>
                <a:cs typeface="Times New Roman"/>
              </a:rPr>
              <a:t>n</a:t>
            </a:r>
            <a:r>
              <a:rPr sz="1500" spc="-221" dirty="0">
                <a:solidFill>
                  <a:srgbClr val="9C6BA3"/>
                </a:solidFill>
                <a:latin typeface="Times New Roman"/>
                <a:cs typeface="Times New Roman"/>
              </a:rPr>
              <a:t>al</a:t>
            </a:r>
            <a:r>
              <a:rPr sz="1500" spc="-75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272" dirty="0">
                <a:solidFill>
                  <a:srgbClr val="9C6BA3"/>
                </a:solidFill>
                <a:latin typeface="Times New Roman"/>
                <a:cs typeface="Times New Roman"/>
              </a:rPr>
              <a:t>c</a:t>
            </a:r>
            <a:r>
              <a:rPr sz="1500" spc="-262" dirty="0">
                <a:solidFill>
                  <a:srgbClr val="9C6BA3"/>
                </a:solidFill>
                <a:latin typeface="Times New Roman"/>
                <a:cs typeface="Times New Roman"/>
              </a:rPr>
              <a:t>a</a:t>
            </a:r>
            <a:r>
              <a:rPr sz="1500" spc="-245" dirty="0">
                <a:solidFill>
                  <a:srgbClr val="9C6BA3"/>
                </a:solidFill>
                <a:latin typeface="Times New Roman"/>
                <a:cs typeface="Times New Roman"/>
              </a:rPr>
              <a:t>n</a:t>
            </a:r>
            <a:r>
              <a:rPr sz="1500" spc="-233" dirty="0">
                <a:solidFill>
                  <a:srgbClr val="9C6BA3"/>
                </a:solidFill>
                <a:latin typeface="Times New Roman"/>
                <a:cs typeface="Times New Roman"/>
              </a:rPr>
              <a:t>a</a:t>
            </a:r>
            <a:r>
              <a:rPr sz="1500" spc="-228" dirty="0">
                <a:solidFill>
                  <a:srgbClr val="9C6BA3"/>
                </a:solidFill>
                <a:latin typeface="Times New Roman"/>
                <a:cs typeface="Times New Roman"/>
              </a:rPr>
              <a:t>l</a:t>
            </a:r>
            <a:r>
              <a:rPr sz="1500" spc="-59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250" dirty="0">
                <a:solidFill>
                  <a:srgbClr val="8C5B93"/>
                </a:solidFill>
                <a:latin typeface="Times New Roman"/>
                <a:cs typeface="Times New Roman"/>
              </a:rPr>
              <a:t>t</a:t>
            </a:r>
            <a:r>
              <a:rPr sz="1500" spc="-435" dirty="0">
                <a:solidFill>
                  <a:srgbClr val="8C5B93"/>
                </a:solidFill>
                <a:latin typeface="Times New Roman"/>
                <a:cs typeface="Times New Roman"/>
              </a:rPr>
              <a:t>h</a:t>
            </a:r>
            <a:r>
              <a:rPr sz="1500" spc="148" dirty="0">
                <a:solidFill>
                  <a:srgbClr val="9C6BA3"/>
                </a:solidFill>
                <a:latin typeface="Times New Roman"/>
                <a:cs typeface="Times New Roman"/>
              </a:rPr>
              <a:t>r</a:t>
            </a:r>
            <a:r>
              <a:rPr sz="1500" spc="-272" dirty="0">
                <a:solidFill>
                  <a:srgbClr val="9C6BA3"/>
                </a:solidFill>
                <a:latin typeface="Times New Roman"/>
                <a:cs typeface="Times New Roman"/>
              </a:rPr>
              <a:t>ou</a:t>
            </a:r>
            <a:r>
              <a:rPr sz="1500" spc="-300" dirty="0">
                <a:solidFill>
                  <a:srgbClr val="9C6BA3"/>
                </a:solidFill>
                <a:latin typeface="Times New Roman"/>
                <a:cs typeface="Times New Roman"/>
              </a:rPr>
              <a:t>gh</a:t>
            </a:r>
            <a:r>
              <a:rPr sz="1500" spc="-100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250" dirty="0">
                <a:solidFill>
                  <a:srgbClr val="9C6BA3"/>
                </a:solidFill>
                <a:latin typeface="Times New Roman"/>
                <a:cs typeface="Times New Roman"/>
              </a:rPr>
              <a:t>t</a:t>
            </a:r>
            <a:r>
              <a:rPr sz="1500" spc="-435" dirty="0">
                <a:solidFill>
                  <a:srgbClr val="9C6BA3"/>
                </a:solidFill>
                <a:latin typeface="Times New Roman"/>
                <a:cs typeface="Times New Roman"/>
              </a:rPr>
              <a:t>h</a:t>
            </a:r>
            <a:r>
              <a:rPr sz="1500" spc="25" dirty="0">
                <a:solidFill>
                  <a:srgbClr val="9C6BA3"/>
                </a:solidFill>
                <a:latin typeface="Times New Roman"/>
                <a:cs typeface="Times New Roman"/>
              </a:rPr>
              <a:t>e</a:t>
            </a:r>
            <a:r>
              <a:rPr sz="1500" spc="14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289" dirty="0">
                <a:solidFill>
                  <a:srgbClr val="9C6BA3"/>
                </a:solidFill>
                <a:latin typeface="Times New Roman"/>
                <a:cs typeface="Times New Roman"/>
              </a:rPr>
              <a:t>d</a:t>
            </a:r>
            <a:r>
              <a:rPr sz="1500" spc="-253" dirty="0">
                <a:solidFill>
                  <a:srgbClr val="9C6BA3"/>
                </a:solidFill>
                <a:latin typeface="Times New Roman"/>
                <a:cs typeface="Times New Roman"/>
              </a:rPr>
              <a:t>e</a:t>
            </a:r>
            <a:r>
              <a:rPr sz="1500" spc="-256" dirty="0">
                <a:solidFill>
                  <a:srgbClr val="9C6BA3"/>
                </a:solidFill>
                <a:latin typeface="Times New Roman"/>
                <a:cs typeface="Times New Roman"/>
              </a:rPr>
              <a:t>e</a:t>
            </a:r>
            <a:r>
              <a:rPr sz="1500" spc="-292" dirty="0">
                <a:solidFill>
                  <a:srgbClr val="9C6BA3"/>
                </a:solidFill>
                <a:latin typeface="Times New Roman"/>
                <a:cs typeface="Times New Roman"/>
              </a:rPr>
              <a:t>p</a:t>
            </a:r>
            <a:r>
              <a:rPr sz="1500" spc="-99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197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500" spc="-534" dirty="0">
                <a:solidFill>
                  <a:srgbClr val="8C5B93"/>
                </a:solidFill>
                <a:latin typeface="Times New Roman"/>
                <a:cs typeface="Times New Roman"/>
              </a:rPr>
              <a:t>n</a:t>
            </a:r>
            <a:r>
              <a:rPr sz="1500" spc="-382" dirty="0">
                <a:solidFill>
                  <a:srgbClr val="9C6BA3"/>
                </a:solidFill>
                <a:latin typeface="Times New Roman"/>
                <a:cs typeface="Times New Roman"/>
              </a:rPr>
              <a:t>g</a:t>
            </a:r>
            <a:r>
              <a:rPr sz="1500" spc="-372" dirty="0">
                <a:solidFill>
                  <a:srgbClr val="9C6BA3"/>
                </a:solidFill>
                <a:latin typeface="Times New Roman"/>
                <a:cs typeface="Times New Roman"/>
              </a:rPr>
              <a:t>u</a:t>
            </a:r>
            <a:r>
              <a:rPr sz="1500" spc="303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500" spc="-245" dirty="0">
                <a:solidFill>
                  <a:srgbClr val="9C6BA3"/>
                </a:solidFill>
                <a:latin typeface="Times New Roman"/>
                <a:cs typeface="Times New Roman"/>
              </a:rPr>
              <a:t>n</a:t>
            </a:r>
            <a:r>
              <a:rPr sz="1500" spc="-221" dirty="0">
                <a:solidFill>
                  <a:srgbClr val="9C6BA3"/>
                </a:solidFill>
                <a:latin typeface="Times New Roman"/>
                <a:cs typeface="Times New Roman"/>
              </a:rPr>
              <a:t>al</a:t>
            </a:r>
            <a:r>
              <a:rPr sz="1500" spc="-50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300" spc="-168" dirty="0">
                <a:solidFill>
                  <a:srgbClr val="8C5B93"/>
                </a:solidFill>
                <a:latin typeface="Arial"/>
                <a:cs typeface="Arial"/>
              </a:rPr>
              <a:t>ri</a:t>
            </a:r>
            <a:r>
              <a:rPr sz="1300" spc="-168" dirty="0">
                <a:solidFill>
                  <a:srgbClr val="9C6BA3"/>
                </a:solidFill>
                <a:latin typeface="Arial"/>
                <a:cs typeface="Arial"/>
              </a:rPr>
              <a:t>ng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72348" y="2761702"/>
            <a:ext cx="784179" cy="378668"/>
          </a:xfrm>
          <a:prstGeom prst="rect">
            <a:avLst/>
          </a:prstGeom>
        </p:spPr>
        <p:txBody>
          <a:bodyPr wrap="square" lIns="0" tIns="23394" rIns="0" bIns="0" rtlCol="0">
            <a:noAutofit/>
          </a:bodyPr>
          <a:lstStyle/>
          <a:p>
            <a:pPr marL="109754" indent="-97110">
              <a:lnSpc>
                <a:spcPts val="1149"/>
              </a:lnSpc>
            </a:pPr>
            <a:r>
              <a:rPr sz="1000" spc="-170" dirty="0">
                <a:solidFill>
                  <a:srgbClr val="646060"/>
                </a:solidFill>
                <a:latin typeface="Arial"/>
                <a:cs typeface="Arial"/>
              </a:rPr>
              <a:t>e</a:t>
            </a:r>
            <a:r>
              <a:rPr sz="1000" spc="-69" dirty="0">
                <a:solidFill>
                  <a:srgbClr val="646060"/>
                </a:solidFill>
                <a:latin typeface="Arial"/>
                <a:cs typeface="Arial"/>
              </a:rPr>
              <a:t>x</a:t>
            </a:r>
            <a:r>
              <a:rPr sz="1000" spc="8" dirty="0">
                <a:solidFill>
                  <a:srgbClr val="747474"/>
                </a:solidFill>
                <a:latin typeface="Arial"/>
                <a:cs typeface="Arial"/>
              </a:rPr>
              <a:t>t</a:t>
            </a:r>
            <a:r>
              <a:rPr sz="1000" spc="-97" dirty="0">
                <a:solidFill>
                  <a:srgbClr val="646060"/>
                </a:solidFill>
                <a:latin typeface="Arial"/>
                <a:cs typeface="Arial"/>
              </a:rPr>
              <a:t>e</a:t>
            </a:r>
            <a:r>
              <a:rPr sz="1000" spc="-66" dirty="0">
                <a:solidFill>
                  <a:srgbClr val="646060"/>
                </a:solidFill>
                <a:latin typeface="Arial"/>
                <a:cs typeface="Arial"/>
              </a:rPr>
              <a:t>r</a:t>
            </a:r>
            <a:r>
              <a:rPr sz="1000" spc="-97" dirty="0">
                <a:solidFill>
                  <a:srgbClr val="747474"/>
                </a:solidFill>
                <a:latin typeface="Arial"/>
                <a:cs typeface="Arial"/>
              </a:rPr>
              <a:t>n</a:t>
            </a:r>
            <a:r>
              <a:rPr sz="1000" spc="-125" dirty="0">
                <a:solidFill>
                  <a:srgbClr val="747474"/>
                </a:solidFill>
                <a:latin typeface="Arial"/>
                <a:cs typeface="Arial"/>
              </a:rPr>
              <a:t>a</a:t>
            </a:r>
            <a:r>
              <a:rPr sz="1000" spc="-46" dirty="0">
                <a:solidFill>
                  <a:srgbClr val="646060"/>
                </a:solidFill>
                <a:latin typeface="Arial"/>
                <a:cs typeface="Arial"/>
              </a:rPr>
              <a:t>l</a:t>
            </a:r>
            <a:r>
              <a:rPr sz="1000" spc="-44" dirty="0">
                <a:solidFill>
                  <a:srgbClr val="646060"/>
                </a:solidFill>
                <a:latin typeface="Arial"/>
                <a:cs typeface="Arial"/>
              </a:rPr>
              <a:t> </a:t>
            </a:r>
            <a:r>
              <a:rPr sz="1000" spc="-97" dirty="0">
                <a:solidFill>
                  <a:srgbClr val="646060"/>
                </a:solidFill>
                <a:latin typeface="Arial"/>
                <a:cs typeface="Arial"/>
              </a:rPr>
              <a:t>o</a:t>
            </a:r>
            <a:r>
              <a:rPr sz="1000" spc="-177" dirty="0">
                <a:solidFill>
                  <a:srgbClr val="747474"/>
                </a:solidFill>
                <a:latin typeface="Arial"/>
                <a:cs typeface="Arial"/>
              </a:rPr>
              <a:t>b</a:t>
            </a:r>
            <a:r>
              <a:rPr sz="1000" spc="-96" dirty="0">
                <a:solidFill>
                  <a:srgbClr val="747474"/>
                </a:solidFill>
                <a:latin typeface="Arial"/>
                <a:cs typeface="Arial"/>
              </a:rPr>
              <a:t>l</a:t>
            </a:r>
            <a:r>
              <a:rPr sz="1000" spc="186" dirty="0">
                <a:solidFill>
                  <a:srgbClr val="747474"/>
                </a:solidFill>
                <a:latin typeface="Arial"/>
                <a:cs typeface="Arial"/>
              </a:rPr>
              <a:t>i</a:t>
            </a:r>
            <a:r>
              <a:rPr sz="1000" spc="-75" dirty="0">
                <a:solidFill>
                  <a:srgbClr val="747474"/>
                </a:solidFill>
                <a:latin typeface="Arial"/>
                <a:cs typeface="Arial"/>
              </a:rPr>
              <a:t>q</a:t>
            </a:r>
            <a:r>
              <a:rPr sz="1000" spc="-97" dirty="0">
                <a:solidFill>
                  <a:srgbClr val="747474"/>
                </a:solidFill>
                <a:latin typeface="Arial"/>
                <a:cs typeface="Arial"/>
              </a:rPr>
              <a:t>u</a:t>
            </a:r>
            <a:r>
              <a:rPr sz="1000" spc="-77" dirty="0">
                <a:solidFill>
                  <a:srgbClr val="646060"/>
                </a:solidFill>
                <a:latin typeface="Arial"/>
                <a:cs typeface="Arial"/>
              </a:rPr>
              <a:t>e</a:t>
            </a:r>
            <a:r>
              <a:rPr sz="1000" spc="-38" dirty="0">
                <a:solidFill>
                  <a:srgbClr val="646060"/>
                </a:solidFill>
                <a:latin typeface="Arial"/>
                <a:cs typeface="Arial"/>
              </a:rPr>
              <a:t> </a:t>
            </a:r>
            <a:endParaRPr sz="1000" dirty="0">
              <a:latin typeface="Arial"/>
              <a:cs typeface="Arial"/>
            </a:endParaRPr>
          </a:p>
          <a:p>
            <a:pPr marL="109754">
              <a:lnSpc>
                <a:spcPts val="1149"/>
              </a:lnSpc>
            </a:pPr>
            <a:r>
              <a:rPr sz="1000" spc="-104" dirty="0">
                <a:solidFill>
                  <a:srgbClr val="413D3B"/>
                </a:solidFill>
                <a:latin typeface="Arial"/>
                <a:cs typeface="Arial"/>
              </a:rPr>
              <a:t>m</a:t>
            </a:r>
            <a:r>
              <a:rPr sz="1000" spc="-104" dirty="0">
                <a:solidFill>
                  <a:srgbClr val="646060"/>
                </a:solidFill>
                <a:latin typeface="Arial"/>
                <a:cs typeface="Arial"/>
              </a:rPr>
              <a:t>uscl</a:t>
            </a:r>
            <a:r>
              <a:rPr sz="1000" spc="-104" dirty="0">
                <a:solidFill>
                  <a:srgbClr val="564F4D"/>
                </a:solidFill>
                <a:latin typeface="Arial"/>
                <a:cs typeface="Arial"/>
              </a:rPr>
              <a:t>e </a:t>
            </a:r>
            <a:r>
              <a:rPr sz="1000" spc="-104" dirty="0">
                <a:solidFill>
                  <a:srgbClr val="747474"/>
                </a:solidFill>
                <a:latin typeface="Arial"/>
                <a:cs typeface="Arial"/>
              </a:rPr>
              <a:t>a</a:t>
            </a:r>
            <a:r>
              <a:rPr sz="1000" spc="-104" dirty="0">
                <a:solidFill>
                  <a:srgbClr val="646060"/>
                </a:solidFill>
                <a:latin typeface="Arial"/>
                <a:cs typeface="Arial"/>
              </a:rPr>
              <a:t>n</a:t>
            </a:r>
            <a:r>
              <a:rPr sz="1000" spc="-104" dirty="0">
                <a:solidFill>
                  <a:srgbClr val="564F4D"/>
                </a:solidFill>
                <a:latin typeface="Arial"/>
                <a:cs typeface="Arial"/>
              </a:rPr>
              <a:t>d </a:t>
            </a:r>
            <a:endParaRPr sz="1000" dirty="0">
              <a:latin typeface="Times New Roman"/>
              <a:cs typeface="Times New Roman"/>
            </a:endParaRPr>
          </a:p>
          <a:p>
            <a:pPr marL="109754">
              <a:lnSpc>
                <a:spcPts val="1149"/>
              </a:lnSpc>
            </a:pPr>
            <a:r>
              <a:rPr sz="1000" spc="-60" dirty="0">
                <a:solidFill>
                  <a:srgbClr val="747474"/>
                </a:solidFill>
                <a:latin typeface="Times New Roman"/>
                <a:cs typeface="Times New Roman"/>
              </a:rPr>
              <a:t>a</a:t>
            </a:r>
            <a:r>
              <a:rPr sz="1000" spc="-60" dirty="0">
                <a:solidFill>
                  <a:srgbClr val="564F4D"/>
                </a:solidFill>
                <a:latin typeface="Times New Roman"/>
                <a:cs typeface="Times New Roman"/>
              </a:rPr>
              <a:t>p</a:t>
            </a:r>
            <a:r>
              <a:rPr sz="1000" spc="-60" dirty="0">
                <a:solidFill>
                  <a:srgbClr val="646060"/>
                </a:solidFill>
                <a:latin typeface="Times New Roman"/>
                <a:cs typeface="Times New Roman"/>
              </a:rPr>
              <a:t>o neu</a:t>
            </a:r>
            <a:r>
              <a:rPr sz="1000" spc="-60" dirty="0">
                <a:solidFill>
                  <a:srgbClr val="8E8A87"/>
                </a:solidFill>
                <a:latin typeface="Times New Roman"/>
                <a:cs typeface="Times New Roman"/>
              </a:rPr>
              <a:t>r</a:t>
            </a:r>
            <a:r>
              <a:rPr sz="1000" spc="-60" dirty="0">
                <a:solidFill>
                  <a:srgbClr val="646060"/>
                </a:solidFill>
                <a:latin typeface="Times New Roman"/>
                <a:cs typeface="Times New Roman"/>
              </a:rPr>
              <a:t>osis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31057" y="2818905"/>
            <a:ext cx="1738251" cy="457200"/>
          </a:xfrm>
          <a:prstGeom prst="rect">
            <a:avLst/>
          </a:prstGeom>
        </p:spPr>
        <p:txBody>
          <a:bodyPr wrap="square" lIns="0" tIns="22572" rIns="0" bIns="0" rtlCol="0">
            <a:noAutofit/>
          </a:bodyPr>
          <a:lstStyle/>
          <a:p>
            <a:pPr marL="12647">
              <a:lnSpc>
                <a:spcPts val="3570"/>
              </a:lnSpc>
            </a:pPr>
            <a:r>
              <a:rPr sz="1000" b="1" spc="-280" dirty="0">
                <a:solidFill>
                  <a:srgbClr val="747474"/>
                </a:solidFill>
                <a:latin typeface="Times New Roman"/>
                <a:cs typeface="Times New Roman"/>
              </a:rPr>
              <a:t>~</a:t>
            </a:r>
            <a:r>
              <a:rPr sz="1000" b="1" spc="150" dirty="0">
                <a:solidFill>
                  <a:srgbClr val="646060"/>
                </a:solidFill>
                <a:latin typeface="Times New Roman"/>
                <a:cs typeface="Times New Roman"/>
              </a:rPr>
              <a:t>~</a:t>
            </a:r>
            <a:r>
              <a:rPr sz="1000" b="1" spc="393" dirty="0">
                <a:solidFill>
                  <a:srgbClr val="646060"/>
                </a:solidFill>
                <a:latin typeface="Times New Roman"/>
                <a:cs typeface="Times New Roman"/>
              </a:rPr>
              <a:t>~</a:t>
            </a:r>
            <a:r>
              <a:rPr sz="1000" b="1" spc="-44" dirty="0">
                <a:solidFill>
                  <a:srgbClr val="564F4D"/>
                </a:solidFill>
                <a:latin typeface="Times New Roman"/>
                <a:cs typeface="Times New Roman"/>
              </a:rPr>
              <a:t>'</a:t>
            </a:r>
            <a:r>
              <a:rPr sz="1000" b="1" spc="-83" dirty="0">
                <a:solidFill>
                  <a:srgbClr val="564F4D"/>
                </a:solidFill>
                <a:latin typeface="Times New Roman"/>
                <a:cs typeface="Times New Roman"/>
              </a:rPr>
              <a:t>:</a:t>
            </a:r>
            <a:r>
              <a:rPr sz="1000" b="1" spc="-525" dirty="0">
                <a:solidFill>
                  <a:srgbClr val="747474"/>
                </a:solidFill>
                <a:latin typeface="Times New Roman"/>
                <a:cs typeface="Times New Roman"/>
              </a:rPr>
              <a:t>u</a:t>
            </a:r>
            <a:r>
              <a:rPr sz="1000" b="1" spc="-44" dirty="0">
                <a:solidFill>
                  <a:srgbClr val="564F4D"/>
                </a:solidFill>
                <a:latin typeface="Times New Roman"/>
                <a:cs typeface="Times New Roman"/>
              </a:rPr>
              <a:t>'</a:t>
            </a:r>
            <a:r>
              <a:rPr sz="1000" b="1" spc="59" dirty="0">
                <a:solidFill>
                  <a:srgbClr val="564F4D"/>
                </a:solidFill>
                <a:latin typeface="Times New Roman"/>
                <a:cs typeface="Times New Roman"/>
              </a:rPr>
              <a:t> </a:t>
            </a:r>
            <a:r>
              <a:rPr sz="1000" b="1" spc="-29" dirty="0">
                <a:solidFill>
                  <a:srgbClr val="646060"/>
                </a:solidFill>
                <a:latin typeface="Times New Roman"/>
                <a:cs typeface="Times New Roman"/>
              </a:rPr>
              <a:t>k</a:t>
            </a:r>
            <a:r>
              <a:rPr sz="1000" b="1" spc="50" dirty="0">
                <a:solidFill>
                  <a:srgbClr val="646060"/>
                </a:solidFill>
                <a:latin typeface="Times New Roman"/>
                <a:cs typeface="Times New Roman"/>
              </a:rPr>
              <a:t>;</a:t>
            </a:r>
            <a:r>
              <a:rPr sz="1000" b="1" spc="1302" dirty="0">
                <a:solidFill>
                  <a:srgbClr val="646060"/>
                </a:solidFill>
                <a:latin typeface="Times New Roman"/>
                <a:cs typeface="Times New Roman"/>
              </a:rPr>
              <a:t>~</a:t>
            </a:r>
            <a:r>
              <a:rPr sz="1000" b="1" spc="-102" dirty="0">
                <a:solidFill>
                  <a:srgbClr val="646060"/>
                </a:solidFill>
                <a:latin typeface="Times New Roman"/>
                <a:cs typeface="Times New Roman"/>
              </a:rPr>
              <a:t>u</a:t>
            </a:r>
            <a:r>
              <a:rPr sz="1000" b="1" spc="-59" dirty="0">
                <a:solidFill>
                  <a:srgbClr val="413D3B"/>
                </a:solidFill>
                <a:latin typeface="Times New Roman"/>
                <a:cs typeface="Times New Roman"/>
              </a:rPr>
              <a:t>i</a:t>
            </a:r>
            <a:r>
              <a:rPr sz="1000" b="1" spc="-116" dirty="0">
                <a:solidFill>
                  <a:srgbClr val="564F4D"/>
                </a:solidFill>
                <a:latin typeface="Times New Roman"/>
                <a:cs typeface="Times New Roman"/>
              </a:rPr>
              <a:t>n</a:t>
            </a:r>
            <a:r>
              <a:rPr sz="1000" b="1" spc="-75" dirty="0">
                <a:solidFill>
                  <a:srgbClr val="564F4D"/>
                </a:solidFill>
                <a:latin typeface="Times New Roman"/>
                <a:cs typeface="Times New Roman"/>
              </a:rPr>
              <a:t>a</a:t>
            </a:r>
            <a:r>
              <a:rPr sz="1000" b="1" spc="-91" dirty="0">
                <a:solidFill>
                  <a:srgbClr val="413D3B"/>
                </a:solidFill>
                <a:latin typeface="Times New Roman"/>
                <a:cs typeface="Times New Roman"/>
              </a:rPr>
              <a:t>l</a:t>
            </a:r>
            <a:r>
              <a:rPr sz="1000" b="1" dirty="0">
                <a:solidFill>
                  <a:srgbClr val="413D3B"/>
                </a:solidFill>
                <a:latin typeface="Times New Roman"/>
                <a:cs typeface="Times New Roman"/>
              </a:rPr>
              <a:t>        </a:t>
            </a:r>
            <a:r>
              <a:rPr sz="1000" b="1" spc="84" dirty="0">
                <a:solidFill>
                  <a:srgbClr val="413D3B"/>
                </a:solidFill>
                <a:latin typeface="Times New Roman"/>
                <a:cs typeface="Times New Roman"/>
              </a:rPr>
              <a:t> </a:t>
            </a:r>
            <a:r>
              <a:rPr sz="3400" b="1" spc="-583" dirty="0">
                <a:solidFill>
                  <a:srgbClr val="646060"/>
                </a:solidFill>
                <a:latin typeface="Times New Roman"/>
                <a:cs typeface="Times New Roman"/>
              </a:rPr>
              <a:t>l</a:t>
            </a:r>
            <a:r>
              <a:rPr sz="3400" b="1" spc="-654" dirty="0">
                <a:solidFill>
                  <a:srgbClr val="646060"/>
                </a:solidFill>
                <a:latin typeface="Times New Roman"/>
                <a:cs typeface="Times New Roman"/>
              </a:rPr>
              <a:t>l</a:t>
            </a:r>
            <a:r>
              <a:rPr sz="3400" b="1" spc="-1526" dirty="0">
                <a:solidFill>
                  <a:srgbClr val="564F4D"/>
                </a:solidFill>
                <a:latin typeface="Times New Roman"/>
                <a:cs typeface="Times New Roman"/>
              </a:rPr>
              <a:t>n</a:t>
            </a:r>
            <a:r>
              <a:rPr sz="3400" b="1" spc="-1264" dirty="0">
                <a:solidFill>
                  <a:srgbClr val="646060"/>
                </a:solidFill>
                <a:latin typeface="Times New Roman"/>
                <a:cs typeface="Times New Roman"/>
              </a:rPr>
              <a:t>~</a:t>
            </a:r>
            <a:r>
              <a:rPr sz="3400" b="1" spc="-1309" dirty="0">
                <a:solidFill>
                  <a:srgbClr val="747474"/>
                </a:solidFill>
                <a:latin typeface="Times New Roman"/>
                <a:cs typeface="Times New Roman"/>
              </a:rPr>
              <a:t>~</a:t>
            </a:r>
            <a:r>
              <a:rPr sz="3400" b="1" spc="-1409" dirty="0">
                <a:solidFill>
                  <a:srgbClr val="646060"/>
                </a:solidFill>
                <a:latin typeface="Times New Roman"/>
                <a:cs typeface="Times New Roman"/>
              </a:rPr>
              <a:t>~</a:t>
            </a:r>
            <a:r>
              <a:rPr sz="3400" b="1" spc="-1358" dirty="0">
                <a:solidFill>
                  <a:srgbClr val="747474"/>
                </a:solidFill>
                <a:latin typeface="Times New Roman"/>
                <a:cs typeface="Times New Roman"/>
              </a:rPr>
              <a:t>~</a:t>
            </a:r>
            <a:r>
              <a:rPr sz="3400" b="1" spc="-1239" dirty="0">
                <a:solidFill>
                  <a:srgbClr val="646060"/>
                </a:solidFill>
                <a:latin typeface="Times New Roman"/>
                <a:cs typeface="Times New Roman"/>
              </a:rPr>
              <a:t>a</a:t>
            </a:r>
            <a:r>
              <a:rPr sz="3400" b="1" spc="-828" dirty="0">
                <a:solidFill>
                  <a:srgbClr val="646060"/>
                </a:solidFill>
                <a:latin typeface="Times New Roman"/>
                <a:cs typeface="Times New Roman"/>
              </a:rPr>
              <a:t>l</a:t>
            </a:r>
            <a:endParaRPr sz="34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51910" y="3242944"/>
            <a:ext cx="2183765" cy="381507"/>
          </a:xfrm>
          <a:prstGeom prst="rect">
            <a:avLst/>
          </a:prstGeom>
        </p:spPr>
        <p:txBody>
          <a:bodyPr wrap="square" lIns="0" tIns="7746" rIns="0" bIns="0" rtlCol="0">
            <a:noAutofit/>
          </a:bodyPr>
          <a:lstStyle/>
          <a:p>
            <a:pPr marL="589237">
              <a:lnSpc>
                <a:spcPts val="1225"/>
              </a:lnSpc>
            </a:pPr>
            <a:r>
              <a:rPr sz="1100" spc="201" dirty="0">
                <a:solidFill>
                  <a:srgbClr val="646060"/>
                </a:solidFill>
                <a:latin typeface="Times New Roman"/>
                <a:cs typeface="Times New Roman"/>
              </a:rPr>
              <a:t>a</a:t>
            </a:r>
            <a:r>
              <a:rPr sz="1100" spc="201" dirty="0">
                <a:solidFill>
                  <a:srgbClr val="747474"/>
                </a:solidFill>
                <a:latin typeface="Times New Roman"/>
                <a:cs typeface="Times New Roman"/>
              </a:rPr>
              <a:t>. </a:t>
            </a:r>
            <a:r>
              <a:rPr sz="1100" b="1" spc="201" dirty="0">
                <a:solidFill>
                  <a:srgbClr val="646060"/>
                </a:solidFill>
                <a:latin typeface="Times New Roman"/>
                <a:cs typeface="Times New Roman"/>
              </a:rPr>
              <a:t>an</a:t>
            </a:r>
            <a:r>
              <a:rPr sz="1100" b="1" spc="201" dirty="0">
                <a:solidFill>
                  <a:srgbClr val="564F4D"/>
                </a:solidFill>
                <a:latin typeface="Times New Roman"/>
                <a:cs typeface="Times New Roman"/>
              </a:rPr>
              <a:t>d</a:t>
            </a:r>
            <a:r>
              <a:rPr sz="1100" b="1" spc="201" dirty="0">
                <a:solidFill>
                  <a:srgbClr val="646060"/>
                </a:solidFill>
                <a:latin typeface="Times New Roman"/>
                <a:cs typeface="Times New Roman"/>
              </a:rPr>
              <a:t>v</a:t>
            </a:r>
            <a:r>
              <a:rPr sz="1100" b="1" spc="201" dirty="0">
                <a:solidFill>
                  <a:srgbClr val="8E8A87"/>
                </a:solidFill>
                <a:latin typeface="Times New Roman"/>
                <a:cs typeface="Times New Roman"/>
              </a:rPr>
              <a:t>.</a:t>
            </a:r>
            <a:r>
              <a:rPr sz="1100" b="1" spc="201" dirty="0">
                <a:solidFill>
                  <a:srgbClr val="646060"/>
                </a:solidFill>
                <a:latin typeface="Times New Roman"/>
                <a:cs typeface="Times New Roman"/>
              </a:rPr>
              <a:t>t</a:t>
            </a:r>
            <a:r>
              <a:rPr sz="1100" b="1" spc="201" dirty="0">
                <a:solidFill>
                  <a:srgbClr val="747474"/>
                </a:solidFill>
                <a:latin typeface="Times New Roman"/>
                <a:cs typeface="Times New Roman"/>
              </a:rPr>
              <a:t>i</a:t>
            </a:r>
            <a:r>
              <a:rPr sz="1100" b="1" spc="201" dirty="0">
                <a:solidFill>
                  <a:srgbClr val="646060"/>
                </a:solidFill>
                <a:latin typeface="Times New Roman"/>
                <a:cs typeface="Times New Roman"/>
              </a:rPr>
              <a:t>n</a:t>
            </a:r>
            <a:r>
              <a:rPr sz="1100" b="1" spc="201" dirty="0">
                <a:solidFill>
                  <a:srgbClr val="564F4D"/>
                </a:solidFill>
                <a:latin typeface="Times New Roman"/>
                <a:cs typeface="Times New Roman"/>
              </a:rPr>
              <a:t>g</a:t>
            </a:r>
            <a:endParaRPr sz="1100" dirty="0">
              <a:latin typeface="Times New Roman"/>
              <a:cs typeface="Times New Roman"/>
            </a:endParaRPr>
          </a:p>
          <a:p>
            <a:pPr marL="12647" marR="20863">
              <a:lnSpc>
                <a:spcPct val="95825"/>
              </a:lnSpc>
              <a:spcBef>
                <a:spcPts val="377"/>
              </a:spcBef>
            </a:pPr>
            <a:r>
              <a:rPr sz="1100" b="1" spc="277" dirty="0">
                <a:solidFill>
                  <a:srgbClr val="413D3B"/>
                </a:solidFill>
                <a:latin typeface="Times New Roman"/>
                <a:cs typeface="Times New Roman"/>
              </a:rPr>
              <a:t>·)</a:t>
            </a:r>
            <a:r>
              <a:rPr sz="1100" b="1" spc="208" dirty="0">
                <a:solidFill>
                  <a:srgbClr val="413D3B"/>
                </a:solidFill>
                <a:latin typeface="Times New Roman"/>
                <a:cs typeface="Times New Roman"/>
              </a:rPr>
              <a:t>   </a:t>
            </a:r>
            <a:r>
              <a:rPr sz="1100" b="1" spc="437" dirty="0">
                <a:solidFill>
                  <a:srgbClr val="413D3B"/>
                </a:solidFill>
                <a:latin typeface="Times New Roman"/>
                <a:cs typeface="Times New Roman"/>
              </a:rPr>
              <a:t> </a:t>
            </a:r>
            <a:r>
              <a:rPr sz="1100" b="1" spc="241" dirty="0">
                <a:solidFill>
                  <a:srgbClr val="646060"/>
                </a:solidFill>
                <a:latin typeface="Times New Roman"/>
                <a:cs typeface="Times New Roman"/>
              </a:rPr>
              <a:t>a</a:t>
            </a:r>
            <a:r>
              <a:rPr sz="1100" b="1" spc="555" dirty="0">
                <a:solidFill>
                  <a:srgbClr val="564F4D"/>
                </a:solidFill>
                <a:latin typeface="Times New Roman"/>
                <a:cs typeface="Times New Roman"/>
              </a:rPr>
              <a:t>s</a:t>
            </a:r>
            <a:r>
              <a:rPr sz="1100" b="1" spc="-77" dirty="0">
                <a:solidFill>
                  <a:srgbClr val="564F4D"/>
                </a:solidFill>
                <a:latin typeface="Times New Roman"/>
                <a:cs typeface="Times New Roman"/>
              </a:rPr>
              <a:t>e</a:t>
            </a:r>
            <a:r>
              <a:rPr sz="1100" b="1" spc="-141" dirty="0">
                <a:solidFill>
                  <a:srgbClr val="564F4D"/>
                </a:solidFill>
                <a:latin typeface="Times New Roman"/>
                <a:cs typeface="Times New Roman"/>
              </a:rPr>
              <a:t>r</a:t>
            </a:r>
            <a:r>
              <a:rPr sz="1100" b="1" spc="-137" dirty="0">
                <a:solidFill>
                  <a:srgbClr val="564F4D"/>
                </a:solidFill>
                <a:latin typeface="Times New Roman"/>
                <a:cs typeface="Times New Roman"/>
              </a:rPr>
              <a:t>e</a:t>
            </a:r>
            <a:r>
              <a:rPr sz="1100" b="1" spc="447" dirty="0">
                <a:solidFill>
                  <a:srgbClr val="413D3B"/>
                </a:solidFill>
                <a:latin typeface="Times New Roman"/>
                <a:cs typeface="Times New Roman"/>
              </a:rPr>
              <a:t>r</a:t>
            </a:r>
            <a:r>
              <a:rPr sz="1100" b="1" spc="267" dirty="0">
                <a:solidFill>
                  <a:srgbClr val="564F4D"/>
                </a:solidFill>
                <a:latin typeface="Times New Roman"/>
                <a:cs typeface="Times New Roman"/>
              </a:rPr>
              <a:t>'</a:t>
            </a:r>
            <a:r>
              <a:rPr sz="1100" b="1" spc="385" dirty="0">
                <a:solidFill>
                  <a:srgbClr val="564F4D"/>
                </a:solidFill>
                <a:latin typeface="Times New Roman"/>
                <a:cs typeface="Times New Roman"/>
              </a:rPr>
              <a:t>}</a:t>
            </a:r>
            <a:r>
              <a:rPr sz="1100" b="1" spc="1522" dirty="0">
                <a:solidFill>
                  <a:srgbClr val="646060"/>
                </a:solidFill>
                <a:latin typeface="Times New Roman"/>
                <a:cs typeface="Times New Roman"/>
              </a:rPr>
              <a:t>'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74246" y="3509183"/>
            <a:ext cx="526820" cy="380283"/>
          </a:xfrm>
          <a:prstGeom prst="rect">
            <a:avLst/>
          </a:prstGeom>
        </p:spPr>
        <p:txBody>
          <a:bodyPr wrap="square" lIns="0" tIns="22129" rIns="0" bIns="0" rtlCol="0">
            <a:noAutofit/>
          </a:bodyPr>
          <a:lstStyle/>
          <a:p>
            <a:pPr marL="1741" marR="1741" algn="ctr">
              <a:lnSpc>
                <a:spcPts val="1149"/>
              </a:lnSpc>
            </a:pPr>
            <a:r>
              <a:rPr sz="1000" spc="-51" dirty="0">
                <a:solidFill>
                  <a:srgbClr val="646060"/>
                </a:solidFill>
                <a:latin typeface="Times New Roman"/>
                <a:cs typeface="Times New Roman"/>
              </a:rPr>
              <a:t>tr</a:t>
            </a:r>
            <a:r>
              <a:rPr sz="1000" spc="-51" dirty="0">
                <a:solidFill>
                  <a:srgbClr val="564F4D"/>
                </a:solidFill>
                <a:latin typeface="Times New Roman"/>
                <a:cs typeface="Times New Roman"/>
              </a:rPr>
              <a:t>a</a:t>
            </a:r>
            <a:r>
              <a:rPr sz="1000" spc="-51" dirty="0">
                <a:solidFill>
                  <a:srgbClr val="413D3B"/>
                </a:solidFill>
                <a:latin typeface="Times New Roman"/>
                <a:cs typeface="Times New Roman"/>
              </a:rPr>
              <a:t>n</a:t>
            </a:r>
            <a:r>
              <a:rPr sz="1000" spc="-51" dirty="0">
                <a:solidFill>
                  <a:srgbClr val="646060"/>
                </a:solidFill>
                <a:latin typeface="Times New Roman"/>
                <a:cs typeface="Times New Roman"/>
              </a:rPr>
              <a:t>s</a:t>
            </a:r>
            <a:r>
              <a:rPr sz="1000" spc="-51" dirty="0">
                <a:solidFill>
                  <a:srgbClr val="564F4D"/>
                </a:solidFill>
                <a:latin typeface="Times New Roman"/>
                <a:cs typeface="Times New Roman"/>
              </a:rPr>
              <a:t>v</a:t>
            </a:r>
            <a:r>
              <a:rPr sz="1000" spc="-51" dirty="0">
                <a:solidFill>
                  <a:srgbClr val="646060"/>
                </a:solidFill>
                <a:latin typeface="Times New Roman"/>
                <a:cs typeface="Times New Roman"/>
              </a:rPr>
              <a:t>e</a:t>
            </a:r>
            <a:r>
              <a:rPr sz="1000" spc="-51" dirty="0">
                <a:solidFill>
                  <a:srgbClr val="413D3B"/>
                </a:solidFill>
                <a:latin typeface="Times New Roman"/>
                <a:cs typeface="Times New Roman"/>
              </a:rPr>
              <a:t>r</a:t>
            </a:r>
            <a:r>
              <a:rPr sz="1000" spc="-51" dirty="0">
                <a:solidFill>
                  <a:srgbClr val="646060"/>
                </a:solidFill>
                <a:latin typeface="Times New Roman"/>
                <a:cs typeface="Times New Roman"/>
              </a:rPr>
              <a:t>sus </a:t>
            </a:r>
            <a:endParaRPr sz="1000" dirty="0">
              <a:latin typeface="Times New Roman"/>
              <a:cs typeface="Times New Roman"/>
            </a:endParaRPr>
          </a:p>
          <a:p>
            <a:pPr marL="1741" marR="1741" algn="ctr">
              <a:lnSpc>
                <a:spcPts val="1149"/>
              </a:lnSpc>
            </a:pPr>
            <a:r>
              <a:rPr sz="1000" spc="-52" dirty="0">
                <a:solidFill>
                  <a:srgbClr val="646060"/>
                </a:solidFill>
                <a:latin typeface="Times New Roman"/>
                <a:cs typeface="Times New Roman"/>
              </a:rPr>
              <a:t>a</a:t>
            </a:r>
            <a:r>
              <a:rPr sz="1000" spc="-52" dirty="0">
                <a:solidFill>
                  <a:srgbClr val="747474"/>
                </a:solidFill>
                <a:latin typeface="Times New Roman"/>
                <a:cs typeface="Times New Roman"/>
              </a:rPr>
              <a:t>b</a:t>
            </a:r>
            <a:r>
              <a:rPr sz="1000" spc="-52" dirty="0">
                <a:solidFill>
                  <a:srgbClr val="646060"/>
                </a:solidFill>
                <a:latin typeface="Times New Roman"/>
                <a:cs typeface="Times New Roman"/>
              </a:rPr>
              <a:t>dom</a:t>
            </a:r>
            <a:r>
              <a:rPr sz="1000" spc="-52" dirty="0">
                <a:solidFill>
                  <a:srgbClr val="8E8A87"/>
                </a:solidFill>
                <a:latin typeface="Times New Roman"/>
                <a:cs typeface="Times New Roman"/>
              </a:rPr>
              <a:t>i</a:t>
            </a:r>
            <a:r>
              <a:rPr sz="1000" spc="-52" dirty="0">
                <a:solidFill>
                  <a:srgbClr val="747474"/>
                </a:solidFill>
                <a:latin typeface="Times New Roman"/>
                <a:cs typeface="Times New Roman"/>
              </a:rPr>
              <a:t>n</a:t>
            </a:r>
            <a:r>
              <a:rPr sz="1000" spc="-52" dirty="0">
                <a:solidFill>
                  <a:srgbClr val="8E8A87"/>
                </a:solidFill>
                <a:latin typeface="Times New Roman"/>
                <a:cs typeface="Times New Roman"/>
              </a:rPr>
              <a:t>i</a:t>
            </a:r>
            <a:r>
              <a:rPr sz="1000" spc="-52" dirty="0">
                <a:solidFill>
                  <a:srgbClr val="646060"/>
                </a:solidFill>
                <a:latin typeface="Times New Roman"/>
                <a:cs typeface="Times New Roman"/>
              </a:rPr>
              <a:t>s </a:t>
            </a:r>
            <a:endParaRPr sz="1000" dirty="0">
              <a:latin typeface="Arial"/>
              <a:cs typeface="Arial"/>
            </a:endParaRPr>
          </a:p>
          <a:p>
            <a:pPr marL="1741" marR="1741" algn="ctr">
              <a:lnSpc>
                <a:spcPts val="1149"/>
              </a:lnSpc>
            </a:pPr>
            <a:r>
              <a:rPr sz="1000" spc="-109" dirty="0">
                <a:solidFill>
                  <a:srgbClr val="564F4D"/>
                </a:solidFill>
                <a:latin typeface="Arial"/>
                <a:cs typeface="Arial"/>
              </a:rPr>
              <a:t>m</a:t>
            </a:r>
            <a:r>
              <a:rPr sz="1000" spc="-109" dirty="0">
                <a:solidFill>
                  <a:srgbClr val="646060"/>
                </a:solidFill>
                <a:latin typeface="Arial"/>
                <a:cs typeface="Arial"/>
              </a:rPr>
              <a:t>u</a:t>
            </a:r>
            <a:r>
              <a:rPr sz="1000" spc="-109" dirty="0">
                <a:solidFill>
                  <a:srgbClr val="747474"/>
                </a:solidFill>
                <a:latin typeface="Arial"/>
                <a:cs typeface="Arial"/>
              </a:rPr>
              <a:t>s</a:t>
            </a:r>
            <a:r>
              <a:rPr sz="1000" spc="-109" dirty="0">
                <a:solidFill>
                  <a:srgbClr val="646060"/>
                </a:solidFill>
                <a:latin typeface="Arial"/>
                <a:cs typeface="Arial"/>
              </a:rPr>
              <a:t>c</a:t>
            </a:r>
            <a:r>
              <a:rPr sz="1000" spc="-109" dirty="0">
                <a:solidFill>
                  <a:srgbClr val="564F4D"/>
                </a:solidFill>
                <a:latin typeface="Arial"/>
                <a:cs typeface="Arial"/>
              </a:rPr>
              <a:t>l</a:t>
            </a:r>
            <a:r>
              <a:rPr sz="1000" spc="-109" dirty="0">
                <a:solidFill>
                  <a:srgbClr val="646060"/>
                </a:solidFill>
                <a:latin typeface="Arial"/>
                <a:cs typeface="Arial"/>
              </a:rPr>
              <a:t>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29761" y="3545038"/>
            <a:ext cx="403595" cy="265175"/>
          </a:xfrm>
          <a:prstGeom prst="rect">
            <a:avLst/>
          </a:prstGeom>
        </p:spPr>
        <p:txBody>
          <a:bodyPr wrap="square" lIns="0" tIns="6670" rIns="0" bIns="0" rtlCol="0">
            <a:noAutofit/>
          </a:bodyPr>
          <a:lstStyle/>
          <a:p>
            <a:pPr marL="12647" marR="18968">
              <a:lnSpc>
                <a:spcPts val="1055"/>
              </a:lnSpc>
            </a:pPr>
            <a:r>
              <a:rPr sz="1000" spc="447" dirty="0">
                <a:solidFill>
                  <a:srgbClr val="564F4D"/>
                </a:solidFill>
                <a:latin typeface="Arial"/>
                <a:cs typeface="Arial"/>
              </a:rPr>
              <a:t>+ </a:t>
            </a:r>
            <a:r>
              <a:rPr sz="900" spc="447" dirty="0">
                <a:solidFill>
                  <a:srgbClr val="564F4D"/>
                </a:solidFill>
                <a:latin typeface="Arial"/>
                <a:cs typeface="Arial"/>
              </a:rPr>
              <a:t>5</a:t>
            </a:r>
            <a:endParaRPr sz="900" dirty="0">
              <a:latin typeface="Arial"/>
              <a:cs typeface="Arial"/>
            </a:endParaRPr>
          </a:p>
          <a:p>
            <a:pPr marL="191691">
              <a:lnSpc>
                <a:spcPts val="951"/>
              </a:lnSpc>
            </a:pPr>
            <a:r>
              <a:rPr sz="1000" spc="371" dirty="0">
                <a:solidFill>
                  <a:srgbClr val="564F4D"/>
                </a:solidFill>
                <a:latin typeface="Arial"/>
                <a:cs typeface="Arial"/>
              </a:rPr>
              <a:t>()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1052" y="3565632"/>
            <a:ext cx="545272" cy="370201"/>
          </a:xfrm>
          <a:prstGeom prst="rect">
            <a:avLst/>
          </a:prstGeom>
        </p:spPr>
        <p:txBody>
          <a:bodyPr wrap="square" lIns="0" tIns="12647" rIns="0" bIns="0" rtlCol="0">
            <a:noAutofit/>
          </a:bodyPr>
          <a:lstStyle/>
          <a:p>
            <a:pPr marL="12647" indent="3034">
              <a:lnSpc>
                <a:spcPts val="915"/>
              </a:lnSpc>
            </a:pPr>
            <a:r>
              <a:rPr sz="800" spc="-3" dirty="0">
                <a:solidFill>
                  <a:srgbClr val="646060"/>
                </a:solidFill>
                <a:latin typeface="Arial"/>
                <a:cs typeface="Arial"/>
              </a:rPr>
              <a:t>r</a:t>
            </a:r>
            <a:r>
              <a:rPr sz="800" spc="-3" dirty="0">
                <a:solidFill>
                  <a:srgbClr val="564F4D"/>
                </a:solidFill>
                <a:latin typeface="Arial"/>
                <a:cs typeface="Arial"/>
              </a:rPr>
              <a:t>e</a:t>
            </a:r>
            <a:r>
              <a:rPr sz="800" spc="-3" dirty="0">
                <a:solidFill>
                  <a:srgbClr val="646060"/>
                </a:solidFill>
                <a:latin typeface="Arial"/>
                <a:cs typeface="Arial"/>
              </a:rPr>
              <a:t>c</a:t>
            </a:r>
            <a:r>
              <a:rPr sz="800" spc="-3" dirty="0">
                <a:solidFill>
                  <a:srgbClr val="564F4D"/>
                </a:solidFill>
                <a:latin typeface="Arial"/>
                <a:cs typeface="Arial"/>
              </a:rPr>
              <a:t>tu</a:t>
            </a:r>
            <a:r>
              <a:rPr sz="800" spc="-3" dirty="0">
                <a:solidFill>
                  <a:srgbClr val="646060"/>
                </a:solidFill>
                <a:latin typeface="Arial"/>
                <a:cs typeface="Arial"/>
              </a:rPr>
              <a:t>s </a:t>
            </a:r>
            <a:endParaRPr sz="1000" dirty="0">
              <a:latin typeface="Arial"/>
              <a:cs typeface="Arial"/>
            </a:endParaRPr>
          </a:p>
          <a:p>
            <a:pPr marL="12647">
              <a:lnSpc>
                <a:spcPts val="1149"/>
              </a:lnSpc>
            </a:pPr>
            <a:r>
              <a:rPr sz="1000" spc="-96" dirty="0">
                <a:solidFill>
                  <a:srgbClr val="564F4D"/>
                </a:solidFill>
                <a:latin typeface="Arial"/>
                <a:cs typeface="Arial"/>
              </a:rPr>
              <a:t>ab</a:t>
            </a:r>
            <a:r>
              <a:rPr sz="1000" spc="-96" dirty="0">
                <a:solidFill>
                  <a:srgbClr val="413D3B"/>
                </a:solidFill>
                <a:latin typeface="Arial"/>
                <a:cs typeface="Arial"/>
              </a:rPr>
              <a:t>d</a:t>
            </a:r>
            <a:r>
              <a:rPr sz="1000" spc="-96" dirty="0">
                <a:solidFill>
                  <a:srgbClr val="646060"/>
                </a:solidFill>
                <a:latin typeface="Arial"/>
                <a:cs typeface="Arial"/>
              </a:rPr>
              <a:t>o</a:t>
            </a:r>
            <a:r>
              <a:rPr sz="1000" spc="-96" dirty="0">
                <a:solidFill>
                  <a:srgbClr val="564F4D"/>
                </a:solidFill>
                <a:latin typeface="Arial"/>
                <a:cs typeface="Arial"/>
              </a:rPr>
              <a:t>minu</a:t>
            </a:r>
            <a:r>
              <a:rPr sz="1000" spc="-96" dirty="0">
                <a:solidFill>
                  <a:srgbClr val="646060"/>
                </a:solidFill>
                <a:latin typeface="Arial"/>
                <a:cs typeface="Arial"/>
              </a:rPr>
              <a:t>s </a:t>
            </a:r>
            <a:endParaRPr sz="900" dirty="0">
              <a:latin typeface="Arial"/>
              <a:cs typeface="Arial"/>
            </a:endParaRPr>
          </a:p>
          <a:p>
            <a:pPr marL="12647">
              <a:lnSpc>
                <a:spcPts val="1034"/>
              </a:lnSpc>
            </a:pPr>
            <a:r>
              <a:rPr sz="900" spc="4" dirty="0">
                <a:solidFill>
                  <a:srgbClr val="564F4D"/>
                </a:solidFill>
                <a:latin typeface="Arial"/>
                <a:cs typeface="Arial"/>
              </a:rPr>
              <a:t>m</a:t>
            </a:r>
            <a:r>
              <a:rPr sz="900" spc="4" dirty="0">
                <a:solidFill>
                  <a:srgbClr val="646060"/>
                </a:solidFill>
                <a:latin typeface="Arial"/>
                <a:cs typeface="Arial"/>
              </a:rPr>
              <a:t>us</a:t>
            </a:r>
            <a:r>
              <a:rPr sz="900" spc="4" dirty="0">
                <a:solidFill>
                  <a:srgbClr val="564F4D"/>
                </a:solidFill>
                <a:latin typeface="Arial"/>
                <a:cs typeface="Arial"/>
              </a:rPr>
              <a:t>d</a:t>
            </a:r>
            <a:r>
              <a:rPr sz="900" spc="4" dirty="0">
                <a:solidFill>
                  <a:srgbClr val="646060"/>
                </a:solidFill>
                <a:latin typeface="Arial"/>
                <a:cs typeface="Arial"/>
              </a:rPr>
              <a:t>e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59055" y="3657814"/>
            <a:ext cx="95459" cy="152400"/>
          </a:xfrm>
          <a:prstGeom prst="rect">
            <a:avLst/>
          </a:prstGeom>
        </p:spPr>
        <p:txBody>
          <a:bodyPr wrap="square" lIns="0" tIns="7081" rIns="0" bIns="0" rtlCol="0">
            <a:noAutofit/>
          </a:bodyPr>
          <a:lstStyle/>
          <a:p>
            <a:pPr marL="12647">
              <a:lnSpc>
                <a:spcPts val="1120"/>
              </a:lnSpc>
            </a:pPr>
            <a:r>
              <a:rPr sz="1000" spc="123" dirty="0">
                <a:solidFill>
                  <a:srgbClr val="A88285"/>
                </a:solidFill>
                <a:latin typeface="Arial"/>
                <a:cs typeface="Arial"/>
              </a:rPr>
              <a:t>\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3172" y="3796121"/>
            <a:ext cx="99660" cy="139700"/>
          </a:xfrm>
          <a:prstGeom prst="rect">
            <a:avLst/>
          </a:prstGeom>
        </p:spPr>
        <p:txBody>
          <a:bodyPr wrap="square" lIns="0" tIns="6448" rIns="0" bIns="0" rtlCol="0">
            <a:noAutofit/>
          </a:bodyPr>
          <a:lstStyle/>
          <a:p>
            <a:pPr marL="12647">
              <a:lnSpc>
                <a:spcPts val="1019"/>
              </a:lnSpc>
            </a:pPr>
            <a:r>
              <a:rPr sz="900" spc="277" dirty="0">
                <a:solidFill>
                  <a:srgbClr val="836959"/>
                </a:solidFill>
                <a:latin typeface="Arial"/>
                <a:cs typeface="Arial"/>
              </a:rPr>
              <a:t>'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52420" y="4026114"/>
            <a:ext cx="357020" cy="313695"/>
          </a:xfrm>
          <a:prstGeom prst="rect">
            <a:avLst/>
          </a:prstGeom>
        </p:spPr>
        <p:txBody>
          <a:bodyPr wrap="square" lIns="0" tIns="15270" rIns="0" bIns="0" rtlCol="0">
            <a:noAutofit/>
          </a:bodyPr>
          <a:lstStyle/>
          <a:p>
            <a:pPr marL="12647">
              <a:lnSpc>
                <a:spcPts val="2415"/>
              </a:lnSpc>
            </a:pPr>
            <a:r>
              <a:rPr sz="2100" b="1" spc="-130" baseline="28987" dirty="0">
                <a:solidFill>
                  <a:srgbClr val="674104"/>
                </a:solidFill>
                <a:latin typeface="Times New Roman"/>
                <a:cs typeface="Times New Roman"/>
              </a:rPr>
              <a:t>Post</a:t>
            </a:r>
            <a:r>
              <a:rPr sz="1600" b="1" i="1" spc="-617" dirty="0">
                <a:solidFill>
                  <a:srgbClr val="674104"/>
                </a:solidFill>
                <a:latin typeface="Arial"/>
                <a:cs typeface="Arial"/>
              </a:rPr>
              <a:t>r</a:t>
            </a:r>
            <a:r>
              <a:rPr sz="2100" b="1" spc="-130" baseline="28987" dirty="0">
                <a:solidFill>
                  <a:srgbClr val="674104"/>
                </a:solidFill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31754" y="4068066"/>
            <a:ext cx="440764" cy="431951"/>
          </a:xfrm>
          <a:prstGeom prst="rect">
            <a:avLst/>
          </a:prstGeom>
        </p:spPr>
        <p:txBody>
          <a:bodyPr wrap="square" lIns="0" tIns="6416" rIns="0" bIns="0" rtlCol="0">
            <a:noAutofit/>
          </a:bodyPr>
          <a:lstStyle/>
          <a:p>
            <a:pPr marR="54483" algn="r">
              <a:lnSpc>
                <a:spcPts val="1015"/>
              </a:lnSpc>
            </a:pPr>
            <a:r>
              <a:rPr sz="900" b="1" spc="-26" dirty="0">
                <a:solidFill>
                  <a:srgbClr val="564F4D"/>
                </a:solidFill>
                <a:latin typeface="Times New Roman"/>
                <a:cs typeface="Times New Roman"/>
              </a:rPr>
              <a:t>c</a:t>
            </a:r>
            <a:r>
              <a:rPr sz="900" b="1" spc="-26" dirty="0">
                <a:solidFill>
                  <a:srgbClr val="646060"/>
                </a:solidFill>
                <a:latin typeface="Times New Roman"/>
                <a:cs typeface="Times New Roman"/>
              </a:rPr>
              <a:t>on</a:t>
            </a:r>
            <a:r>
              <a:rPr sz="900" b="1" spc="-26" dirty="0">
                <a:solidFill>
                  <a:srgbClr val="564F4D"/>
                </a:solidFill>
                <a:latin typeface="Times New Roman"/>
                <a:cs typeface="Times New Roman"/>
              </a:rPr>
              <a:t>jo</a:t>
            </a:r>
            <a:r>
              <a:rPr sz="900" b="1" spc="-26" dirty="0">
                <a:solidFill>
                  <a:srgbClr val="756638"/>
                </a:solidFill>
                <a:latin typeface="Times New Roman"/>
                <a:cs typeface="Times New Roman"/>
              </a:rPr>
              <a:t>i</a:t>
            </a:r>
            <a:r>
              <a:rPr sz="900" b="1" spc="-26" dirty="0">
                <a:solidFill>
                  <a:srgbClr val="564F4D"/>
                </a:solidFill>
                <a:latin typeface="Times New Roman"/>
                <a:cs typeface="Times New Roman"/>
              </a:rPr>
              <a:t>n</a:t>
            </a:r>
            <a:r>
              <a:rPr sz="900" b="1" spc="-26" dirty="0">
                <a:solidFill>
                  <a:srgbClr val="413D3B"/>
                </a:solidFill>
                <a:latin typeface="Times New Roman"/>
                <a:cs typeface="Times New Roman"/>
              </a:rPr>
              <a:t>t</a:t>
            </a:r>
            <a:endParaRPr sz="900" dirty="0">
              <a:latin typeface="Times New Roman"/>
              <a:cs typeface="Times New Roman"/>
            </a:endParaRPr>
          </a:p>
          <a:p>
            <a:pPr marL="27820">
              <a:lnSpc>
                <a:spcPts val="850"/>
              </a:lnSpc>
            </a:pPr>
            <a:r>
              <a:rPr sz="900" b="1" spc="-62" dirty="0">
                <a:solidFill>
                  <a:srgbClr val="663B3B"/>
                </a:solidFill>
                <a:latin typeface="Arial"/>
                <a:cs typeface="Arial"/>
              </a:rPr>
              <a:t>tendon</a:t>
            </a:r>
            <a:endParaRPr sz="900" dirty="0">
              <a:latin typeface="Arial"/>
              <a:cs typeface="Arial"/>
            </a:endParaRPr>
          </a:p>
          <a:p>
            <a:pPr marR="12647" algn="r">
              <a:lnSpc>
                <a:spcPts val="1470"/>
              </a:lnSpc>
              <a:spcBef>
                <a:spcPts val="30"/>
              </a:spcBef>
            </a:pPr>
            <a:r>
              <a:rPr sz="1500" spc="91" dirty="0">
                <a:solidFill>
                  <a:srgbClr val="564F4D"/>
                </a:solidFill>
                <a:latin typeface="Times New Roman"/>
                <a:cs typeface="Times New Roman"/>
              </a:rPr>
              <a:t>'\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42593" y="4111187"/>
            <a:ext cx="234415" cy="228600"/>
          </a:xfrm>
          <a:prstGeom prst="rect">
            <a:avLst/>
          </a:prstGeom>
        </p:spPr>
        <p:txBody>
          <a:bodyPr wrap="square" lIns="0" tIns="10970" rIns="0" bIns="0" rtlCol="0">
            <a:noAutofit/>
          </a:bodyPr>
          <a:lstStyle/>
          <a:p>
            <a:pPr marL="12647">
              <a:lnSpc>
                <a:spcPts val="1735"/>
              </a:lnSpc>
            </a:pPr>
            <a:r>
              <a:rPr sz="1600" b="1" i="1" spc="35" dirty="0">
                <a:solidFill>
                  <a:srgbClr val="674104"/>
                </a:solidFill>
                <a:latin typeface="Arial"/>
                <a:cs typeface="Arial"/>
              </a:rPr>
              <a:t>aj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8393" y="4525485"/>
            <a:ext cx="490829" cy="1566403"/>
          </a:xfrm>
          <a:prstGeom prst="rect">
            <a:avLst/>
          </a:prstGeom>
        </p:spPr>
        <p:txBody>
          <a:bodyPr wrap="square" lIns="0" tIns="47163" rIns="0" bIns="0" rtlCol="0">
            <a:noAutofit/>
          </a:bodyPr>
          <a:lstStyle/>
          <a:p>
            <a:pPr algn="ctr">
              <a:lnSpc>
                <a:spcPts val="7428"/>
              </a:lnSpc>
            </a:pPr>
            <a:r>
              <a:rPr sz="7200" spc="603" dirty="0">
                <a:solidFill>
                  <a:srgbClr val="1F70B8"/>
                </a:solidFill>
                <a:latin typeface="Arial"/>
                <a:cs typeface="Arial"/>
              </a:rPr>
              <a:t>•</a:t>
            </a:r>
            <a:endParaRPr sz="7200" dirty="0">
              <a:latin typeface="Arial"/>
              <a:cs typeface="Arial"/>
            </a:endParaRPr>
          </a:p>
          <a:p>
            <a:pPr marL="70558" marR="153136" algn="ctr">
              <a:lnSpc>
                <a:spcPct val="95825"/>
              </a:lnSpc>
              <a:spcBef>
                <a:spcPts val="3034"/>
              </a:spcBef>
            </a:pPr>
            <a:r>
              <a:rPr sz="1200" spc="-203" dirty="0">
                <a:solidFill>
                  <a:srgbClr val="564F4D"/>
                </a:solidFill>
                <a:latin typeface="Arial"/>
                <a:cs typeface="Arial"/>
              </a:rPr>
              <a:t>Floo</a:t>
            </a:r>
            <a:r>
              <a:rPr sz="1200" spc="-203" dirty="0">
                <a:solidFill>
                  <a:srgbClr val="646060"/>
                </a:solidFill>
                <a:latin typeface="Arial"/>
                <a:cs typeface="Arial"/>
              </a:rPr>
              <a:t>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9393" y="4540668"/>
            <a:ext cx="665599" cy="317500"/>
          </a:xfrm>
          <a:prstGeom prst="rect">
            <a:avLst/>
          </a:prstGeom>
        </p:spPr>
        <p:txBody>
          <a:bodyPr wrap="square" lIns="0" tIns="15491" rIns="0" bIns="0" rtlCol="0">
            <a:noAutofit/>
          </a:bodyPr>
          <a:lstStyle/>
          <a:p>
            <a:pPr marL="12647">
              <a:lnSpc>
                <a:spcPts val="2450"/>
              </a:lnSpc>
            </a:pPr>
            <a:r>
              <a:rPr sz="2300" i="1" spc="-217" dirty="0">
                <a:solidFill>
                  <a:srgbClr val="674104"/>
                </a:solidFill>
                <a:latin typeface="Times New Roman"/>
                <a:cs typeface="Times New Roman"/>
              </a:rPr>
              <a:t>eionos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4960" y="4616335"/>
            <a:ext cx="510209" cy="647700"/>
          </a:xfrm>
          <a:prstGeom prst="rect">
            <a:avLst/>
          </a:prstGeom>
        </p:spPr>
        <p:txBody>
          <a:bodyPr wrap="square" lIns="0" tIns="32243" rIns="0" bIns="0" rtlCol="0">
            <a:noAutofit/>
          </a:bodyPr>
          <a:lstStyle/>
          <a:p>
            <a:pPr marL="12647">
              <a:lnSpc>
                <a:spcPts val="5080"/>
              </a:lnSpc>
            </a:pPr>
            <a:r>
              <a:rPr sz="4900" spc="910" dirty="0">
                <a:solidFill>
                  <a:srgbClr val="1F70B8"/>
                </a:solidFill>
                <a:latin typeface="Times New Roman"/>
                <a:cs typeface="Times New Roman"/>
              </a:rPr>
              <a:t>z</a:t>
            </a:r>
            <a:endParaRPr sz="49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10532" y="4798913"/>
            <a:ext cx="496103" cy="255524"/>
          </a:xfrm>
          <a:prstGeom prst="rect">
            <a:avLst/>
          </a:prstGeom>
        </p:spPr>
        <p:txBody>
          <a:bodyPr wrap="square" lIns="0" tIns="18399" rIns="0" bIns="0" rtlCol="0">
            <a:noAutofit/>
          </a:bodyPr>
          <a:lstStyle/>
          <a:p>
            <a:pPr marL="64235" indent="-51589">
              <a:lnSpc>
                <a:spcPts val="910"/>
              </a:lnSpc>
            </a:pPr>
            <a:r>
              <a:rPr sz="900" b="1" spc="-75" dirty="0">
                <a:solidFill>
                  <a:srgbClr val="646060"/>
                </a:solidFill>
                <a:latin typeface="Arial"/>
                <a:cs typeface="Arial"/>
              </a:rPr>
              <a:t>s</a:t>
            </a:r>
            <a:r>
              <a:rPr sz="900" b="1" spc="-75" dirty="0">
                <a:solidFill>
                  <a:srgbClr val="564F4D"/>
                </a:solidFill>
                <a:latin typeface="Arial"/>
                <a:cs typeface="Arial"/>
              </a:rPr>
              <a:t>up</a:t>
            </a:r>
            <a:r>
              <a:rPr sz="900" b="1" spc="-75" dirty="0">
                <a:solidFill>
                  <a:srgbClr val="646060"/>
                </a:solidFill>
                <a:latin typeface="Arial"/>
                <a:cs typeface="Arial"/>
              </a:rPr>
              <a:t>e</a:t>
            </a:r>
            <a:r>
              <a:rPr sz="900" b="1" spc="-75" dirty="0">
                <a:solidFill>
                  <a:srgbClr val="564F4D"/>
                </a:solidFill>
                <a:latin typeface="Arial"/>
                <a:cs typeface="Arial"/>
              </a:rPr>
              <a:t>rficia</a:t>
            </a:r>
            <a:r>
              <a:rPr sz="900" b="1" spc="-75" dirty="0">
                <a:solidFill>
                  <a:srgbClr val="747474"/>
                </a:solidFill>
                <a:latin typeface="Arial"/>
                <a:cs typeface="Arial"/>
              </a:rPr>
              <a:t>l in</a:t>
            </a:r>
            <a:r>
              <a:rPr sz="900" b="1" spc="-75" dirty="0">
                <a:solidFill>
                  <a:srgbClr val="564F4D"/>
                </a:solidFill>
                <a:latin typeface="Arial"/>
                <a:cs typeface="Arial"/>
              </a:rPr>
              <a:t>gu</a:t>
            </a:r>
            <a:r>
              <a:rPr sz="900" b="1" spc="-75" dirty="0">
                <a:solidFill>
                  <a:srgbClr val="413D3B"/>
                </a:solidFill>
                <a:latin typeface="Arial"/>
                <a:cs typeface="Arial"/>
              </a:rPr>
              <a:t>in</a:t>
            </a:r>
            <a:r>
              <a:rPr sz="900" b="1" spc="-75" dirty="0">
                <a:solidFill>
                  <a:srgbClr val="646060"/>
                </a:solidFill>
                <a:latin typeface="Arial"/>
                <a:cs typeface="Arial"/>
              </a:rPr>
              <a:t>a</a:t>
            </a:r>
            <a:r>
              <a:rPr sz="900" b="1" spc="-75" dirty="0">
                <a:solidFill>
                  <a:srgbClr val="8E8A87"/>
                </a:solidFill>
                <a:latin typeface="Arial"/>
                <a:cs typeface="Arial"/>
              </a:rPr>
              <a:t>l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5980" y="5027513"/>
            <a:ext cx="206420" cy="139700"/>
          </a:xfrm>
          <a:prstGeom prst="rect">
            <a:avLst/>
          </a:prstGeom>
        </p:spPr>
        <p:txBody>
          <a:bodyPr wrap="square" lIns="0" tIns="6448" rIns="0" bIns="0" rtlCol="0">
            <a:noAutofit/>
          </a:bodyPr>
          <a:lstStyle/>
          <a:p>
            <a:pPr marL="12647">
              <a:lnSpc>
                <a:spcPts val="1019"/>
              </a:lnSpc>
            </a:pPr>
            <a:r>
              <a:rPr sz="900" spc="-52" dirty="0">
                <a:solidFill>
                  <a:srgbClr val="564F4D"/>
                </a:solidFill>
                <a:latin typeface="Arial"/>
                <a:cs typeface="Arial"/>
              </a:rPr>
              <a:t>ring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4927" y="5657662"/>
            <a:ext cx="1925891" cy="1088136"/>
          </a:xfrm>
          <a:prstGeom prst="rect">
            <a:avLst/>
          </a:prstGeom>
        </p:spPr>
        <p:txBody>
          <a:bodyPr wrap="square" lIns="0" tIns="10532" rIns="0" bIns="0" rtlCol="0">
            <a:noAutofit/>
          </a:bodyPr>
          <a:lstStyle/>
          <a:p>
            <a:pPr marL="12647" marR="15807">
              <a:lnSpc>
                <a:spcPts val="1664"/>
              </a:lnSpc>
            </a:pPr>
            <a:r>
              <a:rPr sz="1600" spc="-255" dirty="0">
                <a:solidFill>
                  <a:srgbClr val="413D3B"/>
                </a:solidFill>
                <a:latin typeface="Times New Roman"/>
                <a:cs typeface="Times New Roman"/>
              </a:rPr>
              <a:t>Sup</a:t>
            </a:r>
            <a:r>
              <a:rPr sz="1600" spc="-255" dirty="0">
                <a:solidFill>
                  <a:srgbClr val="564F4D"/>
                </a:solidFill>
                <a:latin typeface="Times New Roman"/>
                <a:cs typeface="Times New Roman"/>
              </a:rPr>
              <a:t>e</a:t>
            </a:r>
            <a:r>
              <a:rPr sz="1600" spc="-255" dirty="0">
                <a:solidFill>
                  <a:srgbClr val="413D3B"/>
                </a:solidFill>
                <a:latin typeface="Times New Roman"/>
                <a:cs typeface="Times New Roman"/>
              </a:rPr>
              <a:t>rficial ing</a:t>
            </a:r>
            <a:r>
              <a:rPr sz="1600" spc="-255" dirty="0">
                <a:solidFill>
                  <a:srgbClr val="564F4D"/>
                </a:solidFill>
                <a:latin typeface="Times New Roman"/>
                <a:cs typeface="Times New Roman"/>
              </a:rPr>
              <a:t>u</a:t>
            </a:r>
            <a:r>
              <a:rPr sz="1600" spc="-255" dirty="0">
                <a:solidFill>
                  <a:srgbClr val="413D3B"/>
                </a:solidFill>
                <a:latin typeface="Times New Roman"/>
                <a:cs typeface="Times New Roman"/>
              </a:rPr>
              <a:t>inal </a:t>
            </a:r>
            <a:r>
              <a:rPr sz="1500" spc="-248" dirty="0">
                <a:solidFill>
                  <a:srgbClr val="413D3B"/>
                </a:solidFill>
                <a:latin typeface="Arial"/>
                <a:cs typeface="Arial"/>
              </a:rPr>
              <a:t>rin</a:t>
            </a:r>
            <a:r>
              <a:rPr sz="1500" spc="-248" dirty="0">
                <a:solidFill>
                  <a:srgbClr val="564F4D"/>
                </a:solidFill>
                <a:latin typeface="Arial"/>
                <a:cs typeface="Arial"/>
              </a:rPr>
              <a:t>g</a:t>
            </a:r>
            <a:endParaRPr sz="1500" dirty="0">
              <a:latin typeface="Arial"/>
              <a:cs typeface="Arial"/>
            </a:endParaRPr>
          </a:p>
          <a:p>
            <a:pPr marL="1171901" algn="just">
              <a:lnSpc>
                <a:spcPts val="1465"/>
              </a:lnSpc>
            </a:pPr>
            <a:r>
              <a:rPr sz="1500" spc="-245" dirty="0">
                <a:solidFill>
                  <a:srgbClr val="9C6BA3"/>
                </a:solidFill>
                <a:latin typeface="Times New Roman"/>
                <a:cs typeface="Times New Roman"/>
              </a:rPr>
              <a:t>Spe</a:t>
            </a:r>
            <a:r>
              <a:rPr sz="1500" spc="-245" dirty="0">
                <a:solidFill>
                  <a:srgbClr val="8C5B93"/>
                </a:solidFill>
                <a:latin typeface="Times New Roman"/>
                <a:cs typeface="Times New Roman"/>
              </a:rPr>
              <a:t>rm</a:t>
            </a:r>
            <a:r>
              <a:rPr sz="1500" spc="-245" dirty="0">
                <a:solidFill>
                  <a:srgbClr val="9C6BA3"/>
                </a:solidFill>
                <a:latin typeface="Times New Roman"/>
                <a:cs typeface="Times New Roman"/>
              </a:rPr>
              <a:t>atic cord</a:t>
            </a:r>
            <a:endParaRPr sz="1500" dirty="0">
              <a:latin typeface="Times New Roman"/>
              <a:cs typeface="Times New Roman"/>
            </a:endParaRPr>
          </a:p>
          <a:p>
            <a:pPr marL="1174937" marR="39674" indent="-3034" algn="just">
              <a:lnSpc>
                <a:spcPts val="1777"/>
              </a:lnSpc>
              <a:spcBef>
                <a:spcPts val="65"/>
              </a:spcBef>
            </a:pPr>
            <a:r>
              <a:rPr sz="1500" spc="-280" dirty="0">
                <a:solidFill>
                  <a:srgbClr val="9C6BA3"/>
                </a:solidFill>
                <a:latin typeface="Times New Roman"/>
                <a:cs typeface="Times New Roman"/>
              </a:rPr>
              <a:t>e</a:t>
            </a:r>
            <a:r>
              <a:rPr sz="1500" spc="253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500" spc="-79" dirty="0">
                <a:solidFill>
                  <a:srgbClr val="9C6BA3"/>
                </a:solidFill>
                <a:latin typeface="Times New Roman"/>
                <a:cs typeface="Times New Roman"/>
              </a:rPr>
              <a:t>t</a:t>
            </a:r>
            <a:r>
              <a:rPr sz="1500" spc="-227" dirty="0">
                <a:solidFill>
                  <a:srgbClr val="9C6BA3"/>
                </a:solidFill>
                <a:latin typeface="Times New Roman"/>
                <a:cs typeface="Times New Roman"/>
              </a:rPr>
              <a:t>s</a:t>
            </a:r>
            <a:r>
              <a:rPr sz="1500" spc="-129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326" dirty="0">
                <a:solidFill>
                  <a:srgbClr val="9C6BA3"/>
                </a:solidFill>
                <a:latin typeface="Times New Roman"/>
                <a:cs typeface="Times New Roman"/>
              </a:rPr>
              <a:t>th</a:t>
            </a:r>
            <a:r>
              <a:rPr sz="1500" spc="-269" dirty="0">
                <a:solidFill>
                  <a:srgbClr val="9C6BA3"/>
                </a:solidFill>
                <a:latin typeface="Times New Roman"/>
                <a:cs typeface="Times New Roman"/>
              </a:rPr>
              <a:t>r</a:t>
            </a:r>
            <a:r>
              <a:rPr sz="1500" spc="-413" dirty="0">
                <a:solidFill>
                  <a:srgbClr val="8C5B93"/>
                </a:solidFill>
                <a:latin typeface="Times New Roman"/>
                <a:cs typeface="Times New Roman"/>
              </a:rPr>
              <a:t>o</a:t>
            </a:r>
            <a:r>
              <a:rPr sz="1500" spc="-267" dirty="0">
                <a:solidFill>
                  <a:srgbClr val="9C6BA3"/>
                </a:solidFill>
                <a:latin typeface="Times New Roman"/>
                <a:cs typeface="Times New Roman"/>
              </a:rPr>
              <a:t>u</a:t>
            </a:r>
            <a:r>
              <a:rPr sz="1500" spc="-52" dirty="0">
                <a:solidFill>
                  <a:srgbClr val="9C6BA3"/>
                </a:solidFill>
                <a:latin typeface="Times New Roman"/>
                <a:cs typeface="Times New Roman"/>
              </a:rPr>
              <a:t>gh</a:t>
            </a:r>
            <a:r>
              <a:rPr sz="1500" spc="-26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261" dirty="0">
                <a:solidFill>
                  <a:srgbClr val="9C6BA3"/>
                </a:solidFill>
                <a:latin typeface="Arial"/>
                <a:cs typeface="Arial"/>
              </a:rPr>
              <a:t>t</a:t>
            </a:r>
            <a:r>
              <a:rPr sz="1500" spc="-506" dirty="0">
                <a:solidFill>
                  <a:srgbClr val="9C6BA3"/>
                </a:solidFill>
                <a:latin typeface="Arial"/>
                <a:cs typeface="Arial"/>
              </a:rPr>
              <a:t>h</a:t>
            </a:r>
            <a:r>
              <a:rPr sz="1500" spc="-158" dirty="0">
                <a:solidFill>
                  <a:srgbClr val="9C6BA3"/>
                </a:solidFill>
                <a:latin typeface="Arial"/>
                <a:cs typeface="Arial"/>
              </a:rPr>
              <a:t>e</a:t>
            </a:r>
            <a:r>
              <a:rPr sz="1500" spc="-154" dirty="0">
                <a:solidFill>
                  <a:srgbClr val="9C6BA3"/>
                </a:solidFill>
                <a:latin typeface="Arial"/>
                <a:cs typeface="Arial"/>
              </a:rPr>
              <a:t> </a:t>
            </a:r>
            <a:r>
              <a:rPr sz="1600" spc="-273" dirty="0">
                <a:solidFill>
                  <a:srgbClr val="9C6BA3"/>
                </a:solidFill>
                <a:latin typeface="Times New Roman"/>
                <a:cs typeface="Times New Roman"/>
              </a:rPr>
              <a:t>s</a:t>
            </a:r>
            <a:r>
              <a:rPr sz="1600" spc="-356" dirty="0">
                <a:solidFill>
                  <a:srgbClr val="9C6BA3"/>
                </a:solidFill>
                <a:latin typeface="Times New Roman"/>
                <a:cs typeface="Times New Roman"/>
              </a:rPr>
              <a:t>u</a:t>
            </a:r>
            <a:r>
              <a:rPr sz="1600" spc="-319" dirty="0">
                <a:solidFill>
                  <a:srgbClr val="9C6BA3"/>
                </a:solidFill>
                <a:latin typeface="Times New Roman"/>
                <a:cs typeface="Times New Roman"/>
              </a:rPr>
              <a:t>p</a:t>
            </a:r>
            <a:r>
              <a:rPr sz="1600" spc="-255" dirty="0">
                <a:solidFill>
                  <a:srgbClr val="9C6BA3"/>
                </a:solidFill>
                <a:latin typeface="Times New Roman"/>
                <a:cs typeface="Times New Roman"/>
              </a:rPr>
              <a:t>e</a:t>
            </a:r>
            <a:r>
              <a:rPr sz="1600" spc="-356" dirty="0">
                <a:solidFill>
                  <a:srgbClr val="9C6BA3"/>
                </a:solidFill>
                <a:latin typeface="Times New Roman"/>
                <a:cs typeface="Times New Roman"/>
              </a:rPr>
              <a:t>r</a:t>
            </a:r>
            <a:r>
              <a:rPr sz="1600" spc="-346" dirty="0">
                <a:solidFill>
                  <a:srgbClr val="9C6BA3"/>
                </a:solidFill>
                <a:latin typeface="Times New Roman"/>
                <a:cs typeface="Times New Roman"/>
              </a:rPr>
              <a:t>f</a:t>
            </a:r>
            <a:r>
              <a:rPr sz="1600" spc="61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600" spc="-446" dirty="0">
                <a:solidFill>
                  <a:srgbClr val="9C6BA3"/>
                </a:solidFill>
                <a:latin typeface="Times New Roman"/>
                <a:cs typeface="Times New Roman"/>
              </a:rPr>
              <a:t>c</a:t>
            </a:r>
            <a:r>
              <a:rPr sz="1600" spc="-275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600" spc="-467" dirty="0">
                <a:solidFill>
                  <a:srgbClr val="9C6BA3"/>
                </a:solidFill>
                <a:latin typeface="Times New Roman"/>
                <a:cs typeface="Times New Roman"/>
              </a:rPr>
              <a:t>a</a:t>
            </a:r>
            <a:r>
              <a:rPr sz="1600" spc="158" dirty="0">
                <a:solidFill>
                  <a:srgbClr val="9C6BA3"/>
                </a:solidFill>
                <a:latin typeface="Times New Roman"/>
                <a:cs typeface="Times New Roman"/>
              </a:rPr>
              <a:t>l</a:t>
            </a:r>
            <a:r>
              <a:rPr sz="1600" spc="143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500" spc="-223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500" spc="-245" dirty="0">
                <a:solidFill>
                  <a:srgbClr val="8C5B93"/>
                </a:solidFill>
                <a:latin typeface="Times New Roman"/>
                <a:cs typeface="Times New Roman"/>
              </a:rPr>
              <a:t>n</a:t>
            </a:r>
            <a:r>
              <a:rPr sz="1500" spc="-517" dirty="0">
                <a:solidFill>
                  <a:srgbClr val="9C6BA3"/>
                </a:solidFill>
                <a:latin typeface="Times New Roman"/>
                <a:cs typeface="Times New Roman"/>
              </a:rPr>
              <a:t>g</a:t>
            </a:r>
            <a:r>
              <a:rPr sz="1500" spc="-503" dirty="0">
                <a:solidFill>
                  <a:srgbClr val="9C6BA3"/>
                </a:solidFill>
                <a:latin typeface="Times New Roman"/>
                <a:cs typeface="Times New Roman"/>
              </a:rPr>
              <a:t>u</a:t>
            </a:r>
            <a:r>
              <a:rPr sz="1500" spc="113" dirty="0">
                <a:solidFill>
                  <a:srgbClr val="9C6BA3"/>
                </a:solidFill>
                <a:latin typeface="Times New Roman"/>
                <a:cs typeface="Times New Roman"/>
              </a:rPr>
              <a:t>i</a:t>
            </a:r>
            <a:r>
              <a:rPr sz="1500" spc="-54" dirty="0">
                <a:solidFill>
                  <a:srgbClr val="9C6BA3"/>
                </a:solidFill>
                <a:latin typeface="Times New Roman"/>
                <a:cs typeface="Times New Roman"/>
              </a:rPr>
              <a:t>n</a:t>
            </a:r>
            <a:r>
              <a:rPr sz="1500" spc="-243" dirty="0">
                <a:solidFill>
                  <a:srgbClr val="9C6BA3"/>
                </a:solidFill>
                <a:latin typeface="Times New Roman"/>
                <a:cs typeface="Times New Roman"/>
              </a:rPr>
              <a:t>al</a:t>
            </a:r>
            <a:r>
              <a:rPr sz="1500" spc="-9" dirty="0">
                <a:solidFill>
                  <a:srgbClr val="9C6BA3"/>
                </a:solidFill>
                <a:latin typeface="Times New Roman"/>
                <a:cs typeface="Times New Roman"/>
              </a:rPr>
              <a:t> </a:t>
            </a:r>
            <a:r>
              <a:rPr sz="1600" spc="-239" dirty="0">
                <a:solidFill>
                  <a:srgbClr val="8C5B93"/>
                </a:solidFill>
                <a:latin typeface="Times New Roman"/>
                <a:cs typeface="Times New Roman"/>
              </a:rPr>
              <a:t>r</a:t>
            </a:r>
            <a:r>
              <a:rPr sz="1600" spc="-209" dirty="0">
                <a:solidFill>
                  <a:srgbClr val="8C5B93"/>
                </a:solidFill>
                <a:latin typeface="Times New Roman"/>
                <a:cs typeface="Times New Roman"/>
              </a:rPr>
              <a:t>i</a:t>
            </a:r>
            <a:r>
              <a:rPr sz="1600" spc="-311" dirty="0">
                <a:solidFill>
                  <a:srgbClr val="9C6BA3"/>
                </a:solidFill>
                <a:latin typeface="Times New Roman"/>
                <a:cs typeface="Times New Roman"/>
              </a:rPr>
              <a:t>ng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78383" y="5796762"/>
            <a:ext cx="613091" cy="255508"/>
          </a:xfrm>
          <a:prstGeom prst="rect">
            <a:avLst/>
          </a:prstGeom>
        </p:spPr>
        <p:txBody>
          <a:bodyPr wrap="square" lIns="0" tIns="5152" rIns="0" bIns="0" rtlCol="0">
            <a:noAutofit/>
          </a:bodyPr>
          <a:lstStyle/>
          <a:p>
            <a:pPr algn="ctr">
              <a:lnSpc>
                <a:spcPts val="815"/>
              </a:lnSpc>
            </a:pPr>
            <a:r>
              <a:rPr sz="800" spc="5" dirty="0">
                <a:solidFill>
                  <a:srgbClr val="564F4D"/>
                </a:solidFill>
                <a:latin typeface="Arial"/>
                <a:cs typeface="Arial"/>
              </a:rPr>
              <a:t>ex</a:t>
            </a:r>
            <a:r>
              <a:rPr sz="800" spc="5" dirty="0">
                <a:solidFill>
                  <a:srgbClr val="413D3B"/>
                </a:solidFill>
                <a:latin typeface="Arial"/>
                <a:cs typeface="Arial"/>
              </a:rPr>
              <a:t>t</a:t>
            </a:r>
            <a:r>
              <a:rPr sz="800" spc="5" dirty="0">
                <a:solidFill>
                  <a:srgbClr val="564F4D"/>
                </a:solidFill>
                <a:latin typeface="Arial"/>
                <a:cs typeface="Arial"/>
              </a:rPr>
              <a:t>e</a:t>
            </a:r>
            <a:r>
              <a:rPr sz="800" spc="5" dirty="0">
                <a:solidFill>
                  <a:srgbClr val="646060"/>
                </a:solidFill>
                <a:latin typeface="Arial"/>
                <a:cs typeface="Arial"/>
              </a:rPr>
              <a:t>r</a:t>
            </a:r>
            <a:r>
              <a:rPr sz="800" spc="5" dirty="0">
                <a:solidFill>
                  <a:srgbClr val="413D3B"/>
                </a:solidFill>
                <a:latin typeface="Arial"/>
                <a:cs typeface="Arial"/>
              </a:rPr>
              <a:t>n</a:t>
            </a:r>
            <a:r>
              <a:rPr sz="800" spc="5" dirty="0">
                <a:solidFill>
                  <a:srgbClr val="564F4D"/>
                </a:solidFill>
                <a:latin typeface="Arial"/>
                <a:cs typeface="Arial"/>
              </a:rPr>
              <a:t>al </a:t>
            </a:r>
            <a:r>
              <a:rPr sz="800" spc="5" dirty="0">
                <a:solidFill>
                  <a:srgbClr val="413D3B"/>
                </a:solidFill>
                <a:latin typeface="Arial"/>
                <a:cs typeface="Arial"/>
              </a:rPr>
              <a:t>il</a:t>
            </a:r>
            <a:r>
              <a:rPr sz="800" spc="5" dirty="0">
                <a:solidFill>
                  <a:srgbClr val="646060"/>
                </a:solidFill>
                <a:latin typeface="Arial"/>
                <a:cs typeface="Arial"/>
              </a:rPr>
              <a:t>iac</a:t>
            </a:r>
            <a:endParaRPr sz="800" dirty="0">
              <a:latin typeface="Arial"/>
              <a:cs typeface="Arial"/>
            </a:endParaRPr>
          </a:p>
          <a:p>
            <a:pPr marL="91800" marR="101093" algn="ctr">
              <a:lnSpc>
                <a:spcPts val="1125"/>
              </a:lnSpc>
              <a:spcBef>
                <a:spcPts val="15"/>
              </a:spcBef>
            </a:pPr>
            <a:r>
              <a:rPr sz="900" spc="29" dirty="0">
                <a:solidFill>
                  <a:srgbClr val="564F4D"/>
                </a:solidFill>
                <a:latin typeface="Times New Roman"/>
                <a:cs typeface="Times New Roman"/>
              </a:rPr>
              <a:t>a</a:t>
            </a:r>
            <a:r>
              <a:rPr sz="900" spc="29" dirty="0">
                <a:solidFill>
                  <a:srgbClr val="8E8A87"/>
                </a:solidFill>
                <a:latin typeface="Times New Roman"/>
                <a:cs typeface="Times New Roman"/>
              </a:rPr>
              <a:t>.</a:t>
            </a:r>
            <a:r>
              <a:rPr sz="900" spc="29" dirty="0">
                <a:solidFill>
                  <a:srgbClr val="564F4D"/>
                </a:solidFill>
                <a:latin typeface="Times New Roman"/>
                <a:cs typeface="Times New Roman"/>
              </a:rPr>
              <a:t>a</a:t>
            </a:r>
            <a:r>
              <a:rPr sz="900" spc="29" dirty="0">
                <a:solidFill>
                  <a:srgbClr val="413D3B"/>
                </a:solidFill>
                <a:latin typeface="Times New Roman"/>
                <a:cs typeface="Times New Roman"/>
              </a:rPr>
              <a:t>nd </a:t>
            </a:r>
            <a:r>
              <a:rPr sz="1200" spc="-5" dirty="0">
                <a:solidFill>
                  <a:srgbClr val="836959"/>
                </a:solidFill>
                <a:latin typeface="Arial"/>
                <a:cs typeface="Arial"/>
              </a:rPr>
              <a:t>v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07100" y="5836597"/>
            <a:ext cx="164564" cy="203200"/>
          </a:xfrm>
          <a:prstGeom prst="rect">
            <a:avLst/>
          </a:prstGeom>
        </p:spPr>
        <p:txBody>
          <a:bodyPr wrap="square" lIns="0" tIns="9675" rIns="0" bIns="0" rtlCol="0">
            <a:noAutofit/>
          </a:bodyPr>
          <a:lstStyle/>
          <a:p>
            <a:pPr marL="12647">
              <a:lnSpc>
                <a:spcPts val="1526"/>
              </a:lnSpc>
            </a:pPr>
            <a:r>
              <a:rPr sz="1400" spc="418" dirty="0">
                <a:solidFill>
                  <a:srgbClr val="BCB1A5"/>
                </a:solidFill>
                <a:latin typeface="Times New Roman"/>
                <a:cs typeface="Times New Roman"/>
              </a:rPr>
              <a:t>I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1809" y="5887078"/>
            <a:ext cx="439895" cy="333569"/>
          </a:xfrm>
          <a:prstGeom prst="rect">
            <a:avLst/>
          </a:prstGeom>
        </p:spPr>
        <p:txBody>
          <a:bodyPr wrap="square" lIns="0" tIns="16281" rIns="0" bIns="0" rtlCol="0">
            <a:noAutofit/>
          </a:bodyPr>
          <a:lstStyle/>
          <a:p>
            <a:pPr marL="12647">
              <a:lnSpc>
                <a:spcPts val="2567"/>
              </a:lnSpc>
            </a:pPr>
            <a:r>
              <a:rPr sz="2300" spc="-534" dirty="0">
                <a:solidFill>
                  <a:srgbClr val="646060"/>
                </a:solidFill>
                <a:latin typeface="Times New Roman"/>
                <a:cs typeface="Times New Roman"/>
              </a:rPr>
              <a:t>t</a:t>
            </a:r>
            <a:r>
              <a:rPr sz="1400" spc="44" baseline="80522" dirty="0">
                <a:solidFill>
                  <a:srgbClr val="413D3B"/>
                </a:solidFill>
                <a:latin typeface="Arial"/>
                <a:cs typeface="Arial"/>
              </a:rPr>
              <a:t>pu</a:t>
            </a:r>
            <a:r>
              <a:rPr sz="2300" spc="-534" dirty="0">
                <a:solidFill>
                  <a:srgbClr val="646060"/>
                </a:solidFill>
                <a:latin typeface="Times New Roman"/>
                <a:cs typeface="Times New Roman"/>
              </a:rPr>
              <a:t>r</a:t>
            </a:r>
            <a:r>
              <a:rPr sz="1400" spc="44" baseline="80522" dirty="0">
                <a:solidFill>
                  <a:srgbClr val="646060"/>
                </a:solidFill>
                <a:latin typeface="Arial"/>
                <a:cs typeface="Arial"/>
              </a:rPr>
              <a:t>b</a:t>
            </a:r>
            <a:r>
              <a:rPr sz="2300" spc="-534" dirty="0">
                <a:solidFill>
                  <a:srgbClr val="8E8A87"/>
                </a:solidFill>
                <a:latin typeface="Times New Roman"/>
                <a:cs typeface="Times New Roman"/>
              </a:rPr>
              <a:t>°</a:t>
            </a:r>
            <a:r>
              <a:rPr sz="1400" spc="44" baseline="80522" dirty="0">
                <a:solidFill>
                  <a:srgbClr val="646060"/>
                </a:solidFill>
                <a:latin typeface="Arial"/>
                <a:cs typeface="Arial"/>
              </a:rPr>
              <a:t>_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8813" y="2362200"/>
            <a:ext cx="4675187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6670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513060" y="1085133"/>
            <a:ext cx="1555848" cy="502104"/>
          </a:xfrm>
          <a:prstGeom prst="rect">
            <a:avLst/>
          </a:prstGeom>
        </p:spPr>
        <p:txBody>
          <a:bodyPr wrap="square" lIns="0" tIns="25262" rIns="0" bIns="0" rtlCol="0">
            <a:noAutofit/>
          </a:bodyPr>
          <a:lstStyle/>
          <a:p>
            <a:pPr marL="12324">
              <a:lnSpc>
                <a:spcPts val="3971"/>
              </a:lnSpc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7200" y="228600"/>
            <a:ext cx="4873760" cy="1789938"/>
          </a:xfrm>
          <a:prstGeom prst="rect">
            <a:avLst/>
          </a:prstGeom>
        </p:spPr>
        <p:txBody>
          <a:bodyPr wrap="square" lIns="0" tIns="14448" rIns="0" bIns="0" rtlCol="0">
            <a:noAutofit/>
          </a:bodyPr>
          <a:lstStyle/>
          <a:p>
            <a:pPr marL="15279" marR="40663">
              <a:lnSpc>
                <a:spcPct val="95825"/>
              </a:lnSpc>
              <a:spcBef>
                <a:spcPts val="1695"/>
              </a:spcBef>
              <a:buFont typeface="Arial" pitchFamily="34" charset="0"/>
              <a:buChar char="•"/>
            </a:pPr>
            <a:r>
              <a:rPr sz="2000" spc="33" dirty="0" smtClean="0">
                <a:latin typeface="Times New Roman"/>
                <a:cs typeface="Times New Roman"/>
              </a:rPr>
              <a:t>Cut </a:t>
            </a:r>
            <a:r>
              <a:rPr sz="2000" spc="33" dirty="0">
                <a:latin typeface="Times New Roman"/>
                <a:cs typeface="Times New Roman"/>
              </a:rPr>
              <a:t>surface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400" y="609600"/>
            <a:ext cx="5257800" cy="762000"/>
          </a:xfrm>
          <a:prstGeom prst="rect">
            <a:avLst/>
          </a:prstGeom>
        </p:spPr>
        <p:txBody>
          <a:bodyPr wrap="square" lIns="0" tIns="12569" rIns="0" bIns="0" rtlCol="0">
            <a:noAutofit/>
          </a:bodyPr>
          <a:lstStyle/>
          <a:p>
            <a:pPr marL="12324" marR="35119">
              <a:lnSpc>
                <a:spcPts val="1984"/>
              </a:lnSpc>
              <a:buFont typeface="Wingdings" pitchFamily="2" charset="2"/>
              <a:buChar char="Ø"/>
            </a:pPr>
            <a:r>
              <a:rPr spc="20" dirty="0">
                <a:latin typeface="Times New Roman"/>
                <a:cs typeface="Times New Roman"/>
              </a:rPr>
              <a:t>Variably sized cysts</a:t>
            </a:r>
            <a:endParaRPr dirty="0">
              <a:latin typeface="Times New Roman"/>
              <a:cs typeface="Times New Roman"/>
            </a:endParaRPr>
          </a:p>
          <a:p>
            <a:pPr marL="27111">
              <a:lnSpc>
                <a:spcPct val="95825"/>
              </a:lnSpc>
              <a:spcBef>
                <a:spcPts val="1301"/>
              </a:spcBef>
              <a:buFont typeface="Wingdings" pitchFamily="2" charset="2"/>
              <a:buChar char="Ø"/>
            </a:pPr>
            <a:r>
              <a:rPr spc="58" dirty="0">
                <a:latin typeface="Times New Roman"/>
                <a:cs typeface="Times New Roman"/>
              </a:rPr>
              <a:t>Gelatinous, mucinous, hyalinized material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3400" y="1371600"/>
            <a:ext cx="1524000" cy="304800"/>
          </a:xfrm>
          <a:prstGeom prst="rect">
            <a:avLst/>
          </a:prstGeom>
        </p:spPr>
        <p:txBody>
          <a:bodyPr wrap="square" lIns="0" tIns="12569" rIns="0" bIns="0" rtlCol="0">
            <a:noAutofit/>
          </a:bodyPr>
          <a:lstStyle/>
          <a:p>
            <a:pPr marL="12324">
              <a:lnSpc>
                <a:spcPts val="1984"/>
              </a:lnSpc>
              <a:buFont typeface="Wingdings" pitchFamily="2" charset="2"/>
              <a:buChar char="Ø"/>
            </a:pPr>
            <a:r>
              <a:rPr spc="65" dirty="0">
                <a:latin typeface="Times New Roman"/>
                <a:cs typeface="Times New Roman"/>
              </a:rPr>
              <a:t>Intersposed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1200" y="1371600"/>
            <a:ext cx="1492910" cy="257175"/>
          </a:xfrm>
          <a:prstGeom prst="rect">
            <a:avLst/>
          </a:prstGeom>
        </p:spPr>
        <p:txBody>
          <a:bodyPr wrap="square" lIns="0" tIns="12569" rIns="0" bIns="0" rtlCol="0">
            <a:noAutofit/>
          </a:bodyPr>
          <a:lstStyle/>
          <a:p>
            <a:pPr marL="12324">
              <a:lnSpc>
                <a:spcPts val="1984"/>
              </a:lnSpc>
            </a:pPr>
            <a:r>
              <a:rPr spc="-14" dirty="0">
                <a:latin typeface="Times New Roman"/>
                <a:cs typeface="Times New Roman"/>
              </a:rPr>
              <a:t>s</a:t>
            </a:r>
            <a:r>
              <a:rPr spc="-18" dirty="0">
                <a:latin typeface="Times New Roman"/>
                <a:cs typeface="Times New Roman"/>
              </a:rPr>
              <a:t>o</a:t>
            </a:r>
            <a:r>
              <a:rPr dirty="0">
                <a:latin typeface="Times New Roman"/>
                <a:cs typeface="Times New Roman"/>
              </a:rPr>
              <a:t>l</a:t>
            </a:r>
            <a:r>
              <a:rPr spc="-18" dirty="0">
                <a:latin typeface="Times New Roman"/>
                <a:cs typeface="Times New Roman"/>
              </a:rPr>
              <a:t>i</a:t>
            </a:r>
            <a:r>
              <a:rPr dirty="0">
                <a:latin typeface="Times New Roman"/>
                <a:cs typeface="Times New Roman"/>
              </a:rPr>
              <a:t>d  </a:t>
            </a:r>
            <a:r>
              <a:rPr spc="-45" dirty="0" smtClean="0">
                <a:latin typeface="Times New Roman"/>
                <a:cs typeface="Times New Roman"/>
              </a:rPr>
              <a:t>i</a:t>
            </a:r>
            <a:r>
              <a:rPr spc="28" dirty="0" smtClean="0">
                <a:latin typeface="Times New Roman"/>
                <a:cs typeface="Times New Roman"/>
              </a:rPr>
              <a:t>s</a:t>
            </a:r>
            <a:r>
              <a:rPr dirty="0" smtClean="0">
                <a:latin typeface="Times New Roman"/>
                <a:cs typeface="Times New Roman"/>
              </a:rPr>
              <a:t>l</a:t>
            </a:r>
            <a:r>
              <a:rPr spc="89" dirty="0" smtClean="0">
                <a:latin typeface="Times New Roman"/>
                <a:cs typeface="Times New Roman"/>
              </a:rPr>
              <a:t>a</a:t>
            </a:r>
            <a:r>
              <a:rPr spc="150" dirty="0" smtClean="0">
                <a:latin typeface="Times New Roman"/>
                <a:cs typeface="Times New Roman"/>
              </a:rPr>
              <a:t>n</a:t>
            </a:r>
            <a:r>
              <a:rPr spc="104" dirty="0" smtClean="0">
                <a:latin typeface="Times New Roman"/>
                <a:cs typeface="Times New Roman"/>
              </a:rPr>
              <a:t>d</a:t>
            </a:r>
            <a:r>
              <a:rPr dirty="0" smtClean="0">
                <a:latin typeface="Times New Roman"/>
                <a:cs typeface="Times New Roman"/>
              </a:rPr>
              <a:t>s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81400" y="2819400"/>
            <a:ext cx="157433" cy="546260"/>
          </a:xfrm>
          <a:prstGeom prst="rect">
            <a:avLst/>
          </a:prstGeom>
        </p:spPr>
        <p:txBody>
          <a:bodyPr wrap="square" lIns="0" tIns="12569" rIns="0" bIns="0" rtlCol="0">
            <a:noAutofit/>
          </a:bodyPr>
          <a:lstStyle/>
          <a:p>
            <a:pPr marL="12324">
              <a:lnSpc>
                <a:spcPts val="1984"/>
              </a:lnSpc>
            </a:pPr>
            <a:r>
              <a:rPr spc="220" dirty="0">
                <a:latin typeface="Times New Roman"/>
                <a:cs typeface="Times New Roman"/>
              </a:rPr>
              <a:t>-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52800" y="1371600"/>
            <a:ext cx="1009006" cy="257175"/>
          </a:xfrm>
          <a:prstGeom prst="rect">
            <a:avLst/>
          </a:prstGeom>
        </p:spPr>
        <p:txBody>
          <a:bodyPr wrap="square" lIns="0" tIns="12569" rIns="0" bIns="0" rtlCol="0">
            <a:noAutofit/>
          </a:bodyPr>
          <a:lstStyle/>
          <a:p>
            <a:pPr marL="12324">
              <a:lnSpc>
                <a:spcPts val="1984"/>
              </a:lnSpc>
            </a:pPr>
            <a:r>
              <a:rPr spc="54" dirty="0">
                <a:latin typeface="Times New Roman"/>
                <a:cs typeface="Times New Roman"/>
              </a:rPr>
              <a:t>cartilage/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67200" y="1371600"/>
            <a:ext cx="4876800" cy="762000"/>
          </a:xfrm>
          <a:prstGeom prst="rect">
            <a:avLst/>
          </a:prstGeom>
        </p:spPr>
        <p:txBody>
          <a:bodyPr wrap="square" lIns="0" tIns="12569" rIns="0" bIns="0" rtlCol="0">
            <a:noAutofit/>
          </a:bodyPr>
          <a:lstStyle/>
          <a:p>
            <a:pPr marL="12324">
              <a:lnSpc>
                <a:spcPts val="1984"/>
              </a:lnSpc>
            </a:pPr>
            <a:r>
              <a:rPr spc="93" dirty="0" smtClean="0">
                <a:latin typeface="Times New Roman"/>
                <a:cs typeface="Times New Roman"/>
              </a:rPr>
              <a:t>bone/pancreatic/</a:t>
            </a:r>
            <a:r>
              <a:rPr lang="en-GB" spc="30" dirty="0" smtClean="0">
                <a:latin typeface="Times New Roman"/>
                <a:cs typeface="Times New Roman"/>
              </a:rPr>
              <a:t>liver/</a:t>
            </a:r>
            <a:r>
              <a:rPr lang="en-GB" spc="71" dirty="0" smtClean="0">
                <a:latin typeface="Times New Roman"/>
                <a:cs typeface="Times New Roman"/>
              </a:rPr>
              <a:t>intestinal/ muscle/ neural/</a:t>
            </a:r>
            <a:endParaRPr lang="en-GB" dirty="0" smtClean="0">
              <a:latin typeface="Times New Roman"/>
              <a:cs typeface="Times New Roman"/>
            </a:endParaRPr>
          </a:p>
          <a:p>
            <a:pPr marL="12324">
              <a:lnSpc>
                <a:spcPts val="1984"/>
              </a:lnSpc>
            </a:pPr>
            <a:endParaRPr dirty="0">
              <a:latin typeface="Times New Roman"/>
              <a:cs typeface="Times New Roman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286000" y="4343400"/>
            <a:ext cx="5334000" cy="762000"/>
          </a:xfrm>
          <a:prstGeom prst="rect">
            <a:avLst/>
          </a:prstGeom>
        </p:spPr>
        <p:txBody>
          <a:bodyPr wrap="square" lIns="0" tIns="12569" rIns="0" bIns="0" rtlCol="0">
            <a:noAutofit/>
          </a:bodyPr>
          <a:lstStyle/>
          <a:p>
            <a:pPr marL="12324">
              <a:lnSpc>
                <a:spcPts val="1984"/>
              </a:lnSpc>
            </a:pPr>
            <a:endParaRPr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1600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pc="71" dirty="0" smtClean="0">
                <a:latin typeface="Times New Roman"/>
                <a:cs typeface="Times New Roman"/>
              </a:rPr>
              <a:t>Connective  tissue</a:t>
            </a:r>
            <a:endParaRPr lang="en-GB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4105469" cy="40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828800"/>
            <a:ext cx="2760307" cy="419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bject 4"/>
          <p:cNvSpPr txBox="1"/>
          <p:nvPr/>
        </p:nvSpPr>
        <p:spPr>
          <a:xfrm>
            <a:off x="609600" y="6096000"/>
            <a:ext cx="4343400" cy="609600"/>
          </a:xfrm>
          <a:prstGeom prst="rect">
            <a:avLst/>
          </a:prstGeom>
        </p:spPr>
        <p:txBody>
          <a:bodyPr wrap="square" lIns="0" tIns="11957" rIns="0" bIns="0" rtlCol="0">
            <a:noAutofit/>
          </a:bodyPr>
          <a:lstStyle/>
          <a:p>
            <a:pPr marL="27112" marR="33275">
              <a:lnSpc>
                <a:spcPts val="1885"/>
              </a:lnSpc>
              <a:buFont typeface="Wingdings" pitchFamily="2" charset="2"/>
              <a:buChar char="Ø"/>
            </a:pPr>
            <a:r>
              <a:rPr sz="2100" spc="60" dirty="0">
                <a:latin typeface="Times New Roman"/>
                <a:cs typeface="Times New Roman"/>
              </a:rPr>
              <a:t>Immature Teratoma</a:t>
            </a:r>
            <a:endParaRPr sz="2100" dirty="0">
              <a:latin typeface="Times New Roman"/>
              <a:cs typeface="Times New Roman"/>
            </a:endParaRPr>
          </a:p>
          <a:p>
            <a:pPr marL="12326">
              <a:lnSpc>
                <a:spcPct val="95825"/>
              </a:lnSpc>
              <a:buFont typeface="Wingdings" pitchFamily="2" charset="2"/>
              <a:buChar char="Ø"/>
            </a:pPr>
            <a:r>
              <a:rPr sz="2100" spc="37" dirty="0">
                <a:latin typeface="Times New Roman"/>
                <a:cs typeface="Times New Roman"/>
              </a:rPr>
              <a:t>Areas of fibrosis &amp; hemorrhage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25" name="object 3"/>
          <p:cNvSpPr txBox="1"/>
          <p:nvPr/>
        </p:nvSpPr>
        <p:spPr>
          <a:xfrm>
            <a:off x="6248400" y="6019800"/>
            <a:ext cx="2079057" cy="293913"/>
          </a:xfrm>
          <a:prstGeom prst="rect">
            <a:avLst/>
          </a:prstGeom>
        </p:spPr>
        <p:txBody>
          <a:bodyPr wrap="square" lIns="0" tIns="14450" rIns="0" bIns="0" rtlCol="0">
            <a:noAutofit/>
          </a:bodyPr>
          <a:lstStyle/>
          <a:p>
            <a:pPr marL="12326">
              <a:lnSpc>
                <a:spcPts val="2280"/>
              </a:lnSpc>
            </a:pPr>
            <a:r>
              <a:rPr sz="2100" spc="56" dirty="0">
                <a:latin typeface="Times New Roman"/>
                <a:cs typeface="Times New Roman"/>
              </a:rPr>
              <a:t>Mature Teratoma</a:t>
            </a:r>
            <a:endParaRPr sz="2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81000" y="914400"/>
            <a:ext cx="3453695" cy="3352425"/>
          </a:xfrm>
          <a:prstGeom prst="rect">
            <a:avLst/>
          </a:prstGeom>
        </p:spPr>
        <p:txBody>
          <a:bodyPr wrap="square" lIns="0" tIns="20768" rIns="0" bIns="0" rtlCol="0">
            <a:noAutofit/>
          </a:bodyPr>
          <a:lstStyle/>
          <a:p>
            <a:pPr marL="15285" marR="79502">
              <a:lnSpc>
                <a:spcPts val="5267"/>
              </a:lnSpc>
              <a:spcBef>
                <a:spcPts val="99"/>
              </a:spcBef>
              <a:buFont typeface="Arial" pitchFamily="34" charset="0"/>
              <a:buChar char="•"/>
            </a:pPr>
            <a:r>
              <a:rPr sz="2000" spc="77" dirty="0" smtClean="0">
                <a:latin typeface="Times New Roman"/>
                <a:cs typeface="Times New Roman"/>
              </a:rPr>
              <a:t>Most </a:t>
            </a:r>
            <a:r>
              <a:rPr sz="2000" spc="77" dirty="0">
                <a:latin typeface="Times New Roman"/>
                <a:cs typeface="Times New Roman"/>
              </a:rPr>
              <a:t>common</a:t>
            </a:r>
            <a:endParaRPr sz="2000" dirty="0">
              <a:latin typeface="Times New Roman"/>
              <a:cs typeface="Times New Roman"/>
            </a:endParaRPr>
          </a:p>
          <a:p>
            <a:pPr marL="390983" marR="79502">
              <a:lnSpc>
                <a:spcPts val="3754"/>
              </a:lnSpc>
            </a:pPr>
            <a:r>
              <a:rPr sz="2000" spc="-412" dirty="0">
                <a:solidFill>
                  <a:srgbClr val="1C77C8"/>
                </a:solidFill>
                <a:latin typeface="Arial Unicode MS"/>
                <a:cs typeface="Arial Unicode MS"/>
              </a:rPr>
              <a:t>► </a:t>
            </a:r>
            <a:r>
              <a:rPr sz="2000" spc="44" dirty="0">
                <a:latin typeface="Times New Roman"/>
                <a:cs typeface="Times New Roman"/>
              </a:rPr>
              <a:t>Infants &amp; children</a:t>
            </a:r>
            <a:endParaRPr sz="2000" dirty="0">
              <a:latin typeface="Times New Roman"/>
              <a:cs typeface="Times New Roman"/>
            </a:endParaRPr>
          </a:p>
          <a:p>
            <a:pPr marL="15285">
              <a:lnSpc>
                <a:spcPts val="4902"/>
              </a:lnSpc>
              <a:spcBef>
                <a:spcPts val="56"/>
              </a:spcBef>
              <a:buFont typeface="Arial" pitchFamily="34" charset="0"/>
              <a:buChar char="•"/>
            </a:pPr>
            <a:r>
              <a:rPr sz="2000" spc="91" dirty="0" smtClean="0">
                <a:latin typeface="Times New Roman"/>
                <a:cs typeface="Times New Roman"/>
              </a:rPr>
              <a:t>Adults </a:t>
            </a:r>
            <a:r>
              <a:rPr sz="2000" spc="91" dirty="0">
                <a:latin typeface="Times New Roman"/>
                <a:cs typeface="Times New Roman"/>
              </a:rPr>
              <a:t>- in combination</a:t>
            </a:r>
            <a:endParaRPr sz="2000" dirty="0">
              <a:latin typeface="Times New Roman"/>
              <a:cs typeface="Times New Roman"/>
            </a:endParaRPr>
          </a:p>
          <a:p>
            <a:pPr marL="12328" marR="79502">
              <a:lnSpc>
                <a:spcPct val="95825"/>
              </a:lnSpc>
              <a:spcBef>
                <a:spcPts val="1378"/>
              </a:spcBef>
            </a:pPr>
            <a:r>
              <a:rPr lang="en-GB" sz="2200" spc="705" dirty="0" smtClean="0">
                <a:solidFill>
                  <a:srgbClr val="0B7B80"/>
                </a:solidFill>
                <a:latin typeface="Arial"/>
                <a:cs typeface="Arial"/>
              </a:rPr>
              <a:t>  </a:t>
            </a:r>
            <a:r>
              <a:rPr sz="2200" spc="705" dirty="0" smtClean="0">
                <a:latin typeface="Arial"/>
                <a:cs typeface="Arial"/>
              </a:rPr>
              <a:t>AFP</a:t>
            </a:r>
            <a:endParaRPr sz="2200" dirty="0">
              <a:latin typeface="Arial"/>
              <a:cs typeface="Arial"/>
            </a:endParaRPr>
          </a:p>
          <a:p>
            <a:pPr marL="15285" marR="79502">
              <a:lnSpc>
                <a:spcPts val="5186"/>
              </a:lnSpc>
              <a:spcBef>
                <a:spcPts val="259"/>
              </a:spcBef>
            </a:pPr>
            <a:endParaRPr sz="4200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1000" y="3581400"/>
            <a:ext cx="3048000" cy="381000"/>
          </a:xfrm>
          <a:prstGeom prst="rect">
            <a:avLst/>
          </a:prstGeom>
        </p:spPr>
        <p:txBody>
          <a:bodyPr wrap="square" lIns="0" tIns="15716" rIns="0" bIns="0" rtlCol="0">
            <a:noAutofit/>
          </a:bodyPr>
          <a:lstStyle/>
          <a:p>
            <a:pPr marL="12328">
              <a:lnSpc>
                <a:spcPts val="2481"/>
              </a:lnSpc>
              <a:buFont typeface="Arial" pitchFamily="34" charset="0"/>
              <a:buChar char="•"/>
            </a:pPr>
            <a:r>
              <a:rPr sz="2300" spc="60" dirty="0">
                <a:latin typeface="Times New Roman"/>
                <a:cs typeface="Times New Roman"/>
              </a:rPr>
              <a:t>Pure form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" y="4038601"/>
            <a:ext cx="4495800" cy="228600"/>
          </a:xfrm>
          <a:prstGeom prst="rect">
            <a:avLst/>
          </a:prstGeom>
        </p:spPr>
        <p:txBody>
          <a:bodyPr wrap="square" lIns="0" tIns="13189" rIns="0" bIns="0" rtlCol="0">
            <a:noAutofit/>
          </a:bodyPr>
          <a:lstStyle/>
          <a:p>
            <a:pPr marL="12328">
              <a:lnSpc>
                <a:spcPts val="2082"/>
              </a:lnSpc>
              <a:buFont typeface="Wingdings" pitchFamily="2" charset="2"/>
              <a:buChar char="Ø"/>
            </a:pPr>
            <a:r>
              <a:rPr sz="1900" spc="54" dirty="0">
                <a:latin typeface="Times New Roman"/>
                <a:cs typeface="Times New Roman"/>
              </a:rPr>
              <a:t>Homogenous yellowish, mucinous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4343400"/>
            <a:ext cx="1676400" cy="304800"/>
          </a:xfrm>
          <a:prstGeom prst="rect">
            <a:avLst/>
          </a:prstGeom>
        </p:spPr>
        <p:txBody>
          <a:bodyPr wrap="square" lIns="0" tIns="13189" rIns="0" bIns="0" rtlCol="0">
            <a:noAutofit/>
          </a:bodyPr>
          <a:lstStyle/>
          <a:p>
            <a:pPr marL="12328">
              <a:lnSpc>
                <a:spcPts val="2082"/>
              </a:lnSpc>
              <a:buFont typeface="Wingdings" pitchFamily="2" charset="2"/>
              <a:buChar char="Ø"/>
            </a:pPr>
            <a:r>
              <a:rPr sz="1900" spc="45" dirty="0">
                <a:latin typeface="Times New Roman"/>
                <a:cs typeface="Times New Roman"/>
              </a:rPr>
              <a:t>Histology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4648200"/>
            <a:ext cx="2743200" cy="304800"/>
          </a:xfrm>
          <a:prstGeom prst="rect">
            <a:avLst/>
          </a:prstGeom>
        </p:spPr>
        <p:txBody>
          <a:bodyPr wrap="square" lIns="0" tIns="13189" rIns="0" bIns="0" rtlCol="0">
            <a:noAutofit/>
          </a:bodyPr>
          <a:lstStyle/>
          <a:p>
            <a:pPr marL="12328">
              <a:lnSpc>
                <a:spcPts val="2082"/>
              </a:lnSpc>
              <a:buFont typeface="Wingdings" pitchFamily="2" charset="2"/>
              <a:buChar char="Ø"/>
            </a:pPr>
            <a:r>
              <a:rPr sz="1900" spc="52" dirty="0">
                <a:latin typeface="Times New Roman"/>
                <a:cs typeface="Times New Roman"/>
              </a:rPr>
              <a:t>Embryoid bodies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3400" y="4953000"/>
            <a:ext cx="5486400" cy="304800"/>
          </a:xfrm>
          <a:prstGeom prst="rect">
            <a:avLst/>
          </a:prstGeom>
        </p:spPr>
        <p:txBody>
          <a:bodyPr wrap="square" lIns="0" tIns="13189" rIns="0" bIns="0" rtlCol="0">
            <a:noAutofit/>
          </a:bodyPr>
          <a:lstStyle/>
          <a:p>
            <a:pPr marL="12328">
              <a:lnSpc>
                <a:spcPts val="2082"/>
              </a:lnSpc>
              <a:buFont typeface="Wingdings" pitchFamily="2" charset="2"/>
              <a:buChar char="Ø"/>
            </a:pPr>
            <a:r>
              <a:rPr sz="1900" spc="39" dirty="0">
                <a:latin typeface="Times New Roman"/>
                <a:cs typeface="Times New Roman"/>
              </a:rPr>
              <a:t>Resemble </a:t>
            </a:r>
            <a:r>
              <a:rPr sz="1400" spc="39" dirty="0">
                <a:latin typeface="Times New Roman"/>
                <a:cs typeface="Times New Roman"/>
              </a:rPr>
              <a:t>1 </a:t>
            </a:r>
            <a:r>
              <a:rPr sz="1900" spc="39" dirty="0">
                <a:latin typeface="Times New Roman"/>
                <a:cs typeface="Times New Roman"/>
              </a:rPr>
              <a:t>to </a:t>
            </a:r>
            <a:r>
              <a:rPr sz="1400" spc="39" dirty="0">
                <a:latin typeface="Times New Roman"/>
                <a:cs typeface="Times New Roman"/>
              </a:rPr>
              <a:t>2 </a:t>
            </a:r>
            <a:r>
              <a:rPr sz="1900" spc="39" dirty="0">
                <a:latin typeface="Times New Roman"/>
                <a:cs typeface="Times New Roman"/>
              </a:rPr>
              <a:t>week old embryos  ( </a:t>
            </a:r>
            <a:r>
              <a:rPr sz="1400" spc="39" dirty="0">
                <a:latin typeface="Times New Roman"/>
                <a:cs typeface="Times New Roman"/>
              </a:rPr>
              <a:t>&lt;I </a:t>
            </a:r>
            <a:r>
              <a:rPr sz="1900" spc="39" dirty="0">
                <a:latin typeface="Times New Roman"/>
                <a:cs typeface="Times New Roman"/>
              </a:rPr>
              <a:t>mm)</a:t>
            </a:r>
            <a:endParaRPr sz="19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1524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spc="-428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200" b="1" spc="1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Yolk sac </a:t>
            </a:r>
            <a:r>
              <a:rPr lang="en-GB" sz="4200" b="1" spc="1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tumor</a:t>
            </a:r>
            <a:endParaRPr lang="en-GB" sz="4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10" name="Up Arrow 9"/>
          <p:cNvSpPr/>
          <p:nvPr/>
        </p:nvSpPr>
        <p:spPr>
          <a:xfrm>
            <a:off x="533400" y="2819400"/>
            <a:ext cx="76200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969901" y="381000"/>
            <a:ext cx="7640699" cy="5181600"/>
          </a:xfrm>
          <a:prstGeom prst="rect">
            <a:avLst/>
          </a:prstGeom>
        </p:spPr>
        <p:txBody>
          <a:bodyPr wrap="square" lIns="0" tIns="25180" rIns="0" bIns="0" rtlCol="0">
            <a:noAutofit/>
          </a:bodyPr>
          <a:lstStyle/>
          <a:p>
            <a:pPr marL="1215475" marR="1074183" algn="ctr">
              <a:lnSpc>
                <a:spcPts val="3967"/>
              </a:lnSpc>
            </a:pPr>
            <a:endParaRPr sz="3800" dirty="0">
              <a:latin typeface="Arial"/>
              <a:cs typeface="Arial"/>
            </a:endParaRPr>
          </a:p>
          <a:p>
            <a:pPr marL="83339" indent="-71008">
              <a:lnSpc>
                <a:spcPts val="2908"/>
              </a:lnSpc>
              <a:spcBef>
                <a:spcPts val="1095"/>
              </a:spcBef>
            </a:pPr>
            <a:r>
              <a:rPr sz="2500" spc="57" dirty="0">
                <a:latin typeface="Times New Roman"/>
                <a:cs typeface="Times New Roman"/>
              </a:rPr>
              <a:t>Sex cord tumors </a:t>
            </a:r>
            <a:endParaRPr sz="2500" dirty="0">
              <a:latin typeface="Times New Roman"/>
              <a:cs typeface="Times New Roman"/>
            </a:endParaRPr>
          </a:p>
          <a:p>
            <a:pPr marL="83339">
              <a:lnSpc>
                <a:spcPts val="2908"/>
              </a:lnSpc>
              <a:spcBef>
                <a:spcPts val="733"/>
              </a:spcBef>
            </a:pPr>
            <a:r>
              <a:rPr sz="2500" spc="40" dirty="0">
                <a:latin typeface="Times New Roman"/>
                <a:cs typeface="Times New Roman"/>
              </a:rPr>
              <a:t>Leydig cell </a:t>
            </a:r>
            <a:r>
              <a:rPr sz="2500" spc="40" dirty="0" smtClean="0">
                <a:latin typeface="Times New Roman"/>
                <a:cs typeface="Times New Roman"/>
              </a:rPr>
              <a:t>tumors</a:t>
            </a:r>
            <a:endParaRPr lang="en-GB" sz="2500" spc="40" dirty="0" smtClean="0">
              <a:latin typeface="Times New Roman"/>
              <a:cs typeface="Times New Roman"/>
            </a:endParaRPr>
          </a:p>
          <a:p>
            <a:pPr marL="83339">
              <a:lnSpc>
                <a:spcPts val="2908"/>
              </a:lnSpc>
              <a:spcBef>
                <a:spcPts val="733"/>
              </a:spcBef>
              <a:buFont typeface="Arial" pitchFamily="34" charset="0"/>
              <a:buChar char="•"/>
            </a:pPr>
            <a:r>
              <a:rPr lang="en-GB" spc="40" dirty="0" smtClean="0">
                <a:latin typeface="Times New Roman"/>
                <a:cs typeface="Times New Roman"/>
              </a:rPr>
              <a:t>Rare</a:t>
            </a:r>
          </a:p>
          <a:p>
            <a:pPr marL="83339">
              <a:lnSpc>
                <a:spcPts val="2908"/>
              </a:lnSpc>
              <a:spcBef>
                <a:spcPts val="733"/>
              </a:spcBef>
              <a:buFont typeface="Arial" pitchFamily="34" charset="0"/>
              <a:buChar char="•"/>
            </a:pPr>
            <a:r>
              <a:rPr lang="en-GB" spc="40" dirty="0" smtClean="0">
                <a:latin typeface="Times New Roman"/>
                <a:cs typeface="Times New Roman"/>
              </a:rPr>
              <a:t>Usually benign </a:t>
            </a:r>
          </a:p>
          <a:p>
            <a:pPr marL="83339">
              <a:lnSpc>
                <a:spcPts val="2908"/>
              </a:lnSpc>
              <a:spcBef>
                <a:spcPts val="733"/>
              </a:spcBef>
              <a:buFont typeface="Arial" pitchFamily="34" charset="0"/>
              <a:buChar char="•"/>
            </a:pPr>
            <a:r>
              <a:rPr lang="en-GB" spc="40" dirty="0" smtClean="0">
                <a:latin typeface="Times New Roman"/>
                <a:cs typeface="Times New Roman"/>
              </a:rPr>
              <a:t>Derived from normal </a:t>
            </a:r>
            <a:r>
              <a:rPr lang="en-GB" spc="40" dirty="0" err="1" smtClean="0">
                <a:latin typeface="Times New Roman"/>
                <a:cs typeface="Times New Roman"/>
              </a:rPr>
              <a:t>leydig</a:t>
            </a:r>
            <a:r>
              <a:rPr lang="en-GB" spc="40" dirty="0" smtClean="0">
                <a:latin typeface="Times New Roman"/>
                <a:cs typeface="Times New Roman"/>
              </a:rPr>
              <a:t> cells</a:t>
            </a:r>
          </a:p>
          <a:p>
            <a:pPr marL="83339">
              <a:lnSpc>
                <a:spcPts val="2908"/>
              </a:lnSpc>
              <a:spcBef>
                <a:spcPts val="733"/>
              </a:spcBef>
            </a:pPr>
            <a:endParaRPr lang="en-GB" spc="40" dirty="0" smtClean="0">
              <a:latin typeface="Times New Roman"/>
              <a:cs typeface="Times New Roman"/>
            </a:endParaRPr>
          </a:p>
          <a:p>
            <a:pPr marL="83339">
              <a:lnSpc>
                <a:spcPts val="2908"/>
              </a:lnSpc>
              <a:spcBef>
                <a:spcPts val="733"/>
              </a:spcBef>
            </a:pPr>
            <a:r>
              <a:rPr sz="2500" spc="52" dirty="0" err="1" smtClean="0">
                <a:latin typeface="Times New Roman"/>
                <a:cs typeface="Times New Roman"/>
              </a:rPr>
              <a:t>Sertoli</a:t>
            </a:r>
            <a:r>
              <a:rPr sz="2500" spc="52" dirty="0" smtClean="0">
                <a:latin typeface="Times New Roman"/>
                <a:cs typeface="Times New Roman"/>
              </a:rPr>
              <a:t> </a:t>
            </a:r>
            <a:r>
              <a:rPr sz="2500" spc="52" dirty="0">
                <a:latin typeface="Times New Roman"/>
                <a:cs typeface="Times New Roman"/>
              </a:rPr>
              <a:t>cell tumors </a:t>
            </a:r>
            <a:endParaRPr lang="en-GB" sz="2500" spc="52" dirty="0" smtClean="0">
              <a:latin typeface="Times New Roman"/>
              <a:cs typeface="Times New Roman"/>
            </a:endParaRPr>
          </a:p>
          <a:p>
            <a:pPr marL="83339">
              <a:lnSpc>
                <a:spcPts val="2908"/>
              </a:lnSpc>
              <a:spcBef>
                <a:spcPts val="733"/>
              </a:spcBef>
              <a:buFont typeface="Arial" pitchFamily="34" charset="0"/>
              <a:buChar char="•"/>
            </a:pPr>
            <a:r>
              <a:rPr lang="en-GB" spc="52" dirty="0" smtClean="0">
                <a:latin typeface="Times New Roman"/>
                <a:cs typeface="Times New Roman"/>
              </a:rPr>
              <a:t>Derived from </a:t>
            </a:r>
            <a:r>
              <a:rPr lang="en-GB" spc="52" dirty="0" err="1" smtClean="0">
                <a:latin typeface="Times New Roman"/>
                <a:cs typeface="Times New Roman"/>
              </a:rPr>
              <a:t>sertoli</a:t>
            </a:r>
            <a:r>
              <a:rPr lang="en-GB" spc="52" dirty="0" smtClean="0">
                <a:latin typeface="Times New Roman"/>
                <a:cs typeface="Times New Roman"/>
              </a:rPr>
              <a:t> cells </a:t>
            </a:r>
          </a:p>
          <a:p>
            <a:pPr marL="83339">
              <a:lnSpc>
                <a:spcPts val="2908"/>
              </a:lnSpc>
              <a:spcBef>
                <a:spcPts val="733"/>
              </a:spcBef>
              <a:buFont typeface="Arial" pitchFamily="34" charset="0"/>
              <a:buChar char="•"/>
            </a:pPr>
            <a:r>
              <a:rPr lang="en-GB" dirty="0" smtClean="0"/>
              <a:t> 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Present with a testicular mass, and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estrogen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production by the 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tumor</a:t>
            </a:r>
            <a:endParaRPr lang="en-GB" spc="52" dirty="0" smtClean="0">
              <a:latin typeface="Times New Roman" pitchFamily="18" charset="0"/>
              <a:cs typeface="Times New Roman" pitchFamily="18" charset="0"/>
            </a:endParaRPr>
          </a:p>
          <a:p>
            <a:pPr marL="83339">
              <a:lnSpc>
                <a:spcPts val="2908"/>
              </a:lnSpc>
              <a:spcBef>
                <a:spcPts val="733"/>
              </a:spcBef>
            </a:pPr>
            <a:endParaRPr lang="en-GB" spc="52" dirty="0" smtClean="0">
              <a:latin typeface="Times New Roman"/>
              <a:cs typeface="Times New Roman"/>
            </a:endParaRPr>
          </a:p>
          <a:p>
            <a:pPr marL="83339">
              <a:lnSpc>
                <a:spcPts val="2908"/>
              </a:lnSpc>
              <a:spcBef>
                <a:spcPts val="733"/>
              </a:spcBef>
            </a:pPr>
            <a:endParaRPr dirty="0">
              <a:latin typeface="Times New Roman"/>
              <a:cs typeface="Times New Roman"/>
            </a:endParaRPr>
          </a:p>
          <a:p>
            <a:pPr marL="83339">
              <a:lnSpc>
                <a:spcPts val="2908"/>
              </a:lnSpc>
              <a:spcBef>
                <a:spcPts val="733"/>
              </a:spcBef>
            </a:pP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988" y="1092368"/>
            <a:ext cx="215026" cy="774546"/>
          </a:xfrm>
          <a:prstGeom prst="rect">
            <a:avLst/>
          </a:prstGeom>
        </p:spPr>
        <p:txBody>
          <a:bodyPr wrap="square" lIns="0" tIns="16982" rIns="0" bIns="0" rtlCol="0">
            <a:noAutofit/>
          </a:bodyPr>
          <a:lstStyle/>
          <a:p>
            <a:pPr marL="35996">
              <a:lnSpc>
                <a:spcPts val="2675"/>
              </a:lnSpc>
            </a:pPr>
            <a:r>
              <a:rPr sz="2500" spc="34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500" dirty="0">
              <a:latin typeface="Times New Roman"/>
              <a:cs typeface="Times New Roman"/>
            </a:endParaRPr>
          </a:p>
          <a:p>
            <a:pPr marL="12329" marR="8925">
              <a:lnSpc>
                <a:spcPct val="95825"/>
              </a:lnSpc>
              <a:spcBef>
                <a:spcPts val="1485"/>
              </a:spcBef>
            </a:pPr>
            <a:r>
              <a:rPr sz="1600" spc="7" dirty="0">
                <a:solidFill>
                  <a:srgbClr val="0BCFD8"/>
                </a:solidFill>
                <a:latin typeface="Times New Roman"/>
                <a:cs typeface="Times New Roman"/>
              </a:rPr>
              <a:t>1.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400" y="3886200"/>
            <a:ext cx="261070" cy="685800"/>
          </a:xfrm>
          <a:prstGeom prst="rect">
            <a:avLst/>
          </a:prstGeom>
        </p:spPr>
        <p:txBody>
          <a:bodyPr wrap="square" lIns="0" tIns="11317" rIns="0" bIns="0" rtlCol="0">
            <a:noAutofit/>
          </a:bodyPr>
          <a:lstStyle/>
          <a:p>
            <a:pPr marL="18246">
              <a:lnSpc>
                <a:spcPts val="1777"/>
              </a:lnSpc>
            </a:pPr>
            <a:r>
              <a:rPr sz="1700" spc="155" dirty="0">
                <a:solidFill>
                  <a:srgbClr val="0BCFD8"/>
                </a:solidFill>
                <a:latin typeface="Times New Roman"/>
                <a:cs typeface="Times New Roman"/>
              </a:rPr>
              <a:t>2</a:t>
            </a:r>
            <a:r>
              <a:rPr sz="1700" spc="155" dirty="0" smtClean="0">
                <a:solidFill>
                  <a:srgbClr val="0BCFD8"/>
                </a:solidFill>
                <a:latin typeface="Times New Roman"/>
                <a:cs typeface="Times New Roman"/>
              </a:rPr>
              <a:t>.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304800"/>
            <a:ext cx="6573416" cy="735972"/>
          </a:xfrm>
          <a:prstGeom prst="rect">
            <a:avLst/>
          </a:prstGeom>
          <a:noFill/>
        </p:spPr>
        <p:txBody>
          <a:bodyPr wrap="square" lIns="88773" tIns="44387" rIns="88773" bIns="44387" rtlCol="0">
            <a:spAutoFit/>
          </a:bodyPr>
          <a:lstStyle/>
          <a:p>
            <a:pPr algn="ctr"/>
            <a:r>
              <a:rPr lang="en-GB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Non Germ Cell Tumors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518160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339">
              <a:lnSpc>
                <a:spcPts val="2908"/>
              </a:lnSpc>
              <a:spcBef>
                <a:spcPts val="733"/>
              </a:spcBef>
            </a:pPr>
            <a:r>
              <a:rPr lang="en-GB" sz="2500" spc="45" dirty="0" smtClean="0">
                <a:latin typeface="Times New Roman"/>
                <a:cs typeface="Times New Roman"/>
              </a:rPr>
              <a:t>  Mixed germ cell and </a:t>
            </a:r>
            <a:r>
              <a:rPr lang="en-GB" sz="2500" spc="77" dirty="0" err="1" smtClean="0">
                <a:latin typeface="Times New Roman"/>
                <a:cs typeface="Times New Roman"/>
              </a:rPr>
              <a:t>stromal</a:t>
            </a:r>
            <a:r>
              <a:rPr lang="en-GB" sz="2500" spc="77" dirty="0" smtClean="0">
                <a:latin typeface="Times New Roman"/>
                <a:cs typeface="Times New Roman"/>
              </a:rPr>
              <a:t> cell </a:t>
            </a:r>
            <a:r>
              <a:rPr lang="en-GB" sz="2500" spc="77" dirty="0" err="1" smtClean="0">
                <a:latin typeface="Times New Roman"/>
                <a:cs typeface="Times New Roman"/>
              </a:rPr>
              <a:t>tumors</a:t>
            </a:r>
            <a:endParaRPr lang="en-GB" sz="2500" dirty="0" smtClean="0">
              <a:latin typeface="Times New Roman"/>
              <a:cs typeface="Times New Roman"/>
            </a:endParaRPr>
          </a:p>
          <a:p>
            <a:pPr marL="86296" marR="42957">
              <a:lnSpc>
                <a:spcPct val="95825"/>
              </a:lnSpc>
              <a:spcBef>
                <a:spcPts val="736"/>
              </a:spcBef>
            </a:pPr>
            <a:r>
              <a:rPr lang="en-GB" sz="2500" spc="97" dirty="0" smtClean="0">
                <a:latin typeface="Times New Roman"/>
                <a:cs typeface="Times New Roman"/>
              </a:rPr>
              <a:t>  Gonadoblastoma</a:t>
            </a:r>
            <a:endParaRPr lang="en-GB" sz="2500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5181600"/>
            <a:ext cx="304800" cy="918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038" marR="31435">
              <a:lnSpc>
                <a:spcPct val="95825"/>
              </a:lnSpc>
              <a:spcBef>
                <a:spcPts val="857"/>
              </a:spcBef>
            </a:pPr>
            <a:r>
              <a:rPr lang="en-GB" sz="2500" spc="34" dirty="0" smtClean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lang="en-GB" sz="2500" dirty="0" smtClean="0">
              <a:latin typeface="Times New Roman"/>
              <a:cs typeface="Times New Roman"/>
            </a:endParaRPr>
          </a:p>
          <a:p>
            <a:pPr marL="12329" marR="31435">
              <a:lnSpc>
                <a:spcPct val="95825"/>
              </a:lnSpc>
              <a:spcBef>
                <a:spcPts val="1618"/>
              </a:spcBef>
            </a:pPr>
            <a:r>
              <a:rPr lang="en-GB" sz="1700" spc="7" dirty="0" smtClean="0">
                <a:solidFill>
                  <a:srgbClr val="0BCFD8"/>
                </a:solidFill>
                <a:latin typeface="Times New Roman"/>
                <a:cs typeface="Times New Roman"/>
              </a:rPr>
              <a:t>1</a:t>
            </a:r>
            <a:endParaRPr lang="en-GB" sz="170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660849" y="489857"/>
            <a:ext cx="5433412" cy="514350"/>
          </a:xfrm>
          <a:prstGeom prst="rect">
            <a:avLst/>
          </a:prstGeom>
        </p:spPr>
        <p:txBody>
          <a:bodyPr wrap="square" lIns="0" tIns="25830" rIns="0" bIns="0" rtlCol="0">
            <a:noAutofit/>
          </a:bodyPr>
          <a:lstStyle/>
          <a:p>
            <a:pPr marL="12330" algn="ctr">
              <a:lnSpc>
                <a:spcPts val="4075"/>
              </a:lnSpc>
            </a:pPr>
            <a:r>
              <a:rPr sz="3900" spc="5811" dirty="0">
                <a:solidFill>
                  <a:srgbClr val="62BACD"/>
                </a:solidFill>
                <a:latin typeface="Arial"/>
                <a:cs typeface="Arial"/>
              </a:rPr>
              <a:t>..--,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7291" y="547591"/>
            <a:ext cx="6623738" cy="563336"/>
          </a:xfrm>
          <a:prstGeom prst="rect">
            <a:avLst/>
          </a:prstGeom>
        </p:spPr>
        <p:txBody>
          <a:bodyPr wrap="square" lIns="0" tIns="28296" rIns="0" bIns="0" rtlCol="0">
            <a:noAutofit/>
          </a:bodyPr>
          <a:lstStyle/>
          <a:p>
            <a:pPr marL="12330" algn="ctr">
              <a:lnSpc>
                <a:spcPts val="4466"/>
              </a:lnSpc>
            </a:pPr>
            <a:r>
              <a:rPr lang="en-GB" sz="4200" b="1" dirty="0">
                <a:solidFill>
                  <a:srgbClr val="0070C0"/>
                </a:solidFill>
                <a:latin typeface="Times New Roman"/>
                <a:cs typeface="Times New Roman"/>
              </a:rPr>
              <a:t>Secondary Tumors of Testis</a:t>
            </a:r>
            <a:endParaRPr sz="42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30906" y="604092"/>
            <a:ext cx="1072398" cy="489857"/>
          </a:xfrm>
          <a:prstGeom prst="rect">
            <a:avLst/>
          </a:prstGeom>
        </p:spPr>
        <p:txBody>
          <a:bodyPr wrap="square" lIns="0" tIns="24568" rIns="0" bIns="0" rtlCol="0">
            <a:noAutofit/>
          </a:bodyPr>
          <a:lstStyle/>
          <a:p>
            <a:pPr marL="12330">
              <a:lnSpc>
                <a:spcPts val="3863"/>
              </a:lnSpc>
            </a:pPr>
            <a:endParaRPr sz="37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5854" y="1268882"/>
            <a:ext cx="176964" cy="306161"/>
          </a:xfrm>
          <a:prstGeom prst="rect">
            <a:avLst/>
          </a:prstGeom>
        </p:spPr>
        <p:txBody>
          <a:bodyPr wrap="square" lIns="0" tIns="15105" rIns="0" bIns="0" rtlCol="0">
            <a:noAutofit/>
          </a:bodyPr>
          <a:lstStyle/>
          <a:p>
            <a:pPr marL="12330">
              <a:lnSpc>
                <a:spcPts val="2384"/>
              </a:lnSpc>
            </a:pPr>
            <a:r>
              <a:rPr sz="2200" spc="69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9647" y="1268897"/>
            <a:ext cx="7179299" cy="1399521"/>
          </a:xfrm>
          <a:prstGeom prst="rect">
            <a:avLst/>
          </a:prstGeom>
        </p:spPr>
        <p:txBody>
          <a:bodyPr wrap="square" lIns="0" tIns="15105" rIns="0" bIns="0" rtlCol="0">
            <a:noAutofit/>
          </a:bodyPr>
          <a:lstStyle/>
          <a:p>
            <a:pPr marL="18249" marR="36585">
              <a:lnSpc>
                <a:spcPts val="2384"/>
              </a:lnSpc>
            </a:pPr>
            <a:r>
              <a:rPr sz="2200" spc="135" dirty="0">
                <a:latin typeface="Times New Roman"/>
                <a:cs typeface="Times New Roman"/>
              </a:rPr>
              <a:t>Lymphoma - most common secondary tumor</a:t>
            </a:r>
            <a:endParaRPr sz="2200" dirty="0">
              <a:latin typeface="Times New Roman"/>
              <a:cs typeface="Times New Roman"/>
            </a:endParaRPr>
          </a:p>
          <a:p>
            <a:pPr marL="12330" indent="1515082">
              <a:lnSpc>
                <a:spcPts val="2567"/>
              </a:lnSpc>
              <a:spcBef>
                <a:spcPts val="552"/>
              </a:spcBef>
            </a:pPr>
            <a:r>
              <a:rPr sz="2200" spc="105" dirty="0">
                <a:latin typeface="Times New Roman"/>
                <a:cs typeface="Times New Roman"/>
              </a:rPr>
              <a:t>- most common testicular tumor in patients above 50 years</a:t>
            </a:r>
            <a:endParaRPr sz="2200" dirty="0">
              <a:latin typeface="Times New Roman"/>
              <a:cs typeface="Times New Roman"/>
            </a:endParaRPr>
          </a:p>
          <a:p>
            <a:pPr marL="1527415" marR="36585">
              <a:lnSpc>
                <a:spcPct val="95825"/>
              </a:lnSpc>
              <a:spcBef>
                <a:spcPts val="305"/>
              </a:spcBef>
            </a:pPr>
            <a:r>
              <a:rPr sz="2200" spc="96" dirty="0">
                <a:latin typeface="Times New Roman"/>
                <a:cs typeface="Times New Roman"/>
              </a:rPr>
              <a:t>- most common variety is histiocytic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855" y="2756089"/>
            <a:ext cx="176964" cy="306161"/>
          </a:xfrm>
          <a:prstGeom prst="rect">
            <a:avLst/>
          </a:prstGeom>
        </p:spPr>
        <p:txBody>
          <a:bodyPr wrap="square" lIns="0" tIns="15105" rIns="0" bIns="0" rtlCol="0">
            <a:noAutofit/>
          </a:bodyPr>
          <a:lstStyle/>
          <a:p>
            <a:pPr marL="12330">
              <a:lnSpc>
                <a:spcPts val="2384"/>
              </a:lnSpc>
            </a:pPr>
            <a:r>
              <a:rPr sz="2200" spc="69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5619" y="2756089"/>
            <a:ext cx="1308714" cy="306161"/>
          </a:xfrm>
          <a:prstGeom prst="rect">
            <a:avLst/>
          </a:prstGeom>
        </p:spPr>
        <p:txBody>
          <a:bodyPr wrap="square" lIns="0" tIns="15105" rIns="0" bIns="0" rtlCol="0">
            <a:noAutofit/>
          </a:bodyPr>
          <a:lstStyle/>
          <a:p>
            <a:pPr marL="12330">
              <a:lnSpc>
                <a:spcPts val="2384"/>
              </a:lnSpc>
            </a:pPr>
            <a:r>
              <a:rPr sz="2200" spc="95" dirty="0">
                <a:latin typeface="Times New Roman"/>
                <a:cs typeface="Times New Roman"/>
              </a:rPr>
              <a:t>Leukamic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0270" y="2756088"/>
            <a:ext cx="5682716" cy="2240117"/>
          </a:xfrm>
          <a:prstGeom prst="rect">
            <a:avLst/>
          </a:prstGeom>
        </p:spPr>
        <p:txBody>
          <a:bodyPr wrap="square" lIns="0" tIns="15105" rIns="0" bIns="0" rtlCol="0">
            <a:noAutofit/>
          </a:bodyPr>
          <a:lstStyle/>
          <a:p>
            <a:pPr marR="2995239" algn="ctr">
              <a:lnSpc>
                <a:spcPts val="2384"/>
              </a:lnSpc>
            </a:pPr>
            <a:r>
              <a:rPr sz="2200" spc="94" dirty="0">
                <a:latin typeface="Times New Roman"/>
                <a:cs typeface="Times New Roman"/>
              </a:rPr>
              <a:t>Infilteration of testis</a:t>
            </a:r>
            <a:endParaRPr sz="2200" dirty="0">
              <a:latin typeface="Times New Roman"/>
              <a:cs typeface="Times New Roman"/>
            </a:endParaRPr>
          </a:p>
          <a:p>
            <a:pPr marL="124781">
              <a:lnSpc>
                <a:spcPct val="95825"/>
              </a:lnSpc>
              <a:spcBef>
                <a:spcPts val="341"/>
              </a:spcBef>
            </a:pPr>
            <a:r>
              <a:rPr sz="2200" spc="63" dirty="0">
                <a:latin typeface="Times New Roman"/>
                <a:cs typeface="Times New Roman"/>
              </a:rPr>
              <a:t>-primary site of relapse  after ALL remission</a:t>
            </a:r>
            <a:endParaRPr sz="2200" dirty="0">
              <a:latin typeface="Times New Roman"/>
              <a:cs typeface="Times New Roman"/>
            </a:endParaRPr>
          </a:p>
          <a:p>
            <a:pPr marL="124781" marR="42540">
              <a:lnSpc>
                <a:spcPct val="95825"/>
              </a:lnSpc>
              <a:spcBef>
                <a:spcPts val="509"/>
              </a:spcBef>
            </a:pPr>
            <a:r>
              <a:rPr sz="2200" spc="69" dirty="0">
                <a:latin typeface="Times New Roman"/>
                <a:cs typeface="Times New Roman"/>
              </a:rPr>
              <a:t>-occurs  mainly  in the interstitial space</a:t>
            </a:r>
            <a:endParaRPr sz="2200" dirty="0">
              <a:latin typeface="Times New Roman"/>
              <a:cs typeface="Times New Roman"/>
            </a:endParaRPr>
          </a:p>
          <a:p>
            <a:pPr marL="124781" marR="42540">
              <a:lnSpc>
                <a:spcPct val="95825"/>
              </a:lnSpc>
              <a:spcBef>
                <a:spcPts val="509"/>
              </a:spcBef>
            </a:pPr>
            <a:r>
              <a:rPr sz="2200" spc="49" dirty="0">
                <a:latin typeface="Times New Roman"/>
                <a:cs typeface="Times New Roman"/>
              </a:rPr>
              <a:t>-biopsy  for diagnosis</a:t>
            </a:r>
            <a:endParaRPr sz="2200" dirty="0">
              <a:latin typeface="Times New Roman"/>
              <a:cs typeface="Times New Roman"/>
            </a:endParaRPr>
          </a:p>
          <a:p>
            <a:pPr marL="124781" marR="42540">
              <a:lnSpc>
                <a:spcPct val="95825"/>
              </a:lnSpc>
              <a:spcBef>
                <a:spcPts val="509"/>
              </a:spcBef>
            </a:pPr>
            <a:r>
              <a:rPr sz="2200" spc="112" dirty="0">
                <a:latin typeface="Times New Roman"/>
                <a:cs typeface="Times New Roman"/>
              </a:rPr>
              <a:t>- no </a:t>
            </a:r>
            <a:r>
              <a:rPr sz="2200" spc="112" dirty="0" err="1" smtClean="0">
                <a:latin typeface="Times New Roman"/>
                <a:cs typeface="Times New Roman"/>
              </a:rPr>
              <a:t>orchiectomy</a:t>
            </a:r>
            <a:endParaRPr sz="2200" dirty="0">
              <a:latin typeface="Times New Roman"/>
              <a:cs typeface="Times New Roman"/>
            </a:endParaRPr>
          </a:p>
          <a:p>
            <a:pPr marL="124781" marR="42540">
              <a:lnSpc>
                <a:spcPct val="95825"/>
              </a:lnSpc>
              <a:spcBef>
                <a:spcPts val="509"/>
              </a:spcBef>
            </a:pPr>
            <a:r>
              <a:rPr sz="2200" spc="114" dirty="0">
                <a:latin typeface="Times New Roman"/>
                <a:cs typeface="Times New Roman"/>
              </a:rPr>
              <a:t>- testicular irradiation for treatment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5855" y="5080951"/>
            <a:ext cx="176964" cy="306161"/>
          </a:xfrm>
          <a:prstGeom prst="rect">
            <a:avLst/>
          </a:prstGeom>
        </p:spPr>
        <p:txBody>
          <a:bodyPr wrap="square" lIns="0" tIns="15105" rIns="0" bIns="0" rtlCol="0">
            <a:noAutofit/>
          </a:bodyPr>
          <a:lstStyle/>
          <a:p>
            <a:pPr marL="12330">
              <a:lnSpc>
                <a:spcPts val="2384"/>
              </a:lnSpc>
            </a:pPr>
            <a:r>
              <a:rPr sz="2200" spc="69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2648" y="5080959"/>
            <a:ext cx="6534458" cy="688249"/>
          </a:xfrm>
          <a:prstGeom prst="rect">
            <a:avLst/>
          </a:prstGeom>
        </p:spPr>
        <p:txBody>
          <a:bodyPr wrap="square" lIns="0" tIns="15105" rIns="0" bIns="0" rtlCol="0">
            <a:noAutofit/>
          </a:bodyPr>
          <a:lstStyle/>
          <a:p>
            <a:pPr marL="12330" marR="42540">
              <a:lnSpc>
                <a:spcPts val="2384"/>
              </a:lnSpc>
            </a:pPr>
            <a:r>
              <a:rPr sz="2200" spc="98" dirty="0">
                <a:latin typeface="Times New Roman"/>
                <a:cs typeface="Times New Roman"/>
              </a:rPr>
              <a:t>Metastases to testis</a:t>
            </a:r>
            <a:endParaRPr sz="2200" dirty="0">
              <a:latin typeface="Times New Roman"/>
              <a:cs typeface="Times New Roman"/>
            </a:endParaRPr>
          </a:p>
          <a:p>
            <a:pPr marL="1376496">
              <a:lnSpc>
                <a:spcPct val="95825"/>
              </a:lnSpc>
              <a:spcBef>
                <a:spcPts val="341"/>
              </a:spcBef>
            </a:pPr>
            <a:r>
              <a:rPr sz="2200" spc="86" dirty="0">
                <a:latin typeface="Times New Roman"/>
                <a:cs typeface="Times New Roman"/>
              </a:rPr>
              <a:t>- rare cases reported (2oo cases till now)</a:t>
            </a:r>
            <a:endParaRPr sz="2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84779" y="491660"/>
            <a:ext cx="7444833" cy="5228339"/>
          </a:xfrm>
          <a:prstGeom prst="rect">
            <a:avLst/>
          </a:prstGeom>
        </p:spPr>
        <p:txBody>
          <a:bodyPr wrap="square" lIns="0" tIns="28364" rIns="0" bIns="0" rtlCol="0">
            <a:noAutofit/>
          </a:bodyPr>
          <a:lstStyle/>
          <a:p>
            <a:pPr marL="1595961" marR="1642620" algn="ctr">
              <a:lnSpc>
                <a:spcPts val="4470"/>
              </a:lnSpc>
            </a:pPr>
            <a:r>
              <a:rPr sz="4300" b="1" spc="-25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Clinica</a:t>
            </a:r>
            <a:r>
              <a:rPr lang="en-GB" sz="4300" b="1" spc="-2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en-GB" sz="4300" b="1" spc="-25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endParaRPr sz="43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965" marR="49945">
              <a:lnSpc>
                <a:spcPct val="95825"/>
              </a:lnSpc>
              <a:spcBef>
                <a:spcPts val="3501"/>
              </a:spcBef>
            </a:pPr>
            <a:r>
              <a:rPr sz="2600" spc="62" dirty="0">
                <a:latin typeface="Times New Roman"/>
                <a:cs typeface="Times New Roman"/>
              </a:rPr>
              <a:t>Painless  Swelling of One testis</a:t>
            </a:r>
            <a:endParaRPr sz="2600" dirty="0">
              <a:latin typeface="Times New Roman"/>
              <a:cs typeface="Times New Roman"/>
            </a:endParaRPr>
          </a:p>
          <a:p>
            <a:pPr marL="38965">
              <a:lnSpc>
                <a:spcPct val="95825"/>
              </a:lnSpc>
              <a:spcBef>
                <a:spcPts val="1392"/>
              </a:spcBef>
            </a:pPr>
            <a:r>
              <a:rPr sz="2600" spc="56" dirty="0">
                <a:latin typeface="Times New Roman"/>
                <a:cs typeface="Times New Roman"/>
              </a:rPr>
              <a:t>Dull Ache or Heaviness  in Lower</a:t>
            </a:r>
            <a:endParaRPr sz="2600" dirty="0">
              <a:latin typeface="Times New Roman"/>
              <a:cs typeface="Times New Roman"/>
            </a:endParaRPr>
          </a:p>
          <a:p>
            <a:pPr marL="27129" marR="49945">
              <a:lnSpc>
                <a:spcPct val="95825"/>
              </a:lnSpc>
              <a:spcBef>
                <a:spcPts val="1439"/>
              </a:spcBef>
            </a:pPr>
            <a:r>
              <a:rPr spc="126" dirty="0">
                <a:latin typeface="Times New Roman"/>
                <a:cs typeface="Times New Roman"/>
              </a:rPr>
              <a:t>10%  - </a:t>
            </a:r>
            <a:r>
              <a:rPr sz="2600" spc="126" dirty="0">
                <a:latin typeface="Times New Roman"/>
                <a:cs typeface="Times New Roman"/>
              </a:rPr>
              <a:t>Acute Scrotal Pain</a:t>
            </a:r>
            <a:endParaRPr sz="2600" dirty="0">
              <a:latin typeface="Times New Roman"/>
              <a:cs typeface="Times New Roman"/>
            </a:endParaRPr>
          </a:p>
          <a:p>
            <a:pPr marL="27129" marR="49945">
              <a:lnSpc>
                <a:spcPct val="95825"/>
              </a:lnSpc>
              <a:spcBef>
                <a:spcPts val="1392"/>
              </a:spcBef>
            </a:pPr>
            <a:r>
              <a:rPr spc="124" dirty="0">
                <a:latin typeface="Times New Roman"/>
                <a:cs typeface="Times New Roman"/>
              </a:rPr>
              <a:t>10%  -  </a:t>
            </a:r>
            <a:r>
              <a:rPr sz="2600" spc="124" dirty="0">
                <a:latin typeface="Times New Roman"/>
                <a:cs typeface="Times New Roman"/>
              </a:rPr>
              <a:t>Present with Metatstasis</a:t>
            </a:r>
            <a:endParaRPr sz="2600" dirty="0">
              <a:latin typeface="Times New Roman"/>
              <a:cs typeface="Times New Roman"/>
            </a:endParaRPr>
          </a:p>
          <a:p>
            <a:pPr marL="36008" marR="49945">
              <a:lnSpc>
                <a:spcPct val="95825"/>
              </a:lnSpc>
              <a:spcBef>
                <a:spcPts val="1346"/>
              </a:spcBef>
            </a:pPr>
            <a:r>
              <a:rPr sz="2600" spc="101" dirty="0">
                <a:latin typeface="Times New Roman"/>
                <a:cs typeface="Times New Roman"/>
              </a:rPr>
              <a:t>- Neck Mass / Cough / Anorexia</a:t>
            </a:r>
            <a:endParaRPr sz="2600" dirty="0">
              <a:latin typeface="Times New Roman"/>
              <a:cs typeface="Times New Roman"/>
            </a:endParaRPr>
          </a:p>
          <a:p>
            <a:pPr marL="12331" marR="49945">
              <a:lnSpc>
                <a:spcPct val="95825"/>
              </a:lnSpc>
              <a:spcBef>
                <a:spcPts val="736"/>
              </a:spcBef>
            </a:pPr>
            <a:r>
              <a:rPr sz="2600" spc="92" dirty="0">
                <a:latin typeface="Times New Roman"/>
                <a:cs typeface="Times New Roman"/>
              </a:rPr>
              <a:t>Ache/ Lower limb swelling</a:t>
            </a:r>
            <a:endParaRPr sz="2600" dirty="0">
              <a:latin typeface="Times New Roman"/>
              <a:cs typeface="Times New Roman"/>
            </a:endParaRPr>
          </a:p>
          <a:p>
            <a:pPr marL="36010" marR="49945">
              <a:lnSpc>
                <a:spcPct val="95825"/>
              </a:lnSpc>
              <a:spcBef>
                <a:spcPts val="1509"/>
              </a:spcBef>
            </a:pPr>
            <a:r>
              <a:rPr sz="2600" spc="136" dirty="0">
                <a:latin typeface="Times New Roman"/>
                <a:cs typeface="Times New Roman"/>
              </a:rPr>
              <a:t>5%- Gynecomastia</a:t>
            </a:r>
            <a:endParaRPr sz="2600" dirty="0">
              <a:latin typeface="Times New Roman"/>
              <a:cs typeface="Times New Roman"/>
            </a:endParaRPr>
          </a:p>
          <a:p>
            <a:pPr marL="38969" marR="49945">
              <a:lnSpc>
                <a:spcPct val="95825"/>
              </a:lnSpc>
              <a:spcBef>
                <a:spcPts val="1299"/>
              </a:spcBef>
            </a:pPr>
            <a:r>
              <a:rPr sz="2600" spc="75" dirty="0">
                <a:latin typeface="Times New Roman"/>
                <a:cs typeface="Times New Roman"/>
              </a:rPr>
              <a:t>Rarely </a:t>
            </a:r>
            <a:r>
              <a:rPr lang="en-GB" sz="2600" spc="75" dirty="0" smtClean="0">
                <a:latin typeface="Times New Roman"/>
                <a:cs typeface="Times New Roman"/>
              </a:rPr>
              <a:t>–</a:t>
            </a:r>
            <a:r>
              <a:rPr sz="2600" spc="75" dirty="0" smtClean="0">
                <a:latin typeface="Times New Roman"/>
                <a:cs typeface="Times New Roman"/>
              </a:rPr>
              <a:t> Infertility</a:t>
            </a:r>
            <a:endParaRPr lang="en-GB" sz="2600" spc="75" dirty="0" smtClean="0">
              <a:latin typeface="Times New Roman"/>
              <a:cs typeface="Times New Roman"/>
            </a:endParaRPr>
          </a:p>
          <a:p>
            <a:pPr marL="38969" marR="49945">
              <a:lnSpc>
                <a:spcPct val="95825"/>
              </a:lnSpc>
              <a:spcBef>
                <a:spcPts val="1299"/>
              </a:spcBef>
            </a:pP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888" y="1555720"/>
            <a:ext cx="202238" cy="1452884"/>
          </a:xfrm>
          <a:prstGeom prst="rect">
            <a:avLst/>
          </a:prstGeom>
        </p:spPr>
        <p:txBody>
          <a:bodyPr wrap="square" lIns="0" tIns="17604" rIns="0" bIns="0" rtlCol="0">
            <a:noAutofit/>
          </a:bodyPr>
          <a:lstStyle/>
          <a:p>
            <a:pPr marL="12331">
              <a:lnSpc>
                <a:spcPts val="2778"/>
              </a:lnSpc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31">
              <a:lnSpc>
                <a:spcPct val="95825"/>
              </a:lnSpc>
              <a:spcBef>
                <a:spcPts val="1253"/>
              </a:spcBef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31" marR="13546">
              <a:lnSpc>
                <a:spcPct val="95825"/>
              </a:lnSpc>
              <a:spcBef>
                <a:spcPts val="2166"/>
              </a:spcBef>
            </a:pPr>
            <a:r>
              <a:rPr spc="354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3273" y="2111208"/>
            <a:ext cx="1559953" cy="355146"/>
          </a:xfrm>
          <a:prstGeom prst="rect">
            <a:avLst/>
          </a:prstGeom>
        </p:spPr>
        <p:txBody>
          <a:bodyPr wrap="square" lIns="0" tIns="17604" rIns="0" bIns="0" rtlCol="0">
            <a:noAutofit/>
          </a:bodyPr>
          <a:lstStyle/>
          <a:p>
            <a:pPr marL="12331">
              <a:lnSpc>
                <a:spcPts val="2778"/>
              </a:lnSpc>
            </a:pPr>
            <a:r>
              <a:rPr sz="2600" spc="178" dirty="0">
                <a:latin typeface="Times New Roman"/>
                <a:cs typeface="Times New Roman"/>
              </a:rPr>
              <a:t>Abdomen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887" y="3306919"/>
            <a:ext cx="188571" cy="257175"/>
          </a:xfrm>
          <a:prstGeom prst="rect">
            <a:avLst/>
          </a:prstGeom>
        </p:spPr>
        <p:txBody>
          <a:bodyPr wrap="square" lIns="0" tIns="12579" rIns="0" bIns="0" rtlCol="0">
            <a:noAutofit/>
          </a:bodyPr>
          <a:lstStyle/>
          <a:p>
            <a:pPr marL="12331">
              <a:lnSpc>
                <a:spcPts val="1984"/>
              </a:lnSpc>
            </a:pPr>
            <a:r>
              <a:rPr spc="354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72515" y="3777702"/>
            <a:ext cx="1664830" cy="355146"/>
          </a:xfrm>
          <a:prstGeom prst="rect">
            <a:avLst/>
          </a:prstGeom>
        </p:spPr>
        <p:txBody>
          <a:bodyPr wrap="square" lIns="0" tIns="17604" rIns="0" bIns="0" rtlCol="0">
            <a:noAutofit/>
          </a:bodyPr>
          <a:lstStyle/>
          <a:p>
            <a:pPr marL="12331">
              <a:lnSpc>
                <a:spcPts val="2778"/>
              </a:lnSpc>
            </a:pPr>
            <a:r>
              <a:rPr sz="2600" spc="98" dirty="0">
                <a:latin typeface="Times New Roman"/>
                <a:cs typeface="Times New Roman"/>
              </a:rPr>
              <a:t>/ Vomiting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74420" y="3777702"/>
            <a:ext cx="1002169" cy="355146"/>
          </a:xfrm>
          <a:prstGeom prst="rect">
            <a:avLst/>
          </a:prstGeom>
        </p:spPr>
        <p:txBody>
          <a:bodyPr wrap="square" lIns="0" tIns="17604" rIns="0" bIns="0" rtlCol="0">
            <a:noAutofit/>
          </a:bodyPr>
          <a:lstStyle/>
          <a:p>
            <a:pPr marL="12331">
              <a:lnSpc>
                <a:spcPts val="2778"/>
              </a:lnSpc>
            </a:pPr>
            <a:r>
              <a:rPr sz="2600" spc="78" dirty="0">
                <a:latin typeface="Times New Roman"/>
                <a:cs typeface="Times New Roman"/>
              </a:rPr>
              <a:t>/ Back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51888" y="4821098"/>
            <a:ext cx="202238" cy="898888"/>
          </a:xfrm>
          <a:prstGeom prst="rect">
            <a:avLst/>
          </a:prstGeom>
        </p:spPr>
        <p:txBody>
          <a:bodyPr wrap="square" lIns="0" tIns="17604" rIns="0" bIns="0" rtlCol="0">
            <a:noAutofit/>
          </a:bodyPr>
          <a:lstStyle/>
          <a:p>
            <a:pPr marL="12331">
              <a:lnSpc>
                <a:spcPts val="2778"/>
              </a:lnSpc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  <a:p>
            <a:pPr marL="12331">
              <a:lnSpc>
                <a:spcPct val="95825"/>
              </a:lnSpc>
              <a:spcBef>
                <a:spcPts val="1160"/>
              </a:spcBef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2057400" y="381000"/>
            <a:ext cx="5442429" cy="563336"/>
          </a:xfrm>
          <a:prstGeom prst="rect">
            <a:avLst/>
          </a:prstGeom>
        </p:spPr>
        <p:txBody>
          <a:bodyPr wrap="square" lIns="0" tIns="28368" rIns="0" bIns="0" rtlCol="0">
            <a:noAutofit/>
          </a:bodyPr>
          <a:lstStyle/>
          <a:p>
            <a:pPr marL="12332" algn="ctr">
              <a:lnSpc>
                <a:spcPts val="4470"/>
              </a:lnSpc>
            </a:pPr>
            <a:r>
              <a:rPr sz="4300" b="1" spc="-113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Physical Examination</a:t>
            </a:r>
            <a:endParaRPr sz="4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1887" y="1408753"/>
            <a:ext cx="202238" cy="355146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2332">
              <a:lnSpc>
                <a:spcPts val="2778"/>
              </a:lnSpc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1639" y="1408753"/>
            <a:ext cx="1345232" cy="355146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2332">
              <a:lnSpc>
                <a:spcPts val="2778"/>
              </a:lnSpc>
            </a:pPr>
            <a:r>
              <a:rPr sz="2600" spc="85" dirty="0">
                <a:latin typeface="Times New Roman"/>
                <a:cs typeface="Times New Roman"/>
              </a:rPr>
              <a:t>Examine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68720" y="1408753"/>
            <a:ext cx="4077912" cy="355146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2332">
              <a:lnSpc>
                <a:spcPts val="2778"/>
              </a:lnSpc>
            </a:pPr>
            <a:r>
              <a:rPr sz="2600" spc="120" dirty="0">
                <a:latin typeface="Times New Roman"/>
                <a:cs typeface="Times New Roman"/>
              </a:rPr>
              <a:t>contralateral normal testis.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1887" y="2314009"/>
            <a:ext cx="202238" cy="355146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2332">
              <a:lnSpc>
                <a:spcPts val="2778"/>
              </a:lnSpc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5680" y="2314009"/>
            <a:ext cx="7071960" cy="725478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8253">
              <a:lnSpc>
                <a:spcPts val="2778"/>
              </a:lnSpc>
            </a:pPr>
            <a:r>
              <a:rPr sz="2600" spc="93" dirty="0">
                <a:latin typeface="Times New Roman"/>
                <a:cs typeface="Times New Roman"/>
              </a:rPr>
              <a:t>Firm to hard  fixed area within tunica </a:t>
            </a:r>
            <a:r>
              <a:rPr sz="2600" spc="93" dirty="0" err="1">
                <a:latin typeface="Times New Roman"/>
                <a:cs typeface="Times New Roman"/>
              </a:rPr>
              <a:t>albugenia</a:t>
            </a:r>
            <a:r>
              <a:rPr lang="en-GB" sz="2600" spc="93" dirty="0">
                <a:latin typeface="Times New Roman"/>
                <a:cs typeface="Times New Roman"/>
              </a:rPr>
              <a:t> suspicious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02917" y="2314009"/>
            <a:ext cx="291586" cy="355146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2332">
              <a:lnSpc>
                <a:spcPts val="2778"/>
              </a:lnSpc>
            </a:pPr>
            <a:r>
              <a:rPr sz="2600" spc="4" dirty="0">
                <a:latin typeface="Times New Roman"/>
                <a:cs typeface="Times New Roman"/>
              </a:rPr>
              <a:t>is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887" y="3589597"/>
            <a:ext cx="202238" cy="355146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2332">
              <a:lnSpc>
                <a:spcPts val="2778"/>
              </a:lnSpc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2681" y="3589597"/>
            <a:ext cx="7287550" cy="725478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8253">
              <a:lnSpc>
                <a:spcPts val="2778"/>
              </a:lnSpc>
            </a:pPr>
            <a:r>
              <a:rPr sz="2600" spc="91" dirty="0">
                <a:latin typeface="Times New Roman"/>
                <a:cs typeface="Times New Roman"/>
              </a:rPr>
              <a:t>Seminoma expand  within the testis as a painless,</a:t>
            </a:r>
            <a:endParaRPr sz="2600" dirty="0">
              <a:latin typeface="Times New Roman"/>
              <a:cs typeface="Times New Roman"/>
            </a:endParaRPr>
          </a:p>
          <a:p>
            <a:pPr marL="12332" marR="49949">
              <a:lnSpc>
                <a:spcPts val="2943"/>
              </a:lnSpc>
              <a:spcBef>
                <a:spcPts val="8"/>
              </a:spcBef>
            </a:pPr>
            <a:r>
              <a:rPr sz="2600" spc="132" dirty="0">
                <a:latin typeface="Times New Roman"/>
                <a:cs typeface="Times New Roman"/>
              </a:rPr>
              <a:t>rubbery enlargement.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1887" y="4868124"/>
            <a:ext cx="202238" cy="355146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12332">
              <a:lnSpc>
                <a:spcPts val="2778"/>
              </a:lnSpc>
            </a:pPr>
            <a:r>
              <a:rPr sz="2600" spc="73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99696" y="4868124"/>
            <a:ext cx="7093566" cy="722539"/>
          </a:xfrm>
          <a:prstGeom prst="rect">
            <a:avLst/>
          </a:prstGeom>
        </p:spPr>
        <p:txBody>
          <a:bodyPr wrap="square" lIns="0" tIns="17606" rIns="0" bIns="0" rtlCol="0">
            <a:noAutofit/>
          </a:bodyPr>
          <a:lstStyle/>
          <a:p>
            <a:pPr marL="24174" marR="49949">
              <a:lnSpc>
                <a:spcPts val="2778"/>
              </a:lnSpc>
            </a:pPr>
            <a:r>
              <a:rPr sz="2600" spc="126" dirty="0">
                <a:latin typeface="Times New Roman"/>
                <a:cs typeface="Times New Roman"/>
              </a:rPr>
              <a:t>Embryonal carcinoma or teratocarcinoma may</a:t>
            </a:r>
            <a:endParaRPr sz="2600" dirty="0">
              <a:latin typeface="Times New Roman"/>
              <a:cs typeface="Times New Roman"/>
            </a:endParaRPr>
          </a:p>
          <a:p>
            <a:pPr marL="12332">
              <a:lnSpc>
                <a:spcPts val="2919"/>
              </a:lnSpc>
              <a:spcBef>
                <a:spcPts val="7"/>
              </a:spcBef>
            </a:pPr>
            <a:r>
              <a:rPr sz="2600" spc="116" dirty="0">
                <a:latin typeface="Times New Roman"/>
                <a:cs typeface="Times New Roman"/>
              </a:rPr>
              <a:t>produce an irregular, rather than discrete mass.</a:t>
            </a:r>
            <a:endParaRPr sz="2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590800" y="457200"/>
            <a:ext cx="1752600" cy="489857"/>
          </a:xfrm>
          <a:prstGeom prst="rect">
            <a:avLst/>
          </a:prstGeom>
        </p:spPr>
        <p:txBody>
          <a:bodyPr wrap="square" lIns="0" tIns="24577" rIns="0" bIns="0" rtlCol="0">
            <a:noAutofit/>
          </a:bodyPr>
          <a:lstStyle/>
          <a:p>
            <a:pPr marL="12334">
              <a:lnSpc>
                <a:spcPts val="3866"/>
              </a:lnSpc>
            </a:pPr>
            <a:r>
              <a:rPr sz="4200" b="1" spc="-132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Scrot</a:t>
            </a:r>
            <a:r>
              <a:rPr lang="en-GB" sz="4200" b="1" spc="-13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sz="4200" b="1" spc="-13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sz="4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19600" y="457200"/>
            <a:ext cx="3352800" cy="489857"/>
          </a:xfrm>
          <a:prstGeom prst="rect">
            <a:avLst/>
          </a:prstGeom>
        </p:spPr>
        <p:txBody>
          <a:bodyPr wrap="square" lIns="0" tIns="24577" rIns="0" bIns="0" rtlCol="0">
            <a:noAutofit/>
          </a:bodyPr>
          <a:lstStyle/>
          <a:p>
            <a:pPr marL="12334">
              <a:lnSpc>
                <a:spcPts val="3866"/>
              </a:lnSpc>
            </a:pPr>
            <a:r>
              <a:rPr sz="4200" b="1" spc="13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ultrasound</a:t>
            </a:r>
            <a:endParaRPr sz="4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886" y="1945579"/>
            <a:ext cx="207587" cy="367393"/>
          </a:xfrm>
          <a:prstGeom prst="rect">
            <a:avLst/>
          </a:prstGeom>
        </p:spPr>
        <p:txBody>
          <a:bodyPr wrap="square" lIns="0" tIns="18255" rIns="0" bIns="0" rtlCol="0">
            <a:noAutofit/>
          </a:bodyPr>
          <a:lstStyle/>
          <a:p>
            <a:pPr marL="12334">
              <a:lnSpc>
                <a:spcPts val="2880"/>
              </a:lnSpc>
            </a:pPr>
            <a:r>
              <a:rPr sz="2700" spc="6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9696" y="1945579"/>
            <a:ext cx="7561678" cy="775934"/>
          </a:xfrm>
          <a:prstGeom prst="rect">
            <a:avLst/>
          </a:prstGeom>
        </p:spPr>
        <p:txBody>
          <a:bodyPr wrap="square" lIns="0" tIns="18255" rIns="0" bIns="0" rtlCol="0">
            <a:noAutofit/>
          </a:bodyPr>
          <a:lstStyle/>
          <a:p>
            <a:pPr marL="18255">
              <a:lnSpc>
                <a:spcPts val="2880"/>
              </a:lnSpc>
            </a:pPr>
            <a:r>
              <a:rPr sz="2700" spc="70" dirty="0">
                <a:latin typeface="Times New Roman"/>
                <a:cs typeface="Times New Roman"/>
              </a:rPr>
              <a:t>Ultrasonography of the scrotum is a rapid, reliable</a:t>
            </a:r>
            <a:endParaRPr sz="2700" dirty="0">
              <a:latin typeface="Times New Roman"/>
              <a:cs typeface="Times New Roman"/>
            </a:endParaRPr>
          </a:p>
          <a:p>
            <a:pPr marL="12334" marR="51807">
              <a:lnSpc>
                <a:spcPct val="95825"/>
              </a:lnSpc>
            </a:pPr>
            <a:r>
              <a:rPr sz="2700" spc="51" dirty="0">
                <a:latin typeface="Times New Roman"/>
                <a:cs typeface="Times New Roman"/>
              </a:rPr>
              <a:t>technique to exclude hydrocele  or epididymitis.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1886" y="3344611"/>
            <a:ext cx="207587" cy="367393"/>
          </a:xfrm>
          <a:prstGeom prst="rect">
            <a:avLst/>
          </a:prstGeom>
        </p:spPr>
        <p:txBody>
          <a:bodyPr wrap="square" lIns="0" tIns="18255" rIns="0" bIns="0" rtlCol="0">
            <a:noAutofit/>
          </a:bodyPr>
          <a:lstStyle/>
          <a:p>
            <a:pPr marL="12334">
              <a:lnSpc>
                <a:spcPts val="2880"/>
              </a:lnSpc>
            </a:pPr>
            <a:r>
              <a:rPr sz="2700" spc="6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5666" y="3344611"/>
            <a:ext cx="6986016" cy="775934"/>
          </a:xfrm>
          <a:prstGeom prst="rect">
            <a:avLst/>
          </a:prstGeom>
        </p:spPr>
        <p:txBody>
          <a:bodyPr wrap="square" lIns="0" tIns="18255" rIns="0" bIns="0" rtlCol="0">
            <a:noAutofit/>
          </a:bodyPr>
          <a:lstStyle/>
          <a:p>
            <a:pPr marL="12334">
              <a:lnSpc>
                <a:spcPts val="2880"/>
              </a:lnSpc>
            </a:pPr>
            <a:r>
              <a:rPr sz="2700" spc="70" dirty="0">
                <a:latin typeface="Times New Roman"/>
                <a:cs typeface="Times New Roman"/>
              </a:rPr>
              <a:t>Ultrasonography of the scrotum is basically an</a:t>
            </a:r>
            <a:endParaRPr sz="2700" dirty="0">
              <a:latin typeface="Times New Roman"/>
              <a:cs typeface="Times New Roman"/>
            </a:endParaRPr>
          </a:p>
          <a:p>
            <a:pPr marL="12334" marR="51807">
              <a:lnSpc>
                <a:spcPct val="95825"/>
              </a:lnSpc>
            </a:pPr>
            <a:r>
              <a:rPr sz="2700" spc="71" dirty="0">
                <a:latin typeface="Times New Roman"/>
                <a:cs typeface="Times New Roman"/>
              </a:rPr>
              <a:t>extension of the physical examination.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1886" y="4743643"/>
            <a:ext cx="207587" cy="367393"/>
          </a:xfrm>
          <a:prstGeom prst="rect">
            <a:avLst/>
          </a:prstGeom>
        </p:spPr>
        <p:txBody>
          <a:bodyPr wrap="square" lIns="0" tIns="18255" rIns="0" bIns="0" rtlCol="0">
            <a:noAutofit/>
          </a:bodyPr>
          <a:lstStyle/>
          <a:p>
            <a:pPr marL="12334">
              <a:lnSpc>
                <a:spcPts val="2880"/>
              </a:lnSpc>
            </a:pPr>
            <a:r>
              <a:rPr sz="2700" spc="65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7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02693" y="4743655"/>
            <a:ext cx="7059620" cy="778872"/>
          </a:xfrm>
          <a:prstGeom prst="rect">
            <a:avLst/>
          </a:prstGeom>
        </p:spPr>
        <p:txBody>
          <a:bodyPr wrap="square" lIns="0" tIns="18255" rIns="0" bIns="0" rtlCol="0">
            <a:noAutofit/>
          </a:bodyPr>
          <a:lstStyle/>
          <a:p>
            <a:pPr marL="21216">
              <a:lnSpc>
                <a:spcPts val="2880"/>
              </a:lnSpc>
            </a:pPr>
            <a:r>
              <a:rPr sz="2700" spc="60" dirty="0">
                <a:latin typeface="Times New Roman"/>
                <a:cs typeface="Times New Roman"/>
              </a:rPr>
              <a:t>Hypoechoic area within the tunica  albuginea is</a:t>
            </a:r>
            <a:endParaRPr sz="2700" dirty="0">
              <a:latin typeface="Times New Roman"/>
              <a:cs typeface="Times New Roman"/>
            </a:endParaRPr>
          </a:p>
          <a:p>
            <a:pPr marL="12334" marR="51807">
              <a:lnSpc>
                <a:spcPct val="95825"/>
              </a:lnSpc>
            </a:pPr>
            <a:r>
              <a:rPr sz="2700" spc="41" dirty="0">
                <a:latin typeface="Times New Roman"/>
                <a:cs typeface="Times New Roman"/>
              </a:rPr>
              <a:t>markedly  suspicious for testicular cancer.</a:t>
            </a:r>
            <a:endParaRPr sz="27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533400" y="2819400"/>
            <a:ext cx="8305800" cy="359230"/>
          </a:xfrm>
          <a:prstGeom prst="rect">
            <a:avLst/>
          </a:prstGeom>
        </p:spPr>
        <p:txBody>
          <a:bodyPr wrap="square" lIns="0" tIns="16378" rIns="0" bIns="0" rtlCol="0">
            <a:noAutofit/>
          </a:bodyPr>
          <a:lstStyle/>
          <a:p>
            <a:pPr marL="12336" algn="ctr">
              <a:lnSpc>
                <a:spcPts val="2583"/>
              </a:lnSpc>
            </a:pPr>
            <a:r>
              <a:rPr sz="3000" spc="84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ROLE OF TUMOUR MARKERS</a:t>
            </a:r>
            <a:endParaRPr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5110" y="3429000"/>
            <a:ext cx="4329404" cy="626037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  <a:buFont typeface="Arial" pitchFamily="34" charset="0"/>
              <a:buChar char="•"/>
            </a:pPr>
            <a:r>
              <a:rPr sz="2100" spc="43" dirty="0">
                <a:latin typeface="Times New Roman"/>
                <a:cs typeface="Times New Roman"/>
              </a:rPr>
              <a:t>Helps in Diagnosis  - </a:t>
            </a:r>
            <a:r>
              <a:rPr sz="1900" spc="43" dirty="0">
                <a:latin typeface="Times New Roman"/>
                <a:cs typeface="Times New Roman"/>
              </a:rPr>
              <a:t>80 </a:t>
            </a:r>
            <a:r>
              <a:rPr sz="2100" spc="43" dirty="0">
                <a:latin typeface="Times New Roman"/>
                <a:cs typeface="Times New Roman"/>
              </a:rPr>
              <a:t>to </a:t>
            </a:r>
            <a:r>
              <a:rPr sz="1900" spc="43" dirty="0">
                <a:latin typeface="Times New Roman"/>
                <a:cs typeface="Times New Roman"/>
              </a:rPr>
              <a:t>85%  </a:t>
            </a:r>
            <a:r>
              <a:rPr sz="2100" spc="43" dirty="0">
                <a:latin typeface="Times New Roman"/>
                <a:cs typeface="Times New Roman"/>
              </a:rPr>
              <a:t>of</a:t>
            </a:r>
            <a:endParaRPr sz="2100" dirty="0">
              <a:latin typeface="Times New Roman"/>
              <a:cs typeface="Times New Roman"/>
            </a:endParaRPr>
          </a:p>
          <a:p>
            <a:pPr marL="12336" marR="40712">
              <a:lnSpc>
                <a:spcPct val="95825"/>
              </a:lnSpc>
              <a:spcBef>
                <a:spcPts val="60"/>
              </a:spcBef>
            </a:pPr>
            <a:r>
              <a:rPr sz="2100" spc="31" dirty="0">
                <a:latin typeface="Times New Roman"/>
                <a:cs typeface="Times New Roman"/>
              </a:rPr>
              <a:t>Positive Markers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45234" y="3429000"/>
            <a:ext cx="2312804" cy="293914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</a:pPr>
            <a:r>
              <a:rPr sz="2100" spc="42" dirty="0">
                <a:latin typeface="Times New Roman"/>
                <a:cs typeface="Times New Roman"/>
              </a:rPr>
              <a:t>Testicular Tumours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59224" y="3429000"/>
            <a:ext cx="590176" cy="293914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</a:pPr>
            <a:r>
              <a:rPr sz="2100" spc="15" dirty="0">
                <a:latin typeface="Times New Roman"/>
                <a:cs typeface="Times New Roman"/>
              </a:rPr>
              <a:t>have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5110" y="4237264"/>
            <a:ext cx="5896947" cy="293914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  <a:buFont typeface="Arial" pitchFamily="34" charset="0"/>
              <a:buChar char="•"/>
            </a:pPr>
            <a:r>
              <a:rPr sz="2100" spc="54" dirty="0">
                <a:latin typeface="Times New Roman"/>
                <a:cs typeface="Times New Roman"/>
              </a:rPr>
              <a:t>Most of Non-Seminomas have raised markers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5110" y="4604657"/>
            <a:ext cx="4180114" cy="293914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  <a:buFont typeface="Arial" pitchFamily="34" charset="0"/>
              <a:buChar char="•"/>
            </a:pPr>
            <a:r>
              <a:rPr sz="2100" spc="41" dirty="0">
                <a:latin typeface="Times New Roman"/>
                <a:cs typeface="Times New Roman"/>
              </a:rPr>
              <a:t>Only </a:t>
            </a:r>
            <a:r>
              <a:rPr sz="1900" spc="41" dirty="0" smtClean="0">
                <a:latin typeface="Times New Roman"/>
                <a:cs typeface="Times New Roman"/>
              </a:rPr>
              <a:t>10</a:t>
            </a:r>
            <a:r>
              <a:rPr lang="en-GB" sz="1900" spc="41" dirty="0" smtClean="0">
                <a:latin typeface="Times New Roman"/>
                <a:cs typeface="Times New Roman"/>
              </a:rPr>
              <a:t>%</a:t>
            </a:r>
            <a:r>
              <a:rPr sz="2100" spc="41" dirty="0" smtClean="0">
                <a:latin typeface="Times New Roman"/>
                <a:cs typeface="Times New Roman"/>
              </a:rPr>
              <a:t>to</a:t>
            </a:r>
            <a:r>
              <a:rPr sz="1900" spc="41" dirty="0" smtClean="0">
                <a:latin typeface="Times New Roman"/>
                <a:cs typeface="Times New Roman"/>
              </a:rPr>
              <a:t>15</a:t>
            </a:r>
            <a:r>
              <a:rPr sz="1900" spc="41" dirty="0">
                <a:latin typeface="Times New Roman"/>
                <a:cs typeface="Times New Roman"/>
              </a:rPr>
              <a:t>% </a:t>
            </a:r>
            <a:r>
              <a:rPr sz="2100" spc="41" dirty="0">
                <a:latin typeface="Times New Roman"/>
                <a:cs typeface="Times New Roman"/>
              </a:rPr>
              <a:t>Non-Seminomas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6654" y="4604657"/>
            <a:ext cx="3020011" cy="293914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</a:pPr>
            <a:r>
              <a:rPr sz="2100" spc="4" dirty="0">
                <a:latin typeface="Times New Roman"/>
                <a:cs typeface="Times New Roman"/>
              </a:rPr>
              <a:t>have normal  marker  level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465" y="5045528"/>
            <a:ext cx="5374433" cy="587829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  <a:buFont typeface="Arial" pitchFamily="34" charset="0"/>
              <a:buChar char="•"/>
            </a:pPr>
            <a:r>
              <a:rPr sz="2100" spc="48" dirty="0">
                <a:latin typeface="Times New Roman"/>
                <a:cs typeface="Times New Roman"/>
              </a:rPr>
              <a:t>After </a:t>
            </a:r>
            <a:r>
              <a:rPr sz="2100" spc="48" dirty="0" err="1" smtClean="0">
                <a:latin typeface="Times New Roman"/>
                <a:cs typeface="Times New Roman"/>
              </a:rPr>
              <a:t>Orchiectomy</a:t>
            </a:r>
            <a:r>
              <a:rPr sz="2100" spc="48" dirty="0" smtClean="0">
                <a:latin typeface="Times New Roman"/>
                <a:cs typeface="Times New Roman"/>
              </a:rPr>
              <a:t> </a:t>
            </a:r>
            <a:r>
              <a:rPr sz="2100" spc="48" dirty="0">
                <a:latin typeface="Times New Roman"/>
                <a:cs typeface="Times New Roman"/>
              </a:rPr>
              <a:t>if Markers Elevated</a:t>
            </a:r>
            <a:endParaRPr sz="2100" dirty="0">
              <a:latin typeface="Times New Roman"/>
              <a:cs typeface="Times New Roman"/>
            </a:endParaRPr>
          </a:p>
          <a:p>
            <a:pPr marL="30102" marR="40712">
              <a:lnSpc>
                <a:spcPct val="95825"/>
              </a:lnSpc>
              <a:spcBef>
                <a:spcPts val="85"/>
              </a:spcBef>
            </a:pPr>
            <a:r>
              <a:rPr sz="2100" spc="24" dirty="0">
                <a:latin typeface="Times New Roman"/>
                <a:cs typeface="Times New Roman"/>
              </a:rPr>
              <a:t>Disease or Stage II or III Disease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7748" y="5045529"/>
            <a:ext cx="1888347" cy="293914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</a:pPr>
            <a:r>
              <a:rPr sz="2100" spc="16" dirty="0">
                <a:latin typeface="Times New Roman"/>
                <a:cs typeface="Times New Roman"/>
              </a:rPr>
              <a:t>means  Residual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0465" y="5780321"/>
            <a:ext cx="8061649" cy="655428"/>
          </a:xfrm>
          <a:prstGeom prst="rect">
            <a:avLst/>
          </a:prstGeom>
        </p:spPr>
        <p:txBody>
          <a:bodyPr wrap="square" lIns="0" tIns="14466" rIns="0" bIns="0" rtlCol="0">
            <a:noAutofit/>
          </a:bodyPr>
          <a:lstStyle/>
          <a:p>
            <a:pPr marL="12336">
              <a:lnSpc>
                <a:spcPts val="2280"/>
              </a:lnSpc>
              <a:buFont typeface="Arial" pitchFamily="34" charset="0"/>
              <a:buChar char="•"/>
            </a:pPr>
            <a:r>
              <a:rPr sz="2100" spc="42" dirty="0">
                <a:latin typeface="Times New Roman"/>
                <a:cs typeface="Times New Roman"/>
              </a:rPr>
              <a:t>Elevation of Markers after  Lymphadenectomy means a STAGE</a:t>
            </a:r>
            <a:endParaRPr sz="2100" dirty="0">
              <a:latin typeface="Times New Roman"/>
              <a:cs typeface="Times New Roman"/>
            </a:endParaRPr>
          </a:p>
          <a:p>
            <a:pPr marL="12336" marR="40711">
              <a:lnSpc>
                <a:spcPct val="95825"/>
              </a:lnSpc>
              <a:spcBef>
                <a:spcPts val="294"/>
              </a:spcBef>
            </a:pPr>
            <a:r>
              <a:rPr sz="2100" spc="23" dirty="0">
                <a:latin typeface="Times New Roman"/>
                <a:cs typeface="Times New Roman"/>
              </a:rPr>
              <a:t>III Disease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5110" y="636819"/>
            <a:ext cx="7240555" cy="1813258"/>
          </a:xfrm>
          <a:prstGeom prst="rect">
            <a:avLst/>
          </a:prstGeom>
          <a:noFill/>
        </p:spPr>
        <p:txBody>
          <a:bodyPr wrap="square" lIns="88840" tIns="44421" rIns="88840" bIns="44421" rtlCol="0">
            <a:spAutoFit/>
          </a:bodyPr>
          <a:lstStyle/>
          <a:p>
            <a:pPr algn="ctr"/>
            <a:r>
              <a:rPr lang="en-GB" sz="4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Tumor</a:t>
            </a:r>
            <a:r>
              <a:rPr lang="en-GB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markers</a:t>
            </a:r>
          </a:p>
          <a:p>
            <a:pPr algn="ctr"/>
            <a:endParaRPr lang="en-GB" sz="16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GB" sz="2700" dirty="0" err="1"/>
              <a:t>Onco-fetal</a:t>
            </a:r>
            <a:r>
              <a:rPr lang="en-GB" sz="2700" dirty="0"/>
              <a:t> Substances : AFP &amp; HCG</a:t>
            </a:r>
          </a:p>
          <a:p>
            <a:r>
              <a:rPr lang="en-GB" sz="2700" dirty="0"/>
              <a:t>Cellular Enzymes : </a:t>
            </a:r>
            <a:r>
              <a:rPr lang="en-GB" sz="2700" dirty="0" smtClean="0"/>
              <a:t>LDH &amp; PLAP</a:t>
            </a:r>
            <a:endParaRPr lang="en-GB" sz="27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781790" y="1556918"/>
            <a:ext cx="174961" cy="306161"/>
          </a:xfrm>
          <a:prstGeom prst="rect">
            <a:avLst/>
          </a:prstGeom>
        </p:spPr>
        <p:txBody>
          <a:bodyPr wrap="square" lIns="0" tIns="15116" rIns="0" bIns="0" rtlCol="0">
            <a:noAutofit/>
          </a:bodyPr>
          <a:lstStyle/>
          <a:p>
            <a:pPr marL="12338">
              <a:lnSpc>
                <a:spcPts val="2384"/>
              </a:lnSpc>
            </a:pPr>
            <a:r>
              <a:rPr sz="2200" spc="54" dirty="0">
                <a:solidFill>
                  <a:srgbClr val="0BCFD8"/>
                </a:solidFill>
                <a:latin typeface="Times New Roman"/>
                <a:cs typeface="Times New Roman"/>
              </a:rPr>
              <a:t>•</a:t>
            </a: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1554" y="1556919"/>
            <a:ext cx="4673445" cy="271882"/>
          </a:xfrm>
          <a:prstGeom prst="rect">
            <a:avLst/>
          </a:prstGeom>
        </p:spPr>
        <p:txBody>
          <a:bodyPr wrap="square" lIns="0" tIns="15116" rIns="0" bIns="0" rtlCol="0">
            <a:noAutofit/>
          </a:bodyPr>
          <a:lstStyle/>
          <a:p>
            <a:pPr marL="12338">
              <a:lnSpc>
                <a:spcPts val="2384"/>
              </a:lnSpc>
            </a:pPr>
            <a:r>
              <a:rPr sz="3600" spc="89" dirty="0">
                <a:solidFill>
                  <a:srgbClr val="FD0000"/>
                </a:solidFill>
                <a:latin typeface="Times New Roman"/>
                <a:cs typeface="Times New Roman"/>
              </a:rPr>
              <a:t>Diagnostic Radiology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0977" y="1902872"/>
            <a:ext cx="151852" cy="281668"/>
          </a:xfrm>
          <a:prstGeom prst="rect">
            <a:avLst/>
          </a:prstGeom>
        </p:spPr>
        <p:txBody>
          <a:bodyPr wrap="square" lIns="0" tIns="13851" rIns="0" bIns="0" rtlCol="0">
            <a:noAutofit/>
          </a:bodyPr>
          <a:lstStyle/>
          <a:p>
            <a:pPr marL="12338">
              <a:lnSpc>
                <a:spcPts val="2175"/>
              </a:lnSpc>
            </a:pPr>
            <a:r>
              <a:rPr sz="2000" dirty="0">
                <a:solidFill>
                  <a:srgbClr val="0E6EC6"/>
                </a:solidFill>
                <a:latin typeface="Times New Roman"/>
                <a:cs typeface="Times New Roman"/>
              </a:rPr>
              <a:t>•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6864" y="1902882"/>
            <a:ext cx="5587449" cy="386383"/>
          </a:xfrm>
          <a:prstGeom prst="rect">
            <a:avLst/>
          </a:prstGeom>
        </p:spPr>
        <p:txBody>
          <a:bodyPr wrap="square" lIns="0" tIns="19033" rIns="0" bIns="0" rtlCol="0">
            <a:noAutofit/>
          </a:bodyPr>
          <a:lstStyle/>
          <a:p>
            <a:pPr marL="12338">
              <a:lnSpc>
                <a:spcPts val="2998"/>
              </a:lnSpc>
            </a:pPr>
            <a:r>
              <a:rPr sz="3100" spc="69" baseline="19325" dirty="0">
                <a:latin typeface="Times New Roman"/>
                <a:cs typeface="Times New Roman"/>
              </a:rPr>
              <a:t>C</a:t>
            </a:r>
            <a:r>
              <a:rPr sz="2200" spc="69" dirty="0">
                <a:latin typeface="Times New Roman"/>
                <a:cs typeface="Times New Roman"/>
              </a:rPr>
              <a:t>.</a:t>
            </a:r>
            <a:r>
              <a:rPr sz="3100" spc="69" baseline="19325" dirty="0">
                <a:latin typeface="Times New Roman"/>
                <a:cs typeface="Times New Roman"/>
              </a:rPr>
              <a:t>hest x-ray films, posterior/anterior and  lateral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8949" y="2158578"/>
            <a:ext cx="709327" cy="281668"/>
          </a:xfrm>
          <a:prstGeom prst="rect">
            <a:avLst/>
          </a:prstGeom>
        </p:spPr>
        <p:txBody>
          <a:bodyPr wrap="square" lIns="0" tIns="13851" rIns="0" bIns="0" rtlCol="0">
            <a:noAutofit/>
          </a:bodyPr>
          <a:lstStyle/>
          <a:p>
            <a:pPr marL="12338">
              <a:lnSpc>
                <a:spcPts val="2175"/>
              </a:lnSpc>
            </a:pPr>
            <a:r>
              <a:rPr sz="2000" spc="-126" dirty="0">
                <a:latin typeface="Times New Roman"/>
                <a:cs typeface="Times New Roman"/>
              </a:rPr>
              <a:t>vIeWS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0976" y="2808128"/>
            <a:ext cx="151852" cy="281668"/>
          </a:xfrm>
          <a:prstGeom prst="rect">
            <a:avLst/>
          </a:prstGeom>
        </p:spPr>
        <p:txBody>
          <a:bodyPr wrap="square" lIns="0" tIns="13851" rIns="0" bIns="0" rtlCol="0">
            <a:noAutofit/>
          </a:bodyPr>
          <a:lstStyle/>
          <a:p>
            <a:pPr marL="12338">
              <a:lnSpc>
                <a:spcPts val="2175"/>
              </a:lnSpc>
            </a:pPr>
            <a:r>
              <a:rPr sz="2000" dirty="0">
                <a:solidFill>
                  <a:srgbClr val="0E6EC6"/>
                </a:solidFill>
                <a:latin typeface="Times New Roman"/>
                <a:cs typeface="Times New Roman"/>
              </a:rPr>
              <a:t>•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0883" y="2808128"/>
            <a:ext cx="5455449" cy="540312"/>
          </a:xfrm>
          <a:prstGeom prst="rect">
            <a:avLst/>
          </a:prstGeom>
        </p:spPr>
        <p:txBody>
          <a:bodyPr wrap="square" lIns="0" tIns="25357" rIns="0" bIns="0" rtlCol="0">
            <a:noAutofit/>
          </a:bodyPr>
          <a:lstStyle/>
          <a:p>
            <a:pPr marL="12338" indent="5921">
              <a:lnSpc>
                <a:spcPts val="2053"/>
              </a:lnSpc>
            </a:pPr>
            <a:r>
              <a:rPr sz="2000" spc="159" dirty="0">
                <a:latin typeface="Times New Roman"/>
                <a:cs typeface="Times New Roman"/>
              </a:rPr>
              <a:t>C</a:t>
            </a:r>
            <a:r>
              <a:rPr sz="2000" spc="123" dirty="0">
                <a:latin typeface="Times New Roman"/>
                <a:cs typeface="Times New Roman"/>
              </a:rPr>
              <a:t>o</a:t>
            </a:r>
            <a:r>
              <a:rPr sz="2000" spc="189" dirty="0">
                <a:latin typeface="Times New Roman"/>
                <a:cs typeface="Times New Roman"/>
              </a:rPr>
              <a:t>m</a:t>
            </a:r>
            <a:r>
              <a:rPr sz="2000" spc="118" dirty="0">
                <a:latin typeface="Times New Roman"/>
                <a:cs typeface="Times New Roman"/>
              </a:rPr>
              <a:t>p</a:t>
            </a:r>
            <a:r>
              <a:rPr sz="2000" spc="128" dirty="0">
                <a:latin typeface="Times New Roman"/>
                <a:cs typeface="Times New Roman"/>
              </a:rPr>
              <a:t>u</a:t>
            </a:r>
            <a:r>
              <a:rPr sz="2000" spc="71" dirty="0">
                <a:latin typeface="Times New Roman"/>
                <a:cs typeface="Times New Roman"/>
              </a:rPr>
              <a:t>t</a:t>
            </a:r>
            <a:r>
              <a:rPr sz="2000" spc="101" dirty="0">
                <a:latin typeface="Times New Roman"/>
                <a:cs typeface="Times New Roman"/>
              </a:rPr>
              <a:t>e</a:t>
            </a:r>
            <a:r>
              <a:rPr sz="2000" spc="90" dirty="0">
                <a:latin typeface="Times New Roman"/>
                <a:cs typeface="Times New Roman"/>
              </a:rPr>
              <a:t>d</a:t>
            </a:r>
            <a:r>
              <a:rPr sz="2000" spc="206" dirty="0">
                <a:latin typeface="Times New Roman"/>
                <a:cs typeface="Times New Roman"/>
              </a:rPr>
              <a:t> </a:t>
            </a:r>
            <a:r>
              <a:rPr sz="2000" spc="66" dirty="0">
                <a:latin typeface="Times New Roman"/>
                <a:cs typeface="Times New Roman"/>
              </a:rPr>
              <a:t>t</a:t>
            </a:r>
            <a:r>
              <a:rPr sz="2000" spc="118" dirty="0">
                <a:latin typeface="Times New Roman"/>
                <a:cs typeface="Times New Roman"/>
              </a:rPr>
              <a:t>o</a:t>
            </a:r>
            <a:r>
              <a:rPr sz="2000" spc="195" dirty="0">
                <a:latin typeface="Times New Roman"/>
                <a:cs typeface="Times New Roman"/>
              </a:rPr>
              <a:t>m</a:t>
            </a:r>
            <a:r>
              <a:rPr sz="2000" spc="123" dirty="0">
                <a:latin typeface="Times New Roman"/>
                <a:cs typeface="Times New Roman"/>
              </a:rPr>
              <a:t>og</a:t>
            </a:r>
            <a:r>
              <a:rPr sz="2000" spc="81" dirty="0">
                <a:latin typeface="Times New Roman"/>
                <a:cs typeface="Times New Roman"/>
              </a:rPr>
              <a:t>r</a:t>
            </a:r>
            <a:r>
              <a:rPr sz="2000" spc="107" dirty="0">
                <a:latin typeface="Times New Roman"/>
                <a:cs typeface="Times New Roman"/>
              </a:rPr>
              <a:t>a</a:t>
            </a:r>
            <a:r>
              <a:rPr sz="2000" spc="118" dirty="0">
                <a:latin typeface="Times New Roman"/>
                <a:cs typeface="Times New Roman"/>
              </a:rPr>
              <a:t>p</a:t>
            </a:r>
            <a:r>
              <a:rPr sz="2000" spc="96" dirty="0">
                <a:latin typeface="Times New Roman"/>
                <a:cs typeface="Times New Roman"/>
              </a:rPr>
              <a:t>h</a:t>
            </a:r>
            <a:r>
              <a:rPr sz="2000" spc="90" dirty="0">
                <a:latin typeface="Times New Roman"/>
                <a:cs typeface="Times New Roman"/>
              </a:rPr>
              <a:t>y</a:t>
            </a:r>
            <a:r>
              <a:rPr sz="2000" spc="282" dirty="0">
                <a:latin typeface="Times New Roman"/>
                <a:cs typeface="Times New Roman"/>
              </a:rPr>
              <a:t> </a:t>
            </a:r>
            <a:r>
              <a:rPr sz="2000" spc="-176" dirty="0">
                <a:latin typeface="Times New Roman"/>
                <a:cs typeface="Times New Roman"/>
              </a:rPr>
              <a:t>(</a:t>
            </a:r>
            <a:r>
              <a:rPr sz="2000" spc="-292" dirty="0">
                <a:latin typeface="Times New Roman"/>
                <a:cs typeface="Times New Roman"/>
              </a:rPr>
              <a:t> </a:t>
            </a:r>
            <a:r>
              <a:rPr sz="2000" spc="33" dirty="0">
                <a:latin typeface="Times New Roman"/>
                <a:cs typeface="Times New Roman"/>
              </a:rPr>
              <a:t>CT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126" dirty="0">
                <a:latin typeface="Times New Roman"/>
                <a:cs typeface="Times New Roman"/>
              </a:rPr>
              <a:t> </a:t>
            </a:r>
            <a:r>
              <a:rPr sz="2000" spc="14" dirty="0">
                <a:latin typeface="Times New Roman"/>
                <a:cs typeface="Times New Roman"/>
              </a:rPr>
              <a:t>s</a:t>
            </a:r>
            <a:r>
              <a:rPr sz="2000" spc="18" dirty="0">
                <a:latin typeface="Times New Roman"/>
                <a:cs typeface="Times New Roman"/>
              </a:rPr>
              <a:t>c</a:t>
            </a:r>
            <a:r>
              <a:rPr sz="2000" spc="24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355" dirty="0">
                <a:latin typeface="Times New Roman"/>
                <a:cs typeface="Times New Roman"/>
              </a:rPr>
              <a:t> </a:t>
            </a:r>
            <a:r>
              <a:rPr sz="2000" spc="149" dirty="0">
                <a:latin typeface="Times New Roman"/>
                <a:cs typeface="Times New Roman"/>
              </a:rPr>
              <a:t>o</a:t>
            </a:r>
            <a:r>
              <a:rPr sz="2000" spc="80" dirty="0">
                <a:latin typeface="Times New Roman"/>
                <a:cs typeface="Times New Roman"/>
              </a:rPr>
              <a:t>f</a:t>
            </a:r>
            <a:r>
              <a:rPr sz="2000" spc="-128" dirty="0">
                <a:latin typeface="Times New Roman"/>
                <a:cs typeface="Times New Roman"/>
              </a:rPr>
              <a:t> </a:t>
            </a:r>
            <a:r>
              <a:rPr sz="2000" spc="72" dirty="0">
                <a:latin typeface="Times New Roman"/>
                <a:cs typeface="Times New Roman"/>
              </a:rPr>
              <a:t>a</a:t>
            </a:r>
            <a:r>
              <a:rPr sz="2000" spc="166" dirty="0">
                <a:latin typeface="Times New Roman"/>
                <a:cs typeface="Times New Roman"/>
              </a:rPr>
              <a:t>b</a:t>
            </a:r>
            <a:r>
              <a:rPr sz="2000" spc="192" dirty="0">
                <a:latin typeface="Times New Roman"/>
                <a:cs typeface="Times New Roman"/>
              </a:rPr>
              <a:t>d</a:t>
            </a:r>
            <a:r>
              <a:rPr sz="2000" spc="120" dirty="0">
                <a:latin typeface="Times New Roman"/>
                <a:cs typeface="Times New Roman"/>
              </a:rPr>
              <a:t>o</a:t>
            </a:r>
            <a:r>
              <a:rPr sz="2000" spc="302" dirty="0">
                <a:latin typeface="Times New Roman"/>
                <a:cs typeface="Times New Roman"/>
              </a:rPr>
              <a:t>m</a:t>
            </a:r>
            <a:r>
              <a:rPr sz="2000" spc="95" dirty="0">
                <a:latin typeface="Times New Roman"/>
                <a:cs typeface="Times New Roman"/>
              </a:rPr>
              <a:t>e</a:t>
            </a:r>
            <a:r>
              <a:rPr sz="2000" spc="142" dirty="0">
                <a:latin typeface="Times New Roman"/>
                <a:cs typeface="Times New Roman"/>
              </a:rPr>
              <a:t>n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18" dirty="0">
                <a:latin typeface="Times New Roman"/>
                <a:cs typeface="Times New Roman"/>
              </a:rPr>
              <a:t>a</a:t>
            </a:r>
            <a:r>
              <a:rPr sz="2000" spc="24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d</a:t>
            </a:r>
            <a:r>
              <a:rPr sz="2000" spc="462" dirty="0">
                <a:latin typeface="Times New Roman"/>
                <a:cs typeface="Times New Roman"/>
              </a:rPr>
              <a:t> </a:t>
            </a:r>
            <a:r>
              <a:rPr sz="2000" spc="120" dirty="0">
                <a:latin typeface="Times New Roman"/>
                <a:cs typeface="Times New Roman"/>
              </a:rPr>
              <a:t>p</a:t>
            </a:r>
            <a:r>
              <a:rPr sz="2000" spc="123" dirty="0">
                <a:latin typeface="Times New Roman"/>
                <a:cs typeface="Times New Roman"/>
              </a:rPr>
              <a:t>e</a:t>
            </a:r>
            <a:r>
              <a:rPr sz="2000" spc="-26" dirty="0">
                <a:latin typeface="Times New Roman"/>
                <a:cs typeface="Times New Roman"/>
              </a:rPr>
              <a:t>l</a:t>
            </a:r>
            <a:r>
              <a:rPr sz="2000" spc="99" dirty="0">
                <a:latin typeface="Times New Roman"/>
                <a:cs typeface="Times New Roman"/>
              </a:rPr>
              <a:t>v</a:t>
            </a:r>
            <a:r>
              <a:rPr sz="2000" spc="-8" dirty="0">
                <a:latin typeface="Times New Roman"/>
                <a:cs typeface="Times New Roman"/>
              </a:rPr>
              <a:t>i</a:t>
            </a:r>
            <a:r>
              <a:rPr sz="2000" spc="-16" dirty="0">
                <a:latin typeface="Times New Roman"/>
                <a:cs typeface="Times New Roman"/>
              </a:rPr>
              <a:t>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0977" y="3716323"/>
            <a:ext cx="151852" cy="281668"/>
          </a:xfrm>
          <a:prstGeom prst="rect">
            <a:avLst/>
          </a:prstGeom>
        </p:spPr>
        <p:txBody>
          <a:bodyPr wrap="square" lIns="0" tIns="13851" rIns="0" bIns="0" rtlCol="0">
            <a:noAutofit/>
          </a:bodyPr>
          <a:lstStyle/>
          <a:p>
            <a:pPr marL="12338">
              <a:lnSpc>
                <a:spcPts val="2175"/>
              </a:lnSpc>
            </a:pPr>
            <a:r>
              <a:rPr sz="2000" dirty="0">
                <a:solidFill>
                  <a:srgbClr val="0E6EC6"/>
                </a:solidFill>
                <a:latin typeface="Times New Roman"/>
                <a:cs typeface="Times New Roman"/>
              </a:rPr>
              <a:t>•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6864" y="3714873"/>
            <a:ext cx="5679471" cy="283118"/>
          </a:xfrm>
          <a:prstGeom prst="rect">
            <a:avLst/>
          </a:prstGeom>
        </p:spPr>
        <p:txBody>
          <a:bodyPr wrap="square" lIns="0" tIns="13912" rIns="0" bIns="0" rtlCol="0">
            <a:noAutofit/>
          </a:bodyPr>
          <a:lstStyle/>
          <a:p>
            <a:pPr marL="12338">
              <a:lnSpc>
                <a:spcPts val="2194"/>
              </a:lnSpc>
            </a:pPr>
            <a:r>
              <a:rPr sz="2000" spc="91" dirty="0">
                <a:latin typeface="Times New Roman"/>
                <a:cs typeface="Times New Roman"/>
              </a:rPr>
              <a:t>CT scan of chest for non seminomas and stage </a:t>
            </a:r>
            <a:r>
              <a:rPr sz="2000" spc="71" dirty="0">
                <a:latin typeface="Arial"/>
                <a:cs typeface="Arial"/>
              </a:rPr>
              <a:t>II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3878" y="3972029"/>
            <a:ext cx="1387843" cy="281668"/>
          </a:xfrm>
          <a:prstGeom prst="rect">
            <a:avLst/>
          </a:prstGeom>
        </p:spPr>
        <p:txBody>
          <a:bodyPr wrap="square" lIns="0" tIns="13851" rIns="0" bIns="0" rtlCol="0">
            <a:noAutofit/>
          </a:bodyPr>
          <a:lstStyle/>
          <a:p>
            <a:pPr marL="12338">
              <a:lnSpc>
                <a:spcPts val="2175"/>
              </a:lnSpc>
            </a:pPr>
            <a:r>
              <a:rPr sz="2000" spc="128" dirty="0">
                <a:latin typeface="Times New Roman"/>
                <a:cs typeface="Times New Roman"/>
              </a:rPr>
              <a:t>seminomas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0977" y="4618640"/>
            <a:ext cx="151852" cy="281668"/>
          </a:xfrm>
          <a:prstGeom prst="rect">
            <a:avLst/>
          </a:prstGeom>
        </p:spPr>
        <p:txBody>
          <a:bodyPr wrap="square" lIns="0" tIns="13851" rIns="0" bIns="0" rtlCol="0">
            <a:noAutofit/>
          </a:bodyPr>
          <a:lstStyle/>
          <a:p>
            <a:pPr marL="12338">
              <a:lnSpc>
                <a:spcPts val="2175"/>
              </a:lnSpc>
            </a:pPr>
            <a:r>
              <a:rPr sz="2000" dirty="0">
                <a:solidFill>
                  <a:srgbClr val="0E6EC6"/>
                </a:solidFill>
                <a:latin typeface="Times New Roman"/>
                <a:cs typeface="Times New Roman"/>
              </a:rPr>
              <a:t>•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93879" y="4618640"/>
            <a:ext cx="3913762" cy="281668"/>
          </a:xfrm>
          <a:prstGeom prst="rect">
            <a:avLst/>
          </a:prstGeom>
        </p:spPr>
        <p:txBody>
          <a:bodyPr wrap="square" lIns="0" tIns="13851" rIns="0" bIns="0" rtlCol="0">
            <a:noAutofit/>
          </a:bodyPr>
          <a:lstStyle/>
          <a:p>
            <a:pPr marL="12338">
              <a:lnSpc>
                <a:spcPts val="2175"/>
              </a:lnSpc>
            </a:pPr>
            <a:r>
              <a:rPr sz="2000" spc="100" dirty="0">
                <a:latin typeface="Times New Roman"/>
                <a:cs typeface="Times New Roman"/>
              </a:rPr>
              <a:t>Ultrasound of contralateral testis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tn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2944</TotalTime>
  <Words>6130</Words>
  <Application>Microsoft Office PowerPoint</Application>
  <PresentationFormat>On-screen Show (4:3)</PresentationFormat>
  <Paragraphs>1690</Paragraphs>
  <Slides>109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0" baseType="lpstr">
      <vt:lpstr>Office Theme</vt:lpstr>
      <vt:lpstr>Slide 1</vt:lpstr>
      <vt:lpstr>Slide 2</vt:lpstr>
      <vt:lpstr>Slide 3</vt:lpstr>
      <vt:lpstr>Slide 4</vt:lpstr>
      <vt:lpstr>Inguinal region</vt:lpstr>
      <vt:lpstr>Slide 6</vt:lpstr>
      <vt:lpstr>Slide 7</vt:lpstr>
      <vt:lpstr>Deep vs superficial inguinal ring</vt:lpstr>
      <vt:lpstr>Slide 9</vt:lpstr>
      <vt:lpstr>Slide 10</vt:lpstr>
      <vt:lpstr>Slide 11</vt:lpstr>
      <vt:lpstr>Slide 12</vt:lpstr>
      <vt:lpstr>Slide 13</vt:lpstr>
      <vt:lpstr>Scrotum 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Hormone treatment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Ayyash-Salim</dc:creator>
  <cp:lastModifiedBy>Ayash-Salim</cp:lastModifiedBy>
  <cp:revision>131</cp:revision>
  <dcterms:modified xsi:type="dcterms:W3CDTF">2021-01-26T15:12:07Z</dcterms:modified>
</cp:coreProperties>
</file>