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8"/>
  </p:notesMasterIdLst>
  <p:sldIdLst>
    <p:sldId id="338" r:id="rId2"/>
    <p:sldId id="367" r:id="rId3"/>
    <p:sldId id="359" r:id="rId4"/>
    <p:sldId id="360" r:id="rId5"/>
    <p:sldId id="361" r:id="rId6"/>
    <p:sldId id="362" r:id="rId7"/>
    <p:sldId id="368" r:id="rId8"/>
    <p:sldId id="363" r:id="rId9"/>
    <p:sldId id="369" r:id="rId10"/>
    <p:sldId id="365" r:id="rId11"/>
    <p:sldId id="366" r:id="rId12"/>
    <p:sldId id="305" r:id="rId13"/>
    <p:sldId id="306" r:id="rId14"/>
    <p:sldId id="346" r:id="rId15"/>
    <p:sldId id="347" r:id="rId16"/>
    <p:sldId id="307" r:id="rId17"/>
    <p:sldId id="322" r:id="rId18"/>
    <p:sldId id="309" r:id="rId19"/>
    <p:sldId id="348" r:id="rId20"/>
    <p:sldId id="354" r:id="rId21"/>
    <p:sldId id="311" r:id="rId22"/>
    <p:sldId id="349" r:id="rId23"/>
    <p:sldId id="331" r:id="rId24"/>
    <p:sldId id="312" r:id="rId25"/>
    <p:sldId id="313" r:id="rId26"/>
    <p:sldId id="333" r:id="rId27"/>
    <p:sldId id="330" r:id="rId28"/>
    <p:sldId id="315" r:id="rId29"/>
    <p:sldId id="324" r:id="rId30"/>
    <p:sldId id="316" r:id="rId31"/>
    <p:sldId id="317" r:id="rId32"/>
    <p:sldId id="318" r:id="rId33"/>
    <p:sldId id="325" r:id="rId34"/>
    <p:sldId id="351" r:id="rId35"/>
    <p:sldId id="326" r:id="rId36"/>
    <p:sldId id="335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BE06A4"/>
    <a:srgbClr val="000099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3245" autoAdjust="0"/>
  </p:normalViewPr>
  <p:slideViewPr>
    <p:cSldViewPr>
      <p:cViewPr>
        <p:scale>
          <a:sx n="65" d="100"/>
          <a:sy n="65" d="100"/>
        </p:scale>
        <p:origin x="-1524" y="-108"/>
      </p:cViewPr>
      <p:guideLst>
        <p:guide orient="horz" pos="2160"/>
        <p:guide pos="2880"/>
        <p:guide orient="horz" pos="19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9D6108-4C0B-425E-933A-7F61C5A81C2A}" type="datetimeFigureOut">
              <a:rPr lang="ar-JO" smtClean="0"/>
              <a:pPr/>
              <a:t>16/03/1442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098339-F665-4F52-B6A8-27FFC9D5CD22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6013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6183CB-907A-4998-A712-6DB15DABE55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2B74-C423-425E-9775-1B9BD107A39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C64E-2B74-4B07-BB81-202B5869994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C0979-1390-4C89-BB58-391C33AAA6B7}" type="slidenum">
              <a:rPr lang="ar-SA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6530-2BFD-4AAA-AFC5-9CEFE671984A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51F5-3B85-4B24-9D8B-181D3CD1B617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BBEB-3472-46E1-BC04-3118705382C4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0C45-93A3-4035-8798-E011783CB52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42D0-F84F-418F-84C2-963658615A00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2024-5799-4546-B129-2372396C9C41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D1CE-5442-4E8C-AA6D-6193591B071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6A07F7-7EA1-4D1E-B229-7C24FD467D2A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872D88-21D3-4C70-8DCE-6E3000C1C0A6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2.vml" /><Relationship Id="rId5" Type="http://schemas.openxmlformats.org/officeDocument/2006/relationships/image" Target="../media/image10.jpeg" /><Relationship Id="rId4" Type="http://schemas.openxmlformats.org/officeDocument/2006/relationships/image" Target="../media/image9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Inflammation</a:t>
            </a:r>
            <a:br>
              <a:rPr lang="en-US" dirty="0"/>
            </a:br>
            <a:r>
              <a:rPr lang="en-US" dirty="0"/>
              <a:t>Lecture 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Dr.Bushra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tarawneh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ar-JO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rgbClr val="C00000"/>
                </a:solidFill>
                <a:latin typeface="+mn-lt"/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</a:rPr>
              <a:t>Pseudomembranous inflammation of mucous membranes</a:t>
            </a:r>
            <a:br>
              <a:rPr lang="en-US" sz="3200" b="1" dirty="0">
                <a:solidFill>
                  <a:srgbClr val="C00000"/>
                </a:solidFill>
                <a:latin typeface="+mn-lt"/>
              </a:rPr>
            </a:b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8748464" cy="6172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 Severe injury with extensive epithelial necrosis → sloughing → large shallow ulcers covered by false or </a:t>
            </a:r>
            <a:r>
              <a:rPr lang="en-US" sz="2400" dirty="0" err="1">
                <a:latin typeface="Arial" pitchFamily="34" charset="0"/>
                <a:ea typeface="ＭＳ Ｐゴシック" charset="0"/>
                <a:cs typeface="Arial" pitchFamily="34" charset="0"/>
              </a:rPr>
              <a:t>pseudomembrane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 (white or creamy color layer).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4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ClrTx/>
              <a:defRPr/>
            </a:pP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Composed of:  F</a:t>
            </a:r>
            <a:r>
              <a:rPr lang="en-US" sz="2400" u="sng" dirty="0">
                <a:latin typeface="Arial" pitchFamily="34" charset="0"/>
                <a:ea typeface="ＭＳ Ｐゴシック" charset="0"/>
                <a:cs typeface="Arial" pitchFamily="34" charset="0"/>
              </a:rPr>
              <a:t>ibrin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, </a:t>
            </a:r>
            <a:r>
              <a:rPr lang="en-US" sz="2400" u="sng" dirty="0">
                <a:latin typeface="Arial" pitchFamily="34" charset="0"/>
                <a:ea typeface="ＭＳ Ｐゴシック" charset="0"/>
                <a:cs typeface="Arial" pitchFamily="34" charset="0"/>
              </a:rPr>
              <a:t>dead epithelium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, </a:t>
            </a:r>
            <a:r>
              <a:rPr lang="en-US" sz="2400" u="sng" dirty="0">
                <a:latin typeface="Arial" pitchFamily="34" charset="0"/>
                <a:ea typeface="ＭＳ Ｐゴシック" charset="0"/>
                <a:cs typeface="Arial" pitchFamily="34" charset="0"/>
              </a:rPr>
              <a:t>neutrophils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, </a:t>
            </a:r>
            <a:r>
              <a:rPr lang="en-US" sz="2400" u="sng" dirty="0">
                <a:latin typeface="Arial" pitchFamily="34" charset="0"/>
                <a:ea typeface="ＭＳ Ｐゴシック" charset="0"/>
                <a:cs typeface="Arial" pitchFamily="34" charset="0"/>
              </a:rPr>
              <a:t>red blood cells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 and </a:t>
            </a:r>
            <a:r>
              <a:rPr lang="en-US" sz="2400" u="sng" dirty="0">
                <a:latin typeface="Arial" pitchFamily="34" charset="0"/>
                <a:ea typeface="ＭＳ Ｐゴシック" charset="0"/>
                <a:cs typeface="Arial" pitchFamily="34" charset="0"/>
              </a:rPr>
              <a:t>bacteria.</a:t>
            </a: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>
              <a:buClrTx/>
              <a:defRPr/>
            </a:pPr>
            <a:endParaRPr lang="en-US" sz="2400" dirty="0"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>
              <a:buClrTx/>
              <a:defRPr/>
            </a:pP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Ex.:</a:t>
            </a:r>
          </a:p>
          <a:p>
            <a:pPr>
              <a:buClrTx/>
              <a:buFont typeface="Wingdings" pitchFamily="2" charset="2"/>
              <a:buNone/>
              <a:defRPr/>
            </a:pPr>
            <a:r>
              <a:rPr lang="en-US" sz="2400" dirty="0">
                <a:latin typeface="Arial" pitchFamily="34" charset="0"/>
                <a:ea typeface="ＭＳ Ｐゴシック" charset="0"/>
                <a:cs typeface="Arial" pitchFamily="34" charset="0"/>
              </a:rPr>
              <a:t> Diphtheria and pseudomembranous colitis.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9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392488" cy="152325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</a:rPr>
              <a:t>Pseudomembranous colitis : Inflammation of mucous membranes of colon.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24400" y="2590800"/>
          <a:ext cx="4419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Bitmap Image" r:id="rId3" imgW="4734586" imgH="3104762" progId="PBrush">
                  <p:embed/>
                </p:oleObj>
              </mc:Choice>
              <mc:Fallback>
                <p:oleObj name="Bitmap Image" r:id="rId3" imgW="4734586" imgH="3104762" progId="PBrush">
                  <p:embed/>
                  <p:pic>
                    <p:nvPicPr>
                      <p:cNvPr id="409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90800"/>
                        <a:ext cx="44196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5" descr="C:\Users\Mohammed\Desktop\diphte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64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08520" y="1440597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Diphtheria</a:t>
            </a:r>
            <a:endParaRPr lang="ar-J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8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1764" y="1052736"/>
            <a:ext cx="8820472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/>
              <a:t>Chronic inflammation is inflammation of prolonged duration (weeks to years) in which continuing inflammation, tissue injury, and healing, often by fibrosis, proceed simultaneously.</a:t>
            </a:r>
          </a:p>
          <a:p>
            <a:pPr>
              <a:buFont typeface="Wingdings" pitchFamily="2" charset="2"/>
              <a:buChar char="Ø"/>
            </a:pP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dirty="0"/>
              <a:t>It is either:-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/>
              <a:t>1- Progression of acute inflammation to chronic.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/>
              <a:t>	Occurs when the acute response cannot be resolved due to:-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/>
              <a:t>      A. Persistence of the injurious agent. </a:t>
            </a:r>
          </a:p>
          <a:p>
            <a:pPr algn="l" rtl="0" eaLnBrk="1" hangingPunct="1">
              <a:buNone/>
              <a:defRPr/>
            </a:pPr>
            <a:r>
              <a:rPr lang="en-US" sz="2500" dirty="0"/>
              <a:t>      B. Interference of normal healing process.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/>
              <a:t>2- Chronic inflammation from the onset.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500" dirty="0"/>
              <a:t>	    (e.g. Some viral infections)</a:t>
            </a:r>
          </a:p>
          <a:p>
            <a:pPr algn="l" rtl="0" eaLnBrk="1" hangingPunct="1">
              <a:defRPr/>
            </a:pPr>
            <a:endParaRPr lang="en-US" sz="2500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28669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Categories of Chronic Inflammation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400" dirty="0"/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1- Low-grade, persistent irritant agents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are unable to penetrate deeply or spread rapidly.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2- Moderate to low virulent microbes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like viruses, certain bacteria, fungi, and larger parasites that are difficult to eradicate  like:-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Mycobacteria            Tuberculosis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Syphilis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Actinomyces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Actinomycosis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3- Foreign bodies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 talc, silica, asbestos, and surgical  suture  materials.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857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Causative agents of chronic inflammation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71736" y="3068638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Right Arrow 4"/>
          <p:cNvSpPr/>
          <p:nvPr/>
        </p:nvSpPr>
        <p:spPr>
          <a:xfrm>
            <a:off x="3738708" y="342582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ight Arrow 5"/>
          <p:cNvSpPr/>
          <p:nvPr/>
        </p:nvSpPr>
        <p:spPr>
          <a:xfrm>
            <a:off x="2492465" y="3850789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79512" y="17965"/>
            <a:ext cx="8382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800" b="1" u="sng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Features</a:t>
            </a:r>
            <a:r>
              <a:rPr lang="en-US" sz="4000" b="1" u="sng" dirty="0">
                <a:latin typeface="+mn-lt"/>
              </a:rPr>
              <a:t> </a:t>
            </a:r>
            <a:r>
              <a:rPr lang="en-US" sz="3800" b="1" u="sng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of chronic inflammation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rtl="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b="1" u="sng" dirty="0">
                <a:latin typeface="+mn-lt"/>
              </a:rPr>
              <a:t>Long duration: </a:t>
            </a:r>
            <a:r>
              <a:rPr lang="en-US" sz="2400" dirty="0">
                <a:latin typeface="+mn-lt"/>
              </a:rPr>
              <a:t>Persists for weeks, months or years. </a:t>
            </a:r>
          </a:p>
          <a:p>
            <a:pPr marL="533400" indent="-533400" algn="l" rtl="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b="1" u="sng" dirty="0">
                <a:latin typeface="+mn-lt"/>
              </a:rPr>
              <a:t>Tissue  destruction:  </a:t>
            </a:r>
            <a:r>
              <a:rPr lang="en-US" sz="2400" dirty="0">
                <a:latin typeface="+mn-lt"/>
              </a:rPr>
              <a:t>Greater than in acute inflammation (</a:t>
            </a:r>
            <a:r>
              <a:rPr lang="en-US" sz="2400" dirty="0">
                <a:latin typeface="+mn-lt"/>
                <a:cs typeface="Times New Roman" pitchFamily="18" charset="0"/>
              </a:rPr>
              <a:t>Induced by products of the inflammatory cells).</a:t>
            </a:r>
            <a:endParaRPr lang="en-US" sz="2400" dirty="0">
              <a:latin typeface="+mn-lt"/>
            </a:endParaRPr>
          </a:p>
          <a:p>
            <a:pPr marL="533400" indent="-533400" algn="l" rtl="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400" b="1" u="sng" dirty="0">
                <a:latin typeface="+mn-lt"/>
              </a:rPr>
              <a:t>The inflammatory infiltrate </a:t>
            </a:r>
            <a:r>
              <a:rPr lang="en-US" sz="2400" dirty="0">
                <a:latin typeface="+mn-lt"/>
              </a:rPr>
              <a:t>is a mixture of mononuclear cells: Macrophages, lymphocytes and plasma cells.  </a:t>
            </a:r>
          </a:p>
          <a:p>
            <a:pPr marL="533400" indent="-533400" algn="l" rtl="0" eaLnBrk="1" hangingPunct="1">
              <a:lnSpc>
                <a:spcPct val="15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400" b="1" u="sng" dirty="0">
                <a:latin typeface="+mn-lt"/>
              </a:rPr>
              <a:t>Productive rather than exudative:  </a:t>
            </a:r>
            <a:r>
              <a:rPr lang="en-US" sz="2400" dirty="0">
                <a:latin typeface="+mn-lt"/>
              </a:rPr>
              <a:t>Production of fibrous tissue through formation of granulation tissue. </a:t>
            </a:r>
          </a:p>
          <a:p>
            <a:pPr marL="533400" indent="-533400" algn="l" rtl="0" eaLnBrk="1" hangingPunct="1">
              <a:lnSpc>
                <a:spcPct val="15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latin typeface="+mn-lt"/>
              </a:rPr>
              <a:t> Healing will occur by proliferation of large          number of fibroblasts end with fibrosis. </a:t>
            </a:r>
            <a:r>
              <a:rPr lang="en-US" sz="2400" b="1" u="sng" dirty="0">
                <a:latin typeface="+mn-lt"/>
              </a:rPr>
              <a:t>(Scar)</a:t>
            </a:r>
          </a:p>
          <a:p>
            <a:pPr marL="533400" indent="-533400" algn="l" rtl="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57188" y="0"/>
            <a:ext cx="9501188" cy="1214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>
                <a:solidFill>
                  <a:srgbClr val="C00000"/>
                </a:solidFill>
              </a:rPr>
              <a:t>   </a:t>
            </a:r>
            <a:r>
              <a:rPr lang="en-US" sz="3200" b="1" u="sng" dirty="0" err="1">
                <a:solidFill>
                  <a:srgbClr val="C00000"/>
                </a:solidFill>
              </a:rPr>
              <a:t>Microscopical</a:t>
            </a:r>
            <a:r>
              <a:rPr lang="en-US" sz="3200" b="1" u="sng" dirty="0">
                <a:solidFill>
                  <a:srgbClr val="C00000"/>
                </a:solidFill>
              </a:rPr>
              <a:t> features of chronic inflammation:</a:t>
            </a:r>
            <a:br>
              <a:rPr lang="en-US" sz="3200" b="1" u="sng" dirty="0">
                <a:solidFill>
                  <a:srgbClr val="C00000"/>
                </a:solidFill>
              </a:rPr>
            </a:br>
            <a:endParaRPr lang="ar-JO" sz="3200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268760"/>
            <a:ext cx="964409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400" b="1" dirty="0">
                <a:latin typeface="+mj-lt"/>
              </a:rPr>
              <a:t>1.Infiltration by mononuclear cells: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>
                <a:latin typeface="+mj-lt"/>
              </a:rPr>
              <a:t> </a:t>
            </a:r>
            <a:r>
              <a:rPr lang="en-US" sz="2400" u="sng" dirty="0">
                <a:latin typeface="+mj-lt"/>
              </a:rPr>
              <a:t>Lymphocytes: </a:t>
            </a:r>
            <a:r>
              <a:rPr lang="en-US" sz="2400" dirty="0">
                <a:latin typeface="+mj-lt"/>
              </a:rPr>
              <a:t>B-lymphocytes</a:t>
            </a:r>
            <a:r>
              <a:rPr lang="en-US" sz="2400" dirty="0">
                <a:latin typeface="+mj-lt"/>
                <a:sym typeface="Wingdings" pitchFamily="2" charset="2"/>
              </a:rPr>
              <a:t> plasma cell Ab.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+mj-lt"/>
                <a:sym typeface="Wingdings" pitchFamily="2" charset="2"/>
              </a:rPr>
              <a:t>    T-lymphocytes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>
                <a:latin typeface="+mj-lt"/>
                <a:sym typeface="Wingdings" pitchFamily="2" charset="2"/>
              </a:rPr>
              <a:t> sensitized cytokines.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u="sng" dirty="0">
                <a:latin typeface="+mj-lt"/>
                <a:sym typeface="Wingdings" pitchFamily="2" charset="2"/>
              </a:rPr>
              <a:t>Plasma cells</a:t>
            </a:r>
            <a:r>
              <a:rPr lang="en-US" sz="2400" dirty="0">
                <a:latin typeface="+mj-lt"/>
                <a:sym typeface="Wingdings" pitchFamily="2" charset="2"/>
              </a:rPr>
              <a:t> : Antibody-producing cells.</a:t>
            </a:r>
            <a:r>
              <a:rPr lang="en-US" sz="2400" dirty="0">
                <a:latin typeface="+mj-lt"/>
              </a:rPr>
              <a:t>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 </a:t>
            </a:r>
            <a:r>
              <a:rPr lang="en-US" sz="2400" u="sng" dirty="0">
                <a:latin typeface="+mj-lt"/>
              </a:rPr>
              <a:t>Macrophages</a:t>
            </a:r>
            <a:r>
              <a:rPr lang="en-US" sz="2400" dirty="0">
                <a:latin typeface="+mj-lt"/>
              </a:rPr>
              <a:t>: Blood </a:t>
            </a:r>
            <a:r>
              <a:rPr lang="en-US" sz="2400" dirty="0" err="1">
                <a:latin typeface="+mj-lt"/>
              </a:rPr>
              <a:t>monocytes</a:t>
            </a:r>
            <a:r>
              <a:rPr lang="en-US" sz="2400" dirty="0">
                <a:latin typeface="+mj-lt"/>
              </a:rPr>
              <a:t>  when 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+mj-lt"/>
              </a:rPr>
              <a:t>    </a:t>
            </a:r>
            <a:r>
              <a:rPr lang="en-US" sz="2400" dirty="0" err="1">
                <a:latin typeface="+mj-lt"/>
              </a:rPr>
              <a:t>extravasated</a:t>
            </a:r>
            <a:r>
              <a:rPr lang="en-US" sz="2400" dirty="0">
                <a:latin typeface="+mj-lt"/>
              </a:rPr>
              <a:t> it became activated macrophages.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 </a:t>
            </a:r>
            <a:r>
              <a:rPr lang="en-US" sz="2400" u="sng" dirty="0" err="1">
                <a:latin typeface="+mj-lt"/>
              </a:rPr>
              <a:t>Eosinophiles</a:t>
            </a:r>
            <a:r>
              <a:rPr lang="en-US" sz="2400" u="sng" dirty="0">
                <a:latin typeface="+mj-lt"/>
              </a:rPr>
              <a:t> and mast cell</a:t>
            </a:r>
            <a:r>
              <a:rPr lang="en-US" sz="2400" dirty="0">
                <a:latin typeface="+mj-lt"/>
              </a:rPr>
              <a:t>: Specially presents in </a:t>
            </a:r>
          </a:p>
          <a:p>
            <a:pPr algn="l" rtl="0">
              <a:lnSpc>
                <a:spcPct val="90000"/>
              </a:lnSpc>
            </a:pPr>
            <a:r>
              <a:rPr lang="en-US" sz="2400" dirty="0">
                <a:latin typeface="+mj-lt"/>
              </a:rPr>
              <a:t>    allergic reaction.</a:t>
            </a:r>
          </a:p>
          <a:p>
            <a:pPr algn="l" rtl="0">
              <a:lnSpc>
                <a:spcPct val="90000"/>
              </a:lnSpc>
            </a:pPr>
            <a:endParaRPr lang="en-US" sz="2400" b="1" dirty="0">
              <a:latin typeface="+mj-lt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dirty="0">
                <a:latin typeface="+mj-lt"/>
              </a:rPr>
              <a:t>2.Tissue destruction induced by infl. Cells.</a:t>
            </a:r>
          </a:p>
          <a:p>
            <a:pPr algn="l" rtl="0">
              <a:lnSpc>
                <a:spcPct val="90000"/>
              </a:lnSpc>
            </a:pPr>
            <a:endParaRPr lang="en-US" sz="2400" b="1" dirty="0"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latin typeface="+mj-lt"/>
              </a:rPr>
              <a:t>3. Healing by granulation tissue composed of  </a:t>
            </a:r>
          </a:p>
          <a:p>
            <a:pPr algn="l">
              <a:lnSpc>
                <a:spcPct val="90000"/>
              </a:lnSpc>
            </a:pPr>
            <a:r>
              <a:rPr lang="en-US" sz="2400" b="1" dirty="0">
                <a:latin typeface="+mj-lt"/>
              </a:rPr>
              <a:t> macrophages, new blood vessels &amp; fibroblasts.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1- Nonspecific chronic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nflammation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inflammation.</a:t>
            </a:r>
          </a:p>
          <a:p>
            <a:pPr algn="l" rtl="0" eaLnBrk="1" hangingPunct="1">
              <a:defRPr/>
            </a:pPr>
            <a:endParaRPr lang="en-US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Classification of chronic inflammation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Macrophages &amp; lymphocytes infiltration 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Fibroblast proliferation 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Scar formation (Fibrosis)</a:t>
            </a:r>
            <a:r>
              <a:rPr lang="en-US" sz="4000" u="sng" dirty="0"/>
              <a:t> 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Nonspecific Chronic Inflammation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214810" y="171448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183625" y="496254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241390" y="378904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218497" y="2819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696"/>
            <a:ext cx="9358346" cy="6165304"/>
          </a:xfrm>
        </p:spPr>
        <p:txBody>
          <a:bodyPr>
            <a:noAutofit/>
          </a:bodyPr>
          <a:lstStyle/>
          <a:p>
            <a:r>
              <a:rPr lang="en-US" sz="2400" b="1" u="sng" dirty="0"/>
              <a:t>Granulomatous inflammation </a:t>
            </a:r>
            <a:r>
              <a:rPr lang="en-US" sz="2400" dirty="0"/>
              <a:t>is a distinctive pattern of chronic inflammation characterized by aggregates of activated macrophages with scattered lymphocytes.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22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2200" dirty="0"/>
              <a:t>These macrophages will be activated and modified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/>
              <a:t>to be similar to epithelial cells so called: </a:t>
            </a:r>
          </a:p>
          <a:p>
            <a:pPr>
              <a:buNone/>
              <a:defRPr/>
            </a:pPr>
            <a:r>
              <a:rPr lang="en-US" sz="2200" dirty="0"/>
              <a:t> </a:t>
            </a:r>
            <a:r>
              <a:rPr lang="en-US" sz="2200" u="sng" dirty="0" err="1"/>
              <a:t>Epithelioid</a:t>
            </a:r>
            <a:r>
              <a:rPr lang="en-US" sz="2200" u="sng" dirty="0"/>
              <a:t> cells.</a:t>
            </a:r>
          </a:p>
          <a:p>
            <a:pPr algn="l" rtl="0" eaLnBrk="1" hangingPunct="1">
              <a:buNone/>
              <a:defRPr/>
            </a:pPr>
            <a:endParaRPr lang="en-US" sz="2200" dirty="0"/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200" dirty="0"/>
              <a:t>Many </a:t>
            </a:r>
            <a:r>
              <a:rPr lang="en-US" sz="2200" dirty="0" err="1"/>
              <a:t>epithelioid</a:t>
            </a:r>
            <a:r>
              <a:rPr lang="en-US" sz="2200" dirty="0"/>
              <a:t> cell united together forming: </a:t>
            </a:r>
          </a:p>
          <a:p>
            <a:pPr>
              <a:buNone/>
              <a:defRPr/>
            </a:pPr>
            <a:r>
              <a:rPr lang="en-US" sz="2200" u="sng" dirty="0"/>
              <a:t>Giant cell. </a:t>
            </a:r>
          </a:p>
          <a:p>
            <a:pPr>
              <a:buNone/>
              <a:defRPr/>
            </a:pPr>
            <a:endParaRPr lang="en-US" sz="2200" u="sng" dirty="0"/>
          </a:p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200" dirty="0"/>
              <a:t>A dense membrane of connective tissue encapsulates </a:t>
            </a:r>
          </a:p>
          <a:p>
            <a:pPr algn="l" rtl="0" eaLnBrk="1" hangingPunct="1">
              <a:buNone/>
              <a:defRPr/>
            </a:pPr>
            <a:r>
              <a:rPr lang="en-US" sz="2200" dirty="0"/>
              <a:t>the lesion and isolates it. 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42917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Granulomatous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inflammation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-214346" y="0"/>
            <a:ext cx="867254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latin typeface="+mn-lt"/>
              </a:rPr>
              <a:t>Diagram of typical TB </a:t>
            </a:r>
            <a:r>
              <a:rPr lang="en-US" sz="3600" b="1" dirty="0" err="1">
                <a:latin typeface="+mn-lt"/>
              </a:rPr>
              <a:t>granuloma</a:t>
            </a:r>
            <a:endParaRPr lang="en-US" sz="3600" b="1" dirty="0">
              <a:latin typeface="+mn-lt"/>
            </a:endParaRP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823913"/>
            <a:ext cx="6143636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0" y="3505200"/>
            <a:ext cx="3214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Caseation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necrosis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3048000"/>
            <a:ext cx="2786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Epithelioid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cells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-285784" y="2362200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Multinucleated GC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-308442" y="4191000"/>
            <a:ext cx="273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Lymphocytes</a:t>
            </a:r>
            <a:r>
              <a:rPr lang="en-US" sz="2400" b="1" dirty="0"/>
              <a:t> 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0" y="5257800"/>
            <a:ext cx="2111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Firoblasts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2743200" y="26670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2286000" y="32766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2743200" y="3733800"/>
            <a:ext cx="2895600" cy="22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2057400" y="44958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1676400" y="55626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Morphologic patterns of acute inflammation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ClrTx/>
              <a:buNone/>
              <a:defRPr/>
            </a:pPr>
            <a:r>
              <a:rPr lang="en-US" sz="4000" b="1" dirty="0">
                <a:ea typeface="ＭＳ Ｐゴシック" charset="0"/>
                <a:cs typeface="Arial" charset="0"/>
              </a:rPr>
              <a:t>      Serous Inflammation.</a:t>
            </a:r>
          </a:p>
          <a:p>
            <a:pPr marL="0" indent="0">
              <a:lnSpc>
                <a:spcPct val="170000"/>
              </a:lnSpc>
              <a:buClrTx/>
              <a:buNone/>
              <a:defRPr/>
            </a:pPr>
            <a:r>
              <a:rPr lang="en-US" sz="4000" b="1" dirty="0">
                <a:ea typeface="ＭＳ Ｐゴシック" charset="0"/>
                <a:cs typeface="Arial" charset="0"/>
              </a:rPr>
              <a:t>      </a:t>
            </a:r>
            <a:r>
              <a:rPr lang="en-US" sz="4000" b="1" dirty="0" err="1">
                <a:ea typeface="ＭＳ Ｐゴシック" charset="0"/>
                <a:cs typeface="Arial" charset="0"/>
              </a:rPr>
              <a:t>Fibrinous</a:t>
            </a:r>
            <a:r>
              <a:rPr lang="en-US" sz="4000" b="1" dirty="0">
                <a:ea typeface="ＭＳ Ｐゴシック" charset="0"/>
                <a:cs typeface="Arial" charset="0"/>
              </a:rPr>
              <a:t> Inflammation.</a:t>
            </a:r>
          </a:p>
          <a:p>
            <a:pPr marL="0" indent="0">
              <a:lnSpc>
                <a:spcPct val="170000"/>
              </a:lnSpc>
              <a:buClrTx/>
              <a:buNone/>
              <a:defRPr/>
            </a:pPr>
            <a:r>
              <a:rPr lang="en-US" sz="4000" b="1" dirty="0">
                <a:ea typeface="ＭＳ Ｐゴシック" charset="0"/>
                <a:cs typeface="Arial" charset="0"/>
              </a:rPr>
              <a:t>      Suppurative Inflammation.</a:t>
            </a:r>
          </a:p>
          <a:p>
            <a:pPr marL="0" indent="0">
              <a:lnSpc>
                <a:spcPct val="170000"/>
              </a:lnSpc>
              <a:buClrTx/>
              <a:buNone/>
              <a:defRPr/>
            </a:pPr>
            <a:r>
              <a:rPr lang="en-US" sz="4000" b="1" dirty="0">
                <a:ea typeface="ＭＳ Ｐゴシック" charset="0"/>
                <a:cs typeface="Arial" charset="0"/>
              </a:rPr>
              <a:t>      Membranous Inflammation.</a:t>
            </a:r>
          </a:p>
          <a:p>
            <a:pPr marL="742950" indent="-742950">
              <a:buFont typeface="+mj-lt"/>
              <a:buAutoNum type="alphaUcPeriod"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18437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8"/>
            <a:ext cx="9144000" cy="69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42918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Giant cells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429000"/>
            <a:ext cx="4648200" cy="3124200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301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42" y="2784610"/>
            <a:ext cx="3285715" cy="2161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64291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epithelioid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cells coalesce, forming a large, multinucleated giant cell that attempts to surround the foreign Agent.</a:t>
            </a:r>
            <a:r>
              <a:rPr lang="en-US" sz="2400" b="1" dirty="0"/>
              <a:t> </a:t>
            </a:r>
          </a:p>
          <a:p>
            <a:pPr>
              <a:spcBef>
                <a:spcPct val="50000"/>
              </a:spcBef>
              <a:defRPr/>
            </a:pPr>
            <a:endParaRPr lang="en-US" sz="2400" dirty="0"/>
          </a:p>
        </p:txBody>
      </p:sp>
      <p:pic>
        <p:nvPicPr>
          <p:cNvPr id="6" name="Picture 6" descr="C:\Users\Mohammed\Desktop\Pulmonary_tuberculosis_-_Non-necrotizing_granuloma_(654518378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450056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14421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>
                <a:solidFill>
                  <a:srgbClr val="C00000"/>
                </a:solidFill>
              </a:rPr>
              <a:t>Examples of </a:t>
            </a:r>
            <a:r>
              <a:rPr lang="en-US" b="1" dirty="0" err="1">
                <a:solidFill>
                  <a:srgbClr val="C00000"/>
                </a:solidFill>
              </a:rPr>
              <a:t>granulomatous</a:t>
            </a:r>
            <a:r>
              <a:rPr lang="en-US" b="1" dirty="0">
                <a:solidFill>
                  <a:srgbClr val="C00000"/>
                </a:solidFill>
              </a:rPr>
              <a:t> inflammation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908720"/>
            <a:ext cx="8784976" cy="56166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56500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 inflammatory cells: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Macrophage.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Lymphocytes:- </a:t>
            </a:r>
          </a:p>
          <a:p>
            <a:pPr algn="l" rtl="0" eaLnBrk="1" hangingPunct="1"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T &amp; B lymphocytes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cells. 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Mast cells.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071546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Chronic Inflammatory Cells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It is the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dominant cells of chronic inflammation derived from circulating blood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monocyte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after their emigration into the tissue forming tissue macrophage that scattered in all connective tissues.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1- Liver: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Kupffer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cells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2- Spleen and lymph nodes: Sinus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histiocytes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3- Central nervous system: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Microglial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4- Lungs : Alveolar macrophages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Macrophages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00306"/>
            <a:ext cx="9429784" cy="4357694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buNone/>
              <a:defRPr/>
            </a:pP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Activation of Macrophage:</a:t>
            </a:r>
          </a:p>
          <a:p>
            <a:pPr algn="l" rtl="0" eaLnBrk="1" hangingPunct="1"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Macrophages are activated by:-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Nonimmunologic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stimuli like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bacterial endotoxin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Cytokines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from immune-activated lymphocytes.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all tissues macrophages act as:-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Filters for microbes.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Senescent cells to alert the immune system to 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injurious stimuli.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(T and B lymphocytes).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429784" cy="542926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Increased cell size.   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Increased content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enzymes.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More active metabolism.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Greater ability to kill ingested  organisms.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Longer half-lives.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Greater capacity for phagocytosis than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50017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Differences between Activated macrophage and blood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monocyte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72528" cy="6429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Macrophage Activation</a:t>
            </a:r>
          </a:p>
        </p:txBody>
      </p:sp>
      <p:sp>
        <p:nvSpPr>
          <p:cNvPr id="11879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9144000" cy="5634054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Lymphocytes &amp; macrophages interact in a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bidirectional way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resulting in a cycle of cellular reactions that play an important role in chronic inflammation. 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000108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Macrophage Lymphocytes interaction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733576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962400"/>
            <a:ext cx="221457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Macrophages produce cytokines (IL-12) activate T-lymph.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324600" y="3048000"/>
            <a:ext cx="2057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</a:t>
            </a:r>
          </a:p>
          <a:p>
            <a:pPr algn="ctr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T-lymph.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886200" y="54102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 macrophages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09600" y="5942013"/>
            <a:ext cx="3200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promoting more antigen presentation and cytokine secretion.</a:t>
            </a:r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3581400" y="3657600"/>
            <a:ext cx="2514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248400" y="5715016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cytokines</a:t>
            </a:r>
            <a:r>
              <a:rPr lang="en-US" b="1" dirty="0">
                <a:solidFill>
                  <a:srgbClr val="FFFF00"/>
                </a:solidFill>
              </a:rPr>
              <a:t> (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IFN-γ)</a:t>
            </a:r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 flipH="1">
            <a:off x="3581400" y="5257800"/>
            <a:ext cx="2514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1981200" y="5486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AutoShape 15"/>
          <p:cNvSpPr>
            <a:spLocks noChangeArrowheads="1"/>
          </p:cNvSpPr>
          <p:nvPr/>
        </p:nvSpPr>
        <p:spPr bwMode="auto">
          <a:xfrm rot="10610237">
            <a:off x="228600" y="3505200"/>
            <a:ext cx="533400" cy="2362200"/>
          </a:xfrm>
          <a:prstGeom prst="curvedLeftArrow">
            <a:avLst>
              <a:gd name="adj1" fmla="val 88571"/>
              <a:gd name="adj2" fmla="val 177143"/>
              <a:gd name="adj3" fmla="val 33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52239" name="AutoShape 17"/>
          <p:cNvSpPr>
            <a:spLocks noChangeArrowheads="1"/>
          </p:cNvSpPr>
          <p:nvPr/>
        </p:nvSpPr>
        <p:spPr bwMode="auto">
          <a:xfrm>
            <a:off x="8382000" y="3276600"/>
            <a:ext cx="533400" cy="2286000"/>
          </a:xfrm>
          <a:prstGeom prst="curvedLeftArrow">
            <a:avLst>
              <a:gd name="adj1" fmla="val 85714"/>
              <a:gd name="adj2" fmla="val 171429"/>
              <a:gd name="adj3" fmla="val 333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During chronic inflammation both T and B lymphocytes migrate into inflammatory sites </a:t>
            </a: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Activation of T and B lymphocytes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8" y="-18694"/>
            <a:ext cx="9144000" cy="92867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Lymphocyte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0" y="4000504"/>
            <a:ext cx="4500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T-Lymphocyte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643438" y="3929066"/>
            <a:ext cx="47863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B-Lymphocyte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5857884" y="5029200"/>
            <a:ext cx="26765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cells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643570" y="6096000"/>
            <a:ext cx="35004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0" y="5334000"/>
            <a:ext cx="52149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Cytotoxic T-Lymphocyte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Killer cells</a:t>
            </a:r>
          </a:p>
        </p:txBody>
      </p:sp>
      <p:sp>
        <p:nvSpPr>
          <p:cNvPr id="53257" name="Line 14"/>
          <p:cNvSpPr>
            <a:spLocks noChangeShapeType="1"/>
          </p:cNvSpPr>
          <p:nvPr/>
        </p:nvSpPr>
        <p:spPr bwMode="auto">
          <a:xfrm>
            <a:off x="1066800" y="25908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15"/>
          <p:cNvSpPr>
            <a:spLocks noChangeShapeType="1"/>
          </p:cNvSpPr>
          <p:nvPr/>
        </p:nvSpPr>
        <p:spPr bwMode="auto">
          <a:xfrm>
            <a:off x="4399935" y="2278857"/>
            <a:ext cx="9524" cy="623886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AutoShape 16"/>
          <p:cNvSpPr>
            <a:spLocks noChangeArrowheads="1"/>
          </p:cNvSpPr>
          <p:nvPr/>
        </p:nvSpPr>
        <p:spPr bwMode="auto">
          <a:xfrm>
            <a:off x="1752600" y="4714884"/>
            <a:ext cx="457200" cy="619116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sp>
        <p:nvSpPr>
          <p:cNvPr id="53260" name="AutoShape 17"/>
          <p:cNvSpPr>
            <a:spLocks noChangeArrowheads="1"/>
          </p:cNvSpPr>
          <p:nvPr/>
        </p:nvSpPr>
        <p:spPr bwMode="auto">
          <a:xfrm>
            <a:off x="6715140" y="4429132"/>
            <a:ext cx="452422" cy="7143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  <p:sp>
        <p:nvSpPr>
          <p:cNvPr id="53261" name="AutoShape 18"/>
          <p:cNvSpPr>
            <a:spLocks noChangeArrowheads="1"/>
          </p:cNvSpPr>
          <p:nvPr/>
        </p:nvSpPr>
        <p:spPr bwMode="auto">
          <a:xfrm>
            <a:off x="6715140" y="5562600"/>
            <a:ext cx="428628" cy="72392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IQ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4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Serous inflammation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404664"/>
            <a:ext cx="8964488" cy="6072336"/>
          </a:xfrm>
        </p:spPr>
        <p:txBody>
          <a:bodyPr>
            <a:noAutofit/>
          </a:bodyPr>
          <a:lstStyle/>
          <a:p>
            <a:pPr algn="just">
              <a:defRPr/>
            </a:pPr>
            <a:endParaRPr lang="en-US" sz="3000" b="1" dirty="0">
              <a:solidFill>
                <a:srgbClr val="FFFF00"/>
              </a:solidFill>
            </a:endParaRPr>
          </a:p>
          <a:p>
            <a:pPr algn="just"/>
            <a:r>
              <a:rPr lang="en-US" sz="2500" b="1" dirty="0"/>
              <a:t>Characterized by the outpouring of a watery, relatively protein-poor fluid that, depending on the site of injury, derives either from the plasma or from the secretions of </a:t>
            </a:r>
            <a:r>
              <a:rPr lang="en-US" sz="2500" b="1" dirty="0" err="1"/>
              <a:t>mesothelial</a:t>
            </a:r>
            <a:r>
              <a:rPr lang="en-US" sz="2500" b="1" dirty="0"/>
              <a:t> cells lining the peritoneal, pleural, and     pericardial cavities. </a:t>
            </a:r>
          </a:p>
          <a:p>
            <a:pPr algn="just"/>
            <a:r>
              <a:rPr lang="en-US" sz="2500" b="1" dirty="0"/>
              <a:t>Fluid in a serous cavity is called an effusion.</a:t>
            </a:r>
          </a:p>
          <a:p>
            <a:pPr algn="just"/>
            <a:r>
              <a:rPr lang="en-GB" sz="2500" b="1" dirty="0"/>
              <a:t>End with respiratory or cardiac impairment. </a:t>
            </a:r>
          </a:p>
          <a:p>
            <a:pPr algn="just"/>
            <a:r>
              <a:rPr lang="en-US" sz="2500" b="1" dirty="0"/>
              <a:t>The skin blister resulting from a burn or viral infection is a good example of the accumulation of a serous effusion either within or immediately beneath the epidermis of the skin .</a:t>
            </a:r>
          </a:p>
          <a:p>
            <a:pPr algn="just"/>
            <a:endParaRPr lang="en-GB" sz="2500" b="1" dirty="0"/>
          </a:p>
          <a:p>
            <a:pPr algn="just">
              <a:buFont typeface="Wingdings" pitchFamily="2" charset="2"/>
              <a:buNone/>
              <a:defRPr/>
            </a:pP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891651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56054"/>
            <a:ext cx="9144000" cy="592933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Plasma cells produce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antibodies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directed against: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1- Persistent antigens in the inflammatory site.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2- Altered tissue components.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 some strong chronic inflammatory reactions the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accumulation of :-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                      Lymphocytes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                      Macrophages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                            Plasma cells  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Have morphologic features of lymphoid organs, so appear </a:t>
            </a:r>
          </a:p>
          <a:p>
            <a:pPr marL="109728" indent="0">
              <a:lnSpc>
                <a:spcPct val="90000"/>
              </a:lnSpc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lymph nodes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85794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Plasma cells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are found in: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1- Inflammatory sites around parasitic infections.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Part of immune reactions mediated by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associated with allergies. </a:t>
            </a:r>
          </a:p>
          <a:p>
            <a:pPr algn="l" rtl="0" eaLnBrk="1" hangingPunct="1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Eosinophil granules contain major basic protein, a highly charged cationic protein that is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toxic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parasites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but also causes epithelial cell necrosis.</a:t>
            </a:r>
            <a:r>
              <a:rPr lang="en-US" b="1" dirty="0"/>
              <a:t> 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85794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Eosinophils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40151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i="1" dirty="0"/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Widely distributed in the connective tissues throughout the body.  Seen in acute &amp; chronic inflammation.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 individuals prone to allergic reactions: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Mast cells are bounded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antibody specific for certain antigens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-armed mast cells          Release infl. Mediators          Early vascular changes of inflammation.</a:t>
            </a:r>
          </a:p>
          <a:p>
            <a:pPr algn="l" rtl="0" eaLnBrk="1" hangingPunct="1">
              <a:lnSpc>
                <a:spcPct val="90000"/>
              </a:lnSpc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-armed mast cells are central players in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allergic reactions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including 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anaphylactic shock.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Mast cells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804248" y="2947233"/>
            <a:ext cx="714380" cy="17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Right Arrow 4"/>
          <p:cNvSpPr/>
          <p:nvPr/>
        </p:nvSpPr>
        <p:spPr>
          <a:xfrm>
            <a:off x="2928811" y="2968315"/>
            <a:ext cx="648072" cy="17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ight Arrow 5"/>
          <p:cNvSpPr/>
          <p:nvPr/>
        </p:nvSpPr>
        <p:spPr>
          <a:xfrm>
            <a:off x="2771800" y="3356433"/>
            <a:ext cx="642942" cy="17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181600" y="914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</a:rPr>
              <a:t>IgE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ohammed\Desktop\066816fe527c7facad58c8677e288c92ce74ab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1491142"/>
            <a:ext cx="7621064" cy="45059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The components of acute and chronic inflammation</a:t>
            </a:r>
            <a:r>
              <a:rPr lang="en-US" sz="38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755576" y="54452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600" dirty="0"/>
              <a:t>Thank 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Acute              chronic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52625"/>
            <a:ext cx="79724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89040"/>
            <a:ext cx="2987824" cy="25908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2000" b="1" dirty="0"/>
              <a:t>   Serous pleural      </a:t>
            </a:r>
            <a:br>
              <a:rPr lang="en-GB" sz="2000" b="1" dirty="0"/>
            </a:br>
            <a:r>
              <a:rPr lang="en-GB" sz="2000" b="1" dirty="0"/>
              <a:t>     inflammation</a:t>
            </a:r>
            <a:br>
              <a:rPr lang="en-GB" sz="2000" b="1" dirty="0"/>
            </a:br>
            <a:r>
              <a:rPr lang="en-GB" sz="2000" b="1" dirty="0"/>
              <a:t>        (</a:t>
            </a:r>
            <a:r>
              <a:rPr lang="en-GB" sz="2000" b="1" dirty="0" err="1"/>
              <a:t>Ascites</a:t>
            </a:r>
            <a:r>
              <a:rPr lang="en-GB" sz="2000" b="1" dirty="0"/>
              <a:t>)</a:t>
            </a:r>
            <a:br>
              <a:rPr lang="en-GB" sz="2000" b="1" dirty="0"/>
            </a:br>
            <a:endParaRPr lang="ar-JO" sz="2000" dirty="0"/>
          </a:p>
        </p:txBody>
      </p:sp>
      <p:pic>
        <p:nvPicPr>
          <p:cNvPr id="1028" name="Picture 3" descr="C:\Users\Mohammed\Desktop\تنزيل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02094"/>
            <a:ext cx="394580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C:\Users\Mohammed\Desktop\m_1407851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2298"/>
            <a:ext cx="3491880" cy="31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27" y="0"/>
            <a:ext cx="3829050" cy="25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49289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Skin blister showing the epidermis separated  from the dermis by a focal collection of serous effusion.</a:t>
            </a:r>
          </a:p>
        </p:txBody>
      </p:sp>
    </p:spTree>
    <p:extLst>
      <p:ext uri="{BB962C8B-B14F-4D97-AF65-F5344CB8AC3E}">
        <p14:creationId xmlns:p14="http://schemas.microsoft.com/office/powerpoint/2010/main" val="84874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" y="188640"/>
            <a:ext cx="9144000" cy="4572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2"/>
                </a:solidFill>
              </a:rPr>
              <a:t>            </a:t>
            </a:r>
            <a:r>
              <a:rPr lang="en-US" b="1" dirty="0" err="1">
                <a:solidFill>
                  <a:schemeClr val="accent2"/>
                </a:solidFill>
              </a:rPr>
              <a:t>Fibrinous</a:t>
            </a:r>
            <a:r>
              <a:rPr lang="en-US" b="1" dirty="0">
                <a:solidFill>
                  <a:schemeClr val="accent2"/>
                </a:solidFill>
              </a:rPr>
              <a:t> inflammation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500" b="1" dirty="0"/>
              <a:t>Occurs in </a:t>
            </a:r>
            <a:r>
              <a:rPr lang="en-US" sz="2500" b="1" u="sng" dirty="0"/>
              <a:t>sever injuries.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500" b="1" dirty="0"/>
              <a:t>There will be increase vascular permeability lead to </a:t>
            </a:r>
            <a:r>
              <a:rPr lang="en-US" sz="2500" b="1" u="sng" dirty="0"/>
              <a:t>exudation of large molecules</a:t>
            </a:r>
            <a:r>
              <a:rPr lang="en-US" sz="2500" b="1" dirty="0"/>
              <a:t> (such as fibrinogen) passing the endothelial barrier.</a:t>
            </a:r>
          </a:p>
          <a:p>
            <a:pPr>
              <a:buFont typeface="Wingdings" pitchFamily="2" charset="2"/>
              <a:buNone/>
              <a:defRPr/>
            </a:pPr>
            <a:endParaRPr lang="en-US" sz="1000" b="1" dirty="0"/>
          </a:p>
          <a:p>
            <a:r>
              <a:rPr lang="en-US" sz="2500" b="1" dirty="0"/>
              <a:t>Histologically, the accumulated extravascular fibrin appears as an </a:t>
            </a:r>
            <a:r>
              <a:rPr lang="en-US" sz="2500" b="1" dirty="0" err="1"/>
              <a:t>eosinophilic</a:t>
            </a:r>
            <a:r>
              <a:rPr lang="en-US" sz="2500" b="1" dirty="0"/>
              <a:t> meshwork of threads.</a:t>
            </a:r>
          </a:p>
          <a:p>
            <a:pPr>
              <a:buFont typeface="Wingdings" pitchFamily="2" charset="2"/>
              <a:buNone/>
              <a:defRPr/>
            </a:pPr>
            <a:endParaRPr lang="en-US" sz="1000" b="1" dirty="0"/>
          </a:p>
          <a:p>
            <a:pPr>
              <a:defRPr/>
            </a:pPr>
            <a:r>
              <a:rPr lang="en-US" sz="2500" b="1" dirty="0"/>
              <a:t>Exudates  ► </a:t>
            </a:r>
            <a:r>
              <a:rPr lang="en-US" sz="2500" b="1" u="sng" dirty="0"/>
              <a:t>Resolution:</a:t>
            </a:r>
            <a:r>
              <a:rPr lang="en-US" sz="2500" b="1" dirty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500" b="1" dirty="0"/>
              <a:t>   Degraded by </a:t>
            </a:r>
            <a:r>
              <a:rPr lang="en-US" sz="2500" b="1" dirty="0" err="1"/>
              <a:t>fibrinolysis</a:t>
            </a:r>
            <a:r>
              <a:rPr lang="en-US" sz="2500" b="1" dirty="0"/>
              <a:t> and the accumulated debris is removed by macrophages.</a:t>
            </a:r>
          </a:p>
          <a:p>
            <a:pPr>
              <a:buFont typeface="Wingdings" pitchFamily="2" charset="2"/>
              <a:buNone/>
              <a:defRPr/>
            </a:pPr>
            <a:endParaRPr lang="en-US" sz="1000" b="1" dirty="0"/>
          </a:p>
          <a:p>
            <a:pPr>
              <a:defRPr/>
            </a:pPr>
            <a:r>
              <a:rPr lang="en-US" sz="2500" b="1" dirty="0"/>
              <a:t>Exudates ► </a:t>
            </a:r>
            <a:r>
              <a:rPr lang="en-US" sz="2500" b="1" u="sng" dirty="0"/>
              <a:t>Organization </a:t>
            </a:r>
            <a:r>
              <a:rPr lang="en-US" sz="2500" b="1" dirty="0"/>
              <a:t>► Scarring.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500" b="1" dirty="0"/>
              <a:t>   Failure of removing fibrin completely ►</a:t>
            </a:r>
            <a:r>
              <a:rPr lang="en-US" sz="2500" dirty="0"/>
              <a:t> </a:t>
            </a:r>
            <a:r>
              <a:rPr lang="en-US" sz="2500" b="1" dirty="0"/>
              <a:t>ingrowths of fibroblasts and blood vessels.</a:t>
            </a:r>
          </a:p>
          <a:p>
            <a:pPr>
              <a:defRPr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0066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Organization of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fibrinous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pericardial exudate forms 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dense fibrous scar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 that bridges or obliterates the pericardial space and restricts myocardial function.</a:t>
            </a:r>
            <a:endParaRPr lang="ar-J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8" y="2708920"/>
            <a:ext cx="86871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8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/>
          <a:lstStyle/>
          <a:p>
            <a:r>
              <a:rPr lang="en-US" dirty="0"/>
              <a:t>These are manifested by the collection of large amounts of purulent exudate (pus) consisting of neutrophils, necrotic cells, and edema fluid.</a:t>
            </a:r>
          </a:p>
          <a:p>
            <a:endParaRPr lang="en-US" sz="1000" dirty="0"/>
          </a:p>
          <a:p>
            <a:r>
              <a:rPr lang="en-US" dirty="0"/>
              <a:t> Certain organisms (e.g., staphylococci) are more likely to induce such localized  suppuration and are therefore referred to as pyogenic (pus-forming).</a:t>
            </a:r>
          </a:p>
          <a:p>
            <a:endParaRPr lang="en-US" sz="1000" dirty="0"/>
          </a:p>
          <a:p>
            <a:r>
              <a:rPr lang="en-US" dirty="0"/>
              <a:t>Presented as abscess or ulcer.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Suppurative</a:t>
            </a:r>
            <a:r>
              <a:rPr lang="en-US" sz="3600" dirty="0">
                <a:solidFill>
                  <a:schemeClr val="accent2"/>
                </a:solidFill>
              </a:rPr>
              <a:t> (purulent) inflammation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030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7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25212" y="214689"/>
            <a:ext cx="94488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endParaRPr lang="en-US" sz="2800" b="1" dirty="0"/>
          </a:p>
          <a:p>
            <a:pPr>
              <a:defRPr/>
            </a:pPr>
            <a:r>
              <a:rPr lang="en-US" b="1" dirty="0"/>
              <a:t> </a:t>
            </a:r>
            <a:r>
              <a:rPr lang="en-US" b="1" u="sng" dirty="0"/>
              <a:t>Abscess</a:t>
            </a:r>
            <a:r>
              <a:rPr lang="en-US" b="1" dirty="0"/>
              <a:t> :</a:t>
            </a:r>
            <a:r>
              <a:rPr lang="en-US" dirty="0"/>
              <a:t>Focal collection of pus caused by pyogenic organisms or by secondary infections of necrotic foci.</a:t>
            </a:r>
          </a:p>
          <a:p>
            <a:pPr>
              <a:defRPr/>
            </a:pPr>
            <a:r>
              <a:rPr lang="en-US" dirty="0"/>
              <a:t>Composed of: Large amounts of purulent exudate (pus) consisting of neutrophils, necrotic cells and edema fluid.</a:t>
            </a:r>
          </a:p>
          <a:p>
            <a:pPr>
              <a:defRPr/>
            </a:pPr>
            <a:r>
              <a:rPr lang="en-US" b="1" dirty="0"/>
              <a:t>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1339"/>
            <a:ext cx="78486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2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852" y="260648"/>
            <a:ext cx="8964488" cy="4265315"/>
          </a:xfrm>
        </p:spPr>
        <p:txBody>
          <a:bodyPr/>
          <a:lstStyle/>
          <a:p>
            <a:r>
              <a:rPr lang="en-US" b="1" u="sng" dirty="0"/>
              <a:t>Ulcer</a:t>
            </a:r>
            <a:r>
              <a:rPr lang="en-US" b="1" dirty="0"/>
              <a:t>:  </a:t>
            </a:r>
            <a:r>
              <a:rPr lang="en-US" dirty="0"/>
              <a:t>It is local defect, or excavation, of the surface epithelium produced by sloughing (shedding) of inflammatory necrotic tissue.</a:t>
            </a:r>
          </a:p>
          <a:p>
            <a:r>
              <a:rPr lang="en-US" dirty="0"/>
              <a:t>Ulcers are most commonly encountered in: </a:t>
            </a:r>
          </a:p>
          <a:p>
            <a:pPr marL="624078" indent="-514350">
              <a:buAutoNum type="arabicParenBoth"/>
            </a:pPr>
            <a:r>
              <a:rPr lang="en-US" dirty="0"/>
              <a:t>The </a:t>
            </a:r>
            <a:r>
              <a:rPr lang="en-US" dirty="0" err="1"/>
              <a:t>gastrointestinalor</a:t>
            </a:r>
            <a:r>
              <a:rPr lang="en-US" dirty="0"/>
              <a:t> </a:t>
            </a:r>
            <a:r>
              <a:rPr lang="en-US" dirty="0" err="1"/>
              <a:t>genitourinarytract</a:t>
            </a:r>
            <a:r>
              <a:rPr lang="en-US" dirty="0"/>
              <a:t> </a:t>
            </a:r>
          </a:p>
          <a:p>
            <a:pPr marL="624078" indent="-514350">
              <a:buAutoNum type="arabicParenBoth"/>
            </a:pPr>
            <a:r>
              <a:rPr lang="en-US" dirty="0"/>
              <a:t>The subcutaneous tissue.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35864"/>
              </p:ext>
            </p:extLst>
          </p:nvPr>
        </p:nvGraphicFramePr>
        <p:xfrm>
          <a:off x="4560739" y="4219604"/>
          <a:ext cx="3776122" cy="239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صورة نقطية" r:id="rId3" imgW="4742857" imgH="3104762" progId="Paint.Picture">
                  <p:embed/>
                </p:oleObj>
              </mc:Choice>
              <mc:Fallback>
                <p:oleObj name="صورة نقطية" r:id="rId3" imgW="4742857" imgH="3104762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739" y="4219604"/>
                        <a:ext cx="3776122" cy="239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6188"/>
            <a:ext cx="39052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15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4229</TotalTime>
  <Words>1011</Words>
  <Application>Microsoft Office PowerPoint</Application>
  <PresentationFormat>On-screen Show (4:3)</PresentationFormat>
  <Paragraphs>220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Inflammation Lecture 2 </vt:lpstr>
      <vt:lpstr>Morphologic patterns of acute inflammation</vt:lpstr>
      <vt:lpstr>Serous inflammation</vt:lpstr>
      <vt:lpstr>   Serous pleural            inflammation         (Ascites) </vt:lpstr>
      <vt:lpstr>            Fibrinous inflammation</vt:lpstr>
      <vt:lpstr>PowerPoint Presentation</vt:lpstr>
      <vt:lpstr>Suppurative (purulent) inflammation</vt:lpstr>
      <vt:lpstr>PowerPoint Presentation</vt:lpstr>
      <vt:lpstr>PowerPoint Presentation</vt:lpstr>
      <vt:lpstr> Pseudomembranous inflammation of mucous membranes </vt:lpstr>
      <vt:lpstr>Pseudomembranous colitis : Inflammation of mucous membranes of colon.</vt:lpstr>
      <vt:lpstr>Categories of Chronic Inflammation</vt:lpstr>
      <vt:lpstr>Causative agents of chronic inflammation</vt:lpstr>
      <vt:lpstr>PowerPoint Presentation</vt:lpstr>
      <vt:lpstr>   Microscopical features of chronic inflammation: </vt:lpstr>
      <vt:lpstr>Classification of chronic inflammation</vt:lpstr>
      <vt:lpstr>1. Nonspecific Chronic Inflammation</vt:lpstr>
      <vt:lpstr>2. Granulomatous inflammation</vt:lpstr>
      <vt:lpstr>PowerPoint Presentation</vt:lpstr>
      <vt:lpstr>PowerPoint Presentation</vt:lpstr>
      <vt:lpstr>Giant cells</vt:lpstr>
      <vt:lpstr>Examples of granulomatous inflammation:</vt:lpstr>
      <vt:lpstr>Chronic Inflammatory Cells</vt:lpstr>
      <vt:lpstr>Macrophages</vt:lpstr>
      <vt:lpstr>PowerPoint Presentation</vt:lpstr>
      <vt:lpstr>Differences between Activated macrophage and blood monocyte: </vt:lpstr>
      <vt:lpstr>Macrophage Activation</vt:lpstr>
      <vt:lpstr>Macrophage Lymphocytes interaction</vt:lpstr>
      <vt:lpstr>Lymphocyte</vt:lpstr>
      <vt:lpstr>Plasma cells</vt:lpstr>
      <vt:lpstr>Eosinophils</vt:lpstr>
      <vt:lpstr>Mast cells</vt:lpstr>
      <vt:lpstr>PowerPoint Presentation</vt:lpstr>
      <vt:lpstr>PowerPoint Presentation</vt:lpstr>
      <vt:lpstr>The components of acute and chronic inflammation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احمد المعايطه</cp:lastModifiedBy>
  <cp:revision>437</cp:revision>
  <cp:lastPrinted>1601-01-01T00:00:00Z</cp:lastPrinted>
  <dcterms:created xsi:type="dcterms:W3CDTF">1601-01-01T00:00:00Z</dcterms:created>
  <dcterms:modified xsi:type="dcterms:W3CDTF">2020-11-01T11:32:49Z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