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0" r:id="rId2"/>
    <p:sldId id="291" r:id="rId3"/>
    <p:sldId id="257" r:id="rId4"/>
    <p:sldId id="258" r:id="rId5"/>
    <p:sldId id="296" r:id="rId6"/>
    <p:sldId id="29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2" r:id="rId31"/>
    <p:sldId id="285" r:id="rId32"/>
    <p:sldId id="286" r:id="rId33"/>
    <p:sldId id="293" r:id="rId34"/>
    <p:sldId id="294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5436A62-B8F0-43F2-BA7B-1EA307EC1D28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CAB986D-95A7-45BE-98B4-71BD75E936A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76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13</a:t>
            </a:fld>
            <a:endParaRPr lang="en-GB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3012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7396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4D28C-9D58-4A1F-8D97-8E8C9CDD79D1}" type="slidenum">
              <a:rPr lang="en-MY" smtClean="0"/>
              <a:t>33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436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7E7F85-45C0-40DB-BE84-7FD00089D663}" type="slidenum">
              <a:rPr lang="ar-SA" smtClean="0"/>
              <a:pPr/>
              <a:t>36</a:t>
            </a:fld>
            <a:endParaRPr lang="en-GB" smtClean="0"/>
          </a:p>
        </p:txBody>
      </p:sp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bacteriuria  is the presence of bacteria in urine</a:t>
            </a:r>
          </a:p>
        </p:txBody>
      </p:sp>
      <p:sp>
        <p:nvSpPr>
          <p:cNvPr id="118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930BB3-766D-4C2F-9B06-87BAF1209359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36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5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5487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305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8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971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9654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897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937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9063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4401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0227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714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5890-B211-4F3C-8326-38584D4D3931}" type="datetimeFigureOut">
              <a:rPr lang="ar-JO" smtClean="0"/>
              <a:t>26/03/1444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40F77-5B59-4A7A-9F15-3729C86CE1E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530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0405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4821" y="2371372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</a:t>
            </a: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162" y="5791200"/>
            <a:ext cx="8098238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4299" y="3907279"/>
            <a:ext cx="2674529" cy="60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</a:t>
            </a:r>
            <a:r>
              <a:rPr lang="en-GB" sz="4000" dirty="0" smtClean="0">
                <a:latin typeface="Garamond" pitchFamily="18" charset="0"/>
              </a:rPr>
              <a:t>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03C4-4A20-4C11-946D-BEF0C4847AC2}" type="datetime1">
              <a:rPr lang="en-MY" smtClean="0"/>
              <a:t>21/10/2022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092655" y="4825303"/>
            <a:ext cx="2200561" cy="40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24-10-2022 </a:t>
            </a:r>
          </a:p>
        </p:txBody>
      </p:sp>
    </p:spTree>
    <p:extLst>
      <p:ext uri="{BB962C8B-B14F-4D97-AF65-F5344CB8AC3E}">
        <p14:creationId xmlns:p14="http://schemas.microsoft.com/office/powerpoint/2010/main" val="5143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6" y="497562"/>
            <a:ext cx="8759971" cy="206210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32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32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32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No. of individuals who have been diseased in the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past</a:t>
            </a:r>
            <a:endParaRPr lang="en-US" sz="32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the length or duration of the illness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080" y="2992260"/>
            <a:ext cx="6194104" cy="55399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atin typeface="Garamond" pitchFamily="18" charset="0"/>
              </a:rPr>
              <a:t>Prevalence will vary in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6483203" y="2766143"/>
            <a:ext cx="2590800" cy="1015663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30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6070607" y="2940069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14800" y="4307242"/>
            <a:ext cx="4220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761646" y="4305832"/>
            <a:ext cx="2265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888722" y="5164715"/>
            <a:ext cx="29956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07969" y="5357638"/>
            <a:ext cx="22798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35013" y="4599629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90800" y="5661248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6096746" y="4325453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142403" y="518724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202263" y="44046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202263" y="5564465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6EF-1222-41CB-92C1-29EFE22D7845}" type="datetime1">
              <a:rPr lang="en-US" smtClean="0"/>
              <a:t>10/21/2022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15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077072"/>
            <a:ext cx="8915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8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cases of the disease. </a:t>
            </a:r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They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enter the prevalence pot.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If no cases leave the prevalence pot, it continues to Fill, adding to the number of cases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some cases either</a:t>
            </a:r>
            <a:r>
              <a:rPr lang="en-US" sz="28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8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3884-8ED6-4E54-BAA7-4D78177E4613}" type="datetime1">
              <a:rPr lang="en-US" smtClean="0"/>
              <a:t>10/21/2022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53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228236" y="1239911"/>
            <a:ext cx="380749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dirty="0">
                <a:latin typeface="Garamond" pitchFamily="18" charset="0"/>
              </a:rPr>
              <a:t>=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32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32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36" y="2513013"/>
            <a:ext cx="3695692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9852" y="4821000"/>
            <a:ext cx="2590800" cy="95410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FD5F-55D9-488A-87C1-0DECCEE27B50}" type="datetime1">
              <a:rPr lang="en-US" smtClean="0"/>
              <a:t>10/21/2022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97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Factors influencing prevalence rate</a:t>
            </a:r>
            <a:endParaRPr lang="en-AU" sz="2800" dirty="0" smtClean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832638" y="-857031"/>
            <a:ext cx="12684413" cy="8091096"/>
            <a:chOff x="925" y="8355"/>
            <a:chExt cx="11298" cy="5325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925" y="8633"/>
              <a:ext cx="11298" cy="5047"/>
              <a:chOff x="925" y="8633"/>
              <a:chExt cx="11298" cy="5047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925" y="8633"/>
                <a:ext cx="7558" cy="4710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800" b="1" u="sng" dirty="0" smtClean="0">
                    <a:solidFill>
                      <a:srgbClr val="FF0000"/>
                    </a:solidFill>
                    <a:latin typeface="Garamond" pitchFamily="18" charset="0"/>
                  </a:rPr>
                  <a:t>Increased  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>
                    <a:latin typeface="Times New Roman" pitchFamily="18" charset="0"/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3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Increase in the incidence of the disease</a:t>
                </a:r>
                <a:endParaRPr lang="en-US" sz="30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Immigration </a:t>
                </a:r>
                <a:r>
                  <a:rPr lang="en-US" sz="3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>
                    <a:solidFill>
                      <a:srgbClr val="CC0066"/>
                    </a:solidFill>
                    <a:latin typeface="Times New Roman" pitchFamily="18" charset="0"/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improved </a:t>
                </a:r>
                <a:r>
                  <a:rPr lang="en-US" sz="30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diagnosis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3000" b="1" dirty="0" smtClean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Better </a:t>
                </a:r>
                <a:r>
                  <a:rPr lang="en-US" sz="3000" b="1" dirty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799" y="8919"/>
                <a:ext cx="6424" cy="476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3000" b="1" u="sng" dirty="0" smtClean="0">
                    <a:solidFill>
                      <a:srgbClr val="FF0000"/>
                    </a:solidFill>
                  </a:rPr>
                  <a:t>Decreased </a:t>
                </a:r>
                <a:r>
                  <a:rPr lang="en-US" sz="3000" b="1" u="sng" dirty="0">
                    <a:solidFill>
                      <a:srgbClr val="FF0000"/>
                    </a:solidFill>
                  </a:rPr>
                  <a:t>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30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3000" b="1" dirty="0">
                    <a:solidFill>
                      <a:srgbClr val="0070C0"/>
                    </a:solidFill>
                  </a:rPr>
                  <a:t>high case-fatality rate from </a:t>
                </a:r>
                <a:r>
                  <a:rPr lang="en-US" sz="3000" b="1" dirty="0" smtClean="0">
                    <a:solidFill>
                      <a:srgbClr val="0070C0"/>
                    </a:solidFill>
                  </a:rPr>
                  <a:t>disease</a:t>
                </a:r>
              </a:p>
              <a:p>
                <a:pPr marL="171450" lvl="1"/>
                <a:r>
                  <a:rPr lang="en-US" sz="3000" b="1" dirty="0" smtClean="0">
                    <a:solidFill>
                      <a:srgbClr val="008000"/>
                    </a:solidFill>
                  </a:rPr>
                  <a:t>decrease incidence</a:t>
                </a:r>
                <a:endParaRPr lang="en-US" sz="3000" b="1" dirty="0">
                  <a:solidFill>
                    <a:srgbClr val="008000"/>
                  </a:solidFill>
                </a:endParaRP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30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3000" b="1" dirty="0">
                    <a:solidFill>
                      <a:srgbClr val="CC0066"/>
                    </a:solidFill>
                  </a:rPr>
                  <a:t>E</a:t>
                </a:r>
                <a:r>
                  <a:rPr lang="en-US" sz="3000" b="1" dirty="0" smtClean="0">
                    <a:solidFill>
                      <a:srgbClr val="CC0066"/>
                    </a:solidFill>
                  </a:rPr>
                  <a:t>migration </a:t>
                </a:r>
                <a:r>
                  <a:rPr lang="en-US" sz="3000" b="1" dirty="0">
                    <a:solidFill>
                      <a:srgbClr val="CC0066"/>
                    </a:solidFill>
                  </a:rPr>
                  <a:t>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3000" b="1" dirty="0">
                    <a:solidFill>
                      <a:srgbClr val="0070C0"/>
                    </a:solidFill>
                  </a:rPr>
                  <a:t>improved cure </a:t>
                </a:r>
                <a:r>
                  <a:rPr lang="en-US" sz="3000" b="1" dirty="0" smtClean="0">
                    <a:solidFill>
                      <a:srgbClr val="0070C0"/>
                    </a:solidFill>
                  </a:rPr>
                  <a:t>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Immunization prevents</a:t>
                </a:r>
                <a:r>
                  <a:rPr lang="en-US" sz="30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Prolongation of non diseased &amp;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healthy 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population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681761" y="2792020"/>
            <a:ext cx="1966404" cy="548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CAE1-A5EB-49E3-B0D9-306A255BF566}" type="datetime1">
              <a:rPr lang="en-US" smtClean="0"/>
              <a:t>10/21/2022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036327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70269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682828"/>
            <a:ext cx="4898504" cy="95410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1636935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</a:t>
            </a:r>
            <a:r>
              <a:rPr lang="en-US" sz="2800" b="1" dirty="0">
                <a:latin typeface="Garamond" pitchFamily="18" charset="0"/>
              </a:rPr>
              <a:t>study done on  </a:t>
            </a:r>
            <a:r>
              <a:rPr lang="en-US" sz="2800" b="1" dirty="0" smtClean="0">
                <a:latin typeface="Garamond" pitchFamily="18" charset="0"/>
              </a:rPr>
              <a:t>1500 </a:t>
            </a:r>
            <a:r>
              <a:rPr lang="en-US" sz="2800" b="1" dirty="0">
                <a:latin typeface="Garamond" pitchFamily="18" charset="0"/>
              </a:rPr>
              <a:t>school children </a:t>
            </a:r>
            <a:r>
              <a:rPr lang="en-US" sz="2800" b="1" dirty="0" smtClean="0">
                <a:latin typeface="Garamond" pitchFamily="18" charset="0"/>
              </a:rPr>
              <a:t>at Al </a:t>
            </a:r>
            <a:r>
              <a:rPr lang="en-US" sz="2800" b="1" dirty="0" err="1" smtClean="0">
                <a:latin typeface="Garamond" pitchFamily="18" charset="0"/>
              </a:rPr>
              <a:t>Karak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found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800" b="1" dirty="0">
                <a:latin typeface="Garamond" pitchFamily="18" charset="0"/>
              </a:rPr>
              <a:t>with TB.  By follow up  of school children during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2800" b="1" dirty="0">
                <a:latin typeface="Garamond" pitchFamily="18" charset="0"/>
              </a:rPr>
              <a:t>the number of students with TB was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prevalence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prevalence 28        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endParaRPr lang="en-US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0268" y="4680328"/>
            <a:ext cx="79752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>
                <a:solidFill>
                  <a:srgbClr val="FF0000"/>
                </a:solidFill>
                <a:latin typeface="Garamond" pitchFamily="18" charset="0"/>
              </a:rPr>
              <a:t>Period prevalence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GB" sz="3200" dirty="0">
                <a:latin typeface="Garamond" pitchFamily="18" charset="0"/>
              </a:rPr>
              <a:t>Number of cases that occur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3200" dirty="0" smtClean="0">
                <a:latin typeface="Garamond" pitchFamily="18" charset="0"/>
              </a:rPr>
              <a:t>2020 –2021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28D-C520-4AA2-8C18-A10416152619}" type="datetime1">
              <a:rPr lang="en-US" smtClean="0"/>
              <a:t>10/21/2022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42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54429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Period Prevalence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39304" y="794901"/>
            <a:ext cx="875229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includes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total individuals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had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of concern  at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any time  during the specific time period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2018-2019.   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S0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Period .</a:t>
            </a:r>
            <a:r>
              <a:rPr lang="en-US" sz="32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</a:t>
            </a:r>
            <a:endParaRPr lang="en-US" sz="3200" b="1" u="sng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started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 time and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stop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 time 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included</a:t>
            </a:r>
            <a:r>
              <a:rPr lang="en-US" sz="28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all persons with the dis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            </a:t>
            </a:r>
            <a:endParaRPr lang="en-US" sz="28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Line 92"/>
          <p:cNvSpPr>
            <a:spLocks noChangeShapeType="1"/>
          </p:cNvSpPr>
          <p:nvPr/>
        </p:nvSpPr>
        <p:spPr bwMode="auto">
          <a:xfrm flipV="1">
            <a:off x="782380" y="3746385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5" name="Line 92"/>
          <p:cNvSpPr>
            <a:spLocks noChangeShapeType="1"/>
          </p:cNvSpPr>
          <p:nvPr/>
        </p:nvSpPr>
        <p:spPr bwMode="auto">
          <a:xfrm>
            <a:off x="7164388" y="3933056"/>
            <a:ext cx="1827212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339834" y="3226336"/>
            <a:ext cx="10080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2019. </a:t>
            </a:r>
            <a:endParaRPr lang="en-MY" sz="2800" dirty="0"/>
          </a:p>
        </p:txBody>
      </p:sp>
      <p:sp>
        <p:nvSpPr>
          <p:cNvPr id="7" name="Rectangle 6"/>
          <p:cNvSpPr/>
          <p:nvPr/>
        </p:nvSpPr>
        <p:spPr>
          <a:xfrm>
            <a:off x="1231790" y="3221392"/>
            <a:ext cx="89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2018</a:t>
            </a:r>
            <a:endParaRPr lang="en-MY" sz="2800" dirty="0"/>
          </a:p>
        </p:txBody>
      </p:sp>
      <p:sp>
        <p:nvSpPr>
          <p:cNvPr id="8" name="Line 92"/>
          <p:cNvSpPr>
            <a:spLocks noChangeShapeType="1"/>
          </p:cNvSpPr>
          <p:nvPr/>
        </p:nvSpPr>
        <p:spPr bwMode="auto">
          <a:xfrm>
            <a:off x="2783230" y="3933056"/>
            <a:ext cx="275991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9" name="Line 92"/>
          <p:cNvSpPr>
            <a:spLocks noChangeShapeType="1"/>
          </p:cNvSpPr>
          <p:nvPr/>
        </p:nvSpPr>
        <p:spPr bwMode="auto">
          <a:xfrm>
            <a:off x="4610100" y="6085238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0" name="Line 92"/>
          <p:cNvSpPr>
            <a:spLocks noChangeShapeType="1"/>
          </p:cNvSpPr>
          <p:nvPr/>
        </p:nvSpPr>
        <p:spPr bwMode="auto">
          <a:xfrm>
            <a:off x="4924309" y="4437112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239305" y="4526934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that have carried over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the previous time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period  or</a:t>
            </a:r>
          </a:p>
        </p:txBody>
      </p:sp>
      <p:sp>
        <p:nvSpPr>
          <p:cNvPr id="12" name="Line 92"/>
          <p:cNvSpPr>
            <a:spLocks noChangeShapeType="1"/>
          </p:cNvSpPr>
          <p:nvPr/>
        </p:nvSpPr>
        <p:spPr bwMode="auto">
          <a:xfrm flipV="1">
            <a:off x="782380" y="4988599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13" name="Rectangle 12"/>
          <p:cNvSpPr/>
          <p:nvPr/>
        </p:nvSpPr>
        <p:spPr>
          <a:xfrm>
            <a:off x="332971" y="5034145"/>
            <a:ext cx="7223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have become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ill at the end of the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period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>
            <a:off x="6520628" y="5273312"/>
            <a:ext cx="1827213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5" name="Rectangle 14"/>
          <p:cNvSpPr/>
          <p:nvPr/>
        </p:nvSpPr>
        <p:spPr>
          <a:xfrm>
            <a:off x="154719" y="5643281"/>
            <a:ext cx="8193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New cases (incidence) occurring within the time period </a:t>
            </a:r>
            <a:endParaRPr lang="en-US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119922"/>
            <a:ext cx="6748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recurrences during a succeeding time  period         </a:t>
            </a:r>
          </a:p>
        </p:txBody>
      </p:sp>
      <p:sp>
        <p:nvSpPr>
          <p:cNvPr id="17" name="Line 92"/>
          <p:cNvSpPr>
            <a:spLocks noChangeShapeType="1"/>
          </p:cNvSpPr>
          <p:nvPr/>
        </p:nvSpPr>
        <p:spPr bwMode="auto">
          <a:xfrm>
            <a:off x="4994509" y="6583258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8" name="Line 92"/>
          <p:cNvSpPr>
            <a:spLocks noChangeShapeType="1"/>
          </p:cNvSpPr>
          <p:nvPr/>
        </p:nvSpPr>
        <p:spPr bwMode="auto">
          <a:xfrm>
            <a:off x="5340982" y="4221088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FA3E-6F92-49BF-A1F6-A7A4833C0913}" type="datetime1">
              <a:rPr lang="en-MY" smtClean="0"/>
              <a:t>21/10/2022</a:t>
            </a:fld>
            <a:endParaRPr lang="en-MY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22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36512" y="301879"/>
            <a:ext cx="921702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266700" algn="l"/>
              </a:tabLst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endParaRPr lang="en-US" sz="3200" dirty="0">
              <a:solidFill>
                <a:srgbClr val="FF0000"/>
              </a:solidFill>
              <a:latin typeface="Garamond" pitchFamily="18" charset="0"/>
            </a:endParaRPr>
          </a:p>
          <a:p>
            <a:pPr algn="l">
              <a:tabLst>
                <a:tab pos="266700" algn="l"/>
              </a:tabLst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 is the No. of cases of individuals with a disease, condition, or illness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at a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single specific point in time</a:t>
            </a:r>
          </a:p>
          <a:p>
            <a:pPr algn="l">
              <a:tabLst>
                <a:tab pos="266700" algn="l"/>
              </a:tabLst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The No. of existing cases at point in time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636911"/>
            <a:ext cx="87630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3000" b="1" dirty="0">
                <a:solidFill>
                  <a:srgbClr val="003399"/>
                </a:solidFill>
              </a:rPr>
              <a:t>P =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3000" b="1" u="sng" dirty="0">
                <a:solidFill>
                  <a:srgbClr val="003399"/>
                </a:solidFill>
              </a:rPr>
              <a:t> of existing cases of a disease</a:t>
            </a:r>
            <a:r>
              <a:rPr lang="en-US" sz="3000" b="1" dirty="0">
                <a:solidFill>
                  <a:srgbClr val="003399"/>
                </a:solidFill>
              </a:rPr>
              <a:t>    X </a:t>
            </a:r>
            <a:r>
              <a:rPr lang="en-US" sz="3000" b="1" dirty="0" smtClean="0">
                <a:solidFill>
                  <a:srgbClr val="003399"/>
                </a:solidFill>
              </a:rPr>
              <a:t>100</a:t>
            </a:r>
          </a:p>
          <a:p>
            <a:pPr algn="l" rtl="0">
              <a:defRPr/>
            </a:pPr>
            <a:r>
              <a:rPr lang="en-US" sz="3000" b="1" dirty="0">
                <a:solidFill>
                  <a:srgbClr val="003399"/>
                </a:solidFill>
              </a:rPr>
              <a:t> </a:t>
            </a:r>
            <a:r>
              <a:rPr lang="en-US" sz="3000" b="1" dirty="0" smtClean="0">
                <a:solidFill>
                  <a:srgbClr val="003399"/>
                </a:solidFill>
              </a:rPr>
              <a:t>       </a:t>
            </a:r>
            <a:r>
              <a:rPr lang="en-US" sz="3000" b="1" dirty="0">
                <a:solidFill>
                  <a:srgbClr val="003399"/>
                </a:solidFill>
              </a:rPr>
              <a:t>total population  at risk at a given point in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50" y="4436817"/>
            <a:ext cx="865676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tabLst>
                <a:tab pos="266700" algn="l"/>
              </a:tabLst>
            </a:pP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Point .P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tabLst>
                <a:tab pos="266700" algn="l"/>
              </a:tabLst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measure the presence of the disease  or condition on a </a:t>
            </a:r>
            <a:r>
              <a:rPr lang="en-US" sz="3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single short – time point </a:t>
            </a:r>
            <a:endParaRPr lang="en-MY" sz="3200" dirty="0">
              <a:solidFill>
                <a:srgbClr val="99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6C03-0059-4740-856C-4CFD9597D7A1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1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07" y="260648"/>
            <a:ext cx="8915400" cy="1631216"/>
          </a:xfrm>
          <a:prstGeom prst="rect">
            <a:avLst/>
          </a:prstGeom>
          <a:ln w="15875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u="sng" dirty="0"/>
              <a:t>example</a:t>
            </a:r>
            <a:endParaRPr lang="en-US" sz="2800" dirty="0"/>
          </a:p>
          <a:p>
            <a:pPr algn="just">
              <a:defRPr/>
            </a:pP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visual examination survey  conducted among individuals 52 - 85 years of age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2021.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2477 persons examined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cataracts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time of the  survey.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6214" y="2421177"/>
            <a:ext cx="8164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prevalence of cataract in  that age group was</a:t>
            </a:r>
            <a:endParaRPr lang="en-MY" sz="2800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8513" y="3212976"/>
            <a:ext cx="8801894" cy="1384995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310 / 2477 X100 ,=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12.5%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prevalence of cataract among  population aging  52 - 85 years 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Karak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during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513" y="4797152"/>
            <a:ext cx="88018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r>
              <a:rPr lang="en-GB" sz="3200" dirty="0" smtClean="0">
                <a:latin typeface="Garamond" pitchFamily="18" charset="0"/>
              </a:rPr>
              <a:t>:</a:t>
            </a:r>
          </a:p>
          <a:p>
            <a:r>
              <a:rPr lang="en-GB" sz="3200" dirty="0" smtClean="0">
                <a:latin typeface="Garamond" pitchFamily="18" charset="0"/>
              </a:rPr>
              <a:t> </a:t>
            </a:r>
            <a:r>
              <a:rPr lang="en-GB" sz="3200" dirty="0">
                <a:latin typeface="Garamond" pitchFamily="18" charset="0"/>
              </a:rPr>
              <a:t>Number of cases present at a specified moment of </a:t>
            </a:r>
            <a:r>
              <a:rPr lang="en-GB" sz="3200" dirty="0" smtClean="0">
                <a:latin typeface="Garamond" pitchFamily="18" charset="0"/>
              </a:rPr>
              <a:t>time   2021</a:t>
            </a:r>
            <a:endParaRPr lang="en-GB" sz="3200" dirty="0"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CB89-C4F1-4B33-8344-9DDBDA7384B4}" type="datetime1">
              <a:rPr lang="en-MY" smtClean="0"/>
              <a:t>21/10/2022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69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08" y="489167"/>
            <a:ext cx="8820472" cy="9630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b="1" dirty="0"/>
              <a:t>  </a:t>
            </a:r>
            <a:r>
              <a:rPr lang="en-US" sz="2400" b="1" dirty="0">
                <a:solidFill>
                  <a:srgbClr val="000000"/>
                </a:solidFill>
              </a:rPr>
              <a:t>Period Prevalence    =   </a:t>
            </a:r>
          </a:p>
          <a:p>
            <a:pPr algn="ctr">
              <a:lnSpc>
                <a:spcPct val="65000"/>
              </a:lnSpc>
            </a:pPr>
            <a:r>
              <a:rPr lang="en-US" sz="2400" b="1" dirty="0">
                <a:solidFill>
                  <a:srgbClr val="006699"/>
                </a:solidFill>
              </a:rPr>
              <a:t>  </a:t>
            </a:r>
            <a:r>
              <a:rPr lang="en-US" sz="2400" b="1" u="sng" dirty="0">
                <a:solidFill>
                  <a:srgbClr val="006699"/>
                </a:solidFill>
              </a:rPr>
              <a:t>№. of existing cases of a  disease </a:t>
            </a:r>
            <a:r>
              <a:rPr lang="en-US" sz="2400" b="1" u="sng" dirty="0">
                <a:solidFill>
                  <a:srgbClr val="FF0000"/>
                </a:solidFill>
              </a:rPr>
              <a:t>within time period </a:t>
            </a:r>
            <a:r>
              <a:rPr lang="en-US" sz="2400" b="1" dirty="0">
                <a:solidFill>
                  <a:srgbClr val="006699"/>
                </a:solidFill>
              </a:rPr>
              <a:t>X1000 Average </a:t>
            </a:r>
            <a:r>
              <a:rPr lang="en-US" sz="2400" b="1" dirty="0" smtClean="0">
                <a:solidFill>
                  <a:srgbClr val="006699"/>
                </a:solidFill>
              </a:rPr>
              <a:t>   study </a:t>
            </a:r>
            <a:r>
              <a:rPr lang="en-US" sz="2400" b="1" dirty="0">
                <a:solidFill>
                  <a:srgbClr val="006699"/>
                </a:solidFill>
              </a:rPr>
              <a:t>population within time period 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008" y="1855277"/>
            <a:ext cx="8820472" cy="1323439"/>
          </a:xfrm>
          <a:prstGeom prst="rect">
            <a:avLst/>
          </a:prstGeom>
          <a:solidFill>
            <a:srgbClr val="CCFF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0099"/>
                </a:solidFill>
              </a:rPr>
              <a:t>Point Prevalence  </a:t>
            </a:r>
            <a:r>
              <a:rPr lang="en-US" sz="2400" b="1" dirty="0">
                <a:solidFill>
                  <a:srgbClr val="000099"/>
                </a:solidFill>
              </a:rPr>
              <a:t>=</a:t>
            </a:r>
            <a:r>
              <a:rPr lang="en-US" sz="2400" b="1" dirty="0"/>
              <a:t>  </a:t>
            </a:r>
            <a:endParaRPr lang="en-US" sz="24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600" b="1" u="sng" dirty="0">
                <a:solidFill>
                  <a:srgbClr val="002060"/>
                </a:solidFill>
                <a:latin typeface="Garamond" pitchFamily="18" charset="0"/>
              </a:rPr>
              <a:t>№. of existing cases of  the disease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at a point in time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X1000</a:t>
            </a:r>
            <a:endParaRPr lang="en-US" sz="2600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              Total study population at a point in time  </a:t>
            </a:r>
            <a:endParaRPr lang="en-US" sz="26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018" y="3898465"/>
            <a:ext cx="89819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affecting the prevalence and incident rate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and out migration of susceptible or of the resistant (immune)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environmental quality (air and water sanitation)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social customs (tobacco smoke) and travel abroad.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reporting system.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Changes in the preventing program (immunizatio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9E37-18C6-4640-9860-9C46F597761A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8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38200" y="-42889"/>
            <a:ext cx="54466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Mortality rates</a:t>
            </a:r>
            <a:endParaRPr lang="en-MY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9664" y="541311"/>
            <a:ext cx="9193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>
                <a:latin typeface="Garamond" pitchFamily="18" charset="0"/>
              </a:rPr>
              <a:t>Analogous to incidence but refers to the process </a:t>
            </a:r>
            <a:r>
              <a:rPr lang="en-US" sz="2800" b="1" dirty="0" smtClean="0">
                <a:latin typeface="Garamond" pitchFamily="18" charset="0"/>
              </a:rPr>
              <a:t>of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dying </a:t>
            </a:r>
            <a:r>
              <a:rPr lang="en-US" sz="2800" b="1" dirty="0">
                <a:latin typeface="Garamond" pitchFamily="18" charset="0"/>
              </a:rPr>
              <a:t>rather than the process of becoming ill.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Crude death rate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: </a:t>
            </a:r>
            <a:r>
              <a:rPr lang="en-US" sz="3200" b="1" dirty="0" smtClean="0">
                <a:latin typeface="Garamond" pitchFamily="18" charset="0"/>
              </a:rPr>
              <a:t> =</a:t>
            </a:r>
            <a:endParaRPr lang="en-US" sz="3200" b="1" dirty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3200" b="1" u="sng" dirty="0" smtClean="0">
                <a:solidFill>
                  <a:srgbClr val="0070C0"/>
                </a:solidFill>
              </a:rPr>
              <a:t>№ </a:t>
            </a:r>
            <a:r>
              <a:rPr lang="en-US" sz="3100" b="1" u="sng" dirty="0">
                <a:solidFill>
                  <a:srgbClr val="0070C0"/>
                </a:solidFill>
              </a:rPr>
              <a:t>of deaths in </a:t>
            </a:r>
            <a:r>
              <a:rPr lang="en-US" sz="3100" b="1" u="sng" dirty="0"/>
              <a:t>certain population </a:t>
            </a:r>
            <a:r>
              <a:rPr lang="en-US" sz="3100" b="1" u="sng" dirty="0">
                <a:solidFill>
                  <a:srgbClr val="FF0000"/>
                </a:solidFill>
              </a:rPr>
              <a:t>in a year </a:t>
            </a:r>
            <a:r>
              <a:rPr lang="en-US" sz="3100" b="1" u="sng" dirty="0">
                <a:solidFill>
                  <a:srgbClr val="0070C0"/>
                </a:solidFill>
              </a:rPr>
              <a:t>&amp; locality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 № </a:t>
            </a:r>
            <a:r>
              <a:rPr lang="en-US" sz="3200" b="1" dirty="0">
                <a:solidFill>
                  <a:srgbClr val="0070C0"/>
                </a:solidFill>
              </a:rPr>
              <a:t>of population in the same year and </a:t>
            </a:r>
            <a:r>
              <a:rPr lang="en-US" sz="3200" b="1" dirty="0" smtClean="0">
                <a:solidFill>
                  <a:srgbClr val="0070C0"/>
                </a:solidFill>
              </a:rPr>
              <a:t>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111" y="3095856"/>
            <a:ext cx="878822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The </a:t>
            </a: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crude death </a:t>
            </a:r>
            <a:r>
              <a:rPr lang="en-US" sz="3200" b="1" dirty="0" smtClean="0">
                <a:latin typeface="Garamond" pitchFamily="18" charset="0"/>
              </a:rPr>
              <a:t>rate is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calculated for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total population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irrespective </a:t>
            </a:r>
            <a:r>
              <a:rPr lang="en-US" sz="2800" b="1" dirty="0">
                <a:latin typeface="Garamond" pitchFamily="18" charset="0"/>
              </a:rPr>
              <a:t>of age, sex, or any other characteristics of importance in determining death </a:t>
            </a:r>
            <a:endParaRPr lang="en-US" sz="2800" b="1" dirty="0" smtClean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latin typeface="Garamond" pitchFamily="18" charset="0"/>
              </a:rPr>
              <a:t>If </a:t>
            </a:r>
            <a:r>
              <a:rPr lang="en-US" sz="2800" b="1" dirty="0">
                <a:latin typeface="Garamond" pitchFamily="18" charset="0"/>
              </a:rPr>
              <a:t>the population is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growing </a:t>
            </a:r>
            <a:r>
              <a:rPr lang="en-US" sz="2800" b="1" dirty="0">
                <a:latin typeface="Garamond" pitchFamily="18" charset="0"/>
              </a:rPr>
              <a:t>or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shrinking, </a:t>
            </a:r>
            <a:r>
              <a:rPr lang="en-US" sz="2800" b="1" dirty="0">
                <a:latin typeface="Garamond" pitchFamily="18" charset="0"/>
              </a:rPr>
              <a:t>use the population size at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the midpoint of the time interval </a:t>
            </a:r>
            <a:r>
              <a:rPr lang="en-US" sz="2800" b="1" dirty="0" smtClean="0">
                <a:latin typeface="Garamond" pitchFamily="18" charset="0"/>
              </a:rPr>
              <a:t>as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an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estimate of the average population at risk.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E.g. death rate for </a:t>
            </a:r>
            <a:r>
              <a:rPr lang="en-US" sz="2400" b="1" dirty="0" smtClean="0">
                <a:latin typeface="Garamond" pitchFamily="18" charset="0"/>
              </a:rPr>
              <a:t>1993</a:t>
            </a:r>
            <a:r>
              <a:rPr lang="en-US" sz="2400" b="1" dirty="0">
                <a:latin typeface="Garamond" pitchFamily="18" charset="0"/>
              </a:rPr>
              <a:t>, use population of July 1</a:t>
            </a:r>
            <a:r>
              <a:rPr lang="en-US" sz="2400" b="1" baseline="30000" dirty="0">
                <a:latin typeface="Garamond" pitchFamily="18" charset="0"/>
              </a:rPr>
              <a:t>st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1993 </a:t>
            </a:r>
            <a:r>
              <a:rPr lang="en-US" sz="2400" b="1" dirty="0">
                <a:latin typeface="Garamond" pitchFamily="18" charset="0"/>
              </a:rPr>
              <a:t>for the denominator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US" sz="2400" b="1" dirty="0">
                <a:latin typeface="Garamond" pitchFamily="18" charset="0"/>
              </a:rPr>
              <a:t> </a:t>
            </a:r>
            <a:endParaRPr lang="ar-EG" sz="2400" b="1" dirty="0"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7D1-5B0B-4F57-B75F-AF1B4B0DA2AA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58738"/>
            <a:ext cx="9324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2"/>
              <a:defRPr/>
            </a:pPr>
            <a:r>
              <a:rPr lang="en-US" sz="3200" b="1" u="sng" dirty="0">
                <a:solidFill>
                  <a:srgbClr val="C00000"/>
                </a:solidFill>
                <a:latin typeface="Garamond" pitchFamily="18" charset="0"/>
              </a:rPr>
              <a:t>Age and sex specific death rate</a:t>
            </a:r>
            <a:r>
              <a:rPr lang="en-US" sz="3200" b="1" u="sng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  <a:endParaRPr lang="en-US" sz="3200" b="1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           A.  Age   Specific Death Rate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u="sng" dirty="0" smtClean="0">
                <a:solidFill>
                  <a:srgbClr val="002060"/>
                </a:solidFill>
                <a:latin typeface="Garamond" pitchFamily="18" charset="0"/>
              </a:rPr>
              <a:t> No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. of persons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dying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 in a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certain age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and a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certain year </a:t>
            </a:r>
            <a:r>
              <a:rPr lang="en-US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and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area</a:t>
            </a:r>
            <a:r>
              <a:rPr lang="en-US" sz="2400" dirty="0">
                <a:latin typeface="Garamond" pitchFamily="18" charset="0"/>
              </a:rPr>
              <a:t>X100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0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№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age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group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 the same year and same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area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14" y="2060848"/>
            <a:ext cx="90582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Garamond" pitchFamily="18" charset="0"/>
              </a:rPr>
              <a:t>            </a:t>
            </a:r>
            <a:r>
              <a:rPr lang="en-US" sz="2800" b="1" dirty="0" smtClean="0">
                <a:solidFill>
                  <a:srgbClr val="008000"/>
                </a:solidFill>
                <a:latin typeface="Garamond" pitchFamily="18" charset="0"/>
              </a:rPr>
              <a:t>Example </a:t>
            </a:r>
            <a:r>
              <a:rPr lang="en-US" sz="2800" b="1" dirty="0">
                <a:solidFill>
                  <a:srgbClr val="008000"/>
                </a:solidFill>
                <a:latin typeface="Garamond" pitchFamily="18" charset="0"/>
              </a:rPr>
              <a:t>of age specific mortality rates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dirty="0" smtClean="0">
                <a:solidFill>
                  <a:srgbClr val="008000"/>
                </a:solidFill>
              </a:rPr>
              <a:t>: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Infant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mortality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rate= </a:t>
            </a:r>
          </a:p>
          <a:p>
            <a:pPr marL="109728" algn="ctr" rtl="0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Total </a:t>
            </a:r>
            <a:r>
              <a:rPr lang="en-US" sz="2800" b="1" dirty="0">
                <a:solidFill>
                  <a:srgbClr val="0070C0"/>
                </a:solidFill>
              </a:rPr>
              <a:t>№ of deaths </a:t>
            </a:r>
            <a:r>
              <a:rPr lang="en-US" sz="2800" b="1" dirty="0">
                <a:solidFill>
                  <a:srgbClr val="FF0000"/>
                </a:solidFill>
              </a:rPr>
              <a:t>aged from zero to </a:t>
            </a:r>
            <a:r>
              <a:rPr lang="en-US" sz="2800" b="1" dirty="0" err="1" smtClean="0">
                <a:solidFill>
                  <a:srgbClr val="FF0000"/>
                </a:solidFill>
              </a:rPr>
              <a:t>lessthan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one </a:t>
            </a:r>
            <a:r>
              <a:rPr lang="en-US" sz="2800" b="1" dirty="0" smtClean="0">
                <a:solidFill>
                  <a:srgbClr val="FF0000"/>
                </a:solidFill>
              </a:rPr>
              <a:t>year  </a:t>
            </a:r>
            <a:r>
              <a:rPr lang="en-US" sz="2800" b="1" u="sng" dirty="0" smtClean="0">
                <a:solidFill>
                  <a:srgbClr val="0070C0"/>
                </a:solidFill>
              </a:rPr>
              <a:t>during  a  year </a:t>
            </a:r>
            <a:r>
              <a:rPr lang="en-US" sz="2800" b="1" u="sng" dirty="0">
                <a:solidFill>
                  <a:srgbClr val="0070C0"/>
                </a:solidFill>
              </a:rPr>
              <a:t>and </a:t>
            </a:r>
            <a:r>
              <a:rPr lang="en-US" sz="2800" b="1" u="sng" dirty="0" smtClean="0">
                <a:solidFill>
                  <a:srgbClr val="0070C0"/>
                </a:solidFill>
              </a:rPr>
              <a:t>a </a:t>
            </a:r>
            <a:r>
              <a:rPr lang="en-US" sz="2800" b="1" u="sng" dirty="0">
                <a:solidFill>
                  <a:srgbClr val="0070C0"/>
                </a:solidFill>
              </a:rPr>
              <a:t>given </a:t>
            </a:r>
            <a:r>
              <a:rPr lang="en-US" sz="2800" b="1" u="sng" dirty="0" smtClean="0">
                <a:solidFill>
                  <a:srgbClr val="0070C0"/>
                </a:solidFill>
              </a:rPr>
              <a:t>locality  </a:t>
            </a:r>
            <a:r>
              <a:rPr lang="en-US" sz="2800" b="1" dirty="0" smtClean="0">
                <a:solidFill>
                  <a:srgbClr val="0070C0"/>
                </a:solidFill>
              </a:rPr>
              <a:t>  X100</a:t>
            </a:r>
            <a:endParaRPr lang="en-US" sz="2800" b="1" dirty="0">
              <a:solidFill>
                <a:srgbClr val="0070C0"/>
              </a:solidFill>
            </a:endParaRPr>
          </a:p>
          <a:p>
            <a:pPr marL="365760" indent="-256032" algn="ctr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>
                <a:solidFill>
                  <a:srgbClr val="0070C0"/>
                </a:solidFill>
              </a:rPr>
              <a:t>Total № of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live births in </a:t>
            </a:r>
            <a:r>
              <a:rPr lang="en-US" sz="2800" b="1" dirty="0">
                <a:solidFill>
                  <a:srgbClr val="0070C0"/>
                </a:solidFill>
              </a:rPr>
              <a:t>the same Year and 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229" y="4474707"/>
            <a:ext cx="895525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lphaUcPeriod" startAt="2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Sex Specific Death Rate: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№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of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deaths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 in 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certain sex 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during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year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32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</a:t>
            </a:r>
            <a:r>
              <a:rPr lang="en-US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0070C0"/>
                </a:solidFill>
                <a:latin typeface="Garamond" pitchFamily="18" charset="0"/>
              </a:rPr>
              <a:t>in a certain </a:t>
            </a:r>
            <a:r>
              <a:rPr lang="en-US" sz="3200" b="1" u="sng" dirty="0" smtClean="0">
                <a:solidFill>
                  <a:srgbClr val="0070C0"/>
                </a:solidFill>
                <a:latin typeface="Garamond" pitchFamily="18" charset="0"/>
              </a:rPr>
              <a:t>localit</a:t>
            </a:r>
            <a:r>
              <a:rPr lang="en-US" sz="3200" b="1" u="sng" dirty="0" smtClean="0">
                <a:latin typeface="Garamond" pitchFamily="18" charset="0"/>
              </a:rPr>
              <a:t>y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X1000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</a:rPr>
              <a:t>№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 of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same sex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during the same year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&amp;locality</a:t>
            </a:r>
            <a:endParaRPr lang="ar-EG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6A60-B195-4DAC-BBEE-56382922CBE1}" type="datetime1">
              <a:rPr lang="en-MY" smtClean="0"/>
              <a:t>21/10/2022</a:t>
            </a:fld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21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993" y="524546"/>
            <a:ext cx="9155993" cy="18466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rabicPeriod" startAt="3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Cause Specific Mortality Rate=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</a:p>
          <a:p>
            <a:pPr marL="109728" algn="ctr" rtl="0" fontAlgn="auto">
              <a:spcAft>
                <a:spcPts val="0"/>
              </a:spcAft>
              <a:buSzPct val="100000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Total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№ of deaths due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to </a:t>
            </a:r>
            <a:r>
              <a:rPr lang="en-US" sz="2800" b="1" dirty="0" smtClean="0">
                <a:latin typeface="Garamond" pitchFamily="18" charset="0"/>
              </a:rPr>
              <a:t>a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certain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cause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during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a year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and  a </a:t>
            </a: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</a:rPr>
              <a:t>given 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locality               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X 100 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b="1" dirty="0">
                <a:latin typeface="Garamond" pitchFamily="18" charset="0"/>
              </a:rPr>
              <a:t>Estimated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midyear </a:t>
            </a:r>
            <a:r>
              <a:rPr lang="en-US" sz="2600" b="1" dirty="0">
                <a:latin typeface="Garamond" pitchFamily="18" charset="0"/>
              </a:rPr>
              <a:t>population during the same year </a:t>
            </a:r>
            <a:r>
              <a:rPr lang="en-US" sz="2600" b="1" dirty="0" smtClean="0">
                <a:latin typeface="Garamond" pitchFamily="18" charset="0"/>
              </a:rPr>
              <a:t>&amp; </a:t>
            </a:r>
            <a:r>
              <a:rPr lang="en-US" sz="2600" b="1" dirty="0">
                <a:latin typeface="Garamond" pitchFamily="18" charset="0"/>
              </a:rPr>
              <a:t>locality</a:t>
            </a:r>
            <a:endParaRPr lang="ar-EG" sz="26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77" y="2646760"/>
            <a:ext cx="9341330" cy="18312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Case Fatality Rate=</a:t>
            </a:r>
          </a:p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№. of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deaths from certain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disease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specific</a:t>
            </a:r>
          </a:p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u="sng" dirty="0" smtClean="0">
                <a:solidFill>
                  <a:srgbClr val="002060"/>
                </a:solidFill>
                <a:latin typeface="Garamond" pitchFamily="18" charset="0"/>
              </a:rPr>
              <a:t>           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</a:rPr>
              <a:t>time &amp; place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    X1000</a:t>
            </a:r>
            <a:endParaRPr lang="en-US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Total №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of those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having the same disease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in the same time &amp;place</a:t>
            </a:r>
            <a:endParaRPr lang="ar-EG" sz="25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77" y="4664430"/>
            <a:ext cx="9568117" cy="184665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624078" indent="-514350">
              <a:buSzPct val="100000"/>
              <a:buFont typeface="+mj-lt"/>
              <a:buAutoNum type="arabicPeriod" startAt="5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Proportionate Mortality Rates=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</a:p>
          <a:p>
            <a:pPr marL="109728">
              <a:buSzPct val="100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Total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 of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deaths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due to a </a:t>
            </a:r>
            <a:r>
              <a:rPr lang="en-US" sz="2800" b="1" dirty="0" smtClean="0">
                <a:latin typeface="Garamond" pitchFamily="18" charset="0"/>
              </a:rPr>
              <a:t>certain 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cause during a year </a:t>
            </a:r>
            <a:endParaRPr lang="en-US" sz="28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109728">
              <a:buSzPct val="100000"/>
              <a:defRPr/>
            </a:pP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          in </a:t>
            </a: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</a:rPr>
              <a:t>given 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locality              </a:t>
            </a:r>
            <a:r>
              <a:rPr lang="en-US" sz="2800" b="1" dirty="0" smtClean="0">
                <a:latin typeface="Garamond" pitchFamily="18" charset="0"/>
              </a:rPr>
              <a:t>X1000</a:t>
            </a:r>
            <a:endParaRPr lang="en-US" sz="2800" b="1" u="sng" dirty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600" b="1" dirty="0">
                <a:latin typeface="Garamond" pitchFamily="18" charset="0"/>
              </a:rPr>
              <a:t>Total № 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deaths from all causes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during the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same year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&amp;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locality</a:t>
            </a:r>
            <a:endParaRPr lang="en-US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5217-B285-4051-83E2-2FA8E09DAEEA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MY" dirty="0" smtClean="0"/>
              <a:t>&amp;</a:t>
            </a:r>
            <a:fld id="{F4E7DEFA-908A-471A-B856-B82D583ED095}" type="slidenum">
              <a:rPr lang="en-MY" smtClean="0"/>
              <a:t>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309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152400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38" y="936567"/>
            <a:ext cx="9123362" cy="48746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Case fatality rate </a:t>
            </a:r>
            <a:r>
              <a:rPr lang="en-US" sz="3000" b="1" dirty="0">
                <a:latin typeface="Garamond" pitchFamily="18" charset="0"/>
              </a:rPr>
              <a:t>is used for measuring the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pathogenesis</a:t>
            </a:r>
            <a:r>
              <a:rPr lang="en-US" sz="3000" b="1" dirty="0">
                <a:latin typeface="Garamond" pitchFamily="18" charset="0"/>
              </a:rPr>
              <a:t> and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virulence </a:t>
            </a:r>
            <a:r>
              <a:rPr lang="en-US" sz="3000" b="1" dirty="0">
                <a:latin typeface="Garamond" pitchFamily="18" charset="0"/>
              </a:rPr>
              <a:t>of agent of the disease.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Secondary attack </a:t>
            </a:r>
            <a:r>
              <a:rPr lang="en-US" sz="3000" b="1" dirty="0">
                <a:latin typeface="Garamond" pitchFamily="18" charset="0"/>
              </a:rPr>
              <a:t>rate is used to measure the ease of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communicability</a:t>
            </a:r>
            <a:r>
              <a:rPr lang="en-US" sz="3000" b="1" dirty="0">
                <a:latin typeface="Garamond" pitchFamily="18" charset="0"/>
              </a:rPr>
              <a:t> of communicable diseases.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Morbidity</a:t>
            </a:r>
            <a:r>
              <a:rPr lang="en-US" sz="3000" b="1" dirty="0">
                <a:latin typeface="Garamond" pitchFamily="18" charset="0"/>
              </a:rPr>
              <a:t> and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mortality </a:t>
            </a:r>
            <a:r>
              <a:rPr lang="en-US" sz="3000" b="1" dirty="0">
                <a:latin typeface="Garamond" pitchFamily="18" charset="0"/>
              </a:rPr>
              <a:t>rates can be used to allow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comparison</a:t>
            </a:r>
            <a:r>
              <a:rPr lang="en-US" sz="3000" b="1" dirty="0">
                <a:latin typeface="Garamond" pitchFamily="18" charset="0"/>
              </a:rPr>
              <a:t> of disease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frequencies and deaths </a:t>
            </a:r>
            <a:r>
              <a:rPr lang="en-US" sz="3000" b="1" dirty="0">
                <a:latin typeface="Garamond" pitchFamily="18" charset="0"/>
              </a:rPr>
              <a:t>in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different population </a:t>
            </a:r>
            <a:r>
              <a:rPr lang="en-US" sz="3000" b="1" dirty="0">
                <a:latin typeface="Garamond" pitchFamily="18" charset="0"/>
              </a:rPr>
              <a:t>and all over years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6D45-7804-4CEF-AB2F-423DC73F7595}" type="datetime1">
              <a:rPr lang="en-MY" smtClean="0"/>
              <a:t>21/10/2022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29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1056" y="618729"/>
            <a:ext cx="94299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 startAt="4"/>
              <a:defRPr/>
            </a:pPr>
            <a:r>
              <a:rPr lang="en-US" sz="3000" b="1" dirty="0">
                <a:solidFill>
                  <a:srgbClr val="CC0066"/>
                </a:solidFill>
                <a:latin typeface="Garamond" pitchFamily="18" charset="0"/>
              </a:rPr>
              <a:t>Comparison </a:t>
            </a:r>
            <a:r>
              <a:rPr lang="en-US" sz="3000" b="1" dirty="0">
                <a:solidFill>
                  <a:srgbClr val="FF5050"/>
                </a:solidFill>
                <a:latin typeface="Garamond" pitchFamily="18" charset="0"/>
              </a:rPr>
              <a:t>of two rates </a:t>
            </a:r>
            <a:r>
              <a:rPr lang="en-US" sz="3000" b="1" dirty="0">
                <a:latin typeface="Garamond" pitchFamily="18" charset="0"/>
              </a:rPr>
              <a:t>result in a </a:t>
            </a:r>
            <a:r>
              <a:rPr lang="en-US" sz="3000" b="1" dirty="0">
                <a:solidFill>
                  <a:srgbClr val="CC0066"/>
                </a:solidFill>
                <a:latin typeface="Garamond" pitchFamily="18" charset="0"/>
              </a:rPr>
              <a:t>ratio </a:t>
            </a:r>
            <a:r>
              <a:rPr lang="en-US" sz="3000" b="1" dirty="0">
                <a:solidFill>
                  <a:srgbClr val="00FF00"/>
                </a:solidFill>
                <a:latin typeface="Garamond" pitchFamily="18" charset="0"/>
              </a:rPr>
              <a:t>(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relative</a:t>
            </a: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         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risk or risk ratio</a:t>
            </a:r>
            <a:r>
              <a:rPr lang="en-US" sz="3000" dirty="0">
                <a:solidFill>
                  <a:srgbClr val="002060"/>
                </a:solidFill>
                <a:latin typeface="Garamond" pitchFamily="18" charset="0"/>
              </a:rPr>
              <a:t>)  e.g</a:t>
            </a:r>
            <a:r>
              <a:rPr lang="en-US" sz="3000" dirty="0" smtClean="0">
                <a:solidFill>
                  <a:srgbClr val="002060"/>
                </a:solidFill>
                <a:latin typeface="Garamond" pitchFamily="18" charset="0"/>
              </a:rPr>
              <a:t>.:</a:t>
            </a:r>
            <a:endParaRPr 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If the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incidence rate of diarrheal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disease 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among bottle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fed 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3000" b="1" dirty="0" smtClean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)is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20 %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while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among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breast fed 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3000" b="1" dirty="0" smtClean="0">
                <a:solidFill>
                  <a:srgbClr val="CC0066"/>
                </a:solidFill>
                <a:latin typeface="Garamond" pitchFamily="18" charset="0"/>
              </a:rPr>
              <a:t>b)</a:t>
            </a: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is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2 %, 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b="1" dirty="0">
                <a:latin typeface="Garamond" pitchFamily="18" charset="0"/>
              </a:rPr>
              <a:t>then the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relative risk </a:t>
            </a:r>
            <a:r>
              <a:rPr lang="en-US" sz="3000" b="1" dirty="0">
                <a:latin typeface="Garamond" pitchFamily="18" charset="0"/>
              </a:rPr>
              <a:t>or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risk ratio </a:t>
            </a:r>
            <a:r>
              <a:rPr lang="en-US" sz="3000" b="1" dirty="0">
                <a:latin typeface="Garamond" pitchFamily="18" charset="0"/>
              </a:rPr>
              <a:t>=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20/2</a:t>
            </a:r>
            <a:r>
              <a:rPr lang="en-US" sz="3000" b="1" dirty="0">
                <a:latin typeface="Garamond" pitchFamily="18" charset="0"/>
              </a:rPr>
              <a:t>=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10</a:t>
            </a:r>
            <a:r>
              <a:rPr lang="en-US" sz="3000" b="1" dirty="0">
                <a:latin typeface="Garamond" pitchFamily="18" charset="0"/>
              </a:rPr>
              <a:t>,  </a:t>
            </a:r>
            <a:endParaRPr lang="en-US" sz="3000" b="1" dirty="0" smtClean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b="1" dirty="0" err="1" smtClean="0">
                <a:latin typeface="Garamond" pitchFamily="18" charset="0"/>
              </a:rPr>
              <a:t>i</a:t>
            </a:r>
            <a:r>
              <a:rPr lang="en-US" sz="3000" b="1" dirty="0">
                <a:latin typeface="Garamond" pitchFamily="18" charset="0"/>
              </a:rPr>
              <a:t>. e. the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bottle fed children have a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10 times greater risk </a:t>
            </a:r>
            <a:r>
              <a:rPr lang="en-US" sz="3000" b="1" dirty="0">
                <a:latin typeface="Garamond" pitchFamily="18" charset="0"/>
              </a:rPr>
              <a:t>of developing diarrheal disease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than the breast fed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-27384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38623" y="3972443"/>
            <a:ext cx="3281117" cy="5847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3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851" y="4352973"/>
            <a:ext cx="874583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  <a:latin typeface="Garamond" pitchFamily="18" charset="0"/>
              </a:rPr>
              <a:t>      Relative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risk </a:t>
            </a:r>
            <a:r>
              <a:rPr lang="en-US" sz="3000" dirty="0">
                <a:latin typeface="Garamond" pitchFamily="18" charset="0"/>
              </a:rPr>
              <a:t>= </a:t>
            </a:r>
            <a:r>
              <a:rPr lang="en-US" sz="3000" b="1" dirty="0">
                <a:latin typeface="Garamond" pitchFamily="18" charset="0"/>
              </a:rPr>
              <a:t>incidence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3000" b="1" dirty="0">
                <a:latin typeface="Garamond" pitchFamily="18" charset="0"/>
              </a:rPr>
              <a:t> / incidence </a:t>
            </a:r>
            <a:r>
              <a:rPr lang="en-US" sz="3000" b="1" dirty="0">
                <a:solidFill>
                  <a:srgbClr val="CC00CC"/>
                </a:solidFill>
                <a:latin typeface="Garamond" pitchFamily="18" charset="0"/>
              </a:rPr>
              <a:t>b</a:t>
            </a:r>
          </a:p>
          <a:p>
            <a:pPr lvl="1"/>
            <a:r>
              <a:rPr lang="en-US" sz="3000" b="1" dirty="0">
                <a:latin typeface="Garamond" pitchFamily="18" charset="0"/>
              </a:rPr>
              <a:t>If both are equal then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it is </a:t>
            </a:r>
            <a:r>
              <a:rPr lang="en-US" sz="3000" b="1" dirty="0">
                <a:latin typeface="Garamond" pitchFamily="18" charset="0"/>
              </a:rPr>
              <a:t>1   </a:t>
            </a:r>
            <a:r>
              <a:rPr lang="en-US" sz="3000" b="1" dirty="0" smtClean="0">
                <a:latin typeface="Garamond" pitchFamily="18" charset="0"/>
              </a:rPr>
              <a:t>       (</a:t>
            </a:r>
            <a:r>
              <a:rPr lang="en-US" sz="3000" b="1" dirty="0">
                <a:latin typeface="Garamond" pitchFamily="18" charset="0"/>
              </a:rPr>
              <a:t>no </a:t>
            </a:r>
            <a:r>
              <a:rPr lang="en-US" sz="3000" b="1" dirty="0" smtClean="0">
                <a:latin typeface="Garamond" pitchFamily="18" charset="0"/>
              </a:rPr>
              <a:t>risk)</a:t>
            </a:r>
          </a:p>
          <a:p>
            <a:pPr lvl="1"/>
            <a:r>
              <a:rPr lang="en-US" sz="3000" b="1" dirty="0" smtClean="0">
                <a:latin typeface="Garamond" pitchFamily="18" charset="0"/>
              </a:rPr>
              <a:t>If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3000" b="1" dirty="0">
                <a:latin typeface="Garamond" pitchFamily="18" charset="0"/>
              </a:rPr>
              <a:t> &gt; </a:t>
            </a:r>
            <a:r>
              <a:rPr lang="en-US" sz="3000" b="1" dirty="0">
                <a:solidFill>
                  <a:srgbClr val="CC00CC"/>
                </a:solidFill>
                <a:latin typeface="Garamond" pitchFamily="18" charset="0"/>
              </a:rPr>
              <a:t>b</a:t>
            </a:r>
            <a:r>
              <a:rPr lang="en-US" sz="3000" dirty="0">
                <a:solidFill>
                  <a:srgbClr val="FF00FF"/>
                </a:solidFill>
                <a:latin typeface="Garamond" pitchFamily="18" charset="0"/>
              </a:rPr>
              <a:t> </a:t>
            </a:r>
            <a:r>
              <a:rPr lang="en-US" sz="3000" dirty="0">
                <a:latin typeface="Garamond" pitchFamily="18" charset="0"/>
              </a:rPr>
              <a:t>then 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it is  </a:t>
            </a:r>
            <a:r>
              <a:rPr lang="en-US" sz="3000" b="1" dirty="0">
                <a:latin typeface="Garamond" pitchFamily="18" charset="0"/>
              </a:rPr>
              <a:t>more than one</a:t>
            </a:r>
            <a:r>
              <a:rPr lang="en-US" sz="3000" dirty="0">
                <a:latin typeface="Garamond" pitchFamily="18" charset="0"/>
              </a:rPr>
              <a:t>, </a:t>
            </a:r>
            <a:r>
              <a:rPr lang="en-US" sz="3000" dirty="0" smtClean="0">
                <a:latin typeface="Garamond" pitchFamily="18" charset="0"/>
              </a:rPr>
              <a:t>          </a:t>
            </a:r>
            <a:r>
              <a:rPr lang="en-US" sz="3000" b="1" dirty="0" smtClean="0">
                <a:solidFill>
                  <a:srgbClr val="FF0000"/>
                </a:solidFill>
                <a:latin typeface="Garamond" pitchFamily="18" charset="0"/>
              </a:rPr>
              <a:t>it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is risky</a:t>
            </a:r>
          </a:p>
          <a:p>
            <a:pPr lvl="1"/>
            <a:r>
              <a:rPr lang="en-US" sz="3000" dirty="0">
                <a:latin typeface="Garamond" pitchFamily="18" charset="0"/>
              </a:rPr>
              <a:t>I</a:t>
            </a:r>
            <a:r>
              <a:rPr lang="en-US" sz="3000" b="1" dirty="0">
                <a:latin typeface="Garamond" pitchFamily="18" charset="0"/>
              </a:rPr>
              <a:t>f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30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3000" b="1" dirty="0">
                <a:latin typeface="Garamond" pitchFamily="18" charset="0"/>
              </a:rPr>
              <a:t>&lt; </a:t>
            </a:r>
            <a:r>
              <a:rPr lang="en-US" sz="3000" b="1" dirty="0">
                <a:solidFill>
                  <a:srgbClr val="CC00CC"/>
                </a:solidFill>
                <a:latin typeface="Garamond" pitchFamily="18" charset="0"/>
              </a:rPr>
              <a:t>b</a:t>
            </a:r>
            <a:r>
              <a:rPr lang="en-US" sz="3000" b="1" dirty="0">
                <a:solidFill>
                  <a:srgbClr val="FF00FF"/>
                </a:solidFill>
                <a:latin typeface="Garamond" pitchFamily="18" charset="0"/>
              </a:rPr>
              <a:t> </a:t>
            </a:r>
            <a:r>
              <a:rPr lang="en-US" sz="3000" b="1" dirty="0">
                <a:latin typeface="Garamond" pitchFamily="18" charset="0"/>
              </a:rPr>
              <a:t>then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</a:rPr>
              <a:t>it is </a:t>
            </a:r>
            <a:r>
              <a:rPr lang="en-US" sz="3000" b="1" dirty="0">
                <a:latin typeface="Garamond" pitchFamily="18" charset="0"/>
              </a:rPr>
              <a:t>less than one</a:t>
            </a:r>
            <a:r>
              <a:rPr lang="en-US" sz="3000" b="1" dirty="0" smtClean="0">
                <a:latin typeface="Garamond" pitchFamily="18" charset="0"/>
              </a:rPr>
              <a:t>,           </a:t>
            </a:r>
            <a:r>
              <a:rPr lang="en-US" sz="3000" b="1" dirty="0" smtClean="0">
                <a:solidFill>
                  <a:srgbClr val="00B050"/>
                </a:solidFill>
                <a:latin typeface="Garamond" pitchFamily="18" charset="0"/>
              </a:rPr>
              <a:t>protective</a:t>
            </a:r>
            <a:endParaRPr lang="en-US" sz="30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CA97-939D-4C42-9C63-C666908BA755}" type="datetime1">
              <a:rPr lang="en-MY" smtClean="0"/>
              <a:t>21/10/2022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24</a:t>
            </a:fld>
            <a:endParaRPr lang="en-MY"/>
          </a:p>
        </p:txBody>
      </p:sp>
      <p:sp>
        <p:nvSpPr>
          <p:cNvPr id="8" name="Right Arrow 7"/>
          <p:cNvSpPr/>
          <p:nvPr/>
        </p:nvSpPr>
        <p:spPr>
          <a:xfrm>
            <a:off x="5299077" y="5252984"/>
            <a:ext cx="842571" cy="254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Right Arrow 8"/>
          <p:cNvSpPr/>
          <p:nvPr/>
        </p:nvSpPr>
        <p:spPr>
          <a:xfrm>
            <a:off x="5988062" y="6268635"/>
            <a:ext cx="842571" cy="254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Right Arrow 9"/>
          <p:cNvSpPr/>
          <p:nvPr/>
        </p:nvSpPr>
        <p:spPr>
          <a:xfrm>
            <a:off x="6141648" y="5762197"/>
            <a:ext cx="842571" cy="254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939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5836"/>
            <a:ext cx="91440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5. Difference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between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two incidence </a:t>
            </a:r>
            <a:r>
              <a:rPr lang="en-US" sz="2800" b="1" dirty="0">
                <a:latin typeface="Garamond" pitchFamily="18" charset="0"/>
              </a:rPr>
              <a:t>rates is </a:t>
            </a:r>
            <a:r>
              <a:rPr lang="en-US" sz="2800" b="1" dirty="0" smtClean="0">
                <a:latin typeface="Garamond" pitchFamily="18" charset="0"/>
              </a:rPr>
              <a:t>called</a:t>
            </a:r>
          </a:p>
          <a:p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       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attributable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risk=</a:t>
            </a:r>
          </a:p>
          <a:p>
            <a:r>
              <a:rPr lang="en-MY" sz="2800" b="1" dirty="0" smtClean="0"/>
              <a:t>Incidence </a:t>
            </a:r>
            <a:r>
              <a:rPr lang="en-MY" sz="2800" b="1" dirty="0"/>
              <a:t>of disease rate among </a:t>
            </a:r>
            <a:r>
              <a:rPr lang="en-MY" sz="2800" b="1" dirty="0" smtClean="0"/>
              <a:t>exposed- </a:t>
            </a:r>
            <a:r>
              <a:rPr lang="en-MY" sz="2800" b="1" dirty="0"/>
              <a:t>incidence </a:t>
            </a:r>
            <a:r>
              <a:rPr lang="en-MY" sz="2800" b="1" dirty="0" smtClean="0"/>
              <a:t>of   </a:t>
            </a:r>
            <a:r>
              <a:rPr lang="en-MY" sz="2800" b="1" u="sng" dirty="0" smtClean="0"/>
              <a:t>disease </a:t>
            </a:r>
            <a:r>
              <a:rPr lang="en-MY" sz="2800" b="1" u="sng" dirty="0"/>
              <a:t>rate among non-exposed </a:t>
            </a:r>
            <a:r>
              <a:rPr lang="en-MY" sz="2800" b="1" u="sng" dirty="0" smtClean="0"/>
              <a:t>            X100</a:t>
            </a:r>
            <a:endParaRPr lang="en-MY" sz="2800" b="1" u="sng" dirty="0"/>
          </a:p>
          <a:p>
            <a:r>
              <a:rPr lang="en-MY" sz="2200" b="1" dirty="0"/>
              <a:t>             </a:t>
            </a:r>
            <a:r>
              <a:rPr lang="en-MY" sz="2800" b="1" dirty="0" smtClean="0"/>
              <a:t> </a:t>
            </a:r>
            <a:r>
              <a:rPr lang="en-MY" sz="2800" b="1" dirty="0"/>
              <a:t>Incidence rate of disease among </a:t>
            </a:r>
            <a:r>
              <a:rPr lang="en-MY" sz="2800" b="1" dirty="0" smtClean="0"/>
              <a:t>exposed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900" b="1" dirty="0"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dirty="0">
                <a:latin typeface="Garamond" pitchFamily="18" charset="0"/>
              </a:rPr>
              <a:t>In the previous example: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= 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20-2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    X100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                                                              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= 90%child/year </a:t>
            </a:r>
            <a:r>
              <a:rPr lang="en-US" sz="2800" b="1" dirty="0">
                <a:latin typeface="Garamond" pitchFamily="18" charset="0"/>
              </a:rPr>
              <a:t>(this is the risk diarrhea attributing to bottle feeding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EG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3736" y="4474707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800" dirty="0">
                <a:latin typeface="Garamond" pitchFamily="18" charset="0"/>
              </a:rPr>
              <a:t>= </a:t>
            </a:r>
            <a:r>
              <a:rPr lang="en-US" sz="2800" b="1" u="sng" dirty="0">
                <a:latin typeface="Garamond" pitchFamily="18" charset="0"/>
              </a:rPr>
              <a:t>incidence </a:t>
            </a: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800" b="1" u="sng" dirty="0">
                <a:solidFill>
                  <a:srgbClr val="33CC33"/>
                </a:solidFill>
                <a:latin typeface="Garamond" pitchFamily="18" charset="0"/>
              </a:rPr>
              <a:t> </a:t>
            </a:r>
            <a:r>
              <a:rPr lang="en-US" sz="2800" b="1" u="sng" dirty="0">
                <a:latin typeface="Garamond" pitchFamily="18" charset="0"/>
              </a:rPr>
              <a:t> - incidence</a:t>
            </a: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CC0066"/>
                </a:solidFill>
                <a:latin typeface="Garamond" pitchFamily="18" charset="0"/>
              </a:rPr>
              <a:t>b</a:t>
            </a:r>
          </a:p>
          <a:p>
            <a:pPr algn="ctr"/>
            <a:r>
              <a:rPr lang="en-US" sz="2800" b="1" dirty="0">
                <a:solidFill>
                  <a:srgbClr val="CC0066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incidence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a</a:t>
            </a:r>
            <a:endParaRPr lang="en-US" sz="2800" b="1" dirty="0">
              <a:solidFill>
                <a:srgbClr val="CC0066"/>
              </a:solidFill>
              <a:latin typeface="Garamond" pitchFamily="18" charset="0"/>
            </a:endParaRPr>
          </a:p>
          <a:p>
            <a:pPr lvl="1"/>
            <a:r>
              <a:rPr lang="en-US" sz="2800" b="1" dirty="0">
                <a:latin typeface="Garamond" pitchFamily="18" charset="0"/>
              </a:rPr>
              <a:t>If both are equal then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it is 0</a:t>
            </a:r>
            <a:r>
              <a:rPr lang="en-US" sz="2800" b="1" dirty="0">
                <a:latin typeface="Garamond" pitchFamily="18" charset="0"/>
              </a:rPr>
              <a:t>   (no risk)</a:t>
            </a:r>
          </a:p>
          <a:p>
            <a:pPr lvl="1"/>
            <a:r>
              <a:rPr lang="en-US" sz="2800" b="1" dirty="0">
                <a:latin typeface="Garamond" pitchFamily="18" charset="0"/>
              </a:rPr>
              <a:t>If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2800" b="1" dirty="0">
                <a:latin typeface="Garamond" pitchFamily="18" charset="0"/>
              </a:rPr>
              <a:t>&gt; </a:t>
            </a:r>
            <a:r>
              <a:rPr lang="en-US" sz="2800" b="1" dirty="0">
                <a:solidFill>
                  <a:srgbClr val="FF00FF"/>
                </a:solidFill>
                <a:latin typeface="Garamond" pitchFamily="18" charset="0"/>
              </a:rPr>
              <a:t>b</a:t>
            </a:r>
            <a:r>
              <a:rPr lang="en-US" sz="2800" b="1" dirty="0">
                <a:latin typeface="Garamond" pitchFamily="18" charset="0"/>
              </a:rPr>
              <a:t> then it is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more than zero</a:t>
            </a:r>
            <a:r>
              <a:rPr lang="en-US" sz="2800" b="1" dirty="0">
                <a:latin typeface="Garamond" pitchFamily="18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it is risky</a:t>
            </a:r>
          </a:p>
          <a:p>
            <a:pPr lvl="1"/>
            <a:r>
              <a:rPr lang="en-US" sz="2800" dirty="0">
                <a:latin typeface="Garamond" pitchFamily="18" charset="0"/>
              </a:rPr>
              <a:t>If</a:t>
            </a:r>
            <a:r>
              <a:rPr lang="en-US" sz="2800" dirty="0">
                <a:solidFill>
                  <a:srgbClr val="0070C0"/>
                </a:solidFill>
                <a:latin typeface="Garamond" pitchFamily="18" charset="0"/>
              </a:rPr>
              <a:t> a </a:t>
            </a:r>
            <a:r>
              <a:rPr lang="en-US" sz="2800" dirty="0">
                <a:latin typeface="Garamond" pitchFamily="18" charset="0"/>
              </a:rPr>
              <a:t>&lt; </a:t>
            </a:r>
            <a:r>
              <a:rPr lang="en-US" sz="2800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800" dirty="0">
                <a:latin typeface="Garamond" pitchFamily="18" charset="0"/>
              </a:rPr>
              <a:t>then it is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less than zero</a:t>
            </a:r>
            <a:r>
              <a:rPr lang="en-US" sz="2800" dirty="0">
                <a:latin typeface="Garamond" pitchFamily="18" charset="0"/>
              </a:rPr>
              <a:t>, </a:t>
            </a:r>
            <a:r>
              <a:rPr lang="en-US" sz="2800" b="1" dirty="0" smtClean="0">
                <a:solidFill>
                  <a:srgbClr val="008000"/>
                </a:solidFill>
                <a:latin typeface="Garamond" pitchFamily="18" charset="0"/>
              </a:rPr>
              <a:t>protective                              </a:t>
            </a:r>
            <a:endParaRPr lang="en-US" sz="2800" b="1" dirty="0">
              <a:solidFill>
                <a:srgbClr val="008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95976" y="4074835"/>
            <a:ext cx="259228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5B2-8E03-4D01-A186-A3DF340B97E7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25</a:t>
            </a:fld>
            <a:endParaRPr lang="en-MY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-27384"/>
            <a:ext cx="8153400" cy="52322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Uses of Morbidity and Mortality Rates</a:t>
            </a:r>
            <a:endParaRPr lang="en-MY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 pitchFamily="18" charset="0"/>
              </a:rPr>
              <a:t>example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512" y="862234"/>
            <a:ext cx="8915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Garamond" pitchFamily="18" charset="0"/>
              </a:rPr>
              <a:t>In a study in the United States of America, the incidence rate of stroke was measured in a population of women who were 30–55 years of age and free from coronary heart disease, stroke and cancer in 1976.  A total of 274 stroke cases were identified in eight years of follow-up . </a:t>
            </a:r>
          </a:p>
          <a:p>
            <a:pPr lvl="1" algn="l"/>
            <a:r>
              <a:rPr lang="en-US" sz="3000" b="1" dirty="0">
                <a:latin typeface="Garamond" pitchFamily="18" charset="0"/>
              </a:rPr>
              <a:t>Never smoked :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3000" b="1" dirty="0">
                <a:latin typeface="Garamond" pitchFamily="18" charset="0"/>
              </a:rPr>
              <a:t> cases   among 395  594</a:t>
            </a:r>
          </a:p>
          <a:p>
            <a:pPr lvl="1" algn="l"/>
            <a:r>
              <a:rPr lang="en-US" sz="3000" b="1" dirty="0">
                <a:latin typeface="Garamond" pitchFamily="18" charset="0"/>
              </a:rPr>
              <a:t>Ex-smoker :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3000" b="1" dirty="0">
                <a:latin typeface="Garamond" pitchFamily="18" charset="0"/>
              </a:rPr>
              <a:t>cases  among 232 712</a:t>
            </a:r>
          </a:p>
          <a:p>
            <a:pPr lvl="1" algn="l"/>
            <a:r>
              <a:rPr lang="en-US" sz="3000" b="1" dirty="0">
                <a:latin typeface="Garamond" pitchFamily="18" charset="0"/>
              </a:rPr>
              <a:t>Smoker: 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3000" b="1" dirty="0">
                <a:latin typeface="Garamond" pitchFamily="18" charset="0"/>
              </a:rPr>
              <a:t>cases among  280 141</a:t>
            </a:r>
          </a:p>
          <a:p>
            <a:pPr algn="l"/>
            <a:r>
              <a:rPr lang="en-US" sz="2800" b="1" dirty="0">
                <a:solidFill>
                  <a:srgbClr val="CC00CC"/>
                </a:solidFill>
                <a:latin typeface="Garamond" pitchFamily="18" charset="0"/>
              </a:rPr>
              <a:t>Calculate </a:t>
            </a:r>
          </a:p>
          <a:p>
            <a:pPr algn="l"/>
            <a:r>
              <a:rPr lang="en-US" sz="2800" b="1" dirty="0">
                <a:latin typeface="Garamond" pitchFamily="18" charset="0"/>
              </a:rPr>
              <a:t>-</a:t>
            </a:r>
            <a:r>
              <a:rPr lang="en-US" sz="3000" b="1" dirty="0">
                <a:latin typeface="Garamond" pitchFamily="18" charset="0"/>
              </a:rPr>
              <a:t>Incidence for each group</a:t>
            </a:r>
          </a:p>
          <a:p>
            <a:pPr algn="l"/>
            <a:r>
              <a:rPr lang="en-US" sz="3000" b="1" dirty="0">
                <a:latin typeface="Garamond" pitchFamily="18" charset="0"/>
              </a:rPr>
              <a:t>-Relative for smoking </a:t>
            </a:r>
          </a:p>
          <a:p>
            <a:pPr algn="l"/>
            <a:r>
              <a:rPr lang="en-US" sz="3000" b="1" dirty="0">
                <a:latin typeface="Garamond" pitchFamily="18" charset="0"/>
              </a:rPr>
              <a:t>-attributable risk for smoking (ignore ex-smoker</a:t>
            </a:r>
            <a:endParaRPr lang="en-MY" sz="3000" b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83E5-A00E-4500-9924-3CABD318F1EE}" type="datetime1">
              <a:rPr lang="en-MY" smtClean="0"/>
              <a:t>21/10/2022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30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63401"/>
            <a:ext cx="8352928" cy="437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82E1-C61C-43F1-A5FC-AB3D4FB5655A}" type="datetime1">
              <a:rPr lang="en-MY" smtClean="0"/>
              <a:t>21/10/2022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27</a:t>
            </a:fld>
            <a:endParaRPr lang="en-MY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6632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latin typeface="Garamond" pitchFamily="18" charset="0"/>
              </a:rPr>
              <a:t>In a study in the United States of America, the incidence rate of stroke was measured in a population of women who were 30–55 years of age and free from coronary heart disease, stroke and cancer in 1976.  A total of 274 stroke cases were identified in eight years of follow-up . 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Never smoked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1400" b="1" dirty="0">
                <a:latin typeface="Garamond" pitchFamily="18" charset="0"/>
              </a:rPr>
              <a:t> cases   among 395  594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Ex-smoker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1400" b="1" dirty="0">
                <a:latin typeface="Garamond" pitchFamily="18" charset="0"/>
              </a:rPr>
              <a:t>cases  among 232 712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Smoker: 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1400" b="1" dirty="0">
                <a:latin typeface="Garamond" pitchFamily="18" charset="0"/>
              </a:rPr>
              <a:t>cases among  280 141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Calculate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-Incidence for each group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-Relative for smoking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-attributable risk for smoking (ignore ex-smoker</a:t>
            </a:r>
            <a:endParaRPr lang="en-MY" sz="1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8719"/>
            <a:ext cx="8616950" cy="398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5157192"/>
            <a:ext cx="7696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/>
              <a:t>Relative risk = 49.6/ 17.7 = 2.8</a:t>
            </a:r>
            <a:r>
              <a:rPr lang="en-US" sz="2800" dirty="0"/>
              <a:t>0</a:t>
            </a:r>
            <a:endParaRPr lang="en-US" sz="2800" b="1" dirty="0"/>
          </a:p>
          <a:p>
            <a:pPr algn="l"/>
            <a:r>
              <a:rPr lang="en-US" sz="2800" b="1" dirty="0"/>
              <a:t>Attributable risk= </a:t>
            </a:r>
            <a:r>
              <a:rPr lang="en-US" sz="2800" b="1" u="sng" dirty="0"/>
              <a:t>49.6- </a:t>
            </a:r>
            <a:r>
              <a:rPr lang="en-US" sz="2800" b="1" u="sng" dirty="0" smtClean="0"/>
              <a:t>17.7 </a:t>
            </a:r>
            <a:r>
              <a:rPr lang="en-US" sz="2800" b="1" dirty="0" smtClean="0"/>
              <a:t> X100= 46.31 %</a:t>
            </a:r>
          </a:p>
          <a:p>
            <a:pPr algn="l"/>
            <a:r>
              <a:rPr lang="en-US" sz="2800" b="1" dirty="0"/>
              <a:t> </a:t>
            </a:r>
            <a:r>
              <a:rPr lang="en-US" sz="2800" b="1" dirty="0" smtClean="0"/>
              <a:t>                                   49.6</a:t>
            </a:r>
            <a:endParaRPr lang="ar-SA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6F58-AABC-44BF-990B-4B773390BB76}" type="datetime1">
              <a:rPr lang="en-MY" smtClean="0"/>
              <a:t>21/10/2022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93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9930" y="452807"/>
            <a:ext cx="9007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Attributable risk can be useful as a measure of the public health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impact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a particular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228" y="1912563"/>
            <a:ext cx="86665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Risk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(attributable risk)</a:t>
            </a:r>
          </a:p>
          <a:p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risk difference tells you the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amount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disease that potentially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could be prevented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if the risk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factor could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be eliminated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930" y="4503789"/>
            <a:ext cx="8801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  <a:cs typeface="Times New Roman" pitchFamily="18" charset="0"/>
              </a:rPr>
              <a:t>Attributable risk can be useful as a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measure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of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public health impact of a particular exposure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2820-F8AC-4EC6-A02F-EE6DEFC9FE60}" type="datetime1">
              <a:rPr lang="en-MY" smtClean="0"/>
              <a:t>21/10/2022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332656"/>
            <a:ext cx="92045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Population at risk</a:t>
            </a:r>
          </a:p>
          <a:p>
            <a:pPr marL="365760" indent="-256032" algn="l" rtl="0"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people who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 susceptible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 a given disease are called the </a:t>
            </a:r>
            <a:r>
              <a:rPr lang="en-US" sz="3200" dirty="0">
                <a:latin typeface="Garamond" pitchFamily="18" charset="0"/>
              </a:rPr>
              <a:t>population at risk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and can be defined by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demographic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geographic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environmenta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l factors. </a:t>
            </a:r>
            <a:endParaRPr lang="en-US" sz="3200" b="1" dirty="0">
              <a:solidFill>
                <a:srgbClr val="66FF66"/>
              </a:solidFill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solidFill>
                  <a:srgbClr val="7030A0"/>
                </a:solidFill>
                <a:latin typeface="Garamond" pitchFamily="18" charset="0"/>
              </a:rPr>
              <a:t>An important factor in calculating measures </a:t>
            </a:r>
            <a:r>
              <a:rPr lang="en-US" sz="3200" dirty="0">
                <a:latin typeface="Garamond" pitchFamily="18" charset="0"/>
              </a:rPr>
              <a:t>of disease frequency is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the correct estimate of the numbers of people under study. </a:t>
            </a:r>
            <a:endParaRPr lang="en-US" sz="3200" dirty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latin typeface="Garamond" pitchFamily="18" charset="0"/>
              </a:rPr>
              <a:t>Ideally these numbers should only include people who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are potentially susceptible </a:t>
            </a:r>
            <a:r>
              <a:rPr lang="en-US" sz="3200" b="1" dirty="0">
                <a:latin typeface="Garamond" pitchFamily="18" charset="0"/>
              </a:rPr>
              <a:t>to the diseases being studied</a:t>
            </a:r>
            <a:r>
              <a:rPr lang="en-US" sz="3200" dirty="0">
                <a:latin typeface="Garamond" pitchFamily="18" charset="0"/>
              </a:rPr>
              <a:t>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latin typeface="Garamond" pitchFamily="18" charset="0"/>
              </a:rPr>
              <a:t>For instance, men should not be included when calculating the frequency of cervical cancer</a:t>
            </a:r>
            <a:endParaRPr lang="ar-EG" sz="32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7AEA-5DAE-48E5-A182-61C0385F7CED}" type="datetime1">
              <a:rPr lang="en-US" smtClean="0"/>
              <a:t>10/21/2022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01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978" y="765498"/>
            <a:ext cx="8712968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b="1" u="sng" dirty="0">
                <a:solidFill>
                  <a:srgbClr val="FF0000"/>
                </a:solidFill>
              </a:rPr>
              <a:t>Population Attributable Risk </a:t>
            </a:r>
            <a:r>
              <a:rPr lang="en-GB" sz="3200" b="1" dirty="0">
                <a:solidFill>
                  <a:srgbClr val="FF0000"/>
                </a:solidFill>
              </a:rPr>
              <a:t>(</a:t>
            </a:r>
            <a:r>
              <a:rPr lang="en-GB" sz="3200" b="1" dirty="0" smtClean="0">
                <a:solidFill>
                  <a:srgbClr val="FF0000"/>
                </a:solidFill>
              </a:rPr>
              <a:t>PARs)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PAR </a:t>
            </a:r>
            <a:r>
              <a:rPr lang="en-GB" sz="3200" b="1" dirty="0" smtClean="0">
                <a:solidFill>
                  <a:srgbClr val="0070C0"/>
                </a:solidFill>
              </a:rPr>
              <a:t>tells </a:t>
            </a:r>
            <a:r>
              <a:rPr lang="en-GB" sz="3200" b="1" dirty="0">
                <a:solidFill>
                  <a:srgbClr val="0070C0"/>
                </a:solidFill>
              </a:rPr>
              <a:t>us about the amount of extra disease occurring in the exposed group because of exposure.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How </a:t>
            </a:r>
            <a:r>
              <a:rPr lang="en-GB" sz="3200" b="1" dirty="0">
                <a:solidFill>
                  <a:srgbClr val="FF0000"/>
                </a:solidFill>
              </a:rPr>
              <a:t>much of disease in the whole community </a:t>
            </a:r>
            <a:r>
              <a:rPr lang="en-GB" sz="3200" dirty="0"/>
              <a:t>can be attributed to the </a:t>
            </a:r>
            <a:r>
              <a:rPr lang="en-GB" sz="3200" dirty="0" smtClean="0"/>
              <a:t>exposure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2459865" y="5232788"/>
            <a:ext cx="6522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76426"/>
              </p:ext>
            </p:extLst>
          </p:nvPr>
        </p:nvGraphicFramePr>
        <p:xfrm>
          <a:off x="268978" y="4276434"/>
          <a:ext cx="24812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78" y="4276434"/>
                        <a:ext cx="24812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5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94654"/>
            <a:ext cx="88924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Attributable Risk</a:t>
            </a:r>
          </a:p>
          <a:p>
            <a:r>
              <a:rPr lang="en-GB" sz="2800" b="1" dirty="0">
                <a:latin typeface="Garamond" pitchFamily="18" charset="0"/>
                <a:cs typeface="Times New Roman" pitchFamily="18" charset="0"/>
              </a:rPr>
              <a:t>PAR estimate the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excess rate of disease </a:t>
            </a:r>
            <a:r>
              <a:rPr lang="en-GB" sz="2800" b="1" dirty="0">
                <a:latin typeface="Garamond" pitchFamily="18" charset="0"/>
                <a:cs typeface="Times New Roman" pitchFamily="18" charset="0"/>
              </a:rPr>
              <a:t>in the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total study population </a:t>
            </a:r>
            <a:r>
              <a:rPr lang="en-GB" sz="28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GB" sz="2800" dirty="0">
                <a:latin typeface="Garamond" pitchFamily="18" charset="0"/>
                <a:cs typeface="Times New Roman" pitchFamily="18" charset="0"/>
              </a:rPr>
              <a:t>exposed and non-exposed </a:t>
            </a:r>
            <a:r>
              <a:rPr lang="en-GB" sz="2800" b="1" dirty="0">
                <a:latin typeface="Garamond" pitchFamily="18" charset="0"/>
                <a:cs typeface="Times New Roman" pitchFamily="18" charset="0"/>
              </a:rPr>
              <a:t>individuals that is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attributable to the exposure</a:t>
            </a:r>
            <a:r>
              <a:rPr lang="en-GB" sz="2800" b="1" dirty="0">
                <a:latin typeface="Garamond" pitchFamily="18" charset="0"/>
                <a:cs typeface="Times New Roman" pitchFamily="18" charset="0"/>
              </a:rPr>
              <a:t>.  </a:t>
            </a:r>
            <a:endParaRPr lang="en-GB" sz="2800" b="1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GB" sz="2800" b="1" dirty="0" smtClean="0">
                <a:latin typeface="Garamond" pitchFamily="18" charset="0"/>
                <a:cs typeface="Times New Roman" pitchFamily="18" charset="0"/>
              </a:rPr>
              <a:t>PAR</a:t>
            </a:r>
            <a:r>
              <a:rPr lang="en-GB" sz="2800" b="1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helps determine which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exposures have the most relevance to the health of a community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833404"/>
              </p:ext>
            </p:extLst>
          </p:nvPr>
        </p:nvGraphicFramePr>
        <p:xfrm>
          <a:off x="783189" y="3737041"/>
          <a:ext cx="24812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89" y="3737041"/>
                        <a:ext cx="24812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228045" y="5096557"/>
            <a:ext cx="6287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2A21-3274-4820-AF66-29869F788D6F}" type="datetime1">
              <a:rPr lang="en-MY" smtClean="0"/>
              <a:t>21/10/2022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20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92696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Population AR Versus AR</a:t>
            </a:r>
          </a:p>
          <a:p>
            <a:r>
              <a:rPr lang="en-GB" sz="2800" b="1" dirty="0">
                <a:latin typeface="Garamond" pitchFamily="18" charset="0"/>
              </a:rPr>
              <a:t>AR tell us how much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disease in exposed group </a:t>
            </a:r>
            <a:r>
              <a:rPr lang="en-GB" sz="2800" b="1" dirty="0">
                <a:latin typeface="Garamond" pitchFamily="18" charset="0"/>
              </a:rPr>
              <a:t>can be attributed to exposure</a:t>
            </a:r>
          </a:p>
          <a:p>
            <a:r>
              <a:rPr lang="en-GB" sz="2800" b="1" dirty="0">
                <a:latin typeface="Garamond" pitchFamily="18" charset="0"/>
              </a:rPr>
              <a:t>PAR: how much 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disease in the whole population can be attributed </a:t>
            </a:r>
            <a:r>
              <a:rPr lang="en-GB" sz="2800" b="1" dirty="0">
                <a:latin typeface="Garamond" pitchFamily="18" charset="0"/>
              </a:rPr>
              <a:t>to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588" y="3204243"/>
            <a:ext cx="887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population attributable-risk </a:t>
            </a:r>
            <a:r>
              <a:rPr lang="en-GB" sz="28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percent</a:t>
            </a:r>
            <a:r>
              <a:rPr lang="en-GB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(PAR%) </a:t>
            </a:r>
          </a:p>
          <a:p>
            <a:r>
              <a:rPr lang="en-GB" sz="2800" dirty="0">
                <a:latin typeface="Garamond" pitchFamily="18" charset="0"/>
                <a:cs typeface="Times New Roman" pitchFamily="18" charset="0"/>
              </a:rPr>
              <a:t>PAR% expresses the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proportion of disease in the study population that is attributable to </a:t>
            </a:r>
            <a:r>
              <a:rPr lang="en-GB" sz="2800" dirty="0">
                <a:latin typeface="Garamond" pitchFamily="18" charset="0"/>
                <a:cs typeface="Times New Roman" pitchFamily="18" charset="0"/>
              </a:rPr>
              <a:t>the exposure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thus could be eliminated  (</a:t>
            </a:r>
            <a:r>
              <a:rPr lang="en-GB" sz="28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removed) </a:t>
            </a:r>
            <a:r>
              <a:rPr lang="en-GB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if the exposure were eliminated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86635"/>
              </p:ext>
            </p:extLst>
          </p:nvPr>
        </p:nvGraphicFramePr>
        <p:xfrm>
          <a:off x="3902299" y="5190653"/>
          <a:ext cx="3876540" cy="134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3" imgW="1257300" imgH="431800" progId="Equation.3">
                  <p:embed/>
                </p:oleObj>
              </mc:Choice>
              <mc:Fallback>
                <p:oleObj name="Equation" r:id="rId3" imgW="1257300" imgH="431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299" y="5190653"/>
                        <a:ext cx="3876540" cy="1348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A24F-766B-4FCA-85CF-0DEB8C4FE403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02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C7F44E7-61DA-4929-95AA-DA3B4A3D1643}" type="slidenum">
              <a:rPr lang="ar-SA" smtClean="0"/>
              <a:pPr eaLnBrk="1" hangingPunct="1"/>
              <a:t>33</a:t>
            </a:fld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888" y="2232025"/>
          <a:ext cx="8712200" cy="250031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74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57">
                <a:tc gridSpan="2"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Case (diseases)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 control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Total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57">
                <a:tc gridSpan="2">
                  <a:txBody>
                    <a:bodyPr/>
                    <a:lstStyle/>
                    <a:p>
                      <a:r>
                        <a:rPr lang="en-MY" sz="2800" dirty="0" smtClean="0"/>
                        <a:t>Exposed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a+b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57">
                <a:tc gridSpan="2">
                  <a:txBody>
                    <a:bodyPr/>
                    <a:lstStyle/>
                    <a:p>
                      <a:r>
                        <a:rPr lang="en-MY" sz="2800" dirty="0" smtClean="0"/>
                        <a:t> Unexposed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800" dirty="0" smtClean="0"/>
                        <a:t>Total </a:t>
                      </a:r>
                    </a:p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a+c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26" name="Rectangle 7"/>
          <p:cNvSpPr>
            <a:spLocks noChangeArrowheads="1"/>
          </p:cNvSpPr>
          <p:nvPr/>
        </p:nvSpPr>
        <p:spPr bwMode="auto">
          <a:xfrm>
            <a:off x="115888" y="1744663"/>
            <a:ext cx="902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 of a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study 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 be presented in a 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2x2 table 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follow</a:t>
            </a:r>
            <a:endParaRPr lang="en-MY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327" name="Rectangle 8"/>
          <p:cNvSpPr>
            <a:spLocks noChangeArrowheads="1"/>
          </p:cNvSpPr>
          <p:nvPr/>
        </p:nvSpPr>
        <p:spPr bwMode="auto">
          <a:xfrm>
            <a:off x="323850" y="473075"/>
            <a:ext cx="7715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ESTIMATES(Odds ratio)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Odds ratio  (OR</a:t>
            </a: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MY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8" name="Rectangle 9"/>
          <p:cNvSpPr>
            <a:spLocks noChangeArrowheads="1"/>
          </p:cNvSpPr>
          <p:nvPr/>
        </p:nvSpPr>
        <p:spPr bwMode="auto">
          <a:xfrm>
            <a:off x="900113" y="4724400"/>
            <a:ext cx="6840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/>
              <a:t>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OR= 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a/(</a:t>
            </a:r>
            <a:r>
              <a:rPr lang="en-MY" sz="2400" b="1" u="sng" dirty="0" err="1"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) ÷ b/(</a:t>
            </a:r>
            <a:r>
              <a:rPr lang="en-MY" sz="2400" b="1" u="sng" dirty="0" err="1">
                <a:latin typeface="Times New Roman" pitchFamily="18" charset="0"/>
                <a:cs typeface="Times New Roman" pitchFamily="18" charset="0"/>
              </a:rPr>
              <a:t>b+d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)= a/c ÷ b/d  </a:t>
            </a:r>
            <a:r>
              <a:rPr lang="en-MY" sz="3600" b="1" dirty="0">
                <a:latin typeface="Times New Roman" pitchFamily="18" charset="0"/>
                <a:cs typeface="Times New Roman" pitchFamily="18" charset="0"/>
              </a:rPr>
              <a:t>=ad/</a:t>
            </a:r>
            <a:r>
              <a:rPr lang="en-MY" sz="3600" b="1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) d/(</a:t>
            </a:r>
            <a:r>
              <a:rPr lang="en-MY" sz="2400" b="1" dirty="0" err="1">
                <a:latin typeface="Times New Roman" pitchFamily="18" charset="0"/>
                <a:cs typeface="Times New Roman" pitchFamily="18" charset="0"/>
              </a:rPr>
              <a:t>b+d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55329" name="Rectangle 1"/>
          <p:cNvSpPr>
            <a:spLocks noChangeArrowheads="1"/>
          </p:cNvSpPr>
          <p:nvPr/>
        </p:nvSpPr>
        <p:spPr bwMode="auto">
          <a:xfrm>
            <a:off x="3072124" y="5892581"/>
            <a:ext cx="5964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which is the ratio of 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of exposure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among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of exposure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among the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41F3-C4C8-43DF-AFB0-9B8513906D35}" type="datetime1">
              <a:rPr lang="en-MY" smtClean="0"/>
              <a:t>21/10/2022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02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316" y="-44661"/>
            <a:ext cx="9075684" cy="25853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was  conducted to test the association  between  smoking and cancer of the pancreas. Of the 100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cancer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pancreas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 of them were smokers , while  of the  400  have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cancer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pancreas,  100 were smokers. Calculation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</a:t>
            </a:r>
            <a:endParaRPr lang="en-MY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1629692" y="5223437"/>
            <a:ext cx="23041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 =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60 x 300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100 x 40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= 4.5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4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112" y="5455006"/>
            <a:ext cx="3042587" cy="9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0A7822-28E8-4EE2-85F2-582104FA56AF}" type="slidenum">
              <a:rPr lang="ar-SA" smtClean="0"/>
              <a:pPr eaLnBrk="1" hangingPunct="1"/>
              <a:t>34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36706"/>
              </p:ext>
            </p:extLst>
          </p:nvPr>
        </p:nvGraphicFramePr>
        <p:xfrm>
          <a:off x="137867" y="2932615"/>
          <a:ext cx="7988702" cy="21304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9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9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Garamond" pitchFamily="18" charset="0"/>
                        </a:rPr>
                        <a:t>Exposure</a:t>
                      </a:r>
                      <a:endParaRPr lang="en-MY" sz="28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Garamond" pitchFamily="18" charset="0"/>
                        </a:rPr>
                        <a:t> Ca</a:t>
                      </a:r>
                      <a:r>
                        <a:rPr lang="en-US" sz="2800" baseline="0" dirty="0" smtClean="0">
                          <a:latin typeface="Garamond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latin typeface="Garamond" pitchFamily="18" charset="0"/>
                        </a:rPr>
                        <a:t>pancr</a:t>
                      </a:r>
                      <a:endParaRPr lang="en-MY" sz="28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Garamond" pitchFamily="18" charset="0"/>
                        </a:rPr>
                        <a:t> no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+mn-cs"/>
                        </a:rPr>
                        <a:t>Ca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Garamond" pitchFamily="18" charset="0"/>
                          <a:ea typeface="+mn-ea"/>
                          <a:cs typeface="+mn-cs"/>
                        </a:rPr>
                        <a:t>pancr</a:t>
                      </a:r>
                      <a:endParaRPr lang="en-MY" sz="28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Garamond" pitchFamily="18" charset="0"/>
                        </a:rPr>
                        <a:t>Total</a:t>
                      </a:r>
                      <a:endParaRPr lang="en-MY" sz="28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Smokers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60     (a)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100</a:t>
                      </a:r>
                      <a:r>
                        <a:rPr lang="en-US" sz="2800" b="1" baseline="0" dirty="0" smtClean="0">
                          <a:latin typeface="Garamond" pitchFamily="18" charset="0"/>
                        </a:rPr>
                        <a:t>     </a:t>
                      </a:r>
                      <a:r>
                        <a:rPr lang="en-US" sz="2800" b="1" dirty="0" smtClean="0">
                          <a:latin typeface="Garamond" pitchFamily="18" charset="0"/>
                        </a:rPr>
                        <a:t>(b)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160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Non Smokers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40    </a:t>
                      </a:r>
                      <a:r>
                        <a:rPr lang="en-US" sz="2800" b="1" baseline="0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sz="2800" b="1" dirty="0" smtClean="0">
                          <a:latin typeface="Garamond" pitchFamily="18" charset="0"/>
                        </a:rPr>
                        <a:t>(c)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Garamond" pitchFamily="18" charset="0"/>
                        </a:rPr>
                        <a:t>300</a:t>
                      </a:r>
                      <a:r>
                        <a:rPr lang="en-US" sz="2800" b="1" baseline="0" dirty="0" smtClean="0">
                          <a:latin typeface="Garamond" pitchFamily="18" charset="0"/>
                        </a:rPr>
                        <a:t>     </a:t>
                      </a:r>
                      <a:r>
                        <a:rPr lang="en-US" sz="2800" b="1" dirty="0" smtClean="0">
                          <a:latin typeface="Garamond" pitchFamily="18" charset="0"/>
                        </a:rPr>
                        <a:t>(d)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340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Total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100    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400       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Garamond" pitchFamily="18" charset="0"/>
                        </a:rPr>
                        <a:t>500</a:t>
                      </a:r>
                      <a:endParaRPr lang="en-MY" sz="28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54" name="Rectangle 2"/>
          <p:cNvSpPr>
            <a:spLocks noChangeArrowheads="1"/>
          </p:cNvSpPr>
          <p:nvPr/>
        </p:nvSpPr>
        <p:spPr bwMode="auto">
          <a:xfrm>
            <a:off x="-14592" y="2582637"/>
            <a:ext cx="61411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itchFamily="18" charset="0"/>
                <a:cs typeface="Times New Roman" pitchFamily="18" charset="0"/>
              </a:rPr>
              <a:t>Table 1. </a:t>
            </a:r>
            <a:r>
              <a:rPr lang="en-US" sz="2000" b="1" dirty="0" smtClean="0">
                <a:latin typeface="Garamond" pitchFamily="18" charset="0"/>
                <a:cs typeface="Times New Roman" pitchFamily="18" charset="0"/>
              </a:rPr>
              <a:t>smoking 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and ca </a:t>
            </a:r>
            <a:r>
              <a:rPr lang="en-US" sz="2000" b="1" dirty="0" smtClean="0">
                <a:latin typeface="Garamond" pitchFamily="18" charset="0"/>
                <a:cs typeface="Times New Roman" pitchFamily="18" charset="0"/>
              </a:rPr>
              <a:t>pancreas</a:t>
            </a:r>
            <a:endParaRPr lang="en-MY" sz="20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44F2-034D-4A13-801D-BD2329562270}" type="datetime1">
              <a:rPr lang="en-MY" smtClean="0"/>
              <a:t>21/10/2022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69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1AC2-7348-467B-A133-AC856F5EC4EC}" type="datetime1">
              <a:rPr lang="en-MY" smtClean="0"/>
              <a:t>21/10/2022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1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993" y="1023560"/>
            <a:ext cx="8247440" cy="226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07504" y="404813"/>
            <a:ext cx="88569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Data from a cohort study of oral contraceptive (OC) use and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among women aged 16-49 years </a:t>
            </a:r>
          </a:p>
        </p:txBody>
      </p:sp>
      <p:graphicFrame>
        <p:nvGraphicFramePr>
          <p:cNvPr id="5122" name="Object 35"/>
          <p:cNvGraphicFramePr>
            <a:graphicFrameLocks noChangeAspect="1"/>
          </p:cNvGraphicFramePr>
          <p:nvPr>
            <p:extLst/>
          </p:nvPr>
        </p:nvGraphicFramePr>
        <p:xfrm>
          <a:off x="1219201" y="5513388"/>
          <a:ext cx="5441032" cy="86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5" imgW="2260600" imgH="393700" progId="Equation.3">
                  <p:embed/>
                </p:oleObj>
              </mc:Choice>
              <mc:Fallback>
                <p:oleObj name="Equation" r:id="rId5" imgW="2260600" imgH="393700" progId="Equation.3">
                  <p:embed/>
                  <p:pic>
                    <p:nvPicPr>
                      <p:cNvPr id="5122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5513388"/>
                        <a:ext cx="5441032" cy="8679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28600" y="35481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Example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0280-D85D-4B8E-812E-BB2FDD83FF90}" type="datetime1">
              <a:rPr lang="en-MY" smtClean="0"/>
              <a:t>21/10/2022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36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327627" y="3429000"/>
            <a:ext cx="87740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The population attributable risk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associated with OC use can therefore be calculated as: </a:t>
            </a: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PAR=I</a:t>
            </a:r>
            <a:r>
              <a:rPr lang="en-GB" b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- I</a:t>
            </a:r>
            <a:r>
              <a:rPr lang="en-GB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= 104/2390  - 77/1908  == 316/10</a:t>
            </a:r>
            <a:r>
              <a:rPr lang="en-GB" b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/year </a:t>
            </a:r>
          </a:p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Thus, if OC use were stopped, the-excess annual incidence rate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that could be eliminated among women in this study is 316 per 100,000. </a:t>
            </a:r>
          </a:p>
        </p:txBody>
      </p:sp>
    </p:spTree>
    <p:extLst>
      <p:ext uri="{BB962C8B-B14F-4D97-AF65-F5344CB8AC3E}">
        <p14:creationId xmlns:p14="http://schemas.microsoft.com/office/powerpoint/2010/main" val="167263611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614363"/>
            <a:ext cx="90364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Garamond" pitchFamily="18" charset="0"/>
              </a:rPr>
              <a:t>The following table shows the data concerning a NCD among adults during a year in a certain community. Calculate the prevalence and incidence rates,</a:t>
            </a:r>
            <a:br>
              <a:rPr lang="en-US" sz="2000" b="1" dirty="0">
                <a:latin typeface="Garamond" pitchFamily="18" charset="0"/>
              </a:rPr>
            </a:br>
            <a:r>
              <a:rPr lang="en-US" sz="2000" b="1" dirty="0">
                <a:latin typeface="Garamond" pitchFamily="18" charset="0"/>
              </a:rPr>
              <a:t>If male sex was the risk factor what is the relative and </a:t>
            </a:r>
            <a:r>
              <a:rPr lang="en-US" sz="2000" dirty="0">
                <a:latin typeface="Garamond" pitchFamily="18" charset="0"/>
              </a:rPr>
              <a:t>attributable risks for this factor.</a:t>
            </a:r>
            <a:endParaRPr lang="en-MY" sz="20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07504" y="2066894"/>
          <a:ext cx="8759656" cy="21541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086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Total population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Old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New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endParaRPr lang="ar-SA" sz="18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98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6213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12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females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5365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24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9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11578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36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latin typeface="Garamond" pitchFamily="18" charset="0"/>
                        </a:rPr>
                        <a:t>Both sexes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6738" y="34925"/>
            <a:ext cx="1592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example</a:t>
            </a:r>
            <a:endParaRPr lang="en-MY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C797-99AB-4035-80AB-76293A4C6C1C}" type="datetime1">
              <a:rPr lang="en-MY" smtClean="0"/>
              <a:t>21/10/2022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37</a:t>
            </a:fld>
            <a:endParaRPr lang="en-MY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9073" y="4437112"/>
            <a:ext cx="30167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Incidence among males</a:t>
            </a:r>
          </a:p>
          <a:p>
            <a:pPr algn="l"/>
            <a:r>
              <a:rPr lang="en-US" b="1" dirty="0"/>
              <a:t>Incidence among females</a:t>
            </a:r>
          </a:p>
          <a:p>
            <a:pPr algn="l"/>
            <a:r>
              <a:rPr lang="en-US" b="1" dirty="0"/>
              <a:t>Total incidence</a:t>
            </a:r>
          </a:p>
          <a:p>
            <a:pPr algn="l"/>
            <a:r>
              <a:rPr lang="en-US" b="1" dirty="0"/>
              <a:t>Relative risk</a:t>
            </a:r>
          </a:p>
          <a:p>
            <a:pPr algn="l"/>
            <a:r>
              <a:rPr lang="en-US" b="1" dirty="0"/>
              <a:t>Attributable </a:t>
            </a:r>
            <a:r>
              <a:rPr lang="en-US" b="1" dirty="0" smtClean="0"/>
              <a:t>risk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211960" y="4560223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Prevalence among males</a:t>
            </a:r>
          </a:p>
          <a:p>
            <a:r>
              <a:rPr lang="en-US" b="1" dirty="0"/>
              <a:t>Prevalence among females</a:t>
            </a:r>
          </a:p>
          <a:p>
            <a:r>
              <a:rPr lang="en-US" b="1" dirty="0"/>
              <a:t>Total prevalence</a:t>
            </a:r>
          </a:p>
          <a:p>
            <a:r>
              <a:rPr lang="en-US" b="1" dirty="0"/>
              <a:t>(for prevalence  old + new case</a:t>
            </a:r>
            <a:r>
              <a:rPr lang="en-US" sz="2800" b="1" dirty="0"/>
              <a:t>)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085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179512" y="1484784"/>
            <a:ext cx="8346703" cy="491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7846" y="1093324"/>
            <a:ext cx="2863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at risk</a:t>
            </a:r>
            <a:endParaRPr lang="en-MY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610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the group of people susceptible to develop a characteristic.  </a:t>
            </a:r>
            <a:r>
              <a:rPr lang="en-US" sz="16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For example when studying measles, the population at risk used for the calculation should be the children under five years of age, because measles is rare after that age. </a:t>
            </a:r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used as the denominator when calculating proportions or rates</a:t>
            </a:r>
            <a:endParaRPr lang="en-MY" sz="16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AE70-FDCB-4C1F-A5B3-71B5B9618AA8}" type="datetime1">
              <a:rPr lang="en-US" smtClean="0"/>
              <a:t>10/21/2022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487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25" y="14041"/>
            <a:ext cx="900906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800" b="1" dirty="0">
                <a:latin typeface="Garamond" pitchFamily="18" charset="0"/>
              </a:rPr>
              <a:t>2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Attack rate:</a:t>
            </a:r>
          </a:p>
          <a:p>
            <a:pPr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 3"/>
              <a:buChar char=""/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A specific  form of incidence rate </a:t>
            </a:r>
            <a:r>
              <a:rPr lang="en-US" sz="3200" b="1" dirty="0">
                <a:latin typeface="Garamond" pitchFamily="18" charset="0"/>
              </a:rPr>
              <a:t>in which there is a limited period of risk as in: </a:t>
            </a:r>
          </a:p>
          <a:p>
            <a:pPr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000" b="1" dirty="0">
                <a:latin typeface="Garamond" pitchFamily="18" charset="0"/>
              </a:rPr>
              <a:t>cases of epidemics</a:t>
            </a:r>
            <a:r>
              <a:rPr lang="en-US" sz="3000" b="1" dirty="0">
                <a:solidFill>
                  <a:srgbClr val="002060"/>
                </a:solidFill>
                <a:latin typeface="Garamond" pitchFamily="18" charset="0"/>
              </a:rPr>
              <a:t> reflecting the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 virulence of </a:t>
            </a:r>
            <a:r>
              <a:rPr lang="en-US" sz="3000" b="1" dirty="0">
                <a:latin typeface="Garamond" pitchFamily="18" charset="0"/>
              </a:rPr>
              <a:t>the organisms</a:t>
            </a:r>
            <a:r>
              <a:rPr lang="en-US" sz="2400" b="1" dirty="0" smtClean="0">
                <a:latin typeface="Garamond" pitchFamily="18" charset="0"/>
              </a:rPr>
              <a:t>.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64462"/>
            <a:ext cx="91582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MY" sz="3000" b="1" dirty="0">
                <a:latin typeface="Garamond" pitchFamily="18" charset="0"/>
              </a:rPr>
              <a:t>3</a:t>
            </a:r>
            <a:r>
              <a:rPr lang="en-MY" sz="3000" dirty="0">
                <a:latin typeface="Garamond" pitchFamily="18" charset="0"/>
              </a:rPr>
              <a:t> </a:t>
            </a:r>
            <a:r>
              <a:rPr lang="en-MY" sz="3000" b="1" u="sng" dirty="0">
                <a:solidFill>
                  <a:srgbClr val="FF0000"/>
                </a:solidFill>
                <a:latin typeface="Garamond" pitchFamily="18" charset="0"/>
              </a:rPr>
              <a:t>Secondary attack </a:t>
            </a:r>
            <a:r>
              <a:rPr lang="en-MY" sz="3000" b="1" u="sng" dirty="0" smtClean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MY" sz="3000" dirty="0">
                <a:latin typeface="Garamond" pitchFamily="18" charset="0"/>
              </a:rPr>
              <a:t>=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</a:t>
            </a:r>
            <a:r>
              <a:rPr lang="en-MY" sz="3000" b="1" u="sng" dirty="0">
                <a:latin typeface="Garamond" pitchFamily="18" charset="0"/>
              </a:rPr>
              <a:t>of secondary cases  </a:t>
            </a:r>
            <a:r>
              <a:rPr lang="en-MY" sz="3000" b="1" dirty="0">
                <a:latin typeface="Garamond" pitchFamily="18" charset="0"/>
              </a:rPr>
              <a:t>x100</a:t>
            </a:r>
          </a:p>
          <a:p>
            <a:pPr algn="l">
              <a:defRPr/>
            </a:pPr>
            <a:r>
              <a:rPr lang="en-MY" sz="3200" b="1" dirty="0">
                <a:latin typeface="Garamond" pitchFamily="18" charset="0"/>
              </a:rPr>
              <a:t>                                           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  <a:r>
              <a:rPr lang="en-MY" sz="3200" b="1" dirty="0">
                <a:latin typeface="Garamond" pitchFamily="18" charset="0"/>
              </a:rPr>
              <a:t> of susceptible</a:t>
            </a:r>
          </a:p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MY" sz="3200" dirty="0">
                <a:latin typeface="Garamond" pitchFamily="18" charset="0"/>
              </a:rPr>
              <a:t>This rate is used to </a:t>
            </a:r>
            <a:r>
              <a:rPr lang="en-MY" sz="3200" b="1" dirty="0">
                <a:solidFill>
                  <a:srgbClr val="002060"/>
                </a:solidFill>
                <a:latin typeface="Garamond" pitchFamily="18" charset="0"/>
              </a:rPr>
              <a:t>measure the ease </a:t>
            </a:r>
            <a:r>
              <a:rPr lang="en-MY" sz="3200" b="1" dirty="0">
                <a:latin typeface="Garamond" pitchFamily="18" charset="0"/>
              </a:rPr>
              <a:t>of </a:t>
            </a:r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communicability </a:t>
            </a:r>
            <a:r>
              <a:rPr lang="en-MY" sz="3200" dirty="0">
                <a:solidFill>
                  <a:srgbClr val="FF0000"/>
                </a:solidFill>
                <a:latin typeface="Garamond" pitchFamily="18" charset="0"/>
              </a:rPr>
              <a:t>i</a:t>
            </a:r>
            <a:r>
              <a:rPr lang="en-MY" sz="3200" dirty="0">
                <a:latin typeface="Garamond" pitchFamily="18" charset="0"/>
              </a:rPr>
              <a:t>n case of communicable diseases</a:t>
            </a:r>
          </a:p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MY" sz="3000" dirty="0" smtClean="0">
                <a:latin typeface="Garamond" pitchFamily="18" charset="0"/>
              </a:rPr>
              <a:t>The </a:t>
            </a:r>
            <a:r>
              <a:rPr lang="en-MY" sz="3000" b="1" dirty="0">
                <a:solidFill>
                  <a:srgbClr val="FF0000"/>
                </a:solidFill>
                <a:latin typeface="Garamond" pitchFamily="18" charset="0"/>
              </a:rPr>
              <a:t>length of incubation period </a:t>
            </a:r>
            <a:r>
              <a:rPr lang="en-MY" sz="3000" dirty="0">
                <a:latin typeface="Garamond" pitchFamily="18" charset="0"/>
              </a:rPr>
              <a:t>is important to identify the secondary cases.</a:t>
            </a:r>
          </a:p>
          <a:p>
            <a:pPr marL="457200" indent="-457200" algn="l">
              <a:buFont typeface="Wingdings" panose="05000000000000000000" pitchFamily="2" charset="2"/>
              <a:buChar char="v"/>
              <a:defRPr/>
            </a:pPr>
            <a:r>
              <a:rPr lang="en-MY" sz="3000" b="1" dirty="0" smtClean="0">
                <a:solidFill>
                  <a:srgbClr val="FF0000"/>
                </a:solidFill>
                <a:latin typeface="Garamond" pitchFamily="18" charset="0"/>
              </a:rPr>
              <a:t>Immune </a:t>
            </a:r>
            <a:r>
              <a:rPr lang="en-MY" sz="3000" b="1" dirty="0">
                <a:solidFill>
                  <a:srgbClr val="FF0000"/>
                </a:solidFill>
                <a:latin typeface="Garamond" pitchFamily="18" charset="0"/>
              </a:rPr>
              <a:t>Individuals </a:t>
            </a:r>
            <a:r>
              <a:rPr lang="en-MY" sz="3000" b="1" dirty="0">
                <a:latin typeface="Garamond" pitchFamily="18" charset="0"/>
              </a:rPr>
              <a:t>(whether due to natural infection or immunization) </a:t>
            </a:r>
            <a:r>
              <a:rPr lang="en-MY" sz="3000" b="1" dirty="0">
                <a:solidFill>
                  <a:srgbClr val="FF0000"/>
                </a:solidFill>
                <a:latin typeface="Garamond" pitchFamily="18" charset="0"/>
              </a:rPr>
              <a:t>should be excluded from the denominator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CF4D-4E68-41C2-AEE3-3EAA24EC5181}" type="datetime1">
              <a:rPr lang="en-US" smtClean="0"/>
              <a:t>10/21/2022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76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091" y="502226"/>
            <a:ext cx="8255057" cy="522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MY" sz="3200" dirty="0">
                <a:cs typeface="+mj-cs"/>
              </a:rPr>
              <a:t>Incidence</a:t>
            </a:r>
          </a:p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There are three main ways incidence is reported:</a:t>
            </a:r>
          </a:p>
          <a:p>
            <a:endParaRPr lang="ar-JO" sz="3200" dirty="0"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MY" sz="3200" b="1" dirty="0">
                <a:cs typeface="+mj-cs"/>
              </a:rPr>
              <a:t>Incidence rate</a:t>
            </a:r>
          </a:p>
          <a:p>
            <a:pPr marL="514350" indent="-514350">
              <a:buFont typeface="+mj-lt"/>
              <a:buAutoNum type="arabicPeriod"/>
            </a:pPr>
            <a:endParaRPr lang="ar-JO" sz="3200" b="1" dirty="0"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cs typeface="+mj-cs"/>
              </a:rPr>
              <a:t>Cumulative Incidence or attack rate </a:t>
            </a:r>
          </a:p>
          <a:p>
            <a:pPr marL="514350" indent="-514350">
              <a:buFont typeface="+mj-lt"/>
              <a:buAutoNum type="arabicPeriod"/>
            </a:pPr>
            <a:endParaRPr lang="ar-JO" sz="3200" b="1" dirty="0">
              <a:cs typeface="+mj-cs"/>
            </a:endParaRPr>
          </a:p>
          <a:p>
            <a:pPr marL="514350" indent="-514350">
              <a:buFont typeface="+mj-lt"/>
              <a:buAutoNum type="arabicPeriod"/>
            </a:pPr>
            <a:r>
              <a:rPr lang="en-MY" sz="3200" b="1" dirty="0">
                <a:cs typeface="+mj-cs"/>
              </a:rPr>
              <a:t>Incidence density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013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98516" y="0"/>
            <a:ext cx="297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05" y="178354"/>
            <a:ext cx="8839200" cy="20621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Prevalence</a:t>
            </a:r>
            <a:endParaRPr lang="en-US" sz="1200" b="1" dirty="0">
              <a:solidFill>
                <a:srgbClr val="FF0000"/>
              </a:solidFill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3271" y="2240457"/>
            <a:ext cx="6715796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b="1" dirty="0">
                <a:latin typeface="Garamond" pitchFamily="18" charset="0"/>
              </a:rPr>
              <a:t>means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3200" b="1" dirty="0">
                <a:latin typeface="Garamond" pitchFamily="18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32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2732900"/>
            <a:ext cx="8509296" cy="156966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population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05" y="4419358"/>
            <a:ext cx="8646709" cy="2078774"/>
          </a:xfrm>
          <a:prstGeom prst="rect">
            <a:avLst/>
          </a:prstGeom>
          <a:ln w="25400">
            <a:solidFill>
              <a:srgbClr val="CE9EC5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b="1" u="sng" dirty="0">
                <a:solidFill>
                  <a:srgbClr val="9900CC"/>
                </a:solidFill>
                <a:latin typeface="Garamond" pitchFamily="18" charset="0"/>
              </a:rPr>
              <a:t>Prevalence</a:t>
            </a:r>
            <a:r>
              <a:rPr lang="en-GB" sz="3200" b="1" dirty="0">
                <a:solidFill>
                  <a:srgbClr val="9900CC"/>
                </a:solidFill>
                <a:latin typeface="Garamond" pitchFamily="18" charset="0"/>
              </a:rPr>
              <a:t>: </a:t>
            </a:r>
            <a:r>
              <a:rPr lang="en-GB" sz="3200" dirty="0">
                <a:latin typeface="Garamond" pitchFamily="18" charset="0"/>
              </a:rPr>
              <a:t>in the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3200" dirty="0">
                <a:latin typeface="Garamond" pitchFamily="18" charset="0"/>
              </a:rPr>
              <a:t>a disease present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3200" dirty="0">
                <a:latin typeface="Garamond" pitchFamily="18" charset="0"/>
              </a:rPr>
              <a:t>at a given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latin typeface="Garamond" pitchFamily="18" charset="0"/>
              </a:rPr>
              <a:t>*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Proportion </a:t>
            </a:r>
            <a:r>
              <a:rPr lang="en-GB" sz="3200" b="1" dirty="0">
                <a:latin typeface="Garamond" pitchFamily="18" charset="0"/>
              </a:rPr>
              <a:t>of a population 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3200" b="1" dirty="0">
                <a:latin typeface="Garamond" pitchFamily="18" charset="0"/>
              </a:rPr>
              <a:t>a particular disease 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10/21/2022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246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313" y="127000"/>
            <a:ext cx="9082087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A study done on  </a:t>
            </a:r>
            <a:r>
              <a:rPr lang="en-US" sz="2800" b="1" dirty="0" smtClean="0">
                <a:latin typeface="Garamond" pitchFamily="18" charset="0"/>
              </a:rPr>
              <a:t>1500 </a:t>
            </a:r>
            <a:r>
              <a:rPr lang="en-US" sz="2800" b="1" dirty="0">
                <a:latin typeface="Garamond" pitchFamily="18" charset="0"/>
              </a:rPr>
              <a:t>school children </a:t>
            </a:r>
            <a:r>
              <a:rPr lang="en-US" sz="2800" b="1" dirty="0" smtClean="0">
                <a:latin typeface="Garamond" pitchFamily="18" charset="0"/>
              </a:rPr>
              <a:t> at  Al-</a:t>
            </a:r>
            <a:r>
              <a:rPr lang="en-US" sz="2800" b="1" dirty="0" err="1" smtClean="0">
                <a:latin typeface="Garamond" pitchFamily="18" charset="0"/>
              </a:rPr>
              <a:t>Karak</a:t>
            </a:r>
            <a:r>
              <a:rPr lang="en-US" sz="2800" b="1" dirty="0" smtClean="0">
                <a:latin typeface="Garamond" pitchFamily="18" charset="0"/>
              </a:rPr>
              <a:t> , </a:t>
            </a:r>
            <a:r>
              <a:rPr lang="en-US" sz="2800" b="1" dirty="0">
                <a:latin typeface="Garamond" pitchFamily="18" charset="0"/>
              </a:rPr>
              <a:t>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2020 f</a:t>
            </a:r>
            <a:r>
              <a:rPr lang="en-US" sz="2800" b="1" dirty="0" smtClean="0">
                <a:latin typeface="Garamond" pitchFamily="18" charset="0"/>
              </a:rPr>
              <a:t>ound 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20</a:t>
            </a:r>
            <a:r>
              <a:rPr lang="en-US" sz="2800" b="1" dirty="0">
                <a:latin typeface="Garamond" pitchFamily="18" charset="0"/>
              </a:rPr>
              <a:t> with TB.  By follow up 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the number </a:t>
            </a:r>
            <a:r>
              <a:rPr lang="en-US" sz="2800" b="1" dirty="0" smtClean="0">
                <a:latin typeface="Garamond" pitchFamily="18" charset="0"/>
              </a:rPr>
              <a:t>of students </a:t>
            </a:r>
            <a:r>
              <a:rPr lang="en-US" sz="2800" b="1" dirty="0">
                <a:latin typeface="Garamond" pitchFamily="18" charset="0"/>
              </a:rPr>
              <a:t>with TB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28</a:t>
            </a:r>
            <a:endParaRPr lang="en-US" sz="2800" b="1" dirty="0">
              <a:latin typeface="Garamond" pitchFamily="18" charset="0"/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Incidence</a:t>
            </a:r>
            <a:r>
              <a:rPr lang="en-US" sz="3200" b="1" dirty="0">
                <a:latin typeface="Garamond" pitchFamily="18" charset="0"/>
              </a:rPr>
              <a:t>  </a:t>
            </a:r>
            <a:r>
              <a:rPr lang="en-US" sz="3200" b="1" dirty="0">
                <a:solidFill>
                  <a:srgbClr val="008000"/>
                </a:solidFill>
                <a:latin typeface="Garamond" pitchFamily="18" charset="0"/>
              </a:rPr>
              <a:t>new cases </a:t>
            </a:r>
            <a:r>
              <a:rPr lang="en-US" sz="3200" b="1" dirty="0">
                <a:latin typeface="Garamond" pitchFamily="18" charset="0"/>
              </a:rPr>
              <a:t>only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r>
              <a:rPr lang="en-US" sz="3200" b="1" dirty="0" smtClean="0">
                <a:latin typeface="Garamond" pitchFamily="18" charset="0"/>
              </a:rPr>
              <a:t>  </a:t>
            </a:r>
            <a:r>
              <a:rPr lang="en-US" sz="3200" b="1" dirty="0">
                <a:latin typeface="Garamond" pitchFamily="18" charset="0"/>
              </a:rPr>
              <a:t>= 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Garamond" pitchFamily="18" charset="0"/>
              </a:rPr>
              <a:t>??  </a:t>
            </a:r>
            <a:r>
              <a:rPr lang="en-US" sz="3200" b="1" dirty="0">
                <a:latin typeface="Garamond" pitchFamily="18" charset="0"/>
              </a:rPr>
              <a:t>       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2020</a:t>
            </a:r>
            <a:endParaRPr lang="en-US" sz="3200" b="1" dirty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Garamond" pitchFamily="18" charset="0"/>
              </a:rPr>
              <a:t>?? </a:t>
            </a:r>
            <a:r>
              <a:rPr lang="en-US" sz="3200" b="1" dirty="0">
                <a:latin typeface="Garamond" pitchFamily="18" charset="0"/>
              </a:rPr>
              <a:t>       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2021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  <a:r>
              <a:rPr lang="en-US" sz="3200" b="1" dirty="0" smtClean="0">
                <a:latin typeface="Garamond" pitchFamily="18" charset="0"/>
              </a:rPr>
              <a:t>  </a:t>
            </a:r>
            <a:r>
              <a:rPr lang="en-US" sz="3200" b="1" dirty="0">
                <a:latin typeface="Garamond" pitchFamily="18" charset="0"/>
              </a:rPr>
              <a:t>=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20/1500</a:t>
            </a:r>
            <a:r>
              <a:rPr lang="en-US" sz="3200" b="1" dirty="0" smtClean="0">
                <a:latin typeface="Garamond" pitchFamily="18" charset="0"/>
              </a:rPr>
              <a:t>x1000=13.33/1000population/year</a:t>
            </a:r>
            <a:endParaRPr lang="en-US" sz="3200" b="1" dirty="0">
              <a:latin typeface="Garamond" pitchFamily="18" charset="0"/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  </a:t>
            </a:r>
            <a:r>
              <a:rPr lang="en-US" sz="3200" b="1" dirty="0">
                <a:latin typeface="Garamond" pitchFamily="18" charset="0"/>
              </a:rPr>
              <a:t>=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28/1500</a:t>
            </a:r>
            <a:r>
              <a:rPr lang="en-US" sz="3200" b="1" dirty="0" smtClean="0">
                <a:latin typeface="Garamond" pitchFamily="18" charset="0"/>
              </a:rPr>
              <a:t>X1000=18.66/1000population/year</a:t>
            </a:r>
            <a:endParaRPr lang="en-US" sz="32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616" y="4971355"/>
            <a:ext cx="8610600" cy="153888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222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Thus,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can be thought of as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status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disease in a population at a point in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time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and as such is also referred to as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point prevalence</a:t>
            </a:r>
            <a:endParaRPr lang="en-US" sz="3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99A-9BDA-45A2-9320-2BB55BF354C3}" type="datetime1">
              <a:rPr lang="en-US" smtClean="0"/>
              <a:t>10/21/2022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68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2857" y="-170239"/>
            <a:ext cx="8915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visual examination survey conducted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Al </a:t>
            </a:r>
            <a:r>
              <a:rPr lang="en-US" sz="2800" b="1" dirty="0" err="1" smtClean="0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individuals , 52 - 85 years of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age,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2021</a:t>
            </a:r>
            <a:endParaRPr lang="en-US" sz="2800" b="1" dirty="0">
              <a:latin typeface="Garamond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32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during  2021</a:t>
            </a:r>
            <a:endParaRPr lang="en-US" sz="3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857" y="3068960"/>
            <a:ext cx="8655496" cy="107721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=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10/21/2022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53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2690</Words>
  <Application>Microsoft Office PowerPoint</Application>
  <PresentationFormat>On-screen Show (4:3)</PresentationFormat>
  <Paragraphs>414</Paragraphs>
  <Slides>37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Arial Black</vt:lpstr>
      <vt:lpstr>Calibri</vt:lpstr>
      <vt:lpstr>Calibri Light</vt:lpstr>
      <vt:lpstr>Garamond</vt:lpstr>
      <vt:lpstr>Tahoma</vt:lpstr>
      <vt:lpstr>Times New Roman</vt:lpstr>
      <vt:lpstr>Wingdings</vt:lpstr>
      <vt:lpstr>Wingdings 3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38</cp:revision>
  <dcterms:created xsi:type="dcterms:W3CDTF">2022-10-18T18:11:09Z</dcterms:created>
  <dcterms:modified xsi:type="dcterms:W3CDTF">2022-10-21T18:37:53Z</dcterms:modified>
</cp:coreProperties>
</file>