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920" r:id="rId5"/>
    <p:sldId id="922" r:id="rId6"/>
    <p:sldId id="307" r:id="rId7"/>
    <p:sldId id="776" r:id="rId8"/>
    <p:sldId id="408" r:id="rId9"/>
    <p:sldId id="927" r:id="rId10"/>
    <p:sldId id="767" r:id="rId11"/>
    <p:sldId id="768" r:id="rId12"/>
    <p:sldId id="930" r:id="rId13"/>
    <p:sldId id="769" r:id="rId14"/>
    <p:sldId id="770" r:id="rId15"/>
    <p:sldId id="928" r:id="rId16"/>
    <p:sldId id="929" r:id="rId17"/>
    <p:sldId id="771" r:id="rId18"/>
    <p:sldId id="934" r:id="rId19"/>
    <p:sldId id="772" r:id="rId20"/>
    <p:sldId id="773" r:id="rId21"/>
    <p:sldId id="775" r:id="rId22"/>
    <p:sldId id="90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2225A7-0C36-4769-8071-10A3B1420D7E}" v="1" dt="2022-03-06T19:31:40.9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محمد عاهد توفيق الزايادات" userId="S::120211503437@mutah.edu.jo::e4898fb6-6779-47c1-839b-c3451a8013ad" providerId="AD" clId="Web-{792225A7-0C36-4769-8071-10A3B1420D7E}"/>
    <pc:docChg chg="modSld">
      <pc:chgData name="محمد عاهد توفيق الزايادات" userId="S::120211503437@mutah.edu.jo::e4898fb6-6779-47c1-839b-c3451a8013ad" providerId="AD" clId="Web-{792225A7-0C36-4769-8071-10A3B1420D7E}" dt="2022-03-06T19:31:40.960" v="0" actId="1076"/>
      <pc:docMkLst>
        <pc:docMk/>
      </pc:docMkLst>
      <pc:sldChg chg="modSp">
        <pc:chgData name="محمد عاهد توفيق الزايادات" userId="S::120211503437@mutah.edu.jo::e4898fb6-6779-47c1-839b-c3451a8013ad" providerId="AD" clId="Web-{792225A7-0C36-4769-8071-10A3B1420D7E}" dt="2022-03-06T19:31:40.960" v="0" actId="1076"/>
        <pc:sldMkLst>
          <pc:docMk/>
          <pc:sldMk cId="861400908" sldId="920"/>
        </pc:sldMkLst>
        <pc:picChg chg="mod">
          <ac:chgData name="محمد عاهد توفيق الزايادات" userId="S::120211503437@mutah.edu.jo::e4898fb6-6779-47c1-839b-c3451a8013ad" providerId="AD" clId="Web-{792225A7-0C36-4769-8071-10A3B1420D7E}" dt="2022-03-06T19:31:40.960" v="0" actId="1076"/>
          <ac:picMkLst>
            <pc:docMk/>
            <pc:sldMk cId="861400908" sldId="920"/>
            <ac:picMk id="12290" creationId="{AB7A10F5-86A2-416A-B4A4-5E6F76B5EF00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63521-3406-49F1-9511-D1C96E0A16BD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8C97E-6D57-4997-B5A2-8E72B2DB0B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414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952AF3-058F-4977-898B-5DC0DBF07C9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6231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617A6-5DA6-4A20-9CBC-AD2F31C17FCB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17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ar-JO" dirty="0"/>
              <a:t>الحاضنة الام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8C97E-6D57-4997-B5A2-8E72B2DB0BA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4340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17A6-5DA6-4A20-9CBC-AD2F31C17FCB}" type="slidenum">
              <a:rPr lang="ar-SA" smtClean="0"/>
              <a:pPr/>
              <a:t>5</a:t>
            </a:fld>
            <a:endParaRPr lang="ar-S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8617A6-5DA6-4A20-9CBC-AD2F31C17FCB}" type="slidenum">
              <a:rPr lang="ar-SA" smtClean="0"/>
              <a:pPr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1566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rgbClr val="FF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(0.05-0.06 millimeter) (The tiniest object you can see with eyes is 0.1 mm).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8C97E-6D57-4997-B5A2-8E72B2DB0BA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96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08C97E-6D57-4997-B5A2-8E72B2DB0BA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85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8617A6-5DA6-4A20-9CBC-AD2F31C17FCB}" type="slidenum">
              <a:rPr kumimoji="0" lang="ar-S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ar-S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3471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0E148A7D-CDEC-49D1-AEAD-CF19C87B66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60BB6D5A-8817-40DA-BBA6-D0DBC03F9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73933CE6-F433-4EE9-85F4-D896827FC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9C59B9-599B-4D43-AD20-35EF3D9355C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829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0E472-1090-49D4-A5AE-51F2C8DBCC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3DEF4-A9E0-4AB6-BDC5-31872DD525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3F86B-856D-4CC8-824A-7E736F6E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9E6C-D37F-4973-BEB4-9EF0847C5F2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F9B1F6-E02B-4631-BD43-B04B4769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8C9BE-9D4E-4D5A-B368-5D89B3304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F364-23AC-433B-8659-BABFE9DB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0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1117E-A340-4F0B-BBC5-3B75C0D8D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440F2A-8338-4084-A8D6-B49CF95ACB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6D69FB-6C82-4496-AECD-F18A76189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9E6C-D37F-4973-BEB4-9EF0847C5F2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C45378-2E80-46C4-AEFB-6993BA0CA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7B13A-0508-4316-8031-7740FF3E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F364-23AC-433B-8659-BABFE9DB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96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5A8AA7-D10B-413E-94E0-1008D1E55E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17BC33-50B9-41A9-AE43-D786863A6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1C38-7519-4EE3-93DE-FD8B9B6D8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9E6C-D37F-4973-BEB4-9EF0847C5F2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672EC-79BE-437D-B4E9-37A0E42CB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A4B17-C73F-40A3-891F-13828EF3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F364-23AC-433B-8659-BABFE9DB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84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19406-C978-41F2-A6E6-EF3F40DA82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3FF3-0550-45E0-888E-443451D58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94E143-A332-4605-A3E6-229A0AA1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9E6C-D37F-4973-BEB4-9EF0847C5F2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A25CD-E5AF-4B9A-95AC-F5E2B68B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6C8F6-1253-4CF4-8356-CF9900527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F364-23AC-433B-8659-BABFE9DB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4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6E175-A1DD-4162-AF97-AF687D27D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3D8D9-4799-49B8-B5A5-412500FD46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59DE97-7774-4BA7-828E-0C48BCC7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9E6C-D37F-4973-BEB4-9EF0847C5F2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74C49-6468-497A-B6B2-0A061F76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62B461-5511-4A6E-A3D2-921F9DE6F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F364-23AC-433B-8659-BABFE9DB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035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CD3B6-E8E4-41B8-8A3D-5628CDD63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80C7CE-DE3F-42F9-9C67-8F703B5DCC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250710-FC94-4FD7-B946-A04731D608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E3067-347F-47E0-8F68-7D99B44D8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9E6C-D37F-4973-BEB4-9EF0847C5F2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D3BF02-D6CE-4194-A6E7-FE524FE0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02D9A2-8E8F-41BD-AC63-B10368E1C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F364-23AC-433B-8659-BABFE9DB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23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58E8-7E56-41CA-815B-BC7DBDDAE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86B9C-D6AA-4F08-8AA3-ED575CD85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AF595-5DC4-4F17-A3C2-14ACA00F7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8481B-D0C2-4E70-8EAE-2E3C3AA26B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23383-E35A-45D6-B8FF-DF41024F6E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FBDA0D-163E-4D34-B0E6-55982F67D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9E6C-D37F-4973-BEB4-9EF0847C5F2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4C38FF-B9C8-430A-9E2F-25A0A63F1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F049D4-6421-4839-A895-0A582E00A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F364-23AC-433B-8659-BABFE9DB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16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881D-E005-4758-9E9A-B82F7A36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D71656-D75B-45E8-9211-22ABC893F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9E6C-D37F-4973-BEB4-9EF0847C5F2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E469D-8994-4457-A335-286257A6E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AF9851-37EF-4ECD-AEBF-C8C852FA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F364-23AC-433B-8659-BABFE9DB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34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45F7FD-7DDA-4081-907B-8A434454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9E6C-D37F-4973-BEB4-9EF0847C5F2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52E76A-DF6E-4C36-926E-B464D58AC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A4B12-41BB-4D96-852B-E50B2AE0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F364-23AC-433B-8659-BABFE9DB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220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8886A9-0BFC-4664-9DF7-230A48CF0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E1115-20AD-4DF6-B599-F19A36C57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01B1C9-095C-4A0E-B57D-12AC3616C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8A2B9-4381-4B69-8D97-22B728642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9E6C-D37F-4973-BEB4-9EF0847C5F2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DF0A88-48BA-4DC9-885F-442ED59E5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642EC8-73D8-4092-98BB-0E64E2B3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F364-23AC-433B-8659-BABFE9DB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93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CC3C6-78D9-44BF-9353-9D5BA45F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8BCA7D1-F6A0-4718-8213-476FD4AE7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EF0DD-DACC-4A70-B15D-FC6BE1F3A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4A1ED3-C4CF-43A6-9439-81EBC0B0E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9E6C-D37F-4973-BEB4-9EF0847C5F2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70CA49-3316-477A-874E-5D5B540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AAEE3-FEF5-437D-9788-3D1AF4A01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6F364-23AC-433B-8659-BABFE9DB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198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8611-39C2-4EB8-A1C7-D06BDFA49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DEF280-43D6-4F8F-814F-A9793DD7E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A3F06-104E-4026-A4E3-E1B3F2D80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29E6C-D37F-4973-BEB4-9EF0847C5F29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F626B1-B96E-4A04-BA76-659ACD48CD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D507E4-4882-49FA-9EC3-4F286B1C8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6F364-23AC-433B-8659-BABFE9DB3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image" Target="../media/image2.jpeg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AB7A10F5-86A2-416A-B4A4-5E6F76B5E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91" y="286256"/>
            <a:ext cx="5812359" cy="233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Box 1">
            <a:extLst>
              <a:ext uri="{FF2B5EF4-FFF2-40B4-BE49-F238E27FC236}">
                <a16:creationId xmlns:a16="http://schemas.microsoft.com/office/drawing/2014/main" id="{644DD30A-6000-4D33-9890-09FF646497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1380" y="285743"/>
            <a:ext cx="166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2" name="TextBox 3">
            <a:extLst>
              <a:ext uri="{FF2B5EF4-FFF2-40B4-BE49-F238E27FC236}">
                <a16:creationId xmlns:a16="http://schemas.microsoft.com/office/drawing/2014/main" id="{CD841915-AE16-4C3A-AA46-1D432924DC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91" y="178023"/>
            <a:ext cx="176875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42950" indent="-28575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11430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6002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2057400" indent="-228600" algn="r" defTabSz="385763" rtl="1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 marL="25146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6pPr>
            <a:lvl7pPr marL="29718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7pPr>
            <a:lvl8pPr marL="34290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8pPr>
            <a:lvl9pPr marL="3886200" indent="-228600" algn="r" defTabSz="385763" rtl="1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9pPr>
          </a:lstStyle>
          <a:p>
            <a:pPr algn="ctr" defTabSz="289322" rtl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EG" alt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وسهلا</a:t>
            </a:r>
            <a:endParaRPr lang="en-US" altLang="en-US" sz="4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93" name="TextBox 6">
            <a:extLst>
              <a:ext uri="{FF2B5EF4-FFF2-40B4-BE49-F238E27FC236}">
                <a16:creationId xmlns:a16="http://schemas.microsoft.com/office/drawing/2014/main" id="{FE6E4C1D-DF92-4039-8381-76488F38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45" y="2534996"/>
            <a:ext cx="11057206" cy="3590983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3857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3857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289322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لأستاذ </a:t>
            </a:r>
            <a:r>
              <a:rPr lang="ar-SA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الدكتور</a:t>
            </a:r>
            <a:r>
              <a:rPr lang="ar-EG" altLang="en-US" sz="5400" b="1" dirty="0">
                <a:solidFill>
                  <a:srgbClr val="0000FF"/>
                </a:solidFill>
                <a:latin typeface="Arial Black" panose="020B0A04020102020204" pitchFamily="34" charset="0"/>
              </a:rPr>
              <a:t> يوسف حسين</a:t>
            </a: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أستاذ التشريح وعلم الأجنة - كلية الطب –  </a:t>
            </a:r>
            <a:r>
              <a:rPr lang="ar-EG" altLang="en-US" sz="2800" b="1" i="1" dirty="0">
                <a:solidFill>
                  <a:srgbClr val="000000"/>
                </a:solidFill>
                <a:latin typeface="Arial Black" panose="020B0A04020102020204" pitchFamily="34" charset="0"/>
              </a:rPr>
              <a:t>جامعة </a:t>
            </a:r>
            <a:r>
              <a:rPr lang="ar-EG" altLang="en-US" sz="28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الزقازيق – مصر</a:t>
            </a:r>
            <a:endParaRPr lang="en-US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رئيس قسم التشريح و الأنسجة و الأجنة - كلية الطب - جامعة مؤتة</a:t>
            </a:r>
            <a:r>
              <a:rPr lang="ar-JO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 - الأردن</a:t>
            </a:r>
            <a:endParaRPr lang="ar-EG" altLang="en-US" sz="24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 defTabSz="289322" fontAlgn="base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دكتوراة من جامعة كولونيا المانيا</a:t>
            </a: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JO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اليوتيوب </a:t>
            </a:r>
            <a:r>
              <a:rPr lang="en-US" altLang="en-US" sz="2400" b="1" dirty="0">
                <a:solidFill>
                  <a:srgbClr val="000000"/>
                </a:solidFill>
                <a:latin typeface="Arial Black" panose="020B0A04020102020204" pitchFamily="34" charset="0"/>
              </a:rPr>
              <a:t>Dr. Youssef Hussein Anatomy</a:t>
            </a:r>
            <a:endParaRPr lang="ar-EG" altLang="en-US" sz="24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  <a:p>
            <a:pPr algn="ctr" defTabSz="289322" rtl="1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ar-EG" altLang="en-US" sz="2400" b="1" dirty="0">
                <a:solidFill>
                  <a:srgbClr val="0000CC"/>
                </a:solidFill>
                <a:latin typeface="Arial Black" panose="020B0A04020102020204" pitchFamily="34" charset="0"/>
              </a:rPr>
              <a:t>جروب الفيس د. يوسف حسين (استاذ التشريح)</a:t>
            </a:r>
            <a:endParaRPr lang="ar-JO" altLang="en-US" sz="2400" b="1" dirty="0">
              <a:solidFill>
                <a:srgbClr val="0000CC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1400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EB5741-4CA8-4DBF-843C-16E55597EA65}"/>
              </a:ext>
            </a:extLst>
          </p:cNvPr>
          <p:cNvSpPr/>
          <p:nvPr/>
        </p:nvSpPr>
        <p:spPr>
          <a:xfrm>
            <a:off x="159433" y="0"/>
            <a:ext cx="11873133" cy="6971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(4) Stage of transformation (Spermiogenesis):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It occurs in male only.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Transformation of the spermatid into a mature sperm.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length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the sperm is about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50- 60 micrometer</a:t>
            </a:r>
            <a:endParaRPr lang="en-US" sz="2400" dirty="0">
              <a:solidFill>
                <a:srgbClr val="FF00FF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nucleus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forms the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of sperm. 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Golgi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apparatus forms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acrosomal cap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contains hydrolytic enzymes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which covers the anterior 1/2 of the head. 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Centrioles,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indent="342900" algn="justLow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a-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Anterior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centriole: immediately behind the head. 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algn="justLow">
              <a:lnSpc>
                <a:spcPct val="125000"/>
              </a:lnSpc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b-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Posterior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centriole: forms a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shaped structure at end of the body.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algn="justLow">
              <a:lnSpc>
                <a:spcPct val="125000"/>
              </a:lnSpc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Axial filament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arises from anterior centriole and passes through the ring shaped posterior centriole to the tail.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Low">
              <a:lnSpc>
                <a:spcPct val="125000"/>
              </a:lnSpc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4. Mitochondria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forms a mitochondrial sheath around axial filaments between centrioles.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justLow">
              <a:lnSpc>
                <a:spcPct val="125000"/>
              </a:lnSpc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5. Cytoplasmic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membrane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forms a cytoplasmic sheath around the body and tail.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3D97E2-0B2F-4E73-898D-C5977E8DD885}"/>
              </a:ext>
            </a:extLst>
          </p:cNvPr>
          <p:cNvSpPr/>
          <p:nvPr/>
        </p:nvSpPr>
        <p:spPr>
          <a:xfrm rot="20168033">
            <a:off x="8141561" y="980670"/>
            <a:ext cx="3898039" cy="4036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817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B20193-9B1F-4ACE-B417-115A4C8F8D33}"/>
              </a:ext>
            </a:extLst>
          </p:cNvPr>
          <p:cNvSpPr/>
          <p:nvPr/>
        </p:nvSpPr>
        <p:spPr>
          <a:xfrm>
            <a:off x="138332" y="0"/>
            <a:ext cx="11915335" cy="65796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buClr>
                <a:srgbClr val="000000"/>
              </a:buClr>
              <a:buFont typeface="Symbol" panose="05050102010706020507" pitchFamily="18" charset="2"/>
              <a:buChar char=""/>
              <a:tabLst>
                <a:tab pos="228600" algn="l"/>
              </a:tabLst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Characters of normal sperm</a:t>
            </a:r>
            <a:endParaRPr lang="en-US" sz="32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Number of sperm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about 20-200 million per ml and survive on fructose. </a:t>
            </a: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Parts of mature sperm: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head, neck, body and tail.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Motile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sperm at ejaculation: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more than 80%.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Rate of movement</a:t>
            </a:r>
            <a:r>
              <a:rPr lang="en-US" sz="2800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of sperms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female genital tract about 1- 3 mm per minute.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Survival of sperm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 the female genital tract about 3-4 days.</a:t>
            </a: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average volume of semen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 ejaculation is 3-5 ml</a:t>
            </a: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Appearance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whitish to gray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PH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is 7.2 - 7.8 (low is acidic while high is alkaline)</a:t>
            </a:r>
          </a:p>
          <a:p>
            <a:pPr marL="342900" indent="-342900" algn="justLow">
              <a:lnSpc>
                <a:spcPct val="125000"/>
              </a:lnSpc>
              <a:buFont typeface="+mj-lt"/>
              <a:buAutoNum type="arabicPeriod"/>
            </a:pPr>
            <a:r>
              <a:rPr lang="en-US" sz="2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seminal fluid is secreted by 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testis, seminal vesicle, prostate, and bulbourethral glands</a:t>
            </a:r>
            <a:endParaRPr lang="en-US" sz="28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333B05-3636-41FD-9720-394E8B07391B}"/>
              </a:ext>
            </a:extLst>
          </p:cNvPr>
          <p:cNvSpPr/>
          <p:nvPr/>
        </p:nvSpPr>
        <p:spPr>
          <a:xfrm>
            <a:off x="4149969" y="6091311"/>
            <a:ext cx="4780555" cy="609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60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6B31B3-2545-4F7D-96DE-E696381C114D}"/>
              </a:ext>
            </a:extLst>
          </p:cNvPr>
          <p:cNvSpPr txBox="1"/>
          <p:nvPr/>
        </p:nvSpPr>
        <p:spPr>
          <a:xfrm>
            <a:off x="98474" y="211014"/>
            <a:ext cx="1190126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Abnormal spermatogenesis</a:t>
            </a:r>
          </a:p>
          <a:p>
            <a:pPr marL="34290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Azoospermia: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absence of sperms in the seminal fluid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Oligospermia: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decreased number of sperms in the seminal fluid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Asthenospermia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reduced sperm motility</a:t>
            </a:r>
          </a:p>
          <a:p>
            <a:pPr marL="34290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Necrospermia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sperms found dead.</a:t>
            </a:r>
          </a:p>
          <a:p>
            <a:pPr marL="34290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Aspermia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incomplete lack of semen with ejaculation</a:t>
            </a:r>
          </a:p>
          <a:p>
            <a:pPr marL="34290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Genetic abnormalities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Sperm having abnormal chromosomal content</a:t>
            </a:r>
            <a:endParaRPr lang="ar-SA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LcParenR"/>
              <a:tabLst>
                <a:tab pos="457200" algn="l"/>
              </a:tabLst>
            </a:pPr>
            <a:r>
              <a:rPr lang="en-US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Morphological Abnormalities: 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If more than 20% affect fertility</a:t>
            </a:r>
            <a:endParaRPr lang="en-US" sz="2400" b="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/>
            <a:r>
              <a:rPr lang="en-US" sz="2400" b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Giant.  - Dwarf. - Joined in head or in tail.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4EFA1002-1C17-4C67-AE7E-9576B9F8D1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9533"/>
          <a:stretch/>
        </p:blipFill>
        <p:spPr>
          <a:xfrm>
            <a:off x="7737231" y="4071211"/>
            <a:ext cx="3826412" cy="257577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F0BFA8A-878E-4A26-AA2C-944633675C8B}"/>
              </a:ext>
            </a:extLst>
          </p:cNvPr>
          <p:cNvSpPr/>
          <p:nvPr/>
        </p:nvSpPr>
        <p:spPr>
          <a:xfrm>
            <a:off x="731521" y="5148776"/>
            <a:ext cx="4611742" cy="80752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250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40F322A5-940C-48A9-AC52-39A45D1C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8289" y="154745"/>
            <a:ext cx="8862646" cy="3274255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Oogenesis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21E88-4826-4562-822B-E6896D6DCA07}"/>
              </a:ext>
            </a:extLst>
          </p:cNvPr>
          <p:cNvSpPr txBox="1"/>
          <p:nvPr/>
        </p:nvSpPr>
        <p:spPr>
          <a:xfrm>
            <a:off x="558018" y="5359791"/>
            <a:ext cx="11633982" cy="11296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Definition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a process by which mature ovum is formed from primitive germ cell (oogonium)</a:t>
            </a:r>
            <a:endParaRPr kumimoji="0" lang="en-US" sz="32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F68ED5-78BB-4907-873A-56F8DACBFCDF}"/>
              </a:ext>
            </a:extLst>
          </p:cNvPr>
          <p:cNvSpPr/>
          <p:nvPr/>
        </p:nvSpPr>
        <p:spPr>
          <a:xfrm>
            <a:off x="8141561" y="166728"/>
            <a:ext cx="3898039" cy="4036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976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4BE9167-C234-4775-91F0-2AF0E0EB84B3}"/>
              </a:ext>
            </a:extLst>
          </p:cNvPr>
          <p:cNvSpPr/>
          <p:nvPr/>
        </p:nvSpPr>
        <p:spPr>
          <a:xfrm>
            <a:off x="182879" y="116632"/>
            <a:ext cx="11844997" cy="6259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OOGENESIS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**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Site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in the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cortex of ovary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in female.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**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Time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: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</a:p>
          <a:p>
            <a:pPr marL="0" marR="0" lvl="0" indent="0" algn="justLow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	- It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started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during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foetal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(intrauterine) life </a:t>
            </a:r>
          </a:p>
          <a:p>
            <a:pPr marL="0" marR="0" lvl="0" indent="0" algn="justLow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	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Continues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after puberty </a:t>
            </a:r>
          </a:p>
          <a:p>
            <a:pPr marL="0" marR="0" lvl="0" indent="0" algn="justLow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	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Completed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after fertilization </a:t>
            </a:r>
          </a:p>
          <a:p>
            <a:pPr marL="0" marR="0" lvl="0" indent="0" algn="justLow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	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Arrested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at the age of menopause.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rgbClr val="2DA2BF"/>
              </a:buClr>
              <a:buSzPct val="68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At birth, the ovary contains about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two million primary oocyte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Thereafter most of them degenerate and, by puberty, when ovulation begins only about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300,000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400,000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primary oocytes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are left in the ovary.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6C2526-B972-44B6-81A4-FF6E25C31E89}"/>
              </a:ext>
            </a:extLst>
          </p:cNvPr>
          <p:cNvSpPr/>
          <p:nvPr/>
        </p:nvSpPr>
        <p:spPr>
          <a:xfrm>
            <a:off x="8141561" y="166728"/>
            <a:ext cx="3898039" cy="4036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1182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gametogenesis"/>
          <p:cNvPicPr>
            <a:picLocks noChangeAspect="1" noChangeArrowheads="1"/>
          </p:cNvPicPr>
          <p:nvPr/>
        </p:nvPicPr>
        <p:blipFill rotWithShape="1">
          <a:blip r:embed="rId4" cstate="print">
            <a:lum bright="-10000" contrast="40000"/>
          </a:blip>
          <a:srcRect l="53813" t="1641" r="2116" b="23693"/>
          <a:stretch/>
        </p:blipFill>
        <p:spPr>
          <a:xfrm>
            <a:off x="4923692" y="-14067"/>
            <a:ext cx="4149969" cy="6696272"/>
          </a:xfrm>
          <a:prstGeom prst="rect">
            <a:avLst/>
          </a:prstGeom>
          <a:noFill/>
        </p:spPr>
      </p:pic>
      <p:sp>
        <p:nvSpPr>
          <p:cNvPr id="6" name="Left Brace 5">
            <a:extLst>
              <a:ext uri="{FF2B5EF4-FFF2-40B4-BE49-F238E27FC236}">
                <a16:creationId xmlns:a16="http://schemas.microsoft.com/office/drawing/2014/main" id="{833A0601-8BAA-4319-BDA8-4A7BB2C00472}"/>
              </a:ext>
            </a:extLst>
          </p:cNvPr>
          <p:cNvSpPr/>
          <p:nvPr/>
        </p:nvSpPr>
        <p:spPr>
          <a:xfrm>
            <a:off x="3667108" y="404664"/>
            <a:ext cx="447438" cy="273858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3DA3B720-49EB-45A6-884E-82A4F7D2BD8A}"/>
              </a:ext>
            </a:extLst>
          </p:cNvPr>
          <p:cNvSpPr/>
          <p:nvPr/>
        </p:nvSpPr>
        <p:spPr>
          <a:xfrm>
            <a:off x="3647728" y="3214686"/>
            <a:ext cx="519446" cy="1071570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C167D670-F2AA-45CA-8460-8FF67BCCA7A6}"/>
              </a:ext>
            </a:extLst>
          </p:cNvPr>
          <p:cNvSpPr/>
          <p:nvPr/>
        </p:nvSpPr>
        <p:spPr>
          <a:xfrm>
            <a:off x="3383470" y="4665981"/>
            <a:ext cx="783704" cy="2016224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B7C4B46-629B-4BA0-83D9-455B39294A63}"/>
              </a:ext>
            </a:extLst>
          </p:cNvPr>
          <p:cNvSpPr txBox="1">
            <a:spLocks/>
          </p:cNvSpPr>
          <p:nvPr/>
        </p:nvSpPr>
        <p:spPr>
          <a:xfrm>
            <a:off x="788498" y="1423404"/>
            <a:ext cx="2664296" cy="70110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Before birth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42DA46D-B482-42CF-AD44-326FD387EC82}"/>
              </a:ext>
            </a:extLst>
          </p:cNvPr>
          <p:cNvSpPr txBox="1">
            <a:spLocks/>
          </p:cNvSpPr>
          <p:nvPr/>
        </p:nvSpPr>
        <p:spPr>
          <a:xfrm>
            <a:off x="788498" y="3214686"/>
            <a:ext cx="2664296" cy="1224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 puberty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(ovulation)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B22AAB6-EB29-4FA7-886B-C9F7193BA2A2}"/>
              </a:ext>
            </a:extLst>
          </p:cNvPr>
          <p:cNvSpPr txBox="1">
            <a:spLocks/>
          </p:cNvSpPr>
          <p:nvPr/>
        </p:nvSpPr>
        <p:spPr>
          <a:xfrm>
            <a:off x="243626" y="4822528"/>
            <a:ext cx="2664296" cy="122413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At fertilization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C6CAC64-7B82-4036-B48C-12A30050A234}"/>
              </a:ext>
            </a:extLst>
          </p:cNvPr>
          <p:cNvSpPr txBox="1">
            <a:spLocks/>
          </p:cNvSpPr>
          <p:nvPr/>
        </p:nvSpPr>
        <p:spPr>
          <a:xfrm>
            <a:off x="3935760" y="44624"/>
            <a:ext cx="2557165" cy="83670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Period of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Proliferation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85E969-CA69-4B26-BB44-796E3C7454DC}"/>
              </a:ext>
            </a:extLst>
          </p:cNvPr>
          <p:cNvSpPr/>
          <p:nvPr/>
        </p:nvSpPr>
        <p:spPr>
          <a:xfrm>
            <a:off x="8596329" y="91958"/>
            <a:ext cx="3257077" cy="59736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Daughter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oogonium</a:t>
            </a:r>
            <a:endParaRPr kumimoji="0" lang="ar-SA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D51B75D-B4D9-4D34-98A5-3B370075E64E}"/>
              </a:ext>
            </a:extLst>
          </p:cNvPr>
          <p:cNvSpPr txBox="1">
            <a:spLocks/>
          </p:cNvSpPr>
          <p:nvPr/>
        </p:nvSpPr>
        <p:spPr>
          <a:xfrm>
            <a:off x="4139988" y="1421160"/>
            <a:ext cx="2370037" cy="8367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Period of growth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3A6394F-649A-4D83-B6C7-95B3310A7104}"/>
              </a:ext>
            </a:extLst>
          </p:cNvPr>
          <p:cNvSpPr/>
          <p:nvPr/>
        </p:nvSpPr>
        <p:spPr>
          <a:xfrm>
            <a:off x="8914175" y="1428735"/>
            <a:ext cx="2996419" cy="829134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primary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oocyte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1F55973-AB7F-4637-8082-5919BDD889F0}"/>
              </a:ext>
            </a:extLst>
          </p:cNvPr>
          <p:cNvSpPr txBox="1">
            <a:spLocks/>
          </p:cNvSpPr>
          <p:nvPr/>
        </p:nvSpPr>
        <p:spPr>
          <a:xfrm>
            <a:off x="4020848" y="3329439"/>
            <a:ext cx="2075152" cy="927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Period of maturation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B75441A-872D-4462-A179-054987169C73}"/>
              </a:ext>
            </a:extLst>
          </p:cNvPr>
          <p:cNvSpPr/>
          <p:nvPr/>
        </p:nvSpPr>
        <p:spPr>
          <a:xfrm>
            <a:off x="9073661" y="3329439"/>
            <a:ext cx="2996419" cy="1109383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2ry oocyte and 1</a:t>
            </a:r>
            <a:r>
              <a:rPr kumimoji="0" lang="en-US" sz="28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 polar body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BB0365-F723-4683-BDFF-7B97CA566E6C}"/>
              </a:ext>
            </a:extLst>
          </p:cNvPr>
          <p:cNvSpPr/>
          <p:nvPr/>
        </p:nvSpPr>
        <p:spPr>
          <a:xfrm>
            <a:off x="9219998" y="5560513"/>
            <a:ext cx="2850082" cy="1109383"/>
          </a:xfrm>
          <a:prstGeom prst="rect">
            <a:avLst/>
          </a:prstGeom>
          <a:noFill/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Ovum and 2nd polar body </a:t>
            </a:r>
            <a:endParaRPr kumimoji="0" lang="ar-SA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7A02EE8-74CD-45AF-9A3C-DAFD0ED6B8E5}"/>
              </a:ext>
            </a:extLst>
          </p:cNvPr>
          <p:cNvSpPr/>
          <p:nvPr/>
        </p:nvSpPr>
        <p:spPr>
          <a:xfrm>
            <a:off x="9530990" y="4568349"/>
            <a:ext cx="2228097" cy="85725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 meiotic division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8F1B1B-C5A0-4817-8615-537B51E24FE5}"/>
              </a:ext>
            </a:extLst>
          </p:cNvPr>
          <p:cNvSpPr/>
          <p:nvPr/>
        </p:nvSpPr>
        <p:spPr>
          <a:xfrm>
            <a:off x="9298335" y="2387396"/>
            <a:ext cx="2228097" cy="857256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Lucida Sans Unicode"/>
                <a:ea typeface="+mn-ea"/>
                <a:cs typeface="+mn-cs"/>
              </a:rPr>
              <a:t>1st meiotic division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E981FAF-354A-457D-BA5B-5A1BB234AE41}"/>
              </a:ext>
            </a:extLst>
          </p:cNvPr>
          <p:cNvSpPr/>
          <p:nvPr/>
        </p:nvSpPr>
        <p:spPr>
          <a:xfrm>
            <a:off x="26583" y="384457"/>
            <a:ext cx="3640525" cy="42687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069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/>
      <p:bldP spid="13" grpId="0" animBg="1"/>
      <p:bldP spid="14" grpId="0"/>
      <p:bldP spid="15" grpId="0" animBg="1"/>
      <p:bldP spid="17" grpId="0"/>
      <p:bldP spid="18" grpId="0" animBg="1"/>
      <p:bldP spid="19" grpId="0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BEEE8F-BE27-48E0-ACDC-5E3D8B972775}"/>
              </a:ext>
            </a:extLst>
          </p:cNvPr>
          <p:cNvSpPr/>
          <p:nvPr/>
        </p:nvSpPr>
        <p:spPr>
          <a:xfrm>
            <a:off x="154745" y="168812"/>
            <a:ext cx="11929403" cy="6521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** Stages of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Oogenisis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A- During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foetal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life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(1)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Stage of proliferation: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- Each primordial germ cell; {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oogonium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} (46 chromosome) is divided by mitosis into 2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daughter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oogonia (each contains 46 chromosomes).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(2)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Stage of growth: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11430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- Each of the daughter oogonia increases in size forming the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primary oocyte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containing 46 chromosomes (at birth).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B- After puberty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(3)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Stage of maturation: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I)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 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1st meiotic division (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reduction division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):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each primary oocyte divide by meiotic division into one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secondary oocytes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(contains 22 +X chromosomes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st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polar body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(contains 22 +X chromosomes and minimal amount of the cytoplasm).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188B45-8CD5-401F-9614-0CFC08FED4AA}"/>
              </a:ext>
            </a:extLst>
          </p:cNvPr>
          <p:cNvSpPr/>
          <p:nvPr/>
        </p:nvSpPr>
        <p:spPr>
          <a:xfrm>
            <a:off x="8139216" y="771639"/>
            <a:ext cx="3898039" cy="403625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632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53BA1B-CB7A-4CAB-9ABB-B9C3D2C9CCAC}"/>
              </a:ext>
            </a:extLst>
          </p:cNvPr>
          <p:cNvSpPr/>
          <p:nvPr/>
        </p:nvSpPr>
        <p:spPr>
          <a:xfrm>
            <a:off x="196948" y="239150"/>
            <a:ext cx="11760590" cy="5597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C- After fertilization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II) 2nd meiotic division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(equational division):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- The secondary oocyte divides into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mature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ovum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(contains 23 chromosome, 22 + X and most of the cytoplasm) and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polar body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(contains 22 +X chromosomes and minimal amount of the cytoplasm).       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The 1st polar body divided by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secondary meiotic division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into two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en-US" sz="24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nd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polar bodies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. </a:t>
            </a:r>
          </a:p>
          <a:p>
            <a:pPr marL="342900" marR="0" lvl="0" indent="-34290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N.B;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Low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- The role of the polar body is to reduce the number of chromosomes.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B0D9A6-63A4-425B-840E-2E2260418B47}"/>
              </a:ext>
            </a:extLst>
          </p:cNvPr>
          <p:cNvSpPr/>
          <p:nvPr/>
        </p:nvSpPr>
        <p:spPr>
          <a:xfrm>
            <a:off x="3643532" y="5837093"/>
            <a:ext cx="5793545" cy="46071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29232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3939A19-5DDE-456B-B21F-E826C9C085FD}"/>
              </a:ext>
            </a:extLst>
          </p:cNvPr>
          <p:cNvGraphicFramePr>
            <a:graphicFrameLocks noGrp="1"/>
          </p:cNvGraphicFramePr>
          <p:nvPr/>
        </p:nvGraphicFramePr>
        <p:xfrm>
          <a:off x="211015" y="551813"/>
          <a:ext cx="11774659" cy="621860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678471">
                  <a:extLst>
                    <a:ext uri="{9D8B030D-6E8A-4147-A177-3AD203B41FA5}">
                      <a16:colId xmlns:a16="http://schemas.microsoft.com/office/drawing/2014/main" val="2805138591"/>
                    </a:ext>
                  </a:extLst>
                </a:gridCol>
                <a:gridCol w="4792013">
                  <a:extLst>
                    <a:ext uri="{9D8B030D-6E8A-4147-A177-3AD203B41FA5}">
                      <a16:colId xmlns:a16="http://schemas.microsoft.com/office/drawing/2014/main" val="1816123899"/>
                    </a:ext>
                  </a:extLst>
                </a:gridCol>
                <a:gridCol w="5304175">
                  <a:extLst>
                    <a:ext uri="{9D8B030D-6E8A-4147-A177-3AD203B41FA5}">
                      <a16:colId xmlns:a16="http://schemas.microsoft.com/office/drawing/2014/main" val="951678911"/>
                    </a:ext>
                  </a:extLst>
                </a:gridCol>
              </a:tblGrid>
              <a:tr h="314680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Spermatogenesis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Oogenesis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1630893"/>
                  </a:ext>
                </a:extLst>
              </a:tr>
              <a:tr h="852573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Definition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Formation of the sperms from the primordial germ cells.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Formation of the ova from the primordial germ cell. 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9681280"/>
                  </a:ext>
                </a:extLst>
              </a:tr>
              <a:tr h="540468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Site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the testis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 the cortex of the ovary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542386"/>
                  </a:ext>
                </a:extLst>
              </a:tr>
              <a:tr h="1747141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Time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21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It started at puberty and continues till very old age (all over life).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It started during intrauterine life, and continues after puberty to be completed after fertilization.</a:t>
                      </a:r>
                      <a:endParaRPr lang="en-US" sz="2100" b="1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It arrested at the age of menopause.</a:t>
                      </a:r>
                      <a:endParaRPr lang="en-US" sz="2100" b="1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0962452"/>
                  </a:ext>
                </a:extLst>
              </a:tr>
              <a:tr h="1012535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Hormones</a:t>
                      </a:r>
                      <a:r>
                        <a:rPr lang="en-US" sz="21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FSH, testosterone and </a:t>
                      </a:r>
                      <a:r>
                        <a:rPr lang="en-US" sz="21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interstitial cell stimulating </a:t>
                      </a:r>
                      <a:r>
                        <a:rPr lang="en-US" sz="2100" b="0" i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hormone (ICSH)</a:t>
                      </a:r>
                      <a:endParaRPr lang="en-US" sz="2100" b="1" baseline="0" dirty="0">
                        <a:solidFill>
                          <a:srgbClr val="FF00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 FSH  and LH </a:t>
                      </a:r>
                      <a:endParaRPr lang="en-US" sz="2100" b="1" baseline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389698"/>
                  </a:ext>
                </a:extLst>
              </a:tr>
              <a:tr h="852573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Stages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Proliferation, growth, maturation and transformation.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Proliferation, growth, maturation (No transformation stage)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49310"/>
                  </a:ext>
                </a:extLst>
              </a:tr>
              <a:tr h="852573"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1" baseline="0" dirty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Results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Each primordial germ cell gives 8 sperms.</a:t>
                      </a:r>
                      <a:endParaRPr lang="en-US" sz="2100" b="1" baseline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Low" rtl="0">
                        <a:lnSpc>
                          <a:spcPct val="12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1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Each primordial germ cell gives 2 ova and 6 polar bodies</a:t>
                      </a:r>
                      <a:r>
                        <a:rPr lang="en-US" sz="2100" b="1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4158455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EA2856D-28DC-49B1-90BB-96B732E0BC1D}"/>
              </a:ext>
            </a:extLst>
          </p:cNvPr>
          <p:cNvSpPr/>
          <p:nvPr/>
        </p:nvSpPr>
        <p:spPr>
          <a:xfrm>
            <a:off x="1103383" y="32183"/>
            <a:ext cx="9550563" cy="5196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>
                <a:tab pos="457200" algn="l"/>
              </a:tabLst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Times New Roman" panose="02020603050405020304" pitchFamily="18" charset="0"/>
                <a:cs typeface="+mn-cs"/>
              </a:rPr>
              <a:t>Differences between spermatogenesis and oogenesis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27434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>
            <a:extLst>
              <a:ext uri="{FF2B5EF4-FFF2-40B4-BE49-F238E27FC236}">
                <a16:creationId xmlns:a16="http://schemas.microsoft.com/office/drawing/2014/main" id="{5BEAF321-CE8B-4EFD-9974-5224A4C8CD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120880" y="201811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4" imgW="3467100" imgH="5018088" progId="MS_ClipArt_Gallery.2">
                  <p:embed/>
                </p:oleObj>
              </mc:Choice>
              <mc:Fallback>
                <p:oleObj name="Clip" r:id="rId4" imgW="3467100" imgH="5018088" progId="MS_ClipArt_Gallery.2">
                  <p:embed/>
                  <p:pic>
                    <p:nvPicPr>
                      <p:cNvPr id="36866" name="Object 2">
                        <a:extLst>
                          <a:ext uri="{FF2B5EF4-FFF2-40B4-BE49-F238E27FC236}">
                            <a16:creationId xmlns:a16="http://schemas.microsoft.com/office/drawing/2014/main" id="{5BEAF321-CE8B-4EFD-9974-5224A4C8CD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0880" y="201811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7" name="Object 3">
            <a:extLst>
              <a:ext uri="{FF2B5EF4-FFF2-40B4-BE49-F238E27FC236}">
                <a16:creationId xmlns:a16="http://schemas.microsoft.com/office/drawing/2014/main" id="{D3B55F9F-14CC-4C1F-9099-44FA0F7FA8D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6605" y="210383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" r:id="rId6" imgW="3467100" imgH="5018088" progId="MS_ClipArt_Gallery.2">
                  <p:embed/>
                </p:oleObj>
              </mc:Choice>
              <mc:Fallback>
                <p:oleObj name="Clip" r:id="rId6" imgW="3467100" imgH="5018088" progId="MS_ClipArt_Gallery.2">
                  <p:embed/>
                  <p:pic>
                    <p:nvPicPr>
                      <p:cNvPr id="36867" name="Object 3">
                        <a:extLst>
                          <a:ext uri="{FF2B5EF4-FFF2-40B4-BE49-F238E27FC236}">
                            <a16:creationId xmlns:a16="http://schemas.microsoft.com/office/drawing/2014/main" id="{D3B55F9F-14CC-4C1F-9099-44FA0F7FA8D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605" y="210383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8" name="Object 4">
            <a:extLst>
              <a:ext uri="{FF2B5EF4-FFF2-40B4-BE49-F238E27FC236}">
                <a16:creationId xmlns:a16="http://schemas.microsoft.com/office/drawing/2014/main" id="{7E469F78-8BBE-4AF3-975C-D1349B70618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330" y="2189561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" r:id="rId7" imgW="3467100" imgH="5018088" progId="MS_ClipArt_Gallery.2">
                  <p:embed/>
                </p:oleObj>
              </mc:Choice>
              <mc:Fallback>
                <p:oleObj name="Clip" r:id="rId7" imgW="3467100" imgH="5018088" progId="MS_ClipArt_Gallery.2">
                  <p:embed/>
                  <p:pic>
                    <p:nvPicPr>
                      <p:cNvPr id="36868" name="Object 4">
                        <a:extLst>
                          <a:ext uri="{FF2B5EF4-FFF2-40B4-BE49-F238E27FC236}">
                            <a16:creationId xmlns:a16="http://schemas.microsoft.com/office/drawing/2014/main" id="{7E469F78-8BBE-4AF3-975C-D1349B70618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330" y="2189561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>
            <a:extLst>
              <a:ext uri="{FF2B5EF4-FFF2-40B4-BE49-F238E27FC236}">
                <a16:creationId xmlns:a16="http://schemas.microsoft.com/office/drawing/2014/main" id="{BB1B67DB-B310-4519-BECC-22BCB09537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24439" y="1971676"/>
          <a:ext cx="1950244" cy="282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Clip" r:id="rId8" imgW="3467100" imgH="5018088" progId="MS_ClipArt_Gallery.2">
                  <p:embed/>
                </p:oleObj>
              </mc:Choice>
              <mc:Fallback>
                <p:oleObj name="Clip" r:id="rId8" imgW="3467100" imgH="5018088" progId="MS_ClipArt_Gallery.2">
                  <p:embed/>
                  <p:pic>
                    <p:nvPicPr>
                      <p:cNvPr id="36869" name="Object 5">
                        <a:extLst>
                          <a:ext uri="{FF2B5EF4-FFF2-40B4-BE49-F238E27FC236}">
                            <a16:creationId xmlns:a16="http://schemas.microsoft.com/office/drawing/2014/main" id="{BB1B67DB-B310-4519-BECC-22BCB095371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439" y="1971676"/>
                        <a:ext cx="1950244" cy="2822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0" name="Object 6">
            <a:extLst>
              <a:ext uri="{FF2B5EF4-FFF2-40B4-BE49-F238E27FC236}">
                <a16:creationId xmlns:a16="http://schemas.microsoft.com/office/drawing/2014/main" id="{67334DEF-34EF-4363-9A6F-2F92348B8A1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67376" y="1122460"/>
          <a:ext cx="3301626" cy="477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Clip" r:id="rId9" imgW="3467100" imgH="5018088" progId="MS_ClipArt_Gallery.2">
                  <p:embed/>
                </p:oleObj>
              </mc:Choice>
              <mc:Fallback>
                <p:oleObj name="Clip" r:id="rId9" imgW="3467100" imgH="5018088" progId="MS_ClipArt_Gallery.2">
                  <p:embed/>
                  <p:pic>
                    <p:nvPicPr>
                      <p:cNvPr id="36870" name="Object 6">
                        <a:extLst>
                          <a:ext uri="{FF2B5EF4-FFF2-40B4-BE49-F238E27FC236}">
                            <a16:creationId xmlns:a16="http://schemas.microsoft.com/office/drawing/2014/main" id="{67334DEF-34EF-4363-9A6F-2F92348B8A1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7376" y="1122460"/>
                        <a:ext cx="3301626" cy="47785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71" name="Object 7">
            <a:extLst>
              <a:ext uri="{FF2B5EF4-FFF2-40B4-BE49-F238E27FC236}">
                <a16:creationId xmlns:a16="http://schemas.microsoft.com/office/drawing/2014/main" id="{8736F3C8-B101-422E-95D6-8E009B9B0B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51206" y="1122460"/>
          <a:ext cx="3594739" cy="520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9" name="Clip" r:id="rId10" imgW="3467100" imgH="5018088" progId="MS_ClipArt_Gallery.2">
                  <p:embed/>
                </p:oleObj>
              </mc:Choice>
              <mc:Fallback>
                <p:oleObj name="Clip" r:id="rId10" imgW="3467100" imgH="5018088" progId="MS_ClipArt_Gallery.2">
                  <p:embed/>
                  <p:pic>
                    <p:nvPicPr>
                      <p:cNvPr id="36871" name="Object 7">
                        <a:extLst>
                          <a:ext uri="{FF2B5EF4-FFF2-40B4-BE49-F238E27FC236}">
                            <a16:creationId xmlns:a16="http://schemas.microsoft.com/office/drawing/2014/main" id="{8736F3C8-B101-422E-95D6-8E009B9B0B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contrast="3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206" y="1122460"/>
                        <a:ext cx="3594739" cy="520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2" name="Text Box 8">
            <a:extLst>
              <a:ext uri="{FF2B5EF4-FFF2-40B4-BE49-F238E27FC236}">
                <a16:creationId xmlns:a16="http://schemas.microsoft.com/office/drawing/2014/main" id="{41807D45-1B01-4BFB-BA03-084B5B5A2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7676" y="5237263"/>
            <a:ext cx="600075" cy="121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3" tIns="25717" rIns="51433" bIns="25717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I/Azzam - 2004</a:t>
            </a:r>
          </a:p>
        </p:txBody>
      </p:sp>
      <p:sp>
        <p:nvSpPr>
          <p:cNvPr id="370697" name="Text Box 9">
            <a:extLst>
              <a:ext uri="{FF2B5EF4-FFF2-40B4-BE49-F238E27FC236}">
                <a16:creationId xmlns:a16="http://schemas.microsoft.com/office/drawing/2014/main" id="{94EDC775-5621-493E-A9F0-362F809EBA02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77706" y="3772500"/>
            <a:ext cx="4598699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Thank you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CCFF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  <p:sp>
        <p:nvSpPr>
          <p:cNvPr id="370698" name="Text Box 10">
            <a:extLst>
              <a:ext uri="{FF2B5EF4-FFF2-40B4-BE49-F238E27FC236}">
                <a16:creationId xmlns:a16="http://schemas.microsoft.com/office/drawing/2014/main" id="{188880D0-E2C4-4790-B498-DC6603882F9C}"/>
              </a:ext>
            </a:extLst>
          </p:cNvPr>
          <p:cNvSpPr txBox="1">
            <a:spLocks noChangeArrowheads="1"/>
          </p:cNvSpPr>
          <p:nvPr/>
        </p:nvSpPr>
        <p:spPr bwMode="auto">
          <a:xfrm rot="1856420">
            <a:off x="6836445" y="5014622"/>
            <a:ext cx="2914650" cy="2129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>
            <a:spAutoFit/>
          </a:bodyPr>
          <a:lstStyle/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charset="0"/>
              </a:rPr>
              <a:t>Questions </a:t>
            </a:r>
          </a:p>
          <a:p>
            <a:pPr marL="0" marR="0" lvl="0" indent="0" algn="l" defTabSz="51435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Monotype Corsiva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5406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3321 0.28218 C -0.73542 0.27338 -0.73998 0.26551 -0.74389 0.25718 C -0.74519 0.25394 -0.74753 0.25093 -0.74844 0.24699 C -0.75027 0.23519 -0.75027 0.22454 -0.75144 0.21273 C -0.74987 0.19907 -0.75404 0.18565 -0.75482 0.17199 C -0.75547 0.16111 -0.75482 0.14907 -0.75534 0.1375 C -0.75639 0.1162 -0.75612 0.14375 -0.75626 0.12778 C -0.75665 0.12315 -0.75612 0.11759 -0.75612 0.1125 C -0.75691 0.11042 -0.75795 0.10949 -0.75769 0.10718 C -0.75847 0.10278 -0.7586 0.09838 -0.75951 0.09306 C -0.7599 0.08403 -0.75782 0.0919 -0.7599 0.08032 C -0.76264 0.06736 -0.76407 0.05486 -0.76368 0.03982 C -0.75769 0.01736 -0.75821 0.0081 -0.74597 -0.00555 C -0.74102 -0.01018 -0.73933 -0.01273 -0.73282 -0.01319 C -0.72279 -0.01643 -0.72305 -0.01597 -0.71094 -0.01319 C -0.70951 -0.0125 -0.70847 -0.01065 -0.70691 -0.01018 C -0.69336 -0.00509 -0.69805 -0.00741 -0.69284 -0.0243 C -0.69063 -0.03843 -0.6849 -0.06042 -0.68594 -0.07731 C -0.68503 -0.09491 -0.68347 -0.11898 -0.68659 -0.1368 C -0.68633 -0.14583 -0.68685 -0.16481 -0.69037 -0.17268 C -0.69076 -0.17963 -0.69063 -0.18634 -0.69245 -0.19305 C -0.69219 -0.20116 -0.69323 -0.20856 -0.69519 -0.2162 C -0.6948 -0.22893 -0.69753 -0.24167 -0.69649 -0.25417 C -0.69558 -0.26065 -0.69402 -0.27407 -0.69441 -0.27384 C -0.68764 -0.29583 -0.68047 -0.31805 -0.66589 -0.33264 C -0.66055 -0.33773 -0.65704 -0.34213 -0.65079 -0.34491 C -0.64701 -0.34907 -0.64532 -0.3493 -0.64063 -0.35093 C -0.6349 -0.3544 -0.63386 -0.35417 -0.62774 -0.35023 C -0.62344 -0.34606 -0.6181 -0.33935 -0.61407 -0.3338 C -0.61133 -0.34005 -0.60639 -0.3412 -0.60183 -0.34468 C -0.59753 -0.34722 -0.59584 -0.34977 -0.59102 -0.35162 C -0.5875 -0.35463 -0.58477 -0.35718 -0.58047 -0.3588 C -0.57422 -0.36458 -0.56628 -0.36829 -0.55951 -0.37268 C -0.55482 -0.37569 -0.55339 -0.37963 -0.54766 -0.37963 C -0.54336 -0.38773 -0.53112 -0.39028 -0.5237 -0.39537 C -0.51862 -0.39097 -0.51862 -0.3838 -0.51511 -0.37824 C -0.51224 -0.37037 -0.50769 -0.36505 -0.50547 -0.35787 C -0.5017 -0.34838 -0.50612 -0.35486 -0.50118 -0.34815 C -0.49909 -0.34213 -0.49805 -0.33935 -0.4948 -0.33449 C -0.49193 -0.32292 -0.48803 -0.31134 -0.48646 -0.29977 C -0.48568 -0.29444 -0.48256 -0.29005 -0.48139 -0.28542 C -0.48034 -0.28055 -0.47722 -0.26435 -0.47461 -0.26042 C -0.47344 -0.24977 -0.47097 -0.25162 -0.46732 -0.24213 C -0.46042 -0.22662 -0.4668 -0.23819 -0.45704 -0.22199 C -0.45456 -0.21782 -0.45639 -0.21898 -0.45443 -0.21435 C -0.45118 -0.2081 -0.44896 -0.20231 -0.44532 -0.19792 C -0.44297 -0.1868 -0.44545 -0.19676 -0.43842 -0.18472 C -0.4349 -0.17778 -0.4323 -0.17199 -0.42696 -0.16643 C -0.4211 -0.16852 -0.42006 -0.17315 -0.41706 -0.1794 C -0.41615 -0.18148 -0.41342 -0.18634 -0.41316 -0.18611 C -0.403 -0.21481 -0.40118 -0.24421 -0.40222 -0.27616 C -0.40157 -0.27847 -0.39805 -0.29421 -0.39389 -0.29653 C -0.38386 -0.30324 -0.37383 -0.31042 -0.36159 -0.30949 C -0.35847 -0.30741 -0.35456 -0.30671 -0.35131 -0.30417 C -0.35 -0.30278 -0.34922 -0.30046 -0.34818 -0.29861 C -0.34219 -0.29167 -0.33438 -0.28426 -0.32748 -0.27824 C -0.31381 -0.26574 -0.29584 -0.25926 -0.28073 -0.25278 C -0.27826 -0.25069 -0.27618 -0.24884 -0.27383 -0.24699 C -0.27136 -0.24491 -0.26524 -0.24097 -0.26485 -0.24051 C -0.2586 -0.23264 -0.24961 -0.23032 -0.24037 -0.22893 C -0.2349 -0.23241 -0.22982 -0.23704 -0.22409 -0.24097 C -0.21823 -0.25162 -0.20977 -0.25648 -0.19948 -0.25602 C -0.18034 -0.24768 -0.16264 -0.23657 -0.14441 -0.22755 C -0.14011 -0.22361 -0.13698 -0.22083 -0.1336 -0.2162 C -0.13165 -0.20741 -0.1293 -0.20231 -0.1254 -0.19421 C -0.12448 -0.19074 -0.12422 -0.1875 -0.12279 -0.18472 C -0.12162 -0.18125 -0.12123 -0.17824 -0.12019 -0.17546 C -0.1198 -0.17407 -0.11875 -0.1706 -0.11902 -0.17014 C -0.11889 -0.16898 -0.11902 -0.16759 -0.11862 -0.16643 C -0.11849 -0.16435 -0.11797 -0.1625 -0.11784 -0.16065 C -0.11771 -0.1581 -0.11836 -0.15486 -0.11849 -0.15231 C -0.11836 -0.15069 -0.11836 -0.14977 -0.11823 -0.14838 C -0.1267 -0.11481 -0.13868 -0.08518 -0.14896 -0.05301 C -0.15222 -0.04028 -0.15612 -0.03148 -0.15951 -0.02037 C -0.16107 -0.0125 -0.16303 -0.00347 -0.16381 0.00486 C -0.16459 0.0088 -0.16407 0.01713 -0.16433 0.01736 C -0.16667 0.03357 -0.16993 0.05278 -0.16889 0.06968 C -0.16915 0.07801 -0.16993 0.0882 -0.16784 0.09676 C -0.16784 0.10695 -0.16875 0.11736 -0.16915 0.12732 C -0.17201 0.1507 -0.1724 0.18009 -0.18737 0.1956 C -0.19011 0.2007 -0.19167 0.20417 -0.19545 0.20926 C -0.19974 0.21898 -0.20521 0.22662 -0.20964 0.23704 C -0.2125 0.24375 -0.21524 0.24977 -0.21823 0.25579 C -0.22175 0.26111 -0.22409 0.26968 -0.23008 0.26921 C -0.23165 0.26366 -0.23086 0.25833 -0.23112 0.25208 C -0.22631 0.23519 -0.21836 0.20093 -0.20612 0.1882 C -0.203 0.18125 -0.20053 0.17431 -0.1961 0.16898 C -0.18972 0.1507 -0.18165 0.13264 -0.17435 0.11482 C -0.17071 0.10232 -0.16693 0.09213 -0.16316 0.08032 C -0.15508 0.03773 -0.14961 -0.00602 -0.1461 -0.04977 C -0.14362 -0.06597 -0.14206 -0.09861 -0.14467 -0.11528 C -0.14545 -0.12268 -0.14792 -0.13032 -0.1487 -0.13727 C -0.15 -0.14676 -0.14974 -0.15602 -0.15222 -0.16505 C -0.15183 -0.16898 -0.15183 -0.17083 -0.15248 -0.175 C -0.15313 -0.17893 -0.15365 -0.1868 -0.15417 -0.18657 C -0.15313 -0.19861 -0.15469 -0.21296 -0.15495 -0.22546 C -0.15495 -0.2338 -0.15313 -0.24051 -0.1556 -0.24815 C -0.15521 -0.25417 -0.15508 -0.25903 -0.15534 -0.26435 C -0.15508 -0.26736 -0.1543 -0.27014 -0.1543 -0.27245 C -0.15469 -0.27407 -0.15625 -0.27477 -0.15678 -0.27639 C -0.15678 -0.28102 -0.15573 -0.28518 -0.15586 -0.28958 C -0.14649 -0.29259 -0.15456 -0.28727 -0.15118 -0.28264 C -0.15053 -0.28102 -0.14896 -0.28032 -0.14779 -0.27986 C -0.13438 -0.28032 -0.14063 -0.28079 -0.13008 -0.27847 C -0.12201 -0.2787 -0.11537 -0.27662 -0.10782 -0.27454 C -0.07213 -0.25995 -0.04583 -0.25046 -0.01407 -0.23333 C -0.00585 -0.22755 -0.01407 -0.23333 0.00209 -0.225 C 0.01615 -0.21713 0.03008 -0.20787 0.04441 -0.20069 C 0.05052 -0.19444 0.05691 -0.18866 0.06367 -0.1838 C 0.06693 -0.18079 0.0694 -0.17731 0.07279 -0.1743 C 0.07643 -0.16597 0.07148 -0.17685 0.078 -0.1669 C 0.0793 -0.16551 0.07943 -0.16343 0.08047 -0.16204 C 0.08099 -0.16042 0.08191 -0.15949 0.08333 -0.15787 C 0.08633 -0.14583 0.08165 -0.16134 0.08698 -0.14977 C 0.08894 -0.14537 0.08907 -0.13935 0.09023 -0.13472 C 0.09089 -0.12893 0.0905 -0.1243 0.09037 -0.11944 C 0.08894 -0.11366 0.08723 -0.10741 0.08567 -0.10185 C 0.08295 -0.09375 0.07148 -0.08704 0.06523 -0.08287 C 0.06511 -0.08171 0.06445 -0.08055 0.06381 -0.07986 C 0.06172 -0.07731 0.05925 -0.07593 0.05768 -0.07338 C 0.05196 -0.06319 0.04571 -0.05278 0.03985 -0.04282 C 0.03816 -0.03403 0.0362 -0.02569 0.03581 -0.0169 C 0.03516 -0.01389 0.03724 -0.00995 0.03894 -0.00833 C 0.04362 -0.00324 0.05105 0.00255 0.05612 0.00648 C 0.06523 0.01898 0.07032 0.03727 0.0711 0.05301 C 0.0681 0.06366 0.06797 0.06968 0.06172 0.07616 C 0.05782 0.08403 0.05092 0.09213 0.04402 0.09421 C 0.03907 0.09954 0.02878 0.10625 0.02279 0.10857 C 0.01654 0.11528 0.00586 0.12407 0.0017 0.13287 C -0.00078 0.13727 -0.00273 0.1412 -0.0056 0.14514 C -0.00911 0.15301 -0.01198 0.16181 -0.01472 0.1706 C -0.0155 0.18264 -0.0151 0.18519 -0.01433 0.19537 C -0.0155 0.20579 -0.01705 0.21644 -0.0142 0.22639 C -0.01433 0.23495 -0.01303 0.24236 -0.01146 0.25093 C -0.01029 0.25671 -0.01185 0.2588 -0.00847 0.26389 C -0.00898 0.27199 -0.00794 0.28333 -0.00585 0.2919 C -0.0056 0.30232 -0.00468 0.31181 -0.00299 0.32153 C -0.00312 0.32407 -0.00325 0.3257 -0.00312 0.32732 C -0.00312 0.32917 -0.00208 0.33056 -0.0017 0.33241 C -0.00117 0.3382 -0.00208 0.34306 -0.00104 0.34931 C -0.00182 0.35394 -0.0026 0.3588 -0.00325 0.36366 C -0.00325 0.36644 -0.00248 0.37199 -0.00248 0.37222 C -0.00468 0.38866 -0.00782 0.40532 -0.01654 0.41968 C -0.01836 0.42454 -0.0198 0.42801 -0.02356 0.43195 C -0.02916 0.44236 -0.03867 0.45347 -0.04778 0.45926 C -0.05416 0.46736 -0.06979 0.47824 -0.07865 0.48241 C -0.0875 0.49445 -0.07643 0.48148 -0.08697 0.48866 C -0.09713 0.49468 -0.08203 0.4912 -0.09518 0.49352 L -0.1073 0.50417 C -0.10769 0.50417 -0.1073 0.50417 -0.10769 0.50417 C -0.11446 0.51134 -0.11081 0.50949 -0.1181 0.51111 C -0.13633 0.53032 -0.16277 0.525 -0.18516 0.52801 C -0.23334 0.50787 -0.21602 0.51551 -0.24245 0.49907 C -0.2504 0.49167 -0.25691 0.48079 -0.26433 0.47407 C -0.29037 0.43681 -0.31693 0.40139 -0.33724 0.3581 C -0.34402 0.34306 -0.35053 0.32894 -0.3573 0.31435 C -0.36055 0.30718 -0.36368 0.29537 -0.36889 0.2919 C -0.37787 0.28264 -0.38646 0.29005 -0.39584 0.28889 C -0.403 0.29144 -0.41159 0.29167 -0.41941 0.2919 C -0.42461 0.29375 -0.42826 0.29491 -0.43399 0.29306 C -0.44948 0.29398 -0.44987 0.27616 -0.45391 0.26227 C -0.45821 0.24931 -0.45873 0.23426 -0.46211 0.22107 C -0.46563 0.20695 -0.46784 0.19398 -0.47123 0.1794 C -0.47162 0.17407 -0.47344 0.16991 -0.47435 0.16482 C -0.47774 0.14722 -0.47891 0.12593 -0.48659 0.11042 C -0.48698 0.10301 -0.48959 0.09398 -0.49089 0.08681 C -0.49037 0.07963 -0.49037 0.075 -0.49141 0.06829 C -0.49089 0.05695 -0.49037 0.04537 -0.48985 0.03472 C -0.48594 0.02315 -0.4862 0.01875 -0.47605 0.01852 C -0.47045 0.0125 -0.46732 0.01458 -0.45951 0.01528 C -0.45795 0.01551 -0.45482 0.01574 -0.45456 0.01597 C -0.44727 0.01435 -0.44076 0.0125 -0.43308 0.01134 C -0.41797 0.00046 -0.44402 0.01852 -0.42331 0.00695 C -0.41472 0.00208 -0.40834 -0.0081 -0.40352 -0.01759 C -0.40157 -0.03218 -0.40118 -0.04907 -0.40183 -0.06389 C -0.40235 -0.06759 -0.40287 -0.07477 -0.40391 -0.07847 C -0.40456 -0.08194 -0.40625 -0.08773 -0.40625 -0.08773 C -0.40508 -0.10417 -0.39883 -0.12384 -0.39584 -0.13958 C -0.38373 -0.17153 -0.36615 -0.1993 -0.35235 -0.23102 C -0.35131 -0.23518 -0.34987 -0.23912 -0.3487 -0.24352 C -0.34701 -0.24792 -0.34323 -0.25694 -0.34362 -0.25625 C -0.34063 -0.2713 -0.33659 -0.29305 -0.33777 -0.30833 C -0.33659 -0.31968 -0.33568 -0.33264 -0.33594 -0.34398 C -0.33464 -0.34606 -0.33529 -0.35093 -0.33334 -0.35116 C -0.33139 -0.35162 -0.32943 -0.34792 -0.32748 -0.3463 C -0.32487 -0.34421 -0.31146 -0.3375 -0.31016 -0.33704 C -0.28972 -0.32292 -0.26693 -0.31343 -0.2461 -0.30162 C -0.23698 -0.29421 -0.22474 -0.29005 -0.21459 -0.28449 C -0.20899 -0.28264 -0.19649 -0.27893 -0.19675 -0.2787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2000" fill="hold"/>
                                        <p:tgtEl>
                                          <p:spTgt spid="3706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98 0.27407 C -0.71133 0.26528 -0.71588 0.25741 -0.71966 0.24907 C -0.7207 0.24606 -0.72343 0.24282 -0.72422 0.23889 C -0.72617 0.22708 -0.72604 0.21643 -0.72721 0.20463 C -0.72565 0.19097 -0.72995 0.17801 -0.73073 0.16435 C -0.73138 0.15278 -0.7306 0.14097 -0.73125 0.12986 C -0.73229 0.10856 -0.73203 0.13565 -0.73216 0.11967 C -0.73242 0.11504 -0.7319 0.10949 -0.73216 0.10486 C -0.73268 0.10231 -0.73372 0.10139 -0.73359 0.09953 C -0.73424 0.09514 -0.73437 0.09074 -0.73528 0.08518 C -0.7358 0.07592 -0.73359 0.08379 -0.73567 0.07268 C -0.73854 0.05926 -0.73997 0.04653 -0.73945 0.03217 C -0.73359 0.00926 -0.73411 2.22222E-6 -0.72187 -0.01343 C -0.71705 -0.01852 -0.7151 -0.02084 -0.70872 -0.0213 C -0.69869 -0.02454 -0.69883 -0.02408 -0.68685 -0.02107 C -0.68528 -0.02037 -0.68437 -0.01875 -0.68281 -0.01829 C -0.66914 -0.0132 -0.67383 -0.01551 -0.66862 -0.03241 C -0.6664 -0.04653 -0.66067 -0.06852 -0.66172 -0.08542 C -0.6608 -0.10301 -0.65924 -0.12709 -0.6625 -0.14514 C -0.66224 -0.15417 -0.66276 -0.17292 -0.66614 -0.18079 C -0.66653 -0.18773 -0.6664 -0.19445 -0.66836 -0.20116 C -0.6681 -0.20926 -0.66901 -0.21667 -0.67109 -0.22431 C -0.6707 -0.23704 -0.6733 -0.24977 -0.67226 -0.26227 C -0.67135 -0.26875 -0.66979 -0.28218 -0.67031 -0.28195 C -0.66354 -0.30394 -0.65625 -0.32616 -0.64166 -0.34074 C -0.63646 -0.34584 -0.63294 -0.35023 -0.62656 -0.35301 C -0.62278 -0.35718 -0.62109 -0.35764 -0.6164 -0.35903 C -0.61067 -0.3625 -0.60963 -0.36227 -0.60351 -0.35834 C -0.59922 -0.35417 -0.59388 -0.34746 -0.58997 -0.3419 C -0.58711 -0.34815 -0.58229 -0.34931 -0.5776 -0.35278 C -0.57343 -0.35533 -0.57161 -0.35787 -0.56692 -0.35972 C -0.56328 -0.36273 -0.56067 -0.36528 -0.55625 -0.3669 C -0.55 -0.37269 -0.54205 -0.37639 -0.53528 -0.38079 C -0.5306 -0.3838 -0.52916 -0.38773 -0.52343 -0.38773 C -0.51914 -0.39584 -0.50703 -0.39838 -0.49948 -0.40347 C -0.4944 -0.39908 -0.49453 -0.3919 -0.49088 -0.38634 C -0.48815 -0.37871 -0.48359 -0.37315 -0.48138 -0.36597 C -0.4776 -0.35672 -0.4819 -0.36297 -0.47695 -0.35625 C -0.475 -0.35023 -0.47396 -0.34746 -0.47057 -0.34259 C -0.46771 -0.33102 -0.46393 -0.31968 -0.46224 -0.30787 C -0.46146 -0.30255 -0.45846 -0.29815 -0.45729 -0.29352 C -0.45612 -0.28866 -0.45312 -0.27246 -0.45039 -0.26852 C -0.44935 -0.25787 -0.44674 -0.25972 -0.4431 -0.25023 C -0.43633 -0.23472 -0.44271 -0.2463 -0.43281 -0.23009 C -0.43034 -0.22593 -0.43216 -0.22709 -0.43021 -0.22246 C -0.42708 -0.21621 -0.42474 -0.21042 -0.42109 -0.20602 C -0.41888 -0.19491 -0.42135 -0.20486 -0.41419 -0.19283 C -0.41067 -0.18588 -0.40807 -0.17963 -0.40273 -0.17454 C -0.39687 -0.17639 -0.39583 -0.18125 -0.39284 -0.1875 C -0.39192 -0.18959 -0.38919 -0.19445 -0.38906 -0.19422 C -0.37877 -0.22292 -0.37695 -0.25232 -0.37799 -0.28426 C -0.37734 -0.28658 -0.37383 -0.30232 -0.36966 -0.30463 C -0.35963 -0.31134 -0.34961 -0.31852 -0.33737 -0.31759 C -0.33424 -0.31551 -0.33047 -0.31482 -0.32721 -0.31227 C -0.32578 -0.31088 -0.32513 -0.30857 -0.32396 -0.30672 C -0.31797 -0.29977 -0.31015 -0.29259 -0.30325 -0.28634 C -0.28958 -0.27384 -0.27174 -0.26736 -0.25651 -0.26088 C -0.25416 -0.2588 -0.25195 -0.25695 -0.24974 -0.25509 C -0.24713 -0.25324 -0.24101 -0.24908 -0.24075 -0.24861 C -0.23437 -0.24074 -0.22539 -0.23843 -0.21614 -0.23704 C -0.21067 -0.24051 -0.2056 -0.24514 -0.19987 -0.24908 C -0.19414 -0.25972 -0.18554 -0.26459 -0.17526 -0.26412 C -0.15612 -0.25579 -0.13841 -0.24468 -0.12018 -0.23565 C -0.11588 -0.23172 -0.11276 -0.22894 -0.1095 -0.22431 C -0.10742 -0.21551 -0.10508 -0.21042 -0.10117 -0.20232 C -0.10026 -0.19884 -0.1 -0.1956 -0.09856 -0.19283 C -0.09739 -0.18935 -0.097 -0.18634 -0.09596 -0.18357 C -0.09557 -0.18218 -0.09466 -0.17871 -0.09479 -0.17847 C -0.09466 -0.17709 -0.09479 -0.1757 -0.0944 -0.17454 C -0.09427 -0.17246 -0.09375 -0.1706 -0.09362 -0.16875 C -0.09349 -0.16621 -0.09414 -0.16297 -0.09427 -0.16042 C -0.09414 -0.1588 -0.09414 -0.15787 -0.09401 -0.15648 C -0.10247 -0.12315 -0.11445 -0.09329 -0.12474 -0.06111 C -0.12812 -0.04838 -0.1319 -0.03959 -0.13541 -0.02847 C -0.13711 -0.02037 -0.1388 -0.01158 -0.13958 -0.00324 C -0.14036 0.00069 -0.13997 0.00903 -0.1401 0.00926 C -0.14244 0.02546 -0.1457 0.04467 -0.14479 0.06157 C -0.14505 0.06991 -0.1457 0.08009 -0.14362 0.08866 C -0.14375 0.09884 -0.14453 0.10926 -0.14492 0.11921 C -0.14778 0.14259 -0.14817 0.17199 -0.16315 0.1875 C -0.16588 0.19259 -0.16758 0.19629 -0.17135 0.20116 C -0.17552 0.21088 -0.18086 0.21898 -0.18541 0.22893 C -0.18828 0.23565 -0.19101 0.24166 -0.19401 0.24768 C -0.19752 0.25301 -0.19987 0.26157 -0.20586 0.26111 C -0.20742 0.25555 -0.20677 0.25023 -0.2069 0.24444 C -0.20221 0.22708 -0.19427 0.19282 -0.1819 0.18009 C -0.17877 0.17315 -0.1763 0.1662 -0.17187 0.16088 C -0.16549 0.14259 -0.15742 0.12453 -0.15013 0.10671 C -0.14648 0.09421 -0.14284 0.08403 -0.13893 0.07222 C -0.13086 0.02963 -0.12539 -0.01412 -0.122 -0.05787 C -0.11953 -0.07408 -0.11784 -0.10672 -0.12044 -0.12338 C -0.12135 -0.13079 -0.12369 -0.13843 -0.12448 -0.14537 C -0.12578 -0.15486 -0.12552 -0.16412 -0.12799 -0.17315 C -0.1276 -0.17709 -0.1276 -0.17894 -0.12825 -0.1831 C -0.1289 -0.18704 -0.12955 -0.19491 -0.12994 -0.19468 C -0.1289 -0.20695 -0.13047 -0.22107 -0.13073 -0.23357 C -0.13073 -0.2419 -0.12903 -0.24861 -0.13138 -0.25625 C -0.13099 -0.26227 -0.13086 -0.26713 -0.13112 -0.27246 C -0.13086 -0.27547 -0.13021 -0.27824 -0.13021 -0.28079 C -0.13047 -0.28218 -0.13216 -0.28287 -0.13255 -0.28449 C -0.13255 -0.28912 -0.13151 -0.29329 -0.13164 -0.29792 C -0.12226 -0.3007 -0.13034 -0.29537 -0.12708 -0.29097 C -0.12643 -0.28912 -0.12474 -0.28843 -0.12356 -0.28797 C -0.11028 -0.28843 -0.1164 -0.28889 -0.10586 -0.28658 C -0.09778 -0.28681 -0.09114 -0.28472 -0.08359 -0.28264 C -0.04791 -0.26806 -0.02174 -0.25857 0.01003 -0.24144 C 0.01836 -0.23565 0.01016 -0.24144 0.02631 -0.2331 C 0.04037 -0.22523 0.0543 -0.21597 0.06862 -0.2088 C 0.07474 -0.20255 0.08112 -0.19676 0.08789 -0.1919 C 0.09115 -0.18889 0.09362 -0.18542 0.09701 -0.18241 C 0.10065 -0.17408 0.09571 -0.18496 0.10222 -0.175 C 0.10352 -0.17361 0.10365 -0.17153 0.10469 -0.17014 C 0.10521 -0.16852 0.10612 -0.16759 0.10742 -0.16597 C 0.11055 -0.15394 0.10586 -0.16945 0.1112 -0.15787 C 0.11315 -0.15347 0.11328 -0.14746 0.11446 -0.14283 C 0.11511 -0.13704 0.11472 -0.13241 0.11459 -0.12755 C 0.11302 -0.12176 0.11146 -0.11551 0.1099 -0.10996 C 0.10716 -0.10185 0.09571 -0.09514 0.08946 -0.09097 C 0.0892 -0.08982 0.08867 -0.08866 0.08802 -0.08797 C 0.08594 -0.08542 0.08347 -0.08403 0.0819 -0.08148 C 0.07617 -0.0713 0.06992 -0.06088 0.06407 -0.05093 C 0.06237 -0.04213 0.06042 -0.0338 0.0599 -0.025 C 0.05938 -0.02199 0.06146 -0.01806 0.06315 -0.01644 C 0.06784 -0.01134 0.07526 -0.00556 0.08034 -0.00162 C 0.08946 0.01088 0.09453 0.02916 0.09532 0.04491 C 0.09232 0.05555 0.09219 0.06157 0.08594 0.06805 C 0.08203 0.07592 0.07513 0.08403 0.06823 0.08634 C 0.06328 0.09143 0.053 0.09815 0.04701 0.10046 C 0.04076 0.10717 0.03008 0.11597 0.02591 0.12477 C 0.02344 0.12916 0.02149 0.1331 0.01862 0.13703 C 0.01511 0.14491 0.01224 0.1537 0.00951 0.1625 C 0.00873 0.17453 0.00912 0.17708 0.0099 0.18727 C 0.00873 0.19768 0.00716 0.20833 0.01003 0.21828 C 0.0099 0.22685 0.0112 0.23426 0.01276 0.24282 C 0.01394 0.24861 0.01237 0.25069 0.01563 0.25578 C 0.01537 0.26435 0.01628 0.27546 0.01836 0.28379 C 0.01862 0.29421 0.01953 0.3037 0.02123 0.31342 C 0.0211 0.31597 0.02097 0.31759 0.0211 0.31921 C 0.0211 0.32106 0.02214 0.32245 0.0224 0.3243 C 0.02305 0.33009 0.02214 0.33495 0.02318 0.3412 C 0.0224 0.34583 0.02162 0.35069 0.02097 0.35555 C 0.02097 0.35833 0.02175 0.36389 0.02175 0.36412 C 0.0194 0.38078 0.01641 0.39722 0.00769 0.41157 C 0.0056 0.4169 0.00443 0.42037 0.00065 0.42384 C -0.00494 0.43426 -0.01445 0.44537 -0.02356 0.45116 C -0.02994 0.45926 -0.0457 0.4706 -0.05442 0.47477 C -0.06328 0.48634 -0.05221 0.47338 -0.06276 0.48055 C -0.07304 0.48703 -0.05794 0.4831 -0.07096 0.48541 L -0.0832 0.49606 C -0.08346 0.49606 -0.0832 0.49606 -0.08346 0.49606 C -0.09036 0.5037 -0.08659 0.50185 -0.09388 0.50301 C -0.11211 0.52222 -0.13854 0.5169 -0.16093 0.51991 C -0.20911 0.49977 -0.19179 0.50741 -0.21836 0.49097 C -0.22617 0.48356 -0.23268 0.47268 -0.2401 0.46597 C -0.26614 0.4287 -0.29284 0.39328 -0.31302 0.35 C -0.31979 0.33541 -0.3263 0.32083 -0.33307 0.30625 C -0.33633 0.29907 -0.33958 0.28773 -0.34479 0.28379 C -0.35364 0.27453 -0.36237 0.28194 -0.37161 0.28078 C -0.37877 0.28333 -0.38737 0.28379 -0.39531 0.28426 C -0.40065 0.28611 -0.40403 0.2868 -0.41002 0.28541 C -0.42526 0.28634 -0.42565 0.26852 -0.42981 0.25463 C -0.43398 0.2412 -0.43463 0.22662 -0.43789 0.21296 C -0.4414 0.19884 -0.44375 0.18588 -0.447 0.17153 C -0.44739 0.16597 -0.44935 0.1618 -0.45026 0.15671 C -0.45351 0.13912 -0.45481 0.11805 -0.4625 0.10231 C -0.46276 0.09491 -0.46536 0.08588 -0.46666 0.0787 C -0.46614 0.07153 -0.46627 0.0669 -0.46718 0.06018 C -0.46666 0.04884 -0.46614 0.03727 -0.46562 0.02662 C -0.46185 0.01504 -0.46198 0.01065 -0.45182 0.01041 C -0.44622 0.0044 -0.44323 0.00648 -0.43528 0.00717 C -0.43372 0.00741 -0.4306 0.00764 -0.43047 0.00787 C -0.42317 0.00625 -0.41653 0.0044 -0.40898 0.00324 C -0.39375 -0.00764 -0.41992 0.01041 -0.39922 -0.00116 C -0.39049 -0.00602 -0.38411 -0.01621 -0.37929 -0.0257 C -0.37747 -0.04028 -0.37695 -0.05718 -0.37773 -0.07222 C -0.37825 -0.0757 -0.37864 -0.08287 -0.37968 -0.08658 C -0.38034 -0.09005 -0.38216 -0.09584 -0.38203 -0.09584 C -0.38099 -0.11227 -0.37474 -0.13195 -0.37161 -0.14769 C -0.3595 -0.17963 -0.34192 -0.20741 -0.32812 -0.23912 C -0.32708 -0.24329 -0.32578 -0.24722 -0.32448 -0.25162 C -0.32278 -0.25602 -0.31901 -0.26505 -0.3194 -0.26435 C -0.31653 -0.2794 -0.3125 -0.30116 -0.31367 -0.31644 C -0.31237 -0.32778 -0.31146 -0.34074 -0.31172 -0.35209 C -0.31054 -0.3544 -0.31106 -0.35903 -0.30911 -0.35949 C -0.30716 -0.35972 -0.30521 -0.35602 -0.30325 -0.3544 C -0.30065 -0.35232 -0.28724 -0.3456 -0.28593 -0.34514 C -0.26549 -0.33102 -0.24284 -0.32153 -0.22187 -0.30972 C -0.21289 -0.30232 -0.20065 -0.29838 -0.19036 -0.29259 C -0.18476 -0.29074 -0.17226 -0.28704 -0.17252 -0.28681 " pathEditMode="relative" rAng="96000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370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815" y="-2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7" grpId="0" build="allAtOnce"/>
      <p:bldP spid="370697" grpId="1" build="allAtOnce"/>
      <p:bldP spid="370698" grpId="0" build="allAtOnce"/>
      <p:bldP spid="370698" grpId="1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>
            <a:extLst>
              <a:ext uri="{FF2B5EF4-FFF2-40B4-BE49-F238E27FC236}">
                <a16:creationId xmlns:a16="http://schemas.microsoft.com/office/drawing/2014/main" id="{40F322A5-940C-48A9-AC52-39A45D1C0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2868" y="154745"/>
            <a:ext cx="9158067" cy="3699803"/>
          </a:xfrm>
          <a:prstGeom prst="star32">
            <a:avLst>
              <a:gd name="adj" fmla="val 37500"/>
            </a:avLst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PerspectiveBottom"/>
            <a:lightRig rig="legacyFlat3" dir="t"/>
          </a:scene3d>
          <a:sp3d extrusionH="1218930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pPr algn="ctr">
              <a:lnSpc>
                <a:spcPct val="125000"/>
              </a:lnSpc>
              <a:tabLst>
                <a:tab pos="457200" algn="l"/>
              </a:tabLst>
            </a:pPr>
            <a:r>
              <a:rPr lang="en-US" sz="40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</a:rPr>
              <a:t>SPERMATOGENESIS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321E88-4826-4562-822B-E6896D6DCA07}"/>
              </a:ext>
            </a:extLst>
          </p:cNvPr>
          <p:cNvSpPr txBox="1"/>
          <p:nvPr/>
        </p:nvSpPr>
        <p:spPr>
          <a:xfrm>
            <a:off x="558018" y="5134708"/>
            <a:ext cx="1163398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25000"/>
              </a:lnSpc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Definition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It is the process of formation of the sperms (mature male gametes) from the primordial germ cells (spermatogonia)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Time: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starting at puberty 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15-17 years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 and continues till old age.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E880E1-E72D-4BA3-A55D-5B29C67B8A9D}"/>
              </a:ext>
            </a:extLst>
          </p:cNvPr>
          <p:cNvSpPr/>
          <p:nvPr/>
        </p:nvSpPr>
        <p:spPr>
          <a:xfrm>
            <a:off x="0" y="154745"/>
            <a:ext cx="3898039" cy="403625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3197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/>
          <p:cNvPicPr>
            <a:picLocks noChangeAspect="1" noChangeArrowheads="1"/>
          </p:cNvPicPr>
          <p:nvPr/>
        </p:nvPicPr>
        <p:blipFill>
          <a:blip r:embed="rId4" cstate="print"/>
          <a:srcRect l="24239" t="16136" r="35834" b="24274"/>
          <a:stretch>
            <a:fillRect/>
          </a:stretch>
        </p:blipFill>
        <p:spPr bwMode="auto">
          <a:xfrm>
            <a:off x="1072386" y="774969"/>
            <a:ext cx="4742260" cy="530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24868" y="5945585"/>
            <a:ext cx="5075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seminiferous tubules </a:t>
            </a:r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 flipV="1">
            <a:off x="3713870" y="5233182"/>
            <a:ext cx="576775" cy="951514"/>
          </a:xfrm>
          <a:prstGeom prst="line">
            <a:avLst/>
          </a:prstGeom>
          <a:noFill/>
          <a:ln w="57150">
            <a:solidFill>
              <a:srgbClr val="66FF33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Lucida Sans Unicode"/>
              </a:rPr>
              <a:t>      </a:t>
            </a:r>
            <a:endParaRPr lang="ar-SA" dirty="0">
              <a:solidFill>
                <a:prstClr val="black"/>
              </a:solidFill>
              <a:latin typeface="Lucida Sans Unicode"/>
              <a:cs typeface="Arial" panose="020B0604020202020204" pitchFamily="34" charset="0"/>
            </a:endParaRPr>
          </a:p>
        </p:txBody>
      </p:sp>
      <p:pic>
        <p:nvPicPr>
          <p:cNvPr id="7" name="Picture 7" descr="spermies_racing_hg_cl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 rot="2478099">
            <a:off x="3514397" y="4290931"/>
            <a:ext cx="2024972" cy="977970"/>
          </a:xfrm>
          <a:prstGeom prst="rect">
            <a:avLst/>
          </a:prstGeom>
          <a:noFill/>
          <a:ln/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2954215" y="673302"/>
            <a:ext cx="279771" cy="80004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ar-SA">
              <a:solidFill>
                <a:prstClr val="black"/>
              </a:solidFill>
              <a:latin typeface="Lucida Sans Unicode"/>
              <a:cs typeface="Arial" panose="020B0604020202020204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1289770" y="172725"/>
            <a:ext cx="27363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epididymis</a:t>
            </a:r>
            <a:endParaRPr lang="en-US" sz="36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 Unicode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B025A2-3523-473A-837D-C3A474CDCEA5}"/>
              </a:ext>
            </a:extLst>
          </p:cNvPr>
          <p:cNvSpPr/>
          <p:nvPr/>
        </p:nvSpPr>
        <p:spPr>
          <a:xfrm>
            <a:off x="5500468" y="172725"/>
            <a:ext cx="6513477" cy="6363217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  <a:defRPr/>
            </a:pPr>
            <a:r>
              <a:rPr lang="en-US" sz="265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Site of spermatogenesis</a:t>
            </a:r>
          </a:p>
          <a:p>
            <a:pPr marL="342900" indent="-342900">
              <a:buFont typeface="Wingdings" panose="05000000000000000000" pitchFamily="2" charset="2"/>
              <a:buChar char="§"/>
              <a:defRPr/>
            </a:pPr>
            <a:r>
              <a:rPr lang="en-US" sz="26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26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seminiferous tubules </a:t>
            </a:r>
            <a:r>
              <a:rPr lang="en-US" sz="26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 testis and sperms stored in epididymis</a:t>
            </a:r>
            <a:r>
              <a:rPr lang="en-US" sz="265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/>
              </a:rPr>
              <a:t>.</a:t>
            </a:r>
          </a:p>
          <a:p>
            <a:pPr marL="342900" indent="-342900" algn="justLow">
              <a:lnSpc>
                <a:spcPct val="125000"/>
              </a:lnSpc>
              <a:buFont typeface="Wingdings" panose="05000000000000000000" pitchFamily="2" charset="2"/>
              <a:buChar char="§"/>
            </a:pPr>
            <a:r>
              <a:rPr kumimoji="0" lang="en-US" sz="265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Testis </a:t>
            </a:r>
            <a:r>
              <a:rPr kumimoji="0" lang="en-US" sz="26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6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primary Male sex gland, Located in the Scrotum. </a:t>
            </a:r>
          </a:p>
          <a:p>
            <a:pPr marL="457200" indent="-457200" algn="justLow">
              <a:lnSpc>
                <a:spcPct val="125000"/>
              </a:lnSpc>
              <a:buFontTx/>
              <a:buChar char="-"/>
            </a:pPr>
            <a:r>
              <a:rPr kumimoji="0" lang="en-US" sz="26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Produce Sperms and androgen hormone. </a:t>
            </a:r>
          </a:p>
          <a:p>
            <a:pPr marL="457200" indent="-457200" algn="justLow">
              <a:lnSpc>
                <a:spcPct val="125000"/>
              </a:lnSpc>
              <a:buFontTx/>
              <a:buChar char="-"/>
            </a:pPr>
            <a:r>
              <a:rPr kumimoji="0" lang="en-US" sz="26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Testis have interstitial cells (</a:t>
            </a:r>
            <a:r>
              <a:rPr kumimoji="0" lang="en-US" sz="265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Leydig cells</a:t>
            </a:r>
            <a:r>
              <a:rPr kumimoji="0" lang="en-US" sz="26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 that produce male sex hormone (</a:t>
            </a:r>
            <a:r>
              <a:rPr kumimoji="0" lang="en-US" sz="265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testosterone</a:t>
            </a:r>
            <a:r>
              <a:rPr kumimoji="0" lang="en-US" sz="26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</a:p>
          <a:p>
            <a:pPr marL="457200" indent="-457200" algn="justLow">
              <a:lnSpc>
                <a:spcPct val="125000"/>
              </a:lnSpc>
              <a:buFontTx/>
              <a:buChar char="-"/>
            </a:pPr>
            <a:r>
              <a:rPr kumimoji="0" lang="en-US" sz="265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Seminiferous tubules is structural unit of testes, site of developmental phases of sperms, containing </a:t>
            </a:r>
            <a:r>
              <a:rPr kumimoji="0" lang="en-US" sz="265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Sertoli cells</a:t>
            </a:r>
            <a:r>
              <a:rPr kumimoji="0" lang="en-US" sz="265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4634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F340B6-35E1-4C1B-B740-C09F4B1D769D}"/>
              </a:ext>
            </a:extLst>
          </p:cNvPr>
          <p:cNvSpPr txBox="1"/>
          <p:nvPr/>
        </p:nvSpPr>
        <p:spPr>
          <a:xfrm>
            <a:off x="393895" y="253217"/>
            <a:ext cx="11535508" cy="59523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Functions of Sertoli cells</a:t>
            </a:r>
          </a:p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Secret protein for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of developing sperms So called 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mother cells or Nurse cells</a:t>
            </a:r>
          </a:p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ar-JO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Phagocytos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ar-JO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residual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cytoplasm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sperm</a:t>
            </a:r>
            <a:r>
              <a:rPr lang="en-US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ato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genesis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Epithelial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cells </a:t>
            </a:r>
          </a:p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Maintain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the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environment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necessary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for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development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and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maturation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sperms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ar-JO" sz="2800" dirty="0" err="1">
                <a:solidFill>
                  <a:prstClr val="black"/>
                </a:solidFill>
                <a:latin typeface="Arial" panose="020B0604020202020204" pitchFamily="34" charset="0"/>
              </a:rPr>
              <a:t>via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formation of blood testis barrier</a:t>
            </a:r>
            <a:r>
              <a:rPr lang="ar-JO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r>
              <a:rPr lang="ar-JO" sz="28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anti-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Mullarian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hormones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early stage of fetal life</a:t>
            </a:r>
          </a:p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inhibin B and activin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puberty to regulate FSH</a:t>
            </a:r>
          </a:p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Secret androgen binding protein 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leading to increase testosterone hormone to stimulate spermatogenesis</a:t>
            </a:r>
          </a:p>
          <a:p>
            <a:pPr marL="533400" indent="-533400" algn="just">
              <a:spcBef>
                <a:spcPct val="20000"/>
              </a:spcBef>
              <a:buFontTx/>
              <a:buAutoNum type="arabicPeriod"/>
            </a:pPr>
            <a:endParaRPr lang="ar-JO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36A3340-39BF-4039-B8B4-E3907E559D78}"/>
              </a:ext>
            </a:extLst>
          </p:cNvPr>
          <p:cNvSpPr/>
          <p:nvPr/>
        </p:nvSpPr>
        <p:spPr>
          <a:xfrm>
            <a:off x="647114" y="5797829"/>
            <a:ext cx="5264833" cy="609600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0443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3997508" y="0"/>
            <a:ext cx="4292568" cy="6858000"/>
            <a:chOff x="2473508" y="0"/>
            <a:chExt cx="4292568" cy="6858000"/>
          </a:xfrm>
        </p:grpSpPr>
        <p:pic>
          <p:nvPicPr>
            <p:cNvPr id="27" name="Picture 9" descr="gametogenesis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40000"/>
            </a:blip>
            <a:srcRect r="44071"/>
            <a:stretch>
              <a:fillRect/>
            </a:stretch>
          </p:blipFill>
          <p:spPr>
            <a:xfrm>
              <a:off x="2473508" y="0"/>
              <a:ext cx="4027318" cy="6858000"/>
            </a:xfrm>
            <a:prstGeom prst="rect">
              <a:avLst/>
            </a:prstGeom>
            <a:noFill/>
          </p:spPr>
        </p:pic>
        <p:sp>
          <p:nvSpPr>
            <p:cNvPr id="28" name="Freeform 27"/>
            <p:cNvSpPr/>
            <p:nvPr/>
          </p:nvSpPr>
          <p:spPr>
            <a:xfrm>
              <a:off x="4422020" y="87086"/>
              <a:ext cx="2344056" cy="6197599"/>
            </a:xfrm>
            <a:custGeom>
              <a:avLst/>
              <a:gdLst>
                <a:gd name="connsiteX0" fmla="*/ 2080380 w 2344056"/>
                <a:gd name="connsiteY0" fmla="*/ 101600 h 6197599"/>
                <a:gd name="connsiteX1" fmla="*/ 599923 w 2344056"/>
                <a:gd name="connsiteY1" fmla="*/ 203200 h 6197599"/>
                <a:gd name="connsiteX2" fmla="*/ 77409 w 2344056"/>
                <a:gd name="connsiteY2" fmla="*/ 319314 h 6197599"/>
                <a:gd name="connsiteX3" fmla="*/ 135466 w 2344056"/>
                <a:gd name="connsiteY3" fmla="*/ 812800 h 6197599"/>
                <a:gd name="connsiteX4" fmla="*/ 353180 w 2344056"/>
                <a:gd name="connsiteY4" fmla="*/ 1494971 h 6197599"/>
                <a:gd name="connsiteX5" fmla="*/ 396723 w 2344056"/>
                <a:gd name="connsiteY5" fmla="*/ 1872343 h 6197599"/>
                <a:gd name="connsiteX6" fmla="*/ 774094 w 2344056"/>
                <a:gd name="connsiteY6" fmla="*/ 2496457 h 6197599"/>
                <a:gd name="connsiteX7" fmla="*/ 919237 w 2344056"/>
                <a:gd name="connsiteY7" fmla="*/ 2902857 h 6197599"/>
                <a:gd name="connsiteX8" fmla="*/ 1006323 w 2344056"/>
                <a:gd name="connsiteY8" fmla="*/ 3425371 h 6197599"/>
                <a:gd name="connsiteX9" fmla="*/ 1049866 w 2344056"/>
                <a:gd name="connsiteY9" fmla="*/ 4136571 h 6197599"/>
                <a:gd name="connsiteX10" fmla="*/ 1180494 w 2344056"/>
                <a:gd name="connsiteY10" fmla="*/ 4383314 h 6197599"/>
                <a:gd name="connsiteX11" fmla="*/ 1253066 w 2344056"/>
                <a:gd name="connsiteY11" fmla="*/ 4760685 h 6197599"/>
                <a:gd name="connsiteX12" fmla="*/ 1078894 w 2344056"/>
                <a:gd name="connsiteY12" fmla="*/ 5152571 h 6197599"/>
                <a:gd name="connsiteX13" fmla="*/ 1151466 w 2344056"/>
                <a:gd name="connsiteY13" fmla="*/ 5617028 h 6197599"/>
                <a:gd name="connsiteX14" fmla="*/ 1819123 w 2344056"/>
                <a:gd name="connsiteY14" fmla="*/ 6110514 h 6197599"/>
                <a:gd name="connsiteX15" fmla="*/ 2109409 w 2344056"/>
                <a:gd name="connsiteY15" fmla="*/ 5979885 h 6197599"/>
                <a:gd name="connsiteX16" fmla="*/ 2036837 w 2344056"/>
                <a:gd name="connsiteY16" fmla="*/ 4804228 h 6197599"/>
                <a:gd name="connsiteX17" fmla="*/ 2022323 w 2344056"/>
                <a:gd name="connsiteY17" fmla="*/ 3570514 h 6197599"/>
                <a:gd name="connsiteX18" fmla="*/ 2065866 w 2344056"/>
                <a:gd name="connsiteY18" fmla="*/ 3236685 h 6197599"/>
                <a:gd name="connsiteX19" fmla="*/ 2036837 w 2344056"/>
                <a:gd name="connsiteY19" fmla="*/ 2888343 h 6197599"/>
                <a:gd name="connsiteX20" fmla="*/ 2007809 w 2344056"/>
                <a:gd name="connsiteY20" fmla="*/ 2148114 h 6197599"/>
                <a:gd name="connsiteX21" fmla="*/ 2036837 w 2344056"/>
                <a:gd name="connsiteY21" fmla="*/ 1451428 h 6197599"/>
                <a:gd name="connsiteX22" fmla="*/ 2181980 w 2344056"/>
                <a:gd name="connsiteY22" fmla="*/ 812800 h 6197599"/>
                <a:gd name="connsiteX23" fmla="*/ 2080380 w 2344056"/>
                <a:gd name="connsiteY23" fmla="*/ 101600 h 6197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44056" h="6197599">
                  <a:moveTo>
                    <a:pt x="2080380" y="101600"/>
                  </a:moveTo>
                  <a:cubicBezTo>
                    <a:pt x="1816704" y="0"/>
                    <a:pt x="933752" y="166914"/>
                    <a:pt x="599923" y="203200"/>
                  </a:cubicBezTo>
                  <a:cubicBezTo>
                    <a:pt x="266095" y="239486"/>
                    <a:pt x="154818" y="217714"/>
                    <a:pt x="77409" y="319314"/>
                  </a:cubicBezTo>
                  <a:cubicBezTo>
                    <a:pt x="0" y="420914"/>
                    <a:pt x="89504" y="616857"/>
                    <a:pt x="135466" y="812800"/>
                  </a:cubicBezTo>
                  <a:cubicBezTo>
                    <a:pt x="181428" y="1008743"/>
                    <a:pt x="309637" y="1318381"/>
                    <a:pt x="353180" y="1494971"/>
                  </a:cubicBezTo>
                  <a:cubicBezTo>
                    <a:pt x="396723" y="1671561"/>
                    <a:pt x="326571" y="1705429"/>
                    <a:pt x="396723" y="1872343"/>
                  </a:cubicBezTo>
                  <a:cubicBezTo>
                    <a:pt x="466875" y="2039257"/>
                    <a:pt x="687008" y="2324705"/>
                    <a:pt x="774094" y="2496457"/>
                  </a:cubicBezTo>
                  <a:cubicBezTo>
                    <a:pt x="861180" y="2668209"/>
                    <a:pt x="880532" y="2748038"/>
                    <a:pt x="919237" y="2902857"/>
                  </a:cubicBezTo>
                  <a:cubicBezTo>
                    <a:pt x="957942" y="3057676"/>
                    <a:pt x="984552" y="3219752"/>
                    <a:pt x="1006323" y="3425371"/>
                  </a:cubicBezTo>
                  <a:cubicBezTo>
                    <a:pt x="1028095" y="3630990"/>
                    <a:pt x="1020838" y="3976914"/>
                    <a:pt x="1049866" y="4136571"/>
                  </a:cubicBezTo>
                  <a:cubicBezTo>
                    <a:pt x="1078894" y="4296228"/>
                    <a:pt x="1146627" y="4279295"/>
                    <a:pt x="1180494" y="4383314"/>
                  </a:cubicBezTo>
                  <a:cubicBezTo>
                    <a:pt x="1214361" y="4487333"/>
                    <a:pt x="1269999" y="4632476"/>
                    <a:pt x="1253066" y="4760685"/>
                  </a:cubicBezTo>
                  <a:cubicBezTo>
                    <a:pt x="1236133" y="4888894"/>
                    <a:pt x="1095827" y="5009847"/>
                    <a:pt x="1078894" y="5152571"/>
                  </a:cubicBezTo>
                  <a:cubicBezTo>
                    <a:pt x="1061961" y="5295295"/>
                    <a:pt x="1028095" y="5457371"/>
                    <a:pt x="1151466" y="5617028"/>
                  </a:cubicBezTo>
                  <a:cubicBezTo>
                    <a:pt x="1274837" y="5776685"/>
                    <a:pt x="1659466" y="6050038"/>
                    <a:pt x="1819123" y="6110514"/>
                  </a:cubicBezTo>
                  <a:cubicBezTo>
                    <a:pt x="1978780" y="6170990"/>
                    <a:pt x="2073123" y="6197599"/>
                    <a:pt x="2109409" y="5979885"/>
                  </a:cubicBezTo>
                  <a:cubicBezTo>
                    <a:pt x="2145695" y="5762171"/>
                    <a:pt x="2051351" y="5205790"/>
                    <a:pt x="2036837" y="4804228"/>
                  </a:cubicBezTo>
                  <a:cubicBezTo>
                    <a:pt x="2022323" y="4402666"/>
                    <a:pt x="2017485" y="3831771"/>
                    <a:pt x="2022323" y="3570514"/>
                  </a:cubicBezTo>
                  <a:cubicBezTo>
                    <a:pt x="2027161" y="3309257"/>
                    <a:pt x="2063447" y="3350380"/>
                    <a:pt x="2065866" y="3236685"/>
                  </a:cubicBezTo>
                  <a:cubicBezTo>
                    <a:pt x="2068285" y="3122990"/>
                    <a:pt x="2046513" y="3069772"/>
                    <a:pt x="2036837" y="2888343"/>
                  </a:cubicBezTo>
                  <a:cubicBezTo>
                    <a:pt x="2027161" y="2706915"/>
                    <a:pt x="2007809" y="2387600"/>
                    <a:pt x="2007809" y="2148114"/>
                  </a:cubicBezTo>
                  <a:cubicBezTo>
                    <a:pt x="2007809" y="1908628"/>
                    <a:pt x="2007809" y="1673980"/>
                    <a:pt x="2036837" y="1451428"/>
                  </a:cubicBezTo>
                  <a:cubicBezTo>
                    <a:pt x="2065865" y="1228876"/>
                    <a:pt x="2177142" y="1032933"/>
                    <a:pt x="2181980" y="812800"/>
                  </a:cubicBezTo>
                  <a:cubicBezTo>
                    <a:pt x="2186818" y="592667"/>
                    <a:pt x="2344056" y="203200"/>
                    <a:pt x="2080380" y="1016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EG"/>
            </a:p>
          </p:txBody>
        </p:sp>
      </p:grpSp>
      <p:sp>
        <p:nvSpPr>
          <p:cNvPr id="15" name="Line 8"/>
          <p:cNvSpPr>
            <a:spLocks noChangeShapeType="1"/>
          </p:cNvSpPr>
          <p:nvPr/>
        </p:nvSpPr>
        <p:spPr bwMode="auto">
          <a:xfrm flipH="1" flipV="1">
            <a:off x="3503712" y="2420888"/>
            <a:ext cx="216024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382601" y="3167567"/>
            <a:ext cx="3234625" cy="49435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maturation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8310578" y="6000768"/>
            <a:ext cx="2021354" cy="71438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At </a:t>
            </a:r>
            <a:r>
              <a:rPr 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puberty</a:t>
            </a:r>
          </a:p>
        </p:txBody>
      </p:sp>
      <p:sp>
        <p:nvSpPr>
          <p:cNvPr id="30" name="AutoShape 13"/>
          <p:cNvSpPr>
            <a:spLocks/>
          </p:cNvSpPr>
          <p:nvPr/>
        </p:nvSpPr>
        <p:spPr bwMode="auto">
          <a:xfrm flipH="1">
            <a:off x="7381900" y="142852"/>
            <a:ext cx="2857504" cy="951494"/>
          </a:xfrm>
          <a:prstGeom prst="callout2">
            <a:avLst>
              <a:gd name="adj1" fmla="val 33299"/>
              <a:gd name="adj2" fmla="val 94976"/>
              <a:gd name="adj3" fmla="val 42817"/>
              <a:gd name="adj4" fmla="val 118024"/>
              <a:gd name="adj5" fmla="val 36865"/>
              <a:gd name="adj6" fmla="val 153131"/>
            </a:avLst>
          </a:prstGeom>
          <a:noFill/>
          <a:ln w="38100">
            <a:solidFill>
              <a:srgbClr val="00FF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Daughter Spermatogonium 46</a:t>
            </a:r>
            <a:endParaRPr lang="en-US" sz="24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AutoShape 13"/>
          <p:cNvSpPr>
            <a:spLocks/>
          </p:cNvSpPr>
          <p:nvPr/>
        </p:nvSpPr>
        <p:spPr bwMode="auto">
          <a:xfrm flipH="1">
            <a:off x="7310446" y="1000108"/>
            <a:ext cx="2928142" cy="951494"/>
          </a:xfrm>
          <a:prstGeom prst="callout2">
            <a:avLst>
              <a:gd name="adj1" fmla="val 39401"/>
              <a:gd name="adj2" fmla="val 99208"/>
              <a:gd name="adj3" fmla="val 38241"/>
              <a:gd name="adj4" fmla="val 116049"/>
              <a:gd name="adj5" fmla="val 61271"/>
              <a:gd name="adj6" fmla="val 143057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primary spermatocytes 46</a:t>
            </a:r>
            <a:endParaRPr lang="en-US" sz="2800" b="1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2" name="AutoShape 13"/>
          <p:cNvSpPr>
            <a:spLocks/>
          </p:cNvSpPr>
          <p:nvPr/>
        </p:nvSpPr>
        <p:spPr bwMode="auto">
          <a:xfrm flipH="1">
            <a:off x="7667652" y="2691820"/>
            <a:ext cx="2928142" cy="951494"/>
          </a:xfrm>
          <a:prstGeom prst="callout2">
            <a:avLst>
              <a:gd name="adj1" fmla="val 36350"/>
              <a:gd name="adj2" fmla="val 99773"/>
              <a:gd name="adj3" fmla="val 38241"/>
              <a:gd name="adj4" fmla="val 116613"/>
              <a:gd name="adj5" fmla="val 58220"/>
              <a:gd name="adj6" fmla="val 135720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secondary spermatocytes 23</a:t>
            </a:r>
            <a:endParaRPr lang="en-US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3" name="AutoShape 13"/>
          <p:cNvSpPr>
            <a:spLocks/>
          </p:cNvSpPr>
          <p:nvPr/>
        </p:nvSpPr>
        <p:spPr bwMode="auto">
          <a:xfrm flipH="1">
            <a:off x="7953404" y="4120580"/>
            <a:ext cx="2286000" cy="951494"/>
          </a:xfrm>
          <a:prstGeom prst="callout2">
            <a:avLst>
              <a:gd name="adj1" fmla="val 50079"/>
              <a:gd name="adj2" fmla="val 91801"/>
              <a:gd name="adj3" fmla="val 47393"/>
              <a:gd name="adj4" fmla="val 109770"/>
              <a:gd name="adj5" fmla="val 53644"/>
              <a:gd name="adj6" fmla="val 139671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Early spermatid 23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4" name="AutoShape 13"/>
          <p:cNvSpPr>
            <a:spLocks/>
          </p:cNvSpPr>
          <p:nvPr/>
        </p:nvSpPr>
        <p:spPr bwMode="auto">
          <a:xfrm flipH="1">
            <a:off x="7524776" y="5357826"/>
            <a:ext cx="2714628" cy="1000132"/>
          </a:xfrm>
          <a:prstGeom prst="callout2">
            <a:avLst>
              <a:gd name="adj1" fmla="val 30396"/>
              <a:gd name="adj2" fmla="val 96981"/>
              <a:gd name="adj3" fmla="val 34258"/>
              <a:gd name="adj4" fmla="val 107465"/>
              <a:gd name="adj5" fmla="val 40773"/>
              <a:gd name="adj6" fmla="val 124700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Mature sperm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60025" y="2087032"/>
            <a:ext cx="3427383" cy="5488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800" b="1" baseline="300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meiotic division</a:t>
            </a:r>
            <a:endParaRPr lang="en-US" sz="28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13635" y="87086"/>
            <a:ext cx="2963674" cy="5488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proliferation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Line 8"/>
          <p:cNvSpPr>
            <a:spLocks noChangeShapeType="1"/>
          </p:cNvSpPr>
          <p:nvPr/>
        </p:nvSpPr>
        <p:spPr bwMode="auto">
          <a:xfrm flipH="1" flipV="1">
            <a:off x="2095472" y="4572008"/>
            <a:ext cx="216024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 type="triangle" w="med" len="med"/>
            <a:tailEnd type="none" w="med" len="me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ar-SA"/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42684" y="4137577"/>
            <a:ext cx="3427383" cy="6695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meiotic division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66712" y="1003703"/>
            <a:ext cx="2571768" cy="4383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growth</a:t>
            </a:r>
            <a:endParaRPr lang="en-US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8003B5E8-7650-493C-8A5B-246CCBA77B06}"/>
              </a:ext>
            </a:extLst>
          </p:cNvPr>
          <p:cNvSpPr txBox="1">
            <a:spLocks/>
          </p:cNvSpPr>
          <p:nvPr/>
        </p:nvSpPr>
        <p:spPr>
          <a:xfrm>
            <a:off x="342684" y="5438954"/>
            <a:ext cx="2639064" cy="1010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transformation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10" grpId="0" animBg="1"/>
      <p:bldP spid="22" grpId="0" animBg="1"/>
      <p:bldP spid="36" grpId="0" animBg="1"/>
      <p:bldP spid="11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h03_07c.jpg                                                   00002A79Macintosh HD                   ABA78158:"/>
          <p:cNvPicPr>
            <a:picLocks noChangeAspect="1" noChangeArrowheads="1"/>
          </p:cNvPicPr>
          <p:nvPr/>
        </p:nvPicPr>
        <p:blipFill rotWithShape="1">
          <a:blip r:embed="rId4" cstate="print"/>
          <a:srcRect b="6966"/>
          <a:stretch/>
        </p:blipFill>
        <p:spPr bwMode="auto">
          <a:xfrm>
            <a:off x="1856936" y="96668"/>
            <a:ext cx="7849772" cy="6664664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9E08E-F0EB-4F93-8FD7-E5E04C0D89D6}"/>
              </a:ext>
            </a:extLst>
          </p:cNvPr>
          <p:cNvSpPr txBox="1">
            <a:spLocks/>
          </p:cNvSpPr>
          <p:nvPr/>
        </p:nvSpPr>
        <p:spPr>
          <a:xfrm>
            <a:off x="236337" y="4952927"/>
            <a:ext cx="1738994" cy="785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Growth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EC965EC-7BF0-4E7A-B9A1-87D33B5C2C69}"/>
              </a:ext>
            </a:extLst>
          </p:cNvPr>
          <p:cNvSpPr txBox="1">
            <a:spLocks/>
          </p:cNvSpPr>
          <p:nvPr/>
        </p:nvSpPr>
        <p:spPr>
          <a:xfrm>
            <a:off x="117943" y="2474668"/>
            <a:ext cx="1857388" cy="785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1st meiotic division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5FB9D0D6-31E4-49AB-85DC-DB908E57057F}"/>
              </a:ext>
            </a:extLst>
          </p:cNvPr>
          <p:cNvSpPr txBox="1">
            <a:spLocks/>
          </p:cNvSpPr>
          <p:nvPr/>
        </p:nvSpPr>
        <p:spPr>
          <a:xfrm>
            <a:off x="117943" y="333485"/>
            <a:ext cx="1857388" cy="785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2nd meiotic division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6C7A119-D56A-4042-9DFF-5837FCB295D3}"/>
              </a:ext>
            </a:extLst>
          </p:cNvPr>
          <p:cNvSpPr txBox="1">
            <a:spLocks/>
          </p:cNvSpPr>
          <p:nvPr/>
        </p:nvSpPr>
        <p:spPr>
          <a:xfrm>
            <a:off x="117942" y="1452057"/>
            <a:ext cx="1857389" cy="78579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Maturation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3A4FC90-CC79-469D-AF81-A0BD78B8E911}"/>
              </a:ext>
            </a:extLst>
          </p:cNvPr>
          <p:cNvSpPr txBox="1">
            <a:spLocks/>
          </p:cNvSpPr>
          <p:nvPr/>
        </p:nvSpPr>
        <p:spPr>
          <a:xfrm>
            <a:off x="137409" y="5870532"/>
            <a:ext cx="2029015" cy="890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proliferation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13">
            <a:extLst>
              <a:ext uri="{FF2B5EF4-FFF2-40B4-BE49-F238E27FC236}">
                <a16:creationId xmlns:a16="http://schemas.microsoft.com/office/drawing/2014/main" id="{7DC6D497-9443-44C8-9F03-3D16312ADB14}"/>
              </a:ext>
            </a:extLst>
          </p:cNvPr>
          <p:cNvSpPr>
            <a:spLocks/>
          </p:cNvSpPr>
          <p:nvPr/>
        </p:nvSpPr>
        <p:spPr bwMode="auto">
          <a:xfrm flipH="1">
            <a:off x="9514918" y="5738721"/>
            <a:ext cx="2286000" cy="785794"/>
          </a:xfrm>
          <a:prstGeom prst="callout2">
            <a:avLst>
              <a:gd name="adj1" fmla="val 50079"/>
              <a:gd name="adj2" fmla="val 91801"/>
              <a:gd name="adj3" fmla="val -36749"/>
              <a:gd name="adj4" fmla="val 159616"/>
              <a:gd name="adj5" fmla="val -128962"/>
              <a:gd name="adj6" fmla="val 184594"/>
            </a:avLst>
          </a:prstGeom>
          <a:noFill/>
          <a:ln w="38100">
            <a:solidFill>
              <a:srgbClr val="0000FF"/>
            </a:solidFill>
            <a:headEnd/>
            <a:tailEnd type="triangle" w="med" len="me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Sertoli cells</a:t>
            </a:r>
            <a:endParaRPr 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Star: 5 Points 1">
            <a:extLst>
              <a:ext uri="{FF2B5EF4-FFF2-40B4-BE49-F238E27FC236}">
                <a16:creationId xmlns:a16="http://schemas.microsoft.com/office/drawing/2014/main" id="{C1643EFD-0267-4A56-AF75-8CDBA3D94630}"/>
              </a:ext>
            </a:extLst>
          </p:cNvPr>
          <p:cNvSpPr/>
          <p:nvPr/>
        </p:nvSpPr>
        <p:spPr>
          <a:xfrm>
            <a:off x="5231775" y="5316499"/>
            <a:ext cx="540078" cy="422222"/>
          </a:xfrm>
          <a:prstGeom prst="star5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89A01114-1D21-456B-B50F-936C54F3A1F2}"/>
              </a:ext>
            </a:extLst>
          </p:cNvPr>
          <p:cNvSpPr/>
          <p:nvPr/>
        </p:nvSpPr>
        <p:spPr>
          <a:xfrm>
            <a:off x="5300941" y="4302517"/>
            <a:ext cx="540078" cy="422222"/>
          </a:xfrm>
          <a:prstGeom prst="star5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CABF999E-8581-47EA-B812-F9C1A28356E0}"/>
              </a:ext>
            </a:extLst>
          </p:cNvPr>
          <p:cNvSpPr/>
          <p:nvPr/>
        </p:nvSpPr>
        <p:spPr>
          <a:xfrm>
            <a:off x="5019587" y="3277539"/>
            <a:ext cx="424376" cy="422222"/>
          </a:xfrm>
          <a:prstGeom prst="star5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92CD71CE-D926-41EC-AE80-FF914ED4D201}"/>
              </a:ext>
            </a:extLst>
          </p:cNvPr>
          <p:cNvSpPr/>
          <p:nvPr/>
        </p:nvSpPr>
        <p:spPr>
          <a:xfrm>
            <a:off x="5302287" y="2445343"/>
            <a:ext cx="540078" cy="422222"/>
          </a:xfrm>
          <a:prstGeom prst="star5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AE24EB-1A54-4D95-87DF-723F561A9D73}"/>
              </a:ext>
            </a:extLst>
          </p:cNvPr>
          <p:cNvSpPr/>
          <p:nvPr/>
        </p:nvSpPr>
        <p:spPr>
          <a:xfrm rot="16949005">
            <a:off x="8804794" y="3168122"/>
            <a:ext cx="3898039" cy="403625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887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2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F8D349-447A-4E44-9C6F-2FEBA1492023}"/>
              </a:ext>
            </a:extLst>
          </p:cNvPr>
          <p:cNvSpPr/>
          <p:nvPr/>
        </p:nvSpPr>
        <p:spPr>
          <a:xfrm>
            <a:off x="211015" y="126608"/>
            <a:ext cx="11816862" cy="4886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Stages of spermatogenesis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Low">
              <a:lnSpc>
                <a:spcPct val="125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** It includes 4 stages: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(1) Stage of proliferation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Each primordial germ cell (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spermatogonium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46 chromosome) is divided by 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mitotic division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into 2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daughter</a:t>
            </a:r>
            <a:r>
              <a:rPr lang="en-US" sz="28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spermatogonium</a:t>
            </a:r>
            <a:r>
              <a:rPr lang="en-US" sz="28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(each contains 46 chromosomes).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(2)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Stage of growth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Each of the daughter spermatogonia acquired more cytoplasm and increased in size forming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primary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spermatocyte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(46 chromosomes).</a:t>
            </a:r>
            <a:endParaRPr lang="en-US" sz="28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4BB1903-4924-4A7E-9088-AB5BBCD68DB4}"/>
              </a:ext>
            </a:extLst>
          </p:cNvPr>
          <p:cNvSpPr/>
          <p:nvPr/>
        </p:nvSpPr>
        <p:spPr>
          <a:xfrm>
            <a:off x="900333" y="5345723"/>
            <a:ext cx="5512074" cy="75027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67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1B7E760-EC21-4328-A70B-6DA00528F9CF}"/>
              </a:ext>
            </a:extLst>
          </p:cNvPr>
          <p:cNvSpPr/>
          <p:nvPr/>
        </p:nvSpPr>
        <p:spPr>
          <a:xfrm>
            <a:off x="168812" y="126609"/>
            <a:ext cx="11901268" cy="5964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(3)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Stage of maturation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14300" algn="justLow">
              <a:lnSpc>
                <a:spcPct val="125000"/>
              </a:lnSpc>
            </a:pP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In this stage the primary spermatocytes divide by 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meiotic division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as follows: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UcParenR"/>
              <a:tabLst>
                <a:tab pos="457200" algn="l"/>
                <a:tab pos="6858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1st meiotic division (reduction division):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primary spermatocyte divide by meiotic division into two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secondary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spermatocytes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{23 chromosome (one contains 22+X and one 22+Y)}.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 algn="justLow">
              <a:lnSpc>
                <a:spcPct val="125000"/>
              </a:lnSpc>
              <a:buClr>
                <a:srgbClr val="000000"/>
              </a:buClr>
              <a:buFont typeface="+mj-lt"/>
              <a:buAutoNum type="romanUcParenR"/>
              <a:tabLst>
                <a:tab pos="457200" algn="l"/>
                <a:tab pos="6858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2nd meiotic division (equational division):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each of the developed secondary spermatocytes divide into two cells called 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spermatids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(each contains 23 chromosomes 22+X or 22+Y).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algn="justLow">
              <a:lnSpc>
                <a:spcPct val="125000"/>
              </a:lnSpc>
              <a:tabLst>
                <a:tab pos="685800" algn="r"/>
              </a:tabLst>
            </a:pP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N.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B; each primordial germ cell gives 8 spermatids (4= 22+X and 4= 22+Y).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343633-305D-45EA-A282-A9A3589A2878}"/>
              </a:ext>
            </a:extLst>
          </p:cNvPr>
          <p:cNvSpPr/>
          <p:nvPr/>
        </p:nvSpPr>
        <p:spPr>
          <a:xfrm>
            <a:off x="2236764" y="5920506"/>
            <a:ext cx="4935298" cy="60959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002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570C53-87BA-4AC4-B663-FF37C4D2F6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56" t="8412" r="74554" b="66189"/>
          <a:stretch/>
        </p:blipFill>
        <p:spPr>
          <a:xfrm rot="5400000">
            <a:off x="1105451" y="314145"/>
            <a:ext cx="2131828" cy="409788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3011EB-A03A-44D5-8DE0-8B6AACCB5BE2}"/>
              </a:ext>
            </a:extLst>
          </p:cNvPr>
          <p:cNvSpPr txBox="1">
            <a:spLocks/>
          </p:cNvSpPr>
          <p:nvPr/>
        </p:nvSpPr>
        <p:spPr>
          <a:xfrm>
            <a:off x="534572" y="5838093"/>
            <a:ext cx="3418449" cy="6049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Stage of transformation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3E0EC84-66FA-421B-849C-EB3CA278CE71}"/>
              </a:ext>
            </a:extLst>
          </p:cNvPr>
          <p:cNvSpPr txBox="1">
            <a:spLocks/>
          </p:cNvSpPr>
          <p:nvPr/>
        </p:nvSpPr>
        <p:spPr>
          <a:xfrm>
            <a:off x="502248" y="3464170"/>
            <a:ext cx="1720447" cy="6049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Spermatid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1AB954-3E6F-4B8E-B9AC-A221C6689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53" t="5448" r="14427" b="56446"/>
          <a:stretch/>
        </p:blipFill>
        <p:spPr>
          <a:xfrm rot="5400000">
            <a:off x="5070399" y="-376814"/>
            <a:ext cx="6316393" cy="7681967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A113CF5-F5C6-4049-BB62-82D92C16C328}"/>
              </a:ext>
            </a:extLst>
          </p:cNvPr>
          <p:cNvSpPr txBox="1">
            <a:spLocks/>
          </p:cNvSpPr>
          <p:nvPr/>
        </p:nvSpPr>
        <p:spPr>
          <a:xfrm>
            <a:off x="8954586" y="5950634"/>
            <a:ext cx="1720447" cy="6049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vert="horz">
            <a:no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Sperm</a:t>
            </a:r>
            <a:endParaRPr lang="en-US" sz="2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650C0B-6A39-4991-B335-75B4019716B4}"/>
              </a:ext>
            </a:extLst>
          </p:cNvPr>
          <p:cNvSpPr txBox="1"/>
          <p:nvPr/>
        </p:nvSpPr>
        <p:spPr>
          <a:xfrm>
            <a:off x="998807" y="1998015"/>
            <a:ext cx="464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BFBD0E0-7E1E-46D6-91F6-A3A2E7183CDF}"/>
              </a:ext>
            </a:extLst>
          </p:cNvPr>
          <p:cNvSpPr/>
          <p:nvPr/>
        </p:nvSpPr>
        <p:spPr>
          <a:xfrm>
            <a:off x="322269" y="305973"/>
            <a:ext cx="3898039" cy="403625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75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6|10.1|15.4|8.2|22.8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6.1|12.2|39.6|12.9|45.4|5.2|3.3|6.8|77|23.2|5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1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6|21.7|10.2|38.6|15.4|13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16.8|11.8|2.3|30.7|5.6|13|30.1|5.3|12.8|107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3.9|2.9|2.4|3.5|2.6|3.4|3.5|2.3|15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2|4.1|9.3|33.6|26.6|9.8|7.3|14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مستند" ma:contentTypeID="0x0101006F85BD0D362FE4498F457B21D75D702E" ma:contentTypeVersion="2" ma:contentTypeDescription="إنشاء مستند جديد." ma:contentTypeScope="" ma:versionID="d9c91dfda348a741d2745dfa51abaf23">
  <xsd:schema xmlns:xsd="http://www.w3.org/2001/XMLSchema" xmlns:xs="http://www.w3.org/2001/XMLSchema" xmlns:p="http://schemas.microsoft.com/office/2006/metadata/properties" xmlns:ns2="1f03ce4d-2404-4236-8700-bd01b623a4ab" targetNamespace="http://schemas.microsoft.com/office/2006/metadata/properties" ma:root="true" ma:fieldsID="8c61170eaf7a42f00aa32d3c70ae2e13" ns2:_="">
    <xsd:import namespace="1f03ce4d-2404-4236-8700-bd01b623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3ce4d-2404-4236-8700-bd01b623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نوع المحتوى"/>
        <xsd:element ref="dc:title" minOccurs="0" maxOccurs="1" ma:index="4" ma:displayName="العنوان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6C56F40-CA43-4402-8C26-C1FB525268D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8ED4E88-D71C-40B9-A36E-73183E67B8A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D4B4DC-AA6E-4AA5-8951-30C5EADE516D}"/>
</file>

<file path=docProps/app.xml><?xml version="1.0" encoding="utf-8"?>
<Properties xmlns="http://schemas.openxmlformats.org/officeDocument/2006/extended-properties" xmlns:vt="http://schemas.openxmlformats.org/officeDocument/2006/docPropsVTypes">
  <TotalTime>1815</TotalTime>
  <Words>1337</Words>
  <Application>Microsoft Office PowerPoint</Application>
  <PresentationFormat>Widescreen</PresentationFormat>
  <Paragraphs>169</Paragraphs>
  <Slides>19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Youssef Hussei. Ali</dc:creator>
  <cp:lastModifiedBy>Dr Youssef Hussei. Ali</cp:lastModifiedBy>
  <cp:revision>53</cp:revision>
  <dcterms:created xsi:type="dcterms:W3CDTF">2020-12-11T20:32:59Z</dcterms:created>
  <dcterms:modified xsi:type="dcterms:W3CDTF">2022-03-06T19:31:41Z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0x0101006F85BD0D362FE4498F457B21D75D702E</vt:lpwstr>
  </property>
</Properties>
</file>