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9" r:id="rId6"/>
    <p:sldId id="289" r:id="rId7"/>
    <p:sldId id="287" r:id="rId8"/>
    <p:sldId id="265" r:id="rId9"/>
    <p:sldId id="283" r:id="rId10"/>
    <p:sldId id="284" r:id="rId11"/>
    <p:sldId id="285" r:id="rId12"/>
    <p:sldId id="291" r:id="rId13"/>
    <p:sldId id="290" r:id="rId14"/>
    <p:sldId id="292" r:id="rId15"/>
    <p:sldId id="299" r:id="rId16"/>
    <p:sldId id="293" r:id="rId17"/>
    <p:sldId id="294" r:id="rId18"/>
    <p:sldId id="295" r:id="rId19"/>
    <p:sldId id="296" r:id="rId20"/>
    <p:sldId id="297" r:id="rId21"/>
    <p:sldId id="298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BEEB"/>
    <a:srgbClr val="E1F9FF"/>
    <a:srgbClr val="01C6FD"/>
    <a:srgbClr val="79AE02"/>
    <a:srgbClr val="067F9C"/>
    <a:srgbClr val="014E52"/>
    <a:srgbClr val="0C596D"/>
    <a:srgbClr val="03556D"/>
    <a:srgbClr val="145C72"/>
    <a:srgbClr val="000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5CD81-8508-4D2E-AD59-63445B0152F9}" v="7" dt="2020-12-21T07:02:47.292"/>
    <p1510:client id="{849B32D1-3F1C-4611-98CD-69D1B39F64AE}" v="35" dt="2020-12-21T05:57:31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2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GB" smtClean="0"/>
              <a:t>20/12/2020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urtle in ocean">
            <a:extLst>
              <a:ext uri="{FF2B5EF4-FFF2-40B4-BE49-F238E27FC236}">
                <a16:creationId xmlns:a16="http://schemas.microsoft.com/office/drawing/2014/main" id="{1BF8833C-D907-D24E-949C-65190DF629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01" t="28284" r="101" b="22912"/>
          <a:stretch/>
        </p:blipFill>
        <p:spPr>
          <a:xfrm>
            <a:off x="123992" y="124953"/>
            <a:ext cx="11944014" cy="4372387"/>
          </a:xfrm>
        </p:spPr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901450"/>
            <a:ext cx="10607040" cy="701731"/>
          </a:xfrm>
        </p:spPr>
        <p:txBody>
          <a:bodyPr/>
          <a:lstStyle/>
          <a:p>
            <a:r>
              <a:rPr lang="en-US" dirty="0"/>
              <a:t>Hemodynamic Disorders II</a:t>
            </a:r>
            <a:endParaRPr lang="en-GB" dirty="0"/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71" y="5603181"/>
            <a:ext cx="9144000" cy="480131"/>
          </a:xfrm>
        </p:spPr>
        <p:txBody>
          <a:bodyPr/>
          <a:lstStyle/>
          <a:p>
            <a:r>
              <a:rPr lang="en-GB" sz="2800" b="1" dirty="0"/>
              <a:t> </a:t>
            </a:r>
            <a:r>
              <a:rPr lang="en-US" sz="2800" b="1" dirty="0"/>
              <a:t>Hemostasis</a:t>
            </a:r>
            <a:endParaRPr lang="en-GB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A0BECE-B5DC-4470-8537-C67F7E6113AD}"/>
              </a:ext>
            </a:extLst>
          </p:cNvPr>
          <p:cNvSpPr txBox="1"/>
          <p:nvPr/>
        </p:nvSpPr>
        <p:spPr>
          <a:xfrm>
            <a:off x="9037864" y="5840186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Ghadeer</a:t>
            </a:r>
            <a:r>
              <a:rPr lang="en-US" dirty="0">
                <a:ea typeface="+mn-lt"/>
                <a:cs typeface="+mn-lt"/>
              </a:rPr>
              <a:t> Hayel, MD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Histopathologis</a:t>
            </a:r>
            <a:br>
              <a:rPr lang="en-US" dirty="0">
                <a:ea typeface="+mn-lt"/>
                <a:cs typeface="+mn-lt"/>
              </a:rPr>
            </a:br>
            <a:r>
              <a:rPr lang="en-US" dirty="0"/>
              <a:t>21/12/2020</a:t>
            </a:r>
          </a:p>
        </p:txBody>
      </p:sp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978" y="4693651"/>
            <a:ext cx="10607040" cy="757130"/>
          </a:xfrm>
        </p:spPr>
        <p:txBody>
          <a:bodyPr/>
          <a:lstStyle/>
          <a:p>
            <a:r>
              <a:rPr lang="en-US" sz="4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Platelets</a:t>
            </a:r>
            <a:endParaRPr lang="en-GB" sz="4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256" y="5521119"/>
            <a:ext cx="10641344" cy="590931"/>
          </a:xfrm>
        </p:spPr>
        <p:txBody>
          <a:bodyPr/>
          <a:lstStyle/>
          <a:p>
            <a:r>
              <a:rPr lang="en-US" b="1" dirty="0"/>
              <a:t>Critical role in hemostasis by (1) forming the primary plug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b="1" dirty="0"/>
              <a:t>initially seals vascular defects &amp; (2) providing a surface that binds &amp;concentrates activated coagulation factors.</a:t>
            </a:r>
            <a:endParaRPr lang="en-GB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2062"/>
            <a:ext cx="6166338" cy="372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40" y="82062"/>
            <a:ext cx="6025660" cy="372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163" y="1157264"/>
            <a:ext cx="5434885" cy="358216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Platelets are disc-shaped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anucleate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cell fragments 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Shed from megakaryocytes in bone marrow to the blood. 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Their function depends on several </a:t>
            </a:r>
            <a:r>
              <a:rPr lang="en-US" sz="2400" u="sng" dirty="0">
                <a:solidFill>
                  <a:schemeClr val="accent2">
                    <a:lumMod val="75000"/>
                  </a:schemeClr>
                </a:solidFill>
              </a:rPr>
              <a:t>glycoprotein receptors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, a contractile </a:t>
            </a:r>
            <a:r>
              <a:rPr lang="en-US" sz="2400" u="sng" dirty="0">
                <a:solidFill>
                  <a:schemeClr val="accent2">
                    <a:lumMod val="75000"/>
                  </a:schemeClr>
                </a:solidFill>
              </a:rPr>
              <a:t>cytoskeleton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, &amp; two types of  </a:t>
            </a:r>
            <a:r>
              <a:rPr lang="en-US" sz="2400" u="sng" dirty="0">
                <a:solidFill>
                  <a:schemeClr val="accent2">
                    <a:lumMod val="75000"/>
                  </a:schemeClr>
                </a:solidFill>
              </a:rPr>
              <a:t>Cytoplasmic granules: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5" y="358774"/>
            <a:ext cx="6115978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49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9284" y="798490"/>
            <a:ext cx="5434885" cy="4412557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α-Granules: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Adhesion molecule P-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selectin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on their membranes.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Contian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coagulation proteins (fibrinogen, coagulation factor V, &amp;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vWF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), also wound healing proteins (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fibronectin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, platelet factor 4,platelet-derived growth factor (PDGF), transforming growth factor-β).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Dense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(δ) 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granules: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Contain ADP, ATP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Ca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+2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serotonin , &amp; epinephrine.</a:t>
            </a:r>
          </a:p>
        </p:txBody>
      </p:sp>
      <p:sp>
        <p:nvSpPr>
          <p:cNvPr id="2" name="AutoShape 2" descr="Acquired disorders affecting megakaryocytes and platelets | Basicmedical 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89020"/>
            <a:ext cx="5706460" cy="524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523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317360" y="890954"/>
            <a:ext cx="5438671" cy="480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Garamond" pitchFamily="16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Garamond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Garamond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Garamond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Garamond" pitchFamily="16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Garamond" pitchFamily="16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Garamond" pitchFamily="16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Garamond" pitchFamily="16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Garamond" pitchFamily="16" charset="0"/>
                <a:ea typeface="Microsoft YaHei" charset="-122"/>
              </a:defRPr>
            </a:lvl9pPr>
          </a:lstStyle>
          <a:p>
            <a:pPr marL="0" indent="0">
              <a:spcBef>
                <a:spcPts val="600"/>
              </a:spcBef>
              <a:buSzPct val="70000"/>
              <a:buNone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After a traumatic vascular injury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sym typeface="Wingdings" pitchFamily="2" charset="2"/>
              </a:rPr>
              <a:t> platelets encounter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vWF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 &amp; collagen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sym typeface="Wingdings" pitchFamily="2" charset="2"/>
              </a:rPr>
              <a:t>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 Four events in the formation of a platelet plug:</a:t>
            </a:r>
          </a:p>
          <a:p>
            <a:pPr lvl="2" eaLnBrk="1" hangingPunct="1">
              <a:spcBef>
                <a:spcPts val="600"/>
              </a:spcBef>
              <a:buSzPct val="70000"/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Platelet adhesion</a:t>
            </a:r>
          </a:p>
          <a:p>
            <a:pPr lvl="2" eaLnBrk="1" hangingPunct="1">
              <a:spcBef>
                <a:spcPts val="600"/>
              </a:spcBef>
              <a:buSzPct val="70000"/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Platelet activation</a:t>
            </a:r>
          </a:p>
          <a:p>
            <a:pPr lvl="2" eaLnBrk="1" hangingPunct="1">
              <a:spcBef>
                <a:spcPts val="600"/>
              </a:spcBef>
              <a:buSzPct val="70000"/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Platelet aggregation</a:t>
            </a:r>
          </a:p>
          <a:p>
            <a:pPr lvl="2">
              <a:spcBef>
                <a:spcPts val="600"/>
              </a:spcBef>
              <a:buSzPct val="70000"/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Fibrin formation &amp; support of local  coagulation </a:t>
            </a:r>
          </a:p>
          <a:p>
            <a:pPr lvl="2" eaLnBrk="1" hangingPunct="1">
              <a:spcBef>
                <a:spcPts val="600"/>
              </a:spcBef>
              <a:buClr>
                <a:srgbClr val="E5E5FF"/>
              </a:buClr>
              <a:buSzPct val="70000"/>
              <a:buFont typeface="Wingdings" charset="2"/>
              <a:buChar char=""/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79" y="3305908"/>
            <a:ext cx="5682379" cy="2681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79" y="140677"/>
            <a:ext cx="5682378" cy="26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4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30823" y="631862"/>
            <a:ext cx="4938346" cy="3915866"/>
          </a:xfrm>
        </p:spPr>
        <p:txBody>
          <a:bodyPr/>
          <a:lstStyle/>
          <a:p>
            <a:r>
              <a:rPr lang="en-US" sz="2400" b="1" u="sng" dirty="0">
                <a:solidFill>
                  <a:schemeClr val="accent2"/>
                </a:solidFill>
                <a:latin typeface="+mj-lt"/>
              </a:rPr>
              <a:t>Platelet adhesion</a:t>
            </a:r>
          </a:p>
          <a:p>
            <a:endParaRPr lang="en-US" sz="2000" b="1" i="1" u="sng" dirty="0">
              <a:solidFill>
                <a:schemeClr val="accent2"/>
              </a:solidFill>
              <a:latin typeface="+mj-lt"/>
            </a:endParaRPr>
          </a:p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Is mediated mainly via interactions with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</a:rPr>
              <a:t>vWF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acts as a </a:t>
            </a:r>
            <a:r>
              <a:rPr lang="en-US" sz="2200" u="sng" dirty="0">
                <a:solidFill>
                  <a:schemeClr val="accent2">
                    <a:lumMod val="75000"/>
                  </a:schemeClr>
                </a:solidFill>
              </a:rPr>
              <a:t>bridge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between the platelet surface receptor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glycoprotein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</a:rPr>
              <a:t>Ib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</a:rPr>
              <a:t>GpIb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) and exposed collagen.</a:t>
            </a:r>
          </a:p>
          <a:p>
            <a:endParaRPr lang="en-US" sz="2000" b="1" dirty="0">
              <a:latin typeface="+mj-lt"/>
            </a:endParaRPr>
          </a:p>
          <a:p>
            <a:r>
              <a:rPr lang="en-US" sz="2400" dirty="0">
                <a:solidFill>
                  <a:srgbClr val="C00000"/>
                </a:solidFill>
                <a:latin typeface="+mj-lt"/>
              </a:rPr>
              <a:t>Genetic deficiencies of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vWF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(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vonWillebrand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disease) or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GpIb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(Bernard-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Soulier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syndrome) result in bleeding disorders.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93" y="527538"/>
            <a:ext cx="5671453" cy="565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11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92186" y="411628"/>
            <a:ext cx="5694607" cy="4478573"/>
          </a:xfrm>
        </p:spPr>
        <p:txBody>
          <a:bodyPr/>
          <a:lstStyle/>
          <a:p>
            <a:r>
              <a:rPr lang="en-US" sz="2400" b="1" u="sng" dirty="0">
                <a:solidFill>
                  <a:schemeClr val="accent2"/>
                </a:solidFill>
                <a:latin typeface="+mj-lt"/>
              </a:rPr>
              <a:t>Platelet activation</a:t>
            </a:r>
          </a:p>
          <a:p>
            <a:endParaRPr lang="en-US" sz="1800" b="1" i="1" u="sng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+ Platelets rapidly change shape following adhesion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from smooth discs to spiky “sea urchins”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greatly increased surface area. </a:t>
            </a:r>
          </a:p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+ alterations in glycoprotein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IIb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IIIa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that increase its affinity for fibrinogen, </a:t>
            </a:r>
          </a:p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+ the translocation of negatively charged phospholipids (particularly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phosphatidylserine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) to the platelet surface. (bind calcium &amp; serve as sites for the assembly of coagulation factor complexes).</a:t>
            </a:r>
          </a:p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+ Secretion (release reaction) of granule contents occurs with changes in shape; </a:t>
            </a:r>
            <a:r>
              <a:rPr lang="en-US" sz="2200" u="sng" dirty="0">
                <a:solidFill>
                  <a:schemeClr val="accent2">
                    <a:lumMod val="75000"/>
                  </a:schemeClr>
                </a:solidFill>
              </a:rPr>
              <a:t>these two events  referred to together as platelet activatio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72" y="527538"/>
            <a:ext cx="5671453" cy="5659989"/>
          </a:xfrm>
          <a:prstGeom prst="rect">
            <a:avLst/>
          </a:prstGeom>
        </p:spPr>
      </p:pic>
      <p:pic>
        <p:nvPicPr>
          <p:cNvPr id="2050" name="Picture 2" descr="Swarm of Sea Urchins Wreaks Destruction on US West Coast - GV W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227" y="180305"/>
            <a:ext cx="2009105" cy="17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75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30823" y="593226"/>
            <a:ext cx="5480580" cy="5017835"/>
          </a:xfrm>
        </p:spPr>
        <p:txBody>
          <a:bodyPr/>
          <a:lstStyle/>
          <a:p>
            <a:r>
              <a:rPr lang="en-US" sz="2400" b="1" u="sng" dirty="0">
                <a:solidFill>
                  <a:schemeClr val="accent2"/>
                </a:solidFill>
                <a:latin typeface="+mj-lt"/>
              </a:rPr>
              <a:t>Platelet activation</a:t>
            </a:r>
          </a:p>
          <a:p>
            <a:endParaRPr lang="en-US" sz="1800" b="1" i="1" u="sng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Platelet activation triggered by a number of factors:</a:t>
            </a:r>
          </a:p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+ Thrombin activates platelets through protease-activated receptor (PAR)</a:t>
            </a:r>
          </a:p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+ ADP causes additional rounds of platelet activation (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recruitment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+ Activated platelets also produce the prostaglandin thromboxane A2 (TXA2), a potent inducer of platelet aggregation. </a:t>
            </a:r>
          </a:p>
          <a:p>
            <a:r>
              <a:rPr lang="en-US" sz="2200" dirty="0">
                <a:solidFill>
                  <a:srgbClr val="C00000"/>
                </a:solidFill>
                <a:latin typeface="+mj-lt"/>
              </a:rPr>
              <a:t>+Aspirin inhibits platelet aggregation &amp; produces a mild bleeding defect by inhibiting cyclooxygenase, a platelet enzyme that is required for TXA2 synthesis.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51" y="1267413"/>
            <a:ext cx="5530775" cy="45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17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91432" y="670499"/>
            <a:ext cx="4965424" cy="5017835"/>
          </a:xfrm>
        </p:spPr>
        <p:txBody>
          <a:bodyPr/>
          <a:lstStyle/>
          <a:p>
            <a:r>
              <a:rPr lang="en-US" sz="2400" b="1" u="sng" dirty="0">
                <a:solidFill>
                  <a:schemeClr val="accent2"/>
                </a:solidFill>
                <a:latin typeface="+mj-lt"/>
              </a:rPr>
              <a:t>Platelet aggregation</a:t>
            </a:r>
          </a:p>
          <a:p>
            <a:endParaRPr lang="en-US" sz="2400" b="1" u="sng" dirty="0">
              <a:solidFill>
                <a:schemeClr val="accent2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Conformational change in glycoprotein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IIb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IIIa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occurs with platelet activation allows binding of fibrinogen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Fibrinogen, a large bivalent plasma polypeptide that forms bridges between adjacent platelets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aggregation.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solidFill>
                  <a:srgbClr val="C00000"/>
                </a:solidFill>
                <a:latin typeface="+mj-lt"/>
              </a:rPr>
              <a:t>Inherited deficiency of </a:t>
            </a:r>
            <a:r>
              <a:rPr lang="en-US" sz="2200" dirty="0" err="1">
                <a:solidFill>
                  <a:srgbClr val="C00000"/>
                </a:solidFill>
                <a:latin typeface="+mj-lt"/>
              </a:rPr>
              <a:t>GpIIb-IIIa</a:t>
            </a:r>
            <a:r>
              <a:rPr lang="en-US" sz="2200" dirty="0">
                <a:solidFill>
                  <a:srgbClr val="C00000"/>
                </a:solidFill>
                <a:latin typeface="+mj-lt"/>
              </a:rPr>
              <a:t> results in a bleeding disorder called </a:t>
            </a:r>
            <a:r>
              <a:rPr lang="en-US" sz="2200" dirty="0" err="1">
                <a:solidFill>
                  <a:srgbClr val="C00000"/>
                </a:solidFill>
                <a:latin typeface="+mj-lt"/>
              </a:rPr>
              <a:t>Glanzmann</a:t>
            </a:r>
            <a:r>
              <a:rPr lang="en-US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+mj-lt"/>
              </a:rPr>
              <a:t>thrombasthenia</a:t>
            </a:r>
            <a:r>
              <a:rPr lang="en-US" sz="2200" dirty="0">
                <a:solidFill>
                  <a:srgbClr val="C00000"/>
                </a:solidFill>
                <a:latin typeface="+mj-lt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73" y="527538"/>
            <a:ext cx="5671453" cy="565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2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30824" y="734894"/>
            <a:ext cx="5313154" cy="5017835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The initial wave of aggregation is reversible, but concurrent activation of thrombin stabilizes the platelet plug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causing further platelet activation &amp; aggregation &amp; by promoting irreversible 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platelet contraction.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Platelet contraction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is dependent on the cytoskeleton &amp; consolidates the aggregated platelets.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In parallel, thrombin also converts fibrinogen into insoluble fibrin, cementing the platelets in place &amp; creating the definitive secondary hemostatic plug.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93" y="527538"/>
            <a:ext cx="5671453" cy="565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10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Large full slide image">
            <a:extLst>
              <a:ext uri="{FF2B5EF4-FFF2-40B4-BE49-F238E27FC236}">
                <a16:creationId xmlns:a16="http://schemas.microsoft.com/office/drawing/2014/main" id="{04651C38-FC54-400F-A9F3-B49EC4829A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11" name="Rectangle 10" descr="Title accent block">
            <a:extLst>
              <a:ext uri="{FF2B5EF4-FFF2-40B4-BE49-F238E27FC236}">
                <a16:creationId xmlns:a16="http://schemas.microsoft.com/office/drawing/2014/main" id="{DF754616-DC65-1841-9419-6C0DCBEB6DFB}"/>
              </a:ext>
            </a:extLst>
          </p:cNvPr>
          <p:cNvSpPr/>
          <p:nvPr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 descr="Slide number background block">
            <a:extLst>
              <a:ext uri="{FF2B5EF4-FFF2-40B4-BE49-F238E27FC236}">
                <a16:creationId xmlns:a16="http://schemas.microsoft.com/office/drawing/2014/main" id="{AC2B5667-FA20-49C2-A3CD-B275BB41F618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F153D4-F9C1-4295-8CB0-BFC0E94D4C64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19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Low platelet count? Nature has a solution! | Platelets, Low platelets, Low  platelet cou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307768"/>
            <a:ext cx="6968313" cy="39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467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1" y="990485"/>
            <a:ext cx="10559449" cy="5330709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b="1" dirty="0">
                <a:latin typeface="Georgia" pitchFamily="18" charset="0"/>
              </a:rPr>
              <a:t>Hemostasis is a precisely orchestrated process occurs at the site of vascular injury &amp; culminates in the formation of a blood clot, to prevent or limit the extent of bleeding</a:t>
            </a:r>
            <a:r>
              <a:rPr lang="en-US" sz="1800" dirty="0">
                <a:latin typeface="Georgia" pitchFamily="18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b="1" dirty="0">
                <a:latin typeface="Georgia" pitchFamily="18" charset="0"/>
              </a:rPr>
              <a:t>involves platelets, clotting factors, &amp; endothelium.</a:t>
            </a:r>
            <a:endParaRPr lang="en-US" sz="1800" dirty="0">
              <a:latin typeface="Georgia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b="1" dirty="0">
                <a:latin typeface="Georgia" pitchFamily="18" charset="0"/>
              </a:rPr>
              <a:t>The arrest of bleeding – </a:t>
            </a:r>
            <a:r>
              <a:rPr lang="en-US" sz="1800" b="1" dirty="0" err="1">
                <a:latin typeface="Georgia" pitchFamily="18" charset="0"/>
              </a:rPr>
              <a:t>Hemo</a:t>
            </a:r>
            <a:r>
              <a:rPr lang="en-US" sz="1800" b="1" dirty="0">
                <a:latin typeface="Georgia" pitchFamily="18" charset="0"/>
              </a:rPr>
              <a:t> = Blood , Stasis = stop, slow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b="1" dirty="0">
                <a:latin typeface="Georgia" pitchFamily="18" charset="0"/>
              </a:rPr>
              <a:t>It is essential for life and deranged in many disorders, divided in two main groups: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Hemorrhagic</a:t>
            </a:r>
            <a:r>
              <a:rPr lang="en-US" sz="1800" i="1" dirty="0"/>
              <a:t> disorders</a:t>
            </a:r>
            <a:r>
              <a:rPr lang="en-US" sz="1800" dirty="0"/>
              <a:t>:  excessive bleeding, hemostatic mechanisms are either blunted or insufficient to prevent abnormal blood loss.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A40000"/>
                </a:solidFill>
              </a:rPr>
              <a:t>Thrombotic</a:t>
            </a:r>
            <a:r>
              <a:rPr lang="en-US" sz="1800" i="1" dirty="0"/>
              <a:t> disorders:  </a:t>
            </a:r>
            <a:r>
              <a:rPr lang="en-US" sz="1800" dirty="0"/>
              <a:t>blood clots (called </a:t>
            </a:r>
            <a:r>
              <a:rPr lang="en-US" sz="1800" i="1" dirty="0">
                <a:solidFill>
                  <a:srgbClr val="C00000"/>
                </a:solidFill>
              </a:rPr>
              <a:t>thrombi</a:t>
            </a:r>
            <a:r>
              <a:rPr lang="en-US" sz="1800" dirty="0"/>
              <a:t>) form within intact (</a:t>
            </a:r>
            <a:r>
              <a:rPr lang="en-US" sz="1800" b="1" dirty="0">
                <a:latin typeface="Georgia" pitchFamily="18" charset="0"/>
              </a:rPr>
              <a:t>non-traumatized) </a:t>
            </a:r>
            <a:r>
              <a:rPr lang="en-US" sz="1800" dirty="0"/>
              <a:t>blood vessels or within the chambers of the heart. </a:t>
            </a:r>
          </a:p>
          <a:p>
            <a:pPr>
              <a:spcAft>
                <a:spcPts val="600"/>
              </a:spcAft>
            </a:pPr>
            <a:endParaRPr lang="en-US" sz="1800" b="1" dirty="0">
              <a:latin typeface="Georgia" pitchFamily="18" charset="0"/>
            </a:endParaRP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 descr="Slide number background block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1673" y="618186"/>
            <a:ext cx="4159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Hemostasis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8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4964807" y="4282223"/>
            <a:ext cx="2434108" cy="17128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Balance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2266684" y="2163650"/>
            <a:ext cx="7650050" cy="2749638"/>
          </a:xfrm>
          <a:prstGeom prst="leftRightArrow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Hemostasis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00057" y="3329186"/>
            <a:ext cx="132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Bleeding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8024" y="3338414"/>
            <a:ext cx="1573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40000"/>
                </a:solidFill>
              </a:rPr>
              <a:t>Clotting</a:t>
            </a:r>
          </a:p>
        </p:txBody>
      </p:sp>
      <p:sp>
        <p:nvSpPr>
          <p:cNvPr id="11" name="Down Arrow Callout 10"/>
          <p:cNvSpPr/>
          <p:nvPr/>
        </p:nvSpPr>
        <p:spPr>
          <a:xfrm>
            <a:off x="4964807" y="746975"/>
            <a:ext cx="2434108" cy="2034862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Endothelium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Platelets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Clotting factors</a:t>
            </a:r>
          </a:p>
        </p:txBody>
      </p:sp>
    </p:spTree>
    <p:extLst>
      <p:ext uri="{BB962C8B-B14F-4D97-AF65-F5344CB8AC3E}">
        <p14:creationId xmlns:p14="http://schemas.microsoft.com/office/powerpoint/2010/main" val="386570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44477"/>
            <a:ext cx="5170715" cy="158812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general sequence of events leading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hemostasis..</a:t>
            </a:r>
            <a:endParaRPr lang="da-DK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700512" cy="3561943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Arteriolar vasoconstriction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Primary hemostasis: the formation of the platelet plug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Secondary hemostasis: deposition of fibrin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Clot stabilization and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resorption</a:t>
            </a:r>
            <a:br>
              <a:rPr lang="da-DK" sz="24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da-DK" sz="2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" name="Picture Placeholder 22" descr="Right side image placeholder">
            <a:extLst>
              <a:ext uri="{FF2B5EF4-FFF2-40B4-BE49-F238E27FC236}">
                <a16:creationId xmlns:a16="http://schemas.microsoft.com/office/drawing/2014/main" id="{DC389449-072E-4155-BA3B-C45AA950BF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4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7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5741" y="1989262"/>
            <a:ext cx="5365661" cy="3561943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Occurs immediately &amp;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markedly reduces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blood flow to the injured area 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</a:rPr>
              <a:t>mediated by: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reflex neurogenic mechanisms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</a:rPr>
              <a:t>augmented by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local secretion of factors such as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</a:rPr>
              <a:t>endothelin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Endothelin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a potent endothelium-derived vasoconstrictor.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This effect is transient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bleeding would resume  if not for activation of platelets &amp; coagulation factors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04" y="384099"/>
            <a:ext cx="11174186" cy="1698927"/>
          </a:xfrm>
        </p:spPr>
        <p:txBody>
          <a:bodyPr/>
          <a:lstStyle/>
          <a:p>
            <a:br>
              <a:rPr lang="en-US" b="0" i="1" dirty="0"/>
            </a:br>
            <a:r>
              <a:rPr lang="en-US" sz="40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Arteriolar vasoconstriction</a:t>
            </a:r>
            <a:br>
              <a:rPr lang="da-DK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2" y="1687132"/>
            <a:ext cx="6156101" cy="457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2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035" y="1979659"/>
            <a:ext cx="5653824" cy="3561943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Disruption of the endothelium exposes </a:t>
            </a:r>
            <a:r>
              <a:rPr lang="en-US" sz="2000" u="sng" dirty="0" err="1">
                <a:solidFill>
                  <a:schemeClr val="accent2">
                    <a:lumMod val="75000"/>
                  </a:schemeClr>
                </a:solidFill>
              </a:rPr>
              <a:t>subendothelial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von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Willebrand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factor (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vWF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&amp;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collagen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Which Promote platelet adherence &amp;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</a:rPr>
              <a:t>activation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dramatic shape change (small rounded discs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flat plates with spiky protrusions that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markedly increased surface area)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 release of secretory granules.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secretory granules products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recruit additional platelets in minutes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aggregate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to form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primary hemostatic plug</a:t>
            </a:r>
            <a:endParaRPr lang="en-GB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47" y="257577"/>
            <a:ext cx="11174186" cy="1831991"/>
          </a:xfrm>
        </p:spPr>
        <p:txBody>
          <a:bodyPr/>
          <a:lstStyle/>
          <a:p>
            <a:br>
              <a:rPr lang="en-US" b="0" i="1" dirty="0"/>
            </a:br>
            <a:r>
              <a:rPr lang="en-US" sz="40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hemostasis: the formation of the platelet plug</a:t>
            </a:r>
            <a:br>
              <a:rPr lang="da-DK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8" y="1712890"/>
            <a:ext cx="5530775" cy="45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3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9176" y="1642056"/>
            <a:ext cx="5911403" cy="4675031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Vascular injury also exposes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factor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at the site of injury.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factor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is a membrane-bound </a:t>
            </a:r>
            <a:r>
              <a:rPr lang="en-US" sz="2000" u="sng" dirty="0" err="1">
                <a:solidFill>
                  <a:schemeClr val="accent2">
                    <a:lumMod val="75000"/>
                  </a:schemeClr>
                </a:solidFill>
              </a:rPr>
              <a:t>procoagulant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glycoprotein , normally expressed by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subendothelial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cells in the vessel wall (smooth muscle cells &amp; fibroblasts).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It binds &amp; activates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VII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 cascade of reactions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thrombin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generation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Thrombin cleaves circulating fibrinogen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insoluble fibrin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creating a fibrin meshwork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Fibrin is a potent activator of platelets, leading to additional platelet aggregation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These events create 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</a:rPr>
              <a:t>the initial platelet plug.</a:t>
            </a:r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24" y="575546"/>
            <a:ext cx="11174186" cy="646331"/>
          </a:xfrm>
        </p:spPr>
        <p:txBody>
          <a:bodyPr/>
          <a:lstStyle/>
          <a:p>
            <a:r>
              <a:rPr lang="en-US" sz="40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hemostasis: Deposition of fibrin.</a:t>
            </a:r>
            <a:endParaRPr lang="en-GB" sz="40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579" y="1983347"/>
            <a:ext cx="5682379" cy="39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3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0136" y="1918541"/>
            <a:ext cx="5365661" cy="3954225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Polymerized fibrin &amp; platelet aggregates undergo contraction to form a solid,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permanent plug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that prevents further hemorrhage.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At this  stage,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counter regulatory mechanisms (e.g.,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tissue plasminogen activator, t-PA made by endothelial cells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) are set into motion that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limit clotting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to the site of injury.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This mechanisms eventually lead to clot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resorption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&amp; tissue repair.</a:t>
            </a:r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46" y="358341"/>
            <a:ext cx="11174186" cy="1698927"/>
          </a:xfrm>
        </p:spPr>
        <p:txBody>
          <a:bodyPr/>
          <a:lstStyle/>
          <a:p>
            <a:b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 stabilization &amp;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resorption</a:t>
            </a:r>
            <a:br>
              <a:rPr lang="da-DK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35" y="1764406"/>
            <a:ext cx="5372850" cy="410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3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Large full slide image">
            <a:extLst>
              <a:ext uri="{FF2B5EF4-FFF2-40B4-BE49-F238E27FC236}">
                <a16:creationId xmlns:a16="http://schemas.microsoft.com/office/drawing/2014/main" id="{04651C38-FC54-400F-A9F3-B49EC4829A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723"/>
            <a:ext cx="12191999" cy="6858000"/>
          </a:xfrm>
          <a:solidFill>
            <a:schemeClr val="bg2"/>
          </a:solidFill>
        </p:spPr>
      </p:pic>
      <p:sp>
        <p:nvSpPr>
          <p:cNvPr id="11" name="Rectangle 10" descr="Title accent block">
            <a:extLst>
              <a:ext uri="{FF2B5EF4-FFF2-40B4-BE49-F238E27FC236}">
                <a16:creationId xmlns:a16="http://schemas.microsoft.com/office/drawing/2014/main" id="{DF754616-DC65-1841-9419-6C0DCBEB6DFB}"/>
              </a:ext>
            </a:extLst>
          </p:cNvPr>
          <p:cNvSpPr/>
          <p:nvPr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 descr="Slide number background block">
            <a:extLst>
              <a:ext uri="{FF2B5EF4-FFF2-40B4-BE49-F238E27FC236}">
                <a16:creationId xmlns:a16="http://schemas.microsoft.com/office/drawing/2014/main" id="{AC2B5667-FA20-49C2-A3CD-B275BB41F618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F153D4-F9C1-4295-8CB0-BFC0E94D4C64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9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5426" y="178534"/>
            <a:ext cx="5867042" cy="655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Endothelial cells are central regulators of hemostasis;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balance between anti-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thrombic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&amp;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prothrombotic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activities of endothelium determines whether thrombus formation, propagation, or dissolution occurs.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endothelial cells express a variety of anticoagulant factors that inhibit platelet aggregation  &amp; coagulation, &amp; promote fibrinolysis.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Trauma, microbial pathogens, hemodynamic forces, &amp; a number of pro-inflammatory mediators shift the balance, &amp; 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endothelial cells acquire numerous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</a:rPr>
              <a:t>procoagulant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activities.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Endothelium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modulates the functions of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platelets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and can trigger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coagulation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68" y="1483351"/>
            <a:ext cx="5450714" cy="4347954"/>
          </a:xfrm>
          <a:prstGeom prst="rect">
            <a:avLst/>
          </a:prstGeom>
          <a:solidFill>
            <a:srgbClr val="1ABEEB"/>
          </a:solidFill>
        </p:spPr>
      </p:pic>
    </p:spTree>
    <p:extLst>
      <p:ext uri="{BB962C8B-B14F-4D97-AF65-F5344CB8AC3E}">
        <p14:creationId xmlns:p14="http://schemas.microsoft.com/office/powerpoint/2010/main" val="192505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_Template_03_CA - v7" id="{215D63C3-B139-4AD7-9F60-51396BC82D2C}" vid="{FAE53EBD-DCD0-4C4A-8B10-EB06EA2364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A4CE2C4C7B96C94992FCDCD516328081" ma:contentTypeVersion="2" ma:contentTypeDescription="إنشاء مستند جديد." ma:contentTypeScope="" ma:versionID="e39eb1915eaa0ac6968aed246ff79898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b9628f85f8168a3a4216218f69afe6c1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D45BF7-BF81-456C-8180-DB5A4A724E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85ad6-e60d-4dbf-9f0f-7ca539838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0439D9-8631-4FC1-BCE0-1BDB23425EE1}">
  <ds:schemaRefs>
    <ds:schemaRef ds:uri="6dc4bcd6-49db-4c07-9060-8acfc67cef9f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fb0879af-3eba-417a-a55a-ffe6dcd6ca77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presentation</Template>
  <TotalTime>0</TotalTime>
  <Words>967</Words>
  <Application>Microsoft Office PowerPoint</Application>
  <PresentationFormat>Widescreen</PresentationFormat>
  <Paragraphs>92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Hemodynamic Disorders II</vt:lpstr>
      <vt:lpstr>PowerPoint Presentation</vt:lpstr>
      <vt:lpstr>PowerPoint Presentation</vt:lpstr>
      <vt:lpstr>The general sequence of events leading to hemostasis..</vt:lpstr>
      <vt:lpstr> Arteriolar vasoconstriction </vt:lpstr>
      <vt:lpstr> Primary hemostasis: the formation of the platelet plug </vt:lpstr>
      <vt:lpstr>Secondary hemostasis: Deposition of fibrin.</vt:lpstr>
      <vt:lpstr> Clot stabilization &amp; resorption </vt:lpstr>
      <vt:lpstr>PowerPoint Presentation</vt:lpstr>
      <vt:lpstr>Platelets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Hemodynamic Disorders II</dc:title>
  <dc:creator/>
  <cp:lastModifiedBy/>
  <cp:revision>13</cp:revision>
  <dcterms:created xsi:type="dcterms:W3CDTF">2018-10-22T06:51:35Z</dcterms:created>
  <dcterms:modified xsi:type="dcterms:W3CDTF">2020-12-21T07:02:49Z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