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2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9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2298-CC08-45DF-BEF0-6B2A0F8F74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B6B0-12CA-4811-B42D-4870A972F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3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/>
              <a:t>SIRS, Sepsis and septic shock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200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By : </a:t>
            </a:r>
            <a:r>
              <a:rPr lang="en-US" dirty="0" err="1">
                <a:solidFill>
                  <a:srgbClr val="C00000"/>
                </a:solidFill>
              </a:rPr>
              <a:t>Leen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Alawneh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Sana’a </a:t>
            </a:r>
            <a:r>
              <a:rPr lang="en-US" dirty="0" err="1">
                <a:solidFill>
                  <a:srgbClr val="C00000"/>
                </a:solidFill>
              </a:rPr>
              <a:t>AlQura’an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Sarah </a:t>
            </a:r>
            <a:r>
              <a:rPr lang="en-US" dirty="0" err="1">
                <a:solidFill>
                  <a:srgbClr val="C00000"/>
                </a:solidFill>
              </a:rPr>
              <a:t>zaghlol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Rawia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Aburumman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Supervised by : </a:t>
            </a:r>
            <a:r>
              <a:rPr lang="en-US" dirty="0" err="1">
                <a:solidFill>
                  <a:srgbClr val="C00000"/>
                </a:solidFill>
              </a:rPr>
              <a:t>DR.Tareq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Aledwan</a:t>
            </a:r>
            <a:r>
              <a:rPr lang="en-US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673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86E8FE-8675-D447-8BC6-693DF204B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Labs and imaging:</a:t>
            </a:r>
            <a:endParaRPr lang="en-JO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747B263-72C3-E548-928F-161D32EDB8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CBC with differential </a:t>
            </a:r>
          </a:p>
          <a:p>
            <a:r>
              <a:rPr lang="en-US" dirty="0"/>
              <a:t>Liver enzymes and coagulation study</a:t>
            </a:r>
          </a:p>
          <a:p>
            <a:r>
              <a:rPr lang="en-US" dirty="0"/>
              <a:t>Basic metabolic panel and lactate </a:t>
            </a:r>
          </a:p>
          <a:p>
            <a:r>
              <a:rPr lang="en-US" dirty="0"/>
              <a:t>Electrolytes and glucose </a:t>
            </a:r>
          </a:p>
          <a:p>
            <a:r>
              <a:rPr lang="en-US" dirty="0"/>
              <a:t>Urinalysis </a:t>
            </a:r>
          </a:p>
          <a:p>
            <a:r>
              <a:rPr lang="en-US" dirty="0"/>
              <a:t>Chest X-ray </a:t>
            </a:r>
          </a:p>
          <a:p>
            <a:r>
              <a:rPr lang="en-US" dirty="0"/>
              <a:t>ABGs </a:t>
            </a:r>
          </a:p>
          <a:p>
            <a:r>
              <a:rPr lang="en-US" dirty="0"/>
              <a:t>CRP</a:t>
            </a:r>
          </a:p>
          <a:p>
            <a:r>
              <a:rPr lang="en-US" dirty="0"/>
              <a:t>Blood culture, urine culture , stool culture , sputum culture , CSF culture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03971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C0DC7EF-94E9-B44B-BDCC-B5B0B19138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547" y="5427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Management :</a:t>
            </a:r>
          </a:p>
          <a:p>
            <a:r>
              <a:rPr lang="en-US" sz="2800" dirty="0"/>
              <a:t>1.Initiate continuous monitoring and assist </a:t>
            </a:r>
            <a:r>
              <a:rPr lang="en-US" sz="2800" dirty="0" err="1"/>
              <a:t>airway,breathing</a:t>
            </a:r>
            <a:r>
              <a:rPr lang="en-US" sz="2800" dirty="0"/>
              <a:t>,circulation.</a:t>
            </a:r>
          </a:p>
          <a:p>
            <a:r>
              <a:rPr lang="en-US" sz="2800" dirty="0"/>
              <a:t>2.Obtain appropriate labs and imaging and try to identify source of infection.</a:t>
            </a:r>
          </a:p>
          <a:p>
            <a:r>
              <a:rPr lang="en-US" sz="2800" dirty="0"/>
              <a:t>3. Initiate early goal-directed therapy :</a:t>
            </a:r>
          </a:p>
          <a:p>
            <a:r>
              <a:rPr lang="en-US" sz="2800" dirty="0"/>
              <a:t>A)Oxygen supplementation and if not corrected mechanical ventilation.</a:t>
            </a:r>
          </a:p>
          <a:p>
            <a:r>
              <a:rPr lang="en-US" sz="2800" dirty="0"/>
              <a:t>B) Fluid resuscitation and vasopressors (NA) if needed.</a:t>
            </a:r>
          </a:p>
          <a:p>
            <a:r>
              <a:rPr lang="en-US" sz="2800" dirty="0"/>
              <a:t>C) Initiate broad spectrum antibiotics .</a:t>
            </a:r>
          </a:p>
          <a:p>
            <a:r>
              <a:rPr lang="en-US" sz="2800" dirty="0"/>
              <a:t>4.CVP goal is 8-12 </a:t>
            </a:r>
            <a:r>
              <a:rPr lang="en-US" sz="2800" dirty="0" err="1"/>
              <a:t>mmhg</a:t>
            </a:r>
            <a:r>
              <a:rPr lang="en-US" sz="2800" dirty="0"/>
              <a:t> and MAP at least 65 </a:t>
            </a:r>
            <a:r>
              <a:rPr lang="en-US" sz="2800" dirty="0" err="1"/>
              <a:t>mmhg</a:t>
            </a:r>
            <a:r>
              <a:rPr lang="en-US" sz="2800" dirty="0"/>
              <a:t> .</a:t>
            </a:r>
          </a:p>
          <a:p>
            <a:endParaRPr lang="en-JO" sz="2800" dirty="0"/>
          </a:p>
        </p:txBody>
      </p:sp>
    </p:spTree>
    <p:extLst>
      <p:ext uri="{BB962C8B-B14F-4D97-AF65-F5344CB8AC3E}">
        <p14:creationId xmlns:p14="http://schemas.microsoft.com/office/powerpoint/2010/main" val="306663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4DC6-24A4-C742-AA54-6EE65137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2FFF-138E-F64E-91DD-079FB9BE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52467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4525963"/>
          </a:xfrm>
        </p:spPr>
        <p:txBody>
          <a:bodyPr/>
          <a:lstStyle/>
          <a:p>
            <a:r>
              <a:rPr lang="en-US" b="1" dirty="0"/>
              <a:t>Systemic inflammatory response syndrome</a:t>
            </a:r>
            <a:r>
              <a:rPr lang="en-US" dirty="0"/>
              <a:t> (</a:t>
            </a:r>
            <a:r>
              <a:rPr lang="en-US" b="1" dirty="0"/>
              <a:t>SIRS</a:t>
            </a:r>
            <a:r>
              <a:rPr lang="en-US" dirty="0"/>
              <a:t>) is an exaggerated defense response of the body to a stressor (infection, trauma, surgery, acute inflammation, ischemia or reperfusion, or malignancy) to localize and then eliminate the endogenous or exogenous source of the insult.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876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7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SIRS criteria : At least 2 of the following   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21407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39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5C11-DFE1-644D-8D8D-23A789CC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ED9BA-68D2-E544-8487-8A046535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617A0-49C2-5249-B293-DF276D4F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3" y="188918"/>
            <a:ext cx="8662052" cy="64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541B-BE22-CA48-940A-FFB79C78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Septic Shock</a:t>
            </a:r>
            <a:br>
              <a:rPr lang="en-GB" b="1" dirty="0"/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9805-1F83-554B-903E-CF06B29C8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Sarah </a:t>
            </a:r>
            <a:r>
              <a:rPr lang="en-US" dirty="0" err="1"/>
              <a:t>zaghloul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62277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D89F3B-E863-4143-94F4-B64A53307C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Pathophysiology:</a:t>
            </a:r>
            <a:br>
              <a:rPr lang="en-GB" sz="1600" dirty="0"/>
            </a:br>
            <a:br>
              <a:rPr lang="en-GB" sz="1600" dirty="0"/>
            </a:br>
            <a:r>
              <a:rPr lang="en-GB" sz="1600" b="1" dirty="0"/>
              <a:t>At first the infection can lead to a reaction called sepsis. This begins with weakness, chills, and a rapid heart and breathing rate.</a:t>
            </a:r>
            <a:br>
              <a:rPr lang="en-GB" sz="1600" b="1" dirty="0"/>
            </a:br>
            <a:br>
              <a:rPr lang="en-GB" sz="1600" b="1" dirty="0"/>
            </a:br>
            <a:r>
              <a:rPr lang="en-GB" sz="1600" b="1" dirty="0"/>
              <a:t>Left untreated, toxins produced by bacteria can damage the small blood vessels, causing them to leak fluid into the surrounding tissues.</a:t>
            </a:r>
            <a:br>
              <a:rPr lang="en-GB" sz="1600" b="1" dirty="0"/>
            </a:br>
            <a:br>
              <a:rPr lang="en-GB" sz="1600" dirty="0"/>
            </a:br>
            <a:endParaRPr lang="en-GB" sz="1600" dirty="0"/>
          </a:p>
        </p:txBody>
      </p:sp>
      <p:pic>
        <p:nvPicPr>
          <p:cNvPr id="2" name="Picture 2" descr="http://127.0.0.1:51451/L42671.jpg">
            <a:extLst>
              <a:ext uri="{FF2B5EF4-FFF2-40B4-BE49-F238E27FC236}">
                <a16:creationId xmlns:a16="http://schemas.microsoft.com/office/drawing/2014/main" id="{861336B6-2302-164F-8FBE-002DBB391F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16931"/>
            <a:ext cx="6667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38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54DA-D79F-4E4B-A7F2-E4568959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Signs and symptoms of </a:t>
            </a:r>
            <a:r>
              <a:rPr lang="en-GB" b="1" u="sng"/>
              <a:t>sepsis</a:t>
            </a:r>
            <a:r>
              <a:rPr lang="en-GB"/>
              <a:t>:</a:t>
            </a:r>
            <a:br>
              <a:rPr lang="en-GB"/>
            </a:br>
            <a:br>
              <a:rPr lang="en-GB"/>
            </a:br>
            <a:endParaRPr lang="en-J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B8D958-FC9B-C441-9AE5-456C903A3C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     (often nonspecific)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r>
              <a:rPr lang="en-GB" dirty="0"/>
              <a:t>Fever (usually &gt;101°F [38°C]), chills, or </a:t>
            </a:r>
            <a:r>
              <a:rPr lang="en-GB" dirty="0" err="1"/>
              <a:t>rigors</a:t>
            </a: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r>
              <a:rPr lang="en-GB" dirty="0"/>
              <a:t>Confusion</a:t>
            </a:r>
          </a:p>
          <a:p>
            <a:endParaRPr lang="en-GB" dirty="0"/>
          </a:p>
          <a:p>
            <a:r>
              <a:rPr lang="en-GB" dirty="0"/>
              <a:t>Anxiety</a:t>
            </a:r>
          </a:p>
          <a:p>
            <a:endParaRPr lang="en-GB" dirty="0"/>
          </a:p>
          <a:p>
            <a:r>
              <a:rPr lang="en-GB" dirty="0"/>
              <a:t>Difficulty breathing</a:t>
            </a:r>
          </a:p>
          <a:p>
            <a:endParaRPr lang="en-GB" dirty="0"/>
          </a:p>
          <a:p>
            <a:r>
              <a:rPr lang="en-GB" dirty="0"/>
              <a:t>Fatigue, malaise</a:t>
            </a:r>
          </a:p>
          <a:p>
            <a:endParaRPr lang="en-GB" dirty="0"/>
          </a:p>
          <a:p>
            <a:r>
              <a:rPr lang="en-GB" dirty="0"/>
              <a:t>Nausea and vomiting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DDCA-6AA7-4045-8816-7E4971BADD1A}"/>
              </a:ext>
            </a:extLst>
          </p:cNvPr>
          <p:cNvSpPr txBox="1"/>
          <p:nvPr/>
        </p:nvSpPr>
        <p:spPr>
          <a:xfrm>
            <a:off x="4147121" y="2954513"/>
            <a:ext cx="4315968" cy="30162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SHOCK</a:t>
            </a:r>
            <a:r>
              <a:rPr lang="en-GB" dirty="0"/>
              <a:t>: </a:t>
            </a:r>
          </a:p>
          <a:p>
            <a:endParaRPr lang="en-GB" sz="2400" b="1" dirty="0"/>
          </a:p>
          <a:p>
            <a:r>
              <a:rPr lang="en-GB" sz="2400" b="1" dirty="0"/>
              <a:t>-Hypotension</a:t>
            </a:r>
          </a:p>
          <a:p>
            <a:r>
              <a:rPr lang="en-GB" sz="2400" b="1" dirty="0"/>
              <a:t>-Tachycardia</a:t>
            </a:r>
          </a:p>
          <a:p>
            <a:r>
              <a:rPr lang="en-GB" sz="2400" b="1" dirty="0"/>
              <a:t>-Cold, clammy and pale skin</a:t>
            </a:r>
          </a:p>
          <a:p>
            <a:r>
              <a:rPr lang="en-GB" sz="2400" b="1" dirty="0"/>
              <a:t>- Confusion/disorientation</a:t>
            </a:r>
          </a:p>
          <a:p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97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941-6319-6145-857C-4BF3DE1A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AFB639-7AA0-2E4A-B471-1F9835398C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0961" y="1166018"/>
            <a:ext cx="3635022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How do you treat septic shock?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-Treating </a:t>
            </a:r>
            <a:r>
              <a:rPr lang="en-GB" sz="3200" i="1" dirty="0"/>
              <a:t>sepsis</a:t>
            </a:r>
            <a:r>
              <a:rPr lang="en-GB" sz="3200" dirty="0"/>
              <a:t>: IV broad spectrum </a:t>
            </a:r>
            <a:r>
              <a:rPr lang="en-GB" sz="3200" i="1" u="sng" dirty="0"/>
              <a:t>antibiotics </a:t>
            </a:r>
            <a:r>
              <a:rPr lang="en-GB" sz="2400" dirty="0" err="1"/>
              <a:t>cefotaxime</a:t>
            </a:r>
            <a:r>
              <a:rPr lang="en-GB" sz="2400" dirty="0"/>
              <a:t>).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-Treating </a:t>
            </a:r>
            <a:r>
              <a:rPr lang="en-GB" sz="3200" i="1" dirty="0"/>
              <a:t>shock</a:t>
            </a:r>
            <a:r>
              <a:rPr lang="en-GB" sz="3200" dirty="0"/>
              <a:t>: aggressive </a:t>
            </a:r>
            <a:r>
              <a:rPr lang="en-GB" sz="3200" i="1" dirty="0"/>
              <a:t>IV fluids </a:t>
            </a:r>
            <a:r>
              <a:rPr lang="en-GB" sz="3200" dirty="0"/>
              <a:t>and </a:t>
            </a:r>
            <a:r>
              <a:rPr lang="en-GB" sz="3200" u="sng" dirty="0" err="1"/>
              <a:t>pressors</a:t>
            </a:r>
            <a:r>
              <a:rPr lang="en-GB" sz="3200" dirty="0"/>
              <a:t>(norepinephrine)</a:t>
            </a:r>
          </a:p>
        </p:txBody>
      </p:sp>
      <p:pic>
        <p:nvPicPr>
          <p:cNvPr id="3" name="Picture 2" descr="Sepsis and septic shock in pregnancy | Contemporary OB/GYN">
            <a:extLst>
              <a:ext uri="{FF2B5EF4-FFF2-40B4-BE49-F238E27FC236}">
                <a16:creationId xmlns:a16="http://schemas.microsoft.com/office/drawing/2014/main" id="{F9900486-4A04-3240-9CC3-5BB2E7C9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93" y="683845"/>
            <a:ext cx="4246150" cy="52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8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DBAE57-EA71-8844-9DC2-E79E64C47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/>
              <a:t>Complications</a:t>
            </a:r>
            <a:r>
              <a:rPr lang="en-GB"/>
              <a:t> of Septic Shock: 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6B734E-24FC-8A45-9132-53EC8921D6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-MOF:</a:t>
            </a:r>
          </a:p>
          <a:p>
            <a:pPr marL="0" indent="0">
              <a:buFont typeface="Arial" pitchFamily="34" charset="0"/>
              <a:buNone/>
            </a:pPr>
            <a:r>
              <a:rPr lang="en-GB" dirty="0"/>
              <a:t>-HF</a:t>
            </a:r>
          </a:p>
          <a:p>
            <a:pPr marL="0" indent="0">
              <a:buFont typeface="Arial" pitchFamily="34" charset="0"/>
              <a:buNone/>
            </a:pPr>
            <a:r>
              <a:rPr lang="en-GB" dirty="0"/>
              <a:t>-RS failure</a:t>
            </a:r>
          </a:p>
          <a:p>
            <a:pPr marL="0" indent="0">
              <a:buFont typeface="Arial" pitchFamily="34" charset="0"/>
              <a:buNone/>
            </a:pPr>
            <a:r>
              <a:rPr lang="en-GB" dirty="0"/>
              <a:t>-Renal failure.</a:t>
            </a:r>
          </a:p>
          <a:p>
            <a:pPr marL="0" indent="0">
              <a:buFont typeface="Arial" pitchFamily="34" charset="0"/>
              <a:buNone/>
            </a:pPr>
            <a:r>
              <a:rPr lang="en-GB" dirty="0"/>
              <a:t>- DIC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4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SIRS, Sepsis and septic shock</vt:lpstr>
      <vt:lpstr>PowerPoint Presentation</vt:lpstr>
      <vt:lpstr>SIRS criteria : At least 2 of the following   </vt:lpstr>
      <vt:lpstr>PowerPoint Presentation</vt:lpstr>
      <vt:lpstr>Septic Shock </vt:lpstr>
      <vt:lpstr>Pathophysiology:  At first the infection can lead to a reaction called sepsis. This begins with weakness, chills, and a rapid heart and breathing rate.  Left untreated, toxins produced by bacteria can damage the small blood vessels, causing them to leak fluid into the surrounding tissues.  </vt:lpstr>
      <vt:lpstr>Signs and symptoms of sepsis:  </vt:lpstr>
      <vt:lpstr>PowerPoint Presentation</vt:lpstr>
      <vt:lpstr>Complications of Septic Shock: </vt:lpstr>
      <vt:lpstr>Labs and imaging: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HP1</dc:creator>
  <cp:lastModifiedBy>mohamed aburaman</cp:lastModifiedBy>
  <cp:revision>18</cp:revision>
  <dcterms:created xsi:type="dcterms:W3CDTF">2021-01-12T13:54:10Z</dcterms:created>
  <dcterms:modified xsi:type="dcterms:W3CDTF">2021-01-13T12:37:27Z</dcterms:modified>
</cp:coreProperties>
</file>