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42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6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9" r:id="rId3"/>
    <p:sldId id="322" r:id="rId4"/>
    <p:sldId id="321" r:id="rId5"/>
    <p:sldId id="325" r:id="rId6"/>
    <p:sldId id="324" r:id="rId7"/>
    <p:sldId id="326" r:id="rId8"/>
    <p:sldId id="258" r:id="rId9"/>
    <p:sldId id="327" r:id="rId10"/>
    <p:sldId id="328" r:id="rId11"/>
    <p:sldId id="323" r:id="rId12"/>
    <p:sldId id="320" r:id="rId13"/>
    <p:sldId id="261" r:id="rId14"/>
    <p:sldId id="262" r:id="rId15"/>
    <p:sldId id="263" r:id="rId16"/>
    <p:sldId id="291" r:id="rId17"/>
    <p:sldId id="293" r:id="rId18"/>
    <p:sldId id="294" r:id="rId19"/>
    <p:sldId id="319" r:id="rId20"/>
    <p:sldId id="295" r:id="rId21"/>
    <p:sldId id="264" r:id="rId22"/>
    <p:sldId id="296" r:id="rId23"/>
    <p:sldId id="297" r:id="rId24"/>
    <p:sldId id="298" r:id="rId25"/>
    <p:sldId id="265" r:id="rId26"/>
    <p:sldId id="299" r:id="rId27"/>
    <p:sldId id="300" r:id="rId28"/>
    <p:sldId id="301" r:id="rId29"/>
    <p:sldId id="302" r:id="rId30"/>
    <p:sldId id="303" r:id="rId31"/>
    <p:sldId id="266" r:id="rId32"/>
    <p:sldId id="267" r:id="rId33"/>
    <p:sldId id="268" r:id="rId34"/>
    <p:sldId id="269" r:id="rId35"/>
    <p:sldId id="270" r:id="rId36"/>
    <p:sldId id="271" r:id="rId37"/>
    <p:sldId id="315" r:id="rId38"/>
    <p:sldId id="272" r:id="rId39"/>
    <p:sldId id="273" r:id="rId40"/>
    <p:sldId id="274" r:id="rId41"/>
    <p:sldId id="314" r:id="rId42"/>
    <p:sldId id="33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9899-5ADE-47B3-81A9-42F6E3B3F92D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1FC9-B956-46AE-8CE8-B2EC2129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3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9899-5ADE-47B3-81A9-42F6E3B3F92D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1FC9-B956-46AE-8CE8-B2EC2129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2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9899-5ADE-47B3-81A9-42F6E3B3F92D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1FC9-B956-46AE-8CE8-B2EC2129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0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9899-5ADE-47B3-81A9-42F6E3B3F92D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1FC9-B956-46AE-8CE8-B2EC2129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5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9899-5ADE-47B3-81A9-42F6E3B3F92D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1FC9-B956-46AE-8CE8-B2EC2129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8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9899-5ADE-47B3-81A9-42F6E3B3F92D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1FC9-B956-46AE-8CE8-B2EC2129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8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9899-5ADE-47B3-81A9-42F6E3B3F92D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1FC9-B956-46AE-8CE8-B2EC2129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66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9899-5ADE-47B3-81A9-42F6E3B3F92D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1FC9-B956-46AE-8CE8-B2EC2129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9899-5ADE-47B3-81A9-42F6E3B3F92D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1FC9-B956-46AE-8CE8-B2EC2129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4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9899-5ADE-47B3-81A9-42F6E3B3F92D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1FC9-B956-46AE-8CE8-B2EC2129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5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9899-5ADE-47B3-81A9-42F6E3B3F92D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1FC9-B956-46AE-8CE8-B2EC2129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7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9899-5ADE-47B3-81A9-42F6E3B3F92D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21FC9-B956-46AE-8CE8-B2EC2129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1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Restrictive lung diseases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498511"/>
          </a:xfrm>
        </p:spPr>
        <p:txBody>
          <a:bodyPr>
            <a:normAutofit/>
          </a:bodyPr>
          <a:lstStyle/>
          <a:p>
            <a:r>
              <a:rPr lang="en-US" dirty="0" smtClean="0"/>
              <a:t>Dr. Omar Hamdan M.D</a:t>
            </a:r>
          </a:p>
          <a:p>
            <a:r>
              <a:rPr lang="en-US" dirty="0" smtClean="0"/>
              <a:t>Anatomical Histopathologist</a:t>
            </a:r>
          </a:p>
          <a:p>
            <a:r>
              <a:rPr lang="en-US" dirty="0" smtClean="0"/>
              <a:t>Mutah University </a:t>
            </a:r>
          </a:p>
          <a:p>
            <a:r>
              <a:rPr lang="en-US" dirty="0" smtClean="0"/>
              <a:t>Faculty of Medicine</a:t>
            </a:r>
          </a:p>
          <a:p>
            <a:r>
              <a:rPr lang="en-US" dirty="0" smtClean="0"/>
              <a:t>Respiratory pathology lectures 2020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9" t="35616" r="19514" b="22572"/>
          <a:stretch>
            <a:fillRect/>
          </a:stretch>
        </p:blipFill>
        <p:spPr bwMode="auto">
          <a:xfrm>
            <a:off x="9807432" y="4551055"/>
            <a:ext cx="20828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294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12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51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82" t="12320" r="50633" b="30936"/>
          <a:stretch/>
        </p:blipFill>
        <p:spPr>
          <a:xfrm>
            <a:off x="0" y="0"/>
            <a:ext cx="12192000" cy="70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39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Idiopathic pulmonary fibrosis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Idiopathic pulmonary fibrosis is a disorder of unknown </a:t>
            </a:r>
            <a:r>
              <a:rPr lang="en-US" dirty="0" smtClean="0"/>
              <a:t>cause characterized </a:t>
            </a:r>
            <a:r>
              <a:rPr lang="en-US" dirty="0"/>
              <a:t>by progressive pulmonary interstitial fibrosis.</a:t>
            </a:r>
          </a:p>
          <a:p>
            <a:r>
              <a:rPr lang="en-US" b="1" dirty="0" smtClean="0"/>
              <a:t>Pathogenesis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smtClean="0"/>
              <a:t>Repeated </a:t>
            </a:r>
            <a:r>
              <a:rPr lang="en-US" dirty="0"/>
              <a:t>cycles of epithelial activation/injury by some </a:t>
            </a:r>
            <a:r>
              <a:rPr lang="en-US" dirty="0" smtClean="0"/>
              <a:t>unidentified agent </a:t>
            </a:r>
            <a:r>
              <a:rPr lang="en-US" dirty="0"/>
              <a:t>are postulated to cause abnormal “wound healing,” </a:t>
            </a:r>
            <a:r>
              <a:rPr lang="en-US" dirty="0" smtClean="0"/>
              <a:t>resulting in </a:t>
            </a:r>
            <a:r>
              <a:rPr lang="en-US" dirty="0"/>
              <a:t>excessive fibroblast proliferation; transforming growth </a:t>
            </a:r>
            <a:r>
              <a:rPr lang="en-US" dirty="0" smtClean="0"/>
              <a:t>factor-b1 (TGF-b1</a:t>
            </a:r>
            <a:r>
              <a:rPr lang="en-US" dirty="0"/>
              <a:t>) is the likely driver, both by inducing fibrosis and also </a:t>
            </a:r>
            <a:r>
              <a:rPr lang="en-US" dirty="0" smtClean="0"/>
              <a:t>by promoting </a:t>
            </a:r>
            <a:r>
              <a:rPr lang="en-US" dirty="0"/>
              <a:t>epithelial cell apoptosis.</a:t>
            </a:r>
          </a:p>
        </p:txBody>
      </p:sp>
    </p:spTree>
    <p:extLst>
      <p:ext uri="{BB962C8B-B14F-4D97-AF65-F5344CB8AC3E}">
        <p14:creationId xmlns:p14="http://schemas.microsoft.com/office/powerpoint/2010/main" val="3714250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Morphology</a:t>
            </a:r>
            <a:r>
              <a:rPr lang="en-US" dirty="0" smtClean="0"/>
              <a:t>: </a:t>
            </a:r>
          </a:p>
          <a:p>
            <a:r>
              <a:rPr lang="en-US" dirty="0" smtClean="0"/>
              <a:t>Patchy </a:t>
            </a:r>
            <a:r>
              <a:rPr lang="en-US" dirty="0"/>
              <a:t>interstitial fibrosis has a characteristic subpleural and </a:t>
            </a:r>
            <a:r>
              <a:rPr lang="en-US" dirty="0" smtClean="0"/>
              <a:t>interlobular septal </a:t>
            </a:r>
            <a:r>
              <a:rPr lang="en-US" dirty="0"/>
              <a:t>distribution, as well as lower lobe predominance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There is heterogeneity of the histologic changes; </a:t>
            </a:r>
            <a:r>
              <a:rPr lang="en-US" dirty="0" smtClean="0"/>
              <a:t>new cellular fibroblastic </a:t>
            </a:r>
            <a:r>
              <a:rPr lang="en-US" dirty="0"/>
              <a:t>foci with moderate inflammation coexist with </a:t>
            </a:r>
            <a:r>
              <a:rPr lang="en-US" dirty="0" smtClean="0"/>
              <a:t>older, more </a:t>
            </a:r>
            <a:r>
              <a:rPr lang="en-US" dirty="0"/>
              <a:t>densely fibrotic areas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Destruction of the alveolar architecture leads to honeycomb </a:t>
            </a:r>
            <a:r>
              <a:rPr lang="en-US" dirty="0" smtClean="0"/>
              <a:t>lung with </a:t>
            </a:r>
            <a:r>
              <a:rPr lang="en-US" dirty="0"/>
              <a:t>dense fibrosis and cystic spaces lined by hyperplastic type </a:t>
            </a:r>
            <a:r>
              <a:rPr lang="en-US" dirty="0" smtClean="0"/>
              <a:t>II pneumocytes.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3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Clinical </a:t>
            </a:r>
            <a:r>
              <a:rPr lang="en-US" b="1" dirty="0" smtClean="0"/>
              <a:t>Course:</a:t>
            </a:r>
          </a:p>
          <a:p>
            <a:r>
              <a:rPr lang="en-US" dirty="0"/>
              <a:t>The disease typically has an insidious onset between ages 40 </a:t>
            </a:r>
            <a:r>
              <a:rPr lang="en-US" dirty="0" smtClean="0"/>
              <a:t>and 70 </a:t>
            </a:r>
            <a:r>
              <a:rPr lang="en-US" dirty="0"/>
              <a:t>years marked by dyspnea </a:t>
            </a:r>
            <a:r>
              <a:rPr lang="en-US" dirty="0" smtClean="0"/>
              <a:t>and </a:t>
            </a:r>
            <a:r>
              <a:rPr lang="en-US" dirty="0"/>
              <a:t>a dry cough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course </a:t>
            </a:r>
            <a:r>
              <a:rPr lang="en-US" dirty="0"/>
              <a:t>progression is unpredictable in any given patient, but </a:t>
            </a:r>
            <a:r>
              <a:rPr lang="en-US" dirty="0" smtClean="0"/>
              <a:t>most have </a:t>
            </a:r>
            <a:r>
              <a:rPr lang="en-US" dirty="0"/>
              <a:t>a gradual deterioration with hypoxemia and cyanosis </a:t>
            </a:r>
            <a:r>
              <a:rPr lang="en-US" dirty="0" smtClean="0"/>
              <a:t>despite anti-inflammatory </a:t>
            </a:r>
            <a:r>
              <a:rPr lang="en-US" dirty="0"/>
              <a:t>and anti-proliferative therapies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Mean </a:t>
            </a:r>
            <a:r>
              <a:rPr lang="en-US" dirty="0" smtClean="0"/>
              <a:t>survival is </a:t>
            </a:r>
            <a:r>
              <a:rPr lang="en-US" dirty="0"/>
              <a:t>3 years or less; lung transplantation is the only </a:t>
            </a:r>
            <a:r>
              <a:rPr lang="en-US" dirty="0" smtClean="0"/>
              <a:t>definitive therapy</a:t>
            </a:r>
            <a:r>
              <a:rPr lang="en-US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56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76" t="17914" r="20316" b="14965"/>
          <a:stretch/>
        </p:blipFill>
        <p:spPr>
          <a:xfrm>
            <a:off x="109183" y="178606"/>
            <a:ext cx="11846256" cy="667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54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143" t="16700" r="24795" b="14410"/>
          <a:stretch/>
        </p:blipFill>
        <p:spPr>
          <a:xfrm>
            <a:off x="70338" y="0"/>
            <a:ext cx="12121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224" t="16302" r="24845" b="152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19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545" t="12121" r="51642" b="389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2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977" t="19487" r="51792" b="17596"/>
          <a:stretch/>
        </p:blipFill>
        <p:spPr>
          <a:xfrm>
            <a:off x="-1" y="13648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59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61" t="17099" r="25448" b="15206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0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Nonspecific Interstitial Pneumonia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Nonspecific </a:t>
            </a:r>
            <a:r>
              <a:rPr lang="en-US" dirty="0"/>
              <a:t>interstitial pneumonia (NSIP) is a diffusely </a:t>
            </a:r>
            <a:r>
              <a:rPr lang="en-US" dirty="0" smtClean="0"/>
              <a:t>fibrosing disease </a:t>
            </a:r>
            <a:r>
              <a:rPr lang="en-US" dirty="0"/>
              <a:t>of unknown etiology, </a:t>
            </a:r>
            <a:r>
              <a:rPr lang="en-US" dirty="0" smtClean="0"/>
              <a:t>patient presented </a:t>
            </a:r>
            <a:r>
              <a:rPr lang="en-US" dirty="0"/>
              <a:t>with chronic </a:t>
            </a:r>
            <a:r>
              <a:rPr lang="en-US" dirty="0" smtClean="0"/>
              <a:t>dyspnea and </a:t>
            </a:r>
            <a:r>
              <a:rPr lang="en-US" dirty="0"/>
              <a:t>cough.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histologic pattern shows either moderate </a:t>
            </a:r>
            <a:r>
              <a:rPr lang="en-US" dirty="0" smtClean="0"/>
              <a:t>interstitial inflammation </a:t>
            </a:r>
            <a:r>
              <a:rPr lang="en-US" dirty="0"/>
              <a:t>or interstitial fibrosis without the </a:t>
            </a:r>
            <a:r>
              <a:rPr lang="en-US" dirty="0" smtClean="0"/>
              <a:t>temporal heterogeneity </a:t>
            </a:r>
            <a:r>
              <a:rPr lang="en-US" dirty="0"/>
              <a:t>seen in UIP.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prognosis for NSIP is better </a:t>
            </a:r>
            <a:r>
              <a:rPr lang="en-US" dirty="0" smtClean="0"/>
              <a:t>than for </a:t>
            </a:r>
            <a:r>
              <a:rPr lang="en-US" dirty="0"/>
              <a:t>UIP.</a:t>
            </a:r>
          </a:p>
        </p:txBody>
      </p:sp>
    </p:spTree>
    <p:extLst>
      <p:ext uri="{BB962C8B-B14F-4D97-AF65-F5344CB8AC3E}">
        <p14:creationId xmlns:p14="http://schemas.microsoft.com/office/powerpoint/2010/main" val="1255720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963" t="17696" r="25448" b="14808"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85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843" t="16501" r="25448" b="16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88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180" t="17099" r="24664" b="1480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7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Cryptogenic Organizing Pneumonia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Formerly called bronchiolitis obliterans organizing </a:t>
            </a:r>
            <a:r>
              <a:rPr lang="en-US" dirty="0" smtClean="0"/>
              <a:t>pneumonia (BOOP</a:t>
            </a:r>
            <a:r>
              <a:rPr lang="en-US" dirty="0"/>
              <a:t>), cryptogenic organizing pneumonia (COP) has an </a:t>
            </a:r>
            <a:r>
              <a:rPr lang="en-US" dirty="0" smtClean="0"/>
              <a:t>unknown etiology</a:t>
            </a:r>
            <a:r>
              <a:rPr lang="en-US" dirty="0"/>
              <a:t>. Patients </a:t>
            </a:r>
            <a:r>
              <a:rPr lang="en-US" dirty="0" smtClean="0"/>
              <a:t>presented </a:t>
            </a:r>
            <a:r>
              <a:rPr lang="en-US" dirty="0"/>
              <a:t>with cough and dyspnea, with </a:t>
            </a:r>
            <a:r>
              <a:rPr lang="en-US" dirty="0" smtClean="0"/>
              <a:t>patchy subpleural </a:t>
            </a:r>
            <a:r>
              <a:rPr lang="en-US" dirty="0"/>
              <a:t>or peribronchial consolidation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Histologically, there </a:t>
            </a:r>
            <a:r>
              <a:rPr lang="en-US" dirty="0" smtClean="0"/>
              <a:t>are loose </a:t>
            </a:r>
            <a:r>
              <a:rPr lang="en-US" dirty="0"/>
              <a:t>fibrous tissue plugs (Masson bodies) within </a:t>
            </a:r>
            <a:r>
              <a:rPr lang="en-US" dirty="0" smtClean="0"/>
              <a:t>bronchioles, alveolar </a:t>
            </a:r>
            <a:r>
              <a:rPr lang="en-US" dirty="0"/>
              <a:t>ducts, and alveoli, but there is no interstitial fibrosis </a:t>
            </a:r>
            <a:r>
              <a:rPr lang="en-US" dirty="0" smtClean="0"/>
              <a:t>or honeycombing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Patients </a:t>
            </a:r>
            <a:r>
              <a:rPr lang="en-US" dirty="0"/>
              <a:t>can spontaneously recover, although </a:t>
            </a:r>
            <a:r>
              <a:rPr lang="en-US" dirty="0" smtClean="0"/>
              <a:t>most require </a:t>
            </a:r>
            <a:r>
              <a:rPr lang="en-US" dirty="0"/>
              <a:t>steroid therapy. </a:t>
            </a:r>
          </a:p>
        </p:txBody>
      </p:sp>
    </p:spTree>
    <p:extLst>
      <p:ext uri="{BB962C8B-B14F-4D97-AF65-F5344CB8AC3E}">
        <p14:creationId xmlns:p14="http://schemas.microsoft.com/office/powerpoint/2010/main" val="1906057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142" t="13714" r="19963" b="18592"/>
          <a:stretch/>
        </p:blipFill>
        <p:spPr>
          <a:xfrm>
            <a:off x="0" y="0"/>
            <a:ext cx="12191999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33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411" t="16700" r="27015" b="19985"/>
          <a:stretch/>
        </p:blipFill>
        <p:spPr>
          <a:xfrm>
            <a:off x="95534" y="0"/>
            <a:ext cx="12096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80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410" t="16700" r="27351" b="211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61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39" t="17010" r="27077" b="18549"/>
          <a:stretch/>
        </p:blipFill>
        <p:spPr>
          <a:xfrm>
            <a:off x="0" y="0"/>
            <a:ext cx="12192000" cy="70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51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83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634" t="16700" r="27910" b="20383"/>
          <a:stretch/>
        </p:blipFill>
        <p:spPr>
          <a:xfrm>
            <a:off x="0" y="95534"/>
            <a:ext cx="12192000" cy="66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5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Pulmonary Involvement in Connective Tissue</a:t>
            </a:r>
            <a:br>
              <a:rPr lang="en-US" b="1" u="sng" dirty="0"/>
            </a:br>
            <a:r>
              <a:rPr lang="en-US" b="1" u="sng" dirty="0"/>
              <a:t>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Pulmonary involvement in connective tissue diseases (e.g., </a:t>
            </a:r>
            <a:r>
              <a:rPr lang="en-US" dirty="0" smtClean="0"/>
              <a:t>systemic lupus </a:t>
            </a:r>
            <a:r>
              <a:rPr lang="en-US" dirty="0"/>
              <a:t>erythematosus, rheumatoid arthritis, and </a:t>
            </a:r>
            <a:r>
              <a:rPr lang="en-US" dirty="0" smtClean="0"/>
              <a:t>scleroderma) is common.</a:t>
            </a:r>
          </a:p>
          <a:p>
            <a:r>
              <a:rPr lang="en-US" dirty="0" smtClean="0"/>
              <a:t> </a:t>
            </a:r>
            <a:r>
              <a:rPr lang="en-US" dirty="0"/>
              <a:t>patterns include NSIP, UIP, vascular </a:t>
            </a:r>
            <a:r>
              <a:rPr lang="en-US" dirty="0" smtClean="0"/>
              <a:t>sclerosis, organizing </a:t>
            </a:r>
            <a:r>
              <a:rPr lang="en-US" dirty="0"/>
              <a:t>pneumonia, and bronchiolitis. </a:t>
            </a:r>
            <a:endParaRPr lang="en-US" dirty="0" smtClean="0"/>
          </a:p>
          <a:p>
            <a:r>
              <a:rPr lang="en-US" dirty="0" smtClean="0"/>
              <a:t>Prognosis </a:t>
            </a:r>
            <a:r>
              <a:rPr lang="en-US" dirty="0"/>
              <a:t>is </a:t>
            </a:r>
            <a:r>
              <a:rPr lang="en-US" dirty="0" smtClean="0"/>
              <a:t>variable (depending </a:t>
            </a:r>
            <a:r>
              <a:rPr lang="en-US" dirty="0"/>
              <a:t>on the underlying disease) but is better than for </a:t>
            </a:r>
            <a:r>
              <a:rPr lang="en-US" dirty="0" smtClean="0"/>
              <a:t>idiopathic UIP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3756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Pneumoconiosis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Pneumoconiosis </a:t>
            </a:r>
            <a:r>
              <a:rPr lang="en-US" dirty="0"/>
              <a:t>are the non-neoplastic lung responses to </a:t>
            </a:r>
            <a:r>
              <a:rPr lang="en-US" dirty="0" smtClean="0"/>
              <a:t>inhaled aerosols</a:t>
            </a:r>
            <a:r>
              <a:rPr lang="en-US" dirty="0"/>
              <a:t>, including mineral dusts, organic </a:t>
            </a:r>
            <a:r>
              <a:rPr lang="en-US" dirty="0" smtClean="0"/>
              <a:t>dusts</a:t>
            </a:r>
            <a:r>
              <a:rPr lang="en-US" dirty="0"/>
              <a:t> </a:t>
            </a:r>
            <a:r>
              <a:rPr lang="en-US" dirty="0" smtClean="0"/>
              <a:t>and</a:t>
            </a:r>
            <a:r>
              <a:rPr lang="en-US" dirty="0" smtClean="0"/>
              <a:t> fumes.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In general, only a small percentage of an exposed </a:t>
            </a:r>
            <a:r>
              <a:rPr lang="en-US" dirty="0" smtClean="0"/>
              <a:t>population develops </a:t>
            </a:r>
            <a:r>
              <a:rPr lang="en-US" dirty="0"/>
              <a:t>a respiratory disease, suggesting a genetic </a:t>
            </a:r>
            <a:r>
              <a:rPr lang="en-US" dirty="0" smtClean="0"/>
              <a:t>predisposition in </a:t>
            </a:r>
            <a:r>
              <a:rPr lang="en-US" dirty="0"/>
              <a:t>those affected.</a:t>
            </a:r>
          </a:p>
        </p:txBody>
      </p:sp>
    </p:spTree>
    <p:extLst>
      <p:ext uri="{BB962C8B-B14F-4D97-AF65-F5344CB8AC3E}">
        <p14:creationId xmlns:p14="http://schemas.microsoft.com/office/powerpoint/2010/main" val="2164036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Pathogenesis:</a:t>
            </a:r>
          </a:p>
          <a:p>
            <a:r>
              <a:rPr lang="en-US" dirty="0"/>
              <a:t>Amount of dust </a:t>
            </a:r>
            <a:r>
              <a:rPr lang="en-US" dirty="0" smtClean="0"/>
              <a:t>retained</a:t>
            </a:r>
            <a:r>
              <a:rPr lang="en-US" dirty="0"/>
              <a:t>.</a:t>
            </a:r>
          </a:p>
          <a:p>
            <a:r>
              <a:rPr lang="en-US" dirty="0"/>
              <a:t>duration of </a:t>
            </a:r>
            <a:r>
              <a:rPr lang="en-US" dirty="0" smtClean="0"/>
              <a:t>exposure </a:t>
            </a:r>
            <a:r>
              <a:rPr lang="en-US" dirty="0"/>
              <a:t>and effectiveness of </a:t>
            </a:r>
            <a:r>
              <a:rPr lang="en-US" dirty="0" smtClean="0"/>
              <a:t>clearance mechanisms.</a:t>
            </a:r>
          </a:p>
          <a:p>
            <a:r>
              <a:rPr lang="en-US" dirty="0" smtClean="0"/>
              <a:t> Size and shape of particles: </a:t>
            </a:r>
            <a:r>
              <a:rPr lang="en-US" dirty="0"/>
              <a:t>Particles between 1 and 5 </a:t>
            </a:r>
            <a:r>
              <a:rPr lang="en-US" dirty="0" smtClean="0"/>
              <a:t>mm are </a:t>
            </a:r>
            <a:r>
              <a:rPr lang="en-US" dirty="0"/>
              <a:t>the most dangerous because they can reach terminal </a:t>
            </a:r>
            <a:r>
              <a:rPr lang="en-US" dirty="0" smtClean="0"/>
              <a:t>alveoli and </a:t>
            </a:r>
            <a:r>
              <a:rPr lang="en-US" dirty="0"/>
              <a:t>settle in their linings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Physicochemical reactivity (toxicity) and particle solubility: </a:t>
            </a:r>
            <a:r>
              <a:rPr lang="en-US" dirty="0" smtClean="0"/>
              <a:t>Highly soluble </a:t>
            </a:r>
            <a:r>
              <a:rPr lang="en-US" dirty="0"/>
              <a:t>particles may rapidly cause toxicity; insoluble </a:t>
            </a:r>
            <a:r>
              <a:rPr lang="en-US" dirty="0" smtClean="0"/>
              <a:t>particles may </a:t>
            </a:r>
            <a:r>
              <a:rPr lang="en-US" dirty="0"/>
              <a:t>persist and cause a chronic fibrosis.</a:t>
            </a:r>
          </a:p>
          <a:p>
            <a:r>
              <a:rPr lang="en-US" dirty="0" smtClean="0"/>
              <a:t> </a:t>
            </a:r>
            <a:r>
              <a:rPr lang="en-US" dirty="0"/>
              <a:t>Additional effects of other irritants (e.g., cigarette smoking)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4012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COAL WORKERS’ PNEUMOCONIOSIS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spectrum of pulmonary effects of carbon dust varies </a:t>
            </a:r>
            <a:r>
              <a:rPr lang="en-US" dirty="0" smtClean="0"/>
              <a:t>from asymptomatic </a:t>
            </a:r>
            <a:r>
              <a:rPr lang="en-US" dirty="0"/>
              <a:t>anthracosis to simple coal workers’ </a:t>
            </a:r>
            <a:r>
              <a:rPr lang="en-US" dirty="0" smtClean="0"/>
              <a:t>pneumoconiosis (CWP</a:t>
            </a:r>
            <a:r>
              <a:rPr lang="en-US" dirty="0"/>
              <a:t>) without significant pulmonary dysfunction to </a:t>
            </a:r>
            <a:r>
              <a:rPr lang="en-US" dirty="0" smtClean="0"/>
              <a:t>complicated CWP </a:t>
            </a:r>
            <a:r>
              <a:rPr lang="en-US" dirty="0"/>
              <a:t>or progressive massive fibrosis (PMF) with compromised </a:t>
            </a:r>
            <a:r>
              <a:rPr lang="en-US" dirty="0" smtClean="0"/>
              <a:t>lung function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factors underlying the progression from </a:t>
            </a:r>
            <a:r>
              <a:rPr lang="en-US" dirty="0" smtClean="0"/>
              <a:t>simple </a:t>
            </a:r>
            <a:r>
              <a:rPr lang="en-US" dirty="0"/>
              <a:t>CWP to PMF are not understood; possibilities include the </a:t>
            </a:r>
            <a:r>
              <a:rPr lang="en-US" dirty="0" smtClean="0"/>
              <a:t>duration and </a:t>
            </a:r>
            <a:r>
              <a:rPr lang="en-US" dirty="0"/>
              <a:t>magnitude of exposure, contaminants in the carbon (e.g</a:t>
            </a:r>
            <a:r>
              <a:rPr lang="en-US" dirty="0" smtClean="0"/>
              <a:t>., silicates</a:t>
            </a:r>
            <a:r>
              <a:rPr lang="en-US" dirty="0"/>
              <a:t>), and </a:t>
            </a:r>
            <a:r>
              <a:rPr lang="en-US" dirty="0" smtClean="0"/>
              <a:t>the propensity </a:t>
            </a:r>
            <a:r>
              <a:rPr lang="en-US" dirty="0"/>
              <a:t>of an individual’s coal </a:t>
            </a:r>
            <a:r>
              <a:rPr lang="en-US" dirty="0" smtClean="0"/>
              <a:t>dust–laden macrophages </a:t>
            </a:r>
            <a:r>
              <a:rPr lang="en-US" dirty="0"/>
              <a:t>to produce fibrogenic cytokines.</a:t>
            </a:r>
          </a:p>
        </p:txBody>
      </p:sp>
    </p:spTree>
    <p:extLst>
      <p:ext uri="{BB962C8B-B14F-4D97-AF65-F5344CB8AC3E}">
        <p14:creationId xmlns:p14="http://schemas.microsoft.com/office/powerpoint/2010/main" val="2568534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Morphology:</a:t>
            </a:r>
          </a:p>
          <a:p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smtClean="0"/>
              <a:t>anthracosis: Inhaled </a:t>
            </a:r>
            <a:r>
              <a:rPr lang="en-US" dirty="0"/>
              <a:t>carbon is taken up by alveolar </a:t>
            </a:r>
            <a:r>
              <a:rPr lang="en-US" dirty="0" smtClean="0"/>
              <a:t>and interstitial </a:t>
            </a:r>
            <a:r>
              <a:rPr lang="en-US" dirty="0"/>
              <a:t>macrophages, which then accumulate in </a:t>
            </a:r>
            <a:r>
              <a:rPr lang="en-US" dirty="0" smtClean="0"/>
              <a:t>lymphatics and </a:t>
            </a:r>
            <a:r>
              <a:rPr lang="en-US" dirty="0"/>
              <a:t>lymphoid tissues.</a:t>
            </a:r>
          </a:p>
          <a:p>
            <a:r>
              <a:rPr lang="en-US" dirty="0" smtClean="0"/>
              <a:t> </a:t>
            </a:r>
            <a:r>
              <a:rPr lang="en-US" dirty="0"/>
              <a:t>In simple </a:t>
            </a:r>
            <a:r>
              <a:rPr lang="en-US" dirty="0" smtClean="0"/>
              <a:t>CWP: </a:t>
            </a:r>
            <a:r>
              <a:rPr lang="en-US" dirty="0"/>
              <a:t>1 to 2 mm coal macules are composed of </a:t>
            </a:r>
            <a:r>
              <a:rPr lang="en-US" dirty="0" smtClean="0"/>
              <a:t>dust filled macrophages</a:t>
            </a:r>
            <a:r>
              <a:rPr lang="en-US" dirty="0"/>
              <a:t>; slightly larger coal nodules also contain </a:t>
            </a:r>
            <a:r>
              <a:rPr lang="en-US" dirty="0" smtClean="0"/>
              <a:t>delicate networks </a:t>
            </a:r>
            <a:r>
              <a:rPr lang="en-US" dirty="0"/>
              <a:t>of collagen. These are located primarily </a:t>
            </a:r>
            <a:r>
              <a:rPr lang="en-US" dirty="0" smtClean="0"/>
              <a:t>adjacent to </a:t>
            </a:r>
            <a:r>
              <a:rPr lang="en-US" dirty="0"/>
              <a:t>respiratory bronchioles.</a:t>
            </a:r>
          </a:p>
          <a:p>
            <a:r>
              <a:rPr lang="en-US" dirty="0" smtClean="0"/>
              <a:t>In PMF: Large</a:t>
            </a:r>
            <a:r>
              <a:rPr lang="en-US" dirty="0"/>
              <a:t>, blackened collagenous scars (often with </a:t>
            </a:r>
            <a:r>
              <a:rPr lang="en-US" dirty="0" smtClean="0"/>
              <a:t>central ischemic </a:t>
            </a:r>
            <a:r>
              <a:rPr lang="en-US" dirty="0"/>
              <a:t>necrosis) replace substantial portions of the lung.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2983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Clinical </a:t>
            </a:r>
            <a:r>
              <a:rPr lang="en-US" b="1" dirty="0" smtClean="0"/>
              <a:t>Course:</a:t>
            </a:r>
          </a:p>
          <a:p>
            <a:r>
              <a:rPr lang="en-US" dirty="0"/>
              <a:t>CWP usually causes little functional </a:t>
            </a:r>
            <a:r>
              <a:rPr lang="en-US" dirty="0" smtClean="0"/>
              <a:t>abnormalities; </a:t>
            </a:r>
            <a:r>
              <a:rPr lang="en-US" dirty="0"/>
              <a:t>PMF will </a:t>
            </a:r>
            <a:r>
              <a:rPr lang="en-US" dirty="0" smtClean="0"/>
              <a:t>develop in </a:t>
            </a:r>
            <a:r>
              <a:rPr lang="en-US" dirty="0"/>
              <a:t>less than 10%, with associated respiratory insufficiency and </a:t>
            </a:r>
            <a:r>
              <a:rPr lang="en-US" dirty="0" smtClean="0"/>
              <a:t>pulmonary hypertension</a:t>
            </a:r>
            <a:r>
              <a:rPr lang="en-US" dirty="0"/>
              <a:t>, and it may be progressive even without </a:t>
            </a:r>
            <a:r>
              <a:rPr lang="en-US" dirty="0" smtClean="0"/>
              <a:t>further exposures</a:t>
            </a:r>
            <a:r>
              <a:rPr lang="en-US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6402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45" t="12718" r="49179" b="325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61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SILICOSIS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Prolonged </a:t>
            </a:r>
            <a:r>
              <a:rPr lang="en-US" dirty="0"/>
              <a:t>inhalation of silica particles produces a chronic, </a:t>
            </a:r>
            <a:r>
              <a:rPr lang="en-US" dirty="0" smtClean="0"/>
              <a:t>progressive, nodular </a:t>
            </a:r>
            <a:r>
              <a:rPr lang="en-US" dirty="0"/>
              <a:t>fibrosis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/>
              <a:t>Pathogenesis:</a:t>
            </a:r>
          </a:p>
          <a:p>
            <a:r>
              <a:rPr lang="en-US" dirty="0" smtClean="0"/>
              <a:t>Crystalline </a:t>
            </a:r>
            <a:r>
              <a:rPr lang="en-US" dirty="0"/>
              <a:t>forms of silica (vs. amorphous forms) are </a:t>
            </a:r>
            <a:r>
              <a:rPr lang="en-US" dirty="0" smtClean="0"/>
              <a:t>most fibrogenic</a:t>
            </a:r>
            <a:r>
              <a:rPr lang="en-US" dirty="0"/>
              <a:t>; ingestion by macrophages causes their activation, </a:t>
            </a:r>
            <a:r>
              <a:rPr lang="en-US" dirty="0" smtClean="0"/>
              <a:t>with release </a:t>
            </a:r>
            <a:r>
              <a:rPr lang="en-US" dirty="0"/>
              <a:t>of oxidants, cytokines, and growth factors that </a:t>
            </a:r>
            <a:r>
              <a:rPr lang="en-US" dirty="0" smtClean="0"/>
              <a:t>ultimately cause </a:t>
            </a:r>
            <a:r>
              <a:rPr lang="en-US" dirty="0"/>
              <a:t>fibroblast proliferation and collagen deposition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 Interestingly, silica </a:t>
            </a:r>
            <a:r>
              <a:rPr lang="en-US" dirty="0"/>
              <a:t>mixed with a variety of other minerals (e.g., iron) is </a:t>
            </a:r>
            <a:r>
              <a:rPr lang="en-US" dirty="0" smtClean="0"/>
              <a:t>less fibrogenic</a:t>
            </a:r>
            <a:r>
              <a:rPr lang="en-US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8158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Morphology:</a:t>
            </a:r>
            <a:endParaRPr lang="en-US" b="1" dirty="0"/>
          </a:p>
          <a:p>
            <a:r>
              <a:rPr lang="en-US" dirty="0"/>
              <a:t>Collagenous nodules start in the upper lung, becoming larger </a:t>
            </a:r>
            <a:r>
              <a:rPr lang="en-US" dirty="0" smtClean="0"/>
              <a:t>and more </a:t>
            </a:r>
            <a:r>
              <a:rPr lang="en-US" dirty="0"/>
              <a:t>diffuse with disease progression</a:t>
            </a:r>
            <a:r>
              <a:rPr lang="en-US" dirty="0" smtClean="0"/>
              <a:t>.  </a:t>
            </a:r>
            <a:r>
              <a:rPr lang="en-US" dirty="0"/>
              <a:t>Lesion coalescence </a:t>
            </a:r>
            <a:r>
              <a:rPr lang="en-US" dirty="0" smtClean="0"/>
              <a:t>forms large </a:t>
            </a:r>
            <a:r>
              <a:rPr lang="en-US" dirty="0"/>
              <a:t>areas of dense scar</a:t>
            </a:r>
            <a:r>
              <a:rPr lang="en-US" dirty="0" smtClean="0"/>
              <a:t>.  </a:t>
            </a:r>
            <a:r>
              <a:rPr lang="en-US" dirty="0"/>
              <a:t>Calcification or concomitant </a:t>
            </a:r>
            <a:r>
              <a:rPr lang="en-US" dirty="0" smtClean="0"/>
              <a:t>blackening by </a:t>
            </a:r>
            <a:r>
              <a:rPr lang="en-US" dirty="0"/>
              <a:t>coal dust often </a:t>
            </a:r>
            <a:r>
              <a:rPr lang="en-US" dirty="0" smtClean="0"/>
              <a:t>occurs. </a:t>
            </a:r>
            <a:r>
              <a:rPr lang="en-US" dirty="0"/>
              <a:t>E</a:t>
            </a:r>
            <a:r>
              <a:rPr lang="en-US" dirty="0" smtClean="0"/>
              <a:t>ggshell </a:t>
            </a:r>
            <a:r>
              <a:rPr lang="en-US" dirty="0"/>
              <a:t>calcification in nodes on </a:t>
            </a:r>
            <a:r>
              <a:rPr lang="en-US" dirty="0"/>
              <a:t>x-ray </a:t>
            </a:r>
            <a:r>
              <a:rPr lang="en-US" dirty="0" smtClean="0"/>
              <a:t>may be seen.</a:t>
            </a:r>
            <a:endParaRPr lang="en-US" dirty="0"/>
          </a:p>
          <a:p>
            <a:r>
              <a:rPr lang="en-US" dirty="0" smtClean="0"/>
              <a:t>Microscopically</a:t>
            </a:r>
            <a:r>
              <a:rPr lang="en-US" dirty="0"/>
              <a:t>, there are </a:t>
            </a:r>
            <a:r>
              <a:rPr lang="en-US" dirty="0" smtClean="0"/>
              <a:t>hyalinized whorls </a:t>
            </a:r>
            <a:r>
              <a:rPr lang="en-US" dirty="0"/>
              <a:t>of collagen with scant inflammation. Polarized light </a:t>
            </a:r>
            <a:r>
              <a:rPr lang="en-US" dirty="0" smtClean="0"/>
              <a:t>reveals birefringent </a:t>
            </a:r>
            <a:r>
              <a:rPr lang="en-US" dirty="0"/>
              <a:t>silica particles.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7519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28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Clinical </a:t>
            </a:r>
            <a:r>
              <a:rPr lang="en-US" b="1" dirty="0" smtClean="0"/>
              <a:t>Course:</a:t>
            </a:r>
            <a:endParaRPr lang="en-US" b="1" dirty="0"/>
          </a:p>
          <a:p>
            <a:r>
              <a:rPr lang="en-US" dirty="0"/>
              <a:t>Dyspnea is not usually present until progressive massive </a:t>
            </a:r>
            <a:r>
              <a:rPr lang="en-US" dirty="0" smtClean="0"/>
              <a:t>fibrosis has </a:t>
            </a:r>
            <a:r>
              <a:rPr lang="en-US" dirty="0"/>
              <a:t>developed; the disease can progress even after exposure </a:t>
            </a:r>
            <a:r>
              <a:rPr lang="en-US" dirty="0" smtClean="0"/>
              <a:t>ends. Silicosis </a:t>
            </a:r>
            <a:r>
              <a:rPr lang="en-US" dirty="0"/>
              <a:t>is associated with increased susceptibility to </a:t>
            </a:r>
            <a:r>
              <a:rPr lang="en-US" dirty="0" smtClean="0"/>
              <a:t>tuberculosis, likely </a:t>
            </a:r>
            <a:r>
              <a:rPr lang="en-US" dirty="0"/>
              <a:t>due to depressed cell-mediated immunity.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3693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44" t="11523" r="49740" b="26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05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br>
              <a:rPr lang="en-US" dirty="0" smtClean="0"/>
            </a:br>
            <a:r>
              <a:rPr lang="en-US" dirty="0" smtClean="0"/>
              <a:t>????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STAY HOME----STAY SAFE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59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67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06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40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Restrictive lung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These are a heterogeneous group of disorders characterized </a:t>
            </a:r>
            <a:r>
              <a:rPr lang="en-US" dirty="0" smtClean="0"/>
              <a:t>by inflammation </a:t>
            </a:r>
            <a:r>
              <a:rPr lang="en-US" dirty="0"/>
              <a:t>and pulmonary interstitial tissue </a:t>
            </a:r>
            <a:r>
              <a:rPr lang="en-US" dirty="0" smtClean="0"/>
              <a:t>fibrosis involving </a:t>
            </a:r>
            <a:r>
              <a:rPr lang="en-US" dirty="0"/>
              <a:t>alveolar walls; many have unknown causes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smtClean="0"/>
              <a:t>clinical and </a:t>
            </a:r>
            <a:r>
              <a:rPr lang="en-US" dirty="0"/>
              <a:t>functional changes are those of restrictive lung disease; </a:t>
            </a:r>
            <a:r>
              <a:rPr lang="en-US" dirty="0" smtClean="0"/>
              <a:t>diffusing capacity</a:t>
            </a:r>
            <a:r>
              <a:rPr lang="en-US" dirty="0"/>
              <a:t>, lung volumes, and compliance are all </a:t>
            </a:r>
            <a:r>
              <a:rPr lang="en-US" dirty="0" smtClean="0"/>
              <a:t>compromised without </a:t>
            </a:r>
            <a:r>
              <a:rPr lang="en-US" dirty="0"/>
              <a:t>evidence of airway obstruction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Secondary </a:t>
            </a:r>
            <a:r>
              <a:rPr lang="en-US" dirty="0" smtClean="0"/>
              <a:t>pulmonary hypertension </a:t>
            </a:r>
            <a:r>
              <a:rPr lang="en-US" dirty="0"/>
              <a:t>and cor pulmonale are long-term sequelae. </a:t>
            </a:r>
            <a:r>
              <a:rPr lang="en-US" dirty="0" smtClean="0"/>
              <a:t>Although the </a:t>
            </a:r>
            <a:r>
              <a:rPr lang="en-US" dirty="0"/>
              <a:t>early stages of the different entities can often be </a:t>
            </a:r>
            <a:r>
              <a:rPr lang="en-US" dirty="0" smtClean="0"/>
              <a:t>distinguished histologically</a:t>
            </a:r>
            <a:r>
              <a:rPr lang="en-US" dirty="0"/>
              <a:t>, there is substantial morphologic overlap, and </a:t>
            </a:r>
            <a:r>
              <a:rPr lang="en-US" dirty="0" smtClean="0"/>
              <a:t>most devolve </a:t>
            </a:r>
            <a:r>
              <a:rPr lang="en-US" dirty="0"/>
              <a:t>to a common end-stage marked by parenchymal </a:t>
            </a:r>
            <a:r>
              <a:rPr lang="en-US" dirty="0" smtClean="0"/>
              <a:t>destruction and </a:t>
            </a:r>
            <a:r>
              <a:rPr lang="en-US" dirty="0"/>
              <a:t>scarring, called honey-comb lung.</a:t>
            </a:r>
          </a:p>
        </p:txBody>
      </p:sp>
    </p:spTree>
    <p:extLst>
      <p:ext uri="{BB962C8B-B14F-4D97-AF65-F5344CB8AC3E}">
        <p14:creationId xmlns:p14="http://schemas.microsoft.com/office/powerpoint/2010/main" val="231934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05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CE2C4C7B96C94992FCDCD516328081" ma:contentTypeVersion="2" ma:contentTypeDescription="Create a new document." ma:contentTypeScope="" ma:versionID="5eea047ca148aa844cb93a8c99a2675b">
  <xsd:schema xmlns:xsd="http://www.w3.org/2001/XMLSchema" xmlns:xs="http://www.w3.org/2001/XMLSchema" xmlns:p="http://schemas.microsoft.com/office/2006/metadata/properties" xmlns:ns2="e0585ad6-e60d-4dbf-9f0f-7ca5398387e1" targetNamespace="http://schemas.microsoft.com/office/2006/metadata/properties" ma:root="true" ma:fieldsID="9e91d4b2b676e2469954a00a9ec9651c" ns2:_="">
    <xsd:import namespace="e0585ad6-e60d-4dbf-9f0f-7ca539838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85ad6-e60d-4dbf-9f0f-7ca539838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27B59C-DC89-4315-B244-71EBA33E7E83}"/>
</file>

<file path=customXml/itemProps2.xml><?xml version="1.0" encoding="utf-8"?>
<ds:datastoreItem xmlns:ds="http://schemas.openxmlformats.org/officeDocument/2006/customXml" ds:itemID="{61ABA83A-0B77-49F6-8590-AA4EB4CA5B71}"/>
</file>

<file path=customXml/itemProps3.xml><?xml version="1.0" encoding="utf-8"?>
<ds:datastoreItem xmlns:ds="http://schemas.openxmlformats.org/officeDocument/2006/customXml" ds:itemID="{19299D37-54A4-4ECF-97A9-BA35579651A0}"/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1057</Words>
  <Application>Microsoft Office PowerPoint</Application>
  <PresentationFormat>Widescreen</PresentationFormat>
  <Paragraphs>64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Restrictive lung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Restrictive lung disease</vt:lpstr>
      <vt:lpstr>PowerPoint Presentation</vt:lpstr>
      <vt:lpstr>PowerPoint Presentation</vt:lpstr>
      <vt:lpstr>PowerPoint Presentation</vt:lpstr>
      <vt:lpstr>PowerPoint Presentation</vt:lpstr>
      <vt:lpstr>Idiopathic pulmonary fibrosis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Nonspecific Interstitial Pneumonia</vt:lpstr>
      <vt:lpstr>PowerPoint Presentation</vt:lpstr>
      <vt:lpstr>PowerPoint Presentation</vt:lpstr>
      <vt:lpstr>PowerPoint Presentation</vt:lpstr>
      <vt:lpstr>Cryptogenic Organizing Pneumonia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Pulmonary Involvement in Connective Tissue Diseases</vt:lpstr>
      <vt:lpstr>Pneumoconiosis</vt:lpstr>
      <vt:lpstr>PowerPoint Presentation</vt:lpstr>
      <vt:lpstr>COAL WORKERS’ PNEUMOCONIOSIS</vt:lpstr>
      <vt:lpstr>PowerPoint Presentation</vt:lpstr>
      <vt:lpstr>PowerPoint Presentation</vt:lpstr>
      <vt:lpstr>PowerPoint Presentation</vt:lpstr>
      <vt:lpstr>SILICOSIS</vt:lpstr>
      <vt:lpstr>PowerPoint Presentation</vt:lpstr>
      <vt:lpstr>PowerPoint Presentation</vt:lpstr>
      <vt:lpstr>PowerPoint Presentation</vt:lpstr>
      <vt:lpstr>Thank you ????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Restrictive lung disease</dc:title>
  <dc:creator>User</dc:creator>
  <cp:lastModifiedBy>User</cp:lastModifiedBy>
  <cp:revision>68</cp:revision>
  <dcterms:created xsi:type="dcterms:W3CDTF">2020-10-09T07:57:49Z</dcterms:created>
  <dcterms:modified xsi:type="dcterms:W3CDTF">2020-10-18T19:56:05Z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0x010100A4CE2C4C7B96C94992FCDCD516328081</vt:lpwstr>
  </property>
</Properties>
</file>