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257" r:id="rId2"/>
    <p:sldId id="270" r:id="rId3"/>
    <p:sldId id="271" r:id="rId4"/>
    <p:sldId id="258" r:id="rId5"/>
    <p:sldId id="272" r:id="rId6"/>
    <p:sldId id="273" r:id="rId7"/>
    <p:sldId id="274" r:id="rId8"/>
    <p:sldId id="259" r:id="rId9"/>
    <p:sldId id="275" r:id="rId10"/>
    <p:sldId id="277" r:id="rId11"/>
    <p:sldId id="260" r:id="rId12"/>
    <p:sldId id="276" r:id="rId13"/>
    <p:sldId id="264" r:id="rId14"/>
    <p:sldId id="265" r:id="rId15"/>
    <p:sldId id="266" r:id="rId16"/>
    <p:sldId id="267" r:id="rId17"/>
    <p:sldId id="261" r:id="rId18"/>
    <p:sldId id="262" r:id="rId19"/>
    <p:sldId id="280" r:id="rId20"/>
    <p:sldId id="278" r:id="rId21"/>
    <p:sldId id="263" r:id="rId22"/>
    <p:sldId id="268" r:id="rId23"/>
    <p:sldId id="26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44" autoAdjust="0"/>
  </p:normalViewPr>
  <p:slideViewPr>
    <p:cSldViewPr>
      <p:cViewPr>
        <p:scale>
          <a:sx n="65" d="100"/>
          <a:sy n="65" d="100"/>
        </p:scale>
        <p:origin x="-1536"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703349D-7AB8-4241-95AD-B3F242BD56E9}" type="datetimeFigureOut">
              <a:rPr lang="ar-JO" smtClean="0"/>
              <a:pPr/>
              <a:t>05/12/1440</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790703-FC9E-4781-B973-C4694EDD2C25}" type="slidenum">
              <a:rPr lang="ar-JO" smtClean="0"/>
              <a:pPr/>
              <a:t>‹#›</a:t>
            </a:fld>
            <a:endParaRPr lang="ar-JO"/>
          </a:p>
        </p:txBody>
      </p:sp>
    </p:spTree>
    <p:extLst>
      <p:ext uri="{BB962C8B-B14F-4D97-AF65-F5344CB8AC3E}">
        <p14:creationId xmlns="" xmlns:p14="http://schemas.microsoft.com/office/powerpoint/2010/main" val="18660455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pPr/>
              <a:t>1</a:t>
            </a:fld>
            <a:endParaRPr lang="ar-J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b="1" dirty="0" smtClean="0"/>
              <a:t>medial </a:t>
            </a:r>
            <a:r>
              <a:rPr lang="en-US" b="1" dirty="0" err="1" smtClean="0"/>
              <a:t>preoptic</a:t>
            </a:r>
            <a:r>
              <a:rPr lang="en-US" b="1" dirty="0" smtClean="0"/>
              <a:t> area </a:t>
            </a:r>
            <a:r>
              <a:rPr lang="en-US" sz="1200" b="0" i="0" kern="1200" dirty="0" smtClean="0">
                <a:solidFill>
                  <a:schemeClr val="tx1"/>
                </a:solidFill>
                <a:latin typeface="+mn-lt"/>
                <a:ea typeface="+mn-ea"/>
                <a:cs typeface="+mn-cs"/>
              </a:rPr>
              <a:t>this brain region is involved in the sexual behavioral phases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appetitive phase </a:t>
            </a:r>
            <a:r>
              <a:rPr lang="en-US" sz="1200" b="0" i="0" u="none" strike="noStrike" kern="120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i</a:t>
            </a:r>
            <a:r>
              <a:rPr lang="en-US" sz="1200" b="0" i="0" u="none" strike="noStrike" kern="1200" dirty="0" smtClean="0">
                <a:solidFill>
                  <a:schemeClr val="tx1"/>
                </a:solidFill>
                <a:latin typeface="+mn-lt"/>
                <a:ea typeface="+mn-ea"/>
                <a:cs typeface="+mn-cs"/>
              </a:rPr>
              <a:t>ncludes all male behaviors that will gain access to females and females gain info about the quality of the male</a:t>
            </a:r>
            <a:r>
              <a:rPr lang="en-US" sz="1200" b="0" i="0" kern="1200" dirty="0" smtClean="0">
                <a:solidFill>
                  <a:schemeClr val="tx1"/>
                </a:solidFill>
                <a:latin typeface="+mn-lt"/>
                <a:ea typeface="+mn-ea"/>
                <a:cs typeface="+mn-cs"/>
              </a:rPr>
              <a:t> (attracting / motivation)</a:t>
            </a:r>
            <a:br>
              <a:rPr lang="en-US" sz="1200" b="0" i="0" kern="1200" dirty="0" smtClean="0">
                <a:solidFill>
                  <a:schemeClr val="tx1"/>
                </a:solidFill>
                <a:latin typeface="+mn-lt"/>
                <a:ea typeface="+mn-ea"/>
                <a:cs typeface="+mn-cs"/>
              </a:rPr>
            </a:br>
            <a:r>
              <a:rPr lang="en-US" sz="1200" b="0" i="0" kern="1200" dirty="0" err="1" smtClean="0">
                <a:solidFill>
                  <a:schemeClr val="tx1"/>
                </a:solidFill>
                <a:latin typeface="+mn-lt"/>
                <a:ea typeface="+mn-ea"/>
                <a:cs typeface="+mn-cs"/>
              </a:rPr>
              <a:t>consummatory</a:t>
            </a:r>
            <a:r>
              <a:rPr lang="en-US" sz="1200" b="0" i="0" kern="1200" dirty="0" smtClean="0">
                <a:solidFill>
                  <a:schemeClr val="tx1"/>
                </a:solidFill>
                <a:latin typeface="+mn-lt"/>
                <a:ea typeface="+mn-ea"/>
                <a:cs typeface="+mn-cs"/>
              </a:rPr>
              <a:t> phase :</a:t>
            </a:r>
            <a:r>
              <a:rPr lang="en-US" sz="1200" b="0" i="0"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If she selects him, copulation occurs.</a:t>
            </a:r>
            <a:r>
              <a:rPr lang="en-US" sz="1200" b="0" i="0" kern="1200" dirty="0" smtClean="0">
                <a:solidFill>
                  <a:schemeClr val="tx1"/>
                </a:solidFill>
                <a:latin typeface="+mn-lt"/>
                <a:ea typeface="+mn-ea"/>
                <a:cs typeface="+mn-cs"/>
              </a:rPr>
              <a:t>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Sexually dimorphic nucleus is located in the MPOA</a:t>
            </a:r>
          </a:p>
          <a:p>
            <a:pPr algn="l"/>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pPr/>
              <a:t>21</a:t>
            </a:fld>
            <a:endParaRPr lang="ar-J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338253-0080-4729-A7F8-4611367B206F}" type="slidenum">
              <a:rPr lang="en-US">
                <a:latin typeface="Calibri" panose="020F0502020204030204" pitchFamily="34" charset="0"/>
              </a:rPr>
              <a:pPr eaLnBrk="1" hangingPunct="1"/>
              <a:t>28</a:t>
            </a:fld>
            <a:endParaRPr lang="en-US">
              <a:latin typeface="Calibri" panose="020F0502020204030204" pitchFamily="34" charset="0"/>
            </a:endParaRPr>
          </a:p>
        </p:txBody>
      </p:sp>
    </p:spTree>
    <p:extLst>
      <p:ext uri="{BB962C8B-B14F-4D97-AF65-F5344CB8AC3E}">
        <p14:creationId xmlns:p14="http://schemas.microsoft.com/office/powerpoint/2010/main" xmlns="" val="413188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kern="1200" dirty="0" smtClean="0">
                <a:solidFill>
                  <a:schemeClr val="tx1"/>
                </a:solidFill>
                <a:latin typeface="+mn-lt"/>
                <a:ea typeface="+mn-ea"/>
                <a:cs typeface="+mn-cs"/>
              </a:rPr>
              <a:t>.</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pPr/>
              <a:t>4</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dirty="0" smtClean="0">
                <a:solidFill>
                  <a:srgbClr val="FF0000"/>
                </a:solidFill>
              </a:rPr>
              <a:t>internal </a:t>
            </a:r>
            <a:r>
              <a:rPr lang="en-US" sz="1200" b="1" dirty="0" err="1" smtClean="0">
                <a:solidFill>
                  <a:srgbClr val="FF0000"/>
                </a:solidFill>
              </a:rPr>
              <a:t>pudendal</a:t>
            </a:r>
            <a:r>
              <a:rPr lang="en-US" sz="1200" b="1" dirty="0" smtClean="0">
                <a:solidFill>
                  <a:srgbClr val="FF0000"/>
                </a:solidFill>
              </a:rPr>
              <a:t> artery branches :</a:t>
            </a:r>
            <a:r>
              <a:rPr lang="en-US" sz="1200" b="0" i="0" u="none" strike="noStrike" kern="1200" dirty="0" smtClean="0">
                <a:solidFill>
                  <a:schemeClr val="tx1"/>
                </a:solidFill>
                <a:latin typeface="+mn-lt"/>
                <a:ea typeface="+mn-ea"/>
                <a:cs typeface="+mn-cs"/>
              </a:rPr>
              <a:t/>
            </a:r>
            <a:br>
              <a:rPr lang="en-US" sz="1200" b="0" i="0" u="none" strike="noStrike"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Inferior rectal artery</a:t>
            </a:r>
            <a:br>
              <a:rPr lang="en-US" sz="1200" b="0" i="0" u="none" strike="noStrike" kern="1200" dirty="0" smtClean="0">
                <a:solidFill>
                  <a:schemeClr val="tx1"/>
                </a:solidFill>
                <a:latin typeface="+mn-lt"/>
                <a:ea typeface="+mn-ea"/>
                <a:cs typeface="+mn-cs"/>
              </a:rPr>
            </a:br>
            <a:r>
              <a:rPr lang="en-US" sz="1200" b="0" i="0" u="none" kern="1200" dirty="0" err="1" smtClean="0">
                <a:solidFill>
                  <a:schemeClr val="tx1"/>
                </a:solidFill>
                <a:latin typeface="+mn-lt"/>
                <a:ea typeface="+mn-ea"/>
                <a:cs typeface="+mn-cs"/>
              </a:rPr>
              <a:t>Perineal</a:t>
            </a:r>
            <a:r>
              <a:rPr lang="en-US" sz="1200" b="0" i="0" u="none" kern="1200" dirty="0" smtClean="0">
                <a:solidFill>
                  <a:schemeClr val="tx1"/>
                </a:solidFill>
                <a:latin typeface="+mn-lt"/>
                <a:ea typeface="+mn-ea"/>
                <a:cs typeface="+mn-cs"/>
              </a:rPr>
              <a:t> artery</a:t>
            </a:r>
            <a:r>
              <a:rPr lang="en-US" sz="1200" b="0" i="0" u="none" strike="noStrike" kern="1200" dirty="0" smtClean="0">
                <a:solidFill>
                  <a:schemeClr val="tx1"/>
                </a:solidFill>
                <a:latin typeface="+mn-lt"/>
                <a:ea typeface="+mn-ea"/>
                <a:cs typeface="+mn-cs"/>
              </a:rPr>
              <a:t/>
            </a:r>
            <a:br>
              <a:rPr lang="en-US" sz="1200" b="0" i="0" u="none" strike="noStrike" kern="1200" dirty="0" smtClean="0">
                <a:solidFill>
                  <a:schemeClr val="tx1"/>
                </a:solidFill>
                <a:latin typeface="+mn-lt"/>
                <a:ea typeface="+mn-ea"/>
                <a:cs typeface="+mn-cs"/>
              </a:rPr>
            </a:br>
            <a:r>
              <a:rPr lang="en-US" sz="1200" b="0" i="0" u="none" kern="1200" dirty="0" smtClean="0">
                <a:solidFill>
                  <a:schemeClr val="tx1"/>
                </a:solidFill>
                <a:latin typeface="+mn-lt"/>
                <a:ea typeface="+mn-ea"/>
                <a:cs typeface="+mn-cs"/>
              </a:rPr>
              <a:t>Posterior scrotal branches</a:t>
            </a:r>
            <a:r>
              <a:rPr lang="en-US" sz="1200" b="0" i="0" u="none" strike="noStrike" kern="1200" dirty="0" smtClean="0">
                <a:solidFill>
                  <a:schemeClr val="tx1"/>
                </a:solidFill>
                <a:latin typeface="+mn-lt"/>
                <a:ea typeface="+mn-ea"/>
                <a:cs typeface="+mn-cs"/>
              </a:rPr>
              <a:t/>
            </a:r>
            <a:br>
              <a:rPr lang="en-US" sz="1200" b="0" i="0" u="none" strike="noStrike"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Artery of bulb of penis</a:t>
            </a:r>
            <a:br>
              <a:rPr lang="en-US" sz="1200" b="0" i="0" u="none" strike="noStrike"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Dorsal artery of the penis</a:t>
            </a:r>
            <a:br>
              <a:rPr lang="en-US" sz="1200" b="0" i="0" u="none" strike="noStrike" kern="1200" dirty="0" smtClean="0">
                <a:solidFill>
                  <a:schemeClr val="tx1"/>
                </a:solidFill>
                <a:latin typeface="+mn-lt"/>
                <a:ea typeface="+mn-ea"/>
                <a:cs typeface="+mn-cs"/>
              </a:rPr>
            </a:br>
            <a:r>
              <a:rPr lang="en-US" sz="1200" b="0" i="0" u="none" kern="1200" dirty="0" smtClean="0">
                <a:solidFill>
                  <a:schemeClr val="tx1"/>
                </a:solidFill>
                <a:latin typeface="+mn-lt"/>
                <a:ea typeface="+mn-ea"/>
                <a:cs typeface="+mn-cs"/>
              </a:rPr>
              <a:t>Deep artery of the penis</a:t>
            </a:r>
            <a:br>
              <a:rPr lang="en-US" sz="1200" b="0" i="0" u="none" kern="1200" dirty="0" smtClean="0">
                <a:solidFill>
                  <a:schemeClr val="tx1"/>
                </a:solidFill>
                <a:latin typeface="+mn-lt"/>
                <a:ea typeface="+mn-ea"/>
                <a:cs typeface="+mn-cs"/>
              </a:rPr>
            </a:br>
            <a:r>
              <a:rPr lang="en-US" sz="1200" b="0" i="0" u="none" kern="1200" dirty="0" smtClean="0">
                <a:solidFill>
                  <a:schemeClr val="tx1"/>
                </a:solidFill>
                <a:latin typeface="+mn-lt"/>
                <a:ea typeface="+mn-ea"/>
                <a:cs typeface="+mn-cs"/>
              </a:rPr>
              <a:t/>
            </a:r>
            <a:br>
              <a:rPr lang="en-US" sz="1200" b="0" i="0" u="none"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Blood supply to the skin of the penis is from the left and right superficial external </a:t>
            </a:r>
            <a:r>
              <a:rPr lang="en-US" sz="1200" b="1" i="0" kern="1200" dirty="0" err="1" smtClean="0">
                <a:solidFill>
                  <a:schemeClr val="tx1"/>
                </a:solidFill>
                <a:latin typeface="+mn-lt"/>
                <a:ea typeface="+mn-ea"/>
                <a:cs typeface="+mn-cs"/>
              </a:rPr>
              <a:t>pudendal</a:t>
            </a:r>
            <a:r>
              <a:rPr lang="en-US" sz="1200" b="1" i="0" kern="1200" dirty="0" smtClean="0">
                <a:solidFill>
                  <a:schemeClr val="tx1"/>
                </a:solidFill>
                <a:latin typeface="+mn-lt"/>
                <a:ea typeface="+mn-ea"/>
                <a:cs typeface="+mn-cs"/>
              </a:rPr>
              <a:t> arteries, which arise from the femoral artery </a:t>
            </a:r>
            <a:endParaRPr lang="ar-JO" b="1" u="none" dirty="0"/>
          </a:p>
        </p:txBody>
      </p:sp>
      <p:sp>
        <p:nvSpPr>
          <p:cNvPr id="4" name="Slide Number Placeholder 3"/>
          <p:cNvSpPr>
            <a:spLocks noGrp="1"/>
          </p:cNvSpPr>
          <p:nvPr>
            <p:ph type="sldNum" sz="quarter" idx="10"/>
          </p:nvPr>
        </p:nvSpPr>
        <p:spPr/>
        <p:txBody>
          <a:bodyPr/>
          <a:lstStyle/>
          <a:p>
            <a:fld id="{89C72799-4B5C-4065-8F48-CC51DAB8380A}" type="slidenum">
              <a:rPr lang="ar-JO" smtClean="0"/>
              <a:pPr/>
              <a:t>8</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penis is drained by 3 venous systems, the superficial, intermediate, and deep</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dirty="0" smtClean="0"/>
              <a:t>Veins are compressed as the </a:t>
            </a:r>
            <a:r>
              <a:rPr lang="en-US" dirty="0" err="1" smtClean="0"/>
              <a:t>sinusoides</a:t>
            </a:r>
            <a:r>
              <a:rPr lang="en-US" dirty="0" smtClean="0"/>
              <a:t> expand  …… this inhibit drainage of the </a:t>
            </a:r>
            <a:r>
              <a:rPr lang="en-US" dirty="0" err="1" smtClean="0"/>
              <a:t>penus</a:t>
            </a:r>
            <a:r>
              <a:rPr lang="en-US" dirty="0" smtClean="0"/>
              <a:t> …… it stays erect</a:t>
            </a:r>
            <a:endParaRPr lang="ar-JO" dirty="0" smtClean="0"/>
          </a:p>
          <a:p>
            <a:pPr algn="l"/>
            <a:r>
              <a:rPr lang="en-US" sz="1200" b="0" i="0" kern="1200" dirty="0" smtClean="0">
                <a:solidFill>
                  <a:schemeClr val="tx1"/>
                </a:solidFill>
                <a:latin typeface="+mn-lt"/>
                <a:ea typeface="+mn-ea"/>
                <a:cs typeface="+mn-cs"/>
              </a:rPr>
              <a:t> </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pPr/>
              <a:t>11</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Libido = desire</a:t>
            </a:r>
            <a:br>
              <a:rPr lang="en-US" dirty="0" smtClean="0"/>
            </a:br>
            <a:r>
              <a:rPr lang="en-US" dirty="0" smtClean="0"/>
              <a:t/>
            </a:r>
            <a:br>
              <a:rPr lang="en-US" dirty="0" smtClean="0"/>
            </a:br>
            <a:r>
              <a:rPr lang="en-US" sz="1200" b="1" i="0" kern="1200" dirty="0" smtClean="0">
                <a:solidFill>
                  <a:schemeClr val="tx1"/>
                </a:solidFill>
                <a:latin typeface="+mn-lt"/>
                <a:ea typeface="+mn-ea"/>
                <a:cs typeface="+mn-cs"/>
              </a:rPr>
              <a:t>Dopamine</a:t>
            </a:r>
            <a:r>
              <a:rPr lang="en-US" sz="1200" b="1" i="0" kern="1200" baseline="0" dirty="0" smtClean="0">
                <a:solidFill>
                  <a:schemeClr val="tx1"/>
                </a:solidFill>
                <a:latin typeface="+mn-lt"/>
                <a:ea typeface="+mn-ea"/>
                <a:cs typeface="+mn-cs"/>
              </a:rPr>
              <a:t> increase sexual activity</a:t>
            </a:r>
            <a:r>
              <a:rPr lang="en-US" sz="1200" b="0" i="0" kern="1200" baseline="0" dirty="0" smtClean="0">
                <a:solidFill>
                  <a:schemeClr val="tx1"/>
                </a:solidFill>
                <a:latin typeface="+mn-lt"/>
                <a:ea typeface="+mn-ea"/>
                <a:cs typeface="+mn-cs"/>
              </a:rPr>
              <a:t/>
            </a:r>
            <a:br>
              <a:rPr lang="en-US" sz="1200" b="0" i="0" kern="1200" baseline="0" dirty="0" smtClean="0">
                <a:solidFill>
                  <a:schemeClr val="tx1"/>
                </a:solidFill>
                <a:latin typeface="+mn-lt"/>
                <a:ea typeface="+mn-ea"/>
                <a:cs typeface="+mn-cs"/>
              </a:rPr>
            </a:br>
            <a:r>
              <a:rPr lang="en-US" sz="1200" b="0" i="0" kern="1200" baseline="0" dirty="0" smtClean="0">
                <a:solidFill>
                  <a:schemeClr val="tx1"/>
                </a:solidFill>
                <a:latin typeface="+mn-lt"/>
                <a:ea typeface="+mn-ea"/>
                <a:cs typeface="+mn-cs"/>
              </a:rPr>
              <a:t>in </a:t>
            </a:r>
            <a:r>
              <a:rPr lang="en-US" sz="1200" b="0" i="0" kern="1200" baseline="0" dirty="0" err="1" smtClean="0">
                <a:solidFill>
                  <a:schemeClr val="tx1"/>
                </a:solidFill>
                <a:latin typeface="+mn-lt"/>
                <a:ea typeface="+mn-ea"/>
                <a:cs typeface="+mn-cs"/>
              </a:rPr>
              <a:t>parkinson</a:t>
            </a:r>
            <a:r>
              <a:rPr lang="en-US" sz="1200" b="0" i="0" kern="1200" baseline="0" dirty="0" smtClean="0">
                <a:solidFill>
                  <a:schemeClr val="tx1"/>
                </a:solidFill>
                <a:latin typeface="+mn-lt"/>
                <a:ea typeface="+mn-ea"/>
                <a:cs typeface="+mn-cs"/>
              </a:rPr>
              <a:t> disease …..</a:t>
            </a:r>
            <a:r>
              <a:rPr lang="en-US" sz="1200" b="0" i="0" kern="1200" dirty="0" smtClean="0">
                <a:solidFill>
                  <a:schemeClr val="tx1"/>
                </a:solidFill>
                <a:latin typeface="+mn-lt"/>
                <a:ea typeface="+mn-ea"/>
                <a:cs typeface="+mn-cs"/>
              </a:rPr>
              <a:t> cell death in the brain's </a:t>
            </a:r>
            <a:r>
              <a:rPr lang="en-US" sz="1200" b="0" i="0" u="none" strike="noStrike" kern="1200" dirty="0" smtClean="0">
                <a:solidFill>
                  <a:schemeClr val="tx1"/>
                </a:solidFill>
                <a:latin typeface="+mn-lt"/>
                <a:ea typeface="+mn-ea"/>
                <a:cs typeface="+mn-cs"/>
              </a:rPr>
              <a:t>basal ganglia</a:t>
            </a:r>
            <a:r>
              <a:rPr lang="en-US" sz="1200" b="0" i="0" kern="1200" dirty="0" smtClean="0">
                <a:solidFill>
                  <a:schemeClr val="tx1"/>
                </a:solidFill>
                <a:latin typeface="+mn-lt"/>
                <a:ea typeface="+mn-ea"/>
                <a:cs typeface="+mn-cs"/>
              </a:rPr>
              <a:t> (affecting the </a:t>
            </a:r>
            <a:r>
              <a:rPr lang="en-US" sz="1200" b="0" i="0" u="none" strike="noStrike" kern="1200" dirty="0" smtClean="0">
                <a:solidFill>
                  <a:schemeClr val="tx1"/>
                </a:solidFill>
                <a:latin typeface="+mn-lt"/>
                <a:ea typeface="+mn-ea"/>
                <a:cs typeface="+mn-cs"/>
              </a:rPr>
              <a:t>dopamine secreting</a:t>
            </a:r>
            <a:r>
              <a:rPr lang="en-US" sz="1200" b="0" i="0" kern="1200" dirty="0" smtClean="0">
                <a:solidFill>
                  <a:schemeClr val="tx1"/>
                </a:solidFill>
                <a:latin typeface="+mn-lt"/>
                <a:ea typeface="+mn-ea"/>
                <a:cs typeface="+mn-cs"/>
              </a:rPr>
              <a:t> neurons) ….. </a:t>
            </a:r>
            <a:r>
              <a:rPr lang="en-US" sz="1200" b="0" i="0" kern="1200" baseline="0" dirty="0" smtClean="0">
                <a:solidFill>
                  <a:schemeClr val="tx1"/>
                </a:solidFill>
                <a:latin typeface="+mn-lt"/>
                <a:ea typeface="+mn-ea"/>
                <a:cs typeface="+mn-cs"/>
              </a:rPr>
              <a:t>Decrease dopamine …. </a:t>
            </a:r>
            <a:r>
              <a:rPr lang="en-US" sz="1200" b="0" i="0" kern="1200" dirty="0" smtClean="0">
                <a:solidFill>
                  <a:schemeClr val="tx1"/>
                </a:solidFill>
                <a:latin typeface="+mn-lt"/>
                <a:ea typeface="+mn-ea"/>
                <a:cs typeface="+mn-cs"/>
              </a:rPr>
              <a:t>decrease libido and diminished</a:t>
            </a:r>
            <a:r>
              <a:rPr lang="en-US" sz="1200" b="0" i="0" kern="1200" baseline="0" dirty="0" smtClean="0">
                <a:solidFill>
                  <a:schemeClr val="tx1"/>
                </a:solidFill>
                <a:latin typeface="+mn-lt"/>
                <a:ea typeface="+mn-ea"/>
                <a:cs typeface="+mn-cs"/>
              </a:rPr>
              <a:t> sexual response </a:t>
            </a:r>
            <a:br>
              <a:rPr lang="en-US" sz="1200" b="0" i="0" kern="1200" baseline="0" dirty="0" smtClean="0">
                <a:solidFill>
                  <a:schemeClr val="tx1"/>
                </a:solidFill>
                <a:latin typeface="+mn-lt"/>
                <a:ea typeface="+mn-ea"/>
                <a:cs typeface="+mn-cs"/>
              </a:rPr>
            </a:br>
            <a:r>
              <a:rPr lang="en-US" sz="1200" b="1" i="0" kern="1200" baseline="0" dirty="0" smtClean="0">
                <a:solidFill>
                  <a:schemeClr val="tx1"/>
                </a:solidFill>
                <a:latin typeface="+mn-lt"/>
                <a:ea typeface="+mn-ea"/>
                <a:cs typeface="+mn-cs"/>
              </a:rPr>
              <a:t>Serotonin decrease sexual activity</a:t>
            </a:r>
            <a:r>
              <a:rPr lang="en-US" sz="1200" b="0" i="0" kern="1200" baseline="0" dirty="0" smtClean="0">
                <a:solidFill>
                  <a:schemeClr val="tx1"/>
                </a:solidFill>
                <a:latin typeface="+mn-lt"/>
                <a:ea typeface="+mn-ea"/>
                <a:cs typeface="+mn-cs"/>
              </a:rPr>
              <a:t/>
            </a:r>
            <a:br>
              <a:rPr lang="en-US" sz="1200" b="0" i="0" kern="1200" baseline="0" dirty="0" smtClean="0">
                <a:solidFill>
                  <a:schemeClr val="tx1"/>
                </a:solidFill>
                <a:latin typeface="+mn-lt"/>
                <a:ea typeface="+mn-ea"/>
                <a:cs typeface="+mn-cs"/>
              </a:rPr>
            </a:br>
            <a:r>
              <a:rPr lang="en-US" sz="1200" b="0" i="0" kern="1200" dirty="0" smtClean="0">
                <a:solidFill>
                  <a:schemeClr val="tx1"/>
                </a:solidFill>
                <a:latin typeface="+mn-lt"/>
                <a:ea typeface="+mn-ea"/>
                <a:cs typeface="+mn-cs"/>
              </a:rPr>
              <a:t>SSRIs (</a:t>
            </a:r>
            <a:r>
              <a:rPr lang="en-US" sz="1200" b="0" i="0" u="none" strike="noStrike" kern="1200" dirty="0" smtClean="0">
                <a:solidFill>
                  <a:schemeClr val="tx1"/>
                </a:solidFill>
                <a:latin typeface="+mn-lt"/>
                <a:ea typeface="+mn-ea"/>
                <a:cs typeface="+mn-cs"/>
              </a:rPr>
              <a:t>antidepressant)</a:t>
            </a:r>
            <a:r>
              <a:rPr lang="en-US" sz="1200" b="0" i="0" kern="1200" dirty="0" smtClean="0">
                <a:solidFill>
                  <a:schemeClr val="tx1"/>
                </a:solidFill>
                <a:latin typeface="+mn-lt"/>
                <a:ea typeface="+mn-ea"/>
                <a:cs typeface="+mn-cs"/>
              </a:rPr>
              <a:t> …. Increase serotonin ….. Side effect : decrease libido and diminished</a:t>
            </a:r>
            <a:r>
              <a:rPr lang="en-US" sz="1200" b="0" i="0" kern="1200" baseline="0" dirty="0" smtClean="0">
                <a:solidFill>
                  <a:schemeClr val="tx1"/>
                </a:solidFill>
                <a:latin typeface="+mn-lt"/>
                <a:ea typeface="+mn-ea"/>
                <a:cs typeface="+mn-cs"/>
              </a:rPr>
              <a:t> sexual response</a:t>
            </a:r>
            <a:endParaRPr lang="ar-JO" dirty="0" smtClean="0"/>
          </a:p>
          <a:p>
            <a:pPr algn="l"/>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pPr/>
              <a:t>13</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*Humans</a:t>
            </a:r>
            <a:r>
              <a:rPr lang="en-US" baseline="0" dirty="0" smtClean="0"/>
              <a:t> are highly visual in their sexual responsiveness</a:t>
            </a:r>
            <a:br>
              <a:rPr lang="en-US" baseline="0" dirty="0" smtClean="0"/>
            </a:br>
            <a:r>
              <a:rPr lang="en-US" baseline="0" dirty="0" smtClean="0"/>
              <a:t>- on the average males are more responsive to visual releasing stimuli than females</a:t>
            </a:r>
            <a:br>
              <a:rPr lang="en-US" baseline="0" dirty="0" smtClean="0"/>
            </a:br>
            <a:r>
              <a:rPr lang="en-US" baseline="0" dirty="0" smtClean="0"/>
              <a:t>- studies using brain imaging showing that for visually sexually </a:t>
            </a:r>
            <a:r>
              <a:rPr lang="en-US" baseline="0" dirty="0" err="1" smtClean="0"/>
              <a:t>eraosing</a:t>
            </a:r>
            <a:r>
              <a:rPr lang="en-US" baseline="0" dirty="0" smtClean="0"/>
              <a:t> material that not only men on the average subjectively more responsive , but also get more activation of dopamine and dopamine pathways in men than in women</a:t>
            </a:r>
            <a:br>
              <a:rPr lang="en-US" baseline="0" dirty="0" smtClean="0"/>
            </a:br>
            <a:r>
              <a:rPr lang="en-US" baseline="0" dirty="0" smtClean="0"/>
              <a:t>- what is interesting also is that men uniquely get activation of the </a:t>
            </a:r>
            <a:r>
              <a:rPr lang="en-US" baseline="0" dirty="0" err="1" smtClean="0"/>
              <a:t>amigdala</a:t>
            </a:r>
            <a:r>
              <a:rPr lang="en-US" baseline="0" dirty="0" smtClean="0"/>
              <a:t> and other areas of the brain on visually sexual stimuli</a:t>
            </a:r>
            <a:br>
              <a:rPr lang="en-US" baseline="0" dirty="0" smtClean="0"/>
            </a:br>
            <a:r>
              <a:rPr lang="en-US" baseline="0" dirty="0" smtClean="0"/>
              <a:t>* </a:t>
            </a:r>
            <a:r>
              <a:rPr lang="en-US" dirty="0" smtClean="0"/>
              <a:t>tactile stimuli is also very important in the sexual </a:t>
            </a:r>
            <a:r>
              <a:rPr lang="en-US" dirty="0" err="1" smtClean="0"/>
              <a:t>responsivness</a:t>
            </a:r>
            <a:r>
              <a:rPr lang="en-US" dirty="0" smtClean="0"/>
              <a:t/>
            </a:r>
            <a:br>
              <a:rPr lang="en-US" dirty="0" smtClean="0"/>
            </a:br>
            <a:r>
              <a:rPr lang="en-US" dirty="0" smtClean="0"/>
              <a:t>-</a:t>
            </a:r>
            <a:r>
              <a:rPr lang="en-US" baseline="0" dirty="0" smtClean="0"/>
              <a:t> what is clear that tactile receptors </a:t>
            </a:r>
            <a:r>
              <a:rPr lang="en-US" baseline="0" dirty="0" err="1" smtClean="0"/>
              <a:t>responsivness</a:t>
            </a:r>
            <a:r>
              <a:rPr lang="en-US" baseline="0" dirty="0" smtClean="0"/>
              <a:t> to stimuli will change according to your </a:t>
            </a:r>
            <a:r>
              <a:rPr lang="en-US" baseline="0" dirty="0" err="1" smtClean="0"/>
              <a:t>hormon</a:t>
            </a:r>
            <a:r>
              <a:rPr lang="en-US" baseline="0" dirty="0" smtClean="0"/>
              <a:t> level</a:t>
            </a:r>
            <a:br>
              <a:rPr lang="en-US" baseline="0" dirty="0" smtClean="0"/>
            </a:br>
            <a:r>
              <a:rPr lang="en-US" baseline="0" dirty="0" smtClean="0"/>
              <a:t>- that is more noticed and obvious in women for example the tactile stimulation evokes more dopamine activation when the women is ovulating</a:t>
            </a:r>
            <a:br>
              <a:rPr lang="en-US" baseline="0" dirty="0" smtClean="0"/>
            </a:br>
            <a:r>
              <a:rPr lang="en-US" baseline="0" dirty="0" smtClean="0"/>
              <a:t>*another interesting stimuli is the olfactory stimuli (</a:t>
            </a:r>
            <a:r>
              <a:rPr lang="en-US" baseline="0" dirty="0" err="1" smtClean="0"/>
              <a:t>phermons</a:t>
            </a:r>
            <a:r>
              <a:rPr lang="en-US" baseline="0" dirty="0" smtClean="0"/>
              <a:t>) has a small role in humans compared to other species </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pPr/>
              <a:t>14</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Veins are compressed as the </a:t>
            </a:r>
            <a:r>
              <a:rPr lang="en-US" dirty="0" err="1" smtClean="0"/>
              <a:t>sinusoides</a:t>
            </a:r>
            <a:r>
              <a:rPr lang="en-US" dirty="0" smtClean="0"/>
              <a:t> expand  …… this inhibit drainage of the </a:t>
            </a:r>
            <a:r>
              <a:rPr lang="en-US" dirty="0" err="1" smtClean="0"/>
              <a:t>penus</a:t>
            </a:r>
            <a:r>
              <a:rPr lang="en-US" dirty="0" smtClean="0"/>
              <a:t> …… it stays erect</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pPr/>
              <a:t>16</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NO</a:t>
            </a:r>
            <a:r>
              <a:rPr lang="en-US" baseline="0" dirty="0" smtClean="0"/>
              <a:t> : nitric oxide</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pPr/>
              <a:t>17</a:t>
            </a:fld>
            <a:endParaRPr lang="ar-J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t>- semen don’t mix with urine</a:t>
            </a:r>
            <a:br>
              <a:rPr lang="en-US" sz="1200" dirty="0" smtClean="0"/>
            </a:br>
            <a:r>
              <a:rPr lang="en-US" sz="1200" dirty="0" smtClean="0"/>
              <a:t>- semen don’t go </a:t>
            </a:r>
            <a:r>
              <a:rPr lang="en-US" sz="1200" dirty="0" err="1" smtClean="0"/>
              <a:t>retrogradely</a:t>
            </a:r>
            <a:r>
              <a:rPr lang="en-US" sz="1200" dirty="0" smtClean="0"/>
              <a:t> into the urinary bladder</a:t>
            </a:r>
            <a:br>
              <a:rPr lang="en-US" sz="1200" dirty="0" smtClean="0"/>
            </a:br>
            <a:r>
              <a:rPr lang="en-US" sz="1200" dirty="0" smtClean="0"/>
              <a:t>- in</a:t>
            </a:r>
            <a:r>
              <a:rPr lang="en-US" sz="1200" baseline="0" dirty="0" smtClean="0"/>
              <a:t> </a:t>
            </a:r>
            <a:r>
              <a:rPr lang="en-US" sz="1200" baseline="0" dirty="0" err="1" smtClean="0"/>
              <a:t>kaplan</a:t>
            </a:r>
            <a:r>
              <a:rPr lang="en-US" sz="1200" baseline="0" dirty="0" smtClean="0"/>
              <a:t>  its considered in the emission phase (that’s to say that ejaculation is purely somatic) but I followed Toronto because its our main </a:t>
            </a:r>
            <a:r>
              <a:rPr lang="en-US" sz="1200" b="0" i="0" kern="1200" baseline="0" dirty="0" smtClean="0">
                <a:solidFill>
                  <a:schemeClr val="tx1"/>
                </a:solidFill>
                <a:latin typeface="+mn-lt"/>
                <a:ea typeface="+mn-ea"/>
                <a:cs typeface="+mn-cs"/>
              </a:rPr>
              <a:t>r</a:t>
            </a:r>
            <a:r>
              <a:rPr lang="en-US" sz="1200" b="0" i="0" kern="1200" dirty="0" smtClean="0">
                <a:solidFill>
                  <a:schemeClr val="tx1"/>
                </a:solidFill>
                <a:latin typeface="+mn-lt"/>
                <a:ea typeface="+mn-ea"/>
                <a:cs typeface="+mn-cs"/>
              </a:rPr>
              <a:t>eference</a:t>
            </a:r>
            <a:r>
              <a:rPr lang="en-US" sz="1200" baseline="0" dirty="0" smtClean="0"/>
              <a:t>  </a:t>
            </a:r>
            <a:r>
              <a:rPr lang="en-US" sz="1200" dirty="0" smtClean="0"/>
              <a:t>   </a:t>
            </a:r>
            <a:r>
              <a:rPr lang="en-US" baseline="0" dirty="0" smtClean="0"/>
              <a:t> </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pPr/>
              <a:t>18</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pPr/>
              <a:t>06-Aug-19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2770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pPr/>
              <a:t>06-Aug-19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10585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pPr/>
              <a:t>06-Aug-19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5033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pPr/>
              <a:t>06-Aug-19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45442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246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1D8BD707-D9CF-40AE-B4C6-C98DA3205C09}" type="datetimeFigureOut">
              <a:rPr lang="en-US" smtClean="0"/>
              <a:pPr/>
              <a:t>06-Aug-19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97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1D8BD707-D9CF-40AE-B4C6-C98DA3205C09}" type="datetimeFigureOut">
              <a:rPr lang="en-US" smtClean="0"/>
              <a:pPr/>
              <a:t>06-Aug-19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595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1D8BD707-D9CF-40AE-B4C6-C98DA3205C09}" type="datetimeFigureOut">
              <a:rPr lang="en-US" smtClean="0"/>
              <a:pPr/>
              <a:t>06-Aug-19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28918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06-Aug-19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85926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0434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29116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06-Aug-19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1484671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785794"/>
            <a:ext cx="8201028" cy="3938606"/>
          </a:xfrm>
        </p:spPr>
        <p:txBody>
          <a:bodyPr>
            <a:noAutofit/>
          </a:bodyPr>
          <a:lstStyle/>
          <a:p>
            <a:r>
              <a:rPr lang="en-US" sz="6600" b="1" dirty="0" smtClean="0">
                <a:solidFill>
                  <a:srgbClr val="002060"/>
                </a:solidFill>
              </a:rPr>
              <a:t>Anatomy &amp;Physiology of erection </a:t>
            </a:r>
            <a:r>
              <a:rPr lang="ar-JO" sz="6600" b="1" dirty="0" smtClean="0">
                <a:solidFill>
                  <a:srgbClr val="002060"/>
                </a:solidFill>
              </a:rPr>
              <a:t/>
            </a:r>
            <a:br>
              <a:rPr lang="ar-JO" sz="6600" b="1" dirty="0" smtClean="0">
                <a:solidFill>
                  <a:srgbClr val="002060"/>
                </a:solidFill>
              </a:rPr>
            </a:br>
            <a:r>
              <a:rPr lang="en-US" sz="6600" b="1" dirty="0" smtClean="0">
                <a:solidFill>
                  <a:srgbClr val="002060"/>
                </a:solidFill>
              </a:rPr>
              <a:t>and ejaculation</a:t>
            </a:r>
            <a:br>
              <a:rPr lang="en-US" sz="6600" b="1" dirty="0" smtClean="0">
                <a:solidFill>
                  <a:srgbClr val="002060"/>
                </a:solidFill>
              </a:rPr>
            </a:br>
            <a:endParaRPr lang="ar-JO" sz="66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marL="0" indent="0" algn="l">
              <a:buNone/>
            </a:pPr>
            <a:r>
              <a:rPr lang="en-US" dirty="0" smtClean="0"/>
              <a:t>Dorsal penile veins ????</a:t>
            </a:r>
          </a:p>
          <a:p>
            <a:pPr marL="0" indent="0" algn="l">
              <a:buNone/>
            </a:pPr>
            <a:r>
              <a:rPr lang="en-US" dirty="0" smtClean="0"/>
              <a:t>These are the veins are going to be compressed to prohibit blood from draining </a:t>
            </a:r>
            <a:endParaRPr lang="ar-JO" dirty="0"/>
          </a:p>
        </p:txBody>
      </p:sp>
    </p:spTree>
    <p:extLst>
      <p:ext uri="{BB962C8B-B14F-4D97-AF65-F5344CB8AC3E}">
        <p14:creationId xmlns="" xmlns:p14="http://schemas.microsoft.com/office/powerpoint/2010/main" val="1593799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002060"/>
                </a:solidFill>
              </a:rPr>
              <a:t>Venous drainage</a:t>
            </a:r>
            <a:endParaRPr lang="ar-JO" b="1" dirty="0">
              <a:solidFill>
                <a:srgbClr val="002060"/>
              </a:solidFill>
            </a:endParaRPr>
          </a:p>
        </p:txBody>
      </p:sp>
      <p:pic>
        <p:nvPicPr>
          <p:cNvPr id="2050" name="Picture 2" descr="C:\Users\TOSHIBA\Desktop\79926-1412901-1949325-1979282.jpg"/>
          <p:cNvPicPr>
            <a:picLocks noChangeAspect="1" noChangeArrowheads="1"/>
          </p:cNvPicPr>
          <p:nvPr/>
        </p:nvPicPr>
        <p:blipFill>
          <a:blip r:embed="rId3" cstate="print"/>
          <a:srcRect/>
          <a:stretch>
            <a:fillRect/>
          </a:stretch>
        </p:blipFill>
        <p:spPr bwMode="auto">
          <a:xfrm>
            <a:off x="788053" y="1500174"/>
            <a:ext cx="7715272" cy="50006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Lymphatic drainage</a:t>
            </a:r>
            <a:br>
              <a:rPr lang="en-US" dirty="0" smtClean="0"/>
            </a:br>
            <a:endParaRPr lang="ar-JO" dirty="0"/>
          </a:p>
        </p:txBody>
      </p:sp>
      <p:sp>
        <p:nvSpPr>
          <p:cNvPr id="3" name="Content Placeholder 2"/>
          <p:cNvSpPr>
            <a:spLocks noGrp="1"/>
          </p:cNvSpPr>
          <p:nvPr>
            <p:ph idx="1"/>
          </p:nvPr>
        </p:nvSpPr>
        <p:spPr/>
        <p:txBody>
          <a:bodyPr>
            <a:normAutofit lnSpcReduction="10000"/>
          </a:bodyPr>
          <a:lstStyle/>
          <a:p>
            <a:pPr marL="0" indent="0" algn="l">
              <a:buNone/>
            </a:pPr>
            <a:r>
              <a:rPr lang="en-US" dirty="0" smtClean="0">
                <a:solidFill>
                  <a:srgbClr val="FF0000"/>
                </a:solidFill>
              </a:rPr>
              <a:t>Lymphatic drainage from the glans penis drains int</a:t>
            </a:r>
            <a:r>
              <a:rPr lang="en-US" dirty="0" smtClean="0"/>
              <a:t>o large trunks in the area of the frenulum. These lymphatic vessels then circle to the dorsum of the corona and unite, coursing proximally beneath the deep penile (Buck) fascia, terminating mostly in the </a:t>
            </a:r>
            <a:r>
              <a:rPr lang="en-US" dirty="0" smtClean="0">
                <a:solidFill>
                  <a:srgbClr val="FF0000"/>
                </a:solidFill>
              </a:rPr>
              <a:t>deep inguinal nodes</a:t>
            </a:r>
            <a:r>
              <a:rPr lang="en-US" dirty="0" smtClean="0"/>
              <a:t> of the femoral triangle. </a:t>
            </a:r>
            <a:r>
              <a:rPr lang="en-US" dirty="0" smtClean="0">
                <a:solidFill>
                  <a:srgbClr val="00B050"/>
                </a:solidFill>
              </a:rPr>
              <a:t>Some lymphatic drainage</a:t>
            </a:r>
            <a:r>
              <a:rPr lang="en-US" dirty="0" smtClean="0"/>
              <a:t> is to the </a:t>
            </a:r>
            <a:r>
              <a:rPr lang="en-US" dirty="0" err="1" smtClean="0"/>
              <a:t>presymphyseal</a:t>
            </a:r>
            <a:r>
              <a:rPr lang="en-US" dirty="0" smtClean="0"/>
              <a:t> lymph nodes and to the lateral lymph nodes of </a:t>
            </a:r>
            <a:r>
              <a:rPr lang="en-US" dirty="0" smtClean="0">
                <a:solidFill>
                  <a:srgbClr val="00B050"/>
                </a:solidFill>
              </a:rPr>
              <a:t>the external iliac </a:t>
            </a:r>
            <a:r>
              <a:rPr lang="en-US" dirty="0" err="1" smtClean="0">
                <a:solidFill>
                  <a:srgbClr val="00B050"/>
                </a:solidFill>
              </a:rPr>
              <a:t>lymphatics</a:t>
            </a:r>
            <a:r>
              <a:rPr lang="en-US" dirty="0" smtClean="0"/>
              <a:t>.</a:t>
            </a:r>
            <a:endParaRPr lang="ar-JO" dirty="0"/>
          </a:p>
        </p:txBody>
      </p:sp>
    </p:spTree>
    <p:extLst>
      <p:ext uri="{BB962C8B-B14F-4D97-AF65-F5344CB8AC3E}">
        <p14:creationId xmlns="" xmlns:p14="http://schemas.microsoft.com/office/powerpoint/2010/main" val="2871568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002060"/>
                </a:solidFill>
              </a:rPr>
              <a:t>Mechanism of erection</a:t>
            </a:r>
            <a:endParaRPr lang="ar-JO" b="1" dirty="0">
              <a:solidFill>
                <a:srgbClr val="002060"/>
              </a:solidFill>
            </a:endParaRPr>
          </a:p>
        </p:txBody>
      </p:sp>
      <p:sp>
        <p:nvSpPr>
          <p:cNvPr id="3" name="Content Placeholder 2"/>
          <p:cNvSpPr>
            <a:spLocks noGrp="1"/>
          </p:cNvSpPr>
          <p:nvPr>
            <p:ph idx="1"/>
          </p:nvPr>
        </p:nvSpPr>
        <p:spPr/>
        <p:txBody>
          <a:bodyPr>
            <a:normAutofit/>
          </a:bodyPr>
          <a:lstStyle/>
          <a:p>
            <a:pPr algn="l" rtl="0"/>
            <a:r>
              <a:rPr lang="en-US" sz="3600" b="1" dirty="0" err="1" smtClean="0"/>
              <a:t>Neuroendocrine</a:t>
            </a:r>
            <a:r>
              <a:rPr lang="en-US" sz="3600" b="1" dirty="0" smtClean="0"/>
              <a:t> signals </a:t>
            </a:r>
            <a:r>
              <a:rPr lang="en-US" dirty="0" smtClean="0"/>
              <a:t>from the brain, created by audiovisual or tactile stimuli, activate the autonomic nuclei of the spinal erection centre . Signals are relayed via the </a:t>
            </a:r>
            <a:r>
              <a:rPr lang="en-US" dirty="0" err="1" smtClean="0"/>
              <a:t>cavernosal</a:t>
            </a:r>
            <a:r>
              <a:rPr lang="en-US" dirty="0" smtClean="0"/>
              <a:t> nerve to the erectile tissue of the </a:t>
            </a:r>
            <a:r>
              <a:rPr lang="en-US" dirty="0" err="1" smtClean="0"/>
              <a:t>copora</a:t>
            </a:r>
            <a:r>
              <a:rPr lang="en-US" dirty="0" smtClean="0"/>
              <a:t> </a:t>
            </a:r>
            <a:r>
              <a:rPr lang="en-US" dirty="0" err="1" smtClean="0"/>
              <a:t>cavernosa</a:t>
            </a:r>
            <a:r>
              <a:rPr lang="en-US" dirty="0" smtClean="0"/>
              <a:t>, activating the </a:t>
            </a:r>
            <a:r>
              <a:rPr lang="en-US" dirty="0" err="1" smtClean="0"/>
              <a:t>veno</a:t>
            </a:r>
            <a:r>
              <a:rPr lang="en-US" dirty="0" smtClean="0"/>
              <a:t>-occlusive mechanism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Mechanism of Penile Erection)&#10;The stimulation result in the relaxation of smooth muscles&#10;&#10;of corpus cavernosum which lea..."/>
          <p:cNvPicPr>
            <a:picLocks noChangeAspect="1" noChangeArrowheads="1"/>
          </p:cNvPicPr>
          <p:nvPr/>
        </p:nvPicPr>
        <p:blipFill>
          <a:blip r:embed="rId2" cstate="print"/>
          <a:srcRect t="17223"/>
          <a:stretch>
            <a:fillRect/>
          </a:stretch>
        </p:blipFill>
        <p:spPr bwMode="auto">
          <a:xfrm>
            <a:off x="0" y="0"/>
            <a:ext cx="9144000" cy="5682746"/>
          </a:xfrm>
          <a:prstGeom prst="rect">
            <a:avLst/>
          </a:prstGeom>
          <a:noFill/>
        </p:spPr>
      </p:pic>
      <p:pic>
        <p:nvPicPr>
          <p:cNvPr id="5" name="Picture 2" descr="Drugs that increase serotonergic activity have&#10;&#10;an inhibitory effect on all 3 stages of the sexual&#10;response&#10;In animal mo..."/>
          <p:cNvPicPr>
            <a:picLocks noChangeAspect="1" noChangeArrowheads="1"/>
          </p:cNvPicPr>
          <p:nvPr/>
        </p:nvPicPr>
        <p:blipFill>
          <a:blip r:embed="rId3" cstate="print"/>
          <a:srcRect t="55178" b="27975"/>
          <a:stretch>
            <a:fillRect/>
          </a:stretch>
        </p:blipFill>
        <p:spPr bwMode="auto">
          <a:xfrm>
            <a:off x="0" y="5072074"/>
            <a:ext cx="9144001" cy="135732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rugs that increase serotonergic activity have&#10;&#10;an inhibitory effect on all 3 stages of the sexual&#10;response&#10;In animal mo..."/>
          <p:cNvPicPr>
            <a:picLocks noChangeAspect="1" noChangeArrowheads="1"/>
          </p:cNvPicPr>
          <p:nvPr/>
        </p:nvPicPr>
        <p:blipFill>
          <a:blip r:embed="rId3" cstate="print"/>
          <a:srcRect t="18789" b="27975"/>
          <a:stretch>
            <a:fillRect/>
          </a:stretch>
        </p:blipFill>
        <p:spPr bwMode="auto">
          <a:xfrm>
            <a:off x="762000" y="2999105"/>
            <a:ext cx="7848600" cy="3858895"/>
          </a:xfrm>
          <a:prstGeom prst="rect">
            <a:avLst/>
          </a:prstGeom>
          <a:noFill/>
        </p:spPr>
      </p:pic>
      <p:pic>
        <p:nvPicPr>
          <p:cNvPr id="4098" name="Picture 2" descr="نتيجة بحث الصور عن ‪erection process‬‏"/>
          <p:cNvPicPr>
            <a:picLocks noChangeAspect="1" noChangeArrowheads="1"/>
          </p:cNvPicPr>
          <p:nvPr/>
        </p:nvPicPr>
        <p:blipFill>
          <a:blip r:embed="rId4" cstate="print"/>
          <a:srcRect t="7500" r="52326" b="12500"/>
          <a:stretch>
            <a:fillRect/>
          </a:stretch>
        </p:blipFill>
        <p:spPr bwMode="auto">
          <a:xfrm>
            <a:off x="762000" y="0"/>
            <a:ext cx="3810000" cy="2973658"/>
          </a:xfrm>
          <a:prstGeom prst="rect">
            <a:avLst/>
          </a:prstGeom>
          <a:noFill/>
        </p:spPr>
      </p:pic>
      <p:pic>
        <p:nvPicPr>
          <p:cNvPr id="4" name="Picture 2" descr="نتيجة بحث الصور عن ‪erection process‬‏"/>
          <p:cNvPicPr>
            <a:picLocks noChangeAspect="1" noChangeArrowheads="1"/>
          </p:cNvPicPr>
          <p:nvPr/>
        </p:nvPicPr>
        <p:blipFill>
          <a:blip r:embed="rId4" cstate="print"/>
          <a:srcRect l="47674" b="12755"/>
          <a:stretch>
            <a:fillRect/>
          </a:stretch>
        </p:blipFill>
        <p:spPr bwMode="auto">
          <a:xfrm>
            <a:off x="4800600" y="0"/>
            <a:ext cx="3810000" cy="2954694"/>
          </a:xfrm>
          <a:prstGeom prst="rect">
            <a:avLst/>
          </a:prstGeom>
          <a:noFill/>
        </p:spPr>
      </p:pic>
      <p:sp>
        <p:nvSpPr>
          <p:cNvPr id="5" name="TextBox 4"/>
          <p:cNvSpPr txBox="1"/>
          <p:nvPr/>
        </p:nvSpPr>
        <p:spPr>
          <a:xfrm>
            <a:off x="2438400" y="4648200"/>
            <a:ext cx="1524000" cy="276999"/>
          </a:xfrm>
          <a:prstGeom prst="rect">
            <a:avLst/>
          </a:prstGeom>
          <a:noFill/>
        </p:spPr>
        <p:txBody>
          <a:bodyPr wrap="square" rtlCol="1">
            <a:spAutoFit/>
          </a:bodyPr>
          <a:lstStyle/>
          <a:p>
            <a:r>
              <a:rPr lang="en-US" sz="1200" dirty="0" smtClean="0"/>
              <a:t>Corpus </a:t>
            </a:r>
            <a:r>
              <a:rPr lang="en-US" sz="1200" dirty="0" err="1" smtClean="0"/>
              <a:t>cavernosa</a:t>
            </a:r>
            <a:endParaRPr lang="ar-JO"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85794"/>
            <a:ext cx="8929718" cy="5929330"/>
          </a:xfrm>
        </p:spPr>
        <p:txBody>
          <a:bodyPr>
            <a:noAutofit/>
          </a:bodyPr>
          <a:lstStyle/>
          <a:p>
            <a:pPr algn="l">
              <a:buNone/>
            </a:pPr>
            <a:r>
              <a:rPr lang="en-US" sz="4000" b="1" dirty="0" smtClean="0">
                <a:solidFill>
                  <a:srgbClr val="FF0000"/>
                </a:solidFill>
              </a:rPr>
              <a:t>1-stimulation</a:t>
            </a:r>
            <a:r>
              <a:rPr lang="en-US" sz="2400" dirty="0" smtClean="0"/>
              <a:t> </a:t>
            </a:r>
            <a:r>
              <a:rPr lang="en-US" sz="2800" b="1" dirty="0" smtClean="0"/>
              <a:t>(somatic)</a:t>
            </a:r>
            <a:r>
              <a:rPr lang="en-US" sz="2800" dirty="0" smtClean="0"/>
              <a:t/>
            </a:r>
            <a:br>
              <a:rPr lang="en-US" sz="2800" dirty="0" smtClean="0"/>
            </a:br>
            <a:r>
              <a:rPr lang="en-US" sz="2800" dirty="0" smtClean="0"/>
              <a:t>- stimulation of genitals</a:t>
            </a:r>
            <a:br>
              <a:rPr lang="en-US" sz="2800" dirty="0" smtClean="0"/>
            </a:br>
            <a:r>
              <a:rPr lang="en-US" sz="2800" dirty="0" smtClean="0"/>
              <a:t>- sensed by </a:t>
            </a:r>
            <a:r>
              <a:rPr lang="en-US" sz="2800" dirty="0" err="1" smtClean="0"/>
              <a:t>pudendal</a:t>
            </a:r>
            <a:r>
              <a:rPr lang="en-US" sz="2800" dirty="0" smtClean="0"/>
              <a:t> nerve</a:t>
            </a:r>
            <a:br>
              <a:rPr lang="en-US" sz="2800" dirty="0" smtClean="0"/>
            </a:br>
            <a:r>
              <a:rPr lang="en-US" sz="2800" dirty="0" smtClean="0"/>
              <a:t>- conducted to S2-S4 via </a:t>
            </a:r>
            <a:r>
              <a:rPr lang="en-US" sz="2800" dirty="0" err="1" smtClean="0"/>
              <a:t>pudendal</a:t>
            </a:r>
            <a:r>
              <a:rPr lang="en-US" sz="2800" dirty="0" smtClean="0"/>
              <a:t> nerve</a:t>
            </a:r>
            <a:br>
              <a:rPr lang="en-US" sz="2800" dirty="0" smtClean="0"/>
            </a:br>
            <a:r>
              <a:rPr lang="en-US" sz="2800" dirty="0" smtClean="0"/>
              <a:t/>
            </a:r>
            <a:br>
              <a:rPr lang="en-US" sz="2800" dirty="0" smtClean="0"/>
            </a:br>
            <a:r>
              <a:rPr lang="en-US" sz="4000" b="1" dirty="0" smtClean="0">
                <a:solidFill>
                  <a:srgbClr val="FF0000"/>
                </a:solidFill>
              </a:rPr>
              <a:t>2-erection</a:t>
            </a:r>
            <a:r>
              <a:rPr lang="en-US" sz="2400" dirty="0" smtClean="0"/>
              <a:t> is caused by </a:t>
            </a:r>
            <a:r>
              <a:rPr lang="en-US" sz="2800" b="1" dirty="0" smtClean="0"/>
              <a:t>(parasympathetic)</a:t>
            </a:r>
            <a:r>
              <a:rPr lang="en-US" sz="2800" dirty="0" smtClean="0"/>
              <a:t/>
            </a:r>
            <a:br>
              <a:rPr lang="en-US" sz="2800" dirty="0" smtClean="0"/>
            </a:br>
            <a:r>
              <a:rPr lang="en-US" sz="2800" dirty="0" smtClean="0"/>
              <a:t>- </a:t>
            </a:r>
            <a:r>
              <a:rPr lang="en-US" sz="3600" b="1" dirty="0" smtClean="0">
                <a:solidFill>
                  <a:srgbClr val="00B050"/>
                </a:solidFill>
              </a:rPr>
              <a:t>parasympathetic arise in the (lateral horns </a:t>
            </a:r>
            <a:r>
              <a:rPr lang="ar-JO" sz="3600" b="1" dirty="0" smtClean="0">
                <a:solidFill>
                  <a:srgbClr val="00B050"/>
                </a:solidFill>
              </a:rPr>
              <a:t> </a:t>
            </a:r>
            <a:r>
              <a:rPr lang="en-US" sz="3600" b="1" dirty="0" smtClean="0">
                <a:solidFill>
                  <a:srgbClr val="00B050"/>
                </a:solidFill>
              </a:rPr>
              <a:t>grey matter of S2-S4)</a:t>
            </a:r>
            <a:r>
              <a:rPr lang="en-US" sz="2800" dirty="0" smtClean="0"/>
              <a:t/>
            </a:r>
            <a:br>
              <a:rPr lang="en-US" sz="2800" dirty="0" smtClean="0"/>
            </a:br>
            <a:r>
              <a:rPr lang="en-US" sz="2800" dirty="0" smtClean="0"/>
              <a:t>-and then the  </a:t>
            </a:r>
            <a:r>
              <a:rPr lang="en-US" sz="2300" dirty="0" smtClean="0"/>
              <a:t>pelvic splanchnic go to pre-aortic and prostatic plexuses go to </a:t>
            </a:r>
            <a:r>
              <a:rPr lang="en-US" sz="2400" b="1" u="sng" dirty="0" smtClean="0"/>
              <a:t>penis</a:t>
            </a:r>
            <a:r>
              <a:rPr lang="en-US" b="1" u="sng" dirty="0" smtClean="0"/>
              <a:t/>
            </a:r>
            <a:br>
              <a:rPr lang="en-US" b="1" u="sng" dirty="0" smtClean="0"/>
            </a:br>
            <a:r>
              <a:rPr lang="en-US" sz="2800" dirty="0" smtClean="0"/>
              <a:t>- NO causes vasodilation of deep penile arteries</a:t>
            </a:r>
            <a:br>
              <a:rPr lang="en-US" sz="2800" dirty="0" smtClean="0"/>
            </a:br>
            <a:r>
              <a:rPr lang="en-US" sz="2800" dirty="0" smtClean="0"/>
              <a:t>- blood fill erectile tissue </a:t>
            </a:r>
          </a:p>
          <a:p>
            <a:pPr algn="l">
              <a:buNone/>
            </a:pPr>
            <a:r>
              <a:rPr lang="en-US" sz="2800" dirty="0" smtClean="0"/>
              <a:t>        </a:t>
            </a:r>
            <a:r>
              <a:rPr lang="ar-JO" sz="2800" dirty="0" smtClean="0"/>
              <a:t> </a:t>
            </a:r>
            <a:r>
              <a:rPr lang="en-US" sz="2800" dirty="0" smtClean="0"/>
              <a:t>- compression of veins </a:t>
            </a:r>
          </a:p>
          <a:p>
            <a:pPr algn="l">
              <a:buNone/>
            </a:pPr>
            <a:r>
              <a:rPr lang="en-US" sz="2800" dirty="0" smtClean="0"/>
              <a:t>s</a:t>
            </a:r>
            <a:endParaRPr lang="ar-JO" sz="2800" dirty="0"/>
          </a:p>
        </p:txBody>
      </p:sp>
      <p:sp>
        <p:nvSpPr>
          <p:cNvPr id="8" name="Title 1"/>
          <p:cNvSpPr txBox="1">
            <a:spLocks/>
          </p:cNvSpPr>
          <p:nvPr/>
        </p:nvSpPr>
        <p:spPr>
          <a:xfrm>
            <a:off x="500034" y="0"/>
            <a:ext cx="8229600" cy="642918"/>
          </a:xfrm>
          <a:prstGeom prst="rect">
            <a:avLst/>
          </a:prstGeom>
        </p:spPr>
        <p:txBody>
          <a:bodyPr vert="horz" lIns="91440" tIns="45720" rIns="91440" bIns="45720" rtlCol="1"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err="1" smtClean="0">
                <a:ln>
                  <a:noFill/>
                </a:ln>
                <a:solidFill>
                  <a:srgbClr val="002060"/>
                </a:solidFill>
                <a:effectLst/>
                <a:uLnTx/>
                <a:uFillTx/>
                <a:latin typeface="+mj-lt"/>
                <a:ea typeface="+mj-ea"/>
                <a:cs typeface="+mj-cs"/>
              </a:rPr>
              <a:t>Innervation</a:t>
            </a:r>
            <a:endParaRPr kumimoji="0" lang="ar-JO" sz="40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0034" y="0"/>
            <a:ext cx="8229600" cy="642918"/>
          </a:xfrm>
        </p:spPr>
        <p:txBody>
          <a:bodyPr>
            <a:normAutofit fontScale="90000"/>
          </a:bodyPr>
          <a:lstStyle/>
          <a:p>
            <a:pPr rtl="0"/>
            <a:r>
              <a:rPr lang="en-US" sz="6700" b="1" dirty="0" err="1" smtClean="0">
                <a:solidFill>
                  <a:srgbClr val="002060"/>
                </a:solidFill>
              </a:rPr>
              <a:t>Innervation</a:t>
            </a:r>
            <a:endParaRPr lang="ar-JO" b="1" dirty="0">
              <a:solidFill>
                <a:srgbClr val="002060"/>
              </a:solidFill>
            </a:endParaRPr>
          </a:p>
        </p:txBody>
      </p:sp>
      <p:sp>
        <p:nvSpPr>
          <p:cNvPr id="3" name="Content Placeholder 2"/>
          <p:cNvSpPr>
            <a:spLocks noGrp="1"/>
          </p:cNvSpPr>
          <p:nvPr>
            <p:ph idx="1"/>
          </p:nvPr>
        </p:nvSpPr>
        <p:spPr>
          <a:xfrm>
            <a:off x="214282" y="785794"/>
            <a:ext cx="8929718" cy="5857916"/>
          </a:xfrm>
        </p:spPr>
        <p:txBody>
          <a:bodyPr>
            <a:noAutofit/>
          </a:bodyPr>
          <a:lstStyle/>
          <a:p>
            <a:pPr algn="l">
              <a:buNone/>
            </a:pPr>
            <a:r>
              <a:rPr lang="en-US" sz="4000" b="1" dirty="0" smtClean="0">
                <a:solidFill>
                  <a:srgbClr val="FF0000"/>
                </a:solidFill>
              </a:rPr>
              <a:t>3-emission</a:t>
            </a:r>
            <a:r>
              <a:rPr lang="en-US" sz="2800" dirty="0" smtClean="0"/>
              <a:t> </a:t>
            </a:r>
            <a:r>
              <a:rPr lang="en-US" sz="2800" b="1" dirty="0" smtClean="0"/>
              <a:t>(sympathetic)</a:t>
            </a:r>
            <a:r>
              <a:rPr lang="en-US" sz="2800" dirty="0" smtClean="0"/>
              <a:t/>
            </a:r>
            <a:br>
              <a:rPr lang="en-US" sz="2800" dirty="0" smtClean="0"/>
            </a:br>
            <a:r>
              <a:rPr lang="en-US" sz="2800" dirty="0" smtClean="0"/>
              <a:t>is the beginning  part of ejaculation and it is initiated by </a:t>
            </a:r>
          </a:p>
          <a:p>
            <a:pPr algn="l">
              <a:buNone/>
            </a:pPr>
            <a:r>
              <a:rPr lang="en-US" sz="2800" dirty="0" smtClean="0"/>
              <a:t> </a:t>
            </a:r>
            <a:r>
              <a:rPr lang="en-US" sz="3600" b="1" dirty="0" smtClean="0">
                <a:solidFill>
                  <a:srgbClr val="00B050"/>
                </a:solidFill>
              </a:rPr>
              <a:t>sympathetic (lateral horns of T11-L2)</a:t>
            </a:r>
            <a:r>
              <a:rPr lang="en-US" sz="2800" dirty="0" smtClean="0"/>
              <a:t/>
            </a:r>
            <a:br>
              <a:rPr lang="en-US" sz="2800" dirty="0" smtClean="0"/>
            </a:br>
            <a:r>
              <a:rPr lang="en-US" sz="2800" dirty="0" smtClean="0"/>
              <a:t>- </a:t>
            </a:r>
            <a:r>
              <a:rPr lang="en-US" sz="2200" dirty="0" smtClean="0"/>
              <a:t>lumber and sacral splanchnic to pre-aortic plexuses to </a:t>
            </a:r>
            <a:r>
              <a:rPr lang="en-US" sz="2400" b="1" u="sng" dirty="0" smtClean="0"/>
              <a:t>spermatic tubes</a:t>
            </a:r>
            <a:r>
              <a:rPr lang="en-US" sz="2800" dirty="0" smtClean="0"/>
              <a:t/>
            </a:r>
            <a:br>
              <a:rPr lang="en-US" sz="2800" dirty="0" smtClean="0"/>
            </a:br>
            <a:r>
              <a:rPr lang="en-US" sz="2800" dirty="0" smtClean="0"/>
              <a:t>and then synapse and </a:t>
            </a:r>
          </a:p>
          <a:p>
            <a:pPr algn="l">
              <a:buNone/>
            </a:pPr>
            <a:r>
              <a:rPr lang="en-US" sz="2800" dirty="0" smtClean="0"/>
              <a:t>- NE causes : peristaltic contractions of the </a:t>
            </a:r>
            <a:r>
              <a:rPr lang="en-US" sz="2800" dirty="0" err="1" smtClean="0"/>
              <a:t>ductus</a:t>
            </a:r>
            <a:r>
              <a:rPr lang="en-US" sz="2800" dirty="0" smtClean="0"/>
              <a:t> deferens , seminal vesicle , prostatic  gland contracts and then ???&gt;? you get contraction of the internal urethral sphincter </a:t>
            </a:r>
            <a:endParaRPr lang="ar-JO"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 semen don’t mix with urine</a:t>
            </a:r>
            <a:endParaRPr lang="ar-JO" sz="3600" dirty="0"/>
          </a:p>
        </p:txBody>
      </p:sp>
      <p:sp>
        <p:nvSpPr>
          <p:cNvPr id="3" name="Content Placeholder 2"/>
          <p:cNvSpPr>
            <a:spLocks noGrp="1"/>
          </p:cNvSpPr>
          <p:nvPr>
            <p:ph idx="1"/>
          </p:nvPr>
        </p:nvSpPr>
        <p:spPr/>
        <p:txBody>
          <a:bodyPr/>
          <a:lstStyle/>
          <a:p>
            <a:pPr marL="0" indent="0" algn="l">
              <a:buNone/>
            </a:pPr>
            <a:r>
              <a:rPr lang="en-US" dirty="0" smtClean="0"/>
              <a:t>- semen don’t go </a:t>
            </a:r>
            <a:r>
              <a:rPr lang="en-US" dirty="0" err="1" smtClean="0"/>
              <a:t>retrogradely</a:t>
            </a:r>
            <a:r>
              <a:rPr lang="en-US" dirty="0" smtClean="0"/>
              <a:t> into the urinary </a:t>
            </a:r>
            <a:r>
              <a:rPr lang="ar-JO" dirty="0" smtClean="0"/>
              <a:t> </a:t>
            </a:r>
            <a:r>
              <a:rPr lang="en-US" dirty="0" smtClean="0"/>
              <a:t>bladder</a:t>
            </a:r>
          </a:p>
        </p:txBody>
      </p:sp>
    </p:spTree>
    <p:extLst>
      <p:ext uri="{BB962C8B-B14F-4D97-AF65-F5344CB8AC3E}">
        <p14:creationId xmlns="" xmlns:p14="http://schemas.microsoft.com/office/powerpoint/2010/main" val="17041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marL="0" indent="0" algn="l">
              <a:buNone/>
            </a:pPr>
            <a:r>
              <a:rPr lang="en-US" dirty="0"/>
              <a:t>The penile shaft is composed of 3 erectile columns, the 2 corpora </a:t>
            </a:r>
            <a:r>
              <a:rPr lang="en-US" dirty="0" err="1"/>
              <a:t>cavernosa</a:t>
            </a:r>
            <a:r>
              <a:rPr lang="en-US" dirty="0"/>
              <a:t> and the corpus </a:t>
            </a:r>
            <a:r>
              <a:rPr lang="en-US" dirty="0" err="1"/>
              <a:t>spongiosum</a:t>
            </a:r>
            <a:r>
              <a:rPr lang="en-US" dirty="0"/>
              <a:t>,</a:t>
            </a:r>
            <a:br>
              <a:rPr lang="en-US" dirty="0"/>
            </a:br>
            <a:r>
              <a:rPr lang="en-US" dirty="0"/>
              <a:t>The single corpus </a:t>
            </a:r>
            <a:r>
              <a:rPr lang="en-US" dirty="0" err="1"/>
              <a:t>spongiosum</a:t>
            </a:r>
            <a:r>
              <a:rPr lang="en-US" dirty="0"/>
              <a:t> lies in the ventral groove between the 2 corpora </a:t>
            </a:r>
            <a:r>
              <a:rPr lang="en-US" dirty="0" err="1"/>
              <a:t>cavernosa</a:t>
            </a:r>
            <a:r>
              <a:rPr lang="en-US" dirty="0"/>
              <a:t>. The urethra passes through the corpus </a:t>
            </a:r>
            <a:r>
              <a:rPr lang="en-US" dirty="0" err="1" smtClean="0"/>
              <a:t>spongiosum</a:t>
            </a:r>
            <a:endParaRPr lang="en-US" dirty="0" smtClean="0"/>
          </a:p>
          <a:p>
            <a:pPr marL="0" indent="0" algn="l">
              <a:buNone/>
            </a:pPr>
            <a:endParaRPr lang="ar-JO" dirty="0"/>
          </a:p>
        </p:txBody>
      </p:sp>
    </p:spTree>
    <p:extLst>
      <p:ext uri="{BB962C8B-B14F-4D97-AF65-F5344CB8AC3E}">
        <p14:creationId xmlns="" xmlns:p14="http://schemas.microsoft.com/office/powerpoint/2010/main" val="3536083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marL="0" indent="0" algn="l">
              <a:buNone/>
            </a:pPr>
            <a:r>
              <a:rPr lang="en-US" sz="3600" dirty="0" smtClean="0">
                <a:solidFill>
                  <a:srgbClr val="00B050"/>
                </a:solidFill>
              </a:rPr>
              <a:t>4-</a:t>
            </a:r>
            <a:r>
              <a:rPr lang="en-US" sz="3600" dirty="0" smtClean="0">
                <a:solidFill>
                  <a:srgbClr val="FF0000"/>
                </a:solidFill>
              </a:rPr>
              <a:t>ejaculation</a:t>
            </a:r>
            <a:r>
              <a:rPr lang="en-US" sz="3600" dirty="0" smtClean="0">
                <a:solidFill>
                  <a:srgbClr val="00B050"/>
                </a:solidFill>
              </a:rPr>
              <a:t> (sympathetic + somatic</a:t>
            </a:r>
            <a:r>
              <a:rPr lang="en-US" dirty="0" smtClean="0"/>
              <a:t>)</a:t>
            </a:r>
            <a:br>
              <a:rPr lang="en-US" dirty="0" smtClean="0"/>
            </a:br>
            <a:r>
              <a:rPr lang="en-US" dirty="0" smtClean="0"/>
              <a:t>- constriction of internal urethral sphincter (sympathetic)</a:t>
            </a:r>
            <a:br>
              <a:rPr lang="en-US" dirty="0" smtClean="0"/>
            </a:br>
            <a:r>
              <a:rPr lang="en-US" dirty="0" smtClean="0"/>
              <a:t>- impulse arising from ventral horn S2-S4</a:t>
            </a:r>
            <a:br>
              <a:rPr lang="en-US" dirty="0" smtClean="0"/>
            </a:br>
            <a:r>
              <a:rPr lang="en-US" dirty="0" smtClean="0"/>
              <a:t>- </a:t>
            </a:r>
            <a:r>
              <a:rPr lang="en-US" dirty="0" err="1" smtClean="0"/>
              <a:t>pudendal</a:t>
            </a:r>
            <a:r>
              <a:rPr lang="en-US" dirty="0" smtClean="0"/>
              <a:t> nerve conducts the motor impulse causing </a:t>
            </a:r>
            <a:br>
              <a:rPr lang="en-US" dirty="0" smtClean="0"/>
            </a:br>
            <a:r>
              <a:rPr lang="en-US" dirty="0" smtClean="0"/>
              <a:t>- rhythmic contractions of </a:t>
            </a:r>
            <a:r>
              <a:rPr lang="en-US" dirty="0" err="1" smtClean="0"/>
              <a:t>bulbospongiosus</a:t>
            </a:r>
            <a:r>
              <a:rPr lang="en-US" dirty="0" smtClean="0"/>
              <a:t> and </a:t>
            </a:r>
            <a:r>
              <a:rPr lang="en-US" dirty="0" err="1" smtClean="0"/>
              <a:t>ischiocavernosus</a:t>
            </a:r>
            <a:r>
              <a:rPr lang="en-US" dirty="0" smtClean="0"/>
              <a:t> muscles (somatic</a:t>
            </a:r>
            <a:endParaRPr lang="ar-JO" dirty="0"/>
          </a:p>
        </p:txBody>
      </p:sp>
    </p:spTree>
    <p:extLst>
      <p:ext uri="{BB962C8B-B14F-4D97-AF65-F5344CB8AC3E}">
        <p14:creationId xmlns="" xmlns:p14="http://schemas.microsoft.com/office/powerpoint/2010/main" val="325181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00034" y="0"/>
            <a:ext cx="8229600" cy="642918"/>
          </a:xfrm>
        </p:spPr>
        <p:txBody>
          <a:bodyPr>
            <a:normAutofit fontScale="90000"/>
          </a:bodyPr>
          <a:lstStyle/>
          <a:p>
            <a:pPr rtl="0"/>
            <a:r>
              <a:rPr lang="en-US" sz="6700" b="1" dirty="0" err="1" smtClean="0">
                <a:solidFill>
                  <a:srgbClr val="002060"/>
                </a:solidFill>
              </a:rPr>
              <a:t>Innervation</a:t>
            </a:r>
            <a:endParaRPr lang="ar-JO" b="1" dirty="0">
              <a:solidFill>
                <a:srgbClr val="002060"/>
              </a:solidFill>
            </a:endParaRPr>
          </a:p>
        </p:txBody>
      </p:sp>
      <p:sp>
        <p:nvSpPr>
          <p:cNvPr id="3" name="Content Placeholder 2"/>
          <p:cNvSpPr>
            <a:spLocks noGrp="1"/>
          </p:cNvSpPr>
          <p:nvPr>
            <p:ph idx="1"/>
          </p:nvPr>
        </p:nvSpPr>
        <p:spPr/>
        <p:txBody>
          <a:bodyPr>
            <a:normAutofit/>
          </a:bodyPr>
          <a:lstStyle/>
          <a:p>
            <a:pPr algn="l" rtl="0"/>
            <a:r>
              <a:rPr lang="en-US" dirty="0" smtClean="0"/>
              <a:t>Central: medial </a:t>
            </a:r>
            <a:r>
              <a:rPr lang="en-US" dirty="0" err="1" smtClean="0"/>
              <a:t>preoptic</a:t>
            </a:r>
            <a:r>
              <a:rPr lang="en-US" dirty="0" smtClean="0"/>
              <a:t> area (MPOA) and </a:t>
            </a:r>
            <a:r>
              <a:rPr lang="en-US" dirty="0" err="1" smtClean="0"/>
              <a:t>paraventricular</a:t>
            </a:r>
            <a:r>
              <a:rPr lang="en-US" dirty="0" smtClean="0"/>
              <a:t> nucleus (PVN) in the hypothalamus are important </a:t>
            </a:r>
            <a:r>
              <a:rPr lang="en-US" dirty="0" err="1" smtClean="0"/>
              <a:t>centres</a:t>
            </a:r>
            <a:r>
              <a:rPr lang="en-US" dirty="0" smtClean="0"/>
              <a:t> for sexual function and penile erection.</a:t>
            </a:r>
            <a:endParaRPr lang="ar-JO"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lstStyle/>
          <a:p>
            <a:pPr rtl="0"/>
            <a:r>
              <a:rPr lang="en-US" b="1" dirty="0" smtClean="0">
                <a:solidFill>
                  <a:srgbClr val="002060"/>
                </a:solidFill>
              </a:rPr>
              <a:t>Phases of erectile process</a:t>
            </a:r>
            <a:endParaRPr lang="ar-JO" b="1" dirty="0">
              <a:solidFill>
                <a:srgbClr val="002060"/>
              </a:solidFill>
            </a:endParaRPr>
          </a:p>
        </p:txBody>
      </p:sp>
      <p:graphicFrame>
        <p:nvGraphicFramePr>
          <p:cNvPr id="4" name="Content Placeholder 3"/>
          <p:cNvGraphicFramePr>
            <a:graphicFrameLocks noGrp="1"/>
          </p:cNvGraphicFramePr>
          <p:nvPr>
            <p:ph idx="1"/>
          </p:nvPr>
        </p:nvGraphicFramePr>
        <p:xfrm>
          <a:off x="0" y="1071546"/>
          <a:ext cx="9144000" cy="5568054"/>
        </p:xfrm>
        <a:graphic>
          <a:graphicData uri="http://schemas.openxmlformats.org/drawingml/2006/table">
            <a:tbl>
              <a:tblPr rtl="1" firstRow="1" bandRow="1">
                <a:tableStyleId>{3C2FFA5D-87B4-456A-9821-1D502468CF0F}</a:tableStyleId>
              </a:tblPr>
              <a:tblGrid>
                <a:gridCol w="6372212"/>
                <a:gridCol w="1858270"/>
                <a:gridCol w="913518"/>
              </a:tblGrid>
              <a:tr h="775609">
                <a:tc>
                  <a:txBody>
                    <a:bodyPr/>
                    <a:lstStyle/>
                    <a:p>
                      <a:pPr algn="ctr" rtl="1"/>
                      <a:r>
                        <a:rPr lang="en-US" sz="2800" dirty="0" smtClean="0"/>
                        <a:t>description</a:t>
                      </a:r>
                      <a:endParaRPr lang="ar-JO" sz="2800" dirty="0"/>
                    </a:p>
                  </a:txBody>
                  <a:tcPr/>
                </a:tc>
                <a:tc>
                  <a:txBody>
                    <a:bodyPr/>
                    <a:lstStyle/>
                    <a:p>
                      <a:pPr algn="ctr" rtl="0"/>
                      <a:r>
                        <a:rPr lang="en-US" sz="2800" dirty="0" smtClean="0"/>
                        <a:t>term</a:t>
                      </a:r>
                      <a:endParaRPr lang="ar-JO" sz="2800" dirty="0"/>
                    </a:p>
                  </a:txBody>
                  <a:tcPr/>
                </a:tc>
                <a:tc>
                  <a:txBody>
                    <a:bodyPr/>
                    <a:lstStyle/>
                    <a:p>
                      <a:pPr algn="ctr" rtl="0"/>
                      <a:r>
                        <a:rPr lang="en-US" sz="2000" dirty="0" smtClean="0"/>
                        <a:t>phase</a:t>
                      </a:r>
                      <a:endParaRPr lang="ar-JO" sz="2000" dirty="0"/>
                    </a:p>
                  </a:txBody>
                  <a:tcPr/>
                </a:tc>
              </a:tr>
              <a:tr h="775609">
                <a:tc>
                  <a:txBody>
                    <a:bodyPr/>
                    <a:lstStyle/>
                    <a:p>
                      <a:pPr algn="l" rtl="0"/>
                      <a:r>
                        <a:rPr lang="en-US" dirty="0" err="1" smtClean="0"/>
                        <a:t>Cavernosal</a:t>
                      </a:r>
                      <a:r>
                        <a:rPr lang="en-US" dirty="0" smtClean="0"/>
                        <a:t> smooth muscle contracted; sinusoids empty; minimal arterial flow</a:t>
                      </a:r>
                      <a:endParaRPr lang="ar-JO" dirty="0"/>
                    </a:p>
                  </a:txBody>
                  <a:tcPr/>
                </a:tc>
                <a:tc>
                  <a:txBody>
                    <a:bodyPr/>
                    <a:lstStyle/>
                    <a:p>
                      <a:pPr algn="l" rtl="1"/>
                      <a:r>
                        <a:rPr lang="en-US" dirty="0" smtClean="0"/>
                        <a:t>Flaccid phase </a:t>
                      </a:r>
                      <a:endParaRPr lang="ar-JO" dirty="0"/>
                    </a:p>
                  </a:txBody>
                  <a:tcPr/>
                </a:tc>
                <a:tc>
                  <a:txBody>
                    <a:bodyPr/>
                    <a:lstStyle/>
                    <a:p>
                      <a:pPr algn="ctr" rtl="1"/>
                      <a:r>
                        <a:rPr lang="en-US" dirty="0" smtClean="0"/>
                        <a:t>0</a:t>
                      </a:r>
                      <a:endParaRPr lang="ar-JO" dirty="0"/>
                    </a:p>
                  </a:txBody>
                  <a:tcPr/>
                </a:tc>
              </a:tr>
              <a:tr h="775609">
                <a:tc>
                  <a:txBody>
                    <a:bodyPr/>
                    <a:lstStyle/>
                    <a:p>
                      <a:pPr algn="l" rtl="0"/>
                      <a:r>
                        <a:rPr lang="en-US" dirty="0" smtClean="0"/>
                        <a:t>Increased </a:t>
                      </a:r>
                      <a:r>
                        <a:rPr lang="en-US" dirty="0" err="1" smtClean="0"/>
                        <a:t>pudendal</a:t>
                      </a:r>
                      <a:r>
                        <a:rPr lang="en-US" dirty="0" smtClean="0"/>
                        <a:t> artery flow; penile elongation</a:t>
                      </a:r>
                      <a:endParaRPr lang="ar-JO" dirty="0"/>
                    </a:p>
                  </a:txBody>
                  <a:tcPr/>
                </a:tc>
                <a:tc>
                  <a:txBody>
                    <a:bodyPr/>
                    <a:lstStyle/>
                    <a:p>
                      <a:pPr algn="l" rtl="1"/>
                      <a:r>
                        <a:rPr lang="en-US" dirty="0" smtClean="0"/>
                        <a:t>Latent (filling ) phase</a:t>
                      </a:r>
                      <a:endParaRPr lang="ar-JO" dirty="0"/>
                    </a:p>
                  </a:txBody>
                  <a:tcPr/>
                </a:tc>
                <a:tc>
                  <a:txBody>
                    <a:bodyPr/>
                    <a:lstStyle/>
                    <a:p>
                      <a:pPr algn="ctr" rtl="1"/>
                      <a:r>
                        <a:rPr lang="en-US" dirty="0" smtClean="0"/>
                        <a:t>1</a:t>
                      </a:r>
                      <a:endParaRPr lang="ar-JO" dirty="0"/>
                    </a:p>
                  </a:txBody>
                  <a:tcPr/>
                </a:tc>
              </a:tr>
              <a:tr h="775609">
                <a:tc>
                  <a:txBody>
                    <a:bodyPr/>
                    <a:lstStyle/>
                    <a:p>
                      <a:pPr algn="l" rtl="0"/>
                      <a:r>
                        <a:rPr lang="en-US" dirty="0" smtClean="0"/>
                        <a:t>Rising </a:t>
                      </a:r>
                      <a:r>
                        <a:rPr lang="en-US" dirty="0" err="1" smtClean="0"/>
                        <a:t>intracavernosal</a:t>
                      </a:r>
                      <a:r>
                        <a:rPr lang="en-US" dirty="0" smtClean="0"/>
                        <a:t> pressure; erection forming</a:t>
                      </a:r>
                      <a:endParaRPr lang="ar-JO" dirty="0"/>
                    </a:p>
                  </a:txBody>
                  <a:tcPr/>
                </a:tc>
                <a:tc>
                  <a:txBody>
                    <a:bodyPr/>
                    <a:lstStyle/>
                    <a:p>
                      <a:pPr algn="l" rtl="1"/>
                      <a:r>
                        <a:rPr lang="en-US" dirty="0" smtClean="0"/>
                        <a:t>Tumescent phase</a:t>
                      </a:r>
                      <a:endParaRPr lang="ar-JO" dirty="0"/>
                    </a:p>
                  </a:txBody>
                  <a:tcPr/>
                </a:tc>
                <a:tc>
                  <a:txBody>
                    <a:bodyPr/>
                    <a:lstStyle/>
                    <a:p>
                      <a:pPr algn="ctr" rtl="1"/>
                      <a:r>
                        <a:rPr lang="en-US" dirty="0" smtClean="0"/>
                        <a:t>2</a:t>
                      </a:r>
                      <a:endParaRPr lang="ar-JO" dirty="0"/>
                    </a:p>
                  </a:txBody>
                  <a:tcPr/>
                </a:tc>
              </a:tr>
              <a:tr h="775609">
                <a:tc>
                  <a:txBody>
                    <a:bodyPr/>
                    <a:lstStyle/>
                    <a:p>
                      <a:pPr algn="l" rtl="0"/>
                      <a:r>
                        <a:rPr lang="en-US" dirty="0" smtClean="0"/>
                        <a:t>Increased </a:t>
                      </a:r>
                      <a:r>
                        <a:rPr lang="en-US" dirty="0" err="1" smtClean="0"/>
                        <a:t>cavernosal</a:t>
                      </a:r>
                      <a:r>
                        <a:rPr lang="en-US" dirty="0" smtClean="0"/>
                        <a:t> pressure causes penis to become fully erect</a:t>
                      </a:r>
                      <a:endParaRPr lang="ar-JO" dirty="0"/>
                    </a:p>
                  </a:txBody>
                  <a:tcPr/>
                </a:tc>
                <a:tc>
                  <a:txBody>
                    <a:bodyPr/>
                    <a:lstStyle/>
                    <a:p>
                      <a:pPr algn="l" rtl="1"/>
                      <a:r>
                        <a:rPr lang="en-US" dirty="0" smtClean="0"/>
                        <a:t>Full erection phase</a:t>
                      </a:r>
                      <a:endParaRPr lang="ar-JO" dirty="0"/>
                    </a:p>
                  </a:txBody>
                  <a:tcPr/>
                </a:tc>
                <a:tc>
                  <a:txBody>
                    <a:bodyPr/>
                    <a:lstStyle/>
                    <a:p>
                      <a:pPr algn="ctr" rtl="1"/>
                      <a:r>
                        <a:rPr lang="en-US" dirty="0" smtClean="0"/>
                        <a:t>3</a:t>
                      </a:r>
                      <a:endParaRPr lang="ar-JO" dirty="0"/>
                    </a:p>
                  </a:txBody>
                  <a:tcPr/>
                </a:tc>
              </a:tr>
              <a:tr h="775609">
                <a:tc>
                  <a:txBody>
                    <a:bodyPr/>
                    <a:lstStyle/>
                    <a:p>
                      <a:pPr algn="l" rtl="0"/>
                      <a:r>
                        <a:rPr lang="en-US" dirty="0" smtClean="0"/>
                        <a:t>Further increases in pressure + </a:t>
                      </a:r>
                      <a:r>
                        <a:rPr lang="en-US" dirty="0" err="1" smtClean="0"/>
                        <a:t>ischiocavernosal</a:t>
                      </a:r>
                      <a:r>
                        <a:rPr lang="en-US" dirty="0" smtClean="0"/>
                        <a:t> muscle contraction</a:t>
                      </a:r>
                      <a:endParaRPr lang="ar-JO" dirty="0"/>
                    </a:p>
                  </a:txBody>
                  <a:tcPr/>
                </a:tc>
                <a:tc>
                  <a:txBody>
                    <a:bodyPr/>
                    <a:lstStyle/>
                    <a:p>
                      <a:pPr algn="l" rtl="1"/>
                      <a:r>
                        <a:rPr lang="en-US" dirty="0" smtClean="0"/>
                        <a:t>Rigid erection phase</a:t>
                      </a:r>
                      <a:endParaRPr lang="ar-JO" dirty="0"/>
                    </a:p>
                  </a:txBody>
                  <a:tcPr/>
                </a:tc>
                <a:tc>
                  <a:txBody>
                    <a:bodyPr/>
                    <a:lstStyle/>
                    <a:p>
                      <a:pPr algn="ctr" rtl="1"/>
                      <a:r>
                        <a:rPr lang="en-US" dirty="0" smtClean="0"/>
                        <a:t>4</a:t>
                      </a:r>
                      <a:endParaRPr lang="ar-JO" dirty="0"/>
                    </a:p>
                  </a:txBody>
                  <a:tcPr/>
                </a:tc>
              </a:tr>
              <a:tr h="775609">
                <a:tc>
                  <a:txBody>
                    <a:bodyPr/>
                    <a:lstStyle/>
                    <a:p>
                      <a:pPr algn="l" rtl="0"/>
                      <a:r>
                        <a:rPr lang="en-US" dirty="0" smtClean="0"/>
                        <a:t>Following ejaculation, sympathetic discharge resumes; there is smooth muscle contraction and vasoconstriction; reduced arterial flow; blood is expelled from sinusoidal spaces</a:t>
                      </a:r>
                      <a:endParaRPr lang="ar-JO" dirty="0"/>
                    </a:p>
                  </a:txBody>
                  <a:tcPr/>
                </a:tc>
                <a:tc>
                  <a:txBody>
                    <a:bodyPr/>
                    <a:lstStyle/>
                    <a:p>
                      <a:pPr algn="l" rtl="0"/>
                      <a:r>
                        <a:rPr lang="en-US" dirty="0" err="1" smtClean="0"/>
                        <a:t>Detumescence</a:t>
                      </a:r>
                      <a:r>
                        <a:rPr lang="en-US" dirty="0" smtClean="0"/>
                        <a:t> phase</a:t>
                      </a:r>
                      <a:endParaRPr lang="ar-JO" dirty="0"/>
                    </a:p>
                  </a:txBody>
                  <a:tcPr/>
                </a:tc>
                <a:tc>
                  <a:txBody>
                    <a:bodyPr/>
                    <a:lstStyle/>
                    <a:p>
                      <a:pPr algn="ctr" rtl="1"/>
                      <a:r>
                        <a:rPr lang="en-US" dirty="0" smtClean="0"/>
                        <a:t>5</a:t>
                      </a:r>
                      <a:endParaRPr lang="ar-JO"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133600"/>
            <a:ext cx="6072230" cy="1569660"/>
          </a:xfrm>
          <a:prstGeom prst="rect">
            <a:avLst/>
          </a:prstGeom>
          <a:noFill/>
        </p:spPr>
        <p:txBody>
          <a:bodyPr wrap="square" rtlCol="1">
            <a:spAutoFit/>
          </a:bodyPr>
          <a:lstStyle/>
          <a:p>
            <a:r>
              <a:rPr lang="en-US" sz="9600" b="1" dirty="0" smtClean="0">
                <a:solidFill>
                  <a:srgbClr val="002060"/>
                </a:solidFill>
              </a:rPr>
              <a:t>Thank you</a:t>
            </a:r>
            <a:endParaRPr lang="ar-JO" sz="9600" b="1"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rajat\Downloads\orange-watercolor-vector-20699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51520" y="188640"/>
            <a:ext cx="6408712" cy="2736304"/>
          </a:xfrm>
        </p:spPr>
        <p:txBody>
          <a:bodyPr>
            <a:normAutofit/>
          </a:bodyPr>
          <a:lstStyle/>
          <a:p>
            <a:r>
              <a:rPr lang="en-GB" b="1" dirty="0">
                <a:solidFill>
                  <a:schemeClr val="accent4">
                    <a:lumMod val="50000"/>
                  </a:schemeClr>
                </a:solidFill>
              </a:rPr>
              <a:t>Erectile </a:t>
            </a:r>
            <a:r>
              <a:rPr lang="en-GB" b="1" dirty="0" smtClean="0">
                <a:solidFill>
                  <a:schemeClr val="accent4">
                    <a:lumMod val="50000"/>
                  </a:schemeClr>
                </a:solidFill>
              </a:rPr>
              <a:t>dysfunction</a:t>
            </a:r>
            <a:br>
              <a:rPr lang="en-GB" b="1" dirty="0" smtClean="0">
                <a:solidFill>
                  <a:schemeClr val="accent4">
                    <a:lumMod val="50000"/>
                  </a:schemeClr>
                </a:solidFill>
              </a:rPr>
            </a:br>
            <a:r>
              <a:rPr lang="en-GB" b="1" dirty="0" smtClean="0">
                <a:solidFill>
                  <a:schemeClr val="accent4">
                    <a:lumMod val="50000"/>
                  </a:schemeClr>
                </a:solidFill>
              </a:rPr>
              <a:t> evaluation &amp; treatment</a:t>
            </a:r>
            <a:endParaRPr lang="en-GB" b="1" dirty="0">
              <a:solidFill>
                <a:schemeClr val="accent4">
                  <a:lumMod val="50000"/>
                </a:schemeClr>
              </a:solidFill>
            </a:endParaRPr>
          </a:p>
        </p:txBody>
      </p:sp>
      <p:sp>
        <p:nvSpPr>
          <p:cNvPr id="3" name="Subtitle 2"/>
          <p:cNvSpPr>
            <a:spLocks noGrp="1"/>
          </p:cNvSpPr>
          <p:nvPr>
            <p:ph type="subTitle" idx="1"/>
          </p:nvPr>
        </p:nvSpPr>
        <p:spPr>
          <a:xfrm>
            <a:off x="179512" y="4114800"/>
            <a:ext cx="6480720" cy="1219200"/>
          </a:xfrm>
        </p:spPr>
        <p:txBody>
          <a:bodyPr>
            <a:normAutofit/>
          </a:bodyPr>
          <a:lstStyle/>
          <a:p>
            <a:r>
              <a:rPr lang="en-GB" b="1" dirty="0" err="1" smtClean="0">
                <a:solidFill>
                  <a:schemeClr val="tx2">
                    <a:lumMod val="50000"/>
                  </a:schemeClr>
                </a:solidFill>
                <a:latin typeface="Berlin Sans FB" pitchFamily="34" charset="0"/>
              </a:rPr>
              <a:t>Fadi</a:t>
            </a:r>
            <a:r>
              <a:rPr lang="en-GB" b="1" dirty="0" smtClean="0">
                <a:solidFill>
                  <a:schemeClr val="tx2">
                    <a:lumMod val="50000"/>
                  </a:schemeClr>
                </a:solidFill>
                <a:latin typeface="Berlin Sans FB" pitchFamily="34" charset="0"/>
              </a:rPr>
              <a:t> Abu-</a:t>
            </a:r>
            <a:r>
              <a:rPr lang="en-GB" b="1" dirty="0" err="1" smtClean="0">
                <a:solidFill>
                  <a:schemeClr val="tx2">
                    <a:lumMod val="50000"/>
                  </a:schemeClr>
                </a:solidFill>
                <a:latin typeface="Berlin Sans FB" pitchFamily="34" charset="0"/>
              </a:rPr>
              <a:t>Tair</a:t>
            </a:r>
            <a:endParaRPr lang="en-GB" b="1" dirty="0">
              <a:solidFill>
                <a:schemeClr val="tx2">
                  <a:lumMod val="50000"/>
                </a:schemeClr>
              </a:solidFill>
              <a:latin typeface="Berlin Sans FB"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l" rtl="0">
              <a:buNone/>
            </a:pPr>
            <a:r>
              <a:rPr lang="en-GB" b="1" dirty="0" smtClean="0"/>
              <a:t>Definition</a:t>
            </a:r>
            <a:endParaRPr lang="en-GB" b="1" dirty="0"/>
          </a:p>
          <a:p>
            <a:pPr algn="l" rtl="0">
              <a:buNone/>
            </a:pPr>
            <a:r>
              <a:rPr lang="en-GB" dirty="0"/>
              <a:t>Erectile dysfunction (ED) (also called impotence) describes the ‘</a:t>
            </a:r>
            <a:r>
              <a:rPr lang="en-GB" dirty="0" smtClean="0"/>
              <a:t>consistent or </a:t>
            </a:r>
            <a:r>
              <a:rPr lang="en-GB" dirty="0"/>
              <a:t>recurrent inability to attain and/or maintain a penile </a:t>
            </a:r>
            <a:r>
              <a:rPr lang="en-GB" dirty="0" smtClean="0"/>
              <a:t>erection sufficient for </a:t>
            </a:r>
            <a:r>
              <a:rPr lang="en-GB" dirty="0"/>
              <a:t>sexual intercourse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Epidemiology</a:t>
            </a:r>
            <a:br>
              <a:rPr lang="en-GB" b="1" dirty="0" smtClean="0"/>
            </a:br>
            <a:endParaRPr lang="en-GB" dirty="0"/>
          </a:p>
        </p:txBody>
      </p:sp>
      <p:sp>
        <p:nvSpPr>
          <p:cNvPr id="3" name="Content Placeholder 2"/>
          <p:cNvSpPr>
            <a:spLocks noGrp="1"/>
          </p:cNvSpPr>
          <p:nvPr>
            <p:ph idx="1"/>
          </p:nvPr>
        </p:nvSpPr>
        <p:spPr/>
        <p:txBody>
          <a:bodyPr>
            <a:normAutofit lnSpcReduction="10000"/>
          </a:bodyPr>
          <a:lstStyle/>
          <a:p>
            <a:pPr algn="l" rtl="0">
              <a:buNone/>
            </a:pPr>
            <a:r>
              <a:rPr lang="en-GB" b="1" dirty="0" smtClean="0"/>
              <a:t>In </a:t>
            </a:r>
            <a:r>
              <a:rPr lang="en-GB" b="1" dirty="0"/>
              <a:t>men aged </a:t>
            </a:r>
            <a:r>
              <a:rPr lang="en-GB" b="1" dirty="0" smtClean="0"/>
              <a:t>40–70y</a:t>
            </a:r>
          </a:p>
          <a:p>
            <a:pPr algn="l" rtl="0"/>
            <a:r>
              <a:rPr lang="en-GB" dirty="0" smtClean="0"/>
              <a:t> </a:t>
            </a:r>
            <a:r>
              <a:rPr lang="en-GB" dirty="0"/>
              <a:t>mild ED is found in 17</a:t>
            </a:r>
            <a:r>
              <a:rPr lang="en-GB" dirty="0" smtClean="0"/>
              <a:t>% </a:t>
            </a:r>
          </a:p>
          <a:p>
            <a:pPr algn="l" rtl="0"/>
            <a:r>
              <a:rPr lang="en-GB" dirty="0" smtClean="0"/>
              <a:t>moderate </a:t>
            </a:r>
            <a:r>
              <a:rPr lang="en-GB" dirty="0"/>
              <a:t>ED in </a:t>
            </a:r>
            <a:r>
              <a:rPr lang="en-GB" dirty="0" smtClean="0"/>
              <a:t>25%</a:t>
            </a:r>
          </a:p>
          <a:p>
            <a:pPr algn="l" rtl="0"/>
            <a:r>
              <a:rPr lang="en-GB" dirty="0" smtClean="0"/>
              <a:t>complete </a:t>
            </a:r>
            <a:r>
              <a:rPr lang="en-GB" dirty="0"/>
              <a:t>ED in </a:t>
            </a:r>
            <a:r>
              <a:rPr lang="en-GB" dirty="0" smtClean="0"/>
              <a:t>10%</a:t>
            </a:r>
          </a:p>
          <a:p>
            <a:pPr algn="l" rtl="0">
              <a:buNone/>
            </a:pPr>
            <a:r>
              <a:rPr lang="en-GB" b="1" dirty="0" smtClean="0"/>
              <a:t>Incidence </a:t>
            </a:r>
            <a:r>
              <a:rPr lang="en-GB" b="1" dirty="0"/>
              <a:t>increases with </a:t>
            </a:r>
            <a:r>
              <a:rPr lang="en-GB" b="1" dirty="0" smtClean="0"/>
              <a:t>age </a:t>
            </a:r>
            <a:r>
              <a:rPr lang="en-GB" dirty="0"/>
              <a:t>with complete </a:t>
            </a:r>
            <a:r>
              <a:rPr lang="en-GB" dirty="0" smtClean="0"/>
              <a:t>ED affecting</a:t>
            </a:r>
          </a:p>
          <a:p>
            <a:pPr algn="l" rtl="0"/>
            <a:r>
              <a:rPr lang="en-GB" dirty="0" smtClean="0"/>
              <a:t> 15</a:t>
            </a:r>
            <a:r>
              <a:rPr lang="en-GB" dirty="0"/>
              <a:t>% of men in their 70’s </a:t>
            </a:r>
            <a:endParaRPr lang="en-GB" dirty="0" smtClean="0"/>
          </a:p>
          <a:p>
            <a:pPr algn="l" rtl="0"/>
            <a:r>
              <a:rPr lang="en-GB" dirty="0" smtClean="0"/>
              <a:t>30–40</a:t>
            </a:r>
            <a:r>
              <a:rPr lang="en-GB" dirty="0"/>
              <a:t>% in their </a:t>
            </a:r>
            <a:r>
              <a:rPr lang="en-GB" dirty="0" smtClean="0"/>
              <a:t>80’s</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endParaRPr lang="en-GB" dirty="0"/>
          </a:p>
        </p:txBody>
      </p:sp>
      <p:sp>
        <p:nvSpPr>
          <p:cNvPr id="3" name="Content Placeholder 2"/>
          <p:cNvSpPr>
            <a:spLocks noGrp="1"/>
          </p:cNvSpPr>
          <p:nvPr>
            <p:ph idx="1"/>
          </p:nvPr>
        </p:nvSpPr>
        <p:spPr>
          <a:xfrm>
            <a:off x="457200" y="0"/>
            <a:ext cx="8229600" cy="6126163"/>
          </a:xfrm>
        </p:spPr>
        <p:txBody>
          <a:bodyPr/>
          <a:lstStyle/>
          <a:p>
            <a:r>
              <a:rPr lang="en-GB" b="1" dirty="0"/>
              <a:t>Aetiology</a:t>
            </a:r>
          </a:p>
          <a:p>
            <a:pPr>
              <a:buNone/>
            </a:pPr>
            <a:r>
              <a:rPr lang="en-GB" dirty="0"/>
              <a:t>ED is generally divided into psychogenic and organic causes </a:t>
            </a:r>
            <a:r>
              <a:rPr lang="en-GB" dirty="0" smtClean="0"/>
              <a:t>It </a:t>
            </a:r>
            <a:r>
              <a:rPr lang="en-GB" dirty="0"/>
              <a:t>is often </a:t>
            </a:r>
            <a:r>
              <a:rPr lang="en-GB" dirty="0" err="1"/>
              <a:t>multifactorial</a:t>
            </a:r>
            <a:r>
              <a:rPr lang="en-GB" dirty="0"/>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23" t="21825" r="28101"/>
          <a:stretch>
            <a:fillRect/>
          </a:stretch>
        </p:blipFill>
        <p:spPr bwMode="auto">
          <a:xfrm>
            <a:off x="683568" y="1772816"/>
            <a:ext cx="7859258" cy="3361717"/>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95536" y="5013176"/>
            <a:ext cx="7992888" cy="1323439"/>
          </a:xfrm>
          <a:prstGeom prst="rect">
            <a:avLst/>
          </a:prstGeom>
        </p:spPr>
        <p:txBody>
          <a:bodyPr wrap="square">
            <a:spAutoFit/>
          </a:bodyPr>
          <a:lstStyle/>
          <a:p>
            <a:pPr lvl="1"/>
            <a:r>
              <a:rPr lang="en-GB" sz="2000" dirty="0" smtClean="0"/>
              <a:t>organic causes : </a:t>
            </a:r>
            <a:r>
              <a:rPr lang="en-US" sz="2000" dirty="0" smtClean="0"/>
              <a:t>Gradual onset (unless associated with an obvious cause such </a:t>
            </a:r>
            <a:r>
              <a:rPr lang="en-US" sz="2000" b="1" dirty="0" smtClean="0"/>
              <a:t>as surgery</a:t>
            </a:r>
            <a:r>
              <a:rPr lang="en-US" sz="2000" dirty="0" smtClean="0"/>
              <a:t>, where onset is acute) </a:t>
            </a:r>
          </a:p>
          <a:p>
            <a:pPr lvl="1"/>
            <a:r>
              <a:rPr lang="en-US" sz="2000" b="1" dirty="0" smtClean="0"/>
              <a:t>Loss of spontaneous erections</a:t>
            </a:r>
          </a:p>
          <a:p>
            <a:pPr lvl="1"/>
            <a:r>
              <a:rPr lang="en-US" sz="2000" b="1" dirty="0" smtClean="0"/>
              <a:t>Intact libido and ejaculatory function</a:t>
            </a:r>
            <a:endParaRPr lang="en-US"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51520" y="0"/>
          <a:ext cx="8352928" cy="7525464"/>
        </p:xfrm>
        <a:graphic>
          <a:graphicData uri="http://schemas.openxmlformats.org/drawingml/2006/table">
            <a:tbl>
              <a:tblPr/>
              <a:tblGrid>
                <a:gridCol w="1230565"/>
                <a:gridCol w="7122363"/>
              </a:tblGrid>
              <a:tr h="466321">
                <a:tc gridSpan="2">
                  <a:txBody>
                    <a:bodyPr/>
                    <a:lstStyle/>
                    <a:p>
                      <a:pPr algn="ctr" rtl="0"/>
                      <a:r>
                        <a:rPr lang="en-US" sz="2800" dirty="0" smtClean="0"/>
                        <a:t>Causes of </a:t>
                      </a:r>
                      <a:r>
                        <a:rPr lang="en-US" sz="2800" b="1" u="sng" dirty="0" smtClean="0"/>
                        <a:t>IMPOTENCE</a:t>
                      </a:r>
                      <a:endParaRPr lang="en-US" sz="2800" b="1" u="sng"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sz="1200" dirty="0"/>
                    </a:p>
                  </a:txBody>
                  <a:tcPr marL="43641" marR="43641" marT="21821" marB="2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809">
                <a:tc>
                  <a:txBody>
                    <a:bodyPr/>
                    <a:lstStyle/>
                    <a:p>
                      <a:pPr marL="122238" indent="0"/>
                      <a:r>
                        <a:rPr lang="en-US" sz="1400" b="1" dirty="0" smtClean="0"/>
                        <a:t>Inflammatory</a:t>
                      </a:r>
                      <a:br>
                        <a:rPr lang="en-US" sz="1400" b="1" dirty="0" smtClean="0"/>
                      </a:br>
                      <a:r>
                        <a:rPr lang="en-US" sz="1600" b="1" dirty="0" smtClean="0"/>
                        <a:t>I</a:t>
                      </a:r>
                      <a:r>
                        <a:rPr lang="en-US" sz="1400" b="1" dirty="0" smtClean="0"/>
                        <a:t>atrogenic</a:t>
                      </a:r>
                      <a:endParaRPr lang="en-US" sz="1400" b="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238" indent="0" algn="l" rtl="0"/>
                      <a:r>
                        <a:rPr lang="en-US" sz="1400" dirty="0" err="1" smtClean="0"/>
                        <a:t>Prostatitis</a:t>
                      </a:r>
                      <a:r>
                        <a:rPr lang="en-US" sz="1400" dirty="0" smtClean="0"/>
                        <a:t/>
                      </a:r>
                      <a:br>
                        <a:rPr lang="en-US" sz="1400" dirty="0" smtClean="0"/>
                      </a:br>
                      <a:r>
                        <a:rPr lang="en-US" sz="1400" dirty="0" smtClean="0"/>
                        <a:t>pelvic surgery/pelvic radiation</a:t>
                      </a:r>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a:txBody>
                    <a:bodyPr/>
                    <a:lstStyle/>
                    <a:p>
                      <a:pPr marL="122238" indent="0"/>
                      <a:r>
                        <a:rPr lang="en-US" sz="1400" b="1" dirty="0"/>
                        <a:t>Mechanical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238" indent="0" algn="l" rtl="0"/>
                      <a:r>
                        <a:rPr lang="en-US" sz="1400" dirty="0" err="1"/>
                        <a:t>Peyronie's</a:t>
                      </a:r>
                      <a:r>
                        <a:rPr lang="en-US" sz="1400" dirty="0"/>
                        <a:t> disease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242">
                <a:tc>
                  <a:txBody>
                    <a:bodyPr/>
                    <a:lstStyle/>
                    <a:p>
                      <a:pPr marL="122238" indent="0"/>
                      <a:r>
                        <a:rPr lang="en-US" sz="1400" b="1" dirty="0"/>
                        <a:t>Psychological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238" indent="0" algn="l" rtl="0"/>
                      <a:r>
                        <a:rPr lang="en-US" sz="1400" dirty="0"/>
                        <a:t>Depression; anxiety; relationship difficulties; lack of attraction; stress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242">
                <a:tc rowSpan="2">
                  <a:txBody>
                    <a:bodyPr/>
                    <a:lstStyle/>
                    <a:p>
                      <a:pPr marL="122238" indent="0"/>
                      <a:r>
                        <a:rPr lang="en-US" sz="1400" b="1" dirty="0"/>
                        <a:t>Occlusive vascular factors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238" indent="0" algn="l" rtl="0"/>
                      <a:r>
                        <a:rPr lang="en-US" sz="1400" b="1" i="1" dirty="0" err="1"/>
                        <a:t>Arteriogenic</a:t>
                      </a:r>
                      <a:r>
                        <a:rPr lang="en-US" sz="1400" dirty="0"/>
                        <a:t>: hypertension; smoking; </a:t>
                      </a:r>
                      <a:r>
                        <a:rPr lang="en-US" sz="1400" dirty="0" err="1"/>
                        <a:t>hyperlipidaemia</a:t>
                      </a:r>
                      <a:r>
                        <a:rPr lang="en-US" sz="1400" dirty="0"/>
                        <a:t>; diabetes mellitus; peripheral vascular disease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242">
                <a:tc vMerge="1">
                  <a:txBody>
                    <a:bodyPr/>
                    <a:lstStyle/>
                    <a:p>
                      <a:endParaRPr lang="en-US"/>
                    </a:p>
                  </a:txBody>
                  <a:tcPr/>
                </a:tc>
                <a:tc>
                  <a:txBody>
                    <a:bodyPr/>
                    <a:lstStyle/>
                    <a:p>
                      <a:pPr marL="122238" indent="0" algn="l" rtl="0"/>
                      <a:r>
                        <a:rPr lang="en-US" sz="1400" b="1" i="1" dirty="0" err="1"/>
                        <a:t>Venogenic</a:t>
                      </a:r>
                      <a:r>
                        <a:rPr lang="en-US" sz="1400" dirty="0"/>
                        <a:t>: impairment of </a:t>
                      </a:r>
                      <a:r>
                        <a:rPr lang="en-US" sz="1400" dirty="0" err="1"/>
                        <a:t>veno</a:t>
                      </a:r>
                      <a:r>
                        <a:rPr lang="en-US" sz="1400" dirty="0"/>
                        <a:t>-occlusive mechanism (due to anatomical or degenerative changes)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a:txBody>
                    <a:bodyPr/>
                    <a:lstStyle/>
                    <a:p>
                      <a:pPr marL="122238" indent="0"/>
                      <a:r>
                        <a:rPr lang="en-US" sz="1400" b="1" dirty="0"/>
                        <a:t>Trauma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238" indent="0" algn="l" rtl="0"/>
                      <a:r>
                        <a:rPr lang="en-US" sz="1400" dirty="0"/>
                        <a:t>Pelvic fracture; spinal cord injury; penile trauma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886">
                <a:tc>
                  <a:txBody>
                    <a:bodyPr/>
                    <a:lstStyle/>
                    <a:p>
                      <a:pPr marL="122238" indent="0"/>
                      <a:r>
                        <a:rPr lang="en-US" sz="1400" b="1" dirty="0"/>
                        <a:t>Extra factors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238" indent="0" algn="l" rtl="0"/>
                      <a:r>
                        <a:rPr lang="en-US" sz="1400" b="1" i="1" dirty="0" smtClean="0"/>
                        <a:t>Other</a:t>
                      </a:r>
                      <a:r>
                        <a:rPr lang="en-US" sz="1400" dirty="0"/>
                        <a:t>: increasing age; chronic renal failure; cirrhosis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242">
                <a:tc rowSpan="3">
                  <a:txBody>
                    <a:bodyPr/>
                    <a:lstStyle/>
                    <a:p>
                      <a:pPr marL="122238" indent="0"/>
                      <a:r>
                        <a:rPr lang="en-US" sz="1400" b="1" dirty="0"/>
                        <a:t>Neurogenic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238" indent="0" algn="l" rtl="0"/>
                      <a:r>
                        <a:rPr lang="en-US" sz="1400" b="1" i="1" dirty="0"/>
                        <a:t>CNS</a:t>
                      </a:r>
                      <a:r>
                        <a:rPr lang="en-US" sz="1400" dirty="0"/>
                        <a:t>: multiple sclerosis (MS); Parkinson's disease; multi-system atrophy; </a:t>
                      </a:r>
                      <a:r>
                        <a:rPr lang="en-US" sz="1400" dirty="0" err="1"/>
                        <a:t>tumour</a:t>
                      </a:r>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vMerge="1">
                  <a:txBody>
                    <a:bodyPr/>
                    <a:lstStyle/>
                    <a:p>
                      <a:endParaRPr lang="en-US"/>
                    </a:p>
                  </a:txBody>
                  <a:tcPr/>
                </a:tc>
                <a:tc>
                  <a:txBody>
                    <a:bodyPr/>
                    <a:lstStyle/>
                    <a:p>
                      <a:pPr marL="122238" indent="0" algn="l" rtl="0"/>
                      <a:r>
                        <a:rPr lang="it-IT" sz="1400" b="1" i="1" dirty="0"/>
                        <a:t>Spinal cord:</a:t>
                      </a:r>
                      <a:r>
                        <a:rPr lang="it-IT" sz="1400" dirty="0"/>
                        <a:t> spina bifida; MS; syringomyelia; tumour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242">
                <a:tc vMerge="1">
                  <a:txBody>
                    <a:bodyPr/>
                    <a:lstStyle/>
                    <a:p>
                      <a:endParaRPr lang="en-US"/>
                    </a:p>
                  </a:txBody>
                  <a:tcPr/>
                </a:tc>
                <a:tc>
                  <a:txBody>
                    <a:bodyPr/>
                    <a:lstStyle/>
                    <a:p>
                      <a:pPr marL="122238" indent="0" algn="l" rtl="0"/>
                      <a:r>
                        <a:rPr lang="en-US" sz="1400" b="1" i="1" dirty="0"/>
                        <a:t>PNS</a:t>
                      </a:r>
                      <a:r>
                        <a:rPr lang="en-US" sz="1400" dirty="0"/>
                        <a:t>: pelvic surgery or radiotherapy; peripheral neuropathy (diabetes, alcohol-related)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rowSpan="10">
                  <a:txBody>
                    <a:bodyPr/>
                    <a:lstStyle/>
                    <a:p>
                      <a:pPr marL="122238" indent="0"/>
                      <a:r>
                        <a:rPr lang="en-US" sz="1400" b="1" dirty="0"/>
                        <a:t>Chemical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238" indent="0" algn="l" rtl="0"/>
                      <a:r>
                        <a:rPr lang="en-US" sz="1400" dirty="0"/>
                        <a:t>Antihypertensives (beta-blockers, thiazides, ACE inhibitors)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vMerge="1">
                  <a:txBody>
                    <a:bodyPr/>
                    <a:lstStyle/>
                    <a:p>
                      <a:endParaRPr lang="en-US"/>
                    </a:p>
                  </a:txBody>
                  <a:tcPr/>
                </a:tc>
                <a:tc>
                  <a:txBody>
                    <a:bodyPr/>
                    <a:lstStyle/>
                    <a:p>
                      <a:pPr marL="122238" indent="0" algn="l" rtl="0"/>
                      <a:r>
                        <a:rPr lang="en-US" sz="1400" dirty="0"/>
                        <a:t>Anti-</a:t>
                      </a:r>
                      <a:r>
                        <a:rPr lang="en-US" sz="1400" dirty="0" err="1"/>
                        <a:t>arrhythmics</a:t>
                      </a:r>
                      <a:r>
                        <a:rPr lang="en-US" sz="1400" dirty="0"/>
                        <a:t> (amiodarone)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vMerge="1">
                  <a:txBody>
                    <a:bodyPr/>
                    <a:lstStyle/>
                    <a:p>
                      <a:endParaRPr lang="en-US"/>
                    </a:p>
                  </a:txBody>
                  <a:tcPr/>
                </a:tc>
                <a:tc>
                  <a:txBody>
                    <a:bodyPr/>
                    <a:lstStyle/>
                    <a:p>
                      <a:pPr marL="122238" indent="0" algn="l" rtl="0"/>
                      <a:r>
                        <a:rPr lang="en-US" sz="1400" dirty="0"/>
                        <a:t>Antidepressants (</a:t>
                      </a:r>
                      <a:r>
                        <a:rPr lang="en-US" sz="1400" dirty="0" err="1"/>
                        <a:t>tricyclics</a:t>
                      </a:r>
                      <a:r>
                        <a:rPr lang="en-US" sz="1400" dirty="0"/>
                        <a:t>, MAOIs, SSRIs)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vMerge="1">
                  <a:txBody>
                    <a:bodyPr/>
                    <a:lstStyle/>
                    <a:p>
                      <a:endParaRPr lang="en-US"/>
                    </a:p>
                  </a:txBody>
                  <a:tcPr/>
                </a:tc>
                <a:tc>
                  <a:txBody>
                    <a:bodyPr/>
                    <a:lstStyle/>
                    <a:p>
                      <a:pPr marL="122238" indent="0" algn="l" rtl="0"/>
                      <a:r>
                        <a:rPr lang="en-US" sz="1400" dirty="0"/>
                        <a:t>Anxiolytics (benzodiazepine)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vMerge="1">
                  <a:txBody>
                    <a:bodyPr/>
                    <a:lstStyle/>
                    <a:p>
                      <a:endParaRPr lang="en-US"/>
                    </a:p>
                  </a:txBody>
                  <a:tcPr/>
                </a:tc>
                <a:tc>
                  <a:txBody>
                    <a:bodyPr/>
                    <a:lstStyle/>
                    <a:p>
                      <a:pPr marL="122238" indent="0" algn="l" rtl="0"/>
                      <a:r>
                        <a:rPr lang="en-US" sz="1400" dirty="0"/>
                        <a:t>Anti-androgens (</a:t>
                      </a:r>
                      <a:r>
                        <a:rPr lang="en-US" sz="1400" dirty="0" err="1"/>
                        <a:t>finasteride</a:t>
                      </a:r>
                      <a:r>
                        <a:rPr lang="en-US" sz="1400" dirty="0"/>
                        <a:t>, </a:t>
                      </a:r>
                      <a:r>
                        <a:rPr lang="en-US" sz="1400" dirty="0" err="1"/>
                        <a:t>cyproterone</a:t>
                      </a:r>
                      <a:r>
                        <a:rPr lang="en-US" sz="1400" dirty="0"/>
                        <a:t> acetate)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vMerge="1">
                  <a:txBody>
                    <a:bodyPr/>
                    <a:lstStyle/>
                    <a:p>
                      <a:endParaRPr lang="en-US"/>
                    </a:p>
                  </a:txBody>
                  <a:tcPr/>
                </a:tc>
                <a:tc>
                  <a:txBody>
                    <a:bodyPr/>
                    <a:lstStyle/>
                    <a:p>
                      <a:pPr marL="122238" indent="0" algn="l" rtl="0"/>
                      <a:r>
                        <a:rPr lang="en-US" sz="1400" dirty="0"/>
                        <a:t>LHRH analogues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vMerge="1">
                  <a:txBody>
                    <a:bodyPr/>
                    <a:lstStyle/>
                    <a:p>
                      <a:endParaRPr lang="en-US"/>
                    </a:p>
                  </a:txBody>
                  <a:tcPr/>
                </a:tc>
                <a:tc>
                  <a:txBody>
                    <a:bodyPr/>
                    <a:lstStyle/>
                    <a:p>
                      <a:pPr marL="122238" indent="0" algn="l" rtl="0"/>
                      <a:r>
                        <a:rPr lang="en-US" sz="1400" dirty="0"/>
                        <a:t>Anticonvulsants (phenytoin, carbamazepine)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vMerge="1">
                  <a:txBody>
                    <a:bodyPr/>
                    <a:lstStyle/>
                    <a:p>
                      <a:endParaRPr lang="en-US"/>
                    </a:p>
                  </a:txBody>
                  <a:tcPr/>
                </a:tc>
                <a:tc>
                  <a:txBody>
                    <a:bodyPr/>
                    <a:lstStyle/>
                    <a:p>
                      <a:pPr marL="122238" indent="0" algn="l" rtl="0"/>
                      <a:r>
                        <a:rPr lang="en-US" sz="1400" dirty="0"/>
                        <a:t>Anti-Parkinson drugs (levodopa)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vMerge="1">
                  <a:txBody>
                    <a:bodyPr/>
                    <a:lstStyle/>
                    <a:p>
                      <a:endParaRPr lang="en-US"/>
                    </a:p>
                  </a:txBody>
                  <a:tcPr/>
                </a:tc>
                <a:tc>
                  <a:txBody>
                    <a:bodyPr/>
                    <a:lstStyle/>
                    <a:p>
                      <a:pPr marL="122238" indent="0" algn="l" rtl="0"/>
                      <a:r>
                        <a:rPr lang="en-US" sz="1400" dirty="0"/>
                        <a:t>Statins (</a:t>
                      </a:r>
                      <a:r>
                        <a:rPr lang="en-US" sz="1400" dirty="0" smtClean="0"/>
                        <a:t>atorvastatin – </a:t>
                      </a:r>
                      <a:r>
                        <a:rPr lang="en-US" sz="1400" dirty="0" err="1" smtClean="0"/>
                        <a:t>lipitor</a:t>
                      </a:r>
                      <a:r>
                        <a:rPr lang="en-US" sz="1400" baseline="30000" dirty="0" smtClean="0"/>
                        <a:t>®</a:t>
                      </a:r>
                      <a:r>
                        <a:rPr lang="en-US" sz="1400" dirty="0" smtClean="0"/>
                        <a:t>)</a:t>
                      </a:r>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60">
                <a:tc vMerge="1">
                  <a:txBody>
                    <a:bodyPr/>
                    <a:lstStyle/>
                    <a:p>
                      <a:endParaRPr lang="en-US"/>
                    </a:p>
                  </a:txBody>
                  <a:tcPr/>
                </a:tc>
                <a:tc>
                  <a:txBody>
                    <a:bodyPr/>
                    <a:lstStyle/>
                    <a:p>
                      <a:pPr marL="122238" indent="0" algn="l" rtl="0"/>
                      <a:r>
                        <a:rPr lang="en-US" sz="1400" dirty="0"/>
                        <a:t>Alcohol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122">
                <a:tc>
                  <a:txBody>
                    <a:bodyPr/>
                    <a:lstStyle/>
                    <a:p>
                      <a:pPr marL="122238" indent="0"/>
                      <a:r>
                        <a:rPr lang="en-US" sz="1400" b="1" dirty="0"/>
                        <a:t>Endocrine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238" indent="0" algn="l" rtl="0"/>
                      <a:r>
                        <a:rPr lang="en-US" sz="1400" dirty="0"/>
                        <a:t>Hypogonadism; hyperprolactinaemia; hypo and hyperthyroidism; diabetes mellitus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5863">
                <a:tc gridSpan="2">
                  <a:txBody>
                    <a:bodyPr/>
                    <a:lstStyle/>
                    <a:p>
                      <a:pPr marL="228600" indent="0" algn="l" rtl="0">
                        <a:buFont typeface="Arial" charset="0"/>
                        <a:buNone/>
                      </a:pPr>
                      <a:r>
                        <a:rPr lang="en-US" sz="1400" i="1" dirty="0" smtClean="0"/>
                        <a:t>Note </a:t>
                      </a:r>
                      <a:r>
                        <a:rPr lang="en-US" sz="1400" i="1" dirty="0"/>
                        <a:t>that this list of causes of impotence is not in the order of frequency.</a:t>
                      </a:r>
                      <a:br>
                        <a:rPr lang="en-US" sz="1400" i="1" dirty="0"/>
                      </a:br>
                      <a:r>
                        <a:rPr lang="en-US" sz="1400" b="1" i="1" dirty="0"/>
                        <a:t>Key</a:t>
                      </a:r>
                      <a:r>
                        <a:rPr lang="en-US" sz="1400" i="1" dirty="0"/>
                        <a:t>: MAOIs = monoamine-oxidase inhibitors; SSRIs = serotonin re-uptake inhibitors; BNF = British National Formulary</a:t>
                      </a:r>
                      <a:r>
                        <a:rPr lang="en-US" sz="1400" i="1" dirty="0" smtClean="0"/>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8BCAEF-4557-476E-A89D-65FD3813EC7A}" type="slidenum">
              <a:rPr lang="en-US">
                <a:solidFill>
                  <a:srgbClr val="3F3F3F"/>
                </a:solidFill>
              </a:rPr>
              <a:pPr eaLnBrk="1" hangingPunct="1"/>
              <a:t>28</a:t>
            </a:fld>
            <a:endParaRPr lang="en-US">
              <a:solidFill>
                <a:srgbClr val="3F3F3F"/>
              </a:solidFill>
            </a:endParaRPr>
          </a:p>
        </p:txBody>
      </p:sp>
    </p:spTree>
    <p:extLst>
      <p:ext uri="{BB962C8B-B14F-4D97-AF65-F5344CB8AC3E}">
        <p14:creationId xmlns:p14="http://schemas.microsoft.com/office/powerpoint/2010/main" xmlns="" val="13641145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GB" dirty="0"/>
          </a:p>
        </p:txBody>
      </p:sp>
      <p:sp>
        <p:nvSpPr>
          <p:cNvPr id="3" name="Content Placeholder 2"/>
          <p:cNvSpPr>
            <a:spLocks noGrp="1"/>
          </p:cNvSpPr>
          <p:nvPr>
            <p:ph idx="1"/>
          </p:nvPr>
        </p:nvSpPr>
        <p:spPr>
          <a:xfrm>
            <a:off x="251520" y="188640"/>
            <a:ext cx="8435280" cy="6408712"/>
          </a:xfrm>
        </p:spPr>
        <p:txBody>
          <a:bodyPr>
            <a:normAutofit fontScale="70000" lnSpcReduction="20000"/>
          </a:bodyPr>
          <a:lstStyle/>
          <a:p>
            <a:pPr algn="l" rtl="0">
              <a:buNone/>
            </a:pPr>
            <a:r>
              <a:rPr lang="en-GB" sz="4600" b="1" dirty="0" smtClean="0">
                <a:solidFill>
                  <a:srgbClr val="FF0000"/>
                </a:solidFill>
              </a:rPr>
              <a:t>History</a:t>
            </a:r>
          </a:p>
          <a:p>
            <a:pPr algn="l" rtl="0">
              <a:buNone/>
            </a:pPr>
            <a:endParaRPr lang="en-GB" sz="3400" b="1" dirty="0">
              <a:solidFill>
                <a:srgbClr val="FF0000"/>
              </a:solidFill>
            </a:endParaRPr>
          </a:p>
          <a:p>
            <a:pPr algn="l" rtl="0">
              <a:buNone/>
            </a:pPr>
            <a:r>
              <a:rPr lang="en-GB" b="1" i="1" dirty="0"/>
              <a:t>Sexual: </a:t>
            </a:r>
            <a:r>
              <a:rPr lang="en-GB" i="1" dirty="0"/>
              <a:t>onset of ED (sudden or gradual); duration of problem; presence</a:t>
            </a:r>
          </a:p>
          <a:p>
            <a:pPr algn="l" rtl="0">
              <a:buNone/>
            </a:pPr>
            <a:r>
              <a:rPr lang="en-GB" dirty="0"/>
              <a:t>of erections (nocturnal, early morning, spontaneous); ability to maintain</a:t>
            </a:r>
          </a:p>
          <a:p>
            <a:pPr algn="l" rtl="0">
              <a:buNone/>
            </a:pPr>
            <a:r>
              <a:rPr lang="en-GB" dirty="0"/>
              <a:t>erections (early collapse, not fully rigid); loss of libido; relationship issues</a:t>
            </a:r>
          </a:p>
          <a:p>
            <a:pPr algn="l" rtl="0">
              <a:buNone/>
            </a:pPr>
            <a:r>
              <a:rPr lang="en-GB" dirty="0"/>
              <a:t>(frequency of intercourse and sexual desire).</a:t>
            </a:r>
          </a:p>
          <a:p>
            <a:pPr algn="l" rtl="0">
              <a:buNone/>
            </a:pPr>
            <a:r>
              <a:rPr lang="en-GB" b="1" i="1" dirty="0"/>
              <a:t>Sexual function symptom questionnaires: </a:t>
            </a:r>
            <a:r>
              <a:rPr lang="en-GB" i="1" dirty="0"/>
              <a:t>International Index of </a:t>
            </a:r>
            <a:r>
              <a:rPr lang="en-GB" i="1" dirty="0" smtClean="0"/>
              <a:t>Erectile </a:t>
            </a:r>
            <a:r>
              <a:rPr lang="en-GB" dirty="0" smtClean="0"/>
              <a:t>Function </a:t>
            </a:r>
            <a:r>
              <a:rPr lang="en-GB" dirty="0"/>
              <a:t>(</a:t>
            </a:r>
            <a:r>
              <a:rPr lang="en-GB" dirty="0" smtClean="0"/>
              <a:t>IIEF)</a:t>
            </a:r>
            <a:endParaRPr lang="en-GB" dirty="0"/>
          </a:p>
          <a:p>
            <a:pPr algn="l" rtl="0">
              <a:buNone/>
            </a:pPr>
            <a:r>
              <a:rPr lang="en-GB" b="1" i="1" dirty="0"/>
              <a:t>Medical and surgical: </a:t>
            </a:r>
            <a:r>
              <a:rPr lang="en-GB" i="1" dirty="0"/>
              <a:t>enquire about risk factors, including diabetes </a:t>
            </a:r>
            <a:r>
              <a:rPr lang="en-GB" i="1" dirty="0" smtClean="0"/>
              <a:t>mellitus </a:t>
            </a:r>
            <a:r>
              <a:rPr lang="en-GB" dirty="0" smtClean="0"/>
              <a:t>(ED </a:t>
            </a:r>
            <a:r>
              <a:rPr lang="en-GB" dirty="0"/>
              <a:t>affects 50% overall and 30% of treated diabetics</a:t>
            </a:r>
            <a:r>
              <a:rPr lang="en-GB" dirty="0" smtClean="0"/>
              <a:t>); </a:t>
            </a:r>
            <a:r>
              <a:rPr lang="en-GB" dirty="0"/>
              <a:t>cardiovascular </a:t>
            </a:r>
            <a:r>
              <a:rPr lang="en-GB" dirty="0" smtClean="0"/>
              <a:t>disease; hypertension</a:t>
            </a:r>
            <a:r>
              <a:rPr lang="en-GB" dirty="0"/>
              <a:t>; peripheral vascular </a:t>
            </a:r>
            <a:r>
              <a:rPr lang="en-GB" dirty="0" smtClean="0"/>
              <a:t>disease; endocrine </a:t>
            </a:r>
            <a:r>
              <a:rPr lang="en-GB" dirty="0"/>
              <a:t>or </a:t>
            </a:r>
            <a:r>
              <a:rPr lang="en-GB" dirty="0" smtClean="0"/>
              <a:t>neurological disorders</a:t>
            </a:r>
            <a:r>
              <a:rPr lang="en-GB" dirty="0"/>
              <a:t>; pelvic and penile surgery, radiotherapy, or trauma (which </a:t>
            </a:r>
            <a:r>
              <a:rPr lang="en-GB" dirty="0" smtClean="0"/>
              <a:t>damage </a:t>
            </a:r>
            <a:r>
              <a:rPr lang="en-GB" dirty="0" err="1" smtClean="0"/>
              <a:t>innervation</a:t>
            </a:r>
            <a:r>
              <a:rPr lang="en-GB" dirty="0" smtClean="0"/>
              <a:t> </a:t>
            </a:r>
            <a:r>
              <a:rPr lang="en-GB" dirty="0"/>
              <a:t>and blood supply to the pelvis and penis). </a:t>
            </a:r>
            <a:endParaRPr lang="en-GB" dirty="0" smtClean="0"/>
          </a:p>
          <a:p>
            <a:pPr algn="l" rtl="0">
              <a:buNone/>
            </a:pPr>
            <a:r>
              <a:rPr lang="en-GB" b="1" i="1" dirty="0" smtClean="0"/>
              <a:t>Psychosocial</a:t>
            </a:r>
            <a:r>
              <a:rPr lang="en-GB" i="1" dirty="0"/>
              <a:t>: assess for social stresses, anxiety, depression, coping </a:t>
            </a:r>
            <a:r>
              <a:rPr lang="en-GB" i="1" dirty="0" smtClean="0"/>
              <a:t>problems, </a:t>
            </a:r>
            <a:r>
              <a:rPr lang="en-GB" dirty="0" smtClean="0"/>
              <a:t>patient </a:t>
            </a:r>
            <a:r>
              <a:rPr lang="en-GB" dirty="0"/>
              <a:t>expectations, and relationship details.</a:t>
            </a:r>
          </a:p>
          <a:p>
            <a:pPr algn="l" rtl="0">
              <a:buNone/>
            </a:pPr>
            <a:r>
              <a:rPr lang="en-GB" b="1" i="1" dirty="0"/>
              <a:t>Drugs:</a:t>
            </a:r>
            <a:r>
              <a:rPr lang="en-GB" i="1" dirty="0"/>
              <a:t> enquire about current medications and ED treatments </a:t>
            </a:r>
            <a:r>
              <a:rPr lang="en-GB" i="1" dirty="0" smtClean="0"/>
              <a:t>already </a:t>
            </a:r>
            <a:r>
              <a:rPr lang="en-GB" dirty="0" smtClean="0"/>
              <a:t>tried </a:t>
            </a:r>
            <a:r>
              <a:rPr lang="en-GB" dirty="0"/>
              <a:t>and their outcome.</a:t>
            </a:r>
          </a:p>
          <a:p>
            <a:pPr algn="l" rtl="0">
              <a:buNone/>
            </a:pPr>
            <a:r>
              <a:rPr lang="en-GB" b="1" i="1" dirty="0"/>
              <a:t>Social:</a:t>
            </a:r>
            <a:r>
              <a:rPr lang="en-GB" i="1" dirty="0"/>
              <a:t> smoking, alcohol consumption.</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marL="0" indent="0" algn="l">
              <a:buNone/>
            </a:pPr>
            <a:r>
              <a:rPr lang="en-US" dirty="0" smtClean="0"/>
              <a:t>The erectile tissue within the corpora contains arteries, nerves, muscle fibers, and venous sinuses lined with flat endothelial cells, and it fills the space of the corpora </a:t>
            </a:r>
            <a:r>
              <a:rPr lang="en-US" dirty="0" err="1" smtClean="0"/>
              <a:t>cavernosa</a:t>
            </a:r>
            <a:r>
              <a:rPr lang="en-US" dirty="0" smtClean="0"/>
              <a:t>.</a:t>
            </a:r>
            <a:endParaRPr lang="ar-JO" dirty="0"/>
          </a:p>
        </p:txBody>
      </p:sp>
    </p:spTree>
    <p:extLst>
      <p:ext uri="{BB962C8B-B14F-4D97-AF65-F5344CB8AC3E}">
        <p14:creationId xmlns="" xmlns:p14="http://schemas.microsoft.com/office/powerpoint/2010/main" val="2621953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endParaRPr lang="en-GB" dirty="0"/>
          </a:p>
        </p:txBody>
      </p:sp>
      <p:sp>
        <p:nvSpPr>
          <p:cNvPr id="3" name="Content Placeholder 2"/>
          <p:cNvSpPr>
            <a:spLocks noGrp="1"/>
          </p:cNvSpPr>
          <p:nvPr>
            <p:ph idx="1"/>
          </p:nvPr>
        </p:nvSpPr>
        <p:spPr>
          <a:xfrm>
            <a:off x="457200" y="188640"/>
            <a:ext cx="8229600" cy="6264696"/>
          </a:xfrm>
        </p:spPr>
        <p:txBody>
          <a:bodyPr>
            <a:normAutofit fontScale="92500" lnSpcReduction="10000"/>
          </a:bodyPr>
          <a:lstStyle/>
          <a:p>
            <a:pPr algn="l" rtl="0">
              <a:buNone/>
            </a:pPr>
            <a:r>
              <a:rPr lang="en-GB" b="1" dirty="0" smtClean="0">
                <a:solidFill>
                  <a:srgbClr val="FF0000"/>
                </a:solidFill>
              </a:rPr>
              <a:t>Examination</a:t>
            </a:r>
          </a:p>
          <a:p>
            <a:pPr algn="l" rtl="0"/>
            <a:r>
              <a:rPr lang="en-GB" dirty="0" smtClean="0"/>
              <a:t>Full </a:t>
            </a:r>
            <a:r>
              <a:rPr lang="en-GB" dirty="0"/>
              <a:t>physical examination (cardiovascular, abdomen, neurological</a:t>
            </a:r>
            <a:r>
              <a:rPr lang="en-GB" dirty="0" smtClean="0"/>
              <a:t>)</a:t>
            </a:r>
            <a:endParaRPr lang="en-GB" dirty="0"/>
          </a:p>
          <a:p>
            <a:pPr algn="l" rtl="0"/>
            <a:r>
              <a:rPr lang="en-GB" dirty="0"/>
              <a:t>DRE to assess the prostate; assess secondary sexual </a:t>
            </a:r>
            <a:r>
              <a:rPr lang="en-GB" dirty="0" smtClean="0"/>
              <a:t>characteristics</a:t>
            </a:r>
          </a:p>
          <a:p>
            <a:pPr algn="l" rtl="0"/>
            <a:r>
              <a:rPr lang="en-GB" dirty="0" smtClean="0"/>
              <a:t> external genitalia </a:t>
            </a:r>
            <a:r>
              <a:rPr lang="en-GB" dirty="0"/>
              <a:t>assessment to document foreskin </a:t>
            </a:r>
            <a:r>
              <a:rPr lang="en-GB" dirty="0" err="1"/>
              <a:t>phimosis</a:t>
            </a:r>
            <a:r>
              <a:rPr lang="en-GB" dirty="0"/>
              <a:t>, penile </a:t>
            </a:r>
            <a:r>
              <a:rPr lang="en-GB" dirty="0" smtClean="0"/>
              <a:t>deformities and </a:t>
            </a:r>
            <a:r>
              <a:rPr lang="en-GB" dirty="0"/>
              <a:t>lesions (</a:t>
            </a:r>
            <a:r>
              <a:rPr lang="en-GB" dirty="0" err="1"/>
              <a:t>Peyronie’s</a:t>
            </a:r>
            <a:r>
              <a:rPr lang="en-GB" dirty="0"/>
              <a:t> plaques); </a:t>
            </a:r>
            <a:r>
              <a:rPr lang="en-GB" dirty="0" smtClean="0"/>
              <a:t>confirm </a:t>
            </a:r>
            <a:r>
              <a:rPr lang="en-GB" dirty="0"/>
              <a:t>presence, size, and location </a:t>
            </a:r>
            <a:r>
              <a:rPr lang="en-GB" dirty="0" smtClean="0"/>
              <a:t>of testicles</a:t>
            </a:r>
            <a:r>
              <a:rPr lang="en-GB" dirty="0"/>
              <a:t>. </a:t>
            </a:r>
            <a:endParaRPr lang="en-GB" dirty="0" smtClean="0"/>
          </a:p>
          <a:p>
            <a:pPr algn="l" rtl="0"/>
            <a:r>
              <a:rPr lang="en-GB" dirty="0" smtClean="0"/>
              <a:t>The </a:t>
            </a:r>
            <a:r>
              <a:rPr lang="en-GB" dirty="0" err="1"/>
              <a:t>bulbocavernosus</a:t>
            </a:r>
            <a:r>
              <a:rPr lang="en-GB" dirty="0"/>
              <a:t> </a:t>
            </a:r>
            <a:r>
              <a:rPr lang="en-GB" dirty="0" smtClean="0"/>
              <a:t>reflex </a:t>
            </a:r>
            <a:r>
              <a:rPr lang="en-GB" dirty="0"/>
              <a:t>can be performed to test </a:t>
            </a:r>
            <a:r>
              <a:rPr lang="en-GB" dirty="0" smtClean="0"/>
              <a:t>integrity of </a:t>
            </a:r>
            <a:r>
              <a:rPr lang="en-GB" dirty="0"/>
              <a:t>spinal segments S2–4 (squeezing the </a:t>
            </a:r>
            <a:r>
              <a:rPr lang="en-GB" dirty="0" err="1"/>
              <a:t>glans</a:t>
            </a:r>
            <a:r>
              <a:rPr lang="en-GB" dirty="0"/>
              <a:t> causes anal sphincter </a:t>
            </a:r>
            <a:r>
              <a:rPr lang="en-GB" dirty="0" smtClean="0"/>
              <a:t>and </a:t>
            </a:r>
            <a:r>
              <a:rPr lang="en-GB" dirty="0" err="1" smtClean="0"/>
              <a:t>bulbocavernosal</a:t>
            </a:r>
            <a:r>
              <a:rPr lang="en-GB" dirty="0" smtClean="0"/>
              <a:t> </a:t>
            </a:r>
            <a:r>
              <a:rPr lang="en-GB" dirty="0"/>
              <a:t>muscle contraction).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336704"/>
          </a:xfrm>
        </p:spPr>
        <p:txBody>
          <a:bodyPr>
            <a:noAutofit/>
          </a:bodyPr>
          <a:lstStyle/>
          <a:p>
            <a:pPr algn="l" rtl="0">
              <a:buNone/>
            </a:pPr>
            <a:r>
              <a:rPr lang="en-GB" sz="1600" b="1" dirty="0"/>
              <a:t>Investigation</a:t>
            </a:r>
          </a:p>
          <a:p>
            <a:pPr algn="l" rtl="0">
              <a:buFont typeface="+mj-lt"/>
              <a:buAutoNum type="arabicPeriod"/>
            </a:pPr>
            <a:r>
              <a:rPr lang="en-GB" sz="1600" b="1" dirty="0" smtClean="0">
                <a:solidFill>
                  <a:srgbClr val="FF0000"/>
                </a:solidFill>
              </a:rPr>
              <a:t>Blood </a:t>
            </a:r>
            <a:r>
              <a:rPr lang="en-GB" sz="1600" b="1" dirty="0">
                <a:solidFill>
                  <a:srgbClr val="FF0000"/>
                </a:solidFill>
              </a:rPr>
              <a:t>tests</a:t>
            </a:r>
            <a:r>
              <a:rPr lang="en-GB" sz="1600" b="1" dirty="0"/>
              <a:t>: </a:t>
            </a:r>
            <a:r>
              <a:rPr lang="en-GB" sz="1600" dirty="0"/>
              <a:t>fasting glucose; serum (free) testosterone (taken </a:t>
            </a:r>
            <a:r>
              <a:rPr lang="en-GB" sz="1600" dirty="0" smtClean="0"/>
              <a:t>8.00–11.00 </a:t>
            </a:r>
            <a:r>
              <a:rPr lang="en-GB" sz="1600" dirty="0"/>
              <a:t>a.m.); fasting lipid </a:t>
            </a:r>
            <a:r>
              <a:rPr lang="en-GB" sz="1600" dirty="0" smtClean="0"/>
              <a:t>profile </a:t>
            </a:r>
            <a:r>
              <a:rPr lang="en-GB" sz="1600" dirty="0"/>
              <a:t>are basic work-up tests</a:t>
            </a:r>
            <a:r>
              <a:rPr lang="en-GB" sz="1600" dirty="0" smtClean="0"/>
              <a:t>. SHBG</a:t>
            </a:r>
            <a:r>
              <a:rPr lang="en-GB" sz="1600" dirty="0"/>
              <a:t>; </a:t>
            </a:r>
            <a:r>
              <a:rPr lang="en-GB" sz="1600" dirty="0" smtClean="0"/>
              <a:t>U&amp;E; LH/FSH</a:t>
            </a:r>
            <a:r>
              <a:rPr lang="en-GB" sz="1600" dirty="0"/>
              <a:t>; </a:t>
            </a:r>
            <a:r>
              <a:rPr lang="en-GB" sz="1600" dirty="0" err="1"/>
              <a:t>prolactin</a:t>
            </a:r>
            <a:r>
              <a:rPr lang="en-GB" sz="1600" dirty="0"/>
              <a:t>; PSA; thyroid function test should be </a:t>
            </a:r>
            <a:r>
              <a:rPr lang="en-GB" sz="1600" dirty="0" smtClean="0"/>
              <a:t>selected according </a:t>
            </a:r>
            <a:r>
              <a:rPr lang="en-GB" sz="1600" dirty="0"/>
              <a:t>to patient’s history and risk factor </a:t>
            </a:r>
            <a:r>
              <a:rPr lang="en-GB" sz="1600" dirty="0" smtClean="0"/>
              <a:t>profile.</a:t>
            </a:r>
          </a:p>
          <a:p>
            <a:pPr algn="l" rtl="0">
              <a:buFont typeface="+mj-lt"/>
              <a:buAutoNum type="arabicPeriod"/>
            </a:pPr>
            <a:endParaRPr lang="en-GB" sz="1600" dirty="0"/>
          </a:p>
          <a:p>
            <a:pPr algn="l" rtl="0">
              <a:buFont typeface="+mj-lt"/>
              <a:buAutoNum type="arabicPeriod"/>
            </a:pPr>
            <a:r>
              <a:rPr lang="en-GB" sz="1600" b="1" dirty="0" smtClean="0">
                <a:solidFill>
                  <a:srgbClr val="FF0000"/>
                </a:solidFill>
              </a:rPr>
              <a:t>Nocturnal </a:t>
            </a:r>
            <a:r>
              <a:rPr lang="en-GB" sz="1600" b="1" dirty="0">
                <a:solidFill>
                  <a:srgbClr val="FF0000"/>
                </a:solidFill>
              </a:rPr>
              <a:t>penile tumescence and rigidity testing</a:t>
            </a:r>
            <a:r>
              <a:rPr lang="en-GB" sz="1600" b="1" dirty="0"/>
              <a:t>: </a:t>
            </a:r>
            <a:r>
              <a:rPr lang="en-GB" sz="1600" dirty="0"/>
              <a:t>the </a:t>
            </a:r>
            <a:r>
              <a:rPr lang="en-GB" sz="1600" dirty="0" err="1"/>
              <a:t>Rigiscan</a:t>
            </a:r>
            <a:r>
              <a:rPr lang="en-GB" sz="1600" dirty="0"/>
              <a:t> </a:t>
            </a:r>
            <a:r>
              <a:rPr lang="en-GB" sz="1600" dirty="0" smtClean="0"/>
              <a:t>device contains </a:t>
            </a:r>
            <a:r>
              <a:rPr lang="en-GB" sz="1600" dirty="0"/>
              <a:t>two rings that </a:t>
            </a:r>
            <a:r>
              <a:rPr lang="en-GB" sz="1600" dirty="0" smtClean="0"/>
              <a:t>are placed </a:t>
            </a:r>
            <a:r>
              <a:rPr lang="en-GB" sz="1600" dirty="0"/>
              <a:t>around the base and distal </a:t>
            </a:r>
            <a:r>
              <a:rPr lang="en-GB" sz="1600" dirty="0" smtClean="0"/>
              <a:t>penile shaft </a:t>
            </a:r>
            <a:r>
              <a:rPr lang="en-GB" sz="1600" dirty="0"/>
              <a:t>to measure tumescence and number, duration, and rigidity </a:t>
            </a:r>
            <a:r>
              <a:rPr lang="en-GB" sz="1600" dirty="0" smtClean="0"/>
              <a:t>of nocturnal </a:t>
            </a:r>
            <a:r>
              <a:rPr lang="en-GB" sz="1600" dirty="0"/>
              <a:t>erections. Useful for diagnosing psychogenic ED and </a:t>
            </a:r>
            <a:r>
              <a:rPr lang="en-GB" sz="1600" dirty="0" smtClean="0"/>
              <a:t>for illustrating </a:t>
            </a:r>
            <a:r>
              <a:rPr lang="en-GB" sz="1600" dirty="0"/>
              <a:t>this diagnosis to patients</a:t>
            </a:r>
            <a:r>
              <a:rPr lang="en-GB" sz="1600" dirty="0" smtClean="0"/>
              <a:t>.</a:t>
            </a:r>
          </a:p>
          <a:p>
            <a:pPr algn="l" rtl="0">
              <a:buFont typeface="+mj-lt"/>
              <a:buAutoNum type="arabicPeriod"/>
            </a:pPr>
            <a:endParaRPr lang="en-GB" sz="1600" dirty="0"/>
          </a:p>
          <a:p>
            <a:pPr algn="l" rtl="0">
              <a:buFont typeface="+mj-lt"/>
              <a:buAutoNum type="arabicPeriod"/>
            </a:pPr>
            <a:r>
              <a:rPr lang="en-GB" sz="1600" b="1" dirty="0" smtClean="0">
                <a:solidFill>
                  <a:srgbClr val="FF0000"/>
                </a:solidFill>
              </a:rPr>
              <a:t>Penile </a:t>
            </a:r>
            <a:r>
              <a:rPr lang="en-GB" sz="1600" b="1" dirty="0">
                <a:solidFill>
                  <a:srgbClr val="FF0000"/>
                </a:solidFill>
              </a:rPr>
              <a:t>colour Doppler USS</a:t>
            </a:r>
            <a:r>
              <a:rPr lang="en-GB" sz="1600" b="1" dirty="0"/>
              <a:t>: </a:t>
            </a:r>
            <a:r>
              <a:rPr lang="en-GB" sz="1600" dirty="0"/>
              <a:t>measures arterial peak systolic and </a:t>
            </a:r>
            <a:r>
              <a:rPr lang="en-GB" sz="1600" dirty="0" smtClean="0"/>
              <a:t>end diastolic </a:t>
            </a:r>
            <a:r>
              <a:rPr lang="en-GB" sz="1600" dirty="0"/>
              <a:t>velocities</a:t>
            </a:r>
            <a:r>
              <a:rPr lang="en-GB" sz="1600" dirty="0" smtClean="0"/>
              <a:t>, </a:t>
            </a:r>
            <a:r>
              <a:rPr lang="en-GB" sz="1600" dirty="0"/>
              <a:t>pre- and post-</a:t>
            </a:r>
            <a:r>
              <a:rPr lang="en-GB" sz="1600" dirty="0" err="1"/>
              <a:t>intracavernosal</a:t>
            </a:r>
            <a:r>
              <a:rPr lang="en-GB" sz="1600" dirty="0"/>
              <a:t> injection of PGE1</a:t>
            </a:r>
            <a:r>
              <a:rPr lang="en-GB" sz="1600" dirty="0" smtClean="0"/>
              <a:t>.</a:t>
            </a:r>
          </a:p>
          <a:p>
            <a:pPr algn="l" rtl="0">
              <a:buFont typeface="+mj-lt"/>
              <a:buAutoNum type="arabicPeriod"/>
            </a:pPr>
            <a:endParaRPr lang="en-GB" sz="1600" dirty="0"/>
          </a:p>
          <a:p>
            <a:pPr algn="l" rtl="0">
              <a:buFont typeface="+mj-lt"/>
              <a:buAutoNum type="arabicPeriod"/>
            </a:pPr>
            <a:r>
              <a:rPr lang="en-GB" sz="1600" b="1" dirty="0" err="1" smtClean="0">
                <a:solidFill>
                  <a:srgbClr val="FF0000"/>
                </a:solidFill>
              </a:rPr>
              <a:t>Cavernosography</a:t>
            </a:r>
            <a:r>
              <a:rPr lang="en-GB" sz="1600" b="1" dirty="0"/>
              <a:t>: </a:t>
            </a:r>
            <a:r>
              <a:rPr lang="en-GB" sz="1600" dirty="0"/>
              <a:t>imaging and measurement of penile blood </a:t>
            </a:r>
            <a:r>
              <a:rPr lang="en-GB" sz="1600" dirty="0" smtClean="0"/>
              <a:t>flow after </a:t>
            </a:r>
            <a:r>
              <a:rPr lang="en-GB" sz="1600" dirty="0" err="1" smtClean="0"/>
              <a:t>intracavernosal</a:t>
            </a:r>
            <a:r>
              <a:rPr lang="en-GB" sz="1600" dirty="0" smtClean="0"/>
              <a:t> </a:t>
            </a:r>
            <a:r>
              <a:rPr lang="en-GB" sz="1600" dirty="0"/>
              <a:t>injection of contrast and induction of </a:t>
            </a:r>
            <a:r>
              <a:rPr lang="en-GB" sz="1600" dirty="0" smtClean="0"/>
              <a:t>artificial erection</a:t>
            </a:r>
            <a:r>
              <a:rPr lang="en-GB" sz="1600" dirty="0"/>
              <a:t>, used to identify venous leaks</a:t>
            </a:r>
            <a:r>
              <a:rPr lang="en-GB" sz="1600" dirty="0" smtClean="0"/>
              <a:t>.</a:t>
            </a:r>
          </a:p>
          <a:p>
            <a:pPr algn="l" rtl="0">
              <a:buFont typeface="+mj-lt"/>
              <a:buAutoNum type="arabicPeriod"/>
            </a:pPr>
            <a:endParaRPr lang="en-GB" sz="1600" dirty="0"/>
          </a:p>
          <a:p>
            <a:pPr algn="l" rtl="0">
              <a:buFont typeface="+mj-lt"/>
              <a:buAutoNum type="arabicPeriod"/>
            </a:pPr>
            <a:r>
              <a:rPr lang="en-GB" sz="1600" b="1" dirty="0" smtClean="0">
                <a:solidFill>
                  <a:srgbClr val="FF0000"/>
                </a:solidFill>
              </a:rPr>
              <a:t>Penile </a:t>
            </a:r>
            <a:r>
              <a:rPr lang="en-GB" sz="1600" b="1" dirty="0" err="1">
                <a:solidFill>
                  <a:srgbClr val="FF0000"/>
                </a:solidFill>
              </a:rPr>
              <a:t>arteriography</a:t>
            </a:r>
            <a:r>
              <a:rPr lang="en-GB" sz="1600" b="1" dirty="0"/>
              <a:t>: </a:t>
            </a:r>
            <a:r>
              <a:rPr lang="en-GB" sz="1600" dirty="0"/>
              <a:t>reserved for trauma-related ED in younger </a:t>
            </a:r>
            <a:r>
              <a:rPr lang="en-GB" sz="1600" dirty="0" smtClean="0"/>
              <a:t>men. </a:t>
            </a:r>
            <a:r>
              <a:rPr lang="en-GB" sz="1600" dirty="0" err="1" smtClean="0"/>
              <a:t>Pudendal</a:t>
            </a:r>
            <a:r>
              <a:rPr lang="en-GB" sz="1600" dirty="0" smtClean="0"/>
              <a:t> </a:t>
            </a:r>
            <a:r>
              <a:rPr lang="en-GB" sz="1600" dirty="0" err="1"/>
              <a:t>arteriography</a:t>
            </a:r>
            <a:r>
              <a:rPr lang="en-GB" sz="1600" dirty="0"/>
              <a:t> is performed before and after </a:t>
            </a:r>
            <a:r>
              <a:rPr lang="en-GB" sz="1600" dirty="0" smtClean="0"/>
              <a:t>drug-induced erection </a:t>
            </a:r>
            <a:r>
              <a:rPr lang="en-GB" sz="1600" dirty="0"/>
              <a:t>to identify those requiring arterial bypass surgery (</a:t>
            </a:r>
            <a:r>
              <a:rPr lang="en-GB" sz="1600" dirty="0" smtClean="0"/>
              <a:t>although this </a:t>
            </a:r>
            <a:r>
              <a:rPr lang="en-GB" sz="1600" dirty="0"/>
              <a:t>is less commonly indicated now with the advent of modern </a:t>
            </a:r>
            <a:r>
              <a:rPr lang="en-GB" sz="1600" dirty="0" smtClean="0"/>
              <a:t>penile prostheses).</a:t>
            </a:r>
          </a:p>
          <a:p>
            <a:pPr algn="l" rtl="0">
              <a:buFont typeface="+mj-lt"/>
              <a:buAutoNum type="arabicPeriod"/>
            </a:pPr>
            <a:endParaRPr lang="en-GB" sz="1600" dirty="0" smtClean="0"/>
          </a:p>
          <a:p>
            <a:pPr algn="l" rtl="0">
              <a:buFont typeface="+mj-lt"/>
              <a:buAutoNum type="arabicPeriod"/>
            </a:pPr>
            <a:r>
              <a:rPr lang="en-GB" sz="1600" b="1" dirty="0" smtClean="0"/>
              <a:t>-       </a:t>
            </a:r>
            <a:r>
              <a:rPr lang="en-GB" sz="1600" b="1" dirty="0" smtClean="0">
                <a:solidFill>
                  <a:srgbClr val="FF0000"/>
                </a:solidFill>
              </a:rPr>
              <a:t>MRI</a:t>
            </a:r>
            <a:r>
              <a:rPr lang="en-GB" sz="1600" b="1" dirty="0" smtClean="0"/>
              <a:t>: </a:t>
            </a:r>
            <a:r>
              <a:rPr lang="en-GB" sz="1600" dirty="0" smtClean="0"/>
              <a:t>useful for assessing penile fibrosis and severe cases of </a:t>
            </a:r>
            <a:r>
              <a:rPr lang="en-GB" sz="1600" dirty="0" err="1" smtClean="0"/>
              <a:t>Peyronie’s</a:t>
            </a:r>
            <a:r>
              <a:rPr lang="en-GB" sz="1600" dirty="0" smtClean="0"/>
              <a:t> disease.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Nocturnal penile tumescence</a:t>
            </a:r>
            <a:endParaRPr lang="en-GB" dirty="0"/>
          </a:p>
        </p:txBody>
      </p:sp>
      <p:pic>
        <p:nvPicPr>
          <p:cNvPr id="2050" name="Picture 2" descr="C:\Users\Farajat\Downloads\ED-5.gif"/>
          <p:cNvPicPr>
            <a:picLocks noGrp="1" noChangeAspect="1" noChangeArrowheads="1"/>
          </p:cNvPicPr>
          <p:nvPr>
            <p:ph idx="1"/>
          </p:nvPr>
        </p:nvPicPr>
        <p:blipFill>
          <a:blip r:embed="rId2" cstate="print"/>
          <a:srcRect/>
          <a:stretch>
            <a:fillRect/>
          </a:stretch>
        </p:blipFill>
        <p:spPr bwMode="auto">
          <a:xfrm>
            <a:off x="1266825" y="1648619"/>
            <a:ext cx="6610350" cy="44291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treatment</a:t>
            </a:r>
            <a:endParaRPr lang="en-GB" dirty="0"/>
          </a:p>
        </p:txBody>
      </p:sp>
      <p:sp>
        <p:nvSpPr>
          <p:cNvPr id="3" name="Content Placeholder 2"/>
          <p:cNvSpPr>
            <a:spLocks noGrp="1"/>
          </p:cNvSpPr>
          <p:nvPr>
            <p:ph idx="1"/>
          </p:nvPr>
        </p:nvSpPr>
        <p:spPr/>
        <p:txBody>
          <a:bodyPr>
            <a:normAutofit fontScale="85000" lnSpcReduction="20000"/>
          </a:bodyPr>
          <a:lstStyle/>
          <a:p>
            <a:pPr algn="l" rtl="0"/>
            <a:r>
              <a:rPr lang="en-GB" dirty="0"/>
              <a:t>Correct any reversible causes (i.e. alter lifestyle, stop smoking, </a:t>
            </a:r>
            <a:r>
              <a:rPr lang="en-GB" dirty="0" smtClean="0"/>
              <a:t>change medication</a:t>
            </a:r>
            <a:r>
              <a:rPr lang="en-GB" dirty="0"/>
              <a:t>, etc</a:t>
            </a:r>
            <a:r>
              <a:rPr lang="en-GB" dirty="0" smtClean="0"/>
              <a:t>.)</a:t>
            </a:r>
          </a:p>
          <a:p>
            <a:pPr algn="l" rtl="0"/>
            <a:r>
              <a:rPr lang="en-GB" b="1" dirty="0"/>
              <a:t>Psychosexual therapy</a:t>
            </a:r>
          </a:p>
          <a:p>
            <a:pPr algn="l" rtl="0">
              <a:buFont typeface="Wingdings" pitchFamily="2" charset="2"/>
              <a:buChar char="q"/>
            </a:pPr>
            <a:r>
              <a:rPr lang="en-GB" dirty="0"/>
              <a:t>Aims to understand and address underlying </a:t>
            </a:r>
            <a:r>
              <a:rPr lang="en-GB" dirty="0" smtClean="0"/>
              <a:t>psychological issues and provides </a:t>
            </a:r>
            <a:r>
              <a:rPr lang="en-GB" dirty="0"/>
              <a:t>information and treatment in the form of sex education, </a:t>
            </a:r>
            <a:r>
              <a:rPr lang="en-GB" dirty="0" smtClean="0"/>
              <a:t>psychosexual counselling</a:t>
            </a:r>
          </a:p>
          <a:p>
            <a:pPr algn="l" rtl="0">
              <a:buFont typeface="Wingdings" pitchFamily="2" charset="2"/>
              <a:buChar char="q"/>
            </a:pPr>
            <a:r>
              <a:rPr lang="en-GB" dirty="0" smtClean="0"/>
              <a:t> instruction </a:t>
            </a:r>
            <a:r>
              <a:rPr lang="en-GB" dirty="0"/>
              <a:t>on improving partner communication </a:t>
            </a:r>
            <a:r>
              <a:rPr lang="en-GB" dirty="0" smtClean="0"/>
              <a:t>skills</a:t>
            </a:r>
          </a:p>
          <a:p>
            <a:pPr algn="l" rtl="0">
              <a:buFont typeface="Wingdings" pitchFamily="2" charset="2"/>
              <a:buChar char="q"/>
            </a:pPr>
            <a:r>
              <a:rPr lang="en-GB" dirty="0" smtClean="0"/>
              <a:t> cognitive therapy </a:t>
            </a:r>
            <a:r>
              <a:rPr lang="en-GB" dirty="0"/>
              <a:t>and behavioural </a:t>
            </a:r>
            <a:r>
              <a:rPr lang="en-GB" dirty="0" smtClean="0"/>
              <a:t>therapy (programmed </a:t>
            </a:r>
            <a:r>
              <a:rPr lang="en-GB" dirty="0"/>
              <a:t>relearning </a:t>
            </a:r>
            <a:r>
              <a:rPr lang="en-GB" dirty="0" smtClean="0"/>
              <a:t>of couple’s </a:t>
            </a:r>
            <a:r>
              <a:rPr lang="en-GB" dirty="0"/>
              <a:t>sexual relationship</a:t>
            </a:r>
            <a:r>
              <a:rPr lang="en-GB" dirty="0" smtClean="0"/>
              <a:t>). </a:t>
            </a:r>
          </a:p>
          <a:p>
            <a:pPr algn="l" rtl="0">
              <a:buFont typeface="Wingdings" pitchFamily="2" charset="2"/>
              <a:buChar char="q"/>
            </a:pPr>
            <a:r>
              <a:rPr lang="en-GB" dirty="0" smtClean="0"/>
              <a:t>Pharmacotherapy </a:t>
            </a:r>
            <a:r>
              <a:rPr lang="en-GB" dirty="0"/>
              <a:t>may be a useful adjuvant.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i="1" dirty="0" smtClean="0">
                <a:solidFill>
                  <a:srgbClr val="FF0000"/>
                </a:solidFill>
              </a:rPr>
              <a:t>1-Phosphodiesterase type-5 (PDE5) inhibitors:</a:t>
            </a:r>
            <a:endParaRPr lang="en-GB" sz="3200" dirty="0">
              <a:solidFill>
                <a:srgbClr val="FF0000"/>
              </a:solidFill>
            </a:endParaRPr>
          </a:p>
        </p:txBody>
      </p:sp>
      <p:sp>
        <p:nvSpPr>
          <p:cNvPr id="3" name="Content Placeholder 2"/>
          <p:cNvSpPr>
            <a:spLocks noGrp="1"/>
          </p:cNvSpPr>
          <p:nvPr>
            <p:ph idx="1"/>
          </p:nvPr>
        </p:nvSpPr>
        <p:spPr>
          <a:xfrm>
            <a:off x="457200" y="1052736"/>
            <a:ext cx="8229600" cy="5472608"/>
          </a:xfrm>
        </p:spPr>
        <p:txBody>
          <a:bodyPr>
            <a:normAutofit fontScale="62500" lnSpcReduction="20000"/>
          </a:bodyPr>
          <a:lstStyle/>
          <a:p>
            <a:pPr algn="l" rtl="0">
              <a:buNone/>
            </a:pPr>
            <a:r>
              <a:rPr lang="en-GB" b="1" i="1" u="sng" dirty="0" smtClean="0"/>
              <a:t>first-line therapies</a:t>
            </a:r>
            <a:endParaRPr lang="en-GB" b="1" u="sng" dirty="0" smtClean="0"/>
          </a:p>
          <a:p>
            <a:pPr algn="l" rtl="0">
              <a:buNone/>
            </a:pPr>
            <a:r>
              <a:rPr lang="en-GB" dirty="0" smtClean="0"/>
              <a:t> </a:t>
            </a:r>
            <a:r>
              <a:rPr lang="en-GB" dirty="0" err="1" smtClean="0"/>
              <a:t>sildenafil</a:t>
            </a:r>
            <a:r>
              <a:rPr lang="en-GB" dirty="0" smtClean="0"/>
              <a:t> </a:t>
            </a:r>
            <a:r>
              <a:rPr lang="en-GB" dirty="0"/>
              <a:t>(</a:t>
            </a:r>
            <a:r>
              <a:rPr lang="en-GB" dirty="0" err="1"/>
              <a:t>ViagraR</a:t>
            </a:r>
            <a:r>
              <a:rPr lang="en-GB" dirty="0"/>
              <a:t>), </a:t>
            </a:r>
            <a:r>
              <a:rPr lang="en-GB" dirty="0" err="1" smtClean="0"/>
              <a:t>tadalafil</a:t>
            </a:r>
            <a:r>
              <a:rPr lang="en-GB" dirty="0" smtClean="0"/>
              <a:t> </a:t>
            </a:r>
            <a:r>
              <a:rPr lang="en-GB" dirty="0"/>
              <a:t>(</a:t>
            </a:r>
            <a:r>
              <a:rPr lang="en-GB" dirty="0" err="1"/>
              <a:t>CialisR</a:t>
            </a:r>
            <a:r>
              <a:rPr lang="en-GB" dirty="0"/>
              <a:t>), </a:t>
            </a:r>
            <a:r>
              <a:rPr lang="en-GB" dirty="0" err="1" smtClean="0"/>
              <a:t>vardenafil</a:t>
            </a:r>
            <a:r>
              <a:rPr lang="en-GB" dirty="0" smtClean="0"/>
              <a:t> </a:t>
            </a:r>
            <a:r>
              <a:rPr lang="en-GB" dirty="0"/>
              <a:t>(</a:t>
            </a:r>
            <a:r>
              <a:rPr lang="en-GB" dirty="0" err="1"/>
              <a:t>LevitraR</a:t>
            </a:r>
            <a:r>
              <a:rPr lang="en-GB" dirty="0"/>
              <a:t>) </a:t>
            </a:r>
          </a:p>
          <a:p>
            <a:pPr algn="l" rtl="0"/>
            <a:r>
              <a:rPr lang="en-GB" dirty="0" smtClean="0"/>
              <a:t>enhance </a:t>
            </a:r>
            <a:r>
              <a:rPr lang="en-GB" dirty="0" err="1"/>
              <a:t>cavernosal</a:t>
            </a:r>
            <a:r>
              <a:rPr lang="en-GB" dirty="0"/>
              <a:t> smooth muscle </a:t>
            </a:r>
            <a:r>
              <a:rPr lang="en-GB" dirty="0" smtClean="0"/>
              <a:t>relaxation</a:t>
            </a:r>
            <a:endParaRPr lang="en-GB" dirty="0"/>
          </a:p>
          <a:p>
            <a:pPr algn="l" rtl="0"/>
            <a:r>
              <a:rPr lang="en-GB" dirty="0" smtClean="0"/>
              <a:t>by </a:t>
            </a:r>
            <a:r>
              <a:rPr lang="en-GB" dirty="0"/>
              <a:t>blocking the breakdown of </a:t>
            </a:r>
            <a:r>
              <a:rPr lang="en-GB" dirty="0" err="1"/>
              <a:t>cGMP</a:t>
            </a:r>
            <a:r>
              <a:rPr lang="en-GB" dirty="0"/>
              <a:t> by </a:t>
            </a:r>
            <a:r>
              <a:rPr lang="en-GB" dirty="0" err="1"/>
              <a:t>phosphodiesterase</a:t>
            </a:r>
            <a:r>
              <a:rPr lang="en-GB" dirty="0"/>
              <a:t>.</a:t>
            </a:r>
          </a:p>
          <a:p>
            <a:pPr algn="l" rtl="0"/>
            <a:r>
              <a:rPr lang="en-GB" dirty="0"/>
              <a:t>Sexual stimulus is still required to initiate events</a:t>
            </a:r>
            <a:r>
              <a:rPr lang="en-GB" dirty="0" smtClean="0"/>
              <a:t>.</a:t>
            </a:r>
          </a:p>
          <a:p>
            <a:pPr algn="l" rtl="0"/>
            <a:r>
              <a:rPr lang="en-GB" dirty="0" smtClean="0"/>
              <a:t> </a:t>
            </a:r>
            <a:r>
              <a:rPr lang="en-GB" dirty="0"/>
              <a:t>Success is reported in </a:t>
            </a:r>
            <a:r>
              <a:rPr lang="en-GB" dirty="0" smtClean="0"/>
              <a:t>up to </a:t>
            </a:r>
            <a:r>
              <a:rPr lang="en-GB" dirty="0"/>
              <a:t>80</a:t>
            </a:r>
            <a:r>
              <a:rPr lang="en-GB" dirty="0" smtClean="0"/>
              <a:t>%.</a:t>
            </a:r>
          </a:p>
          <a:p>
            <a:pPr algn="l" rtl="0"/>
            <a:r>
              <a:rPr lang="en-GB" dirty="0" smtClean="0"/>
              <a:t> </a:t>
            </a:r>
            <a:r>
              <a:rPr lang="en-GB" dirty="0"/>
              <a:t>Early use of PDE5 inhibitors following radical prostatectomy </a:t>
            </a:r>
            <a:r>
              <a:rPr lang="en-GB" dirty="0" smtClean="0"/>
              <a:t>can help </a:t>
            </a:r>
            <a:r>
              <a:rPr lang="en-GB" dirty="0"/>
              <a:t>optimize the return of spontaneous erections (penile rehabilitation).</a:t>
            </a:r>
          </a:p>
          <a:p>
            <a:pPr algn="l" rtl="0">
              <a:buNone/>
            </a:pPr>
            <a:r>
              <a:rPr lang="en-GB" b="1" i="1" dirty="0"/>
              <a:t>Contraindications</a:t>
            </a:r>
            <a:r>
              <a:rPr lang="en-GB" b="1" i="1" dirty="0" smtClean="0"/>
              <a:t>:</a:t>
            </a:r>
          </a:p>
          <a:p>
            <a:pPr algn="l" rtl="0">
              <a:buFont typeface="Wingdings" pitchFamily="2" charset="2"/>
              <a:buChar char="Ø"/>
            </a:pPr>
            <a:r>
              <a:rPr lang="en-GB" i="1" dirty="0" smtClean="0"/>
              <a:t> </a:t>
            </a:r>
            <a:r>
              <a:rPr lang="en-GB" i="1" dirty="0"/>
              <a:t>patients taking </a:t>
            </a:r>
            <a:r>
              <a:rPr lang="en-GB" i="1" dirty="0" smtClean="0"/>
              <a:t>nitrates</a:t>
            </a:r>
          </a:p>
          <a:p>
            <a:pPr algn="l" rtl="0">
              <a:buFont typeface="Wingdings" pitchFamily="2" charset="2"/>
              <a:buChar char="Ø"/>
            </a:pPr>
            <a:r>
              <a:rPr lang="en-GB" i="1" dirty="0" smtClean="0"/>
              <a:t>recent </a:t>
            </a:r>
            <a:r>
              <a:rPr lang="en-GB" i="1" dirty="0"/>
              <a:t>myocardial </a:t>
            </a:r>
            <a:r>
              <a:rPr lang="en-GB" i="1" dirty="0" smtClean="0"/>
              <a:t>infarction</a:t>
            </a:r>
            <a:endParaRPr lang="en-GB" i="1" dirty="0"/>
          </a:p>
          <a:p>
            <a:pPr algn="l" rtl="0">
              <a:buFont typeface="Wingdings" pitchFamily="2" charset="2"/>
              <a:buChar char="Ø"/>
            </a:pPr>
            <a:r>
              <a:rPr lang="en-GB" dirty="0"/>
              <a:t>recent </a:t>
            </a:r>
            <a:r>
              <a:rPr lang="en-GB" dirty="0" smtClean="0"/>
              <a:t>stroke</a:t>
            </a:r>
          </a:p>
          <a:p>
            <a:pPr algn="l" rtl="0">
              <a:buFont typeface="Wingdings" pitchFamily="2" charset="2"/>
              <a:buChar char="Ø"/>
            </a:pPr>
            <a:r>
              <a:rPr lang="en-GB" dirty="0" smtClean="0"/>
              <a:t>hypotension</a:t>
            </a:r>
          </a:p>
          <a:p>
            <a:pPr algn="l" rtl="0">
              <a:buFont typeface="Wingdings" pitchFamily="2" charset="2"/>
              <a:buChar char="Ø"/>
            </a:pPr>
            <a:r>
              <a:rPr lang="en-GB" dirty="0" smtClean="0"/>
              <a:t> </a:t>
            </a:r>
            <a:r>
              <a:rPr lang="en-GB" dirty="0"/>
              <a:t>unstable angina, non-</a:t>
            </a:r>
            <a:r>
              <a:rPr lang="en-GB" dirty="0" err="1"/>
              <a:t>arteritic</a:t>
            </a:r>
            <a:r>
              <a:rPr lang="en-GB" dirty="0"/>
              <a:t> anterior </a:t>
            </a:r>
            <a:r>
              <a:rPr lang="en-GB" dirty="0" err="1" smtClean="0"/>
              <a:t>ischaemic</a:t>
            </a:r>
            <a:endParaRPr lang="en-GB" dirty="0"/>
          </a:p>
          <a:p>
            <a:pPr algn="l" rtl="0">
              <a:buFont typeface="Wingdings" pitchFamily="2" charset="2"/>
              <a:buChar char="Ø"/>
            </a:pPr>
            <a:r>
              <a:rPr lang="en-GB" dirty="0"/>
              <a:t>optic nerve neuropathy (NAION). </a:t>
            </a:r>
            <a:endParaRPr lang="en-GB" dirty="0" smtClean="0"/>
          </a:p>
          <a:p>
            <a:pPr algn="l" rtl="0">
              <a:buFont typeface="Wingdings" pitchFamily="2" charset="2"/>
              <a:buChar char="Ø"/>
            </a:pPr>
            <a:r>
              <a:rPr lang="en-GB" i="1" dirty="0" smtClean="0"/>
              <a:t>Cautions</a:t>
            </a:r>
            <a:r>
              <a:rPr lang="en-GB" i="1" dirty="0"/>
              <a:t>: intermediate and high </a:t>
            </a:r>
            <a:r>
              <a:rPr lang="en-GB" i="1" dirty="0" smtClean="0"/>
              <a:t>risk </a:t>
            </a:r>
            <a:r>
              <a:rPr lang="en-GB" dirty="0" smtClean="0"/>
              <a:t>cardiovascular </a:t>
            </a:r>
            <a:r>
              <a:rPr lang="en-GB" dirty="0"/>
              <a:t>disease requires cardiac review prior to </a:t>
            </a:r>
            <a:r>
              <a:rPr lang="en-GB" dirty="0" smtClean="0"/>
              <a:t>treatment </a:t>
            </a:r>
          </a:p>
          <a:p>
            <a:pPr algn="l" rtl="0">
              <a:buNone/>
            </a:pPr>
            <a:r>
              <a:rPr lang="en-GB" b="1" dirty="0" smtClean="0"/>
              <a:t>use with </a:t>
            </a:r>
            <a:r>
              <a:rPr lang="en-GB" b="1" dirty="0"/>
              <a:t>A-blockers, groups with predisposition to </a:t>
            </a:r>
            <a:r>
              <a:rPr lang="en-GB" b="1" dirty="0" err="1"/>
              <a:t>priapism</a:t>
            </a:r>
            <a:r>
              <a:rPr lang="en-GB" b="1" dirty="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solidFill>
                  <a:srgbClr val="FF0000"/>
                </a:solidFill>
              </a:rPr>
              <a:t>2-Dopamine receptor agonist:</a:t>
            </a:r>
            <a:endParaRPr lang="en-GB" dirty="0">
              <a:solidFill>
                <a:srgbClr val="FF0000"/>
              </a:solidFill>
            </a:endParaRPr>
          </a:p>
        </p:txBody>
      </p:sp>
      <p:sp>
        <p:nvSpPr>
          <p:cNvPr id="3" name="Content Placeholder 2"/>
          <p:cNvSpPr>
            <a:spLocks noGrp="1"/>
          </p:cNvSpPr>
          <p:nvPr>
            <p:ph idx="1"/>
          </p:nvPr>
        </p:nvSpPr>
        <p:spPr/>
        <p:txBody>
          <a:bodyPr>
            <a:normAutofit fontScale="92500"/>
          </a:bodyPr>
          <a:lstStyle/>
          <a:p>
            <a:pPr algn="l" rtl="0">
              <a:buFont typeface="Wingdings" pitchFamily="2" charset="2"/>
              <a:buChar char="Ø"/>
            </a:pPr>
            <a:r>
              <a:rPr lang="en-GB" i="1" dirty="0" err="1" smtClean="0"/>
              <a:t>apomorphine</a:t>
            </a:r>
            <a:r>
              <a:rPr lang="en-GB" i="1" dirty="0" smtClean="0"/>
              <a:t> </a:t>
            </a:r>
            <a:r>
              <a:rPr lang="en-GB" i="1" dirty="0"/>
              <a:t>(</a:t>
            </a:r>
            <a:r>
              <a:rPr lang="en-GB" i="1" dirty="0" err="1"/>
              <a:t>UprimaR</a:t>
            </a:r>
            <a:r>
              <a:rPr lang="en-GB" i="1" dirty="0" smtClean="0"/>
              <a:t>)</a:t>
            </a:r>
          </a:p>
          <a:p>
            <a:pPr algn="l" rtl="0">
              <a:buFont typeface="Wingdings" pitchFamily="2" charset="2"/>
              <a:buChar char="Ø"/>
            </a:pPr>
            <a:r>
              <a:rPr lang="en-GB" i="1" dirty="0" smtClean="0"/>
              <a:t> taken </a:t>
            </a:r>
            <a:r>
              <a:rPr lang="en-GB" i="1" dirty="0" smtClean="0">
                <a:solidFill>
                  <a:srgbClr val="FFC000"/>
                </a:solidFill>
              </a:rPr>
              <a:t>sublingually</a:t>
            </a:r>
            <a:endParaRPr lang="en-GB" i="1" dirty="0">
              <a:solidFill>
                <a:srgbClr val="FFC000"/>
              </a:solidFill>
            </a:endParaRPr>
          </a:p>
          <a:p>
            <a:pPr algn="l" rtl="0">
              <a:buFont typeface="Wingdings" pitchFamily="2" charset="2"/>
              <a:buChar char="Ø"/>
            </a:pPr>
            <a:r>
              <a:rPr lang="en-GB" dirty="0"/>
              <a:t>acts centrally on </a:t>
            </a:r>
            <a:r>
              <a:rPr lang="en-GB" dirty="0" err="1"/>
              <a:t>dopaminergic</a:t>
            </a:r>
            <a:r>
              <a:rPr lang="en-GB" dirty="0"/>
              <a:t> receptors in the </a:t>
            </a:r>
            <a:r>
              <a:rPr lang="en-GB" dirty="0" err="1"/>
              <a:t>paraventricular</a:t>
            </a:r>
            <a:r>
              <a:rPr lang="en-GB" dirty="0"/>
              <a:t> nucleus </a:t>
            </a:r>
            <a:r>
              <a:rPr lang="en-GB" dirty="0" smtClean="0"/>
              <a:t>of the hypothalamus</a:t>
            </a:r>
          </a:p>
          <a:p>
            <a:pPr algn="l" rtl="0">
              <a:buFont typeface="Wingdings" pitchFamily="2" charset="2"/>
              <a:buChar char="Ø"/>
            </a:pPr>
            <a:r>
              <a:rPr lang="en-GB" dirty="0" smtClean="0"/>
              <a:t>enhance </a:t>
            </a:r>
            <a:r>
              <a:rPr lang="en-GB" dirty="0"/>
              <a:t>and coordinate the effect of sexual stimuli.</a:t>
            </a:r>
          </a:p>
          <a:p>
            <a:pPr algn="l" rtl="0">
              <a:buFont typeface="Wingdings" pitchFamily="2" charset="2"/>
              <a:buChar char="Ø"/>
            </a:pPr>
            <a:r>
              <a:rPr lang="en-GB" i="1" dirty="0"/>
              <a:t>Side effects: nausea, headache, </a:t>
            </a:r>
            <a:r>
              <a:rPr lang="en-GB" i="1" dirty="0" smtClean="0"/>
              <a:t>dizziness</a:t>
            </a:r>
          </a:p>
          <a:p>
            <a:pPr algn="l" rtl="0">
              <a:buFont typeface="Wingdings" pitchFamily="2" charset="2"/>
              <a:buChar char="Ø"/>
            </a:pPr>
            <a:r>
              <a:rPr lang="en-GB" i="1" dirty="0" smtClean="0"/>
              <a:t>Not </a:t>
            </a:r>
            <a:r>
              <a:rPr lang="en-GB" i="1" dirty="0"/>
              <a:t>commonly used</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solidFill>
                  <a:srgbClr val="FF0000"/>
                </a:solidFill>
              </a:rPr>
              <a:t>3-Intraurethral therapy:</a:t>
            </a:r>
            <a:endParaRPr lang="en-GB" dirty="0">
              <a:solidFill>
                <a:srgbClr val="FF0000"/>
              </a:solidFill>
            </a:endParaRPr>
          </a:p>
        </p:txBody>
      </p:sp>
      <p:sp>
        <p:nvSpPr>
          <p:cNvPr id="3" name="Content Placeholder 2"/>
          <p:cNvSpPr>
            <a:spLocks noGrp="1"/>
          </p:cNvSpPr>
          <p:nvPr>
            <p:ph idx="1"/>
          </p:nvPr>
        </p:nvSpPr>
        <p:spPr>
          <a:xfrm>
            <a:off x="179512" y="1600200"/>
            <a:ext cx="8712968" cy="4997152"/>
          </a:xfrm>
        </p:spPr>
        <p:txBody>
          <a:bodyPr>
            <a:normAutofit fontScale="85000" lnSpcReduction="20000"/>
          </a:bodyPr>
          <a:lstStyle/>
          <a:p>
            <a:pPr algn="l" rtl="0">
              <a:buFont typeface="Wingdings" pitchFamily="2" charset="2"/>
              <a:buChar char="Ø"/>
            </a:pPr>
            <a:r>
              <a:rPr lang="en-GB" i="1" u="sng" dirty="0" smtClean="0"/>
              <a:t>second-line</a:t>
            </a:r>
            <a:r>
              <a:rPr lang="en-GB" i="1" dirty="0" smtClean="0"/>
              <a:t> </a:t>
            </a:r>
            <a:r>
              <a:rPr lang="en-GB" i="1" dirty="0"/>
              <a:t>therapy when oral therapies have </a:t>
            </a:r>
            <a:r>
              <a:rPr lang="en-GB" i="1" dirty="0" smtClean="0"/>
              <a:t>been </a:t>
            </a:r>
            <a:r>
              <a:rPr lang="en-GB" dirty="0" smtClean="0"/>
              <a:t>ineffective.</a:t>
            </a:r>
          </a:p>
          <a:p>
            <a:pPr algn="l" rtl="0">
              <a:buFont typeface="Wingdings" pitchFamily="2" charset="2"/>
              <a:buChar char="Ø"/>
            </a:pPr>
            <a:r>
              <a:rPr lang="en-GB" dirty="0" smtClean="0"/>
              <a:t> </a:t>
            </a:r>
            <a:r>
              <a:rPr lang="en-GB" dirty="0"/>
              <a:t>A synthetic prostaglandin E1 (PGE1) pellet (</a:t>
            </a:r>
            <a:r>
              <a:rPr lang="en-GB" dirty="0" err="1"/>
              <a:t>alprostadil</a:t>
            </a:r>
            <a:r>
              <a:rPr lang="en-GB" dirty="0" smtClean="0"/>
              <a:t>)</a:t>
            </a:r>
            <a:endParaRPr lang="en-GB" dirty="0"/>
          </a:p>
          <a:p>
            <a:pPr algn="l" rtl="0">
              <a:buFont typeface="Wingdings" pitchFamily="2" charset="2"/>
              <a:buChar char="Ø"/>
            </a:pPr>
            <a:r>
              <a:rPr lang="en-GB" dirty="0"/>
              <a:t>placed into the urethra via a specialized applicator (Medicated </a:t>
            </a:r>
            <a:r>
              <a:rPr lang="en-GB" dirty="0" smtClean="0"/>
              <a:t>Urethral System </a:t>
            </a:r>
            <a:r>
              <a:rPr lang="en-GB" dirty="0"/>
              <a:t>for Erection (MUSE)TM device). </a:t>
            </a:r>
            <a:endParaRPr lang="en-GB" dirty="0" smtClean="0"/>
          </a:p>
          <a:p>
            <a:pPr algn="l" rtl="0">
              <a:buFont typeface="Wingdings" pitchFamily="2" charset="2"/>
              <a:buChar char="Ø"/>
            </a:pPr>
            <a:r>
              <a:rPr lang="en-GB" dirty="0" smtClean="0"/>
              <a:t>Once </a:t>
            </a:r>
            <a:r>
              <a:rPr lang="en-GB" dirty="0"/>
              <a:t>inserted, the penis is </a:t>
            </a:r>
            <a:r>
              <a:rPr lang="en-GB" dirty="0" smtClean="0"/>
              <a:t>gently rolled </a:t>
            </a:r>
            <a:r>
              <a:rPr lang="en-GB" dirty="0"/>
              <a:t>to encourage the pellet to dissolve into the urethral mucosa </a:t>
            </a:r>
            <a:r>
              <a:rPr lang="en-GB" dirty="0" err="1" smtClean="0"/>
              <a:t>fromwhere</a:t>
            </a:r>
            <a:r>
              <a:rPr lang="en-GB" dirty="0" smtClean="0"/>
              <a:t> </a:t>
            </a:r>
            <a:r>
              <a:rPr lang="en-GB" dirty="0"/>
              <a:t>it enters the corpora</a:t>
            </a:r>
            <a:r>
              <a:rPr lang="en-GB" dirty="0" smtClean="0"/>
              <a:t>.</a:t>
            </a:r>
          </a:p>
          <a:p>
            <a:pPr algn="l" rtl="0">
              <a:buFont typeface="Wingdings" pitchFamily="2" charset="2"/>
              <a:buChar char="Ø"/>
            </a:pPr>
            <a:r>
              <a:rPr lang="en-GB" dirty="0" smtClean="0"/>
              <a:t> </a:t>
            </a:r>
            <a:r>
              <a:rPr lang="en-GB" dirty="0"/>
              <a:t>PGE1 acts to increase </a:t>
            </a:r>
            <a:r>
              <a:rPr lang="en-GB" dirty="0" err="1"/>
              <a:t>cAMP</a:t>
            </a:r>
            <a:r>
              <a:rPr lang="en-GB" dirty="0"/>
              <a:t> within the </a:t>
            </a:r>
            <a:r>
              <a:rPr lang="en-GB" dirty="0" smtClean="0"/>
              <a:t>corporal smooth </a:t>
            </a:r>
            <a:r>
              <a:rPr lang="en-GB" dirty="0"/>
              <a:t>muscle, resulting in muscle relaxation. </a:t>
            </a:r>
            <a:endParaRPr lang="en-GB" dirty="0" smtClean="0"/>
          </a:p>
          <a:p>
            <a:pPr algn="l" rtl="0">
              <a:buFont typeface="Wingdings" pitchFamily="2" charset="2"/>
              <a:buChar char="Ø"/>
            </a:pPr>
            <a:r>
              <a:rPr lang="en-GB" i="1" dirty="0" smtClean="0"/>
              <a:t>Side </a:t>
            </a:r>
            <a:r>
              <a:rPr lang="en-GB" i="1" dirty="0"/>
              <a:t>effects: penile </a:t>
            </a:r>
            <a:r>
              <a:rPr lang="en-GB" i="1" dirty="0" smtClean="0"/>
              <a:t>and </a:t>
            </a:r>
            <a:r>
              <a:rPr lang="en-GB" dirty="0" smtClean="0"/>
              <a:t>urethral </a:t>
            </a:r>
            <a:r>
              <a:rPr lang="en-GB" dirty="0"/>
              <a:t>pain, </a:t>
            </a:r>
            <a:r>
              <a:rPr lang="en-GB" dirty="0" err="1"/>
              <a:t>priapism</a:t>
            </a:r>
            <a:r>
              <a:rPr lang="en-GB" dirty="0"/>
              <a:t>, local reactions.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C:\Users\Farajat\Downloads\download.jpg"/>
          <p:cNvPicPr>
            <a:picLocks noGrp="1" noChangeAspect="1" noChangeArrowheads="1"/>
          </p:cNvPicPr>
          <p:nvPr>
            <p:ph idx="1"/>
          </p:nvPr>
        </p:nvPicPr>
        <p:blipFill>
          <a:blip r:embed="rId2" cstate="print"/>
          <a:srcRect/>
          <a:stretch>
            <a:fillRect/>
          </a:stretch>
        </p:blipFill>
        <p:spPr bwMode="auto">
          <a:xfrm>
            <a:off x="0" y="0"/>
            <a:ext cx="6475607" cy="3672408"/>
          </a:xfrm>
          <a:prstGeom prst="rect">
            <a:avLst/>
          </a:prstGeom>
          <a:noFill/>
        </p:spPr>
      </p:pic>
      <p:pic>
        <p:nvPicPr>
          <p:cNvPr id="3075" name="Picture 3" descr="C:\Users\Farajat\Downloads\download (1).jpg"/>
          <p:cNvPicPr>
            <a:picLocks noChangeAspect="1" noChangeArrowheads="1"/>
          </p:cNvPicPr>
          <p:nvPr/>
        </p:nvPicPr>
        <p:blipFill>
          <a:blip r:embed="rId3" cstate="print"/>
          <a:srcRect/>
          <a:stretch>
            <a:fillRect/>
          </a:stretch>
        </p:blipFill>
        <p:spPr bwMode="auto">
          <a:xfrm>
            <a:off x="3779912" y="1916831"/>
            <a:ext cx="4373835" cy="389602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solidFill>
                  <a:srgbClr val="FF0000"/>
                </a:solidFill>
              </a:rPr>
              <a:t>4-Intracavernosal injection therapy</a:t>
            </a:r>
            <a:br>
              <a:rPr lang="en-GB" i="1" dirty="0" smtClean="0">
                <a:solidFill>
                  <a:srgbClr val="FF0000"/>
                </a:solidFill>
              </a:rPr>
            </a:br>
            <a:endParaRPr lang="en-GB" dirty="0">
              <a:solidFill>
                <a:srgbClr val="FF0000"/>
              </a:solidFill>
            </a:endParaRPr>
          </a:p>
        </p:txBody>
      </p:sp>
      <p:sp>
        <p:nvSpPr>
          <p:cNvPr id="3" name="Content Placeholder 2"/>
          <p:cNvSpPr>
            <a:spLocks noGrp="1"/>
          </p:cNvSpPr>
          <p:nvPr>
            <p:ph idx="1"/>
          </p:nvPr>
        </p:nvSpPr>
        <p:spPr>
          <a:xfrm>
            <a:off x="457200" y="1340768"/>
            <a:ext cx="8229600" cy="5040560"/>
          </a:xfrm>
        </p:spPr>
        <p:txBody>
          <a:bodyPr>
            <a:normAutofit fontScale="77500" lnSpcReduction="20000"/>
          </a:bodyPr>
          <a:lstStyle/>
          <a:p>
            <a:pPr algn="l" rtl="0">
              <a:buFont typeface="Wingdings" pitchFamily="2" charset="2"/>
              <a:buChar char="§"/>
            </a:pPr>
            <a:r>
              <a:rPr lang="en-GB" dirty="0" err="1" smtClean="0"/>
              <a:t>Alprostadil</a:t>
            </a:r>
            <a:r>
              <a:rPr lang="en-GB" dirty="0" smtClean="0"/>
              <a:t> </a:t>
            </a:r>
            <a:r>
              <a:rPr lang="en-GB" dirty="0"/>
              <a:t>(</a:t>
            </a:r>
            <a:r>
              <a:rPr lang="en-GB" dirty="0" err="1"/>
              <a:t>CaverjetTM</a:t>
            </a:r>
            <a:r>
              <a:rPr lang="en-GB" dirty="0"/>
              <a:t>).</a:t>
            </a:r>
          </a:p>
          <a:p>
            <a:pPr algn="l" rtl="0">
              <a:buFont typeface="Wingdings" pitchFamily="2" charset="2"/>
              <a:buChar char="§"/>
            </a:pPr>
            <a:r>
              <a:rPr lang="en-GB" dirty="0" err="1" smtClean="0"/>
              <a:t>Papaverine</a:t>
            </a:r>
            <a:r>
              <a:rPr lang="en-GB" dirty="0" smtClean="0"/>
              <a:t> </a:t>
            </a:r>
            <a:r>
              <a:rPr lang="en-GB" dirty="0"/>
              <a:t>(PDE inhibitor). </a:t>
            </a:r>
            <a:endParaRPr lang="en-GB" dirty="0" smtClean="0"/>
          </a:p>
          <a:p>
            <a:pPr algn="l" rtl="0">
              <a:buFont typeface="Wingdings" pitchFamily="2" charset="2"/>
              <a:buChar char="§"/>
            </a:pPr>
            <a:r>
              <a:rPr lang="en-GB" dirty="0" smtClean="0"/>
              <a:t>Usually </a:t>
            </a:r>
            <a:r>
              <a:rPr lang="en-GB" dirty="0"/>
              <a:t>given in combination with </a:t>
            </a:r>
            <a:r>
              <a:rPr lang="en-GB" dirty="0" smtClean="0"/>
              <a:t>either </a:t>
            </a:r>
            <a:r>
              <a:rPr lang="en-GB" dirty="0" err="1" smtClean="0"/>
              <a:t>phentolamine</a:t>
            </a:r>
            <a:r>
              <a:rPr lang="en-GB" dirty="0" smtClean="0"/>
              <a:t> </a:t>
            </a:r>
            <a:r>
              <a:rPr lang="en-GB" dirty="0"/>
              <a:t>(A-</a:t>
            </a:r>
            <a:r>
              <a:rPr lang="en-GB" dirty="0" err="1"/>
              <a:t>adrenoceptor</a:t>
            </a:r>
            <a:r>
              <a:rPr lang="en-GB" dirty="0"/>
              <a:t> antagonist) or </a:t>
            </a:r>
            <a:r>
              <a:rPr lang="en-GB" dirty="0" smtClean="0"/>
              <a:t>PGE1</a:t>
            </a:r>
          </a:p>
          <a:p>
            <a:pPr algn="l" rtl="0">
              <a:buFont typeface="Wingdings" pitchFamily="2" charset="2"/>
              <a:buChar char="§"/>
            </a:pPr>
            <a:r>
              <a:rPr lang="en-GB" dirty="0" smtClean="0"/>
              <a:t>Who have </a:t>
            </a:r>
            <a:r>
              <a:rPr lang="en-GB" dirty="0"/>
              <a:t>failed oral or single-agent </a:t>
            </a:r>
            <a:r>
              <a:rPr lang="en-GB" dirty="0" err="1"/>
              <a:t>injectable</a:t>
            </a:r>
            <a:r>
              <a:rPr lang="en-GB" dirty="0"/>
              <a:t> therapies.</a:t>
            </a:r>
          </a:p>
          <a:p>
            <a:pPr algn="l" rtl="0">
              <a:buFont typeface="Wingdings" pitchFamily="2" charset="2"/>
              <a:buChar char="§"/>
            </a:pPr>
            <a:r>
              <a:rPr lang="en-GB" dirty="0"/>
              <a:t>Training of technique and </a:t>
            </a:r>
            <a:r>
              <a:rPr lang="en-GB" dirty="0" smtClean="0"/>
              <a:t>first </a:t>
            </a:r>
            <a:r>
              <a:rPr lang="en-GB" dirty="0"/>
              <a:t>dose is given by a health professional.</a:t>
            </a:r>
          </a:p>
          <a:p>
            <a:pPr algn="l" rtl="0">
              <a:buFont typeface="Wingdings" pitchFamily="2" charset="2"/>
              <a:buChar char="§"/>
            </a:pPr>
            <a:r>
              <a:rPr lang="en-GB" dirty="0"/>
              <a:t>Needle is inserted at right angles into the corpus </a:t>
            </a:r>
            <a:r>
              <a:rPr lang="en-GB" dirty="0" err="1"/>
              <a:t>cavernosum</a:t>
            </a:r>
            <a:r>
              <a:rPr lang="en-GB" dirty="0"/>
              <a:t> on the </a:t>
            </a:r>
            <a:r>
              <a:rPr lang="en-GB" dirty="0" smtClean="0"/>
              <a:t>lateral aspects </a:t>
            </a:r>
            <a:r>
              <a:rPr lang="en-GB" dirty="0"/>
              <a:t>of mid-penile shaft. </a:t>
            </a:r>
            <a:endParaRPr lang="en-GB" dirty="0" smtClean="0"/>
          </a:p>
          <a:p>
            <a:pPr algn="l" rtl="0">
              <a:buFont typeface="Wingdings" pitchFamily="2" charset="2"/>
              <a:buChar char="§"/>
            </a:pPr>
            <a:r>
              <a:rPr lang="en-GB" dirty="0" smtClean="0"/>
              <a:t>Discontinuation </a:t>
            </a:r>
            <a:r>
              <a:rPr lang="en-GB" dirty="0"/>
              <a:t>rates from penile </a:t>
            </a:r>
            <a:r>
              <a:rPr lang="en-GB" dirty="0" smtClean="0"/>
              <a:t>injection techniques </a:t>
            </a:r>
            <a:r>
              <a:rPr lang="en-GB" dirty="0"/>
              <a:t>are high. </a:t>
            </a:r>
            <a:endParaRPr lang="en-GB" dirty="0" smtClean="0"/>
          </a:p>
          <a:p>
            <a:pPr algn="l" rtl="0">
              <a:buFont typeface="Wingdings" pitchFamily="2" charset="2"/>
              <a:buChar char="§"/>
            </a:pPr>
            <a:r>
              <a:rPr lang="en-GB" i="1" dirty="0" smtClean="0"/>
              <a:t>Contraindications</a:t>
            </a:r>
            <a:r>
              <a:rPr lang="en-GB" i="1" dirty="0"/>
              <a:t>: sickle cell disease or </a:t>
            </a:r>
            <a:r>
              <a:rPr lang="en-GB" i="1" dirty="0" smtClean="0"/>
              <a:t>high-risk </a:t>
            </a:r>
            <a:r>
              <a:rPr lang="en-GB" dirty="0" smtClean="0"/>
              <a:t>candidate </a:t>
            </a:r>
            <a:r>
              <a:rPr lang="en-GB" dirty="0"/>
              <a:t>for </a:t>
            </a:r>
            <a:r>
              <a:rPr lang="en-GB" dirty="0" err="1"/>
              <a:t>priapism</a:t>
            </a:r>
            <a:r>
              <a:rPr lang="en-GB" dirty="0"/>
              <a:t>. </a:t>
            </a:r>
            <a:endParaRPr lang="en-GB" dirty="0" smtClean="0"/>
          </a:p>
          <a:p>
            <a:pPr algn="l" rtl="0">
              <a:buFont typeface="Wingdings" pitchFamily="2" charset="2"/>
              <a:buChar char="§"/>
            </a:pPr>
            <a:r>
              <a:rPr lang="en-GB" i="1" dirty="0" smtClean="0"/>
              <a:t>Adverse </a:t>
            </a:r>
            <a:r>
              <a:rPr lang="en-GB" i="1" dirty="0"/>
              <a:t>effects: pain, </a:t>
            </a:r>
            <a:r>
              <a:rPr lang="en-GB" i="1" dirty="0" err="1"/>
              <a:t>priapism</a:t>
            </a:r>
            <a:r>
              <a:rPr lang="en-GB" i="1" dirty="0"/>
              <a:t>, haematoma</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C:\Users\Farajat\Downloads\Intracavernosal-injection-therapy.gif"/>
          <p:cNvPicPr>
            <a:picLocks noGrp="1" noChangeAspect="1" noChangeArrowheads="1"/>
          </p:cNvPicPr>
          <p:nvPr>
            <p:ph idx="1"/>
          </p:nvPr>
        </p:nvPicPr>
        <p:blipFill>
          <a:blip r:embed="rId2" cstate="print"/>
          <a:srcRect/>
          <a:stretch>
            <a:fillRect/>
          </a:stretch>
        </p:blipFill>
        <p:spPr bwMode="auto">
          <a:xfrm>
            <a:off x="971600" y="1412776"/>
            <a:ext cx="7319251" cy="46429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Anatomy of the penis</a:t>
            </a:r>
            <a:endParaRPr lang="ar-JO" b="1" dirty="0">
              <a:solidFill>
                <a:srgbClr val="002060"/>
              </a:solidFill>
            </a:endParaRPr>
          </a:p>
        </p:txBody>
      </p:sp>
      <p:pic>
        <p:nvPicPr>
          <p:cNvPr id="4" name="Picture 4" descr="ed anatomy cross section"/>
          <p:cNvPicPr>
            <a:picLocks noGrp="1" noChangeAspect="1" noChangeArrowheads="1"/>
          </p:cNvPicPr>
          <p:nvPr>
            <p:ph idx="1"/>
          </p:nvPr>
        </p:nvPicPr>
        <p:blipFill>
          <a:blip r:embed="rId3" cstate="print"/>
          <a:stretch>
            <a:fillRect/>
          </a:stretch>
        </p:blipFill>
        <p:spPr bwMode="auto">
          <a:xfrm>
            <a:off x="2124456" y="2218785"/>
            <a:ext cx="4895088" cy="3288792"/>
          </a:xfrm>
          <a:prstGeom prst="rect">
            <a:avLst/>
          </a:prstGeom>
          <a:noFill/>
        </p:spPr>
      </p:pic>
      <p:pic>
        <p:nvPicPr>
          <p:cNvPr id="32770" name="Picture 2" descr="صورة ذات صلة"/>
          <p:cNvPicPr>
            <a:picLocks noChangeAspect="1" noChangeArrowheads="1"/>
          </p:cNvPicPr>
          <p:nvPr/>
        </p:nvPicPr>
        <p:blipFill>
          <a:blip r:embed="rId4" cstate="print"/>
          <a:srcRect l="1829" t="6510" r="3048" b="3645"/>
          <a:stretch>
            <a:fillRect/>
          </a:stretch>
        </p:blipFill>
        <p:spPr bwMode="auto">
          <a:xfrm>
            <a:off x="0" y="1643050"/>
            <a:ext cx="3714776" cy="492922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88640"/>
            <a:ext cx="8229600" cy="85998"/>
          </a:xfrm>
        </p:spPr>
        <p:txBody>
          <a:bodyPr>
            <a:normAutofit fontScale="90000"/>
          </a:bodyPr>
          <a:lstStyle/>
          <a:p>
            <a:endParaRPr lang="en-GB"/>
          </a:p>
        </p:txBody>
      </p:sp>
      <p:sp>
        <p:nvSpPr>
          <p:cNvPr id="3" name="Content Placeholder 2"/>
          <p:cNvSpPr>
            <a:spLocks noGrp="1"/>
          </p:cNvSpPr>
          <p:nvPr>
            <p:ph idx="1"/>
          </p:nvPr>
        </p:nvSpPr>
        <p:spPr>
          <a:xfrm>
            <a:off x="457200" y="404664"/>
            <a:ext cx="8229600" cy="6120680"/>
          </a:xfrm>
        </p:spPr>
        <p:txBody>
          <a:bodyPr>
            <a:normAutofit fontScale="77500" lnSpcReduction="20000"/>
          </a:bodyPr>
          <a:lstStyle/>
          <a:p>
            <a:pPr algn="l" rtl="0">
              <a:buNone/>
            </a:pPr>
            <a:r>
              <a:rPr lang="en-GB" b="1" dirty="0">
                <a:solidFill>
                  <a:srgbClr val="FF0000"/>
                </a:solidFill>
              </a:rPr>
              <a:t>Vacuum erection device</a:t>
            </a:r>
          </a:p>
          <a:p>
            <a:pPr algn="l" rtl="0">
              <a:buFont typeface="Wingdings" pitchFamily="2" charset="2"/>
              <a:buChar char="Ø"/>
            </a:pPr>
            <a:r>
              <a:rPr lang="en-GB" dirty="0"/>
              <a:t>Used when </a:t>
            </a:r>
            <a:r>
              <a:rPr lang="en-GB" dirty="0" err="1"/>
              <a:t>pharmacotherapies</a:t>
            </a:r>
            <a:r>
              <a:rPr lang="en-GB" dirty="0"/>
              <a:t> have failed</a:t>
            </a:r>
            <a:r>
              <a:rPr lang="en-GB" dirty="0" smtClean="0"/>
              <a:t>.</a:t>
            </a:r>
          </a:p>
          <a:p>
            <a:pPr algn="l" rtl="0">
              <a:buFont typeface="Wingdings" pitchFamily="2" charset="2"/>
              <a:buChar char="Ø"/>
            </a:pPr>
            <a:r>
              <a:rPr lang="en-GB" dirty="0" smtClean="0"/>
              <a:t> </a:t>
            </a:r>
            <a:r>
              <a:rPr lang="en-GB" dirty="0"/>
              <a:t>It contains three </a:t>
            </a:r>
            <a:r>
              <a:rPr lang="en-GB" dirty="0" smtClean="0"/>
              <a:t>components: a </a:t>
            </a:r>
            <a:r>
              <a:rPr lang="en-GB" dirty="0"/>
              <a:t>vacuum chamber, pump, and constriction </a:t>
            </a:r>
            <a:r>
              <a:rPr lang="en-GB" dirty="0" smtClean="0"/>
              <a:t>band</a:t>
            </a:r>
          </a:p>
          <a:p>
            <a:pPr algn="l" rtl="0">
              <a:buFont typeface="Wingdings" pitchFamily="2" charset="2"/>
              <a:buChar char="Ø"/>
            </a:pPr>
            <a:r>
              <a:rPr lang="en-GB" dirty="0" smtClean="0"/>
              <a:t> </a:t>
            </a:r>
            <a:r>
              <a:rPr lang="en-GB" dirty="0"/>
              <a:t>The penis is placed </a:t>
            </a:r>
            <a:r>
              <a:rPr lang="en-GB" dirty="0" smtClean="0"/>
              <a:t>in the </a:t>
            </a:r>
            <a:r>
              <a:rPr lang="en-GB" dirty="0"/>
              <a:t>chamber and the vacuum created by the pump increases blood </a:t>
            </a:r>
            <a:r>
              <a:rPr lang="en-GB" dirty="0" smtClean="0"/>
              <a:t>flow to </a:t>
            </a:r>
            <a:r>
              <a:rPr lang="en-GB" dirty="0"/>
              <a:t>the corpora </a:t>
            </a:r>
            <a:r>
              <a:rPr lang="en-GB" dirty="0" err="1"/>
              <a:t>cavernosa</a:t>
            </a:r>
            <a:r>
              <a:rPr lang="en-GB" dirty="0"/>
              <a:t> to induce an erection</a:t>
            </a:r>
            <a:r>
              <a:rPr lang="en-GB" dirty="0" smtClean="0"/>
              <a:t>.</a:t>
            </a:r>
          </a:p>
          <a:p>
            <a:pPr algn="l" rtl="0">
              <a:buFont typeface="Wingdings" pitchFamily="2" charset="2"/>
              <a:buChar char="Ø"/>
            </a:pPr>
            <a:r>
              <a:rPr lang="en-GB" dirty="0" smtClean="0"/>
              <a:t> </a:t>
            </a:r>
            <a:r>
              <a:rPr lang="en-GB" dirty="0"/>
              <a:t>The constriction band </a:t>
            </a:r>
            <a:r>
              <a:rPr lang="en-GB" dirty="0" smtClean="0"/>
              <a:t>is placed </a:t>
            </a:r>
            <a:r>
              <a:rPr lang="en-GB" dirty="0"/>
              <a:t>onto the base of the penis to retain blood in the corpora and </a:t>
            </a:r>
            <a:r>
              <a:rPr lang="en-GB" dirty="0" smtClean="0"/>
              <a:t>maintain rigidity.</a:t>
            </a:r>
          </a:p>
          <a:p>
            <a:pPr algn="l" rtl="0">
              <a:buFont typeface="Wingdings" pitchFamily="2" charset="2"/>
              <a:buChar char="Ø"/>
            </a:pPr>
            <a:r>
              <a:rPr lang="en-GB" dirty="0" smtClean="0"/>
              <a:t> </a:t>
            </a:r>
            <a:r>
              <a:rPr lang="en-GB" i="1" dirty="0"/>
              <a:t>Relative contraindication: anticoagulation therapy. </a:t>
            </a:r>
            <a:endParaRPr lang="en-GB" i="1" dirty="0" smtClean="0"/>
          </a:p>
          <a:p>
            <a:pPr algn="l" rtl="0">
              <a:buFont typeface="Wingdings" pitchFamily="2" charset="2"/>
              <a:buChar char="Ø"/>
            </a:pPr>
            <a:r>
              <a:rPr lang="en-GB" i="1" dirty="0" smtClean="0"/>
              <a:t>Side effects: </a:t>
            </a:r>
            <a:r>
              <a:rPr lang="en-GB" dirty="0" smtClean="0"/>
              <a:t>penile </a:t>
            </a:r>
            <a:r>
              <a:rPr lang="en-GB" dirty="0"/>
              <a:t>coldness, bruising.</a:t>
            </a:r>
          </a:p>
          <a:p>
            <a:pPr algn="l" rtl="0">
              <a:buNone/>
            </a:pPr>
            <a:r>
              <a:rPr lang="en-GB" b="1" dirty="0" err="1">
                <a:solidFill>
                  <a:srgbClr val="FF0000"/>
                </a:solidFill>
              </a:rPr>
              <a:t>Microvascular</a:t>
            </a:r>
            <a:r>
              <a:rPr lang="en-GB" b="1" dirty="0">
                <a:solidFill>
                  <a:srgbClr val="FF0000"/>
                </a:solidFill>
              </a:rPr>
              <a:t> arterial bypass and venous ligation surgery</a:t>
            </a:r>
          </a:p>
          <a:p>
            <a:pPr algn="l" rtl="0">
              <a:buNone/>
            </a:pPr>
            <a:r>
              <a:rPr lang="en-GB" i="1" dirty="0"/>
              <a:t>Used in: specialist centres where there is a clear-cut diagnosis of a </a:t>
            </a:r>
            <a:r>
              <a:rPr lang="en-GB" i="1" dirty="0" smtClean="0"/>
              <a:t>vascular </a:t>
            </a:r>
            <a:r>
              <a:rPr lang="en-GB" dirty="0" smtClean="0"/>
              <a:t>disorder.</a:t>
            </a:r>
          </a:p>
          <a:p>
            <a:pPr algn="l" rtl="0">
              <a:buNone/>
            </a:pPr>
            <a:r>
              <a:rPr lang="en-GB" dirty="0" smtClean="0"/>
              <a:t> </a:t>
            </a:r>
            <a:r>
              <a:rPr lang="en-GB" dirty="0"/>
              <a:t>Acts to increase arterial </a:t>
            </a:r>
            <a:r>
              <a:rPr lang="en-GB" dirty="0" smtClean="0"/>
              <a:t>inflow </a:t>
            </a:r>
            <a:r>
              <a:rPr lang="en-GB" dirty="0"/>
              <a:t>and decrease venous </a:t>
            </a:r>
            <a:r>
              <a:rPr lang="en-GB" dirty="0" smtClean="0"/>
              <a:t>outflow</a:t>
            </a:r>
            <a:r>
              <a:rPr lang="en-GB" dirty="0"/>
              <a:t>.</a:t>
            </a:r>
          </a:p>
          <a:p>
            <a:pPr algn="l" rtl="0">
              <a:buNone/>
            </a:pPr>
            <a:r>
              <a:rPr lang="en-GB" dirty="0"/>
              <a:t>Rarely used now as it is uncommon for success rates to exceed 50%.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GB" dirty="0"/>
          </a:p>
        </p:txBody>
      </p:sp>
      <p:sp>
        <p:nvSpPr>
          <p:cNvPr id="3" name="Content Placeholder 2"/>
          <p:cNvSpPr>
            <a:spLocks noGrp="1"/>
          </p:cNvSpPr>
          <p:nvPr>
            <p:ph idx="1"/>
          </p:nvPr>
        </p:nvSpPr>
        <p:spPr>
          <a:xfrm>
            <a:off x="179512" y="548680"/>
            <a:ext cx="8640960" cy="5976664"/>
          </a:xfrm>
        </p:spPr>
        <p:txBody>
          <a:bodyPr>
            <a:normAutofit fontScale="70000" lnSpcReduction="20000"/>
          </a:bodyPr>
          <a:lstStyle/>
          <a:p>
            <a:pPr algn="l" rtl="0">
              <a:buNone/>
            </a:pPr>
            <a:r>
              <a:rPr lang="en-GB" b="1" dirty="0">
                <a:solidFill>
                  <a:srgbClr val="FF0000"/>
                </a:solidFill>
              </a:rPr>
              <a:t>Penile prosthesis</a:t>
            </a:r>
          </a:p>
          <a:p>
            <a:pPr algn="l" rtl="0">
              <a:buFont typeface="Wingdings" pitchFamily="2" charset="2"/>
              <a:buChar char="Ø"/>
            </a:pPr>
            <a:r>
              <a:rPr lang="en-GB" dirty="0"/>
              <a:t>Semi-rigid, malleable, and </a:t>
            </a:r>
            <a:r>
              <a:rPr lang="en-GB" dirty="0" smtClean="0"/>
              <a:t>inflatable </a:t>
            </a:r>
            <a:r>
              <a:rPr lang="en-GB" dirty="0"/>
              <a:t>penile </a:t>
            </a:r>
            <a:r>
              <a:rPr lang="en-GB" dirty="0" smtClean="0"/>
              <a:t>prostheses</a:t>
            </a:r>
            <a:endParaRPr lang="en-GB" dirty="0"/>
          </a:p>
          <a:p>
            <a:pPr algn="l" rtl="0">
              <a:buFont typeface="Wingdings" pitchFamily="2" charset="2"/>
              <a:buChar char="Ø"/>
            </a:pPr>
            <a:r>
              <a:rPr lang="en-GB" dirty="0"/>
              <a:t>other therapies have failed or are </a:t>
            </a:r>
            <a:r>
              <a:rPr lang="en-GB" dirty="0" smtClean="0"/>
              <a:t>unsuitable</a:t>
            </a:r>
          </a:p>
          <a:p>
            <a:pPr algn="l" rtl="0">
              <a:buFont typeface="Wingdings" pitchFamily="2" charset="2"/>
              <a:buChar char="Ø"/>
            </a:pPr>
            <a:r>
              <a:rPr lang="en-GB" dirty="0" smtClean="0"/>
              <a:t> </a:t>
            </a:r>
            <a:r>
              <a:rPr lang="en-GB" dirty="0"/>
              <a:t>Also indicated for </a:t>
            </a:r>
            <a:r>
              <a:rPr lang="en-GB" dirty="0" err="1" smtClean="0"/>
              <a:t>Peyronie’s</a:t>
            </a:r>
            <a:r>
              <a:rPr lang="en-GB" dirty="0" smtClean="0"/>
              <a:t> disease</a:t>
            </a:r>
            <a:r>
              <a:rPr lang="en-GB" dirty="0"/>
              <a:t>, trauma, and penile </a:t>
            </a:r>
            <a:r>
              <a:rPr lang="en-GB" dirty="0" smtClean="0"/>
              <a:t>fibrosis </a:t>
            </a:r>
            <a:r>
              <a:rPr lang="en-GB" dirty="0"/>
              <a:t>(i.e. secondary to </a:t>
            </a:r>
            <a:r>
              <a:rPr lang="en-GB" dirty="0" err="1"/>
              <a:t>priapism</a:t>
            </a:r>
            <a:r>
              <a:rPr lang="en-GB" dirty="0"/>
              <a:t>). </a:t>
            </a:r>
            <a:endParaRPr lang="en-GB" dirty="0" smtClean="0"/>
          </a:p>
          <a:p>
            <a:pPr algn="l" rtl="0">
              <a:buFont typeface="Wingdings" pitchFamily="2" charset="2"/>
              <a:buChar char="Ø"/>
            </a:pPr>
            <a:r>
              <a:rPr lang="en-GB" dirty="0" smtClean="0"/>
              <a:t>The device is </a:t>
            </a:r>
            <a:r>
              <a:rPr lang="en-GB" dirty="0"/>
              <a:t>surgically implanted into the corpora to provide penile rigidity and </a:t>
            </a:r>
            <a:r>
              <a:rPr lang="en-GB" dirty="0" smtClean="0"/>
              <a:t>generally has </a:t>
            </a:r>
            <a:r>
              <a:rPr lang="en-GB" dirty="0"/>
              <a:t>high satisfaction rates, up to 90% </a:t>
            </a:r>
            <a:endParaRPr lang="en-GB" dirty="0" smtClean="0"/>
          </a:p>
          <a:p>
            <a:pPr algn="l" rtl="0">
              <a:buFont typeface="Wingdings" pitchFamily="2" charset="2"/>
              <a:buChar char="Ø"/>
            </a:pPr>
            <a:r>
              <a:rPr lang="en-GB" i="1" dirty="0" smtClean="0"/>
              <a:t>Side </a:t>
            </a:r>
            <a:r>
              <a:rPr lang="en-GB" i="1" dirty="0"/>
              <a:t>effects: </a:t>
            </a:r>
            <a:r>
              <a:rPr lang="en-GB" i="1" dirty="0" smtClean="0"/>
              <a:t>infection, </a:t>
            </a:r>
            <a:r>
              <a:rPr lang="en-GB" dirty="0" smtClean="0"/>
              <a:t>erosion</a:t>
            </a:r>
            <a:r>
              <a:rPr lang="en-GB" dirty="0"/>
              <a:t>, mechanical failure, penile shortening, </a:t>
            </a:r>
            <a:r>
              <a:rPr lang="en-GB" dirty="0" err="1"/>
              <a:t>glans</a:t>
            </a:r>
            <a:r>
              <a:rPr lang="en-GB" dirty="0"/>
              <a:t> may not </a:t>
            </a:r>
            <a:r>
              <a:rPr lang="en-GB" dirty="0" smtClean="0"/>
              <a:t>fully engorge.</a:t>
            </a:r>
          </a:p>
          <a:p>
            <a:pPr algn="l" rtl="0">
              <a:buFont typeface="Wingdings" pitchFamily="2" charset="2"/>
              <a:buChar char="Ø"/>
            </a:pPr>
            <a:endParaRPr lang="en-GB" dirty="0"/>
          </a:p>
          <a:p>
            <a:pPr algn="l" rtl="0">
              <a:buNone/>
            </a:pPr>
            <a:r>
              <a:rPr lang="en-GB" b="1" dirty="0">
                <a:solidFill>
                  <a:srgbClr val="FF0000"/>
                </a:solidFill>
              </a:rPr>
              <a:t>Testosterone replacement therapy</a:t>
            </a:r>
          </a:p>
          <a:p>
            <a:pPr algn="l" rtl="0">
              <a:buFont typeface="Wingdings" pitchFamily="2" charset="2"/>
              <a:buChar char="Ø"/>
            </a:pPr>
            <a:r>
              <a:rPr lang="en-GB" dirty="0"/>
              <a:t>Indicated for </a:t>
            </a:r>
            <a:r>
              <a:rPr lang="en-GB" dirty="0" err="1"/>
              <a:t>hypogonadism</a:t>
            </a:r>
            <a:r>
              <a:rPr lang="en-GB" dirty="0"/>
              <a:t> </a:t>
            </a:r>
            <a:endParaRPr lang="en-GB" dirty="0" smtClean="0"/>
          </a:p>
          <a:p>
            <a:pPr algn="l" rtl="0">
              <a:buFont typeface="Wingdings" pitchFamily="2" charset="2"/>
              <a:buChar char="Ø"/>
            </a:pPr>
            <a:r>
              <a:rPr lang="en-GB" dirty="0" smtClean="0"/>
              <a:t>available </a:t>
            </a:r>
            <a:r>
              <a:rPr lang="en-GB" dirty="0"/>
              <a:t>in oral, </a:t>
            </a:r>
            <a:r>
              <a:rPr lang="en-GB" dirty="0" err="1"/>
              <a:t>buccal</a:t>
            </a:r>
            <a:r>
              <a:rPr lang="en-GB" dirty="0"/>
              <a:t>, </a:t>
            </a:r>
            <a:r>
              <a:rPr lang="en-GB" dirty="0" smtClean="0"/>
              <a:t>intramuscular, pellet</a:t>
            </a:r>
            <a:r>
              <a:rPr lang="en-GB" dirty="0"/>
              <a:t>, </a:t>
            </a:r>
            <a:r>
              <a:rPr lang="en-GB" dirty="0" err="1"/>
              <a:t>transdermal</a:t>
            </a:r>
            <a:r>
              <a:rPr lang="en-GB" dirty="0"/>
              <a:t> patch, and gel forms</a:t>
            </a:r>
            <a:r>
              <a:rPr lang="en-GB" dirty="0" smtClean="0"/>
              <a:t>.</a:t>
            </a:r>
          </a:p>
          <a:p>
            <a:pPr algn="l" rtl="0">
              <a:buFont typeface="Wingdings" pitchFamily="2" charset="2"/>
              <a:buChar char="Ø"/>
            </a:pPr>
            <a:r>
              <a:rPr lang="en-GB" dirty="0" smtClean="0"/>
              <a:t> </a:t>
            </a:r>
            <a:r>
              <a:rPr lang="en-GB" dirty="0"/>
              <a:t>Most guidelines recommend </a:t>
            </a:r>
            <a:r>
              <a:rPr lang="en-GB" dirty="0" smtClean="0"/>
              <a:t>PSA, </a:t>
            </a:r>
            <a:r>
              <a:rPr lang="en-GB" dirty="0" err="1" smtClean="0"/>
              <a:t>Hb</a:t>
            </a:r>
            <a:r>
              <a:rPr lang="en-GB" dirty="0"/>
              <a:t>, and LFT checks before and after starting </a:t>
            </a:r>
            <a:r>
              <a:rPr lang="en-GB" dirty="0" smtClean="0"/>
              <a:t>treatment</a:t>
            </a:r>
            <a:endParaRPr lang="en-GB" dirty="0"/>
          </a:p>
          <a:p>
            <a:pPr algn="l" rtl="0">
              <a:buFont typeface="Wingdings" pitchFamily="2" charset="2"/>
              <a:buChar char="Ø"/>
            </a:pPr>
            <a:r>
              <a:rPr lang="en-GB" dirty="0"/>
              <a:t>It can improve the results of PDE5 inhibitors in </a:t>
            </a:r>
            <a:r>
              <a:rPr lang="en-GB" dirty="0" err="1"/>
              <a:t>hypogonadal</a:t>
            </a:r>
            <a:r>
              <a:rPr lang="en-GB" dirty="0"/>
              <a:t> men.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3250704" cy="1080120"/>
          </a:xfrm>
        </p:spPr>
        <p:txBody>
          <a:bodyPr>
            <a:normAutofit/>
          </a:bodyPr>
          <a:lstStyle/>
          <a:p>
            <a:r>
              <a:rPr lang="en-GB" sz="3200" b="1" dirty="0" smtClean="0">
                <a:solidFill>
                  <a:srgbClr val="FF0000"/>
                </a:solidFill>
              </a:rPr>
              <a:t>Penile prosthesis</a:t>
            </a:r>
            <a:br>
              <a:rPr lang="en-GB" sz="3200" b="1" dirty="0" smtClean="0">
                <a:solidFill>
                  <a:srgbClr val="FF0000"/>
                </a:solidFill>
              </a:rPr>
            </a:br>
            <a:endParaRPr lang="en-GB" sz="32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23528" y="2773348"/>
            <a:ext cx="4032448" cy="3607980"/>
          </a:xfrm>
          <a:prstGeom prst="rect">
            <a:avLst/>
          </a:prstGeom>
          <a:noFill/>
          <a:ln w="9525">
            <a:noFill/>
            <a:miter lim="800000"/>
            <a:headEnd/>
            <a:tailEnd/>
          </a:ln>
        </p:spPr>
      </p:pic>
      <p:pic>
        <p:nvPicPr>
          <p:cNvPr id="5123" name="Picture 3" descr="C:\Users\Farajat\Downloads\vacuum_erection_device.jpg"/>
          <p:cNvPicPr>
            <a:picLocks noChangeAspect="1" noChangeArrowheads="1"/>
          </p:cNvPicPr>
          <p:nvPr/>
        </p:nvPicPr>
        <p:blipFill>
          <a:blip r:embed="rId3" cstate="print"/>
          <a:srcRect/>
          <a:stretch>
            <a:fillRect/>
          </a:stretch>
        </p:blipFill>
        <p:spPr bwMode="auto">
          <a:xfrm>
            <a:off x="5220072" y="2778452"/>
            <a:ext cx="3672408" cy="3546136"/>
          </a:xfrm>
          <a:prstGeom prst="rect">
            <a:avLst/>
          </a:prstGeom>
          <a:noFill/>
        </p:spPr>
      </p:pic>
      <p:sp>
        <p:nvSpPr>
          <p:cNvPr id="7" name="Rectangle 6"/>
          <p:cNvSpPr/>
          <p:nvPr/>
        </p:nvSpPr>
        <p:spPr>
          <a:xfrm>
            <a:off x="5364088" y="836712"/>
            <a:ext cx="3384376" cy="954107"/>
          </a:xfrm>
          <a:prstGeom prst="rect">
            <a:avLst/>
          </a:prstGeom>
        </p:spPr>
        <p:txBody>
          <a:bodyPr wrap="square">
            <a:spAutoFit/>
          </a:bodyPr>
          <a:lstStyle/>
          <a:p>
            <a:pPr>
              <a:buNone/>
            </a:pPr>
            <a:r>
              <a:rPr lang="en-GB" sz="2800" b="1" dirty="0" smtClean="0">
                <a:solidFill>
                  <a:srgbClr val="FF0000"/>
                </a:solidFill>
              </a:rPr>
              <a:t>Vacuum erection device</a:t>
            </a:r>
            <a:endParaRPr lang="en-GB" sz="2800" b="1"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6120680"/>
          </a:xfrm>
        </p:spPr>
        <p:txBody>
          <a:bodyPr>
            <a:normAutofit fontScale="62500" lnSpcReduction="20000"/>
          </a:bodyPr>
          <a:lstStyle/>
          <a:p>
            <a:pPr algn="l" rtl="0">
              <a:buNone/>
            </a:pPr>
            <a:r>
              <a:rPr lang="en-GB" sz="4500" b="1" dirty="0" err="1">
                <a:solidFill>
                  <a:srgbClr val="FF0000"/>
                </a:solidFill>
              </a:rPr>
              <a:t>Peyronie’s</a:t>
            </a:r>
            <a:r>
              <a:rPr lang="en-GB" sz="4500" b="1" dirty="0">
                <a:solidFill>
                  <a:srgbClr val="FF0000"/>
                </a:solidFill>
              </a:rPr>
              <a:t> disease</a:t>
            </a:r>
          </a:p>
          <a:p>
            <a:pPr algn="l" rtl="0">
              <a:buNone/>
            </a:pPr>
            <a:r>
              <a:rPr lang="en-GB" dirty="0" smtClean="0"/>
              <a:t>An </a:t>
            </a:r>
            <a:r>
              <a:rPr lang="en-GB" dirty="0"/>
              <a:t>acquired benign penile condition characterized by deformity of the</a:t>
            </a:r>
          </a:p>
          <a:p>
            <a:pPr algn="l" rtl="0">
              <a:buNone/>
            </a:pPr>
            <a:r>
              <a:rPr lang="en-GB" dirty="0"/>
              <a:t>penile shaft secondary to the formation of a </a:t>
            </a:r>
            <a:r>
              <a:rPr lang="en-GB" dirty="0" smtClean="0"/>
              <a:t>fibrous </a:t>
            </a:r>
            <a:r>
              <a:rPr lang="en-GB" dirty="0"/>
              <a:t>inelastic scar on the</a:t>
            </a:r>
          </a:p>
          <a:p>
            <a:pPr algn="l" rtl="0">
              <a:buNone/>
            </a:pPr>
            <a:r>
              <a:rPr lang="en-GB" dirty="0"/>
              <a:t>tunica </a:t>
            </a:r>
            <a:r>
              <a:rPr lang="en-GB" dirty="0" err="1"/>
              <a:t>albuginea</a:t>
            </a:r>
            <a:r>
              <a:rPr lang="en-GB" dirty="0" smtClean="0"/>
              <a:t>.</a:t>
            </a:r>
            <a:endParaRPr lang="en-GB" dirty="0"/>
          </a:p>
          <a:p>
            <a:pPr algn="l" rtl="0">
              <a:buNone/>
            </a:pPr>
            <a:r>
              <a:rPr lang="en-GB" b="1" dirty="0"/>
              <a:t>Epidemiology</a:t>
            </a:r>
          </a:p>
          <a:p>
            <a:pPr algn="l" rtl="0">
              <a:buNone/>
            </a:pPr>
            <a:r>
              <a:rPr lang="en-GB" dirty="0"/>
              <a:t>Prevalence is 3–9</a:t>
            </a:r>
            <a:r>
              <a:rPr lang="en-GB" dirty="0" smtClean="0"/>
              <a:t>%, </a:t>
            </a:r>
            <a:r>
              <a:rPr lang="en-GB" dirty="0"/>
              <a:t>predominantly affecting men aged 40–60y.</a:t>
            </a:r>
          </a:p>
          <a:p>
            <a:pPr algn="l" rtl="0">
              <a:buNone/>
            </a:pPr>
            <a:r>
              <a:rPr lang="en-GB" b="1" dirty="0" err="1"/>
              <a:t>Pathophysiology</a:t>
            </a:r>
            <a:endParaRPr lang="en-GB" b="1" dirty="0"/>
          </a:p>
          <a:p>
            <a:pPr algn="l" rtl="0">
              <a:buNone/>
            </a:pPr>
            <a:r>
              <a:rPr lang="en-GB" dirty="0" smtClean="0"/>
              <a:t>excessive </a:t>
            </a:r>
            <a:r>
              <a:rPr lang="en-GB" dirty="0"/>
              <a:t>connective tissue (</a:t>
            </a:r>
            <a:r>
              <a:rPr lang="en-GB" dirty="0" smtClean="0"/>
              <a:t>fibrosis</a:t>
            </a:r>
            <a:r>
              <a:rPr lang="en-GB" dirty="0"/>
              <a:t>) </a:t>
            </a:r>
            <a:r>
              <a:rPr lang="en-GB" dirty="0" smtClean="0"/>
              <a:t>and increased </a:t>
            </a:r>
            <a:r>
              <a:rPr lang="en-GB" dirty="0" err="1"/>
              <a:t>cellularity</a:t>
            </a:r>
            <a:r>
              <a:rPr lang="en-GB" dirty="0"/>
              <a:t> with </a:t>
            </a:r>
            <a:r>
              <a:rPr lang="en-GB" dirty="0" smtClean="0"/>
              <a:t>random orientation </a:t>
            </a:r>
            <a:r>
              <a:rPr lang="en-GB" dirty="0"/>
              <a:t>of collagen </a:t>
            </a:r>
            <a:r>
              <a:rPr lang="en-GB" dirty="0" smtClean="0"/>
              <a:t>fibres</a:t>
            </a:r>
            <a:r>
              <a:rPr lang="en-GB" dirty="0"/>
              <a:t>. </a:t>
            </a:r>
            <a:r>
              <a:rPr lang="en-GB" dirty="0" smtClean="0"/>
              <a:t>Dorsal penile </a:t>
            </a:r>
            <a:r>
              <a:rPr lang="en-GB" dirty="0"/>
              <a:t>plaques are most common (66%). </a:t>
            </a:r>
            <a:endParaRPr lang="en-GB" dirty="0" smtClean="0"/>
          </a:p>
          <a:p>
            <a:pPr algn="l" rtl="0">
              <a:buNone/>
            </a:pPr>
            <a:r>
              <a:rPr lang="en-GB" dirty="0" smtClean="0"/>
              <a:t>The </a:t>
            </a:r>
            <a:r>
              <a:rPr lang="en-GB" dirty="0"/>
              <a:t>corpus </a:t>
            </a:r>
            <a:r>
              <a:rPr lang="en-GB" dirty="0" err="1"/>
              <a:t>cavernosus</a:t>
            </a:r>
            <a:r>
              <a:rPr lang="en-GB" dirty="0"/>
              <a:t> </a:t>
            </a:r>
            <a:r>
              <a:rPr lang="en-GB" dirty="0" smtClean="0"/>
              <a:t>underlying the </a:t>
            </a:r>
            <a:r>
              <a:rPr lang="en-GB" dirty="0"/>
              <a:t>lesion cannot lengthen fully on erection, resulting in penile curvature.</a:t>
            </a:r>
          </a:p>
          <a:p>
            <a:pPr algn="l" rtl="0">
              <a:buNone/>
            </a:pPr>
            <a:r>
              <a:rPr lang="en-GB" dirty="0"/>
              <a:t>The disorder has two phases:</a:t>
            </a:r>
          </a:p>
          <a:p>
            <a:pPr algn="l" rtl="0">
              <a:buFontTx/>
              <a:buChar char="-"/>
            </a:pPr>
            <a:r>
              <a:rPr lang="en-GB" dirty="0" smtClean="0"/>
              <a:t>Active </a:t>
            </a:r>
            <a:r>
              <a:rPr lang="en-GB" dirty="0"/>
              <a:t>phase (1–6 months</a:t>
            </a:r>
            <a:r>
              <a:rPr lang="en-GB" dirty="0" smtClean="0"/>
              <a:t>)</a:t>
            </a:r>
          </a:p>
          <a:p>
            <a:pPr algn="l" rtl="0">
              <a:buFontTx/>
              <a:buChar char="-"/>
            </a:pPr>
            <a:r>
              <a:rPr lang="en-GB" dirty="0" smtClean="0"/>
              <a:t> Quiescent </a:t>
            </a:r>
            <a:r>
              <a:rPr lang="en-GB" dirty="0"/>
              <a:t>(stable) phase (9–12 </a:t>
            </a:r>
            <a:r>
              <a:rPr lang="en-GB" dirty="0" smtClean="0"/>
              <a:t>months </a:t>
            </a:r>
          </a:p>
          <a:p>
            <a:pPr algn="l" rtl="0">
              <a:buNone/>
            </a:pPr>
            <a:r>
              <a:rPr lang="en-GB" b="1" dirty="0" smtClean="0"/>
              <a:t>Presented as </a:t>
            </a:r>
          </a:p>
          <a:p>
            <a:pPr algn="l" rtl="0"/>
            <a:r>
              <a:rPr lang="fr-FR" dirty="0" err="1"/>
              <a:t>penile</a:t>
            </a:r>
            <a:r>
              <a:rPr lang="fr-FR" dirty="0"/>
              <a:t> pain, a palpable lump (plaque),</a:t>
            </a:r>
          </a:p>
          <a:p>
            <a:pPr algn="l" rtl="0"/>
            <a:r>
              <a:rPr lang="it-IT" dirty="0"/>
              <a:t>penile curvature, ED (in 40%),</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dirty="0" smtClean="0"/>
              <a:t>Arterial supply</a:t>
            </a:r>
            <a:endParaRPr lang="ar-JO" dirty="0"/>
          </a:p>
        </p:txBody>
      </p:sp>
      <p:sp>
        <p:nvSpPr>
          <p:cNvPr id="3" name="Content Placeholder 2"/>
          <p:cNvSpPr>
            <a:spLocks noGrp="1"/>
          </p:cNvSpPr>
          <p:nvPr>
            <p:ph idx="1"/>
          </p:nvPr>
        </p:nvSpPr>
        <p:spPr/>
        <p:txBody>
          <a:bodyPr/>
          <a:lstStyle/>
          <a:p>
            <a:pPr marL="0" indent="0" algn="l">
              <a:buNone/>
            </a:pPr>
            <a:r>
              <a:rPr lang="en-US" dirty="0" smtClean="0"/>
              <a:t>The blood supply to deep structures of the penis is derived from a continuation of </a:t>
            </a:r>
            <a:r>
              <a:rPr lang="en-US" u="sng" dirty="0" smtClean="0"/>
              <a:t>the internal </a:t>
            </a:r>
            <a:r>
              <a:rPr lang="en-US" u="sng" dirty="0" err="1" smtClean="0"/>
              <a:t>pudendal</a:t>
            </a:r>
            <a:r>
              <a:rPr lang="en-US" u="sng" dirty="0" smtClean="0"/>
              <a:t> artery</a:t>
            </a:r>
            <a:r>
              <a:rPr lang="en-US" dirty="0" smtClean="0"/>
              <a:t>, after it gives off the </a:t>
            </a:r>
            <a:r>
              <a:rPr lang="en-US" dirty="0" err="1" smtClean="0"/>
              <a:t>perineal</a:t>
            </a:r>
            <a:r>
              <a:rPr lang="en-US" dirty="0" smtClean="0"/>
              <a:t> branch. </a:t>
            </a:r>
            <a:r>
              <a:rPr lang="en-US" dirty="0" smtClean="0">
                <a:solidFill>
                  <a:srgbClr val="FF0000"/>
                </a:solidFill>
              </a:rPr>
              <a:t>Three branches of the internal </a:t>
            </a:r>
            <a:r>
              <a:rPr lang="en-US" dirty="0" err="1" smtClean="0">
                <a:solidFill>
                  <a:srgbClr val="FF0000"/>
                </a:solidFill>
              </a:rPr>
              <a:t>pudendal</a:t>
            </a:r>
            <a:r>
              <a:rPr lang="en-US" dirty="0" smtClean="0">
                <a:solidFill>
                  <a:srgbClr val="FF0000"/>
                </a:solidFill>
              </a:rPr>
              <a:t> artery flow to the penis,</a:t>
            </a:r>
            <a:r>
              <a:rPr lang="en-US" dirty="0" smtClean="0"/>
              <a:t> as follows:</a:t>
            </a:r>
            <a:endParaRPr lang="ar-JO" dirty="0"/>
          </a:p>
        </p:txBody>
      </p:sp>
    </p:spTree>
    <p:extLst>
      <p:ext uri="{BB962C8B-B14F-4D97-AF65-F5344CB8AC3E}">
        <p14:creationId xmlns="" xmlns:p14="http://schemas.microsoft.com/office/powerpoint/2010/main" val="2901226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70000" lnSpcReduction="20000"/>
          </a:bodyPr>
          <a:lstStyle/>
          <a:p>
            <a:pPr marL="0" indent="0" algn="l">
              <a:buNone/>
            </a:pPr>
            <a:r>
              <a:rPr lang="en-US" dirty="0" smtClean="0"/>
              <a:t>The artery of the bulb (</a:t>
            </a:r>
            <a:r>
              <a:rPr lang="en-US" dirty="0" smtClean="0">
                <a:solidFill>
                  <a:srgbClr val="FF0000"/>
                </a:solidFill>
              </a:rPr>
              <a:t>bulbourethral artery</a:t>
            </a:r>
            <a:r>
              <a:rPr lang="en-US" dirty="0" smtClean="0"/>
              <a:t>) passes through the deep penile (Buck) fascia to enter and supply the bulb of the penis and penile (spongy) urethra</a:t>
            </a:r>
          </a:p>
          <a:p>
            <a:pPr marL="0" indent="0" algn="l">
              <a:buNone/>
            </a:pPr>
            <a:endParaRPr lang="en-US" dirty="0" smtClean="0"/>
          </a:p>
          <a:p>
            <a:pPr marL="0" indent="0" algn="l">
              <a:buNone/>
            </a:pPr>
            <a:r>
              <a:rPr lang="en-US" dirty="0" smtClean="0"/>
              <a:t>The </a:t>
            </a:r>
            <a:r>
              <a:rPr lang="en-US" dirty="0" smtClean="0">
                <a:solidFill>
                  <a:srgbClr val="FF0000"/>
                </a:solidFill>
              </a:rPr>
              <a:t>dorsal artery </a:t>
            </a:r>
            <a:r>
              <a:rPr lang="en-US" dirty="0" smtClean="0"/>
              <a:t>travels along the dorsum of the penis between the dorsal nerve and deep dorsal vein and gives off circumflex branches that accompany the circumflex veins; the terminal branches are in the glans penis</a:t>
            </a:r>
          </a:p>
          <a:p>
            <a:pPr marL="0" indent="0" algn="l">
              <a:buNone/>
            </a:pPr>
            <a:endParaRPr lang="en-US" dirty="0" smtClean="0"/>
          </a:p>
          <a:p>
            <a:pPr marL="0" indent="0" algn="l">
              <a:buNone/>
            </a:pPr>
            <a:r>
              <a:rPr lang="en-US" dirty="0" smtClean="0">
                <a:solidFill>
                  <a:srgbClr val="FF0000"/>
                </a:solidFill>
              </a:rPr>
              <a:t>The deep penile (</a:t>
            </a:r>
            <a:r>
              <a:rPr lang="en-US" dirty="0" err="1" smtClean="0">
                <a:solidFill>
                  <a:srgbClr val="FF0000"/>
                </a:solidFill>
              </a:rPr>
              <a:t>cavernosal</a:t>
            </a:r>
            <a:r>
              <a:rPr lang="en-US" dirty="0" smtClean="0">
                <a:solidFill>
                  <a:srgbClr val="FF0000"/>
                </a:solidFill>
              </a:rPr>
              <a:t>) </a:t>
            </a:r>
            <a:r>
              <a:rPr lang="en-US" dirty="0" smtClean="0"/>
              <a:t>artery is usually a single artery that arises on each side and enters the corpus </a:t>
            </a:r>
            <a:r>
              <a:rPr lang="en-US" dirty="0" err="1" smtClean="0"/>
              <a:t>cavernosum</a:t>
            </a:r>
            <a:r>
              <a:rPr lang="en-US" dirty="0" smtClean="0"/>
              <a:t> at the crus and runs the length of the penile shaft, giving off the </a:t>
            </a:r>
            <a:r>
              <a:rPr lang="en-US" dirty="0" err="1" smtClean="0"/>
              <a:t>helicine</a:t>
            </a:r>
            <a:r>
              <a:rPr lang="en-US" dirty="0" smtClean="0"/>
              <a:t> arteries, which are an integral component of the erectile process</a:t>
            </a:r>
            <a:endParaRPr lang="ar-JO" dirty="0"/>
          </a:p>
        </p:txBody>
      </p:sp>
    </p:spTree>
    <p:extLst>
      <p:ext uri="{BB962C8B-B14F-4D97-AF65-F5344CB8AC3E}">
        <p14:creationId xmlns="" xmlns:p14="http://schemas.microsoft.com/office/powerpoint/2010/main" val="1986412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marL="0" indent="0" algn="l">
              <a:buNone/>
            </a:pPr>
            <a:r>
              <a:rPr lang="en-US" dirty="0" smtClean="0"/>
              <a:t/>
            </a:r>
            <a:br>
              <a:rPr lang="en-US" dirty="0" smtClean="0"/>
            </a:br>
            <a:r>
              <a:rPr lang="en-US" dirty="0" smtClean="0">
                <a:solidFill>
                  <a:srgbClr val="FF0000"/>
                </a:solidFill>
              </a:rPr>
              <a:t>Blood supply to the skin of the penis </a:t>
            </a:r>
            <a:r>
              <a:rPr lang="en-US" dirty="0" smtClean="0"/>
              <a:t>is from the </a:t>
            </a:r>
            <a:r>
              <a:rPr lang="en-US" dirty="0" smtClean="0">
                <a:solidFill>
                  <a:srgbClr val="00B050"/>
                </a:solidFill>
              </a:rPr>
              <a:t>left and right superficial external </a:t>
            </a:r>
            <a:r>
              <a:rPr lang="en-US" dirty="0" err="1" smtClean="0">
                <a:solidFill>
                  <a:srgbClr val="00B050"/>
                </a:solidFill>
              </a:rPr>
              <a:t>pudendal</a:t>
            </a:r>
            <a:r>
              <a:rPr lang="en-US" dirty="0" smtClean="0">
                <a:solidFill>
                  <a:srgbClr val="00B050"/>
                </a:solidFill>
              </a:rPr>
              <a:t> arteries</a:t>
            </a:r>
            <a:r>
              <a:rPr lang="en-US" dirty="0" smtClean="0"/>
              <a:t>, which arise from the femoral artery </a:t>
            </a:r>
            <a:endParaRPr lang="ar-JO" dirty="0"/>
          </a:p>
        </p:txBody>
      </p:sp>
    </p:spTree>
    <p:extLst>
      <p:ext uri="{BB962C8B-B14F-4D97-AF65-F5344CB8AC3E}">
        <p14:creationId xmlns="" xmlns:p14="http://schemas.microsoft.com/office/powerpoint/2010/main" val="332313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002060"/>
                </a:solidFill>
              </a:rPr>
              <a:t>Arterial supply</a:t>
            </a:r>
            <a:endParaRPr lang="ar-JO" b="1" dirty="0">
              <a:solidFill>
                <a:srgbClr val="002060"/>
              </a:solidFill>
            </a:endParaRPr>
          </a:p>
        </p:txBody>
      </p:sp>
      <p:sp>
        <p:nvSpPr>
          <p:cNvPr id="3" name="Content Placeholder 2"/>
          <p:cNvSpPr>
            <a:spLocks noGrp="1"/>
          </p:cNvSpPr>
          <p:nvPr>
            <p:ph idx="1"/>
          </p:nvPr>
        </p:nvSpPr>
        <p:spPr>
          <a:xfrm>
            <a:off x="304800" y="1500174"/>
            <a:ext cx="8553480" cy="5357826"/>
          </a:xfrm>
        </p:spPr>
        <p:txBody>
          <a:bodyPr>
            <a:normAutofit lnSpcReduction="10000"/>
          </a:bodyPr>
          <a:lstStyle/>
          <a:p>
            <a:pPr algn="l" rtl="0"/>
            <a:r>
              <a:rPr lang="en-US" sz="2800" b="1" dirty="0" smtClean="0"/>
              <a:t>main artery is from the internal iliac :  </a:t>
            </a:r>
            <a:r>
              <a:rPr lang="en-US" sz="2800" dirty="0" smtClean="0"/>
              <a:t/>
            </a:r>
            <a:br>
              <a:rPr lang="en-US" sz="2800" dirty="0" smtClean="0"/>
            </a:br>
            <a:r>
              <a:rPr lang="en-US" sz="4000" b="1" dirty="0" smtClean="0">
                <a:solidFill>
                  <a:srgbClr val="FF0000"/>
                </a:solidFill>
              </a:rPr>
              <a:t>internal </a:t>
            </a:r>
            <a:r>
              <a:rPr lang="en-US" sz="4000" b="1" dirty="0" err="1" smtClean="0">
                <a:solidFill>
                  <a:srgbClr val="FF0000"/>
                </a:solidFill>
              </a:rPr>
              <a:t>pudendal</a:t>
            </a:r>
            <a:r>
              <a:rPr lang="en-US" sz="4000" b="1" dirty="0" smtClean="0">
                <a:solidFill>
                  <a:srgbClr val="FF0000"/>
                </a:solidFill>
              </a:rPr>
              <a:t> artery</a:t>
            </a:r>
          </a:p>
          <a:p>
            <a:pPr algn="l" rtl="0"/>
            <a:endParaRPr lang="en-US" sz="2800" dirty="0" smtClean="0"/>
          </a:p>
          <a:p>
            <a:pPr algn="l" rtl="0"/>
            <a:endParaRPr lang="en-US" sz="2800" b="1" dirty="0" smtClean="0"/>
          </a:p>
          <a:p>
            <a:pPr algn="l" rtl="0"/>
            <a:endParaRPr lang="en-US" sz="2800" b="1" dirty="0" smtClean="0"/>
          </a:p>
          <a:p>
            <a:pPr algn="l" rtl="0"/>
            <a:endParaRPr lang="en-US" sz="2800" b="1" dirty="0" smtClean="0"/>
          </a:p>
          <a:p>
            <a:pPr algn="l" rtl="0"/>
            <a:endParaRPr lang="en-US" sz="2800" b="1" dirty="0" smtClean="0"/>
          </a:p>
          <a:p>
            <a:pPr algn="l" rtl="0"/>
            <a:r>
              <a:rPr lang="en-US" sz="2800" b="1" dirty="0" smtClean="0"/>
              <a:t>Accessory arteries :  </a:t>
            </a:r>
            <a:r>
              <a:rPr lang="en-US" sz="2800" dirty="0" smtClean="0"/>
              <a:t/>
            </a:r>
            <a:br>
              <a:rPr lang="en-US" sz="2800" dirty="0" smtClean="0"/>
            </a:br>
            <a:r>
              <a:rPr lang="en-US" sz="2800" dirty="0" err="1" smtClean="0"/>
              <a:t>Obturator</a:t>
            </a:r>
            <a:r>
              <a:rPr lang="en-US" sz="2800" dirty="0" smtClean="0"/>
              <a:t> artery</a:t>
            </a:r>
            <a:br>
              <a:rPr lang="en-US" sz="2800" dirty="0" smtClean="0"/>
            </a:br>
            <a:r>
              <a:rPr lang="en-US" sz="2800" dirty="0" err="1" smtClean="0"/>
              <a:t>vesical</a:t>
            </a:r>
            <a:r>
              <a:rPr lang="en-US" sz="2800" dirty="0" smtClean="0"/>
              <a:t> arteries </a:t>
            </a:r>
            <a:br>
              <a:rPr lang="en-US" sz="2800" dirty="0" smtClean="0"/>
            </a:br>
            <a:r>
              <a:rPr lang="en-US" sz="2800" dirty="0" smtClean="0"/>
              <a:t>femoral arteries</a:t>
            </a:r>
            <a:endParaRPr lang="ar-JO" sz="2800" dirty="0"/>
          </a:p>
        </p:txBody>
      </p:sp>
      <p:pic>
        <p:nvPicPr>
          <p:cNvPr id="31747" name="Picture 3"/>
          <p:cNvPicPr>
            <a:picLocks noChangeAspect="1" noChangeArrowheads="1"/>
          </p:cNvPicPr>
          <p:nvPr/>
        </p:nvPicPr>
        <p:blipFill>
          <a:blip r:embed="rId3" cstate="print"/>
          <a:srcRect l="31406" t="40833" r="40000" b="44167"/>
          <a:stretch>
            <a:fillRect/>
          </a:stretch>
        </p:blipFill>
        <p:spPr bwMode="auto">
          <a:xfrm>
            <a:off x="2928926" y="2786058"/>
            <a:ext cx="5929322" cy="17496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 </a:t>
            </a:r>
            <a:r>
              <a:rPr lang="en-US" dirty="0" smtClean="0"/>
              <a:t>venous drainages</a:t>
            </a:r>
            <a:endParaRPr lang="ar-JO" dirty="0"/>
          </a:p>
        </p:txBody>
      </p:sp>
      <p:sp>
        <p:nvSpPr>
          <p:cNvPr id="3" name="Content Placeholder 2"/>
          <p:cNvSpPr>
            <a:spLocks noGrp="1"/>
          </p:cNvSpPr>
          <p:nvPr>
            <p:ph idx="1"/>
          </p:nvPr>
        </p:nvSpPr>
        <p:spPr/>
        <p:txBody>
          <a:bodyPr/>
          <a:lstStyle/>
          <a:p>
            <a:pPr marL="0" indent="0" algn="l">
              <a:buNone/>
            </a:pPr>
            <a:r>
              <a:rPr lang="en-US" dirty="0" smtClean="0">
                <a:solidFill>
                  <a:srgbClr val="FF0000"/>
                </a:solidFill>
              </a:rPr>
              <a:t>The penis is drained by 3 venous systems, the superficial, intermediate, and deep</a:t>
            </a:r>
          </a:p>
          <a:p>
            <a:pPr marL="0" indent="0" algn="l">
              <a:buNone/>
            </a:pPr>
            <a:r>
              <a:rPr lang="en-US" dirty="0" smtClean="0">
                <a:solidFill>
                  <a:srgbClr val="FF0000"/>
                </a:solidFill>
              </a:rPr>
              <a:t>Superficial veins </a:t>
            </a:r>
            <a:r>
              <a:rPr lang="en-US" dirty="0" smtClean="0"/>
              <a:t>are contained in the </a:t>
            </a:r>
            <a:r>
              <a:rPr lang="en-US" dirty="0" err="1" smtClean="0"/>
              <a:t>dartos</a:t>
            </a:r>
            <a:r>
              <a:rPr lang="en-US" dirty="0" smtClean="0"/>
              <a:t> fascia on the dorsolateral surface of the penis and coalesce at the base to form a </a:t>
            </a:r>
            <a:r>
              <a:rPr lang="en-US" dirty="0" smtClean="0">
                <a:solidFill>
                  <a:srgbClr val="FF0000"/>
                </a:solidFill>
              </a:rPr>
              <a:t>single superficial dorsal vein</a:t>
            </a:r>
            <a:r>
              <a:rPr lang="en-US" dirty="0" smtClean="0"/>
              <a:t>, which usually </a:t>
            </a:r>
            <a:r>
              <a:rPr lang="en-US" dirty="0" smtClean="0">
                <a:solidFill>
                  <a:srgbClr val="00B050"/>
                </a:solidFill>
              </a:rPr>
              <a:t>drains into the great saphenous veins </a:t>
            </a:r>
            <a:r>
              <a:rPr lang="en-US" dirty="0" smtClean="0">
                <a:solidFill>
                  <a:srgbClr val="FF0000"/>
                </a:solidFill>
              </a:rPr>
              <a:t>via the superficial external </a:t>
            </a:r>
            <a:r>
              <a:rPr lang="en-US" dirty="0" err="1" smtClean="0">
                <a:solidFill>
                  <a:srgbClr val="FF0000"/>
                </a:solidFill>
              </a:rPr>
              <a:t>pudendal</a:t>
            </a:r>
            <a:r>
              <a:rPr lang="en-US" dirty="0" smtClean="0">
                <a:solidFill>
                  <a:srgbClr val="FF0000"/>
                </a:solidFill>
              </a:rPr>
              <a:t> veins.</a:t>
            </a:r>
            <a:endParaRPr lang="ar-JO" dirty="0">
              <a:solidFill>
                <a:srgbClr val="FF0000"/>
              </a:solidFill>
            </a:endParaRPr>
          </a:p>
        </p:txBody>
      </p:sp>
    </p:spTree>
    <p:extLst>
      <p:ext uri="{BB962C8B-B14F-4D97-AF65-F5344CB8AC3E}">
        <p14:creationId xmlns="" xmlns:p14="http://schemas.microsoft.com/office/powerpoint/2010/main" val="3148433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TotalTime>
  <Words>2271</Words>
  <Application>Microsoft Office PowerPoint</Application>
  <PresentationFormat>عرض على الشاشة (3:4)‏</PresentationFormat>
  <Paragraphs>256</Paragraphs>
  <Slides>43</Slides>
  <Notes>11</Notes>
  <HiddenSlides>0</HiddenSlides>
  <MMClips>0</MMClips>
  <ScaleCrop>false</ScaleCrop>
  <HeadingPairs>
    <vt:vector size="4" baseType="variant">
      <vt:variant>
        <vt:lpstr>سمة</vt:lpstr>
      </vt:variant>
      <vt:variant>
        <vt:i4>1</vt:i4>
      </vt:variant>
      <vt:variant>
        <vt:lpstr>عناوين الشرائح</vt:lpstr>
      </vt:variant>
      <vt:variant>
        <vt:i4>43</vt:i4>
      </vt:variant>
    </vt:vector>
  </HeadingPairs>
  <TitlesOfParts>
    <vt:vector size="44" baseType="lpstr">
      <vt:lpstr>Office Theme</vt:lpstr>
      <vt:lpstr>Anatomy &amp;Physiology of erection  and ejaculation </vt:lpstr>
      <vt:lpstr>الشريحة 2</vt:lpstr>
      <vt:lpstr>الشريحة 3</vt:lpstr>
      <vt:lpstr>Anatomy of the penis</vt:lpstr>
      <vt:lpstr>Arterial supply</vt:lpstr>
      <vt:lpstr>الشريحة 6</vt:lpstr>
      <vt:lpstr>الشريحة 7</vt:lpstr>
      <vt:lpstr>Arterial supply</vt:lpstr>
      <vt:lpstr> venous drainages</vt:lpstr>
      <vt:lpstr>الشريحة 10</vt:lpstr>
      <vt:lpstr>Venous drainage</vt:lpstr>
      <vt:lpstr>Lymphatic drainage </vt:lpstr>
      <vt:lpstr>الشريحة 13</vt:lpstr>
      <vt:lpstr>Mechanism of erection</vt:lpstr>
      <vt:lpstr>الشريحة 15</vt:lpstr>
      <vt:lpstr>الشريحة 16</vt:lpstr>
      <vt:lpstr>الشريحة 17</vt:lpstr>
      <vt:lpstr>Innervation</vt:lpstr>
      <vt:lpstr>- semen don’t mix with urine</vt:lpstr>
      <vt:lpstr>الشريحة 20</vt:lpstr>
      <vt:lpstr>Innervation</vt:lpstr>
      <vt:lpstr>Phases of erectile process</vt:lpstr>
      <vt:lpstr>الشريحة 23</vt:lpstr>
      <vt:lpstr>Erectile dysfunction  evaluation &amp; treatment</vt:lpstr>
      <vt:lpstr>الشريحة 25</vt:lpstr>
      <vt:lpstr>Epidemiology </vt:lpstr>
      <vt:lpstr>الشريحة 27</vt:lpstr>
      <vt:lpstr>الشريحة 28</vt:lpstr>
      <vt:lpstr>الشريحة 29</vt:lpstr>
      <vt:lpstr>الشريحة 30</vt:lpstr>
      <vt:lpstr>الشريحة 31</vt:lpstr>
      <vt:lpstr>Nocturnal penile tumescence</vt:lpstr>
      <vt:lpstr>treatment</vt:lpstr>
      <vt:lpstr>1-Phosphodiesterase type-5 (PDE5) inhibitors:</vt:lpstr>
      <vt:lpstr>2-Dopamine receptor agonist:</vt:lpstr>
      <vt:lpstr>3-Intraurethral therapy:</vt:lpstr>
      <vt:lpstr>الشريحة 37</vt:lpstr>
      <vt:lpstr>4-Intracavernosal injection therapy </vt:lpstr>
      <vt:lpstr>الشريحة 39</vt:lpstr>
      <vt:lpstr>الشريحة 40</vt:lpstr>
      <vt:lpstr>الشريحة 41</vt:lpstr>
      <vt:lpstr>Penile prosthesis </vt:lpstr>
      <vt:lpstr>الشريحة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erection and ejaculation</dc:title>
  <dc:creator>draaaadi</dc:creator>
  <cp:lastModifiedBy>admin</cp:lastModifiedBy>
  <cp:revision>24</cp:revision>
  <dcterms:created xsi:type="dcterms:W3CDTF">2006-08-16T00:00:00Z</dcterms:created>
  <dcterms:modified xsi:type="dcterms:W3CDTF">2019-08-06T05:20:38Z</dcterms:modified>
</cp:coreProperties>
</file>