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g"/>
  <Override PartName="/ppt/media/image5.jpg" ContentType="image/jpg"/>
  <Override PartName="/ppt/media/image10.jpg" ContentType="image/jpg"/>
  <Override PartName="/ppt/media/image11.jpg" ContentType="image/jpg"/>
  <Override PartName="/ppt/notesSlides/notesSlide4.xml" ContentType="application/vnd.openxmlformats-officedocument.presentationml.notesSlide+xml"/>
  <Override PartName="/ppt/media/image12.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5.jpg" ContentType="image/jpg"/>
  <Override PartName="/ppt/media/image1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3"/>
  </p:notesMasterIdLst>
  <p:sldIdLst>
    <p:sldId id="256" r:id="rId2"/>
    <p:sldId id="275" r:id="rId3"/>
    <p:sldId id="276" r:id="rId4"/>
    <p:sldId id="277" r:id="rId5"/>
    <p:sldId id="257" r:id="rId6"/>
    <p:sldId id="270" r:id="rId7"/>
    <p:sldId id="271" r:id="rId8"/>
    <p:sldId id="258" r:id="rId9"/>
    <p:sldId id="259" r:id="rId10"/>
    <p:sldId id="272" r:id="rId11"/>
    <p:sldId id="273" r:id="rId12"/>
    <p:sldId id="260" r:id="rId13"/>
    <p:sldId id="274" r:id="rId14"/>
    <p:sldId id="278" r:id="rId15"/>
    <p:sldId id="262" r:id="rId16"/>
    <p:sldId id="261" r:id="rId17"/>
    <p:sldId id="279" r:id="rId18"/>
    <p:sldId id="263" r:id="rId19"/>
    <p:sldId id="266" r:id="rId20"/>
    <p:sldId id="281" r:id="rId21"/>
    <p:sldId id="264" r:id="rId22"/>
    <p:sldId id="280" r:id="rId23"/>
    <p:sldId id="285" r:id="rId24"/>
    <p:sldId id="267" r:id="rId25"/>
    <p:sldId id="283" r:id="rId26"/>
    <p:sldId id="282" r:id="rId27"/>
    <p:sldId id="268" r:id="rId28"/>
    <p:sldId id="269" r:id="rId29"/>
    <p:sldId id="284" r:id="rId30"/>
    <p:sldId id="286" r:id="rId31"/>
    <p:sldId id="287" r:id="rId3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6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44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3962400" cy="344488"/>
          </a:xfrm>
          <a:prstGeom prst="rect">
            <a:avLst/>
          </a:prstGeom>
        </p:spPr>
        <p:txBody>
          <a:bodyPr vert="horz" lIns="91440" tIns="45720" rIns="91440" bIns="45720" rtlCol="1"/>
          <a:lstStyle>
            <a:lvl1pPr algn="r">
              <a:defRPr sz="1200"/>
            </a:lvl1pPr>
          </a:lstStyle>
          <a:p>
            <a:fld id="{6031BB99-9142-4CDD-9536-795447A38F06}" type="datetimeFigureOut">
              <a:rPr lang="en-US" smtClean="0"/>
              <a:t>10/17/2023</a:t>
            </a:fld>
            <a:endParaRPr lang="en-US"/>
          </a:p>
        </p:txBody>
      </p:sp>
      <p:sp>
        <p:nvSpPr>
          <p:cNvPr id="4" name="عنصر نائب لصورة الشريحة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914400" y="3300413"/>
            <a:ext cx="7315200" cy="2700337"/>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5181600" y="6513513"/>
            <a:ext cx="3962400" cy="3444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6513513"/>
            <a:ext cx="3962400" cy="344487"/>
          </a:xfrm>
          <a:prstGeom prst="rect">
            <a:avLst/>
          </a:prstGeom>
        </p:spPr>
        <p:txBody>
          <a:bodyPr vert="horz" lIns="91440" tIns="45720" rIns="91440" bIns="45720" rtlCol="1" anchor="b"/>
          <a:lstStyle>
            <a:lvl1pPr algn="r">
              <a:defRPr sz="1200"/>
            </a:lvl1pPr>
          </a:lstStyle>
          <a:p>
            <a:fld id="{48EE3DC6-54EA-4FE7-84E2-CE1FEB0422B8}" type="slidenum">
              <a:rPr lang="en-US" smtClean="0"/>
              <a:t>‹#›</a:t>
            </a:fld>
            <a:endParaRPr lang="en-US"/>
          </a:p>
        </p:txBody>
      </p:sp>
    </p:spTree>
    <p:extLst>
      <p:ext uri="{BB962C8B-B14F-4D97-AF65-F5344CB8AC3E}">
        <p14:creationId xmlns:p14="http://schemas.microsoft.com/office/powerpoint/2010/main" val="31422117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5</a:t>
            </a:fld>
            <a:endParaRPr lang="en-US"/>
          </a:p>
        </p:txBody>
      </p:sp>
    </p:spTree>
    <p:extLst>
      <p:ext uri="{BB962C8B-B14F-4D97-AF65-F5344CB8AC3E}">
        <p14:creationId xmlns:p14="http://schemas.microsoft.com/office/powerpoint/2010/main" val="264114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6</a:t>
            </a:fld>
            <a:endParaRPr lang="en-US"/>
          </a:p>
        </p:txBody>
      </p:sp>
    </p:spTree>
    <p:extLst>
      <p:ext uri="{BB962C8B-B14F-4D97-AF65-F5344CB8AC3E}">
        <p14:creationId xmlns:p14="http://schemas.microsoft.com/office/powerpoint/2010/main" val="9751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7</a:t>
            </a:fld>
            <a:endParaRPr lang="en-US"/>
          </a:p>
        </p:txBody>
      </p:sp>
    </p:spTree>
    <p:extLst>
      <p:ext uri="{BB962C8B-B14F-4D97-AF65-F5344CB8AC3E}">
        <p14:creationId xmlns:p14="http://schemas.microsoft.com/office/powerpoint/2010/main" val="62932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19</a:t>
            </a:fld>
            <a:endParaRPr lang="en-US"/>
          </a:p>
        </p:txBody>
      </p:sp>
    </p:spTree>
    <p:extLst>
      <p:ext uri="{BB962C8B-B14F-4D97-AF65-F5344CB8AC3E}">
        <p14:creationId xmlns:p14="http://schemas.microsoft.com/office/powerpoint/2010/main" val="289279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24</a:t>
            </a:fld>
            <a:endParaRPr lang="en-US"/>
          </a:p>
        </p:txBody>
      </p:sp>
    </p:spTree>
    <p:extLst>
      <p:ext uri="{BB962C8B-B14F-4D97-AF65-F5344CB8AC3E}">
        <p14:creationId xmlns:p14="http://schemas.microsoft.com/office/powerpoint/2010/main" val="229738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8EE3DC6-54EA-4FE7-84E2-CE1FEB0422B8}" type="slidenum">
              <a:rPr lang="en-US" smtClean="0"/>
              <a:t>25</a:t>
            </a:fld>
            <a:endParaRPr lang="en-US"/>
          </a:p>
        </p:txBody>
      </p:sp>
    </p:spTree>
    <p:extLst>
      <p:ext uri="{BB962C8B-B14F-4D97-AF65-F5344CB8AC3E}">
        <p14:creationId xmlns:p14="http://schemas.microsoft.com/office/powerpoint/2010/main" val="398401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1D8BD707-D9CF-40AE-B4C6-C98DA3205C09}" type="datetimeFigureOut">
              <a:rPr lang="en-US" smtClean="0"/>
              <a:t>10/17/2023</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159311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807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350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6575" y="702246"/>
            <a:ext cx="8070850" cy="6324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9477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174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rgbClr val="D2523B"/>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167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966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9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348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ar-SA"/>
              <a:t>انقر لتحرير أنماط نص الشكل الرئيسي</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3634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2975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220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8356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5625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D8BD707-D9CF-40AE-B4C6-C98DA3205C09}" type="datetimeFigureOut">
              <a:rPr lang="en-US" smtClean="0"/>
              <a:t>10/17/2023</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832603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508" y="3310819"/>
            <a:ext cx="7848600" cy="1905"/>
          </a:xfrm>
          <a:custGeom>
            <a:avLst/>
            <a:gdLst/>
            <a:ahLst/>
            <a:cxnLst/>
            <a:rect l="l" t="t" r="r" b="b"/>
            <a:pathLst>
              <a:path w="7848600" h="1904">
                <a:moveTo>
                  <a:pt x="0" y="0"/>
                </a:moveTo>
                <a:lnTo>
                  <a:pt x="7848600" y="1650"/>
                </a:lnTo>
              </a:path>
            </a:pathLst>
          </a:custGeom>
          <a:ln w="19050">
            <a:solidFill>
              <a:srgbClr val="D2523B"/>
            </a:solidFill>
          </a:ln>
        </p:spPr>
        <p:txBody>
          <a:bodyPr wrap="square" lIns="0" tIns="0" rIns="0" bIns="0" rtlCol="0"/>
          <a:lstStyle/>
          <a:p>
            <a:endParaRPr/>
          </a:p>
        </p:txBody>
      </p:sp>
      <p:sp>
        <p:nvSpPr>
          <p:cNvPr id="3" name="object 3"/>
          <p:cNvSpPr txBox="1">
            <a:spLocks noGrp="1"/>
          </p:cNvSpPr>
          <p:nvPr>
            <p:ph type="title"/>
          </p:nvPr>
        </p:nvSpPr>
        <p:spPr>
          <a:xfrm>
            <a:off x="247650" y="1219200"/>
            <a:ext cx="8648700" cy="1860125"/>
          </a:xfrm>
          <a:prstGeom prst="rect">
            <a:avLst/>
          </a:prstGeom>
        </p:spPr>
        <p:txBody>
          <a:bodyPr vert="horz" wrap="square" lIns="0" tIns="13335" rIns="0" bIns="0" rtlCol="0">
            <a:spAutoFit/>
          </a:bodyPr>
          <a:lstStyle/>
          <a:p>
            <a:pPr marL="12700" algn="ctr">
              <a:lnSpc>
                <a:spcPct val="100000"/>
              </a:lnSpc>
              <a:spcBef>
                <a:spcPts val="105"/>
              </a:spcBef>
            </a:pPr>
            <a:r>
              <a:rPr sz="6000" b="1" spc="-80" dirty="0"/>
              <a:t>ABDO</a:t>
            </a:r>
            <a:r>
              <a:rPr sz="6000" b="1" spc="-150" dirty="0"/>
              <a:t>M</a:t>
            </a:r>
            <a:r>
              <a:rPr sz="6000" b="1" spc="-80" dirty="0"/>
              <a:t>INA</a:t>
            </a:r>
            <a:r>
              <a:rPr sz="6000" b="1" dirty="0"/>
              <a:t>L</a:t>
            </a:r>
            <a:r>
              <a:rPr sz="6000" b="1" spc="-530" dirty="0"/>
              <a:t> </a:t>
            </a:r>
            <a:r>
              <a:rPr sz="6000" b="1" spc="-80" dirty="0"/>
              <a:t>INCISION</a:t>
            </a:r>
            <a:r>
              <a:rPr sz="6000" b="1" spc="5" dirty="0"/>
              <a:t>S</a:t>
            </a:r>
            <a:endParaRPr sz="6000" b="1" dirty="0"/>
          </a:p>
        </p:txBody>
      </p:sp>
      <p:sp>
        <p:nvSpPr>
          <p:cNvPr id="4" name="object 4"/>
          <p:cNvSpPr txBox="1"/>
          <p:nvPr/>
        </p:nvSpPr>
        <p:spPr>
          <a:xfrm>
            <a:off x="457200" y="3455671"/>
            <a:ext cx="7768908" cy="1508618"/>
          </a:xfrm>
          <a:prstGeom prst="rect">
            <a:avLst/>
          </a:prstGeom>
        </p:spPr>
        <p:txBody>
          <a:bodyPr vert="horz" wrap="square" lIns="0" tIns="12700" rIns="0" bIns="0" rtlCol="0">
            <a:spAutoFit/>
          </a:bodyPr>
          <a:lstStyle/>
          <a:p>
            <a:pPr marL="12700" marR="5080" algn="ctr">
              <a:lnSpc>
                <a:spcPct val="119900"/>
              </a:lnSpc>
              <a:spcBef>
                <a:spcPts val="100"/>
              </a:spcBef>
            </a:pPr>
            <a:r>
              <a:rPr lang="en-US" sz="2800" b="1" spc="-80" dirty="0">
                <a:solidFill>
                  <a:srgbClr val="56566D"/>
                </a:solidFill>
                <a:latin typeface="Arial MT"/>
                <a:cs typeface="Arial MT"/>
              </a:rPr>
              <a:t>Supervised by: Dr Mohammad </a:t>
            </a:r>
            <a:r>
              <a:rPr lang="en-US" sz="2800" b="1" spc="-80" dirty="0" err="1">
                <a:solidFill>
                  <a:srgbClr val="56566D"/>
                </a:solidFill>
                <a:latin typeface="Arial MT"/>
                <a:cs typeface="Arial MT"/>
              </a:rPr>
              <a:t>Nofal</a:t>
            </a:r>
            <a:r>
              <a:rPr lang="en-US" sz="2800" b="1" spc="-80" dirty="0">
                <a:solidFill>
                  <a:srgbClr val="56566D"/>
                </a:solidFill>
                <a:latin typeface="Arial MT"/>
                <a:cs typeface="Arial MT"/>
              </a:rPr>
              <a:t> and</a:t>
            </a:r>
          </a:p>
          <a:p>
            <a:pPr marL="12700" marR="5080" algn="ctr">
              <a:lnSpc>
                <a:spcPct val="119900"/>
              </a:lnSpc>
              <a:spcBef>
                <a:spcPts val="100"/>
              </a:spcBef>
            </a:pPr>
            <a:r>
              <a:rPr lang="en-US" sz="2800" b="1" spc="-80" dirty="0">
                <a:solidFill>
                  <a:srgbClr val="56566D"/>
                </a:solidFill>
                <a:latin typeface="Arial MT"/>
                <a:cs typeface="Arial MT"/>
              </a:rPr>
              <a:t>Dr. Anas </a:t>
            </a:r>
            <a:r>
              <a:rPr lang="en-US" sz="2800" b="1" spc="-80" dirty="0" err="1">
                <a:solidFill>
                  <a:srgbClr val="56566D"/>
                </a:solidFill>
                <a:latin typeface="Arial MT"/>
                <a:cs typeface="Arial MT"/>
              </a:rPr>
              <a:t>Batikhi</a:t>
            </a:r>
            <a:endParaRPr lang="en-US" sz="2800" b="1" spc="-80" dirty="0">
              <a:solidFill>
                <a:srgbClr val="56566D"/>
              </a:solidFill>
              <a:latin typeface="Arial MT"/>
              <a:cs typeface="Arial MT"/>
            </a:endParaRPr>
          </a:p>
          <a:p>
            <a:pPr marL="12700" marR="5080" algn="ctr">
              <a:lnSpc>
                <a:spcPct val="119900"/>
              </a:lnSpc>
              <a:spcBef>
                <a:spcPts val="100"/>
              </a:spcBef>
            </a:pPr>
            <a:r>
              <a:rPr lang="en-US" sz="2600" b="1" spc="-80" dirty="0">
                <a:solidFill>
                  <a:srgbClr val="56566D"/>
                </a:solidFill>
                <a:latin typeface="Arial MT"/>
                <a:cs typeface="Arial MT"/>
              </a:rPr>
              <a:t>Presented by: Mahmoud Qandeel and Shareef </a:t>
            </a:r>
            <a:r>
              <a:rPr lang="en-US" sz="2600" b="1" spc="-80" dirty="0" err="1">
                <a:solidFill>
                  <a:srgbClr val="56566D"/>
                </a:solidFill>
                <a:latin typeface="Arial MT"/>
                <a:cs typeface="Arial MT"/>
              </a:rPr>
              <a:t>Marar</a:t>
            </a:r>
            <a:endParaRPr lang="en-US" sz="2600" b="1" spc="-80" dirty="0">
              <a:solidFill>
                <a:srgbClr val="56566D"/>
              </a:solidFill>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631" y="304800"/>
            <a:ext cx="5626735" cy="786113"/>
          </a:xfrm>
          <a:prstGeom prst="rect">
            <a:avLst/>
          </a:prstGeom>
        </p:spPr>
        <p:txBody>
          <a:bodyPr vert="horz" wrap="square" lIns="0" tIns="16510" rIns="0" bIns="0" rtlCol="0">
            <a:spAutoFit/>
          </a:bodyPr>
          <a:lstStyle/>
          <a:p>
            <a:pPr marL="12700" algn="ctr">
              <a:lnSpc>
                <a:spcPct val="100000"/>
              </a:lnSpc>
              <a:spcBef>
                <a:spcPts val="130"/>
              </a:spcBef>
            </a:pPr>
            <a:r>
              <a:rPr sz="5000" b="1" spc="-80" dirty="0"/>
              <a:t>Gridiron</a:t>
            </a:r>
            <a:r>
              <a:rPr sz="5000" b="1" spc="-100" dirty="0"/>
              <a:t> </a:t>
            </a:r>
            <a:r>
              <a:rPr lang="en-US" sz="5000" b="1" spc="-100" dirty="0"/>
              <a:t>I</a:t>
            </a:r>
            <a:r>
              <a:rPr sz="5000" b="1" spc="-100" dirty="0"/>
              <a:t>ncision</a:t>
            </a:r>
          </a:p>
        </p:txBody>
      </p:sp>
      <p:pic>
        <p:nvPicPr>
          <p:cNvPr id="5" name="صورة 4" descr="صورة تحتوي على نص, رسم, فن الخط, توضيح&#10;&#10;تم إنشاء الوصف تلقائياً">
            <a:extLst>
              <a:ext uri="{FF2B5EF4-FFF2-40B4-BE49-F238E27FC236}">
                <a16:creationId xmlns:a16="http://schemas.microsoft.com/office/drawing/2014/main" id="{DB9B3C8B-B976-3403-5328-7860A32AD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042" y="1088285"/>
            <a:ext cx="5395912" cy="5735812"/>
          </a:xfrm>
          <a:prstGeom prst="rect">
            <a:avLst/>
          </a:prstGeom>
        </p:spPr>
      </p:pic>
    </p:spTree>
    <p:extLst>
      <p:ext uri="{BB962C8B-B14F-4D97-AF65-F5344CB8AC3E}">
        <p14:creationId xmlns:p14="http://schemas.microsoft.com/office/powerpoint/2010/main" val="148058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632" y="304800"/>
            <a:ext cx="5626735" cy="786113"/>
          </a:xfrm>
          <a:prstGeom prst="rect">
            <a:avLst/>
          </a:prstGeom>
        </p:spPr>
        <p:txBody>
          <a:bodyPr vert="horz" wrap="square" lIns="0" tIns="16510" rIns="0" bIns="0" rtlCol="0">
            <a:spAutoFit/>
          </a:bodyPr>
          <a:lstStyle/>
          <a:p>
            <a:pPr marL="12700" algn="ctr">
              <a:lnSpc>
                <a:spcPct val="100000"/>
              </a:lnSpc>
              <a:spcBef>
                <a:spcPts val="130"/>
              </a:spcBef>
            </a:pPr>
            <a:r>
              <a:rPr lang="en-US" sz="5000" b="1" spc="-80" dirty="0" err="1"/>
              <a:t>Lanz</a:t>
            </a:r>
            <a:r>
              <a:rPr sz="5000" b="1" spc="-100" dirty="0"/>
              <a:t> </a:t>
            </a:r>
            <a:r>
              <a:rPr lang="en-US" sz="5000" b="1" spc="-100" dirty="0"/>
              <a:t>I</a:t>
            </a:r>
            <a:r>
              <a:rPr sz="5000" b="1" spc="-100" dirty="0"/>
              <a:t>ncision</a:t>
            </a:r>
          </a:p>
        </p:txBody>
      </p:sp>
      <p:pic>
        <p:nvPicPr>
          <p:cNvPr id="4" name="صورة 3" descr="صورة تحتوي على نص, رسم&#10;&#10;تم إنشاء الوصف تلقائياً">
            <a:extLst>
              <a:ext uri="{FF2B5EF4-FFF2-40B4-BE49-F238E27FC236}">
                <a16:creationId xmlns:a16="http://schemas.microsoft.com/office/drawing/2014/main" id="{483A52DA-07E3-3E5B-A9E4-146FB85E5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1" y="1090913"/>
            <a:ext cx="5626732" cy="5762136"/>
          </a:xfrm>
          <a:prstGeom prst="rect">
            <a:avLst/>
          </a:prstGeom>
        </p:spPr>
      </p:pic>
    </p:spTree>
    <p:extLst>
      <p:ext uri="{BB962C8B-B14F-4D97-AF65-F5344CB8AC3E}">
        <p14:creationId xmlns:p14="http://schemas.microsoft.com/office/powerpoint/2010/main" val="297895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182" y="48138"/>
            <a:ext cx="5626735" cy="1555554"/>
          </a:xfrm>
          <a:prstGeom prst="rect">
            <a:avLst/>
          </a:prstGeom>
        </p:spPr>
        <p:txBody>
          <a:bodyPr vert="horz" wrap="square" lIns="0" tIns="16510" rIns="0" bIns="0" rtlCol="0">
            <a:spAutoFit/>
          </a:bodyPr>
          <a:lstStyle/>
          <a:p>
            <a:pPr marL="12700">
              <a:lnSpc>
                <a:spcPct val="100000"/>
              </a:lnSpc>
              <a:spcBef>
                <a:spcPts val="130"/>
              </a:spcBef>
            </a:pPr>
            <a:r>
              <a:rPr sz="5000" b="1" spc="-80" dirty="0"/>
              <a:t>Gridiron</a:t>
            </a:r>
            <a:r>
              <a:rPr sz="5000" b="1" spc="-100" dirty="0"/>
              <a:t> </a:t>
            </a:r>
            <a:r>
              <a:rPr sz="5000" b="1" spc="-85" dirty="0"/>
              <a:t>and</a:t>
            </a:r>
            <a:r>
              <a:rPr sz="5000" b="1" spc="-80" dirty="0"/>
              <a:t> </a:t>
            </a:r>
            <a:r>
              <a:rPr sz="5000" b="1" spc="-100" dirty="0"/>
              <a:t>lanz</a:t>
            </a:r>
            <a:r>
              <a:rPr sz="5000" b="1" spc="-25" dirty="0"/>
              <a:t> </a:t>
            </a:r>
            <a:r>
              <a:rPr sz="5000" b="1" spc="-100" dirty="0"/>
              <a:t>incisions</a:t>
            </a:r>
          </a:p>
        </p:txBody>
      </p:sp>
      <p:sp>
        <p:nvSpPr>
          <p:cNvPr id="3" name="object 3"/>
          <p:cNvSpPr txBox="1"/>
          <p:nvPr/>
        </p:nvSpPr>
        <p:spPr>
          <a:xfrm>
            <a:off x="104775" y="1832729"/>
            <a:ext cx="4162425" cy="3500317"/>
          </a:xfrm>
          <a:prstGeom prst="rect">
            <a:avLst/>
          </a:prstGeom>
        </p:spPr>
        <p:txBody>
          <a:bodyPr vert="horz" wrap="square" lIns="0" tIns="85725" rIns="0" bIns="0" rtlCol="0">
            <a:spAutoFit/>
          </a:bodyPr>
          <a:lstStyle/>
          <a:p>
            <a:pPr marL="193675" indent="-180975">
              <a:lnSpc>
                <a:spcPct val="100000"/>
              </a:lnSpc>
              <a:spcBef>
                <a:spcPts val="675"/>
              </a:spcBef>
              <a:buClr>
                <a:srgbClr val="92A199"/>
              </a:buClr>
              <a:buSzPct val="83333"/>
              <a:buChar char="•"/>
              <a:tabLst>
                <a:tab pos="193675" algn="l"/>
              </a:tabLst>
            </a:pPr>
            <a:r>
              <a:rPr lang="en-US" sz="2600" b="1" spc="15" dirty="0">
                <a:solidFill>
                  <a:srgbClr val="292934"/>
                </a:solidFill>
                <a:latin typeface="Arial MT"/>
                <a:cs typeface="Arial MT"/>
              </a:rPr>
              <a:t>Both</a:t>
            </a:r>
            <a:r>
              <a:rPr sz="2600" b="1" spc="15" dirty="0">
                <a:solidFill>
                  <a:srgbClr val="292934"/>
                </a:solidFill>
                <a:latin typeface="Arial MT"/>
                <a:cs typeface="Arial MT"/>
              </a:rPr>
              <a:t> </a:t>
            </a:r>
            <a:r>
              <a:rPr sz="2600" b="1" spc="-10" dirty="0">
                <a:solidFill>
                  <a:srgbClr val="292934"/>
                </a:solidFill>
                <a:latin typeface="Arial MT"/>
                <a:cs typeface="Arial MT"/>
              </a:rPr>
              <a:t>incisions</a:t>
            </a:r>
            <a:r>
              <a:rPr sz="2600" b="1" spc="75" dirty="0">
                <a:solidFill>
                  <a:srgbClr val="292934"/>
                </a:solidFill>
                <a:latin typeface="Arial MT"/>
                <a:cs typeface="Arial MT"/>
              </a:rPr>
              <a:t> </a:t>
            </a:r>
            <a:r>
              <a:rPr sz="2600" b="1" spc="5" dirty="0">
                <a:solidFill>
                  <a:srgbClr val="292934"/>
                </a:solidFill>
                <a:latin typeface="Arial MT"/>
                <a:cs typeface="Arial MT"/>
              </a:rPr>
              <a:t>cut</a:t>
            </a:r>
            <a:r>
              <a:rPr sz="2600" b="1" spc="-65" dirty="0">
                <a:solidFill>
                  <a:srgbClr val="292934"/>
                </a:solidFill>
                <a:latin typeface="Arial MT"/>
                <a:cs typeface="Arial MT"/>
              </a:rPr>
              <a:t> </a:t>
            </a:r>
            <a:r>
              <a:rPr sz="2600" b="1" spc="-10" dirty="0">
                <a:solidFill>
                  <a:srgbClr val="292934"/>
                </a:solidFill>
                <a:latin typeface="Arial MT"/>
                <a:cs typeface="Arial MT"/>
              </a:rPr>
              <a:t>through:-</a:t>
            </a:r>
            <a:endParaRPr sz="2600" b="1" dirty="0">
              <a:latin typeface="Arial MT"/>
              <a:cs typeface="Arial MT"/>
            </a:endParaRPr>
          </a:p>
          <a:p>
            <a:pPr marL="193675" indent="-180975">
              <a:lnSpc>
                <a:spcPct val="100000"/>
              </a:lnSpc>
              <a:spcBef>
                <a:spcPts val="575"/>
              </a:spcBef>
              <a:buClr>
                <a:srgbClr val="92A199"/>
              </a:buClr>
              <a:buSzPct val="83333"/>
              <a:buChar char="•"/>
              <a:tabLst>
                <a:tab pos="193675" algn="l"/>
              </a:tabLst>
            </a:pPr>
            <a:r>
              <a:rPr sz="2400" spc="-10" dirty="0">
                <a:solidFill>
                  <a:srgbClr val="292934"/>
                </a:solidFill>
                <a:latin typeface="Arial MT"/>
                <a:cs typeface="Arial MT"/>
              </a:rPr>
              <a:t>Skin</a:t>
            </a:r>
            <a:endParaRPr sz="2400" dirty="0">
              <a:latin typeface="Arial MT"/>
              <a:cs typeface="Arial MT"/>
            </a:endParaRPr>
          </a:p>
          <a:p>
            <a:pPr marL="193675" indent="-180975">
              <a:lnSpc>
                <a:spcPct val="100000"/>
              </a:lnSpc>
              <a:spcBef>
                <a:spcPts val="575"/>
              </a:spcBef>
              <a:buClr>
                <a:srgbClr val="92A199"/>
              </a:buClr>
              <a:buSzPct val="83333"/>
              <a:buChar char="•"/>
              <a:tabLst>
                <a:tab pos="193675" algn="l"/>
              </a:tabLst>
            </a:pPr>
            <a:r>
              <a:rPr lang="en-US" sz="2400" spc="-20" dirty="0">
                <a:solidFill>
                  <a:srgbClr val="292934"/>
                </a:solidFill>
                <a:latin typeface="Arial MT"/>
                <a:cs typeface="Arial MT"/>
              </a:rPr>
              <a:t>S</a:t>
            </a:r>
            <a:r>
              <a:rPr sz="2400" spc="-20" dirty="0">
                <a:solidFill>
                  <a:srgbClr val="292934"/>
                </a:solidFill>
                <a:latin typeface="Arial MT"/>
                <a:cs typeface="Arial MT"/>
              </a:rPr>
              <a:t>ubcutaneous</a:t>
            </a:r>
            <a:r>
              <a:rPr sz="2400" spc="150" dirty="0">
                <a:solidFill>
                  <a:srgbClr val="292934"/>
                </a:solidFill>
                <a:latin typeface="Arial MT"/>
                <a:cs typeface="Arial MT"/>
              </a:rPr>
              <a:t> </a:t>
            </a:r>
            <a:r>
              <a:rPr sz="2400" spc="5" dirty="0">
                <a:solidFill>
                  <a:srgbClr val="292934"/>
                </a:solidFill>
                <a:latin typeface="Arial MT"/>
                <a:cs typeface="Arial MT"/>
              </a:rPr>
              <a:t>fat</a:t>
            </a:r>
            <a:r>
              <a:rPr sz="2400" spc="15" dirty="0">
                <a:solidFill>
                  <a:srgbClr val="292934"/>
                </a:solidFill>
                <a:latin typeface="Arial MT"/>
                <a:cs typeface="Arial MT"/>
              </a:rPr>
              <a:t> </a:t>
            </a:r>
            <a:r>
              <a:rPr sz="2400" spc="-20" dirty="0">
                <a:solidFill>
                  <a:srgbClr val="292934"/>
                </a:solidFill>
                <a:latin typeface="Arial MT"/>
                <a:cs typeface="Arial MT"/>
              </a:rPr>
              <a:t>and</a:t>
            </a:r>
            <a:r>
              <a:rPr sz="2400" spc="20" dirty="0">
                <a:solidFill>
                  <a:srgbClr val="292934"/>
                </a:solidFill>
                <a:latin typeface="Arial MT"/>
                <a:cs typeface="Arial MT"/>
              </a:rPr>
              <a:t> </a:t>
            </a:r>
            <a:r>
              <a:rPr sz="2400" dirty="0">
                <a:solidFill>
                  <a:srgbClr val="292934"/>
                </a:solidFill>
                <a:latin typeface="Arial MT"/>
                <a:cs typeface="Arial MT"/>
              </a:rPr>
              <a:t>fascia</a:t>
            </a:r>
            <a:endParaRPr sz="2400" dirty="0">
              <a:latin typeface="Arial MT"/>
              <a:cs typeface="Arial MT"/>
            </a:endParaRPr>
          </a:p>
          <a:p>
            <a:pPr marL="193675" indent="-180975">
              <a:lnSpc>
                <a:spcPct val="100000"/>
              </a:lnSpc>
              <a:spcBef>
                <a:spcPts val="575"/>
              </a:spcBef>
              <a:buClr>
                <a:srgbClr val="92A199"/>
              </a:buClr>
              <a:buSzPct val="83333"/>
              <a:buChar char="•"/>
              <a:tabLst>
                <a:tab pos="193675" algn="l"/>
              </a:tabLst>
            </a:pPr>
            <a:r>
              <a:rPr lang="en-US" sz="2400" spc="-40" dirty="0">
                <a:solidFill>
                  <a:srgbClr val="292934"/>
                </a:solidFill>
                <a:latin typeface="Arial MT"/>
                <a:cs typeface="Arial MT"/>
              </a:rPr>
              <a:t>E</a:t>
            </a:r>
            <a:r>
              <a:rPr sz="2400" spc="-40" dirty="0">
                <a:solidFill>
                  <a:srgbClr val="292934"/>
                </a:solidFill>
                <a:latin typeface="Arial MT"/>
                <a:cs typeface="Arial MT"/>
              </a:rPr>
              <a:t>xternal</a:t>
            </a:r>
            <a:r>
              <a:rPr sz="2400" spc="285" dirty="0">
                <a:solidFill>
                  <a:srgbClr val="292934"/>
                </a:solidFill>
                <a:latin typeface="Arial MT"/>
                <a:cs typeface="Arial MT"/>
              </a:rPr>
              <a:t> </a:t>
            </a:r>
            <a:r>
              <a:rPr sz="2400" spc="-20" dirty="0">
                <a:solidFill>
                  <a:srgbClr val="292934"/>
                </a:solidFill>
                <a:latin typeface="Arial MT"/>
                <a:cs typeface="Arial MT"/>
              </a:rPr>
              <a:t>and</a:t>
            </a:r>
            <a:r>
              <a:rPr sz="2400" spc="10" dirty="0">
                <a:solidFill>
                  <a:srgbClr val="292934"/>
                </a:solidFill>
                <a:latin typeface="Arial MT"/>
                <a:cs typeface="Arial MT"/>
              </a:rPr>
              <a:t> </a:t>
            </a:r>
            <a:r>
              <a:rPr sz="2400" spc="-10" dirty="0">
                <a:solidFill>
                  <a:srgbClr val="292934"/>
                </a:solidFill>
                <a:latin typeface="Arial MT"/>
                <a:cs typeface="Arial MT"/>
              </a:rPr>
              <a:t>internal</a:t>
            </a:r>
            <a:r>
              <a:rPr sz="2400" spc="65" dirty="0">
                <a:solidFill>
                  <a:srgbClr val="292934"/>
                </a:solidFill>
                <a:latin typeface="Arial MT"/>
                <a:cs typeface="Arial MT"/>
              </a:rPr>
              <a:t> </a:t>
            </a:r>
            <a:r>
              <a:rPr sz="2400" spc="-35" dirty="0">
                <a:solidFill>
                  <a:srgbClr val="292934"/>
                </a:solidFill>
                <a:latin typeface="Arial MT"/>
                <a:cs typeface="Arial MT"/>
              </a:rPr>
              <a:t>obliques</a:t>
            </a:r>
            <a:endParaRPr sz="2400" dirty="0">
              <a:latin typeface="Arial MT"/>
              <a:cs typeface="Arial MT"/>
            </a:endParaRPr>
          </a:p>
          <a:p>
            <a:pPr marL="193675" indent="-180975">
              <a:lnSpc>
                <a:spcPct val="100000"/>
              </a:lnSpc>
              <a:spcBef>
                <a:spcPts val="575"/>
              </a:spcBef>
              <a:buClr>
                <a:srgbClr val="92A199"/>
              </a:buClr>
              <a:buSzPct val="83333"/>
              <a:buChar char="•"/>
              <a:tabLst>
                <a:tab pos="193675" algn="l"/>
              </a:tabLst>
            </a:pPr>
            <a:r>
              <a:rPr lang="en-US" sz="2400" spc="-15" dirty="0">
                <a:solidFill>
                  <a:srgbClr val="292934"/>
                </a:solidFill>
                <a:latin typeface="Arial MT"/>
                <a:cs typeface="Arial MT"/>
              </a:rPr>
              <a:t>T</a:t>
            </a:r>
            <a:r>
              <a:rPr sz="2400" spc="-15" dirty="0">
                <a:solidFill>
                  <a:srgbClr val="292934"/>
                </a:solidFill>
                <a:latin typeface="Arial MT"/>
                <a:cs typeface="Arial MT"/>
              </a:rPr>
              <a:t>ransversus</a:t>
            </a:r>
            <a:r>
              <a:rPr sz="2400" spc="70" dirty="0">
                <a:solidFill>
                  <a:srgbClr val="292934"/>
                </a:solidFill>
                <a:latin typeface="Arial MT"/>
                <a:cs typeface="Arial MT"/>
              </a:rPr>
              <a:t> </a:t>
            </a:r>
            <a:r>
              <a:rPr sz="2400" spc="-30" dirty="0">
                <a:solidFill>
                  <a:srgbClr val="292934"/>
                </a:solidFill>
                <a:latin typeface="Arial MT"/>
                <a:cs typeface="Arial MT"/>
              </a:rPr>
              <a:t>abdominis</a:t>
            </a:r>
            <a:endParaRPr sz="2400" dirty="0">
              <a:latin typeface="Arial MT"/>
              <a:cs typeface="Arial MT"/>
            </a:endParaRPr>
          </a:p>
          <a:p>
            <a:pPr marL="193675" indent="-180975">
              <a:lnSpc>
                <a:spcPct val="100000"/>
              </a:lnSpc>
              <a:spcBef>
                <a:spcPts val="650"/>
              </a:spcBef>
              <a:buClr>
                <a:srgbClr val="92A199"/>
              </a:buClr>
              <a:buSzPct val="83333"/>
              <a:buChar char="•"/>
              <a:tabLst>
                <a:tab pos="193675" algn="l"/>
              </a:tabLst>
            </a:pPr>
            <a:r>
              <a:rPr lang="en-US" sz="2400" spc="-20" dirty="0">
                <a:solidFill>
                  <a:srgbClr val="292934"/>
                </a:solidFill>
                <a:latin typeface="Arial MT"/>
                <a:cs typeface="Arial MT"/>
              </a:rPr>
              <a:t>T</a:t>
            </a:r>
            <a:r>
              <a:rPr sz="2400" spc="-20" dirty="0">
                <a:solidFill>
                  <a:srgbClr val="292934"/>
                </a:solidFill>
                <a:latin typeface="Arial MT"/>
                <a:cs typeface="Arial MT"/>
              </a:rPr>
              <a:t>ransversalis</a:t>
            </a:r>
            <a:r>
              <a:rPr sz="2400" spc="215" dirty="0">
                <a:solidFill>
                  <a:srgbClr val="292934"/>
                </a:solidFill>
                <a:latin typeface="Arial MT"/>
                <a:cs typeface="Arial MT"/>
              </a:rPr>
              <a:t> </a:t>
            </a:r>
            <a:r>
              <a:rPr sz="2400" spc="-10" dirty="0">
                <a:solidFill>
                  <a:srgbClr val="292934"/>
                </a:solidFill>
                <a:latin typeface="Arial MT"/>
                <a:cs typeface="Arial MT"/>
              </a:rPr>
              <a:t>fascia.</a:t>
            </a:r>
            <a:endParaRPr sz="2400" dirty="0">
              <a:latin typeface="Arial MT"/>
              <a:cs typeface="Arial MT"/>
            </a:endParaRPr>
          </a:p>
        </p:txBody>
      </p:sp>
      <p:sp>
        <p:nvSpPr>
          <p:cNvPr id="7" name="object 3">
            <a:extLst>
              <a:ext uri="{FF2B5EF4-FFF2-40B4-BE49-F238E27FC236}">
                <a16:creationId xmlns:a16="http://schemas.microsoft.com/office/drawing/2014/main" id="{25F76E63-3A03-D9E7-E2B4-229AA4EAC1B4}"/>
              </a:ext>
            </a:extLst>
          </p:cNvPr>
          <p:cNvSpPr txBox="1"/>
          <p:nvPr/>
        </p:nvSpPr>
        <p:spPr>
          <a:xfrm>
            <a:off x="4261945" y="2438400"/>
            <a:ext cx="4162425" cy="2576988"/>
          </a:xfrm>
          <a:prstGeom prst="rect">
            <a:avLst/>
          </a:prstGeom>
        </p:spPr>
        <p:txBody>
          <a:bodyPr vert="horz" wrap="square" lIns="0" tIns="85725" rIns="0" bIns="0" rtlCol="0">
            <a:spAutoFit/>
          </a:bodyPr>
          <a:lstStyle/>
          <a:p>
            <a:pPr marL="193675" indent="-180975">
              <a:lnSpc>
                <a:spcPct val="100000"/>
              </a:lnSpc>
              <a:spcBef>
                <a:spcPts val="675"/>
              </a:spcBef>
              <a:buClr>
                <a:srgbClr val="92A199"/>
              </a:buClr>
              <a:buSzPct val="83333"/>
              <a:buChar char="•"/>
              <a:tabLst>
                <a:tab pos="193675" algn="l"/>
              </a:tabLst>
            </a:pPr>
            <a:r>
              <a:rPr lang="en-US" sz="2600" b="1" spc="15" dirty="0">
                <a:solidFill>
                  <a:srgbClr val="FF0000"/>
                </a:solidFill>
                <a:latin typeface="Arial MT"/>
                <a:cs typeface="Arial MT"/>
              </a:rPr>
              <a:t>Disadvantage of these incisions is that </a:t>
            </a:r>
            <a:r>
              <a:rPr lang="en-US" sz="2600" b="1" spc="15" dirty="0">
                <a:latin typeface="Arial MT"/>
                <a:cs typeface="Arial MT"/>
              </a:rPr>
              <a:t>there is a </a:t>
            </a:r>
            <a:r>
              <a:rPr lang="en-US" sz="2600" b="1" dirty="0">
                <a:latin typeface="Arial MT"/>
                <a:cs typeface="Arial MT"/>
              </a:rPr>
              <a:t>r</a:t>
            </a:r>
            <a:r>
              <a:rPr lang="en-US" sz="2600" b="1" spc="-30" dirty="0">
                <a:latin typeface="Arial MT"/>
                <a:cs typeface="Arial MT"/>
              </a:rPr>
              <a:t>i</a:t>
            </a:r>
            <a:r>
              <a:rPr lang="en-US" sz="2600" b="1" dirty="0">
                <a:latin typeface="Arial MT"/>
                <a:cs typeface="Arial MT"/>
              </a:rPr>
              <a:t>sk</a:t>
            </a:r>
            <a:r>
              <a:rPr lang="en-US" sz="2600" b="1" spc="20" dirty="0">
                <a:latin typeface="Arial MT"/>
                <a:cs typeface="Arial MT"/>
              </a:rPr>
              <a:t> </a:t>
            </a:r>
            <a:r>
              <a:rPr lang="en-US" sz="2600" b="1" spc="-30" dirty="0">
                <a:latin typeface="Arial MT"/>
                <a:cs typeface="Arial MT"/>
              </a:rPr>
              <a:t>o</a:t>
            </a:r>
            <a:r>
              <a:rPr lang="en-US" sz="2600" b="1" dirty="0">
                <a:latin typeface="Arial MT"/>
                <a:cs typeface="Arial MT"/>
              </a:rPr>
              <a:t>f</a:t>
            </a:r>
            <a:r>
              <a:rPr lang="en-US" sz="2600" b="1" spc="-30" dirty="0">
                <a:latin typeface="Arial MT"/>
                <a:cs typeface="Arial MT"/>
              </a:rPr>
              <a:t> i</a:t>
            </a:r>
            <a:r>
              <a:rPr lang="en-US" sz="2600" b="1" spc="45" dirty="0">
                <a:latin typeface="Arial MT"/>
                <a:cs typeface="Arial MT"/>
              </a:rPr>
              <a:t>nju</a:t>
            </a:r>
            <a:r>
              <a:rPr lang="en-US" sz="2600" b="1" dirty="0">
                <a:latin typeface="Arial MT"/>
                <a:cs typeface="Arial MT"/>
              </a:rPr>
              <a:t>ry</a:t>
            </a:r>
            <a:r>
              <a:rPr lang="en-US" sz="2600" b="1" spc="-130" dirty="0">
                <a:latin typeface="Arial MT"/>
                <a:cs typeface="Arial MT"/>
              </a:rPr>
              <a:t> </a:t>
            </a:r>
            <a:r>
              <a:rPr lang="en-US" sz="2600" b="1" spc="20" dirty="0">
                <a:latin typeface="Arial MT"/>
                <a:cs typeface="Arial MT"/>
              </a:rPr>
              <a:t>t</a:t>
            </a:r>
            <a:r>
              <a:rPr lang="en-US" sz="2600" b="1" dirty="0">
                <a:latin typeface="Arial MT"/>
                <a:cs typeface="Arial MT"/>
              </a:rPr>
              <a:t>o</a:t>
            </a:r>
            <a:r>
              <a:rPr lang="en-US" sz="2600" b="1" spc="-5" dirty="0">
                <a:latin typeface="Arial MT"/>
                <a:cs typeface="Arial MT"/>
              </a:rPr>
              <a:t> </a:t>
            </a:r>
            <a:r>
              <a:rPr lang="en-US" sz="2600" b="1" spc="20" dirty="0">
                <a:latin typeface="Arial MT"/>
                <a:cs typeface="Arial MT"/>
              </a:rPr>
              <a:t>t</a:t>
            </a:r>
            <a:r>
              <a:rPr lang="en-US" sz="2600" b="1" spc="45" dirty="0">
                <a:latin typeface="Arial MT"/>
                <a:cs typeface="Arial MT"/>
              </a:rPr>
              <a:t>h</a:t>
            </a:r>
            <a:r>
              <a:rPr lang="en-US" sz="2600" b="1" dirty="0">
                <a:latin typeface="Arial MT"/>
                <a:cs typeface="Arial MT"/>
              </a:rPr>
              <a:t>e </a:t>
            </a:r>
            <a:r>
              <a:rPr lang="en-US" sz="2600" b="1" spc="-30" dirty="0">
                <a:latin typeface="Arial MT"/>
                <a:cs typeface="Arial MT"/>
              </a:rPr>
              <a:t>i</a:t>
            </a:r>
            <a:r>
              <a:rPr lang="en-US" sz="2600" b="1" spc="45" dirty="0">
                <a:latin typeface="Arial MT"/>
                <a:cs typeface="Arial MT"/>
              </a:rPr>
              <a:t>l</a:t>
            </a:r>
            <a:r>
              <a:rPr lang="en-US" sz="2600" b="1" spc="-30" dirty="0">
                <a:latin typeface="Arial MT"/>
                <a:cs typeface="Arial MT"/>
              </a:rPr>
              <a:t>ioi</a:t>
            </a:r>
            <a:r>
              <a:rPr lang="en-US" sz="2600" b="1" spc="45" dirty="0">
                <a:latin typeface="Arial MT"/>
                <a:cs typeface="Arial MT"/>
              </a:rPr>
              <a:t>ngu</a:t>
            </a:r>
            <a:r>
              <a:rPr lang="en-US" sz="2600" b="1" spc="-30" dirty="0">
                <a:latin typeface="Arial MT"/>
                <a:cs typeface="Arial MT"/>
              </a:rPr>
              <a:t>i</a:t>
            </a:r>
            <a:r>
              <a:rPr lang="en-US" sz="2600" b="1" spc="45" dirty="0">
                <a:latin typeface="Arial MT"/>
                <a:cs typeface="Arial MT"/>
              </a:rPr>
              <a:t>n</a:t>
            </a:r>
            <a:r>
              <a:rPr lang="en-US" sz="2600" b="1" spc="-30" dirty="0">
                <a:latin typeface="Arial MT"/>
                <a:cs typeface="Arial MT"/>
              </a:rPr>
              <a:t>a</a:t>
            </a:r>
            <a:r>
              <a:rPr lang="en-US" sz="2600" b="1" dirty="0">
                <a:latin typeface="Arial MT"/>
                <a:cs typeface="Arial MT"/>
              </a:rPr>
              <a:t>l</a:t>
            </a:r>
            <a:r>
              <a:rPr lang="en-US" sz="2600" b="1" spc="-140" dirty="0">
                <a:latin typeface="Arial MT"/>
                <a:cs typeface="Arial MT"/>
              </a:rPr>
              <a:t> </a:t>
            </a:r>
            <a:r>
              <a:rPr lang="en-US" sz="2600" b="1" spc="-30" dirty="0">
                <a:latin typeface="Arial MT"/>
                <a:cs typeface="Arial MT"/>
              </a:rPr>
              <a:t>a</a:t>
            </a:r>
            <a:r>
              <a:rPr lang="en-US" sz="2600" b="1" spc="45" dirty="0">
                <a:latin typeface="Arial MT"/>
                <a:cs typeface="Arial MT"/>
              </a:rPr>
              <a:t>n</a:t>
            </a:r>
            <a:r>
              <a:rPr lang="en-US" sz="2600" b="1" dirty="0">
                <a:latin typeface="Arial MT"/>
                <a:cs typeface="Arial MT"/>
              </a:rPr>
              <a:t>d </a:t>
            </a:r>
            <a:r>
              <a:rPr lang="en-US" sz="2600" b="1" spc="-30" dirty="0" err="1">
                <a:latin typeface="Arial MT"/>
                <a:cs typeface="Arial MT"/>
              </a:rPr>
              <a:t>i</a:t>
            </a:r>
            <a:r>
              <a:rPr lang="en-US" sz="2600" b="1" spc="45" dirty="0" err="1">
                <a:latin typeface="Arial MT"/>
                <a:cs typeface="Arial MT"/>
              </a:rPr>
              <a:t>l</a:t>
            </a:r>
            <a:r>
              <a:rPr lang="en-US" sz="2600" b="1" spc="-30" dirty="0" err="1">
                <a:latin typeface="Arial MT"/>
                <a:cs typeface="Arial MT"/>
              </a:rPr>
              <a:t>io</a:t>
            </a:r>
            <a:r>
              <a:rPr lang="en-US" sz="2600" b="1" spc="45" dirty="0" err="1">
                <a:latin typeface="Arial MT"/>
                <a:cs typeface="Arial MT"/>
              </a:rPr>
              <a:t>h</a:t>
            </a:r>
            <a:r>
              <a:rPr lang="en-US" sz="2600" b="1" dirty="0" err="1">
                <a:latin typeface="Arial MT"/>
                <a:cs typeface="Arial MT"/>
              </a:rPr>
              <a:t>y</a:t>
            </a:r>
            <a:r>
              <a:rPr lang="en-US" sz="2600" b="1" spc="45" dirty="0" err="1">
                <a:latin typeface="Arial MT"/>
                <a:cs typeface="Arial MT"/>
              </a:rPr>
              <a:t>p</a:t>
            </a:r>
            <a:r>
              <a:rPr lang="en-US" sz="2600" b="1" spc="-30" dirty="0" err="1">
                <a:latin typeface="Arial MT"/>
                <a:cs typeface="Arial MT"/>
              </a:rPr>
              <a:t>o</a:t>
            </a:r>
            <a:r>
              <a:rPr lang="en-US" sz="2600" b="1" spc="45" dirty="0" err="1">
                <a:latin typeface="Arial MT"/>
                <a:cs typeface="Arial MT"/>
              </a:rPr>
              <a:t>g</a:t>
            </a:r>
            <a:r>
              <a:rPr lang="en-US" sz="2600" b="1" spc="-30" dirty="0" err="1">
                <a:latin typeface="Arial MT"/>
                <a:cs typeface="Arial MT"/>
              </a:rPr>
              <a:t>a</a:t>
            </a:r>
            <a:r>
              <a:rPr lang="en-US" sz="2600" b="1" dirty="0" err="1">
                <a:latin typeface="Arial MT"/>
                <a:cs typeface="Arial MT"/>
              </a:rPr>
              <a:t>s</a:t>
            </a:r>
            <a:r>
              <a:rPr lang="en-US" sz="2600" b="1" spc="20" dirty="0" err="1">
                <a:latin typeface="Arial MT"/>
                <a:cs typeface="Arial MT"/>
              </a:rPr>
              <a:t>t</a:t>
            </a:r>
            <a:r>
              <a:rPr lang="en-US" sz="2600" b="1" dirty="0" err="1">
                <a:latin typeface="Arial MT"/>
                <a:cs typeface="Arial MT"/>
              </a:rPr>
              <a:t>r</a:t>
            </a:r>
            <a:r>
              <a:rPr lang="en-US" sz="2600" b="1" spc="-30" dirty="0" err="1">
                <a:latin typeface="Arial MT"/>
                <a:cs typeface="Arial MT"/>
              </a:rPr>
              <a:t>i</a:t>
            </a:r>
            <a:r>
              <a:rPr lang="en-US" sz="2600" b="1" dirty="0" err="1">
                <a:latin typeface="Arial MT"/>
                <a:cs typeface="Arial MT"/>
              </a:rPr>
              <a:t>c</a:t>
            </a:r>
            <a:r>
              <a:rPr lang="en-US" sz="2600" b="1" spc="-35" dirty="0">
                <a:latin typeface="Arial MT"/>
                <a:cs typeface="Arial MT"/>
              </a:rPr>
              <a:t> </a:t>
            </a:r>
            <a:r>
              <a:rPr lang="en-US" sz="2600" b="1" spc="45" dirty="0">
                <a:latin typeface="Arial MT"/>
                <a:cs typeface="Arial MT"/>
              </a:rPr>
              <a:t>n</a:t>
            </a:r>
            <a:r>
              <a:rPr lang="en-US" sz="2600" b="1" spc="-30" dirty="0">
                <a:latin typeface="Arial MT"/>
                <a:cs typeface="Arial MT"/>
              </a:rPr>
              <a:t>e</a:t>
            </a:r>
            <a:r>
              <a:rPr lang="en-US" sz="2600" b="1" dirty="0">
                <a:latin typeface="Arial MT"/>
                <a:cs typeface="Arial MT"/>
              </a:rPr>
              <a:t>r</a:t>
            </a:r>
            <a:r>
              <a:rPr lang="en-US" sz="2600" b="1" spc="-80" dirty="0">
                <a:latin typeface="Arial MT"/>
                <a:cs typeface="Arial MT"/>
              </a:rPr>
              <a:t>v</a:t>
            </a:r>
            <a:r>
              <a:rPr lang="en-US" sz="2600" b="1" spc="-30" dirty="0">
                <a:latin typeface="Arial MT"/>
                <a:cs typeface="Arial MT"/>
              </a:rPr>
              <a:t>e</a:t>
            </a:r>
            <a:r>
              <a:rPr lang="en-US" sz="2600" b="1" dirty="0">
                <a:latin typeface="Arial MT"/>
                <a:cs typeface="Arial MT"/>
              </a:rPr>
              <a:t>s.</a:t>
            </a:r>
          </a:p>
          <a:p>
            <a:pPr marL="193675" indent="-180975">
              <a:lnSpc>
                <a:spcPct val="100000"/>
              </a:lnSpc>
              <a:spcBef>
                <a:spcPts val="675"/>
              </a:spcBef>
              <a:buClr>
                <a:srgbClr val="92A199"/>
              </a:buClr>
              <a:buSzPct val="83333"/>
              <a:buChar char="•"/>
              <a:tabLst>
                <a:tab pos="193675" algn="l"/>
              </a:tabLst>
            </a:pPr>
            <a:endParaRPr sz="2600" b="1" dirty="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182" y="48138"/>
            <a:ext cx="5626735" cy="1555554"/>
          </a:xfrm>
          <a:prstGeom prst="rect">
            <a:avLst/>
          </a:prstGeom>
        </p:spPr>
        <p:txBody>
          <a:bodyPr vert="horz" wrap="square" lIns="0" tIns="16510" rIns="0" bIns="0" rtlCol="0">
            <a:spAutoFit/>
          </a:bodyPr>
          <a:lstStyle/>
          <a:p>
            <a:pPr marL="12700">
              <a:lnSpc>
                <a:spcPct val="100000"/>
              </a:lnSpc>
              <a:spcBef>
                <a:spcPts val="130"/>
              </a:spcBef>
            </a:pPr>
            <a:r>
              <a:rPr sz="5000" b="1" spc="-80" dirty="0"/>
              <a:t>Gridiron</a:t>
            </a:r>
            <a:r>
              <a:rPr sz="5000" b="1" spc="-100" dirty="0"/>
              <a:t> </a:t>
            </a:r>
            <a:r>
              <a:rPr sz="5000" b="1" spc="-85" dirty="0"/>
              <a:t>and</a:t>
            </a:r>
            <a:r>
              <a:rPr sz="5000" b="1" spc="-80" dirty="0"/>
              <a:t> </a:t>
            </a:r>
            <a:r>
              <a:rPr sz="5000" b="1" spc="-100" dirty="0"/>
              <a:t>lanz</a:t>
            </a:r>
            <a:r>
              <a:rPr sz="5000" b="1" spc="-25" dirty="0"/>
              <a:t> </a:t>
            </a:r>
            <a:r>
              <a:rPr sz="5000" b="1" spc="-100" dirty="0"/>
              <a:t>incisions</a:t>
            </a:r>
          </a:p>
        </p:txBody>
      </p:sp>
      <p:sp>
        <p:nvSpPr>
          <p:cNvPr id="3" name="object 3"/>
          <p:cNvSpPr txBox="1"/>
          <p:nvPr/>
        </p:nvSpPr>
        <p:spPr>
          <a:xfrm>
            <a:off x="381001" y="1981200"/>
            <a:ext cx="3733800" cy="4087657"/>
          </a:xfrm>
          <a:prstGeom prst="rect">
            <a:avLst/>
          </a:prstGeom>
        </p:spPr>
        <p:txBody>
          <a:bodyPr vert="horz" wrap="square" lIns="0" tIns="85725" rIns="0" bIns="0" rtlCol="0">
            <a:spAutoFit/>
          </a:bodyPr>
          <a:lstStyle/>
          <a:p>
            <a:pPr marL="193675" indent="-180975">
              <a:lnSpc>
                <a:spcPct val="100000"/>
              </a:lnSpc>
              <a:spcBef>
                <a:spcPts val="675"/>
              </a:spcBef>
              <a:buClr>
                <a:srgbClr val="92A199"/>
              </a:buClr>
              <a:buSzPct val="83333"/>
              <a:buChar char="•"/>
              <a:tabLst>
                <a:tab pos="193675" algn="l"/>
              </a:tabLst>
            </a:pPr>
            <a:r>
              <a:rPr lang="en-US" sz="2600" b="1" spc="15" dirty="0">
                <a:solidFill>
                  <a:srgbClr val="292934"/>
                </a:solidFill>
                <a:latin typeface="Arial MT"/>
                <a:cs typeface="Arial MT"/>
              </a:rPr>
              <a:t>If better access is required, it is possible to convert the gridiron to a </a:t>
            </a:r>
            <a:r>
              <a:rPr lang="en-US" sz="2600" b="1" spc="15" dirty="0">
                <a:solidFill>
                  <a:srgbClr val="FF0000"/>
                </a:solidFill>
                <a:latin typeface="Arial MT"/>
                <a:cs typeface="Arial MT"/>
              </a:rPr>
              <a:t>Rutherford Morison incision</a:t>
            </a:r>
            <a:r>
              <a:rPr lang="en-US" sz="2600" b="1" spc="15" dirty="0">
                <a:solidFill>
                  <a:srgbClr val="292934"/>
                </a:solidFill>
                <a:latin typeface="Arial MT"/>
                <a:cs typeface="Arial MT"/>
              </a:rPr>
              <a:t> by cutting the internal oblique and transversus muscles in the line of the incision.</a:t>
            </a:r>
            <a:endParaRPr lang="en-US" sz="2400" dirty="0">
              <a:latin typeface="Arial MT"/>
              <a:cs typeface="Arial MT"/>
            </a:endParaRPr>
          </a:p>
        </p:txBody>
      </p:sp>
      <p:pic>
        <p:nvPicPr>
          <p:cNvPr id="5" name="صورة 4" descr="صورة تحتوي على نص&#10;&#10;تم إنشاء الوصف تلقائياً">
            <a:extLst>
              <a:ext uri="{FF2B5EF4-FFF2-40B4-BE49-F238E27FC236}">
                <a16:creationId xmlns:a16="http://schemas.microsoft.com/office/drawing/2014/main" id="{6D37C485-BD3E-0298-001A-65C487F8D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722905"/>
            <a:ext cx="3886200" cy="5046082"/>
          </a:xfrm>
          <a:prstGeom prst="rect">
            <a:avLst/>
          </a:prstGeom>
        </p:spPr>
      </p:pic>
    </p:spTree>
    <p:extLst>
      <p:ext uri="{BB962C8B-B14F-4D97-AF65-F5344CB8AC3E}">
        <p14:creationId xmlns:p14="http://schemas.microsoft.com/office/powerpoint/2010/main" val="33605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28600"/>
            <a:ext cx="6702425" cy="940001"/>
          </a:xfrm>
          <a:prstGeom prst="rect">
            <a:avLst/>
          </a:prstGeom>
        </p:spPr>
        <p:txBody>
          <a:bodyPr vert="horz" wrap="square" lIns="0" tIns="16510" rIns="0" bIns="0" rtlCol="0">
            <a:spAutoFit/>
          </a:bodyPr>
          <a:lstStyle/>
          <a:p>
            <a:pPr marL="12700" algn="ctr">
              <a:lnSpc>
                <a:spcPct val="100000"/>
              </a:lnSpc>
              <a:spcBef>
                <a:spcPts val="130"/>
              </a:spcBef>
            </a:pPr>
            <a:r>
              <a:rPr sz="6000" b="1" spc="-80" dirty="0"/>
              <a:t>Kocher</a:t>
            </a:r>
            <a:r>
              <a:rPr sz="6000" b="1" spc="-165" dirty="0"/>
              <a:t> </a:t>
            </a:r>
            <a:r>
              <a:rPr sz="6000" b="1" spc="-90" dirty="0"/>
              <a:t>incision</a:t>
            </a:r>
          </a:p>
        </p:txBody>
      </p:sp>
      <p:pic>
        <p:nvPicPr>
          <p:cNvPr id="6" name="صورة 5" descr="صورة تحتوي على نص, لقطة شاشة, التصميم&#10;&#10;تم إنشاء الوصف تلقائياً">
            <a:extLst>
              <a:ext uri="{FF2B5EF4-FFF2-40B4-BE49-F238E27FC236}">
                <a16:creationId xmlns:a16="http://schemas.microsoft.com/office/drawing/2014/main" id="{B8D13561-AD33-FDE3-CEB0-0641F6B57B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69" r="5769" b="10285"/>
          <a:stretch/>
        </p:blipFill>
        <p:spPr>
          <a:xfrm>
            <a:off x="4114800" y="1915444"/>
            <a:ext cx="4262307" cy="3680952"/>
          </a:xfrm>
          <a:prstGeom prst="rect">
            <a:avLst/>
          </a:prstGeom>
        </p:spPr>
      </p:pic>
      <p:sp>
        <p:nvSpPr>
          <p:cNvPr id="3" name="object 3"/>
          <p:cNvSpPr txBox="1"/>
          <p:nvPr/>
        </p:nvSpPr>
        <p:spPr>
          <a:xfrm>
            <a:off x="131380" y="1915444"/>
            <a:ext cx="4135820" cy="3396443"/>
          </a:xfrm>
          <a:prstGeom prst="rect">
            <a:avLst/>
          </a:prstGeom>
        </p:spPr>
        <p:txBody>
          <a:bodyPr vert="horz" wrap="square" lIns="0" tIns="13335" rIns="0" bIns="0" rtlCol="0">
            <a:spAutoFit/>
          </a:bodyPr>
          <a:lstStyle/>
          <a:p>
            <a:pPr marL="180975" marR="5080" indent="-180975">
              <a:lnSpc>
                <a:spcPct val="100000"/>
              </a:lnSpc>
              <a:spcBef>
                <a:spcPts val="105"/>
              </a:spcBef>
              <a:buClr>
                <a:srgbClr val="92A199"/>
              </a:buClr>
              <a:buSzPct val="83333"/>
              <a:buChar char="•"/>
              <a:tabLst>
                <a:tab pos="180975" algn="l"/>
              </a:tabLst>
            </a:pPr>
            <a:r>
              <a:rPr lang="en-US" sz="2700" b="1" spc="-15" dirty="0">
                <a:solidFill>
                  <a:srgbClr val="FF0000"/>
                </a:solidFill>
                <a:latin typeface="Arial MT"/>
                <a:cs typeface="Arial MT"/>
              </a:rPr>
              <a:t>Kocher incision </a:t>
            </a:r>
            <a:r>
              <a:rPr lang="en-US" sz="2400" b="1" spc="-15" dirty="0">
                <a:solidFill>
                  <a:srgbClr val="292934"/>
                </a:solidFill>
                <a:latin typeface="Arial MT"/>
                <a:cs typeface="Arial MT"/>
              </a:rPr>
              <a:t>is a</a:t>
            </a:r>
            <a:r>
              <a:rPr sz="2400" b="1" spc="-15" dirty="0">
                <a:solidFill>
                  <a:srgbClr val="292934"/>
                </a:solidFill>
                <a:latin typeface="Arial MT"/>
                <a:cs typeface="Arial MT"/>
              </a:rPr>
              <a:t>n</a:t>
            </a:r>
            <a:r>
              <a:rPr sz="2400" b="1" spc="20" dirty="0">
                <a:solidFill>
                  <a:srgbClr val="292934"/>
                </a:solidFill>
                <a:latin typeface="Arial MT"/>
                <a:cs typeface="Arial MT"/>
              </a:rPr>
              <a:t> </a:t>
            </a:r>
            <a:r>
              <a:rPr lang="en-US" sz="2400" b="1" spc="20" dirty="0">
                <a:solidFill>
                  <a:srgbClr val="292934"/>
                </a:solidFill>
                <a:latin typeface="Arial MT"/>
                <a:cs typeface="Arial MT"/>
              </a:rPr>
              <a:t>abdominal </a:t>
            </a:r>
            <a:r>
              <a:rPr sz="2400" b="1" spc="-10" dirty="0">
                <a:solidFill>
                  <a:srgbClr val="292934"/>
                </a:solidFill>
                <a:latin typeface="Arial MT"/>
                <a:cs typeface="Arial MT"/>
              </a:rPr>
              <a:t>incision</a:t>
            </a:r>
            <a:r>
              <a:rPr sz="2400" b="1" spc="105" dirty="0">
                <a:solidFill>
                  <a:srgbClr val="292934"/>
                </a:solidFill>
                <a:latin typeface="Arial MT"/>
                <a:cs typeface="Arial MT"/>
              </a:rPr>
              <a:t> </a:t>
            </a:r>
            <a:r>
              <a:rPr sz="2400" b="1" spc="-25" dirty="0">
                <a:solidFill>
                  <a:srgbClr val="292934"/>
                </a:solidFill>
                <a:latin typeface="Arial MT"/>
                <a:cs typeface="Arial MT"/>
              </a:rPr>
              <a:t>made</a:t>
            </a:r>
            <a:r>
              <a:rPr sz="2400" b="1" spc="100" dirty="0">
                <a:solidFill>
                  <a:srgbClr val="292934"/>
                </a:solidFill>
                <a:latin typeface="Arial MT"/>
                <a:cs typeface="Arial MT"/>
              </a:rPr>
              <a:t> </a:t>
            </a:r>
            <a:r>
              <a:rPr sz="2400" b="1" dirty="0">
                <a:solidFill>
                  <a:srgbClr val="292934"/>
                </a:solidFill>
                <a:latin typeface="Arial MT"/>
                <a:cs typeface="Arial MT"/>
              </a:rPr>
              <a:t>to</a:t>
            </a:r>
            <a:r>
              <a:rPr lang="en-US" sz="2400" b="1" dirty="0">
                <a:solidFill>
                  <a:srgbClr val="292934"/>
                </a:solidFill>
                <a:latin typeface="Arial MT"/>
                <a:cs typeface="Arial MT"/>
              </a:rPr>
              <a:t> get an</a:t>
            </a:r>
            <a:r>
              <a:rPr lang="en-US" sz="2400" b="1" dirty="0">
                <a:latin typeface="Arial MT"/>
                <a:cs typeface="Arial MT"/>
              </a:rPr>
              <a:t> </a:t>
            </a:r>
            <a:r>
              <a:rPr sz="2400" b="1" spc="-20" dirty="0">
                <a:solidFill>
                  <a:srgbClr val="292934"/>
                </a:solidFill>
                <a:latin typeface="Arial MT"/>
                <a:cs typeface="Arial MT"/>
              </a:rPr>
              <a:t>access</a:t>
            </a:r>
            <a:r>
              <a:rPr sz="2400" b="1" spc="80" dirty="0">
                <a:solidFill>
                  <a:srgbClr val="292934"/>
                </a:solidFill>
                <a:latin typeface="Arial MT"/>
                <a:cs typeface="Arial MT"/>
              </a:rPr>
              <a:t> </a:t>
            </a:r>
            <a:r>
              <a:rPr sz="2400" b="1" spc="5" dirty="0">
                <a:solidFill>
                  <a:srgbClr val="292934"/>
                </a:solidFill>
                <a:latin typeface="Arial MT"/>
                <a:cs typeface="Arial MT"/>
              </a:rPr>
              <a:t>the</a:t>
            </a:r>
            <a:r>
              <a:rPr sz="2400" b="1" spc="25" dirty="0">
                <a:solidFill>
                  <a:srgbClr val="292934"/>
                </a:solidFill>
                <a:latin typeface="Arial MT"/>
                <a:cs typeface="Arial MT"/>
              </a:rPr>
              <a:t> </a:t>
            </a:r>
            <a:r>
              <a:rPr sz="2400" b="1" spc="-15" dirty="0">
                <a:solidFill>
                  <a:srgbClr val="292934"/>
                </a:solidFill>
                <a:latin typeface="Arial MT"/>
                <a:cs typeface="Arial MT"/>
              </a:rPr>
              <a:t>underlying</a:t>
            </a:r>
            <a:r>
              <a:rPr sz="2400" b="1" spc="170" dirty="0">
                <a:solidFill>
                  <a:srgbClr val="292934"/>
                </a:solidFill>
                <a:latin typeface="Arial MT"/>
                <a:cs typeface="Arial MT"/>
              </a:rPr>
              <a:t> </a:t>
            </a:r>
            <a:r>
              <a:rPr sz="2400" b="1" spc="-30" dirty="0">
                <a:solidFill>
                  <a:srgbClr val="292934"/>
                </a:solidFill>
                <a:latin typeface="Arial MT"/>
                <a:cs typeface="Arial MT"/>
              </a:rPr>
              <a:t>liver</a:t>
            </a:r>
            <a:r>
              <a:rPr lang="en-US" sz="2400" b="1" spc="105" dirty="0">
                <a:solidFill>
                  <a:srgbClr val="292934"/>
                </a:solidFill>
                <a:latin typeface="Arial MT"/>
                <a:cs typeface="Arial MT"/>
              </a:rPr>
              <a:t>, gallbladder </a:t>
            </a:r>
            <a:r>
              <a:rPr sz="2400" b="1" spc="-20" dirty="0">
                <a:solidFill>
                  <a:srgbClr val="292934"/>
                </a:solidFill>
                <a:latin typeface="Arial MT"/>
                <a:cs typeface="Arial MT"/>
              </a:rPr>
              <a:t>and</a:t>
            </a:r>
            <a:r>
              <a:rPr sz="2400" b="1" spc="95" dirty="0">
                <a:solidFill>
                  <a:srgbClr val="292934"/>
                </a:solidFill>
                <a:latin typeface="Arial MT"/>
                <a:cs typeface="Arial MT"/>
              </a:rPr>
              <a:t> </a:t>
            </a:r>
            <a:r>
              <a:rPr sz="2400" b="1" spc="-20" dirty="0">
                <a:solidFill>
                  <a:srgbClr val="292934"/>
                </a:solidFill>
                <a:latin typeface="Arial MT"/>
                <a:cs typeface="Arial MT"/>
              </a:rPr>
              <a:t>biliary</a:t>
            </a:r>
            <a:r>
              <a:rPr sz="2400" b="1" spc="75" dirty="0">
                <a:solidFill>
                  <a:srgbClr val="292934"/>
                </a:solidFill>
                <a:latin typeface="Arial MT"/>
                <a:cs typeface="Arial MT"/>
              </a:rPr>
              <a:t> </a:t>
            </a:r>
            <a:r>
              <a:rPr sz="2400" b="1" spc="-10" dirty="0">
                <a:solidFill>
                  <a:srgbClr val="292934"/>
                </a:solidFill>
                <a:latin typeface="Arial MT"/>
                <a:cs typeface="Arial MT"/>
              </a:rPr>
              <a:t>tree</a:t>
            </a:r>
            <a:r>
              <a:rPr lang="en-US" sz="2400" b="1" spc="25" dirty="0">
                <a:solidFill>
                  <a:srgbClr val="292934"/>
                </a:solidFill>
                <a:latin typeface="Arial MT"/>
                <a:cs typeface="Arial MT"/>
              </a:rPr>
              <a:t>.</a:t>
            </a:r>
          </a:p>
          <a:p>
            <a:pPr marL="180975" marR="5080" indent="-180975">
              <a:lnSpc>
                <a:spcPct val="100000"/>
              </a:lnSpc>
              <a:spcBef>
                <a:spcPts val="105"/>
              </a:spcBef>
              <a:buClr>
                <a:srgbClr val="92A199"/>
              </a:buClr>
              <a:buSzPct val="83333"/>
              <a:buChar char="•"/>
              <a:tabLst>
                <a:tab pos="180975" algn="l"/>
              </a:tabLst>
            </a:pPr>
            <a:r>
              <a:rPr lang="en-US" sz="2400" b="1" spc="25" dirty="0">
                <a:solidFill>
                  <a:srgbClr val="292934"/>
                </a:solidFill>
                <a:latin typeface="Arial MT"/>
                <a:cs typeface="Arial MT"/>
              </a:rPr>
              <a:t>It is placed approximately 3 cm below and parallel to the costal margin.</a:t>
            </a:r>
          </a:p>
        </p:txBody>
      </p:sp>
    </p:spTree>
    <p:extLst>
      <p:ext uri="{BB962C8B-B14F-4D97-AF65-F5344CB8AC3E}">
        <p14:creationId xmlns:p14="http://schemas.microsoft.com/office/powerpoint/2010/main" val="39348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زوايا مستديرة 7">
            <a:extLst>
              <a:ext uri="{FF2B5EF4-FFF2-40B4-BE49-F238E27FC236}">
                <a16:creationId xmlns:a16="http://schemas.microsoft.com/office/drawing/2014/main" id="{980105A3-2E58-5B1E-F5C9-711B084C49BD}"/>
              </a:ext>
            </a:extLst>
          </p:cNvPr>
          <p:cNvSpPr/>
          <p:nvPr/>
        </p:nvSpPr>
        <p:spPr>
          <a:xfrm>
            <a:off x="3486807" y="4930915"/>
            <a:ext cx="4819650" cy="17088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82812" y="218284"/>
            <a:ext cx="6626225" cy="940001"/>
          </a:xfrm>
          <a:prstGeom prst="rect">
            <a:avLst/>
          </a:prstGeom>
        </p:spPr>
        <p:txBody>
          <a:bodyPr vert="horz" wrap="square" lIns="0" tIns="16510" rIns="0" bIns="0" rtlCol="0">
            <a:spAutoFit/>
          </a:bodyPr>
          <a:lstStyle/>
          <a:p>
            <a:pPr marL="12700">
              <a:lnSpc>
                <a:spcPct val="100000"/>
              </a:lnSpc>
              <a:spcBef>
                <a:spcPts val="130"/>
              </a:spcBef>
            </a:pPr>
            <a:r>
              <a:rPr sz="6000" b="1" spc="-80" dirty="0"/>
              <a:t>Kocher</a:t>
            </a:r>
            <a:r>
              <a:rPr sz="6000" b="1" spc="-165" dirty="0"/>
              <a:t> </a:t>
            </a:r>
            <a:r>
              <a:rPr sz="6000" b="1" spc="-90" dirty="0"/>
              <a:t>incision</a:t>
            </a:r>
          </a:p>
        </p:txBody>
      </p:sp>
      <p:sp>
        <p:nvSpPr>
          <p:cNvPr id="7" name="مربع نص 6">
            <a:extLst>
              <a:ext uri="{FF2B5EF4-FFF2-40B4-BE49-F238E27FC236}">
                <a16:creationId xmlns:a16="http://schemas.microsoft.com/office/drawing/2014/main" id="{7A335FEA-3344-96D8-D495-57D7F387F713}"/>
              </a:ext>
            </a:extLst>
          </p:cNvPr>
          <p:cNvSpPr txBox="1"/>
          <p:nvPr/>
        </p:nvSpPr>
        <p:spPr>
          <a:xfrm>
            <a:off x="428824" y="1486503"/>
            <a:ext cx="6934200" cy="4324261"/>
          </a:xfrm>
          <a:prstGeom prst="rect">
            <a:avLst/>
          </a:prstGeom>
          <a:noFill/>
        </p:spPr>
        <p:txBody>
          <a:bodyPr wrap="square" rtlCol="0">
            <a:spAutoFit/>
          </a:bodyPr>
          <a:lstStyle/>
          <a:p>
            <a:pPr marL="285750" indent="-285750">
              <a:buClr>
                <a:schemeClr val="tx2">
                  <a:lumMod val="20000"/>
                  <a:lumOff val="80000"/>
                </a:schemeClr>
              </a:buClr>
              <a:buFont typeface="Arial" panose="020B0604020202020204" pitchFamily="34" charset="0"/>
              <a:buChar char="•"/>
            </a:pPr>
            <a:r>
              <a:rPr lang="en-US" sz="3300" b="1" dirty="0">
                <a:solidFill>
                  <a:srgbClr val="FF0000"/>
                </a:solidFill>
                <a:latin typeface="Arial MT"/>
              </a:rPr>
              <a:t>Kocher incision </a:t>
            </a:r>
            <a:r>
              <a:rPr lang="en-US" sz="3300" b="1" dirty="0">
                <a:latin typeface="Arial MT"/>
              </a:rPr>
              <a:t>cut through:</a:t>
            </a:r>
          </a:p>
          <a:p>
            <a:pPr marL="285750" indent="-285750">
              <a:buClr>
                <a:schemeClr val="tx2">
                  <a:lumMod val="20000"/>
                  <a:lumOff val="80000"/>
                </a:schemeClr>
              </a:buClr>
              <a:buFont typeface="Wingdings" panose="05000000000000000000" pitchFamily="2" charset="2"/>
              <a:buChar char="Ø"/>
            </a:pPr>
            <a:r>
              <a:rPr lang="en-US" sz="2200" b="1" dirty="0">
                <a:latin typeface="Arial MT"/>
              </a:rPr>
              <a:t>Skin</a:t>
            </a:r>
          </a:p>
          <a:p>
            <a:pPr marL="285750" indent="-285750">
              <a:buClr>
                <a:schemeClr val="tx2">
                  <a:lumMod val="20000"/>
                  <a:lumOff val="80000"/>
                </a:schemeClr>
              </a:buClr>
              <a:buFont typeface="Wingdings" panose="05000000000000000000" pitchFamily="2" charset="2"/>
              <a:buChar char="Ø"/>
            </a:pPr>
            <a:r>
              <a:rPr lang="en-US" sz="2200" b="1" dirty="0">
                <a:latin typeface="Arial MT"/>
              </a:rPr>
              <a:t>Superficial fascia: I. Camper's fascia (fatty layer) 2. Scarpa's fascia</a:t>
            </a:r>
          </a:p>
          <a:p>
            <a:pPr marL="285750" indent="-285750">
              <a:buClr>
                <a:schemeClr val="tx2">
                  <a:lumMod val="20000"/>
                  <a:lumOff val="80000"/>
                </a:schemeClr>
              </a:buClr>
              <a:buFont typeface="Wingdings" panose="05000000000000000000" pitchFamily="2" charset="2"/>
              <a:buChar char="Ø"/>
            </a:pPr>
            <a:r>
              <a:rPr lang="en-US" sz="2200" b="1" dirty="0">
                <a:latin typeface="Arial MT"/>
              </a:rPr>
              <a:t>(Membranous layer)</a:t>
            </a:r>
          </a:p>
          <a:p>
            <a:pPr marL="285750" indent="-285750">
              <a:buClr>
                <a:schemeClr val="tx2">
                  <a:lumMod val="20000"/>
                  <a:lumOff val="80000"/>
                </a:schemeClr>
              </a:buClr>
              <a:buFont typeface="Wingdings" panose="05000000000000000000" pitchFamily="2" charset="2"/>
              <a:buChar char="Ø"/>
            </a:pPr>
            <a:r>
              <a:rPr lang="en-US" sz="2200" b="1" dirty="0">
                <a:latin typeface="Arial MT"/>
              </a:rPr>
              <a:t>	Lateral half : External oblique / Internal oblique /  </a:t>
            </a:r>
            <a:r>
              <a:rPr lang="en-US" sz="2200" b="1" dirty="0" err="1">
                <a:latin typeface="Arial MT"/>
              </a:rPr>
              <a:t>Transversis</a:t>
            </a:r>
            <a:r>
              <a:rPr lang="en-US" sz="2200" b="1" dirty="0">
                <a:latin typeface="Arial MT"/>
              </a:rPr>
              <a:t> abdominis</a:t>
            </a:r>
          </a:p>
          <a:p>
            <a:pPr marL="285750" indent="-285750">
              <a:buClr>
                <a:schemeClr val="tx2">
                  <a:lumMod val="20000"/>
                  <a:lumOff val="80000"/>
                </a:schemeClr>
              </a:buClr>
              <a:buFont typeface="Wingdings" panose="05000000000000000000" pitchFamily="2" charset="2"/>
              <a:buChar char="Ø"/>
            </a:pPr>
            <a:r>
              <a:rPr lang="en-US" sz="2200" b="1" dirty="0">
                <a:latin typeface="Arial MT"/>
              </a:rPr>
              <a:t>Medial half: anterior rectus sheath /Rectus abdominis/ posterior rectus sheath</a:t>
            </a:r>
          </a:p>
          <a:p>
            <a:pPr marL="285750" indent="-285750">
              <a:buClr>
                <a:schemeClr val="tx2">
                  <a:lumMod val="20000"/>
                  <a:lumOff val="80000"/>
                </a:schemeClr>
              </a:buClr>
              <a:buFont typeface="Wingdings" panose="05000000000000000000" pitchFamily="2" charset="2"/>
              <a:buChar char="Ø"/>
            </a:pPr>
            <a:r>
              <a:rPr lang="en-US" sz="2200" b="1" dirty="0">
                <a:latin typeface="Arial MT"/>
              </a:rPr>
              <a:t>Transversalis fascia</a:t>
            </a:r>
          </a:p>
          <a:p>
            <a:pPr marL="285750" indent="-285750">
              <a:buClr>
                <a:schemeClr val="tx2">
                  <a:lumMod val="20000"/>
                  <a:lumOff val="80000"/>
                </a:schemeClr>
              </a:buClr>
              <a:buFont typeface="Wingdings" panose="05000000000000000000" pitchFamily="2" charset="2"/>
              <a:buChar char="Ø"/>
            </a:pPr>
            <a:r>
              <a:rPr lang="en-US" sz="2200" b="1" dirty="0">
                <a:latin typeface="Arial MT"/>
              </a:rPr>
              <a:t>Extraperitoneal fat</a:t>
            </a:r>
          </a:p>
          <a:p>
            <a:pPr marL="285750" indent="-285750">
              <a:buClr>
                <a:schemeClr val="tx2">
                  <a:lumMod val="20000"/>
                  <a:lumOff val="80000"/>
                </a:schemeClr>
              </a:buClr>
              <a:buFont typeface="Wingdings" panose="05000000000000000000" pitchFamily="2" charset="2"/>
              <a:buChar char="Ø"/>
            </a:pPr>
            <a:r>
              <a:rPr lang="en-US" sz="2200" b="1" dirty="0">
                <a:latin typeface="Arial MT"/>
              </a:rPr>
              <a:t>peritoneum</a:t>
            </a:r>
          </a:p>
        </p:txBody>
      </p:sp>
      <p:sp>
        <p:nvSpPr>
          <p:cNvPr id="3" name="object 3"/>
          <p:cNvSpPr txBox="1"/>
          <p:nvPr/>
        </p:nvSpPr>
        <p:spPr>
          <a:xfrm>
            <a:off x="3410607" y="4956363"/>
            <a:ext cx="4972050" cy="1708801"/>
          </a:xfrm>
          <a:prstGeom prst="rect">
            <a:avLst/>
          </a:prstGeom>
        </p:spPr>
        <p:txBody>
          <a:bodyPr vert="horz" wrap="square" lIns="0" tIns="15875" rIns="0" bIns="0" rtlCol="0">
            <a:spAutoFit/>
          </a:bodyPr>
          <a:lstStyle/>
          <a:p>
            <a:pPr marL="12700" algn="ctr">
              <a:lnSpc>
                <a:spcPct val="100000"/>
              </a:lnSpc>
              <a:spcBef>
                <a:spcPts val="125"/>
              </a:spcBef>
            </a:pPr>
            <a:r>
              <a:rPr sz="2200" b="1" spc="10" dirty="0">
                <a:solidFill>
                  <a:schemeClr val="bg1"/>
                </a:solidFill>
                <a:latin typeface="Arial MT"/>
                <a:cs typeface="Arial MT"/>
              </a:rPr>
              <a:t>Disadvantage</a:t>
            </a:r>
            <a:r>
              <a:rPr lang="en-US" sz="2200" b="1" spc="10" dirty="0">
                <a:solidFill>
                  <a:schemeClr val="bg1"/>
                </a:solidFill>
                <a:latin typeface="Arial MT"/>
                <a:cs typeface="Arial MT"/>
              </a:rPr>
              <a:t>s</a:t>
            </a:r>
            <a:r>
              <a:rPr sz="2200" b="1" spc="105" dirty="0">
                <a:solidFill>
                  <a:schemeClr val="bg1"/>
                </a:solidFill>
                <a:latin typeface="Arial MT"/>
                <a:cs typeface="Arial MT"/>
              </a:rPr>
              <a:t> </a:t>
            </a:r>
            <a:r>
              <a:rPr sz="2200" b="1" spc="-5" dirty="0">
                <a:solidFill>
                  <a:schemeClr val="bg1"/>
                </a:solidFill>
                <a:latin typeface="Arial MT"/>
                <a:cs typeface="Arial MT"/>
              </a:rPr>
              <a:t>include</a:t>
            </a:r>
            <a:r>
              <a:rPr lang="en-US" sz="2200" b="1" dirty="0">
                <a:solidFill>
                  <a:schemeClr val="bg1"/>
                </a:solidFill>
                <a:latin typeface="Arial MT"/>
                <a:cs typeface="Arial MT"/>
              </a:rPr>
              <a:t> </a:t>
            </a:r>
            <a:r>
              <a:rPr sz="2200" b="1" spc="-5" dirty="0">
                <a:solidFill>
                  <a:schemeClr val="bg1"/>
                </a:solidFill>
                <a:latin typeface="Arial MT"/>
                <a:cs typeface="Arial MT"/>
              </a:rPr>
              <a:t>the</a:t>
            </a:r>
            <a:r>
              <a:rPr sz="2200" b="1" spc="110" dirty="0">
                <a:solidFill>
                  <a:schemeClr val="bg1"/>
                </a:solidFill>
                <a:latin typeface="Arial MT"/>
                <a:cs typeface="Arial MT"/>
              </a:rPr>
              <a:t> </a:t>
            </a:r>
            <a:r>
              <a:rPr sz="2200" b="1" spc="25" dirty="0">
                <a:solidFill>
                  <a:schemeClr val="bg1"/>
                </a:solidFill>
                <a:latin typeface="Arial MT"/>
                <a:cs typeface="Arial MT"/>
              </a:rPr>
              <a:t>risk</a:t>
            </a:r>
            <a:r>
              <a:rPr sz="2200" b="1" spc="-25" dirty="0">
                <a:solidFill>
                  <a:schemeClr val="bg1"/>
                </a:solidFill>
                <a:latin typeface="Arial MT"/>
                <a:cs typeface="Arial MT"/>
              </a:rPr>
              <a:t> </a:t>
            </a:r>
            <a:r>
              <a:rPr sz="2200" b="1" spc="20" dirty="0">
                <a:solidFill>
                  <a:schemeClr val="bg1"/>
                </a:solidFill>
                <a:latin typeface="Arial MT"/>
                <a:cs typeface="Arial MT"/>
              </a:rPr>
              <a:t>of</a:t>
            </a:r>
            <a:r>
              <a:rPr sz="2200" b="1" spc="25" dirty="0">
                <a:solidFill>
                  <a:schemeClr val="bg1"/>
                </a:solidFill>
                <a:latin typeface="Arial MT"/>
                <a:cs typeface="Arial MT"/>
              </a:rPr>
              <a:t> </a:t>
            </a:r>
            <a:r>
              <a:rPr sz="2200" b="1" spc="-10" dirty="0">
                <a:solidFill>
                  <a:schemeClr val="bg1"/>
                </a:solidFill>
                <a:latin typeface="Arial MT"/>
                <a:cs typeface="Arial MT"/>
              </a:rPr>
              <a:t>injuring</a:t>
            </a:r>
            <a:r>
              <a:rPr sz="2200" b="1" spc="195" dirty="0">
                <a:solidFill>
                  <a:schemeClr val="bg1"/>
                </a:solidFill>
                <a:latin typeface="Arial MT"/>
                <a:cs typeface="Arial MT"/>
              </a:rPr>
              <a:t> </a:t>
            </a:r>
            <a:r>
              <a:rPr sz="2200" b="1" spc="-5" dirty="0">
                <a:solidFill>
                  <a:schemeClr val="bg1"/>
                </a:solidFill>
                <a:latin typeface="Arial MT"/>
                <a:cs typeface="Arial MT"/>
              </a:rPr>
              <a:t>the</a:t>
            </a:r>
            <a:r>
              <a:rPr sz="2200" b="1" spc="110" dirty="0">
                <a:solidFill>
                  <a:schemeClr val="bg1"/>
                </a:solidFill>
                <a:latin typeface="Arial MT"/>
                <a:cs typeface="Arial MT"/>
              </a:rPr>
              <a:t> </a:t>
            </a:r>
            <a:r>
              <a:rPr sz="2200" b="1" spc="10" dirty="0">
                <a:solidFill>
                  <a:schemeClr val="bg1"/>
                </a:solidFill>
                <a:latin typeface="Arial MT"/>
                <a:cs typeface="Arial MT"/>
              </a:rPr>
              <a:t>superior</a:t>
            </a:r>
            <a:r>
              <a:rPr sz="2200" b="1" spc="65" dirty="0">
                <a:solidFill>
                  <a:schemeClr val="bg1"/>
                </a:solidFill>
                <a:latin typeface="Arial MT"/>
                <a:cs typeface="Arial MT"/>
              </a:rPr>
              <a:t> </a:t>
            </a:r>
            <a:r>
              <a:rPr sz="2200" b="1" spc="15" dirty="0">
                <a:solidFill>
                  <a:schemeClr val="bg1"/>
                </a:solidFill>
                <a:latin typeface="Arial MT"/>
                <a:cs typeface="Arial MT"/>
              </a:rPr>
              <a:t>epigastric </a:t>
            </a:r>
            <a:r>
              <a:rPr sz="2200" b="1" spc="20" dirty="0">
                <a:solidFill>
                  <a:schemeClr val="bg1"/>
                </a:solidFill>
                <a:latin typeface="Arial MT"/>
                <a:cs typeface="Arial MT"/>
              </a:rPr>
              <a:t> </a:t>
            </a:r>
            <a:r>
              <a:rPr sz="2200" b="1" spc="25" dirty="0">
                <a:solidFill>
                  <a:schemeClr val="bg1"/>
                </a:solidFill>
                <a:latin typeface="Arial MT"/>
                <a:cs typeface="Arial MT"/>
              </a:rPr>
              <a:t>vessels,</a:t>
            </a:r>
            <a:r>
              <a:rPr sz="2200" b="1" spc="45" dirty="0">
                <a:solidFill>
                  <a:schemeClr val="bg1"/>
                </a:solidFill>
                <a:latin typeface="Arial MT"/>
                <a:cs typeface="Arial MT"/>
              </a:rPr>
              <a:t> </a:t>
            </a:r>
            <a:r>
              <a:rPr sz="2200" b="1" spc="10" dirty="0">
                <a:solidFill>
                  <a:schemeClr val="bg1"/>
                </a:solidFill>
                <a:latin typeface="Arial MT"/>
                <a:cs typeface="Arial MT"/>
              </a:rPr>
              <a:t>lateral</a:t>
            </a:r>
            <a:r>
              <a:rPr sz="2200" b="1" spc="40" dirty="0">
                <a:solidFill>
                  <a:schemeClr val="bg1"/>
                </a:solidFill>
                <a:latin typeface="Arial MT"/>
                <a:cs typeface="Arial MT"/>
              </a:rPr>
              <a:t> </a:t>
            </a:r>
            <a:r>
              <a:rPr sz="2200" b="1" spc="15" dirty="0">
                <a:solidFill>
                  <a:schemeClr val="bg1"/>
                </a:solidFill>
                <a:latin typeface="Arial MT"/>
                <a:cs typeface="Arial MT"/>
              </a:rPr>
              <a:t>extension</a:t>
            </a:r>
            <a:r>
              <a:rPr sz="2200" b="1" spc="125" dirty="0">
                <a:solidFill>
                  <a:schemeClr val="bg1"/>
                </a:solidFill>
                <a:latin typeface="Arial MT"/>
                <a:cs typeface="Arial MT"/>
              </a:rPr>
              <a:t> </a:t>
            </a:r>
            <a:r>
              <a:rPr sz="2200" b="1" spc="20" dirty="0">
                <a:solidFill>
                  <a:schemeClr val="bg1"/>
                </a:solidFill>
                <a:latin typeface="Arial MT"/>
                <a:cs typeface="Arial MT"/>
              </a:rPr>
              <a:t>of</a:t>
            </a:r>
            <a:r>
              <a:rPr sz="2200" b="1" spc="-45" dirty="0">
                <a:solidFill>
                  <a:schemeClr val="bg1"/>
                </a:solidFill>
                <a:latin typeface="Arial MT"/>
                <a:cs typeface="Arial MT"/>
              </a:rPr>
              <a:t> </a:t>
            </a:r>
            <a:r>
              <a:rPr sz="2200" b="1" spc="-5" dirty="0">
                <a:solidFill>
                  <a:schemeClr val="bg1"/>
                </a:solidFill>
                <a:latin typeface="Arial MT"/>
                <a:cs typeface="Arial MT"/>
              </a:rPr>
              <a:t>the</a:t>
            </a:r>
            <a:r>
              <a:rPr sz="2200" b="1" spc="120" dirty="0">
                <a:solidFill>
                  <a:schemeClr val="bg1"/>
                </a:solidFill>
                <a:latin typeface="Arial MT"/>
                <a:cs typeface="Arial MT"/>
              </a:rPr>
              <a:t> </a:t>
            </a:r>
            <a:r>
              <a:rPr sz="2200" b="1" spc="20" dirty="0">
                <a:solidFill>
                  <a:schemeClr val="bg1"/>
                </a:solidFill>
                <a:latin typeface="Arial MT"/>
                <a:cs typeface="Arial MT"/>
              </a:rPr>
              <a:t>incision</a:t>
            </a:r>
            <a:r>
              <a:rPr lang="en-US" sz="2200" b="1" spc="20" dirty="0">
                <a:solidFill>
                  <a:schemeClr val="bg1"/>
                </a:solidFill>
                <a:latin typeface="Arial MT"/>
                <a:cs typeface="Arial MT"/>
              </a:rPr>
              <a:t> and </a:t>
            </a:r>
            <a:r>
              <a:rPr sz="2200" b="1" spc="15" dirty="0">
                <a:solidFill>
                  <a:schemeClr val="bg1"/>
                </a:solidFill>
                <a:latin typeface="Arial MT"/>
                <a:cs typeface="Arial MT"/>
              </a:rPr>
              <a:t>risks</a:t>
            </a:r>
            <a:r>
              <a:rPr sz="2200" b="1" spc="45" dirty="0">
                <a:solidFill>
                  <a:schemeClr val="bg1"/>
                </a:solidFill>
                <a:latin typeface="Arial MT"/>
                <a:cs typeface="Arial MT"/>
              </a:rPr>
              <a:t> </a:t>
            </a:r>
            <a:r>
              <a:rPr sz="2200" b="1" spc="5" dirty="0">
                <a:solidFill>
                  <a:schemeClr val="bg1"/>
                </a:solidFill>
                <a:latin typeface="Arial MT"/>
                <a:cs typeface="Arial MT"/>
              </a:rPr>
              <a:t>disruption</a:t>
            </a:r>
            <a:r>
              <a:rPr sz="2200" b="1" spc="110" dirty="0">
                <a:solidFill>
                  <a:schemeClr val="bg1"/>
                </a:solidFill>
                <a:latin typeface="Arial MT"/>
                <a:cs typeface="Arial MT"/>
              </a:rPr>
              <a:t> </a:t>
            </a:r>
            <a:r>
              <a:rPr sz="2200" b="1" spc="20" dirty="0">
                <a:solidFill>
                  <a:schemeClr val="bg1"/>
                </a:solidFill>
                <a:latin typeface="Arial MT"/>
                <a:cs typeface="Arial MT"/>
              </a:rPr>
              <a:t>of</a:t>
            </a:r>
            <a:r>
              <a:rPr sz="2200" b="1" spc="25" dirty="0">
                <a:solidFill>
                  <a:schemeClr val="bg1"/>
                </a:solidFill>
                <a:latin typeface="Arial MT"/>
                <a:cs typeface="Arial MT"/>
              </a:rPr>
              <a:t> </a:t>
            </a:r>
            <a:r>
              <a:rPr sz="2200" b="1" spc="20" dirty="0">
                <a:solidFill>
                  <a:schemeClr val="bg1"/>
                </a:solidFill>
                <a:latin typeface="Arial MT"/>
                <a:cs typeface="Arial MT"/>
              </a:rPr>
              <a:t>intercostal</a:t>
            </a:r>
            <a:r>
              <a:rPr sz="2200" b="1" spc="-35" dirty="0">
                <a:solidFill>
                  <a:schemeClr val="bg1"/>
                </a:solidFill>
                <a:latin typeface="Arial MT"/>
                <a:cs typeface="Arial MT"/>
              </a:rPr>
              <a:t> </a:t>
            </a:r>
            <a:r>
              <a:rPr sz="2200" b="1" spc="15" dirty="0">
                <a:solidFill>
                  <a:schemeClr val="bg1"/>
                </a:solidFill>
                <a:latin typeface="Arial MT"/>
                <a:cs typeface="Arial MT"/>
              </a:rPr>
              <a:t>nerves.</a:t>
            </a:r>
            <a:endParaRPr sz="2200" b="1" dirty="0">
              <a:solidFill>
                <a:schemeClr val="bg1"/>
              </a:solidFill>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9307" y="350294"/>
            <a:ext cx="6702425" cy="940001"/>
          </a:xfrm>
          <a:prstGeom prst="rect">
            <a:avLst/>
          </a:prstGeom>
        </p:spPr>
        <p:txBody>
          <a:bodyPr vert="horz" wrap="square" lIns="0" tIns="16510" rIns="0" bIns="0" rtlCol="0">
            <a:spAutoFit/>
          </a:bodyPr>
          <a:lstStyle/>
          <a:p>
            <a:pPr marL="12700" algn="ctr">
              <a:lnSpc>
                <a:spcPct val="100000"/>
              </a:lnSpc>
              <a:spcBef>
                <a:spcPts val="130"/>
              </a:spcBef>
            </a:pPr>
            <a:r>
              <a:rPr lang="en-US" sz="6000" b="1" spc="-80" dirty="0"/>
              <a:t>Chevron incision</a:t>
            </a:r>
            <a:endParaRPr lang="en-US" sz="6000" b="1" spc="-90" dirty="0"/>
          </a:p>
        </p:txBody>
      </p:sp>
      <p:pic>
        <p:nvPicPr>
          <p:cNvPr id="4" name="object 4"/>
          <p:cNvPicPr/>
          <p:nvPr/>
        </p:nvPicPr>
        <p:blipFill>
          <a:blip r:embed="rId2" cstate="print"/>
          <a:stretch>
            <a:fillRect/>
          </a:stretch>
        </p:blipFill>
        <p:spPr>
          <a:xfrm>
            <a:off x="4267200" y="1529255"/>
            <a:ext cx="4114800" cy="4660051"/>
          </a:xfrm>
          <a:prstGeom prst="rect">
            <a:avLst/>
          </a:prstGeom>
        </p:spPr>
      </p:pic>
      <p:sp>
        <p:nvSpPr>
          <p:cNvPr id="3" name="object 3"/>
          <p:cNvSpPr txBox="1"/>
          <p:nvPr/>
        </p:nvSpPr>
        <p:spPr>
          <a:xfrm>
            <a:off x="76200" y="1524000"/>
            <a:ext cx="4648200" cy="4671151"/>
          </a:xfrm>
          <a:prstGeom prst="rect">
            <a:avLst/>
          </a:prstGeom>
        </p:spPr>
        <p:txBody>
          <a:bodyPr vert="horz" wrap="square" lIns="0" tIns="13335" rIns="0" bIns="0" rtlCol="0">
            <a:spAutoFit/>
          </a:bodyPr>
          <a:lstStyle/>
          <a:p>
            <a:pPr marL="180975" marR="5080" indent="-180975">
              <a:lnSpc>
                <a:spcPct val="100000"/>
              </a:lnSpc>
              <a:spcBef>
                <a:spcPts val="105"/>
              </a:spcBef>
              <a:buClr>
                <a:srgbClr val="92A199"/>
              </a:buClr>
              <a:buSzPct val="83333"/>
              <a:buChar char="•"/>
              <a:tabLst>
                <a:tab pos="180975" algn="l"/>
              </a:tabLst>
            </a:pPr>
            <a:r>
              <a:rPr lang="en-US" sz="2400" b="1" dirty="0">
                <a:solidFill>
                  <a:srgbClr val="FF0000"/>
                </a:solidFill>
                <a:latin typeface="Arial MT"/>
                <a:cs typeface="Arial MT"/>
              </a:rPr>
              <a:t>Chevron incision </a:t>
            </a:r>
            <a:r>
              <a:rPr lang="en-US" sz="2100" b="1" dirty="0">
                <a:latin typeface="Arial MT"/>
                <a:cs typeface="Arial MT"/>
              </a:rPr>
              <a:t>is essentially an extension of the Kocher incision across the midline to involve the other side of the abdomen. (</a:t>
            </a:r>
            <a:r>
              <a:rPr lang="en-US" sz="2100" b="1" u="sng" dirty="0">
                <a:latin typeface="Arial MT"/>
                <a:cs typeface="Arial MT"/>
              </a:rPr>
              <a:t>4 in picture</a:t>
            </a:r>
            <a:r>
              <a:rPr lang="en-US" sz="2100" b="1" dirty="0">
                <a:latin typeface="Arial MT"/>
                <a:cs typeface="Arial MT"/>
              </a:rPr>
              <a:t>)</a:t>
            </a:r>
          </a:p>
          <a:p>
            <a:pPr marL="180975" marR="5080" indent="-180975">
              <a:lnSpc>
                <a:spcPct val="100000"/>
              </a:lnSpc>
              <a:spcBef>
                <a:spcPts val="105"/>
              </a:spcBef>
              <a:buClr>
                <a:srgbClr val="92A199"/>
              </a:buClr>
              <a:buSzPct val="83333"/>
              <a:buChar char="•"/>
              <a:tabLst>
                <a:tab pos="180975" algn="l"/>
              </a:tabLst>
            </a:pPr>
            <a:r>
              <a:rPr lang="en-US" sz="2100" b="1" dirty="0">
                <a:latin typeface="Arial MT"/>
                <a:cs typeface="Arial MT"/>
              </a:rPr>
              <a:t>It is important for gaining good access to the upper abdomen for major surgery</a:t>
            </a:r>
          </a:p>
          <a:p>
            <a:pPr marL="180975" marR="5080" indent="-180975">
              <a:lnSpc>
                <a:spcPct val="100000"/>
              </a:lnSpc>
              <a:spcBef>
                <a:spcPts val="105"/>
              </a:spcBef>
              <a:buClr>
                <a:srgbClr val="92A199"/>
              </a:buClr>
              <a:buSzPct val="83333"/>
              <a:buChar char="•"/>
              <a:tabLst>
                <a:tab pos="180975" algn="l"/>
              </a:tabLst>
            </a:pPr>
            <a:r>
              <a:rPr lang="en-US" sz="2100" b="1" dirty="0">
                <a:latin typeface="Arial MT"/>
                <a:cs typeface="Arial MT"/>
              </a:rPr>
              <a:t>This incision may be combined with a sternotomy incision (</a:t>
            </a:r>
            <a:r>
              <a:rPr lang="en-US" sz="2100" b="1" u="sng" dirty="0">
                <a:latin typeface="Arial MT"/>
                <a:cs typeface="Arial MT"/>
              </a:rPr>
              <a:t>5 in picture</a:t>
            </a:r>
            <a:r>
              <a:rPr lang="en-US" sz="2100" b="1" dirty="0">
                <a:latin typeface="Arial MT"/>
                <a:cs typeface="Arial MT"/>
              </a:rPr>
              <a:t>) during cardiac or liver surgery. This combined incision</a:t>
            </a:r>
          </a:p>
          <a:p>
            <a:pPr marR="5080">
              <a:lnSpc>
                <a:spcPct val="100000"/>
              </a:lnSpc>
              <a:spcBef>
                <a:spcPts val="105"/>
              </a:spcBef>
              <a:buClr>
                <a:srgbClr val="92A199"/>
              </a:buClr>
              <a:buSzPct val="83333"/>
              <a:tabLst>
                <a:tab pos="180975" algn="l"/>
              </a:tabLst>
            </a:pPr>
            <a:r>
              <a:rPr lang="en-US" sz="2100" b="1" dirty="0">
                <a:latin typeface="Arial MT"/>
                <a:cs typeface="Arial MT"/>
              </a:rPr>
              <a:t>  is known as a </a:t>
            </a:r>
            <a:r>
              <a:rPr lang="en-US" sz="2300" b="1" dirty="0">
                <a:solidFill>
                  <a:srgbClr val="FF0000"/>
                </a:solidFill>
                <a:latin typeface="Arial MT"/>
                <a:cs typeface="Arial MT"/>
              </a:rPr>
              <a:t>'Mercedes-Benz’</a:t>
            </a:r>
          </a:p>
          <a:p>
            <a:pPr marR="5080">
              <a:lnSpc>
                <a:spcPct val="100000"/>
              </a:lnSpc>
              <a:spcBef>
                <a:spcPts val="105"/>
              </a:spcBef>
              <a:buClr>
                <a:srgbClr val="92A199"/>
              </a:buClr>
              <a:buSzPct val="83333"/>
              <a:tabLst>
                <a:tab pos="180975" algn="l"/>
              </a:tabLst>
            </a:pPr>
            <a:r>
              <a:rPr lang="en-US" sz="2300" b="1" dirty="0">
                <a:solidFill>
                  <a:srgbClr val="FF0000"/>
                </a:solidFill>
                <a:latin typeface="Arial MT"/>
                <a:cs typeface="Arial MT"/>
              </a:rPr>
              <a:t>  incision.</a:t>
            </a:r>
            <a:endParaRPr sz="2300" b="1" dirty="0">
              <a:solidFill>
                <a:srgbClr val="FF0000"/>
              </a:solidFill>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508" y="93478"/>
            <a:ext cx="7845425" cy="1555554"/>
          </a:xfrm>
          <a:prstGeom prst="rect">
            <a:avLst/>
          </a:prstGeom>
        </p:spPr>
        <p:txBody>
          <a:bodyPr vert="horz" wrap="square" lIns="0" tIns="16510" rIns="0" bIns="0" rtlCol="0">
            <a:spAutoFit/>
          </a:bodyPr>
          <a:lstStyle/>
          <a:p>
            <a:pPr marL="12700">
              <a:lnSpc>
                <a:spcPct val="100000"/>
              </a:lnSpc>
              <a:spcBef>
                <a:spcPts val="130"/>
              </a:spcBef>
            </a:pPr>
            <a:r>
              <a:rPr lang="en-US" sz="5000" b="1" spc="-80" dirty="0"/>
              <a:t>Indications of the </a:t>
            </a:r>
            <a:r>
              <a:rPr lang="en-US" sz="5000" b="1" spc="-90" dirty="0"/>
              <a:t>I</a:t>
            </a:r>
            <a:r>
              <a:rPr sz="5000" b="1" spc="-90" dirty="0"/>
              <a:t>ncision</a:t>
            </a:r>
            <a:r>
              <a:rPr lang="en-US" sz="5000" b="1" spc="-90" dirty="0"/>
              <a:t>s</a:t>
            </a:r>
            <a:endParaRPr sz="5000" b="1" spc="-90" dirty="0"/>
          </a:p>
        </p:txBody>
      </p:sp>
      <p:sp>
        <p:nvSpPr>
          <p:cNvPr id="4" name="object 4"/>
          <p:cNvSpPr txBox="1"/>
          <p:nvPr/>
        </p:nvSpPr>
        <p:spPr>
          <a:xfrm>
            <a:off x="228601" y="2133600"/>
            <a:ext cx="8136078" cy="4195315"/>
          </a:xfrm>
          <a:prstGeom prst="rect">
            <a:avLst/>
          </a:prstGeom>
        </p:spPr>
        <p:txBody>
          <a:bodyPr vert="horz" wrap="square" lIns="0" tIns="61594" rIns="0" bIns="0" rtlCol="0">
            <a:spAutoFit/>
          </a:bodyPr>
          <a:lstStyle/>
          <a:p>
            <a:pPr marL="355600" marR="1027430" indent="-342900">
              <a:lnSpc>
                <a:spcPct val="101000"/>
              </a:lnSpc>
              <a:spcBef>
                <a:spcPts val="1285"/>
              </a:spcBef>
              <a:buFont typeface="Arial" panose="020B0604020202020204" pitchFamily="34" charset="0"/>
              <a:buChar char="•"/>
            </a:pPr>
            <a:r>
              <a:rPr sz="2200" b="1" spc="10" dirty="0">
                <a:solidFill>
                  <a:srgbClr val="292934"/>
                </a:solidFill>
                <a:latin typeface="Arial MT"/>
                <a:cs typeface="Arial MT"/>
              </a:rPr>
              <a:t>Indications </a:t>
            </a:r>
            <a:r>
              <a:rPr sz="2200" b="1" spc="20" dirty="0">
                <a:solidFill>
                  <a:srgbClr val="292934"/>
                </a:solidFill>
                <a:latin typeface="Arial MT"/>
                <a:cs typeface="Arial MT"/>
              </a:rPr>
              <a:t>of </a:t>
            </a:r>
            <a:r>
              <a:rPr sz="2200" b="1" spc="-5" dirty="0">
                <a:solidFill>
                  <a:srgbClr val="292934"/>
                </a:solidFill>
                <a:latin typeface="Arial MT"/>
                <a:cs typeface="Arial MT"/>
              </a:rPr>
              <a:t>the </a:t>
            </a:r>
            <a:r>
              <a:rPr sz="2200" b="1" spc="5" dirty="0">
                <a:solidFill>
                  <a:srgbClr val="292934"/>
                </a:solidFill>
                <a:latin typeface="Arial MT"/>
                <a:cs typeface="Arial MT"/>
              </a:rPr>
              <a:t>kocher </a:t>
            </a:r>
            <a:r>
              <a:rPr sz="2200" b="1" spc="10" dirty="0">
                <a:solidFill>
                  <a:srgbClr val="292934"/>
                </a:solidFill>
                <a:latin typeface="Arial MT"/>
                <a:cs typeface="Arial MT"/>
              </a:rPr>
              <a:t>incision: </a:t>
            </a:r>
            <a:r>
              <a:rPr sz="2200" b="1" spc="-15" dirty="0">
                <a:solidFill>
                  <a:srgbClr val="292934"/>
                </a:solidFill>
                <a:latin typeface="Arial MT"/>
                <a:cs typeface="Arial MT"/>
              </a:rPr>
              <a:t>gall</a:t>
            </a:r>
            <a:r>
              <a:rPr sz="2200" b="1" spc="-10" dirty="0">
                <a:solidFill>
                  <a:srgbClr val="292934"/>
                </a:solidFill>
                <a:latin typeface="Arial MT"/>
                <a:cs typeface="Arial MT"/>
              </a:rPr>
              <a:t> </a:t>
            </a:r>
            <a:r>
              <a:rPr sz="2200" b="1" spc="-15" dirty="0">
                <a:solidFill>
                  <a:srgbClr val="292934"/>
                </a:solidFill>
                <a:latin typeface="Arial MT"/>
                <a:cs typeface="Arial MT"/>
              </a:rPr>
              <a:t>bladder</a:t>
            </a:r>
            <a:r>
              <a:rPr sz="2200" b="1" spc="-10" dirty="0">
                <a:solidFill>
                  <a:srgbClr val="292934"/>
                </a:solidFill>
                <a:latin typeface="Arial MT"/>
                <a:cs typeface="Arial MT"/>
              </a:rPr>
              <a:t> </a:t>
            </a:r>
            <a:r>
              <a:rPr sz="2200" b="1" dirty="0">
                <a:solidFill>
                  <a:srgbClr val="292934"/>
                </a:solidFill>
                <a:latin typeface="Arial MT"/>
                <a:cs typeface="Arial MT"/>
              </a:rPr>
              <a:t>and biliary </a:t>
            </a:r>
            <a:r>
              <a:rPr sz="2200" b="1" spc="20" dirty="0">
                <a:solidFill>
                  <a:srgbClr val="292934"/>
                </a:solidFill>
                <a:latin typeface="Arial MT"/>
                <a:cs typeface="Arial MT"/>
              </a:rPr>
              <a:t>tract </a:t>
            </a:r>
            <a:r>
              <a:rPr sz="2200" b="1" spc="15" dirty="0">
                <a:solidFill>
                  <a:srgbClr val="292934"/>
                </a:solidFill>
                <a:latin typeface="Arial MT"/>
                <a:cs typeface="Arial MT"/>
              </a:rPr>
              <a:t>operation </a:t>
            </a:r>
            <a:r>
              <a:rPr sz="2200" b="1" spc="-10" dirty="0">
                <a:solidFill>
                  <a:srgbClr val="292934"/>
                </a:solidFill>
                <a:latin typeface="Arial MT"/>
                <a:cs typeface="Arial MT"/>
              </a:rPr>
              <a:t>(usually</a:t>
            </a:r>
            <a:r>
              <a:rPr sz="2200" b="1" spc="-5" dirty="0">
                <a:solidFill>
                  <a:srgbClr val="292934"/>
                </a:solidFill>
                <a:latin typeface="Arial MT"/>
                <a:cs typeface="Arial MT"/>
              </a:rPr>
              <a:t> </a:t>
            </a:r>
            <a:r>
              <a:rPr sz="2200" b="1" spc="10" dirty="0">
                <a:solidFill>
                  <a:srgbClr val="292934"/>
                </a:solidFill>
                <a:latin typeface="Arial MT"/>
                <a:cs typeface="Arial MT"/>
              </a:rPr>
              <a:t>open </a:t>
            </a:r>
            <a:r>
              <a:rPr sz="2200" b="1" spc="-420" dirty="0">
                <a:solidFill>
                  <a:srgbClr val="292934"/>
                </a:solidFill>
                <a:latin typeface="Arial MT"/>
                <a:cs typeface="Arial MT"/>
              </a:rPr>
              <a:t> </a:t>
            </a:r>
            <a:r>
              <a:rPr sz="2200" b="1" spc="15" dirty="0">
                <a:solidFill>
                  <a:srgbClr val="292934"/>
                </a:solidFill>
                <a:latin typeface="Arial MT"/>
                <a:cs typeface="Arial MT"/>
              </a:rPr>
              <a:t>cholecystectomy)</a:t>
            </a:r>
            <a:r>
              <a:rPr lang="en-US" sz="2200" b="1" spc="15" dirty="0">
                <a:solidFill>
                  <a:srgbClr val="292934"/>
                </a:solidFill>
                <a:latin typeface="Arial MT"/>
                <a:cs typeface="Arial MT"/>
              </a:rPr>
              <a:t>.</a:t>
            </a:r>
            <a:endParaRPr sz="2200" b="1" dirty="0">
              <a:latin typeface="Arial MT"/>
              <a:cs typeface="Arial MT"/>
            </a:endParaRPr>
          </a:p>
          <a:p>
            <a:pPr marL="342900" indent="-342900">
              <a:lnSpc>
                <a:spcPct val="100000"/>
              </a:lnSpc>
              <a:spcBef>
                <a:spcPts val="15"/>
              </a:spcBef>
              <a:buFont typeface="Arial" panose="020B0604020202020204" pitchFamily="34" charset="0"/>
              <a:buChar char="•"/>
            </a:pPr>
            <a:endParaRPr sz="2200" b="1" dirty="0">
              <a:latin typeface="Arial MT"/>
              <a:cs typeface="Arial MT"/>
            </a:endParaRPr>
          </a:p>
          <a:p>
            <a:pPr marL="355600" marR="460375" indent="-342900">
              <a:lnSpc>
                <a:spcPct val="100899"/>
              </a:lnSpc>
              <a:buFont typeface="Arial" panose="020B0604020202020204" pitchFamily="34" charset="0"/>
              <a:buChar char="•"/>
            </a:pPr>
            <a:r>
              <a:rPr sz="2200" b="1" spc="15" dirty="0">
                <a:solidFill>
                  <a:srgbClr val="292934"/>
                </a:solidFill>
                <a:latin typeface="Arial MT"/>
                <a:cs typeface="Arial MT"/>
              </a:rPr>
              <a:t>Cheveron</a:t>
            </a:r>
            <a:r>
              <a:rPr sz="2200" b="1" spc="40" dirty="0">
                <a:solidFill>
                  <a:srgbClr val="292934"/>
                </a:solidFill>
                <a:latin typeface="Arial MT"/>
                <a:cs typeface="Arial MT"/>
              </a:rPr>
              <a:t> </a:t>
            </a:r>
            <a:r>
              <a:rPr sz="2200" b="1" spc="15" dirty="0">
                <a:solidFill>
                  <a:srgbClr val="292934"/>
                </a:solidFill>
                <a:latin typeface="Arial MT"/>
                <a:cs typeface="Arial MT"/>
              </a:rPr>
              <a:t>incisions</a:t>
            </a:r>
            <a:r>
              <a:rPr sz="2200" b="1" spc="60" dirty="0">
                <a:solidFill>
                  <a:srgbClr val="292934"/>
                </a:solidFill>
                <a:latin typeface="Arial MT"/>
                <a:cs typeface="Arial MT"/>
              </a:rPr>
              <a:t> </a:t>
            </a:r>
            <a:r>
              <a:rPr sz="2200" b="1" spc="-15" dirty="0">
                <a:solidFill>
                  <a:srgbClr val="292934"/>
                </a:solidFill>
                <a:latin typeface="Arial MT"/>
                <a:cs typeface="Arial MT"/>
              </a:rPr>
              <a:t>may</a:t>
            </a:r>
            <a:r>
              <a:rPr sz="2200" b="1" spc="135" dirty="0">
                <a:solidFill>
                  <a:srgbClr val="292934"/>
                </a:solidFill>
                <a:latin typeface="Arial MT"/>
                <a:cs typeface="Arial MT"/>
              </a:rPr>
              <a:t> </a:t>
            </a:r>
            <a:r>
              <a:rPr sz="2200" b="1" spc="-15" dirty="0">
                <a:solidFill>
                  <a:srgbClr val="292934"/>
                </a:solidFill>
                <a:latin typeface="Arial MT"/>
                <a:cs typeface="Arial MT"/>
              </a:rPr>
              <a:t>be</a:t>
            </a:r>
            <a:r>
              <a:rPr sz="2200" b="1" spc="125" dirty="0">
                <a:solidFill>
                  <a:srgbClr val="292934"/>
                </a:solidFill>
                <a:latin typeface="Arial MT"/>
                <a:cs typeface="Arial MT"/>
              </a:rPr>
              <a:t> </a:t>
            </a:r>
            <a:r>
              <a:rPr sz="2200" b="1" spc="10" dirty="0">
                <a:solidFill>
                  <a:srgbClr val="292934"/>
                </a:solidFill>
                <a:latin typeface="Arial MT"/>
                <a:cs typeface="Arial MT"/>
              </a:rPr>
              <a:t>used</a:t>
            </a:r>
            <a:r>
              <a:rPr sz="2200" b="1" spc="45" dirty="0">
                <a:solidFill>
                  <a:srgbClr val="292934"/>
                </a:solidFill>
                <a:latin typeface="Arial MT"/>
                <a:cs typeface="Arial MT"/>
              </a:rPr>
              <a:t> </a:t>
            </a:r>
            <a:r>
              <a:rPr sz="2200" b="1" spc="15" dirty="0">
                <a:solidFill>
                  <a:srgbClr val="292934"/>
                </a:solidFill>
                <a:latin typeface="Arial MT"/>
                <a:cs typeface="Arial MT"/>
              </a:rPr>
              <a:t>for</a:t>
            </a:r>
            <a:r>
              <a:rPr sz="2200" b="1" spc="45" dirty="0">
                <a:solidFill>
                  <a:srgbClr val="292934"/>
                </a:solidFill>
                <a:latin typeface="Arial MT"/>
                <a:cs typeface="Arial MT"/>
              </a:rPr>
              <a:t> </a:t>
            </a:r>
            <a:r>
              <a:rPr sz="2200" b="1" dirty="0">
                <a:solidFill>
                  <a:srgbClr val="292934"/>
                </a:solidFill>
                <a:latin typeface="Arial MT"/>
                <a:cs typeface="Arial MT"/>
              </a:rPr>
              <a:t>oesophagectomy,</a:t>
            </a:r>
            <a:r>
              <a:rPr sz="2200" b="1" spc="265" dirty="0">
                <a:solidFill>
                  <a:srgbClr val="292934"/>
                </a:solidFill>
                <a:latin typeface="Arial MT"/>
                <a:cs typeface="Arial MT"/>
              </a:rPr>
              <a:t> </a:t>
            </a:r>
            <a:r>
              <a:rPr sz="2200" b="1" dirty="0">
                <a:solidFill>
                  <a:srgbClr val="292934"/>
                </a:solidFill>
                <a:latin typeface="Arial MT"/>
                <a:cs typeface="Arial MT"/>
              </a:rPr>
              <a:t>gastrectomy,</a:t>
            </a:r>
            <a:r>
              <a:rPr sz="2200" b="1" spc="110" dirty="0">
                <a:solidFill>
                  <a:srgbClr val="292934"/>
                </a:solidFill>
                <a:latin typeface="Arial MT"/>
                <a:cs typeface="Arial MT"/>
              </a:rPr>
              <a:t> </a:t>
            </a:r>
            <a:r>
              <a:rPr sz="2200" b="1" spc="5" dirty="0">
                <a:solidFill>
                  <a:srgbClr val="292934"/>
                </a:solidFill>
                <a:latin typeface="Arial MT"/>
                <a:cs typeface="Arial MT"/>
              </a:rPr>
              <a:t>bilateral</a:t>
            </a:r>
            <a:r>
              <a:rPr sz="2200" b="1" spc="145" dirty="0">
                <a:solidFill>
                  <a:srgbClr val="292934"/>
                </a:solidFill>
                <a:latin typeface="Arial MT"/>
                <a:cs typeface="Arial MT"/>
              </a:rPr>
              <a:t> </a:t>
            </a:r>
            <a:r>
              <a:rPr sz="2200" b="1" spc="-5" dirty="0">
                <a:solidFill>
                  <a:srgbClr val="292934"/>
                </a:solidFill>
                <a:latin typeface="Arial MT"/>
                <a:cs typeface="Arial MT"/>
              </a:rPr>
              <a:t>adrenalectomy, </a:t>
            </a:r>
            <a:r>
              <a:rPr sz="2200" b="1" spc="-415" dirty="0">
                <a:solidFill>
                  <a:srgbClr val="292934"/>
                </a:solidFill>
                <a:latin typeface="Arial MT"/>
                <a:cs typeface="Arial MT"/>
              </a:rPr>
              <a:t> </a:t>
            </a:r>
            <a:r>
              <a:rPr sz="2200" b="1" spc="5" dirty="0">
                <a:solidFill>
                  <a:srgbClr val="292934"/>
                </a:solidFill>
                <a:latin typeface="Arial MT"/>
                <a:cs typeface="Arial MT"/>
              </a:rPr>
              <a:t>hepatic</a:t>
            </a:r>
            <a:r>
              <a:rPr sz="2200" b="1" spc="130" dirty="0">
                <a:solidFill>
                  <a:srgbClr val="292934"/>
                </a:solidFill>
                <a:latin typeface="Arial MT"/>
                <a:cs typeface="Arial MT"/>
              </a:rPr>
              <a:t> </a:t>
            </a:r>
            <a:r>
              <a:rPr sz="2200" b="1" spc="25" dirty="0">
                <a:solidFill>
                  <a:srgbClr val="292934"/>
                </a:solidFill>
                <a:latin typeface="Arial MT"/>
                <a:cs typeface="Arial MT"/>
              </a:rPr>
              <a:t>resections,</a:t>
            </a:r>
            <a:r>
              <a:rPr sz="2200" b="1" spc="-45" dirty="0">
                <a:solidFill>
                  <a:srgbClr val="292934"/>
                </a:solidFill>
                <a:latin typeface="Arial MT"/>
                <a:cs typeface="Arial MT"/>
              </a:rPr>
              <a:t> </a:t>
            </a:r>
            <a:r>
              <a:rPr sz="2200" b="1" spc="20" dirty="0">
                <a:solidFill>
                  <a:srgbClr val="292934"/>
                </a:solidFill>
                <a:latin typeface="Arial MT"/>
                <a:cs typeface="Arial MT"/>
              </a:rPr>
              <a:t>or </a:t>
            </a:r>
            <a:r>
              <a:rPr sz="2200" b="1" spc="10" dirty="0">
                <a:solidFill>
                  <a:srgbClr val="292934"/>
                </a:solidFill>
                <a:latin typeface="Arial MT"/>
                <a:cs typeface="Arial MT"/>
              </a:rPr>
              <a:t>liver</a:t>
            </a:r>
            <a:r>
              <a:rPr sz="2200" b="1" spc="20" dirty="0">
                <a:solidFill>
                  <a:srgbClr val="292934"/>
                </a:solidFill>
                <a:latin typeface="Arial MT"/>
                <a:cs typeface="Arial MT"/>
              </a:rPr>
              <a:t> </a:t>
            </a:r>
            <a:r>
              <a:rPr sz="2200" b="1" spc="5" dirty="0">
                <a:solidFill>
                  <a:srgbClr val="292934"/>
                </a:solidFill>
                <a:latin typeface="Arial MT"/>
                <a:cs typeface="Arial MT"/>
              </a:rPr>
              <a:t>transplantation</a:t>
            </a:r>
            <a:r>
              <a:rPr lang="en-US" sz="2200" b="1" spc="5" dirty="0">
                <a:solidFill>
                  <a:srgbClr val="292934"/>
                </a:solidFill>
                <a:latin typeface="Arial MT"/>
                <a:cs typeface="Arial MT"/>
              </a:rPr>
              <a:t>.</a:t>
            </a:r>
            <a:endParaRPr sz="2200" b="1" dirty="0">
              <a:latin typeface="Arial MT"/>
              <a:cs typeface="Arial MT"/>
            </a:endParaRPr>
          </a:p>
          <a:p>
            <a:pPr marL="342900" indent="-342900">
              <a:lnSpc>
                <a:spcPct val="100000"/>
              </a:lnSpc>
              <a:spcBef>
                <a:spcPts val="40"/>
              </a:spcBef>
              <a:buFont typeface="Arial" panose="020B0604020202020204" pitchFamily="34" charset="0"/>
              <a:buChar char="•"/>
            </a:pPr>
            <a:endParaRPr sz="2200" b="1" dirty="0">
              <a:latin typeface="Arial MT"/>
              <a:cs typeface="Arial MT"/>
            </a:endParaRPr>
          </a:p>
          <a:p>
            <a:pPr marL="355600" marR="5080" indent="-342900">
              <a:lnSpc>
                <a:spcPct val="105000"/>
              </a:lnSpc>
              <a:buFont typeface="Arial" panose="020B0604020202020204" pitchFamily="34" charset="0"/>
              <a:buChar char="•"/>
            </a:pPr>
            <a:r>
              <a:rPr sz="2200" b="1" spc="15" dirty="0">
                <a:solidFill>
                  <a:srgbClr val="292934"/>
                </a:solidFill>
                <a:latin typeface="Arial MT"/>
                <a:cs typeface="Arial MT"/>
              </a:rPr>
              <a:t>Mercedes </a:t>
            </a:r>
            <a:r>
              <a:rPr sz="2200" b="1" spc="-10" dirty="0">
                <a:solidFill>
                  <a:srgbClr val="292934"/>
                </a:solidFill>
                <a:latin typeface="Arial MT"/>
                <a:cs typeface="Arial MT"/>
              </a:rPr>
              <a:t>benz</a:t>
            </a:r>
            <a:r>
              <a:rPr sz="2200" b="1" spc="-5" dirty="0">
                <a:solidFill>
                  <a:srgbClr val="292934"/>
                </a:solidFill>
                <a:latin typeface="Arial MT"/>
                <a:cs typeface="Arial MT"/>
              </a:rPr>
              <a:t> </a:t>
            </a:r>
            <a:r>
              <a:rPr sz="2200" b="1" spc="-20" dirty="0">
                <a:solidFill>
                  <a:srgbClr val="292934"/>
                </a:solidFill>
                <a:latin typeface="Arial MT"/>
                <a:cs typeface="Arial MT"/>
              </a:rPr>
              <a:t>may</a:t>
            </a:r>
            <a:r>
              <a:rPr sz="2200" b="1" spc="-15" dirty="0">
                <a:solidFill>
                  <a:srgbClr val="292934"/>
                </a:solidFill>
                <a:latin typeface="Arial MT"/>
                <a:cs typeface="Arial MT"/>
              </a:rPr>
              <a:t> be</a:t>
            </a:r>
            <a:r>
              <a:rPr sz="2200" b="1" spc="-10" dirty="0">
                <a:solidFill>
                  <a:srgbClr val="292934"/>
                </a:solidFill>
                <a:latin typeface="Arial MT"/>
                <a:cs typeface="Arial MT"/>
              </a:rPr>
              <a:t> </a:t>
            </a:r>
            <a:r>
              <a:rPr sz="2200" b="1" spc="10" dirty="0">
                <a:solidFill>
                  <a:srgbClr val="292934"/>
                </a:solidFill>
                <a:latin typeface="Arial MT"/>
                <a:cs typeface="Arial MT"/>
              </a:rPr>
              <a:t>used </a:t>
            </a:r>
            <a:r>
              <a:rPr sz="2200" b="1" spc="15" dirty="0">
                <a:solidFill>
                  <a:srgbClr val="292934"/>
                </a:solidFill>
                <a:latin typeface="Arial MT"/>
                <a:cs typeface="Arial MT"/>
              </a:rPr>
              <a:t>for </a:t>
            </a:r>
            <a:r>
              <a:rPr sz="2200" b="1" spc="-5" dirty="0">
                <a:solidFill>
                  <a:srgbClr val="292934"/>
                </a:solidFill>
                <a:latin typeface="Arial MT"/>
                <a:cs typeface="Arial MT"/>
              </a:rPr>
              <a:t>the </a:t>
            </a:r>
            <a:r>
              <a:rPr sz="2200" b="1" dirty="0">
                <a:solidFill>
                  <a:srgbClr val="292934"/>
                </a:solidFill>
                <a:latin typeface="Arial MT"/>
                <a:cs typeface="Arial MT"/>
              </a:rPr>
              <a:t>same </a:t>
            </a:r>
            <a:r>
              <a:rPr sz="2200" b="1" spc="5" dirty="0">
                <a:solidFill>
                  <a:srgbClr val="292934"/>
                </a:solidFill>
                <a:latin typeface="Arial MT"/>
                <a:cs typeface="Arial MT"/>
              </a:rPr>
              <a:t>indications </a:t>
            </a:r>
            <a:r>
              <a:rPr sz="2200" b="1" spc="20" dirty="0">
                <a:solidFill>
                  <a:srgbClr val="292934"/>
                </a:solidFill>
                <a:latin typeface="Arial MT"/>
                <a:cs typeface="Arial MT"/>
              </a:rPr>
              <a:t>as </a:t>
            </a:r>
            <a:r>
              <a:rPr sz="2200" b="1" spc="-5" dirty="0">
                <a:solidFill>
                  <a:srgbClr val="292934"/>
                </a:solidFill>
                <a:latin typeface="Arial MT"/>
                <a:cs typeface="Arial MT"/>
              </a:rPr>
              <a:t>the </a:t>
            </a:r>
            <a:r>
              <a:rPr sz="2200" b="1" spc="10" dirty="0">
                <a:solidFill>
                  <a:srgbClr val="292934"/>
                </a:solidFill>
                <a:latin typeface="Arial MT"/>
                <a:cs typeface="Arial MT"/>
              </a:rPr>
              <a:t>Chevron incision, </a:t>
            </a:r>
            <a:r>
              <a:rPr sz="2200" b="1" dirty="0">
                <a:solidFill>
                  <a:srgbClr val="292934"/>
                </a:solidFill>
                <a:latin typeface="Arial MT"/>
                <a:cs typeface="Arial MT"/>
              </a:rPr>
              <a:t>and </a:t>
            </a:r>
            <a:r>
              <a:rPr sz="2200" b="1" spc="-10" dirty="0">
                <a:solidFill>
                  <a:srgbClr val="292934"/>
                </a:solidFill>
                <a:latin typeface="Arial MT"/>
                <a:cs typeface="Arial MT"/>
              </a:rPr>
              <a:t>diaphragmatic </a:t>
            </a:r>
            <a:r>
              <a:rPr sz="2200" b="1" spc="-420" dirty="0">
                <a:solidFill>
                  <a:srgbClr val="292934"/>
                </a:solidFill>
                <a:latin typeface="Arial MT"/>
                <a:cs typeface="Arial MT"/>
              </a:rPr>
              <a:t> </a:t>
            </a:r>
            <a:r>
              <a:rPr sz="2200" b="1" spc="5" dirty="0">
                <a:solidFill>
                  <a:srgbClr val="292934"/>
                </a:solidFill>
                <a:latin typeface="Arial MT"/>
                <a:cs typeface="Arial MT"/>
              </a:rPr>
              <a:t>hernia,</a:t>
            </a:r>
            <a:r>
              <a:rPr lang="en-US" sz="2200" b="1" dirty="0">
                <a:latin typeface="Arial MT"/>
                <a:cs typeface="Arial MT"/>
              </a:rPr>
              <a:t> </a:t>
            </a:r>
            <a:r>
              <a:rPr sz="2200" b="1" spc="15" dirty="0">
                <a:solidFill>
                  <a:srgbClr val="292934"/>
                </a:solidFill>
                <a:latin typeface="Arial MT"/>
                <a:cs typeface="Arial MT"/>
              </a:rPr>
              <a:t>however</a:t>
            </a:r>
            <a:r>
              <a:rPr sz="2200" b="1" spc="30" dirty="0">
                <a:solidFill>
                  <a:srgbClr val="292934"/>
                </a:solidFill>
                <a:latin typeface="Arial MT"/>
                <a:cs typeface="Arial MT"/>
              </a:rPr>
              <a:t> </a:t>
            </a:r>
            <a:r>
              <a:rPr sz="2200" b="1" spc="10" dirty="0">
                <a:solidFill>
                  <a:srgbClr val="292934"/>
                </a:solidFill>
                <a:latin typeface="Arial MT"/>
                <a:cs typeface="Arial MT"/>
              </a:rPr>
              <a:t>classically</a:t>
            </a:r>
            <a:r>
              <a:rPr sz="2200" b="1" spc="70" dirty="0">
                <a:solidFill>
                  <a:srgbClr val="292934"/>
                </a:solidFill>
                <a:latin typeface="Arial MT"/>
                <a:cs typeface="Arial MT"/>
              </a:rPr>
              <a:t> </a:t>
            </a:r>
            <a:r>
              <a:rPr sz="2200" b="1" spc="30" dirty="0">
                <a:solidFill>
                  <a:srgbClr val="292934"/>
                </a:solidFill>
                <a:latin typeface="Arial MT"/>
                <a:cs typeface="Arial MT"/>
              </a:rPr>
              <a:t>seen</a:t>
            </a:r>
            <a:r>
              <a:rPr sz="2200" b="1" spc="-20" dirty="0">
                <a:solidFill>
                  <a:srgbClr val="292934"/>
                </a:solidFill>
                <a:latin typeface="Arial MT"/>
                <a:cs typeface="Arial MT"/>
              </a:rPr>
              <a:t> </a:t>
            </a:r>
            <a:r>
              <a:rPr sz="2200" b="1" spc="20" dirty="0">
                <a:solidFill>
                  <a:srgbClr val="292934"/>
                </a:solidFill>
                <a:latin typeface="Arial MT"/>
                <a:cs typeface="Arial MT"/>
              </a:rPr>
              <a:t>in</a:t>
            </a:r>
            <a:r>
              <a:rPr sz="2200" b="1" spc="60" dirty="0">
                <a:solidFill>
                  <a:srgbClr val="292934"/>
                </a:solidFill>
                <a:latin typeface="Arial MT"/>
                <a:cs typeface="Arial MT"/>
              </a:rPr>
              <a:t> </a:t>
            </a:r>
            <a:r>
              <a:rPr sz="2200" b="1" spc="10" dirty="0">
                <a:solidFill>
                  <a:srgbClr val="292934"/>
                </a:solidFill>
                <a:latin typeface="Arial MT"/>
                <a:cs typeface="Arial MT"/>
              </a:rPr>
              <a:t>liver</a:t>
            </a:r>
            <a:r>
              <a:rPr sz="2200" b="1" spc="30" dirty="0">
                <a:solidFill>
                  <a:srgbClr val="292934"/>
                </a:solidFill>
                <a:latin typeface="Arial MT"/>
                <a:cs typeface="Arial MT"/>
              </a:rPr>
              <a:t> </a:t>
            </a:r>
            <a:r>
              <a:rPr sz="2200" b="1" spc="5" dirty="0">
                <a:solidFill>
                  <a:srgbClr val="292934"/>
                </a:solidFill>
                <a:latin typeface="Arial MT"/>
                <a:cs typeface="Arial MT"/>
              </a:rPr>
              <a:t>transplantation</a:t>
            </a:r>
            <a:r>
              <a:rPr lang="en-US" sz="2200" b="1" spc="5" dirty="0">
                <a:solidFill>
                  <a:srgbClr val="292934"/>
                </a:solidFill>
                <a:latin typeface="Arial MT"/>
                <a:cs typeface="Arial MT"/>
              </a:rPr>
              <a:t>.</a:t>
            </a:r>
            <a:endParaRPr sz="2200" b="1" dirty="0">
              <a:latin typeface="Arial MT"/>
              <a:cs typeface="Arial MT"/>
            </a:endParaRPr>
          </a:p>
        </p:txBody>
      </p:sp>
    </p:spTree>
    <p:extLst>
      <p:ext uri="{BB962C8B-B14F-4D97-AF65-F5344CB8AC3E}">
        <p14:creationId xmlns:p14="http://schemas.microsoft.com/office/powerpoint/2010/main" val="45365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1245" y="291837"/>
            <a:ext cx="4461510" cy="62743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599" y="1346988"/>
            <a:ext cx="7951630" cy="5277407"/>
          </a:xfrm>
          <a:prstGeom prst="rect">
            <a:avLst/>
          </a:prstGeom>
        </p:spPr>
        <p:txBody>
          <a:bodyPr vert="horz" wrap="square" lIns="0" tIns="10795" rIns="0" bIns="0" rtlCol="0">
            <a:spAutoFit/>
          </a:bodyPr>
          <a:lstStyle/>
          <a:p>
            <a:pPr marL="469900" marR="5080" indent="-457200">
              <a:lnSpc>
                <a:spcPct val="100800"/>
              </a:lnSpc>
              <a:spcBef>
                <a:spcPts val="85"/>
              </a:spcBef>
              <a:buFont typeface="Arial" panose="020B0604020202020204" pitchFamily="34" charset="0"/>
              <a:buChar char="•"/>
            </a:pPr>
            <a:r>
              <a:rPr lang="en-US" sz="2600" b="1" spc="-50" dirty="0">
                <a:latin typeface="Arial MT"/>
                <a:cs typeface="Arial MT"/>
              </a:rPr>
              <a:t>This common approach may be used to access most intra-abdominal structures, including those of the retroperitoneum.</a:t>
            </a:r>
          </a:p>
          <a:p>
            <a:pPr marL="469900" marR="5080" indent="-457200">
              <a:lnSpc>
                <a:spcPct val="100800"/>
              </a:lnSpc>
              <a:spcBef>
                <a:spcPts val="85"/>
              </a:spcBef>
              <a:buFont typeface="Arial" panose="020B0604020202020204" pitchFamily="34" charset="0"/>
              <a:buChar char="•"/>
            </a:pPr>
            <a:r>
              <a:rPr lang="en-US" sz="2600" b="1" dirty="0">
                <a:latin typeface="Arial MT"/>
                <a:cs typeface="Arial MT"/>
              </a:rPr>
              <a:t>It utilizes the relatively avascular nature of the Linea alba to access the abdominal contents without cutting or splitting muscle fibers in the process, apart from the small pyramidalis muscle at the pubic crest.</a:t>
            </a:r>
          </a:p>
          <a:p>
            <a:pPr marL="469900" marR="5080" indent="-457200">
              <a:lnSpc>
                <a:spcPct val="100800"/>
              </a:lnSpc>
              <a:spcBef>
                <a:spcPts val="85"/>
              </a:spcBef>
              <a:buFont typeface="Arial" panose="020B0604020202020204" pitchFamily="34" charset="0"/>
              <a:buChar char="•"/>
            </a:pPr>
            <a:r>
              <a:rPr lang="en-US" sz="2600" b="1" dirty="0">
                <a:latin typeface="Arial MT"/>
                <a:cs typeface="Arial MT"/>
              </a:rPr>
              <a:t>It is often performed in an emergency as it provides the most rapid entry into the abdomen, such as </a:t>
            </a:r>
            <a:r>
              <a:rPr lang="en-US" sz="2100" b="1" dirty="0">
                <a:latin typeface="Arial MT"/>
                <a:cs typeface="Arial MT"/>
              </a:rPr>
              <a:t>(fecal peritonitis secondary to malignant intestinal perforation, </a:t>
            </a:r>
            <a:r>
              <a:rPr lang="en-US" sz="2100" b="1" dirty="0" err="1">
                <a:latin typeface="Arial MT"/>
                <a:cs typeface="Arial MT"/>
              </a:rPr>
              <a:t>ischaemic</a:t>
            </a:r>
            <a:r>
              <a:rPr lang="en-US" sz="2100" b="1" dirty="0">
                <a:latin typeface="Arial MT"/>
                <a:cs typeface="Arial MT"/>
              </a:rPr>
              <a:t> bowel, trauma etc.)</a:t>
            </a:r>
          </a:p>
        </p:txBody>
      </p:sp>
      <p:sp>
        <p:nvSpPr>
          <p:cNvPr id="4" name="object 2">
            <a:extLst>
              <a:ext uri="{FF2B5EF4-FFF2-40B4-BE49-F238E27FC236}">
                <a16:creationId xmlns:a16="http://schemas.microsoft.com/office/drawing/2014/main" id="{A992616B-FB76-FA2A-CBFD-41B77C9AA04D}"/>
              </a:ext>
            </a:extLst>
          </p:cNvPr>
          <p:cNvSpPr txBox="1">
            <a:spLocks/>
          </p:cNvSpPr>
          <p:nvPr/>
        </p:nvSpPr>
        <p:spPr>
          <a:xfrm>
            <a:off x="548402" y="233605"/>
            <a:ext cx="7312025" cy="863057"/>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marL="12700" algn="ctr">
              <a:lnSpc>
                <a:spcPct val="100000"/>
              </a:lnSpc>
              <a:spcBef>
                <a:spcPts val="130"/>
              </a:spcBef>
            </a:pPr>
            <a:r>
              <a:rPr lang="en-US" sz="5500" b="1" spc="-114" dirty="0"/>
              <a:t>Midline</a:t>
            </a:r>
            <a:r>
              <a:rPr lang="en-US" sz="5500" b="1" spc="55" dirty="0"/>
              <a:t> </a:t>
            </a:r>
            <a:r>
              <a:rPr lang="en-US" sz="5500" b="1" spc="-65" dirty="0"/>
              <a:t>laparotomy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12042C-9F46-E1DA-7A78-54E024AE20D3}"/>
              </a:ext>
            </a:extLst>
          </p:cNvPr>
          <p:cNvSpPr>
            <a:spLocks noGrp="1"/>
          </p:cNvSpPr>
          <p:nvPr>
            <p:ph type="title"/>
          </p:nvPr>
        </p:nvSpPr>
        <p:spPr>
          <a:xfrm>
            <a:off x="534924" y="228600"/>
            <a:ext cx="7269480" cy="1325562"/>
          </a:xfrm>
        </p:spPr>
        <p:txBody>
          <a:bodyPr>
            <a:noAutofit/>
          </a:bodyPr>
          <a:lstStyle/>
          <a:p>
            <a:pPr algn="ctr"/>
            <a:r>
              <a:rPr lang="en-US" sz="5000" b="1" spc="-80" dirty="0"/>
              <a:t>ABDO</a:t>
            </a:r>
            <a:r>
              <a:rPr lang="en-US" sz="5000" b="1" spc="-150" dirty="0"/>
              <a:t>M</a:t>
            </a:r>
            <a:r>
              <a:rPr lang="en-US" sz="5000" b="1" spc="-80" dirty="0"/>
              <a:t>INA</a:t>
            </a:r>
            <a:r>
              <a:rPr lang="en-US" sz="5000" b="1" dirty="0"/>
              <a:t>L</a:t>
            </a:r>
            <a:r>
              <a:rPr lang="en-US" sz="5000" b="1" spc="-530" dirty="0"/>
              <a:t> </a:t>
            </a:r>
            <a:r>
              <a:rPr lang="en-US" sz="5000" b="1" spc="-80" dirty="0"/>
              <a:t>INCISION</a:t>
            </a:r>
            <a:r>
              <a:rPr lang="en-US" sz="5000" b="1" spc="5" dirty="0"/>
              <a:t>S</a:t>
            </a:r>
            <a:endParaRPr lang="en-US" sz="5000" dirty="0"/>
          </a:p>
        </p:txBody>
      </p:sp>
      <p:sp>
        <p:nvSpPr>
          <p:cNvPr id="3" name="عنصر نائب للمحتوى 2">
            <a:extLst>
              <a:ext uri="{FF2B5EF4-FFF2-40B4-BE49-F238E27FC236}">
                <a16:creationId xmlns:a16="http://schemas.microsoft.com/office/drawing/2014/main" id="{E93C8EE9-B7FD-2ECA-6AE6-3F45D3B71FE5}"/>
              </a:ext>
            </a:extLst>
          </p:cNvPr>
          <p:cNvSpPr>
            <a:spLocks noGrp="1"/>
          </p:cNvSpPr>
          <p:nvPr>
            <p:ph idx="1"/>
          </p:nvPr>
        </p:nvSpPr>
        <p:spPr>
          <a:xfrm>
            <a:off x="304800" y="1905000"/>
            <a:ext cx="4746498" cy="3809999"/>
          </a:xfrm>
        </p:spPr>
        <p:txBody>
          <a:bodyPr>
            <a:normAutofit/>
          </a:bodyPr>
          <a:lstStyle/>
          <a:p>
            <a:r>
              <a:rPr lang="en-US" sz="2400" b="1" dirty="0"/>
              <a:t>An </a:t>
            </a:r>
            <a:r>
              <a:rPr lang="en-US" sz="2400" b="1" dirty="0">
                <a:solidFill>
                  <a:srgbClr val="FF0000"/>
                </a:solidFill>
              </a:rPr>
              <a:t>abdominal incision </a:t>
            </a:r>
            <a:r>
              <a:rPr lang="en-US" sz="2400" b="1" dirty="0"/>
              <a:t>refers to a surgical cut made anywhere on the abdomen. This enables access to deeper tissue to facilitate an operation by gaining access to the intra-abdominal or intra-pelvic cavities.</a:t>
            </a:r>
          </a:p>
        </p:txBody>
      </p:sp>
      <p:pic>
        <p:nvPicPr>
          <p:cNvPr id="5" name="صورة 4" descr="صورة تحتوي على رسم, رسم بياني, التصميم&#10;&#10;تم إنشاء الوصف تلقائياً">
            <a:extLst>
              <a:ext uri="{FF2B5EF4-FFF2-40B4-BE49-F238E27FC236}">
                <a16:creationId xmlns:a16="http://schemas.microsoft.com/office/drawing/2014/main" id="{233695A0-667C-49E1-0A1F-4F84EA351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54162"/>
            <a:ext cx="2785714" cy="5026397"/>
          </a:xfrm>
          <a:prstGeom prst="rect">
            <a:avLst/>
          </a:prstGeom>
        </p:spPr>
      </p:pic>
    </p:spTree>
    <p:extLst>
      <p:ext uri="{BB962C8B-B14F-4D97-AF65-F5344CB8AC3E}">
        <p14:creationId xmlns:p14="http://schemas.microsoft.com/office/powerpoint/2010/main" val="279251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srcRect l="17091" t="24547" r="25534"/>
          <a:stretch/>
        </p:blipFill>
        <p:spPr>
          <a:xfrm>
            <a:off x="2246312" y="1828800"/>
            <a:ext cx="3581400" cy="4505667"/>
          </a:xfrm>
          <a:prstGeom prst="rect">
            <a:avLst/>
          </a:prstGeom>
        </p:spPr>
      </p:pic>
      <p:sp>
        <p:nvSpPr>
          <p:cNvPr id="4" name="object 2">
            <a:extLst>
              <a:ext uri="{FF2B5EF4-FFF2-40B4-BE49-F238E27FC236}">
                <a16:creationId xmlns:a16="http://schemas.microsoft.com/office/drawing/2014/main" id="{A992616B-FB76-FA2A-CBFD-41B77C9AA04D}"/>
              </a:ext>
            </a:extLst>
          </p:cNvPr>
          <p:cNvSpPr txBox="1">
            <a:spLocks/>
          </p:cNvSpPr>
          <p:nvPr/>
        </p:nvSpPr>
        <p:spPr>
          <a:xfrm>
            <a:off x="381000" y="233605"/>
            <a:ext cx="7312025" cy="863057"/>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marL="12700" algn="ctr">
              <a:lnSpc>
                <a:spcPct val="100000"/>
              </a:lnSpc>
              <a:spcBef>
                <a:spcPts val="130"/>
              </a:spcBef>
            </a:pPr>
            <a:r>
              <a:rPr lang="en-US" sz="5500" b="1" spc="-114" dirty="0"/>
              <a:t>Midline</a:t>
            </a:r>
            <a:r>
              <a:rPr lang="en-US" sz="5500" b="1" spc="55" dirty="0"/>
              <a:t> </a:t>
            </a:r>
            <a:r>
              <a:rPr lang="en-US" sz="5500" b="1" spc="-65" dirty="0"/>
              <a:t>laparotomy</a:t>
            </a:r>
          </a:p>
        </p:txBody>
      </p:sp>
    </p:spTree>
    <p:extLst>
      <p:ext uri="{BB962C8B-B14F-4D97-AF65-F5344CB8AC3E}">
        <p14:creationId xmlns:p14="http://schemas.microsoft.com/office/powerpoint/2010/main" val="352232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زوايا مستديرة 8">
            <a:extLst>
              <a:ext uri="{FF2B5EF4-FFF2-40B4-BE49-F238E27FC236}">
                <a16:creationId xmlns:a16="http://schemas.microsoft.com/office/drawing/2014/main" id="{723AE0E0-0C13-0011-03A6-D1142D3CC5D7}"/>
              </a:ext>
            </a:extLst>
          </p:cNvPr>
          <p:cNvSpPr/>
          <p:nvPr/>
        </p:nvSpPr>
        <p:spPr>
          <a:xfrm>
            <a:off x="152400" y="4876800"/>
            <a:ext cx="8229600" cy="17475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81000" y="233605"/>
            <a:ext cx="7312025" cy="863057"/>
          </a:xfrm>
          <a:prstGeom prst="rect">
            <a:avLst/>
          </a:prstGeom>
        </p:spPr>
        <p:txBody>
          <a:bodyPr vert="horz" wrap="square" lIns="0" tIns="16510" rIns="0" bIns="0" rtlCol="0">
            <a:spAutoFit/>
          </a:bodyPr>
          <a:lstStyle/>
          <a:p>
            <a:pPr marL="12700">
              <a:lnSpc>
                <a:spcPct val="100000"/>
              </a:lnSpc>
              <a:spcBef>
                <a:spcPts val="130"/>
              </a:spcBef>
            </a:pPr>
            <a:r>
              <a:rPr sz="5500" b="1" spc="-114" dirty="0"/>
              <a:t>Midline</a:t>
            </a:r>
            <a:r>
              <a:rPr sz="5500" b="1" spc="55" dirty="0"/>
              <a:t> </a:t>
            </a:r>
            <a:r>
              <a:rPr sz="5500" b="1" spc="-65" dirty="0"/>
              <a:t>laprotomy</a:t>
            </a:r>
          </a:p>
        </p:txBody>
      </p:sp>
      <p:sp>
        <p:nvSpPr>
          <p:cNvPr id="3" name="object 3"/>
          <p:cNvSpPr txBox="1"/>
          <p:nvPr/>
        </p:nvSpPr>
        <p:spPr>
          <a:xfrm>
            <a:off x="381000" y="1403758"/>
            <a:ext cx="6781800" cy="3292568"/>
          </a:xfrm>
          <a:prstGeom prst="rect">
            <a:avLst/>
          </a:prstGeom>
        </p:spPr>
        <p:txBody>
          <a:bodyPr vert="horz" wrap="square" lIns="0" tIns="12065" rIns="0" bIns="0" rtlCol="0">
            <a:spAutoFit/>
          </a:bodyPr>
          <a:lstStyle/>
          <a:p>
            <a:pPr marL="193675" indent="-180975">
              <a:lnSpc>
                <a:spcPct val="100000"/>
              </a:lnSpc>
              <a:spcBef>
                <a:spcPts val="495"/>
              </a:spcBef>
              <a:buClr>
                <a:srgbClr val="92A199"/>
              </a:buClr>
              <a:buSzPct val="85000"/>
              <a:buChar char="•"/>
              <a:tabLst>
                <a:tab pos="193675" algn="l"/>
              </a:tabLst>
            </a:pPr>
            <a:r>
              <a:rPr lang="en-US" sz="2200" b="1" dirty="0">
                <a:solidFill>
                  <a:srgbClr val="FF0000"/>
                </a:solidFill>
                <a:latin typeface="Arial MT"/>
                <a:cs typeface="Arial MT"/>
              </a:rPr>
              <a:t>A midline incision </a:t>
            </a:r>
            <a:r>
              <a:rPr lang="en-US" sz="2200" b="1" dirty="0">
                <a:latin typeface="Arial MT"/>
                <a:cs typeface="Arial MT"/>
              </a:rPr>
              <a:t>will encounter the following layers of tissue:</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Skin</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Subcutaneous fatty layer (Camper’s fascia)</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Membranous fascia (Scarpa’s)</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Linea alba</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Transversalis fascia</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Preperitoneal fat</a:t>
            </a:r>
          </a:p>
          <a:p>
            <a:pPr marL="193675" indent="-180975">
              <a:lnSpc>
                <a:spcPct val="100000"/>
              </a:lnSpc>
              <a:spcBef>
                <a:spcPts val="495"/>
              </a:spcBef>
              <a:buClr>
                <a:srgbClr val="92A199"/>
              </a:buClr>
              <a:buSzPct val="85000"/>
              <a:buChar char="•"/>
              <a:tabLst>
                <a:tab pos="193675" algn="l"/>
              </a:tabLst>
            </a:pPr>
            <a:r>
              <a:rPr lang="en-US" sz="2000" b="1" dirty="0">
                <a:latin typeface="Arial MT"/>
                <a:cs typeface="Arial MT"/>
              </a:rPr>
              <a:t>Parietal peritoneum</a:t>
            </a:r>
          </a:p>
        </p:txBody>
      </p:sp>
      <p:sp>
        <p:nvSpPr>
          <p:cNvPr id="4" name="object 4"/>
          <p:cNvSpPr txBox="1"/>
          <p:nvPr/>
        </p:nvSpPr>
        <p:spPr>
          <a:xfrm>
            <a:off x="417786" y="4984844"/>
            <a:ext cx="7817069" cy="1639551"/>
          </a:xfrm>
          <a:prstGeom prst="rect">
            <a:avLst/>
          </a:prstGeom>
        </p:spPr>
        <p:txBody>
          <a:bodyPr vert="horz" wrap="square" lIns="0" tIns="10795" rIns="0" bIns="0" rtlCol="0">
            <a:spAutoFit/>
          </a:bodyPr>
          <a:lstStyle/>
          <a:p>
            <a:pPr marL="79375" marR="5080" indent="-67310" algn="just">
              <a:lnSpc>
                <a:spcPct val="100800"/>
              </a:lnSpc>
              <a:spcBef>
                <a:spcPts val="85"/>
              </a:spcBef>
            </a:pPr>
            <a:r>
              <a:rPr lang="en-US" sz="2100" b="1" spc="-10" dirty="0">
                <a:solidFill>
                  <a:schemeClr val="bg1"/>
                </a:solidFill>
                <a:latin typeface="Arial MT"/>
                <a:cs typeface="Arial MT"/>
              </a:rPr>
              <a:t>Disadvantages include that patients experiencing more pain than they would from a transverse incision, particularly during deep breathing postoperatively, and the incision is perpendicular to the Langer’s skin tension lines resulting in poorer cosmetic results.</a:t>
            </a:r>
            <a:endParaRPr lang="en-US" sz="2100" b="1" dirty="0">
              <a:solidFill>
                <a:schemeClr val="bg1"/>
              </a:solidFill>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مستديرة 5">
            <a:extLst>
              <a:ext uri="{FF2B5EF4-FFF2-40B4-BE49-F238E27FC236}">
                <a16:creationId xmlns:a16="http://schemas.microsoft.com/office/drawing/2014/main" id="{8DC97D00-6E45-589E-6520-73B1588AC2D5}"/>
              </a:ext>
            </a:extLst>
          </p:cNvPr>
          <p:cNvSpPr/>
          <p:nvPr/>
        </p:nvSpPr>
        <p:spPr>
          <a:xfrm>
            <a:off x="762000" y="4954877"/>
            <a:ext cx="6400800" cy="17475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49370" y="1752600"/>
            <a:ext cx="8256430" cy="2768963"/>
          </a:xfrm>
          <a:prstGeom prst="rect">
            <a:avLst/>
          </a:prstGeom>
        </p:spPr>
        <p:txBody>
          <a:bodyPr vert="horz" wrap="square" lIns="0" tIns="10795" rIns="0" bIns="0" rtlCol="0">
            <a:spAutoFit/>
          </a:bodyPr>
          <a:lstStyle/>
          <a:p>
            <a:pPr marL="685800" marR="379095" indent="-457200">
              <a:lnSpc>
                <a:spcPct val="100800"/>
              </a:lnSpc>
              <a:buFont typeface="Arial" panose="020B0604020202020204" pitchFamily="34" charset="0"/>
              <a:buChar char="•"/>
            </a:pPr>
            <a:r>
              <a:rPr sz="2700" b="1" spc="-10" dirty="0">
                <a:solidFill>
                  <a:srgbClr val="292934"/>
                </a:solidFill>
                <a:latin typeface="Arial MT"/>
                <a:cs typeface="Arial MT"/>
              </a:rPr>
              <a:t>Immediate</a:t>
            </a:r>
            <a:r>
              <a:rPr sz="2700" b="1" spc="65" dirty="0">
                <a:solidFill>
                  <a:srgbClr val="292934"/>
                </a:solidFill>
                <a:latin typeface="Arial MT"/>
                <a:cs typeface="Arial MT"/>
              </a:rPr>
              <a:t> </a:t>
            </a:r>
            <a:r>
              <a:rPr sz="2700" b="1" dirty="0">
                <a:solidFill>
                  <a:srgbClr val="292934"/>
                </a:solidFill>
                <a:latin typeface="Arial MT"/>
                <a:cs typeface="Arial MT"/>
              </a:rPr>
              <a:t>complications</a:t>
            </a:r>
            <a:r>
              <a:rPr sz="2700" b="1" spc="-50" dirty="0">
                <a:solidFill>
                  <a:srgbClr val="292934"/>
                </a:solidFill>
                <a:latin typeface="Arial MT"/>
                <a:cs typeface="Arial MT"/>
              </a:rPr>
              <a:t> </a:t>
            </a:r>
            <a:r>
              <a:rPr sz="2700" b="1" spc="-15" dirty="0">
                <a:solidFill>
                  <a:srgbClr val="292934"/>
                </a:solidFill>
                <a:latin typeface="Arial MT"/>
                <a:cs typeface="Arial MT"/>
              </a:rPr>
              <a:t>of</a:t>
            </a:r>
            <a:r>
              <a:rPr sz="2700" b="1" spc="-25" dirty="0">
                <a:solidFill>
                  <a:srgbClr val="292934"/>
                </a:solidFill>
                <a:latin typeface="Arial MT"/>
                <a:cs typeface="Arial MT"/>
              </a:rPr>
              <a:t> </a:t>
            </a:r>
            <a:r>
              <a:rPr sz="2700" b="1" dirty="0">
                <a:solidFill>
                  <a:srgbClr val="292934"/>
                </a:solidFill>
                <a:latin typeface="Arial MT"/>
                <a:cs typeface="Arial MT"/>
              </a:rPr>
              <a:t>a </a:t>
            </a:r>
            <a:r>
              <a:rPr sz="2700" b="1" spc="10" dirty="0">
                <a:solidFill>
                  <a:srgbClr val="292934"/>
                </a:solidFill>
                <a:latin typeface="Arial MT"/>
                <a:cs typeface="Arial MT"/>
              </a:rPr>
              <a:t>midline</a:t>
            </a:r>
            <a:r>
              <a:rPr sz="2700" b="1" spc="-85" dirty="0">
                <a:solidFill>
                  <a:srgbClr val="292934"/>
                </a:solidFill>
                <a:latin typeface="Arial MT"/>
                <a:cs typeface="Arial MT"/>
              </a:rPr>
              <a:t> </a:t>
            </a:r>
            <a:r>
              <a:rPr sz="2700" b="1" dirty="0">
                <a:solidFill>
                  <a:srgbClr val="292934"/>
                </a:solidFill>
                <a:latin typeface="Arial MT"/>
                <a:cs typeface="Arial MT"/>
              </a:rPr>
              <a:t>laparotomy</a:t>
            </a:r>
            <a:r>
              <a:rPr sz="2700" b="1" spc="-55" dirty="0">
                <a:solidFill>
                  <a:srgbClr val="292934"/>
                </a:solidFill>
                <a:latin typeface="Arial MT"/>
                <a:cs typeface="Arial MT"/>
              </a:rPr>
              <a:t> </a:t>
            </a:r>
            <a:r>
              <a:rPr sz="2700" b="1" spc="-10" dirty="0">
                <a:solidFill>
                  <a:srgbClr val="292934"/>
                </a:solidFill>
                <a:latin typeface="Arial MT"/>
                <a:cs typeface="Arial MT"/>
              </a:rPr>
              <a:t>incision</a:t>
            </a:r>
            <a:r>
              <a:rPr sz="2700" b="1" spc="60" dirty="0">
                <a:solidFill>
                  <a:srgbClr val="292934"/>
                </a:solidFill>
                <a:latin typeface="Arial MT"/>
                <a:cs typeface="Arial MT"/>
              </a:rPr>
              <a:t> </a:t>
            </a:r>
            <a:r>
              <a:rPr sz="2700" b="1" spc="-10" dirty="0">
                <a:solidFill>
                  <a:srgbClr val="292934"/>
                </a:solidFill>
                <a:latin typeface="Arial MT"/>
                <a:cs typeface="Arial MT"/>
              </a:rPr>
              <a:t>may </a:t>
            </a:r>
            <a:r>
              <a:rPr sz="2700" b="1" spc="-484" dirty="0">
                <a:solidFill>
                  <a:srgbClr val="292934"/>
                </a:solidFill>
                <a:latin typeface="Arial MT"/>
                <a:cs typeface="Arial MT"/>
              </a:rPr>
              <a:t> </a:t>
            </a:r>
            <a:r>
              <a:rPr sz="2700" b="1" spc="20" dirty="0">
                <a:solidFill>
                  <a:srgbClr val="292934"/>
                </a:solidFill>
                <a:latin typeface="Arial MT"/>
                <a:cs typeface="Arial MT"/>
              </a:rPr>
              <a:t>include</a:t>
            </a:r>
            <a:r>
              <a:rPr lang="en-US" sz="2700" b="1" spc="20" dirty="0">
                <a:solidFill>
                  <a:srgbClr val="292934"/>
                </a:solidFill>
                <a:latin typeface="Arial MT"/>
                <a:cs typeface="Arial MT"/>
              </a:rPr>
              <a:t>:</a:t>
            </a:r>
          </a:p>
          <a:p>
            <a:pPr marL="571500" marR="379095" indent="-342900">
              <a:lnSpc>
                <a:spcPct val="100800"/>
              </a:lnSpc>
              <a:buFont typeface="Wingdings" panose="05000000000000000000" pitchFamily="2" charset="2"/>
              <a:buChar char="Ø"/>
            </a:pPr>
            <a:r>
              <a:rPr lang="en-US" sz="2500" b="1" spc="-5" dirty="0" err="1">
                <a:solidFill>
                  <a:srgbClr val="292934"/>
                </a:solidFill>
                <a:latin typeface="Arial MT"/>
                <a:cs typeface="Arial MT"/>
              </a:rPr>
              <a:t>A</a:t>
            </a:r>
            <a:r>
              <a:rPr sz="2500" b="1" spc="-5" dirty="0" err="1">
                <a:solidFill>
                  <a:srgbClr val="292934"/>
                </a:solidFill>
                <a:latin typeface="Arial MT"/>
                <a:cs typeface="Arial MT"/>
              </a:rPr>
              <a:t>naesthetic</a:t>
            </a:r>
            <a:r>
              <a:rPr sz="2500" b="1" spc="-5" dirty="0">
                <a:solidFill>
                  <a:srgbClr val="292934"/>
                </a:solidFill>
                <a:latin typeface="Arial MT"/>
                <a:cs typeface="Arial MT"/>
              </a:rPr>
              <a:t> </a:t>
            </a:r>
            <a:r>
              <a:rPr sz="2500" b="1" spc="5" dirty="0">
                <a:solidFill>
                  <a:srgbClr val="292934"/>
                </a:solidFill>
                <a:latin typeface="Arial MT"/>
                <a:cs typeface="Arial MT"/>
              </a:rPr>
              <a:t>difficulties</a:t>
            </a:r>
            <a:endParaRPr lang="en-US" sz="2500" b="1" spc="5" dirty="0">
              <a:solidFill>
                <a:srgbClr val="292934"/>
              </a:solidFill>
              <a:latin typeface="Arial MT"/>
              <a:cs typeface="Arial MT"/>
            </a:endParaRPr>
          </a:p>
          <a:p>
            <a:pPr marL="571500" marR="379095" indent="-342900">
              <a:lnSpc>
                <a:spcPct val="100800"/>
              </a:lnSpc>
              <a:buFont typeface="Wingdings" panose="05000000000000000000" pitchFamily="2" charset="2"/>
              <a:buChar char="Ø"/>
            </a:pPr>
            <a:r>
              <a:rPr lang="en-US" sz="2500" b="1" dirty="0" err="1">
                <a:solidFill>
                  <a:srgbClr val="292934"/>
                </a:solidFill>
                <a:latin typeface="Arial MT"/>
                <a:cs typeface="Arial MT"/>
              </a:rPr>
              <a:t>H</a:t>
            </a:r>
            <a:r>
              <a:rPr sz="2500" b="1" dirty="0" err="1">
                <a:solidFill>
                  <a:srgbClr val="292934"/>
                </a:solidFill>
                <a:latin typeface="Arial MT"/>
                <a:cs typeface="Arial MT"/>
              </a:rPr>
              <a:t>aemodynamic</a:t>
            </a:r>
            <a:r>
              <a:rPr sz="2500" b="1" dirty="0">
                <a:solidFill>
                  <a:srgbClr val="292934"/>
                </a:solidFill>
                <a:latin typeface="Arial MT"/>
                <a:cs typeface="Arial MT"/>
              </a:rPr>
              <a:t> </a:t>
            </a:r>
            <a:r>
              <a:rPr sz="2500" b="1" spc="-10" dirty="0">
                <a:solidFill>
                  <a:srgbClr val="292934"/>
                </a:solidFill>
                <a:latin typeface="Arial MT"/>
                <a:cs typeface="Arial MT"/>
              </a:rPr>
              <a:t>instability</a:t>
            </a:r>
            <a:endParaRPr lang="en-US" sz="2500" b="1" spc="-10" dirty="0">
              <a:solidFill>
                <a:srgbClr val="292934"/>
              </a:solidFill>
              <a:latin typeface="Arial MT"/>
              <a:cs typeface="Arial MT"/>
            </a:endParaRPr>
          </a:p>
          <a:p>
            <a:pPr marL="571500" marR="379095" indent="-342900">
              <a:lnSpc>
                <a:spcPct val="100800"/>
              </a:lnSpc>
              <a:buFont typeface="Wingdings" panose="05000000000000000000" pitchFamily="2" charset="2"/>
              <a:buChar char="Ø"/>
            </a:pPr>
            <a:r>
              <a:rPr lang="en-US" sz="2500" b="1" spc="-5" dirty="0">
                <a:solidFill>
                  <a:srgbClr val="292934"/>
                </a:solidFill>
                <a:latin typeface="Arial MT"/>
                <a:cs typeface="Arial MT"/>
              </a:rPr>
              <a:t>P</a:t>
            </a:r>
            <a:r>
              <a:rPr sz="2500" b="1" spc="-5" dirty="0">
                <a:solidFill>
                  <a:srgbClr val="292934"/>
                </a:solidFill>
                <a:latin typeface="Arial MT"/>
                <a:cs typeface="Arial MT"/>
              </a:rPr>
              <a:t>rimary </a:t>
            </a:r>
            <a:r>
              <a:rPr sz="2500" b="1" dirty="0">
                <a:solidFill>
                  <a:srgbClr val="292934"/>
                </a:solidFill>
                <a:latin typeface="Arial MT"/>
                <a:cs typeface="Arial MT"/>
              </a:rPr>
              <a:t>haemorrhage </a:t>
            </a:r>
            <a:r>
              <a:rPr sz="2500" b="1" spc="-5" dirty="0">
                <a:solidFill>
                  <a:srgbClr val="292934"/>
                </a:solidFill>
                <a:latin typeface="Arial MT"/>
                <a:cs typeface="Arial MT"/>
              </a:rPr>
              <a:t>from </a:t>
            </a:r>
            <a:r>
              <a:rPr sz="2500" b="1" spc="15" dirty="0">
                <a:solidFill>
                  <a:srgbClr val="292934"/>
                </a:solidFill>
                <a:latin typeface="Arial MT"/>
                <a:cs typeface="Arial MT"/>
              </a:rPr>
              <a:t>cut </a:t>
            </a:r>
            <a:r>
              <a:rPr sz="2500" b="1" spc="-490" dirty="0">
                <a:solidFill>
                  <a:srgbClr val="292934"/>
                </a:solidFill>
                <a:latin typeface="Arial MT"/>
                <a:cs typeface="Arial MT"/>
              </a:rPr>
              <a:t> </a:t>
            </a:r>
            <a:r>
              <a:rPr sz="2500" b="1" spc="-15" dirty="0">
                <a:solidFill>
                  <a:srgbClr val="292934"/>
                </a:solidFill>
                <a:latin typeface="Arial MT"/>
                <a:cs typeface="Arial MT"/>
              </a:rPr>
              <a:t>vessels</a:t>
            </a:r>
            <a:r>
              <a:rPr lang="en-US" sz="2500" b="1" spc="-15" dirty="0">
                <a:solidFill>
                  <a:srgbClr val="292934"/>
                </a:solidFill>
                <a:latin typeface="Arial MT"/>
                <a:cs typeface="Arial MT"/>
              </a:rPr>
              <a:t>*</a:t>
            </a:r>
            <a:r>
              <a:rPr sz="2500" b="1" spc="95" dirty="0">
                <a:solidFill>
                  <a:srgbClr val="292934"/>
                </a:solidFill>
                <a:latin typeface="Arial MT"/>
                <a:cs typeface="Arial MT"/>
              </a:rPr>
              <a:t> </a:t>
            </a:r>
            <a:endParaRPr lang="en-US" sz="2500" b="1" spc="95" dirty="0">
              <a:solidFill>
                <a:srgbClr val="292934"/>
              </a:solidFill>
              <a:latin typeface="Arial MT"/>
              <a:cs typeface="Arial MT"/>
            </a:endParaRPr>
          </a:p>
          <a:p>
            <a:pPr marL="571500" marR="379095" indent="-342900">
              <a:lnSpc>
                <a:spcPct val="100800"/>
              </a:lnSpc>
              <a:buFont typeface="Wingdings" panose="05000000000000000000" pitchFamily="2" charset="2"/>
              <a:buChar char="Ø"/>
            </a:pPr>
            <a:r>
              <a:rPr lang="en-US" sz="2500" b="1" spc="-25" dirty="0">
                <a:solidFill>
                  <a:srgbClr val="292934"/>
                </a:solidFill>
                <a:latin typeface="Arial MT"/>
                <a:cs typeface="Arial MT"/>
              </a:rPr>
              <a:t>I</a:t>
            </a:r>
            <a:r>
              <a:rPr sz="2500" b="1" spc="-30" dirty="0">
                <a:solidFill>
                  <a:srgbClr val="292934"/>
                </a:solidFill>
                <a:latin typeface="Arial MT"/>
                <a:cs typeface="Arial MT"/>
              </a:rPr>
              <a:t>a</a:t>
            </a:r>
            <a:r>
              <a:rPr sz="2500" b="1" spc="25" dirty="0">
                <a:solidFill>
                  <a:srgbClr val="292934"/>
                </a:solidFill>
                <a:latin typeface="Arial MT"/>
                <a:cs typeface="Arial MT"/>
              </a:rPr>
              <a:t>t</a:t>
            </a:r>
            <a:r>
              <a:rPr sz="2500" b="1" dirty="0">
                <a:solidFill>
                  <a:srgbClr val="292934"/>
                </a:solidFill>
                <a:latin typeface="Arial MT"/>
                <a:cs typeface="Arial MT"/>
              </a:rPr>
              <a:t>r</a:t>
            </a:r>
            <a:r>
              <a:rPr sz="2500" b="1" spc="-25" dirty="0">
                <a:solidFill>
                  <a:srgbClr val="292934"/>
                </a:solidFill>
                <a:latin typeface="Arial MT"/>
                <a:cs typeface="Arial MT"/>
              </a:rPr>
              <a:t>o</a:t>
            </a:r>
            <a:r>
              <a:rPr sz="2500" b="1" spc="45" dirty="0">
                <a:solidFill>
                  <a:srgbClr val="292934"/>
                </a:solidFill>
                <a:latin typeface="Arial MT"/>
                <a:cs typeface="Arial MT"/>
              </a:rPr>
              <a:t>g</a:t>
            </a:r>
            <a:r>
              <a:rPr sz="2500" b="1" spc="-30" dirty="0">
                <a:solidFill>
                  <a:srgbClr val="292934"/>
                </a:solidFill>
                <a:latin typeface="Arial MT"/>
                <a:cs typeface="Arial MT"/>
              </a:rPr>
              <a:t>e</a:t>
            </a:r>
            <a:r>
              <a:rPr sz="2500" b="1" spc="45" dirty="0">
                <a:solidFill>
                  <a:srgbClr val="292934"/>
                </a:solidFill>
                <a:latin typeface="Arial MT"/>
                <a:cs typeface="Arial MT"/>
              </a:rPr>
              <a:t>n</a:t>
            </a:r>
            <a:r>
              <a:rPr sz="2500" b="1" spc="-25" dirty="0">
                <a:solidFill>
                  <a:srgbClr val="292934"/>
                </a:solidFill>
                <a:latin typeface="Arial MT"/>
                <a:cs typeface="Arial MT"/>
              </a:rPr>
              <a:t>i</a:t>
            </a:r>
            <a:r>
              <a:rPr sz="2500" b="1" dirty="0">
                <a:solidFill>
                  <a:srgbClr val="292934"/>
                </a:solidFill>
                <a:latin typeface="Arial MT"/>
                <a:cs typeface="Arial MT"/>
              </a:rPr>
              <a:t>c</a:t>
            </a:r>
            <a:r>
              <a:rPr sz="2500" b="1" spc="25" dirty="0">
                <a:solidFill>
                  <a:srgbClr val="292934"/>
                </a:solidFill>
                <a:latin typeface="Arial MT"/>
                <a:cs typeface="Arial MT"/>
              </a:rPr>
              <a:t> </a:t>
            </a:r>
            <a:r>
              <a:rPr sz="2500" b="1" spc="-25" dirty="0">
                <a:solidFill>
                  <a:srgbClr val="292934"/>
                </a:solidFill>
                <a:latin typeface="Arial MT"/>
                <a:cs typeface="Arial MT"/>
              </a:rPr>
              <a:t>i</a:t>
            </a:r>
            <a:r>
              <a:rPr sz="2500" b="1" spc="45" dirty="0">
                <a:solidFill>
                  <a:srgbClr val="292934"/>
                </a:solidFill>
                <a:latin typeface="Arial MT"/>
                <a:cs typeface="Arial MT"/>
              </a:rPr>
              <a:t>n</a:t>
            </a:r>
            <a:r>
              <a:rPr sz="2500" b="1" spc="50" dirty="0">
                <a:solidFill>
                  <a:srgbClr val="292934"/>
                </a:solidFill>
                <a:latin typeface="Arial MT"/>
                <a:cs typeface="Arial MT"/>
              </a:rPr>
              <a:t>j</a:t>
            </a:r>
            <a:r>
              <a:rPr sz="2500" b="1" spc="45" dirty="0">
                <a:solidFill>
                  <a:srgbClr val="292934"/>
                </a:solidFill>
                <a:latin typeface="Arial MT"/>
                <a:cs typeface="Arial MT"/>
              </a:rPr>
              <a:t>u</a:t>
            </a:r>
            <a:r>
              <a:rPr sz="2500" b="1" dirty="0">
                <a:solidFill>
                  <a:srgbClr val="292934"/>
                </a:solidFill>
                <a:latin typeface="Arial MT"/>
                <a:cs typeface="Arial MT"/>
              </a:rPr>
              <a:t>ry</a:t>
            </a:r>
            <a:r>
              <a:rPr sz="2500" b="1" spc="-120" dirty="0">
                <a:solidFill>
                  <a:srgbClr val="292934"/>
                </a:solidFill>
                <a:latin typeface="Arial MT"/>
                <a:cs typeface="Arial MT"/>
              </a:rPr>
              <a:t> </a:t>
            </a:r>
            <a:r>
              <a:rPr sz="2500" b="1" spc="25" dirty="0">
                <a:solidFill>
                  <a:srgbClr val="292934"/>
                </a:solidFill>
                <a:latin typeface="Arial MT"/>
                <a:cs typeface="Arial MT"/>
              </a:rPr>
              <a:t>t</a:t>
            </a:r>
            <a:r>
              <a:rPr sz="2500" b="1" dirty="0">
                <a:solidFill>
                  <a:srgbClr val="292934"/>
                </a:solidFill>
                <a:latin typeface="Arial MT"/>
                <a:cs typeface="Arial MT"/>
              </a:rPr>
              <a:t>o</a:t>
            </a:r>
            <a:r>
              <a:rPr sz="2500" b="1" spc="-75" dirty="0">
                <a:solidFill>
                  <a:srgbClr val="292934"/>
                </a:solidFill>
                <a:latin typeface="Arial MT"/>
                <a:cs typeface="Arial MT"/>
              </a:rPr>
              <a:t> </a:t>
            </a:r>
            <a:r>
              <a:rPr sz="2500" b="1" dirty="0">
                <a:solidFill>
                  <a:srgbClr val="292934"/>
                </a:solidFill>
                <a:latin typeface="Arial MT"/>
                <a:cs typeface="Arial MT"/>
              </a:rPr>
              <a:t>s</a:t>
            </a:r>
            <a:r>
              <a:rPr sz="2500" b="1" spc="50" dirty="0">
                <a:solidFill>
                  <a:srgbClr val="292934"/>
                </a:solidFill>
                <a:latin typeface="Arial MT"/>
                <a:cs typeface="Arial MT"/>
              </a:rPr>
              <a:t>u</a:t>
            </a:r>
            <a:r>
              <a:rPr sz="2500" b="1" dirty="0">
                <a:solidFill>
                  <a:srgbClr val="292934"/>
                </a:solidFill>
                <a:latin typeface="Arial MT"/>
                <a:cs typeface="Arial MT"/>
              </a:rPr>
              <a:t>rr</a:t>
            </a:r>
            <a:r>
              <a:rPr sz="2500" b="1" spc="-20" dirty="0">
                <a:solidFill>
                  <a:srgbClr val="292934"/>
                </a:solidFill>
                <a:latin typeface="Arial MT"/>
                <a:cs typeface="Arial MT"/>
              </a:rPr>
              <a:t>o</a:t>
            </a:r>
            <a:r>
              <a:rPr sz="2500" b="1" spc="45" dirty="0">
                <a:solidFill>
                  <a:srgbClr val="292934"/>
                </a:solidFill>
                <a:latin typeface="Arial MT"/>
                <a:cs typeface="Arial MT"/>
              </a:rPr>
              <a:t>und</a:t>
            </a:r>
            <a:r>
              <a:rPr sz="2500" b="1" spc="-25" dirty="0">
                <a:solidFill>
                  <a:srgbClr val="292934"/>
                </a:solidFill>
                <a:latin typeface="Arial MT"/>
                <a:cs typeface="Arial MT"/>
              </a:rPr>
              <a:t>i</a:t>
            </a:r>
            <a:r>
              <a:rPr sz="2500" b="1" spc="45" dirty="0">
                <a:solidFill>
                  <a:srgbClr val="292934"/>
                </a:solidFill>
                <a:latin typeface="Arial MT"/>
                <a:cs typeface="Arial MT"/>
              </a:rPr>
              <a:t>n</a:t>
            </a:r>
            <a:r>
              <a:rPr sz="2500" b="1" dirty="0">
                <a:solidFill>
                  <a:srgbClr val="292934"/>
                </a:solidFill>
                <a:latin typeface="Arial MT"/>
                <a:cs typeface="Arial MT"/>
              </a:rPr>
              <a:t>g  tissues</a:t>
            </a:r>
            <a:r>
              <a:rPr sz="2500" b="1" spc="-55" dirty="0">
                <a:solidFill>
                  <a:srgbClr val="292934"/>
                </a:solidFill>
                <a:latin typeface="Arial MT"/>
                <a:cs typeface="Arial MT"/>
              </a:rPr>
              <a:t> </a:t>
            </a:r>
            <a:r>
              <a:rPr sz="2500" b="1" spc="5" dirty="0">
                <a:solidFill>
                  <a:srgbClr val="292934"/>
                </a:solidFill>
                <a:latin typeface="Arial MT"/>
                <a:cs typeface="Arial MT"/>
              </a:rPr>
              <a:t>and</a:t>
            </a:r>
            <a:r>
              <a:rPr sz="2500" b="1" dirty="0">
                <a:solidFill>
                  <a:srgbClr val="292934"/>
                </a:solidFill>
                <a:latin typeface="Arial MT"/>
                <a:cs typeface="Arial MT"/>
              </a:rPr>
              <a:t> </a:t>
            </a:r>
            <a:r>
              <a:rPr sz="2500" b="1" spc="-20" dirty="0">
                <a:solidFill>
                  <a:srgbClr val="292934"/>
                </a:solidFill>
                <a:latin typeface="Arial MT"/>
                <a:cs typeface="Arial MT"/>
              </a:rPr>
              <a:t>viscera</a:t>
            </a:r>
            <a:endParaRPr sz="2500" b="1" dirty="0">
              <a:latin typeface="Arial MT"/>
              <a:cs typeface="Arial MT"/>
            </a:endParaRPr>
          </a:p>
        </p:txBody>
      </p:sp>
      <p:sp>
        <p:nvSpPr>
          <p:cNvPr id="4" name="object 2">
            <a:extLst>
              <a:ext uri="{FF2B5EF4-FFF2-40B4-BE49-F238E27FC236}">
                <a16:creationId xmlns:a16="http://schemas.microsoft.com/office/drawing/2014/main" id="{A992616B-FB76-FA2A-CBFD-41B77C9AA04D}"/>
              </a:ext>
            </a:extLst>
          </p:cNvPr>
          <p:cNvSpPr txBox="1">
            <a:spLocks/>
          </p:cNvSpPr>
          <p:nvPr/>
        </p:nvSpPr>
        <p:spPr>
          <a:xfrm>
            <a:off x="381000" y="233605"/>
            <a:ext cx="7312025" cy="863057"/>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marL="12700">
              <a:lnSpc>
                <a:spcPct val="100000"/>
              </a:lnSpc>
              <a:spcBef>
                <a:spcPts val="130"/>
              </a:spcBef>
            </a:pPr>
            <a:r>
              <a:rPr lang="en-US" sz="5500" b="1" spc="-114" dirty="0"/>
              <a:t>Midline</a:t>
            </a:r>
            <a:r>
              <a:rPr lang="en-US" sz="5500" b="1" spc="55" dirty="0"/>
              <a:t> </a:t>
            </a:r>
            <a:r>
              <a:rPr lang="en-US" sz="5500" b="1" spc="-65" dirty="0" err="1"/>
              <a:t>laprotomy</a:t>
            </a:r>
            <a:endParaRPr lang="en-US" sz="5500" b="1" spc="-65" dirty="0"/>
          </a:p>
        </p:txBody>
      </p:sp>
      <p:sp>
        <p:nvSpPr>
          <p:cNvPr id="5" name="مربع نص 4">
            <a:extLst>
              <a:ext uri="{FF2B5EF4-FFF2-40B4-BE49-F238E27FC236}">
                <a16:creationId xmlns:a16="http://schemas.microsoft.com/office/drawing/2014/main" id="{E1898223-8F27-086D-6462-4CACF20B2CEA}"/>
              </a:ext>
            </a:extLst>
          </p:cNvPr>
          <p:cNvSpPr txBox="1"/>
          <p:nvPr/>
        </p:nvSpPr>
        <p:spPr>
          <a:xfrm>
            <a:off x="685800" y="5105400"/>
            <a:ext cx="6553200" cy="1446550"/>
          </a:xfrm>
          <a:prstGeom prst="rect">
            <a:avLst/>
          </a:prstGeom>
          <a:noFill/>
        </p:spPr>
        <p:txBody>
          <a:bodyPr wrap="square" rtlCol="0">
            <a:spAutoFit/>
          </a:bodyPr>
          <a:lstStyle/>
          <a:p>
            <a:pPr algn="ctr"/>
            <a:r>
              <a:rPr lang="en-US" sz="2200" b="1" dirty="0">
                <a:solidFill>
                  <a:schemeClr val="bg1"/>
                </a:solidFill>
              </a:rPr>
              <a:t>Linea alba generally lacks blood supply and innervation, but a few small blood vessels cross to the opposite side over its anterior surface.</a:t>
            </a:r>
          </a:p>
        </p:txBody>
      </p:sp>
    </p:spTree>
    <p:extLst>
      <p:ext uri="{BB962C8B-B14F-4D97-AF65-F5344CB8AC3E}">
        <p14:creationId xmlns:p14="http://schemas.microsoft.com/office/powerpoint/2010/main" val="262610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159" y="1600200"/>
            <a:ext cx="8256430" cy="4683654"/>
          </a:xfrm>
          <a:prstGeom prst="rect">
            <a:avLst/>
          </a:prstGeom>
        </p:spPr>
        <p:txBody>
          <a:bodyPr vert="horz" wrap="square" lIns="0" tIns="10795" rIns="0" bIns="0" rtlCol="0">
            <a:spAutoFit/>
          </a:bodyPr>
          <a:lstStyle/>
          <a:p>
            <a:pPr marL="685800" marR="379095" indent="-457200">
              <a:lnSpc>
                <a:spcPct val="100800"/>
              </a:lnSpc>
              <a:buClr>
                <a:schemeClr val="bg2">
                  <a:lumMod val="75000"/>
                </a:schemeClr>
              </a:buClr>
              <a:buFont typeface="Arial" panose="020B0604020202020204" pitchFamily="34" charset="0"/>
              <a:buChar char="•"/>
            </a:pPr>
            <a:r>
              <a:rPr lang="en-US" sz="2500" b="1" dirty="0">
                <a:solidFill>
                  <a:srgbClr val="FF0000"/>
                </a:solidFill>
                <a:latin typeface="Arial MT"/>
                <a:cs typeface="Arial MT"/>
              </a:rPr>
              <a:t>Wound dehiscence </a:t>
            </a:r>
            <a:r>
              <a:rPr lang="en-US" sz="2200" b="1" dirty="0">
                <a:latin typeface="Arial MT"/>
                <a:cs typeface="Arial MT"/>
              </a:rPr>
              <a:t>following midline laparotomy is a particularly distressing event for the patient, whereby classically a serosanguinous discharge is noted from the wound 7-10 days postoperatively, and a day or so later the whole wound may burst open and spill the patient’s intestines into their lap.</a:t>
            </a:r>
          </a:p>
          <a:p>
            <a:pPr marL="685800" marR="379095" indent="-457200">
              <a:lnSpc>
                <a:spcPct val="100800"/>
              </a:lnSpc>
              <a:buClr>
                <a:schemeClr val="bg2"/>
              </a:buClr>
              <a:buFont typeface="Arial" panose="020B0604020202020204" pitchFamily="34" charset="0"/>
              <a:buChar char="•"/>
            </a:pPr>
            <a:endParaRPr lang="en-US" sz="1000" b="1" dirty="0">
              <a:latin typeface="Arial MT"/>
              <a:cs typeface="Arial MT"/>
            </a:endParaRPr>
          </a:p>
          <a:p>
            <a:pPr marL="685800" marR="379095" indent="-457200">
              <a:lnSpc>
                <a:spcPct val="100800"/>
              </a:lnSpc>
              <a:buClr>
                <a:schemeClr val="bg2">
                  <a:lumMod val="75000"/>
                </a:schemeClr>
              </a:buClr>
              <a:buFont typeface="Arial" panose="020B0604020202020204" pitchFamily="34" charset="0"/>
              <a:buChar char="•"/>
            </a:pPr>
            <a:r>
              <a:rPr lang="en-US" sz="2500" b="1" dirty="0">
                <a:latin typeface="Arial MT"/>
                <a:cs typeface="Arial MT"/>
              </a:rPr>
              <a:t>Risk factors for wound dehiscence can be:</a:t>
            </a:r>
          </a:p>
          <a:p>
            <a:pPr marL="685800" marR="379095" indent="-457200">
              <a:lnSpc>
                <a:spcPct val="100800"/>
              </a:lnSpc>
              <a:buClr>
                <a:schemeClr val="bg2">
                  <a:lumMod val="75000"/>
                </a:schemeClr>
              </a:buClr>
              <a:buFont typeface="Wingdings" panose="05000000000000000000" pitchFamily="2" charset="2"/>
              <a:buChar char="Ø"/>
            </a:pPr>
            <a:r>
              <a:rPr lang="en-US" sz="2200" b="1" dirty="0">
                <a:latin typeface="Arial MT"/>
                <a:cs typeface="Arial MT"/>
              </a:rPr>
              <a:t>Patient-specific (i.e. immunocompromised, smoking, obesity, jaundice, diabetes, steroid use, previous radiotherapy, vascular disease)</a:t>
            </a:r>
          </a:p>
          <a:p>
            <a:pPr marL="685800" marR="379095" indent="-457200">
              <a:lnSpc>
                <a:spcPct val="100800"/>
              </a:lnSpc>
              <a:buClr>
                <a:schemeClr val="bg2">
                  <a:lumMod val="75000"/>
                </a:schemeClr>
              </a:buClr>
              <a:buFont typeface="Wingdings" panose="05000000000000000000" pitchFamily="2" charset="2"/>
              <a:buChar char="Ø"/>
            </a:pPr>
            <a:r>
              <a:rPr lang="en-US" sz="2200" b="1" dirty="0">
                <a:latin typeface="Arial MT"/>
                <a:cs typeface="Arial MT"/>
              </a:rPr>
              <a:t>Procedure-specific (i.e. surgical technique, site and orientation of incision, intra-operative contamination, lengthy procedure)</a:t>
            </a:r>
          </a:p>
        </p:txBody>
      </p:sp>
      <p:sp>
        <p:nvSpPr>
          <p:cNvPr id="4" name="object 2">
            <a:extLst>
              <a:ext uri="{FF2B5EF4-FFF2-40B4-BE49-F238E27FC236}">
                <a16:creationId xmlns:a16="http://schemas.microsoft.com/office/drawing/2014/main" id="{A992616B-FB76-FA2A-CBFD-41B77C9AA04D}"/>
              </a:ext>
            </a:extLst>
          </p:cNvPr>
          <p:cNvSpPr txBox="1">
            <a:spLocks/>
          </p:cNvSpPr>
          <p:nvPr/>
        </p:nvSpPr>
        <p:spPr>
          <a:xfrm>
            <a:off x="381000" y="233605"/>
            <a:ext cx="7312025" cy="863057"/>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marL="12700">
              <a:lnSpc>
                <a:spcPct val="100000"/>
              </a:lnSpc>
              <a:spcBef>
                <a:spcPts val="130"/>
              </a:spcBef>
            </a:pPr>
            <a:r>
              <a:rPr lang="en-US" sz="5500" b="1" spc="-114" dirty="0"/>
              <a:t>Midline</a:t>
            </a:r>
            <a:r>
              <a:rPr lang="en-US" sz="5500" b="1" spc="55" dirty="0"/>
              <a:t> </a:t>
            </a:r>
            <a:r>
              <a:rPr lang="en-US" sz="5500" b="1" spc="-65" dirty="0" err="1"/>
              <a:t>laprotomy</a:t>
            </a:r>
            <a:endParaRPr lang="en-US" sz="5500" b="1" spc="-65" dirty="0"/>
          </a:p>
        </p:txBody>
      </p:sp>
    </p:spTree>
    <p:extLst>
      <p:ext uri="{BB962C8B-B14F-4D97-AF65-F5344CB8AC3E}">
        <p14:creationId xmlns:p14="http://schemas.microsoft.com/office/powerpoint/2010/main" val="398705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766"/>
            <a:ext cx="6626225" cy="1709442"/>
          </a:xfrm>
          <a:prstGeom prst="rect">
            <a:avLst/>
          </a:prstGeom>
        </p:spPr>
        <p:txBody>
          <a:bodyPr vert="horz" wrap="square" lIns="0" tIns="16510" rIns="0" bIns="0" rtlCol="0">
            <a:spAutoFit/>
          </a:bodyPr>
          <a:lstStyle/>
          <a:p>
            <a:pPr marL="12700">
              <a:lnSpc>
                <a:spcPct val="100000"/>
              </a:lnSpc>
              <a:spcBef>
                <a:spcPts val="130"/>
              </a:spcBef>
            </a:pPr>
            <a:r>
              <a:rPr lang="en-US" sz="5500" b="1" spc="-100" dirty="0">
                <a:solidFill>
                  <a:schemeClr val="tx1"/>
                </a:solidFill>
                <a:latin typeface="Century Schoolbook (العناوين)"/>
              </a:rPr>
              <a:t>Transverse incision</a:t>
            </a:r>
          </a:p>
        </p:txBody>
      </p:sp>
      <p:sp>
        <p:nvSpPr>
          <p:cNvPr id="4" name="مربع نص 3">
            <a:extLst>
              <a:ext uri="{FF2B5EF4-FFF2-40B4-BE49-F238E27FC236}">
                <a16:creationId xmlns:a16="http://schemas.microsoft.com/office/drawing/2014/main" id="{30436992-8467-F6F6-6A6A-51585C482666}"/>
              </a:ext>
            </a:extLst>
          </p:cNvPr>
          <p:cNvSpPr txBox="1"/>
          <p:nvPr/>
        </p:nvSpPr>
        <p:spPr>
          <a:xfrm>
            <a:off x="0" y="1859339"/>
            <a:ext cx="8382000"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0000"/>
                </a:solidFill>
                <a:latin typeface="Arial MT"/>
              </a:rPr>
              <a:t>Transverse incisions </a:t>
            </a:r>
            <a:r>
              <a:rPr lang="en-US" sz="2400" b="1" dirty="0">
                <a:latin typeface="Arial MT"/>
              </a:rPr>
              <a:t>will usually follow the natural skin tension lines leading to a better cosmetic result during closure. A variety of incisions can be made to perform both abdominal and pelvic surgery. They may be performed above or below the umbilicus.</a:t>
            </a:r>
          </a:p>
          <a:p>
            <a:pPr marL="342900" indent="-342900">
              <a:buFont typeface="Arial" panose="020B0604020202020204" pitchFamily="34" charset="0"/>
              <a:buChar char="•"/>
            </a:pPr>
            <a:r>
              <a:rPr lang="en-US" sz="2400" b="1" dirty="0">
                <a:latin typeface="Arial MT"/>
              </a:rPr>
              <a:t>Small transverse incisions may be used to form/close stomas or to extract laparoscopic resection specimens.</a:t>
            </a:r>
          </a:p>
          <a:p>
            <a:pPr marL="342900" indent="-342900">
              <a:buFont typeface="Arial" panose="020B0604020202020204" pitchFamily="34" charset="0"/>
              <a:buChar char="•"/>
            </a:pPr>
            <a:r>
              <a:rPr lang="en-US" sz="2400" b="1" dirty="0">
                <a:latin typeface="Arial MT"/>
              </a:rPr>
              <a:t>The Pfannenstiel incision is an example of a commonly employed transverse incisions.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087" y="15766"/>
            <a:ext cx="6626225" cy="1709442"/>
          </a:xfrm>
          <a:prstGeom prst="rect">
            <a:avLst/>
          </a:prstGeom>
        </p:spPr>
        <p:txBody>
          <a:bodyPr vert="horz" wrap="square" lIns="0" tIns="16510" rIns="0" bIns="0" rtlCol="0">
            <a:spAutoFit/>
          </a:bodyPr>
          <a:lstStyle/>
          <a:p>
            <a:pPr marL="12700" algn="ctr">
              <a:lnSpc>
                <a:spcPct val="100000"/>
              </a:lnSpc>
              <a:spcBef>
                <a:spcPts val="130"/>
              </a:spcBef>
            </a:pPr>
            <a:r>
              <a:rPr lang="en-US" sz="5500" b="1" spc="-100" dirty="0">
                <a:solidFill>
                  <a:schemeClr val="tx1"/>
                </a:solidFill>
                <a:latin typeface="Century Schoolbook (العناوين)"/>
              </a:rPr>
              <a:t>Transverse incision</a:t>
            </a:r>
          </a:p>
        </p:txBody>
      </p:sp>
      <p:pic>
        <p:nvPicPr>
          <p:cNvPr id="7" name="صورة 6" descr="صورة تحتوي على رسم بياني, التصميم&#10;&#10;تم إنشاء الوصف تلقائياً">
            <a:extLst>
              <a:ext uri="{FF2B5EF4-FFF2-40B4-BE49-F238E27FC236}">
                <a16:creationId xmlns:a16="http://schemas.microsoft.com/office/drawing/2014/main" id="{8A1362DE-7DEC-166D-1B6B-B0E1E26248E2}"/>
              </a:ext>
            </a:extLst>
          </p:cNvPr>
          <p:cNvPicPr>
            <a:picLocks noChangeAspect="1"/>
          </p:cNvPicPr>
          <p:nvPr/>
        </p:nvPicPr>
        <p:blipFill rotWithShape="1">
          <a:blip r:embed="rId3">
            <a:extLst>
              <a:ext uri="{28A0092B-C50C-407E-A947-70E740481C1C}">
                <a14:useLocalDpi xmlns:a14="http://schemas.microsoft.com/office/drawing/2010/main" val="0"/>
              </a:ext>
            </a:extLst>
          </a:blip>
          <a:srcRect t="4622"/>
          <a:stretch/>
        </p:blipFill>
        <p:spPr>
          <a:xfrm>
            <a:off x="0" y="1871301"/>
            <a:ext cx="4267200" cy="432435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501A1691-828E-6149-2278-F75A6E60C2F6}"/>
              </a:ext>
            </a:extLst>
          </p:cNvPr>
          <p:cNvPicPr>
            <a:picLocks noChangeAspect="1"/>
          </p:cNvPicPr>
          <p:nvPr/>
        </p:nvPicPr>
        <p:blipFill rotWithShape="1">
          <a:blip r:embed="rId4">
            <a:extLst>
              <a:ext uri="{28A0092B-C50C-407E-A947-70E740481C1C}">
                <a14:useLocalDpi xmlns:a14="http://schemas.microsoft.com/office/drawing/2010/main" val="0"/>
              </a:ext>
            </a:extLst>
          </a:blip>
          <a:srcRect l="48249" r="22380" b="35903"/>
          <a:stretch/>
        </p:blipFill>
        <p:spPr>
          <a:xfrm>
            <a:off x="4419600" y="1725208"/>
            <a:ext cx="3985041" cy="4324350"/>
          </a:xfrm>
          <a:prstGeom prst="rect">
            <a:avLst/>
          </a:prstGeom>
        </p:spPr>
      </p:pic>
    </p:spTree>
    <p:extLst>
      <p:ext uri="{BB962C8B-B14F-4D97-AF65-F5344CB8AC3E}">
        <p14:creationId xmlns:p14="http://schemas.microsoft.com/office/powerpoint/2010/main" val="383403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766"/>
            <a:ext cx="6626225" cy="1709442"/>
          </a:xfrm>
          <a:prstGeom prst="rect">
            <a:avLst/>
          </a:prstGeom>
        </p:spPr>
        <p:txBody>
          <a:bodyPr vert="horz" wrap="square" lIns="0" tIns="16510" rIns="0" bIns="0" rtlCol="0">
            <a:spAutoFit/>
          </a:bodyPr>
          <a:lstStyle/>
          <a:p>
            <a:pPr marL="12700">
              <a:lnSpc>
                <a:spcPct val="100000"/>
              </a:lnSpc>
              <a:spcBef>
                <a:spcPts val="130"/>
              </a:spcBef>
            </a:pPr>
            <a:r>
              <a:rPr sz="5500" b="1" spc="-100" dirty="0" err="1">
                <a:solidFill>
                  <a:schemeClr val="tx1"/>
                </a:solidFill>
                <a:latin typeface="Century Schoolbook (العناوين)"/>
              </a:rPr>
              <a:t>Pfannnestiel</a:t>
            </a:r>
            <a:r>
              <a:rPr lang="en-US" sz="5500" b="1" spc="-100" dirty="0">
                <a:solidFill>
                  <a:schemeClr val="tx1"/>
                </a:solidFill>
                <a:latin typeface="Century Schoolbook (العناوين)"/>
              </a:rPr>
              <a:t> incision</a:t>
            </a:r>
            <a:endParaRPr sz="5500" b="1" spc="-100" dirty="0">
              <a:solidFill>
                <a:schemeClr val="tx1"/>
              </a:solidFill>
              <a:latin typeface="Century Schoolbook (العناوين)"/>
            </a:endParaRPr>
          </a:p>
        </p:txBody>
      </p:sp>
      <p:pic>
        <p:nvPicPr>
          <p:cNvPr id="3" name="object 3"/>
          <p:cNvPicPr/>
          <p:nvPr/>
        </p:nvPicPr>
        <p:blipFill rotWithShape="1">
          <a:blip r:embed="rId2" cstate="print"/>
          <a:srcRect t="33680"/>
          <a:stretch/>
        </p:blipFill>
        <p:spPr>
          <a:xfrm>
            <a:off x="4800600" y="2205508"/>
            <a:ext cx="3581400" cy="3553967"/>
          </a:xfrm>
          <a:prstGeom prst="rect">
            <a:avLst/>
          </a:prstGeom>
        </p:spPr>
      </p:pic>
      <p:sp>
        <p:nvSpPr>
          <p:cNvPr id="4" name="مربع نص 3">
            <a:extLst>
              <a:ext uri="{FF2B5EF4-FFF2-40B4-BE49-F238E27FC236}">
                <a16:creationId xmlns:a16="http://schemas.microsoft.com/office/drawing/2014/main" id="{30436992-8467-F6F6-6A6A-51585C482666}"/>
              </a:ext>
            </a:extLst>
          </p:cNvPr>
          <p:cNvSpPr txBox="1"/>
          <p:nvPr/>
        </p:nvSpPr>
        <p:spPr>
          <a:xfrm>
            <a:off x="152400" y="1905000"/>
            <a:ext cx="4800600" cy="4154984"/>
          </a:xfrm>
          <a:prstGeom prst="rect">
            <a:avLst/>
          </a:prstGeom>
          <a:noFill/>
        </p:spPr>
        <p:txBody>
          <a:bodyPr wrap="square" rtlCol="0">
            <a:spAutoFit/>
          </a:bodyPr>
          <a:lstStyle/>
          <a:p>
            <a:r>
              <a:rPr lang="en-US" sz="2400" b="1" dirty="0">
                <a:solidFill>
                  <a:srgbClr val="FF0000"/>
                </a:solidFill>
                <a:latin typeface="Arial MT"/>
              </a:rPr>
              <a:t>The Pfannenstiel incision </a:t>
            </a:r>
            <a:r>
              <a:rPr lang="en-US" sz="2200" b="1" dirty="0">
                <a:latin typeface="Arial MT"/>
              </a:rPr>
              <a:t>is a firm </a:t>
            </a:r>
            <a:r>
              <a:rPr lang="en-US" sz="2200" b="1" dirty="0" err="1">
                <a:latin typeface="Arial MT"/>
              </a:rPr>
              <a:t>favourite</a:t>
            </a:r>
            <a:r>
              <a:rPr lang="en-US" sz="2200" b="1" dirty="0">
                <a:latin typeface="Arial MT"/>
              </a:rPr>
              <a:t> of obstetricians for accessing the gravid uterus in which a curvilinear incision is made through the skin and subcutaneous fat, then a longitudinal incision made in the </a:t>
            </a:r>
            <a:r>
              <a:rPr lang="en-US" sz="2200" b="1" dirty="0" err="1">
                <a:latin typeface="Arial MT"/>
              </a:rPr>
              <a:t>linea</a:t>
            </a:r>
            <a:r>
              <a:rPr lang="en-US" sz="2200" b="1" dirty="0">
                <a:latin typeface="Arial MT"/>
              </a:rPr>
              <a:t> alba. It is also used by general and urological surgeons for some pelvic procedures such as radical open prostatectomy or cystectomy.</a:t>
            </a:r>
          </a:p>
        </p:txBody>
      </p:sp>
    </p:spTree>
    <p:extLst>
      <p:ext uri="{BB962C8B-B14F-4D97-AF65-F5344CB8AC3E}">
        <p14:creationId xmlns:p14="http://schemas.microsoft.com/office/powerpoint/2010/main" val="303423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599" y="228600"/>
            <a:ext cx="7235825" cy="1709442"/>
          </a:xfrm>
          <a:prstGeom prst="rect">
            <a:avLst/>
          </a:prstGeom>
        </p:spPr>
        <p:txBody>
          <a:bodyPr vert="horz" wrap="square" lIns="0" tIns="16510" rIns="0" bIns="0" rtlCol="0">
            <a:spAutoFit/>
          </a:bodyPr>
          <a:lstStyle/>
          <a:p>
            <a:pPr marL="12700" algn="ctr">
              <a:lnSpc>
                <a:spcPct val="100000"/>
              </a:lnSpc>
              <a:spcBef>
                <a:spcPts val="130"/>
              </a:spcBef>
            </a:pPr>
            <a:r>
              <a:rPr lang="en-US" sz="5500" b="1" spc="-105" dirty="0">
                <a:latin typeface="Century Schoolbook (العناوين)"/>
                <a:cs typeface="Arial MT"/>
              </a:rPr>
              <a:t>Inguinal Hernial repair incisions </a:t>
            </a:r>
            <a:endParaRPr sz="5500" b="1" dirty="0">
              <a:latin typeface="Century Schoolbook (العناوين)"/>
              <a:cs typeface="Arial MT"/>
            </a:endParaRPr>
          </a:p>
        </p:txBody>
      </p:sp>
      <p:pic>
        <p:nvPicPr>
          <p:cNvPr id="3" name="object 3"/>
          <p:cNvPicPr/>
          <p:nvPr/>
        </p:nvPicPr>
        <p:blipFill rotWithShape="1">
          <a:blip r:embed="rId2" cstate="print"/>
          <a:srcRect t="8181" r="15283"/>
          <a:stretch/>
        </p:blipFill>
        <p:spPr>
          <a:xfrm>
            <a:off x="2390139" y="2286000"/>
            <a:ext cx="3674746" cy="39614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37" y="112661"/>
            <a:ext cx="8291195" cy="1357936"/>
          </a:xfrm>
          <a:prstGeom prst="rect">
            <a:avLst/>
          </a:prstGeom>
        </p:spPr>
        <p:txBody>
          <a:bodyPr vert="horz" wrap="square" lIns="0" tIns="7620" rIns="0" bIns="0" rtlCol="0">
            <a:spAutoFit/>
          </a:bodyPr>
          <a:lstStyle/>
          <a:p>
            <a:pPr marL="12700" marR="5080" algn="ctr">
              <a:lnSpc>
                <a:spcPct val="101400"/>
              </a:lnSpc>
              <a:spcBef>
                <a:spcPts val="60"/>
              </a:spcBef>
            </a:pPr>
            <a:r>
              <a:rPr sz="4500" b="1" spc="-85" dirty="0"/>
              <a:t>Complications </a:t>
            </a:r>
            <a:r>
              <a:rPr sz="4500" b="1" spc="-45" dirty="0"/>
              <a:t>of </a:t>
            </a:r>
            <a:r>
              <a:rPr sz="4500" b="1" spc="-90" dirty="0"/>
              <a:t>abdominal </a:t>
            </a:r>
            <a:r>
              <a:rPr sz="4500" b="1" spc="-65" dirty="0"/>
              <a:t>surgical </a:t>
            </a:r>
            <a:r>
              <a:rPr sz="4500" b="1" spc="-1085" dirty="0"/>
              <a:t> </a:t>
            </a:r>
            <a:r>
              <a:rPr sz="4500" b="1" spc="-100" dirty="0"/>
              <a:t>incisions</a:t>
            </a:r>
          </a:p>
        </p:txBody>
      </p:sp>
      <p:sp>
        <p:nvSpPr>
          <p:cNvPr id="10" name="مربع نص 9">
            <a:extLst>
              <a:ext uri="{FF2B5EF4-FFF2-40B4-BE49-F238E27FC236}">
                <a16:creationId xmlns:a16="http://schemas.microsoft.com/office/drawing/2014/main" id="{1B74AC07-C3B2-498A-4C65-1A395991A563}"/>
              </a:ext>
            </a:extLst>
          </p:cNvPr>
          <p:cNvSpPr txBox="1"/>
          <p:nvPr/>
        </p:nvSpPr>
        <p:spPr>
          <a:xfrm>
            <a:off x="82152" y="2057400"/>
            <a:ext cx="8193564" cy="3170099"/>
          </a:xfrm>
          <a:prstGeom prst="rect">
            <a:avLst/>
          </a:prstGeom>
          <a:noFill/>
        </p:spPr>
        <p:txBody>
          <a:bodyPr wrap="square" rtlCol="0">
            <a:spAutoFit/>
          </a:bodyPr>
          <a:lstStyle/>
          <a:p>
            <a:pPr marL="342900" indent="-342900">
              <a:buFont typeface="Arial" panose="020B0604020202020204" pitchFamily="34" charset="0"/>
              <a:buChar char="•"/>
            </a:pPr>
            <a:r>
              <a:rPr lang="en-US" sz="2500" b="1" i="0" dirty="0">
                <a:solidFill>
                  <a:srgbClr val="111827"/>
                </a:solidFill>
                <a:effectLst/>
                <a:latin typeface="Arial MT"/>
              </a:rPr>
              <a:t>Complications are best considered in terms of specificity and chronicity; i.e. generic complications of surgery vs those specific to the operation, and presenting as immediate, early or late complications.</a:t>
            </a:r>
          </a:p>
          <a:p>
            <a:pPr marL="342900" indent="-342900">
              <a:buFont typeface="Arial" panose="020B0604020202020204" pitchFamily="34" charset="0"/>
              <a:buChar char="•"/>
            </a:pPr>
            <a:endParaRPr lang="en-US" sz="2500" b="1" i="0" dirty="0">
              <a:solidFill>
                <a:srgbClr val="111827"/>
              </a:solidFill>
              <a:effectLst/>
              <a:latin typeface="Arial MT"/>
            </a:endParaRPr>
          </a:p>
          <a:p>
            <a:pPr marL="342900" indent="-342900">
              <a:buFont typeface="Arial" panose="020B0604020202020204" pitchFamily="34" charset="0"/>
              <a:buChar char="•"/>
            </a:pPr>
            <a:r>
              <a:rPr lang="en-US" sz="2500" b="1" i="0" dirty="0">
                <a:solidFill>
                  <a:srgbClr val="111827"/>
                </a:solidFill>
                <a:effectLst/>
                <a:latin typeface="Arial MT"/>
              </a:rPr>
              <a:t>The incidence and nature of complications will be influenced by the patient’s comorbidities.</a:t>
            </a:r>
            <a:endParaRPr lang="en-US" sz="2500" b="1" dirty="0">
              <a:latin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37" y="112661"/>
            <a:ext cx="8291195" cy="1357936"/>
          </a:xfrm>
          <a:prstGeom prst="rect">
            <a:avLst/>
          </a:prstGeom>
        </p:spPr>
        <p:txBody>
          <a:bodyPr vert="horz" wrap="square" lIns="0" tIns="7620" rIns="0" bIns="0" rtlCol="0">
            <a:spAutoFit/>
          </a:bodyPr>
          <a:lstStyle/>
          <a:p>
            <a:pPr marL="12700" marR="5080" algn="ctr">
              <a:lnSpc>
                <a:spcPct val="101400"/>
              </a:lnSpc>
              <a:spcBef>
                <a:spcPts val="60"/>
              </a:spcBef>
            </a:pPr>
            <a:r>
              <a:rPr sz="4500" b="1" spc="-85" dirty="0"/>
              <a:t>Complications </a:t>
            </a:r>
            <a:r>
              <a:rPr sz="4500" b="1" spc="-45" dirty="0"/>
              <a:t>of </a:t>
            </a:r>
            <a:r>
              <a:rPr sz="4500" b="1" spc="-90" dirty="0"/>
              <a:t>abdominal </a:t>
            </a:r>
            <a:r>
              <a:rPr sz="4500" b="1" spc="-65" dirty="0"/>
              <a:t>surgical </a:t>
            </a:r>
            <a:r>
              <a:rPr sz="4500" b="1" spc="-1085" dirty="0"/>
              <a:t> </a:t>
            </a:r>
            <a:r>
              <a:rPr sz="4500" b="1" spc="-100" dirty="0"/>
              <a:t>incisions</a:t>
            </a:r>
          </a:p>
        </p:txBody>
      </p:sp>
      <p:sp>
        <p:nvSpPr>
          <p:cNvPr id="10" name="مربع نص 9">
            <a:extLst>
              <a:ext uri="{FF2B5EF4-FFF2-40B4-BE49-F238E27FC236}">
                <a16:creationId xmlns:a16="http://schemas.microsoft.com/office/drawing/2014/main" id="{1B74AC07-C3B2-498A-4C65-1A395991A563}"/>
              </a:ext>
            </a:extLst>
          </p:cNvPr>
          <p:cNvSpPr txBox="1"/>
          <p:nvPr/>
        </p:nvSpPr>
        <p:spPr>
          <a:xfrm>
            <a:off x="130968" y="1981200"/>
            <a:ext cx="8193564" cy="4031873"/>
          </a:xfrm>
          <a:prstGeom prst="rect">
            <a:avLst/>
          </a:prstGeom>
          <a:noFill/>
        </p:spPr>
        <p:txBody>
          <a:bodyPr wrap="square" rtlCol="0">
            <a:spAutoFit/>
          </a:bodyPr>
          <a:lstStyle/>
          <a:p>
            <a:r>
              <a:rPr lang="en-US" sz="2800" b="1" dirty="0">
                <a:solidFill>
                  <a:srgbClr val="FF0000"/>
                </a:solidFill>
                <a:latin typeface="Arial MT"/>
              </a:rPr>
              <a:t>Generic early complications </a:t>
            </a:r>
            <a:r>
              <a:rPr lang="en-US" sz="2500" b="1" dirty="0">
                <a:latin typeface="Arial MT"/>
              </a:rPr>
              <a:t>declare themselves in the hours and days following the operation and may include atelectasis, postoperative pneumonia, urinary tract infection, oliguria, bedsores and deep vein thromboses.</a:t>
            </a:r>
          </a:p>
          <a:p>
            <a:r>
              <a:rPr lang="en-US" sz="2800" b="1" dirty="0">
                <a:solidFill>
                  <a:srgbClr val="FF0000"/>
                </a:solidFill>
                <a:latin typeface="Arial MT"/>
              </a:rPr>
              <a:t>Specific early complications </a:t>
            </a:r>
            <a:r>
              <a:rPr lang="en-US" sz="2500" b="1" dirty="0">
                <a:latin typeface="Arial MT"/>
              </a:rPr>
              <a:t>include reactionary </a:t>
            </a:r>
            <a:r>
              <a:rPr lang="en-US" sz="2500" b="1" dirty="0" err="1">
                <a:latin typeface="Arial MT"/>
              </a:rPr>
              <a:t>haemorrhage</a:t>
            </a:r>
            <a:r>
              <a:rPr lang="en-US" sz="2500" b="1" dirty="0">
                <a:latin typeface="Arial MT"/>
              </a:rPr>
              <a:t> where small vessels ooze and intra-operative </a:t>
            </a:r>
            <a:r>
              <a:rPr lang="en-US" sz="2500" b="1" dirty="0" err="1">
                <a:latin typeface="Arial MT"/>
              </a:rPr>
              <a:t>haemostasis</a:t>
            </a:r>
            <a:r>
              <a:rPr lang="en-US" sz="2500" b="1" dirty="0">
                <a:latin typeface="Arial MT"/>
              </a:rPr>
              <a:t> fails once the blood pressure </a:t>
            </a:r>
            <a:r>
              <a:rPr lang="en-US" sz="2500" b="1" dirty="0" err="1">
                <a:latin typeface="Arial MT"/>
              </a:rPr>
              <a:t>normalises</a:t>
            </a:r>
            <a:r>
              <a:rPr lang="en-US" sz="2500" b="1" dirty="0">
                <a:latin typeface="Arial MT"/>
              </a:rPr>
              <a:t>, intra-abdominal collection, postoperative ileus and wound infection.</a:t>
            </a:r>
          </a:p>
        </p:txBody>
      </p:sp>
    </p:spTree>
    <p:extLst>
      <p:ext uri="{BB962C8B-B14F-4D97-AF65-F5344CB8AC3E}">
        <p14:creationId xmlns:p14="http://schemas.microsoft.com/office/powerpoint/2010/main" val="403928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1B24D5-FCB0-353D-C1CA-640B6DF9F2CF}"/>
              </a:ext>
            </a:extLst>
          </p:cNvPr>
          <p:cNvSpPr>
            <a:spLocks noGrp="1"/>
          </p:cNvSpPr>
          <p:nvPr>
            <p:ph type="title"/>
          </p:nvPr>
        </p:nvSpPr>
        <p:spPr>
          <a:xfrm>
            <a:off x="612795" y="304800"/>
            <a:ext cx="7269480" cy="1325562"/>
          </a:xfrm>
        </p:spPr>
        <p:txBody>
          <a:bodyPr>
            <a:noAutofit/>
          </a:bodyPr>
          <a:lstStyle/>
          <a:p>
            <a:pPr algn="ctr"/>
            <a:r>
              <a:rPr lang="en-US" sz="5000" b="1" dirty="0"/>
              <a:t>Abdominal wall layers</a:t>
            </a:r>
          </a:p>
        </p:txBody>
      </p:sp>
      <p:sp>
        <p:nvSpPr>
          <p:cNvPr id="3" name="عنصر نائب للمحتوى 2">
            <a:extLst>
              <a:ext uri="{FF2B5EF4-FFF2-40B4-BE49-F238E27FC236}">
                <a16:creationId xmlns:a16="http://schemas.microsoft.com/office/drawing/2014/main" id="{9EE31056-6B8E-3C78-BDE5-2931C95C0FAD}"/>
              </a:ext>
            </a:extLst>
          </p:cNvPr>
          <p:cNvSpPr>
            <a:spLocks noGrp="1"/>
          </p:cNvSpPr>
          <p:nvPr>
            <p:ph idx="1"/>
          </p:nvPr>
        </p:nvSpPr>
        <p:spPr>
          <a:xfrm>
            <a:off x="228600" y="1828800"/>
            <a:ext cx="7853372" cy="4246562"/>
          </a:xfrm>
        </p:spPr>
        <p:txBody>
          <a:bodyPr>
            <a:normAutofit/>
          </a:bodyPr>
          <a:lstStyle/>
          <a:p>
            <a:r>
              <a:rPr lang="en-US" sz="2300" b="1" dirty="0">
                <a:solidFill>
                  <a:srgbClr val="FF0000"/>
                </a:solidFill>
              </a:rPr>
              <a:t>The abdominal wall </a:t>
            </a:r>
            <a:r>
              <a:rPr lang="en-US" sz="2300" b="1" dirty="0"/>
              <a:t>is defined cranially by the xiphoid process of the sternum and the costal margins and caudally by the iliac and pubic bones of the pelvis.</a:t>
            </a:r>
          </a:p>
        </p:txBody>
      </p:sp>
      <p:pic>
        <p:nvPicPr>
          <p:cNvPr id="5" name="صورة 4" descr="صورة تحتوي على نص, لقطة شاشة&#10;&#10;تم إنشاء الوصف تلقائياً">
            <a:extLst>
              <a:ext uri="{FF2B5EF4-FFF2-40B4-BE49-F238E27FC236}">
                <a16:creationId xmlns:a16="http://schemas.microsoft.com/office/drawing/2014/main" id="{52267EDE-C50A-B99C-AA59-86300CBF5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210821"/>
            <a:ext cx="6045800" cy="3647179"/>
          </a:xfrm>
          <a:prstGeom prst="rect">
            <a:avLst/>
          </a:prstGeom>
        </p:spPr>
      </p:pic>
    </p:spTree>
    <p:extLst>
      <p:ext uri="{BB962C8B-B14F-4D97-AF65-F5344CB8AC3E}">
        <p14:creationId xmlns:p14="http://schemas.microsoft.com/office/powerpoint/2010/main" val="1906451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37" y="112661"/>
            <a:ext cx="8291195" cy="1357936"/>
          </a:xfrm>
          <a:prstGeom prst="rect">
            <a:avLst/>
          </a:prstGeom>
        </p:spPr>
        <p:txBody>
          <a:bodyPr vert="horz" wrap="square" lIns="0" tIns="7620" rIns="0" bIns="0" rtlCol="0">
            <a:spAutoFit/>
          </a:bodyPr>
          <a:lstStyle/>
          <a:p>
            <a:pPr marL="12700" marR="5080" algn="ctr">
              <a:lnSpc>
                <a:spcPct val="101400"/>
              </a:lnSpc>
              <a:spcBef>
                <a:spcPts val="60"/>
              </a:spcBef>
            </a:pPr>
            <a:r>
              <a:rPr sz="4500" b="1" spc="-85" dirty="0"/>
              <a:t>Complications </a:t>
            </a:r>
            <a:r>
              <a:rPr sz="4500" b="1" spc="-45" dirty="0"/>
              <a:t>of </a:t>
            </a:r>
            <a:r>
              <a:rPr sz="4500" b="1" spc="-90" dirty="0"/>
              <a:t>abdominal </a:t>
            </a:r>
            <a:r>
              <a:rPr sz="4500" b="1" spc="-65" dirty="0"/>
              <a:t>surgical </a:t>
            </a:r>
            <a:r>
              <a:rPr sz="4500" b="1" spc="-1085" dirty="0"/>
              <a:t> </a:t>
            </a:r>
            <a:r>
              <a:rPr sz="4500" b="1" spc="-100" dirty="0"/>
              <a:t>incisions</a:t>
            </a:r>
          </a:p>
        </p:txBody>
      </p:sp>
      <p:sp>
        <p:nvSpPr>
          <p:cNvPr id="10" name="مربع نص 9">
            <a:extLst>
              <a:ext uri="{FF2B5EF4-FFF2-40B4-BE49-F238E27FC236}">
                <a16:creationId xmlns:a16="http://schemas.microsoft.com/office/drawing/2014/main" id="{1B74AC07-C3B2-498A-4C65-1A395991A563}"/>
              </a:ext>
            </a:extLst>
          </p:cNvPr>
          <p:cNvSpPr txBox="1"/>
          <p:nvPr/>
        </p:nvSpPr>
        <p:spPr>
          <a:xfrm>
            <a:off x="224211" y="2209800"/>
            <a:ext cx="7909446" cy="1985159"/>
          </a:xfrm>
          <a:prstGeom prst="rect">
            <a:avLst/>
          </a:prstGeom>
          <a:noFill/>
        </p:spPr>
        <p:txBody>
          <a:bodyPr wrap="square" rtlCol="0">
            <a:spAutoFit/>
          </a:bodyPr>
          <a:lstStyle/>
          <a:p>
            <a:r>
              <a:rPr lang="en-US" sz="2700" b="1" dirty="0">
                <a:solidFill>
                  <a:srgbClr val="FF0000"/>
                </a:solidFill>
                <a:latin typeface="Arial MT"/>
              </a:rPr>
              <a:t>Late complications </a:t>
            </a:r>
            <a:r>
              <a:rPr lang="en-US" sz="2400" b="1" dirty="0">
                <a:latin typeface="Arial MT"/>
              </a:rPr>
              <a:t>include the development of an incisional hernia, where the underlying peritoneum and associated contents protrude through residual defects in the abdominal wall, and the formation of dense fibrotic intra-abdominal band adhesions. </a:t>
            </a:r>
          </a:p>
        </p:txBody>
      </p:sp>
    </p:spTree>
    <p:extLst>
      <p:ext uri="{BB962C8B-B14F-4D97-AF65-F5344CB8AC3E}">
        <p14:creationId xmlns:p14="http://schemas.microsoft.com/office/powerpoint/2010/main" val="332542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AE812F-893E-1EBF-A555-78BA5065DD0A}"/>
              </a:ext>
            </a:extLst>
          </p:cNvPr>
          <p:cNvSpPr>
            <a:spLocks noGrp="1"/>
          </p:cNvSpPr>
          <p:nvPr>
            <p:ph idx="1"/>
          </p:nvPr>
        </p:nvSpPr>
        <p:spPr>
          <a:xfrm>
            <a:off x="1348740" y="1752600"/>
            <a:ext cx="6446520" cy="4351337"/>
          </a:xfrm>
        </p:spPr>
        <p:txBody>
          <a:bodyPr>
            <a:normAutofit/>
          </a:bodyPr>
          <a:lstStyle/>
          <a:p>
            <a:pPr marL="0" indent="0" algn="ctr">
              <a:buNone/>
            </a:pPr>
            <a:r>
              <a:rPr lang="en-US" sz="11000" b="1" dirty="0">
                <a:latin typeface="Complications are best considered in terms of specificity and chronicity; i.e. generic complications of surgery vs those specific to the operation, and presenting as immediate, early or late complications. The incidence and nature of complications will be"/>
              </a:rPr>
              <a:t>Thank You</a:t>
            </a:r>
          </a:p>
        </p:txBody>
      </p:sp>
    </p:spTree>
    <p:extLst>
      <p:ext uri="{BB962C8B-B14F-4D97-AF65-F5344CB8AC3E}">
        <p14:creationId xmlns:p14="http://schemas.microsoft.com/office/powerpoint/2010/main" val="220154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1B24D5-FCB0-353D-C1CA-640B6DF9F2CF}"/>
              </a:ext>
            </a:extLst>
          </p:cNvPr>
          <p:cNvSpPr>
            <a:spLocks noGrp="1"/>
          </p:cNvSpPr>
          <p:nvPr>
            <p:ph type="title"/>
          </p:nvPr>
        </p:nvSpPr>
        <p:spPr>
          <a:xfrm>
            <a:off x="612795" y="304800"/>
            <a:ext cx="7269480" cy="1325562"/>
          </a:xfrm>
        </p:spPr>
        <p:txBody>
          <a:bodyPr>
            <a:noAutofit/>
          </a:bodyPr>
          <a:lstStyle/>
          <a:p>
            <a:pPr algn="ctr"/>
            <a:r>
              <a:rPr lang="en-US" sz="5000" b="1" dirty="0"/>
              <a:t>Abdominal wall layers</a:t>
            </a:r>
          </a:p>
        </p:txBody>
      </p:sp>
      <p:pic>
        <p:nvPicPr>
          <p:cNvPr id="8" name="صورة 7" descr="صورة تحتوي على لقطة شاشة, ثابت&#10;&#10;تم إنشاء الوصف تلقائياً">
            <a:extLst>
              <a:ext uri="{FF2B5EF4-FFF2-40B4-BE49-F238E27FC236}">
                <a16:creationId xmlns:a16="http://schemas.microsoft.com/office/drawing/2014/main" id="{19F49363-682E-9C37-E4EC-50346887B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8839200" cy="3520035"/>
          </a:xfrm>
          <a:prstGeom prst="rect">
            <a:avLst/>
          </a:prstGeom>
        </p:spPr>
      </p:pic>
    </p:spTree>
    <p:extLst>
      <p:ext uri="{BB962C8B-B14F-4D97-AF65-F5344CB8AC3E}">
        <p14:creationId xmlns:p14="http://schemas.microsoft.com/office/powerpoint/2010/main" val="367078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6550025" cy="847668"/>
          </a:xfrm>
          <a:prstGeom prst="rect">
            <a:avLst/>
          </a:prstGeom>
        </p:spPr>
        <p:txBody>
          <a:bodyPr vert="horz" wrap="square" lIns="0" tIns="16510" rIns="0" bIns="0" rtlCol="0">
            <a:spAutoFit/>
          </a:bodyPr>
          <a:lstStyle/>
          <a:p>
            <a:pPr marL="12700">
              <a:lnSpc>
                <a:spcPct val="100000"/>
              </a:lnSpc>
              <a:spcBef>
                <a:spcPts val="130"/>
              </a:spcBef>
            </a:pPr>
            <a:r>
              <a:rPr sz="5400" b="1" spc="-60" dirty="0"/>
              <a:t>The</a:t>
            </a:r>
            <a:r>
              <a:rPr sz="5400" b="1" spc="-195" dirty="0"/>
              <a:t> </a:t>
            </a:r>
            <a:r>
              <a:rPr sz="5400" b="1" spc="-85" dirty="0"/>
              <a:t>ideal</a:t>
            </a:r>
            <a:r>
              <a:rPr sz="5400" b="1" spc="-70" dirty="0"/>
              <a:t> </a:t>
            </a:r>
            <a:r>
              <a:rPr sz="5400" b="1" spc="-90" dirty="0"/>
              <a:t>incision</a:t>
            </a:r>
          </a:p>
        </p:txBody>
      </p:sp>
      <p:sp>
        <p:nvSpPr>
          <p:cNvPr id="3" name="object 3"/>
          <p:cNvSpPr txBox="1"/>
          <p:nvPr/>
        </p:nvSpPr>
        <p:spPr>
          <a:xfrm>
            <a:off x="228600" y="1905000"/>
            <a:ext cx="8235315" cy="2370521"/>
          </a:xfrm>
          <a:prstGeom prst="rect">
            <a:avLst/>
          </a:prstGeom>
        </p:spPr>
        <p:txBody>
          <a:bodyPr vert="horz" wrap="square" lIns="0" tIns="15875" rIns="0" bIns="0" rtlCol="0">
            <a:spAutoFit/>
          </a:bodyPr>
          <a:lstStyle/>
          <a:p>
            <a:pPr marL="193675" marR="5080" indent="-180975">
              <a:lnSpc>
                <a:spcPct val="100000"/>
              </a:lnSpc>
              <a:spcBef>
                <a:spcPts val="125"/>
              </a:spcBef>
              <a:buClr>
                <a:srgbClr val="92A199"/>
              </a:buClr>
              <a:buSzPct val="85000"/>
              <a:buChar char="•"/>
              <a:tabLst>
                <a:tab pos="193675" algn="l"/>
              </a:tabLst>
            </a:pPr>
            <a:r>
              <a:rPr sz="2800" b="1" dirty="0">
                <a:solidFill>
                  <a:srgbClr val="FF0000"/>
                </a:solidFill>
                <a:latin typeface="Arial MT"/>
                <a:cs typeface="Arial MT"/>
              </a:rPr>
              <a:t>The</a:t>
            </a:r>
            <a:r>
              <a:rPr sz="2800" b="1" spc="-30" dirty="0">
                <a:solidFill>
                  <a:srgbClr val="FF0000"/>
                </a:solidFill>
                <a:latin typeface="Arial MT"/>
                <a:cs typeface="Arial MT"/>
              </a:rPr>
              <a:t> </a:t>
            </a:r>
            <a:r>
              <a:rPr sz="2800" b="1" spc="10" dirty="0">
                <a:solidFill>
                  <a:srgbClr val="FF0000"/>
                </a:solidFill>
                <a:latin typeface="Arial MT"/>
                <a:cs typeface="Arial MT"/>
              </a:rPr>
              <a:t>ideal</a:t>
            </a:r>
            <a:r>
              <a:rPr sz="2800" b="1" spc="-25" dirty="0">
                <a:solidFill>
                  <a:srgbClr val="FF0000"/>
                </a:solidFill>
                <a:latin typeface="Arial MT"/>
                <a:cs typeface="Arial MT"/>
              </a:rPr>
              <a:t> </a:t>
            </a:r>
            <a:r>
              <a:rPr sz="2800" b="1" spc="20" dirty="0">
                <a:solidFill>
                  <a:srgbClr val="FF0000"/>
                </a:solidFill>
                <a:latin typeface="Arial MT"/>
                <a:cs typeface="Arial MT"/>
              </a:rPr>
              <a:t>incision</a:t>
            </a:r>
            <a:r>
              <a:rPr sz="2800" b="1" spc="-100" dirty="0">
                <a:solidFill>
                  <a:srgbClr val="FF0000"/>
                </a:solidFill>
                <a:latin typeface="Arial MT"/>
                <a:cs typeface="Arial MT"/>
              </a:rPr>
              <a:t> </a:t>
            </a:r>
            <a:r>
              <a:rPr sz="2500" b="1" spc="15" dirty="0">
                <a:solidFill>
                  <a:srgbClr val="292934"/>
                </a:solidFill>
                <a:latin typeface="Arial MT"/>
                <a:cs typeface="Arial MT"/>
              </a:rPr>
              <a:t>should</a:t>
            </a:r>
            <a:r>
              <a:rPr sz="2500" b="1" spc="-95" dirty="0">
                <a:solidFill>
                  <a:srgbClr val="292934"/>
                </a:solidFill>
                <a:latin typeface="Arial MT"/>
                <a:cs typeface="Arial MT"/>
              </a:rPr>
              <a:t> </a:t>
            </a:r>
            <a:r>
              <a:rPr sz="2500" b="1" spc="10" dirty="0">
                <a:solidFill>
                  <a:srgbClr val="292934"/>
                </a:solidFill>
                <a:latin typeface="Arial MT"/>
                <a:cs typeface="Arial MT"/>
              </a:rPr>
              <a:t>allow</a:t>
            </a:r>
            <a:r>
              <a:rPr sz="2500" b="1" spc="-60" dirty="0">
                <a:solidFill>
                  <a:srgbClr val="292934"/>
                </a:solidFill>
                <a:latin typeface="Arial MT"/>
                <a:cs typeface="Arial MT"/>
              </a:rPr>
              <a:t> </a:t>
            </a:r>
            <a:r>
              <a:rPr sz="2500" b="1" spc="-5" dirty="0">
                <a:solidFill>
                  <a:srgbClr val="292934"/>
                </a:solidFill>
                <a:latin typeface="Arial MT"/>
                <a:cs typeface="Arial MT"/>
              </a:rPr>
              <a:t>for</a:t>
            </a:r>
            <a:r>
              <a:rPr sz="2500" b="1" spc="-30" dirty="0">
                <a:solidFill>
                  <a:srgbClr val="292934"/>
                </a:solidFill>
                <a:latin typeface="Arial MT"/>
                <a:cs typeface="Arial MT"/>
              </a:rPr>
              <a:t> </a:t>
            </a:r>
            <a:r>
              <a:rPr sz="2500" b="1" spc="20" dirty="0">
                <a:solidFill>
                  <a:srgbClr val="292934"/>
                </a:solidFill>
                <a:latin typeface="Arial MT"/>
                <a:cs typeface="Arial MT"/>
              </a:rPr>
              <a:t>consistently</a:t>
            </a:r>
            <a:r>
              <a:rPr sz="2500" b="1" spc="-140" dirty="0">
                <a:solidFill>
                  <a:srgbClr val="292934"/>
                </a:solidFill>
                <a:latin typeface="Arial MT"/>
                <a:cs typeface="Arial MT"/>
              </a:rPr>
              <a:t> </a:t>
            </a:r>
            <a:r>
              <a:rPr sz="2500" b="1" spc="15" dirty="0">
                <a:solidFill>
                  <a:srgbClr val="292934"/>
                </a:solidFill>
                <a:latin typeface="Arial MT"/>
                <a:cs typeface="Arial MT"/>
              </a:rPr>
              <a:t>good</a:t>
            </a:r>
            <a:r>
              <a:rPr sz="2500" b="1" spc="-100" dirty="0">
                <a:solidFill>
                  <a:srgbClr val="292934"/>
                </a:solidFill>
                <a:latin typeface="Arial MT"/>
                <a:cs typeface="Arial MT"/>
              </a:rPr>
              <a:t> </a:t>
            </a:r>
            <a:r>
              <a:rPr sz="2500" b="1" spc="30" dirty="0">
                <a:solidFill>
                  <a:srgbClr val="292934"/>
                </a:solidFill>
                <a:latin typeface="Arial MT"/>
                <a:cs typeface="Arial MT"/>
              </a:rPr>
              <a:t>access,</a:t>
            </a:r>
            <a:r>
              <a:rPr sz="2500" b="1" spc="-215" dirty="0">
                <a:solidFill>
                  <a:srgbClr val="292934"/>
                </a:solidFill>
                <a:latin typeface="Arial MT"/>
                <a:cs typeface="Arial MT"/>
              </a:rPr>
              <a:t> </a:t>
            </a:r>
            <a:r>
              <a:rPr sz="2500" b="1" dirty="0">
                <a:solidFill>
                  <a:srgbClr val="292934"/>
                </a:solidFill>
                <a:latin typeface="Arial MT"/>
                <a:cs typeface="Arial MT"/>
              </a:rPr>
              <a:t>following </a:t>
            </a:r>
            <a:r>
              <a:rPr sz="2500" b="1" spc="-540" dirty="0">
                <a:solidFill>
                  <a:srgbClr val="292934"/>
                </a:solidFill>
                <a:latin typeface="Arial MT"/>
                <a:cs typeface="Arial MT"/>
              </a:rPr>
              <a:t> </a:t>
            </a:r>
            <a:r>
              <a:rPr sz="2500" b="1" spc="40" dirty="0">
                <a:solidFill>
                  <a:srgbClr val="292934"/>
                </a:solidFill>
                <a:latin typeface="Arial MT"/>
                <a:cs typeface="Arial MT"/>
              </a:rPr>
              <a:t>t</a:t>
            </a:r>
            <a:r>
              <a:rPr sz="2500" b="1" spc="15" dirty="0">
                <a:solidFill>
                  <a:srgbClr val="292934"/>
                </a:solidFill>
                <a:latin typeface="Arial MT"/>
                <a:cs typeface="Arial MT"/>
              </a:rPr>
              <a:t>he</a:t>
            </a:r>
            <a:r>
              <a:rPr sz="2500" b="1" spc="-110" dirty="0">
                <a:solidFill>
                  <a:srgbClr val="292934"/>
                </a:solidFill>
                <a:latin typeface="Arial MT"/>
                <a:cs typeface="Arial MT"/>
              </a:rPr>
              <a:t> </a:t>
            </a:r>
            <a:r>
              <a:rPr sz="2500" b="1" spc="10" dirty="0">
                <a:solidFill>
                  <a:srgbClr val="292934"/>
                </a:solidFill>
                <a:latin typeface="Arial MT"/>
                <a:cs typeface="Arial MT"/>
              </a:rPr>
              <a:t>lan</a:t>
            </a:r>
            <a:r>
              <a:rPr sz="2500" b="1" dirty="0">
                <a:solidFill>
                  <a:srgbClr val="292934"/>
                </a:solidFill>
                <a:latin typeface="Arial MT"/>
                <a:cs typeface="Arial MT"/>
              </a:rPr>
              <a:t>g</a:t>
            </a:r>
            <a:r>
              <a:rPr sz="2500" b="1" spc="10" dirty="0">
                <a:solidFill>
                  <a:srgbClr val="292934"/>
                </a:solidFill>
                <a:latin typeface="Arial MT"/>
                <a:cs typeface="Arial MT"/>
              </a:rPr>
              <a:t>er</a:t>
            </a:r>
            <a:r>
              <a:rPr sz="2500" b="1" spc="-30" dirty="0">
                <a:solidFill>
                  <a:srgbClr val="292934"/>
                </a:solidFill>
                <a:latin typeface="Arial MT"/>
                <a:cs typeface="Arial MT"/>
              </a:rPr>
              <a:t> </a:t>
            </a:r>
            <a:r>
              <a:rPr sz="2500" b="1" spc="10" dirty="0">
                <a:solidFill>
                  <a:srgbClr val="292934"/>
                </a:solidFill>
                <a:latin typeface="Arial MT"/>
                <a:cs typeface="Arial MT"/>
              </a:rPr>
              <a:t>lines</a:t>
            </a:r>
            <a:r>
              <a:rPr sz="2500" b="1" spc="-65" dirty="0">
                <a:solidFill>
                  <a:srgbClr val="292934"/>
                </a:solidFill>
                <a:latin typeface="Arial MT"/>
                <a:cs typeface="Arial MT"/>
              </a:rPr>
              <a:t> </a:t>
            </a:r>
            <a:r>
              <a:rPr sz="2500" b="1" spc="-35" dirty="0">
                <a:solidFill>
                  <a:srgbClr val="292934"/>
                </a:solidFill>
                <a:latin typeface="Arial MT"/>
                <a:cs typeface="Arial MT"/>
              </a:rPr>
              <a:t>f</a:t>
            </a:r>
            <a:r>
              <a:rPr sz="2500" b="1" spc="10" dirty="0">
                <a:solidFill>
                  <a:srgbClr val="292934"/>
                </a:solidFill>
                <a:latin typeface="Arial MT"/>
                <a:cs typeface="Arial MT"/>
              </a:rPr>
              <a:t>or</a:t>
            </a:r>
            <a:r>
              <a:rPr sz="2500" b="1" spc="-30" dirty="0">
                <a:solidFill>
                  <a:srgbClr val="292934"/>
                </a:solidFill>
                <a:latin typeface="Arial MT"/>
                <a:cs typeface="Arial MT"/>
              </a:rPr>
              <a:t> </a:t>
            </a:r>
            <a:r>
              <a:rPr sz="2500" b="1" spc="-20" dirty="0">
                <a:solidFill>
                  <a:srgbClr val="292934"/>
                </a:solidFill>
                <a:latin typeface="Arial MT"/>
                <a:cs typeface="Arial MT"/>
              </a:rPr>
              <a:t>m</a:t>
            </a:r>
            <a:r>
              <a:rPr sz="2500" b="1" spc="15" dirty="0">
                <a:solidFill>
                  <a:srgbClr val="292934"/>
                </a:solidFill>
                <a:latin typeface="Arial MT"/>
                <a:cs typeface="Arial MT"/>
              </a:rPr>
              <a:t>a</a:t>
            </a:r>
            <a:r>
              <a:rPr sz="2500" b="1" spc="-105" dirty="0">
                <a:solidFill>
                  <a:srgbClr val="292934"/>
                </a:solidFill>
                <a:latin typeface="Arial MT"/>
                <a:cs typeface="Arial MT"/>
              </a:rPr>
              <a:t>x</a:t>
            </a:r>
            <a:r>
              <a:rPr sz="2500" b="1" spc="5" dirty="0">
                <a:solidFill>
                  <a:srgbClr val="292934"/>
                </a:solidFill>
                <a:latin typeface="Arial MT"/>
                <a:cs typeface="Arial MT"/>
              </a:rPr>
              <a:t>i</a:t>
            </a:r>
            <a:r>
              <a:rPr sz="2500" b="1" spc="-15" dirty="0">
                <a:solidFill>
                  <a:srgbClr val="292934"/>
                </a:solidFill>
                <a:latin typeface="Arial MT"/>
                <a:cs typeface="Arial MT"/>
              </a:rPr>
              <a:t>m</a:t>
            </a:r>
            <a:r>
              <a:rPr sz="2500" b="1" spc="10" dirty="0">
                <a:solidFill>
                  <a:srgbClr val="292934"/>
                </a:solidFill>
                <a:latin typeface="Arial MT"/>
                <a:cs typeface="Arial MT"/>
              </a:rPr>
              <a:t>al</a:t>
            </a:r>
            <a:r>
              <a:rPr sz="2500" b="1" spc="120" dirty="0">
                <a:solidFill>
                  <a:srgbClr val="292934"/>
                </a:solidFill>
                <a:latin typeface="Arial MT"/>
                <a:cs typeface="Arial MT"/>
              </a:rPr>
              <a:t> </a:t>
            </a:r>
            <a:r>
              <a:rPr sz="2500" b="1" spc="-25" dirty="0">
                <a:solidFill>
                  <a:srgbClr val="292934"/>
                </a:solidFill>
                <a:latin typeface="Arial MT"/>
                <a:cs typeface="Arial MT"/>
              </a:rPr>
              <a:t>w</a:t>
            </a:r>
            <a:r>
              <a:rPr sz="2500" b="1" spc="15" dirty="0">
                <a:solidFill>
                  <a:srgbClr val="292934"/>
                </a:solidFill>
                <a:latin typeface="Arial MT"/>
                <a:cs typeface="Arial MT"/>
              </a:rPr>
              <a:t>ound</a:t>
            </a:r>
            <a:r>
              <a:rPr sz="2500" b="1" spc="-30" dirty="0">
                <a:solidFill>
                  <a:srgbClr val="292934"/>
                </a:solidFill>
                <a:latin typeface="Arial MT"/>
                <a:cs typeface="Arial MT"/>
              </a:rPr>
              <a:t> </a:t>
            </a:r>
            <a:r>
              <a:rPr sz="2500" b="1" spc="45" dirty="0">
                <a:solidFill>
                  <a:srgbClr val="292934"/>
                </a:solidFill>
                <a:latin typeface="Arial MT"/>
                <a:cs typeface="Arial MT"/>
              </a:rPr>
              <a:t>s</a:t>
            </a:r>
            <a:r>
              <a:rPr sz="2500" b="1" spc="40" dirty="0">
                <a:solidFill>
                  <a:srgbClr val="292934"/>
                </a:solidFill>
                <a:latin typeface="Arial MT"/>
                <a:cs typeface="Arial MT"/>
              </a:rPr>
              <a:t>t</a:t>
            </a:r>
            <a:r>
              <a:rPr sz="2500" b="1" spc="10" dirty="0">
                <a:solidFill>
                  <a:srgbClr val="292934"/>
                </a:solidFill>
                <a:latin typeface="Arial MT"/>
                <a:cs typeface="Arial MT"/>
              </a:rPr>
              <a:t>reng</a:t>
            </a:r>
            <a:r>
              <a:rPr sz="2500" b="1" spc="45" dirty="0">
                <a:solidFill>
                  <a:srgbClr val="292934"/>
                </a:solidFill>
                <a:latin typeface="Arial MT"/>
                <a:cs typeface="Arial MT"/>
              </a:rPr>
              <a:t>t</a:t>
            </a:r>
            <a:r>
              <a:rPr sz="2500" b="1" spc="15" dirty="0">
                <a:solidFill>
                  <a:srgbClr val="292934"/>
                </a:solidFill>
                <a:latin typeface="Arial MT"/>
                <a:cs typeface="Arial MT"/>
              </a:rPr>
              <a:t>h</a:t>
            </a:r>
            <a:r>
              <a:rPr sz="2500" b="1" spc="-185" dirty="0">
                <a:solidFill>
                  <a:srgbClr val="292934"/>
                </a:solidFill>
                <a:latin typeface="Arial MT"/>
                <a:cs typeface="Arial MT"/>
              </a:rPr>
              <a:t> </a:t>
            </a:r>
            <a:r>
              <a:rPr sz="2500" b="1" spc="15" dirty="0">
                <a:solidFill>
                  <a:srgbClr val="292934"/>
                </a:solidFill>
                <a:latin typeface="Arial MT"/>
                <a:cs typeface="Arial MT"/>
              </a:rPr>
              <a:t>and</a:t>
            </a:r>
            <a:r>
              <a:rPr sz="2500" b="1" spc="-105" dirty="0">
                <a:solidFill>
                  <a:srgbClr val="292934"/>
                </a:solidFill>
                <a:latin typeface="Arial MT"/>
                <a:cs typeface="Arial MT"/>
              </a:rPr>
              <a:t> </a:t>
            </a:r>
            <a:r>
              <a:rPr sz="2500" b="1" spc="-20" dirty="0">
                <a:solidFill>
                  <a:srgbClr val="292934"/>
                </a:solidFill>
                <a:latin typeface="Arial MT"/>
                <a:cs typeface="Arial MT"/>
              </a:rPr>
              <a:t>m</a:t>
            </a:r>
            <a:r>
              <a:rPr sz="2500" b="1" spc="5" dirty="0">
                <a:solidFill>
                  <a:srgbClr val="292934"/>
                </a:solidFill>
                <a:latin typeface="Arial MT"/>
                <a:cs typeface="Arial MT"/>
              </a:rPr>
              <a:t>ini</a:t>
            </a:r>
            <a:r>
              <a:rPr sz="2500" b="1" spc="-15" dirty="0">
                <a:solidFill>
                  <a:srgbClr val="292934"/>
                </a:solidFill>
                <a:latin typeface="Arial MT"/>
                <a:cs typeface="Arial MT"/>
              </a:rPr>
              <a:t>m</a:t>
            </a:r>
            <a:r>
              <a:rPr sz="2500" b="1" spc="10" dirty="0">
                <a:solidFill>
                  <a:srgbClr val="292934"/>
                </a:solidFill>
                <a:latin typeface="Arial MT"/>
                <a:cs typeface="Arial MT"/>
              </a:rPr>
              <a:t>al</a:t>
            </a:r>
            <a:r>
              <a:rPr sz="2500" b="1" spc="45" dirty="0">
                <a:solidFill>
                  <a:srgbClr val="292934"/>
                </a:solidFill>
                <a:latin typeface="Arial MT"/>
                <a:cs typeface="Arial MT"/>
              </a:rPr>
              <a:t> sc</a:t>
            </a:r>
            <a:r>
              <a:rPr sz="2500" b="1" spc="10" dirty="0">
                <a:solidFill>
                  <a:srgbClr val="292934"/>
                </a:solidFill>
                <a:latin typeface="Arial MT"/>
                <a:cs typeface="Arial MT"/>
              </a:rPr>
              <a:t>aring,</a:t>
            </a:r>
            <a:r>
              <a:rPr lang="en-US" sz="2500" b="1" spc="10" dirty="0">
                <a:solidFill>
                  <a:srgbClr val="292934"/>
                </a:solidFill>
                <a:latin typeface="Arial MT"/>
                <a:cs typeface="Arial MT"/>
              </a:rPr>
              <a:t> </a:t>
            </a:r>
            <a:r>
              <a:rPr sz="2500" b="1" spc="-20" dirty="0">
                <a:solidFill>
                  <a:srgbClr val="292934"/>
                </a:solidFill>
                <a:latin typeface="Arial MT"/>
                <a:cs typeface="Arial MT"/>
              </a:rPr>
              <a:t>m</a:t>
            </a:r>
            <a:r>
              <a:rPr sz="2500" b="1" spc="15" dirty="0">
                <a:solidFill>
                  <a:srgbClr val="292934"/>
                </a:solidFill>
                <a:latin typeface="Arial MT"/>
                <a:cs typeface="Arial MT"/>
              </a:rPr>
              <a:t>u</a:t>
            </a:r>
            <a:r>
              <a:rPr sz="2500" b="1" spc="40" dirty="0">
                <a:solidFill>
                  <a:srgbClr val="292934"/>
                </a:solidFill>
                <a:latin typeface="Arial MT"/>
                <a:cs typeface="Arial MT"/>
              </a:rPr>
              <a:t>sc</a:t>
            </a:r>
            <a:r>
              <a:rPr sz="2500" b="1" spc="10" dirty="0">
                <a:solidFill>
                  <a:srgbClr val="292934"/>
                </a:solidFill>
                <a:latin typeface="Arial MT"/>
                <a:cs typeface="Arial MT"/>
              </a:rPr>
              <a:t>le</a:t>
            </a:r>
            <a:r>
              <a:rPr lang="en-US" sz="2500" b="1" spc="10" dirty="0">
                <a:solidFill>
                  <a:srgbClr val="292934"/>
                </a:solidFill>
                <a:latin typeface="Arial MT"/>
                <a:cs typeface="Arial MT"/>
              </a:rPr>
              <a:t>s</a:t>
            </a:r>
            <a:r>
              <a:rPr sz="2500" b="1" spc="-110" dirty="0">
                <a:solidFill>
                  <a:srgbClr val="292934"/>
                </a:solidFill>
                <a:latin typeface="Arial MT"/>
                <a:cs typeface="Arial MT"/>
              </a:rPr>
              <a:t> </a:t>
            </a:r>
            <a:r>
              <a:rPr sz="2500" b="1" spc="40" dirty="0">
                <a:solidFill>
                  <a:srgbClr val="292934"/>
                </a:solidFill>
                <a:latin typeface="Arial MT"/>
                <a:cs typeface="Arial MT"/>
              </a:rPr>
              <a:t>s</a:t>
            </a:r>
            <a:r>
              <a:rPr sz="2500" b="1" spc="15" dirty="0">
                <a:solidFill>
                  <a:srgbClr val="292934"/>
                </a:solidFill>
                <a:latin typeface="Arial MT"/>
                <a:cs typeface="Arial MT"/>
              </a:rPr>
              <a:t>ho</a:t>
            </a:r>
            <a:r>
              <a:rPr sz="2500" b="1" spc="5" dirty="0">
                <a:solidFill>
                  <a:srgbClr val="292934"/>
                </a:solidFill>
                <a:latin typeface="Arial MT"/>
                <a:cs typeface="Arial MT"/>
              </a:rPr>
              <a:t>u</a:t>
            </a:r>
            <a:r>
              <a:rPr sz="2500" b="1" spc="10" dirty="0">
                <a:solidFill>
                  <a:srgbClr val="292934"/>
                </a:solidFill>
                <a:latin typeface="Arial MT"/>
                <a:cs typeface="Arial MT"/>
              </a:rPr>
              <a:t>ld</a:t>
            </a:r>
            <a:r>
              <a:rPr sz="2500" b="1" spc="-110" dirty="0">
                <a:solidFill>
                  <a:srgbClr val="292934"/>
                </a:solidFill>
                <a:latin typeface="Arial MT"/>
                <a:cs typeface="Arial MT"/>
              </a:rPr>
              <a:t> </a:t>
            </a:r>
            <a:r>
              <a:rPr sz="2500" b="1" spc="15" dirty="0">
                <a:solidFill>
                  <a:srgbClr val="292934"/>
                </a:solidFill>
                <a:latin typeface="Arial MT"/>
                <a:cs typeface="Arial MT"/>
              </a:rPr>
              <a:t>be</a:t>
            </a:r>
            <a:r>
              <a:rPr sz="2500" b="1" spc="-35" dirty="0">
                <a:solidFill>
                  <a:srgbClr val="292934"/>
                </a:solidFill>
                <a:latin typeface="Arial MT"/>
                <a:cs typeface="Arial MT"/>
              </a:rPr>
              <a:t> </a:t>
            </a:r>
            <a:r>
              <a:rPr sz="2500" b="1" spc="40" dirty="0">
                <a:solidFill>
                  <a:srgbClr val="292934"/>
                </a:solidFill>
                <a:latin typeface="Arial MT"/>
                <a:cs typeface="Arial MT"/>
              </a:rPr>
              <a:t>s</a:t>
            </a:r>
            <a:r>
              <a:rPr sz="2500" b="1" spc="5" dirty="0">
                <a:solidFill>
                  <a:srgbClr val="292934"/>
                </a:solidFill>
                <a:latin typeface="Arial MT"/>
                <a:cs typeface="Arial MT"/>
              </a:rPr>
              <a:t>plit</a:t>
            </a:r>
            <a:r>
              <a:rPr sz="2500" b="1" spc="-75" dirty="0">
                <a:solidFill>
                  <a:srgbClr val="292934"/>
                </a:solidFill>
                <a:latin typeface="Arial MT"/>
                <a:cs typeface="Arial MT"/>
              </a:rPr>
              <a:t> </a:t>
            </a:r>
            <a:r>
              <a:rPr sz="2500" b="1" spc="10" dirty="0">
                <a:solidFill>
                  <a:srgbClr val="292934"/>
                </a:solidFill>
                <a:latin typeface="Arial MT"/>
                <a:cs typeface="Arial MT"/>
              </a:rPr>
              <a:t>not</a:t>
            </a:r>
            <a:r>
              <a:rPr sz="2500" b="1" spc="-80" dirty="0">
                <a:solidFill>
                  <a:srgbClr val="292934"/>
                </a:solidFill>
                <a:latin typeface="Arial MT"/>
                <a:cs typeface="Arial MT"/>
              </a:rPr>
              <a:t> </a:t>
            </a:r>
            <a:r>
              <a:rPr sz="2500" b="1" spc="40" dirty="0">
                <a:solidFill>
                  <a:srgbClr val="292934"/>
                </a:solidFill>
                <a:latin typeface="Arial MT"/>
                <a:cs typeface="Arial MT"/>
              </a:rPr>
              <a:t>c</a:t>
            </a:r>
            <a:r>
              <a:rPr sz="2500" b="1" spc="15" dirty="0">
                <a:solidFill>
                  <a:srgbClr val="292934"/>
                </a:solidFill>
                <a:latin typeface="Arial MT"/>
                <a:cs typeface="Arial MT"/>
              </a:rPr>
              <a:t>u</a:t>
            </a:r>
            <a:r>
              <a:rPr sz="2500" b="1" spc="35" dirty="0">
                <a:solidFill>
                  <a:srgbClr val="292934"/>
                </a:solidFill>
                <a:latin typeface="Arial MT"/>
                <a:cs typeface="Arial MT"/>
              </a:rPr>
              <a:t>t</a:t>
            </a:r>
            <a:r>
              <a:rPr sz="2500" b="1" spc="5" dirty="0">
                <a:solidFill>
                  <a:srgbClr val="292934"/>
                </a:solidFill>
                <a:latin typeface="Arial MT"/>
                <a:cs typeface="Arial MT"/>
              </a:rPr>
              <a:t>,</a:t>
            </a:r>
            <a:r>
              <a:rPr sz="2500" b="1" spc="-150" dirty="0">
                <a:solidFill>
                  <a:srgbClr val="292934"/>
                </a:solidFill>
                <a:latin typeface="Arial MT"/>
                <a:cs typeface="Arial MT"/>
              </a:rPr>
              <a:t> </a:t>
            </a:r>
            <a:r>
              <a:rPr sz="2500" b="1" spc="15" dirty="0">
                <a:solidFill>
                  <a:srgbClr val="292934"/>
                </a:solidFill>
                <a:latin typeface="Arial MT"/>
                <a:cs typeface="Arial MT"/>
              </a:rPr>
              <a:t>and</a:t>
            </a:r>
            <a:r>
              <a:rPr sz="2500" b="1" spc="-40" dirty="0">
                <a:solidFill>
                  <a:srgbClr val="292934"/>
                </a:solidFill>
                <a:latin typeface="Arial MT"/>
                <a:cs typeface="Arial MT"/>
              </a:rPr>
              <a:t> </a:t>
            </a:r>
            <a:r>
              <a:rPr sz="2500" b="1" spc="10" dirty="0">
                <a:solidFill>
                  <a:srgbClr val="292934"/>
                </a:solidFill>
                <a:latin typeface="Arial MT"/>
                <a:cs typeface="Arial MT"/>
              </a:rPr>
              <a:t>bei</a:t>
            </a:r>
            <a:r>
              <a:rPr sz="2500" b="1" dirty="0">
                <a:solidFill>
                  <a:srgbClr val="292934"/>
                </a:solidFill>
                <a:latin typeface="Arial MT"/>
                <a:cs typeface="Arial MT"/>
              </a:rPr>
              <a:t>n</a:t>
            </a:r>
            <a:r>
              <a:rPr sz="2500" b="1" spc="10" dirty="0">
                <a:solidFill>
                  <a:srgbClr val="292934"/>
                </a:solidFill>
                <a:latin typeface="Arial MT"/>
                <a:cs typeface="Arial MT"/>
              </a:rPr>
              <a:t>g</a:t>
            </a:r>
            <a:r>
              <a:rPr sz="2500" b="1" spc="-35" dirty="0">
                <a:solidFill>
                  <a:srgbClr val="292934"/>
                </a:solidFill>
                <a:latin typeface="Arial MT"/>
                <a:cs typeface="Arial MT"/>
              </a:rPr>
              <a:t> </a:t>
            </a:r>
            <a:r>
              <a:rPr sz="2500" b="1" spc="15" dirty="0">
                <a:solidFill>
                  <a:srgbClr val="292934"/>
                </a:solidFill>
                <a:latin typeface="Arial MT"/>
                <a:cs typeface="Arial MT"/>
              </a:rPr>
              <a:t>ea</a:t>
            </a:r>
            <a:r>
              <a:rPr sz="2500" b="1" spc="40" dirty="0">
                <a:solidFill>
                  <a:srgbClr val="292934"/>
                </a:solidFill>
                <a:latin typeface="Arial MT"/>
                <a:cs typeface="Arial MT"/>
              </a:rPr>
              <a:t>s</a:t>
            </a:r>
            <a:r>
              <a:rPr sz="2500" b="1" spc="5" dirty="0">
                <a:solidFill>
                  <a:srgbClr val="292934"/>
                </a:solidFill>
                <a:latin typeface="Arial MT"/>
                <a:cs typeface="Arial MT"/>
              </a:rPr>
              <a:t>ily </a:t>
            </a:r>
            <a:r>
              <a:rPr sz="2500" b="1" spc="10" dirty="0">
                <a:solidFill>
                  <a:srgbClr val="292934"/>
                </a:solidFill>
                <a:latin typeface="Arial MT"/>
                <a:cs typeface="Arial MT"/>
              </a:rPr>
              <a:t>opened</a:t>
            </a:r>
            <a:r>
              <a:rPr sz="2500" b="1" spc="-120" dirty="0">
                <a:solidFill>
                  <a:srgbClr val="292934"/>
                </a:solidFill>
                <a:latin typeface="Arial MT"/>
                <a:cs typeface="Arial MT"/>
              </a:rPr>
              <a:t> </a:t>
            </a:r>
            <a:r>
              <a:rPr sz="2500" b="1" spc="15" dirty="0">
                <a:solidFill>
                  <a:srgbClr val="292934"/>
                </a:solidFill>
                <a:latin typeface="Arial MT"/>
                <a:cs typeface="Arial MT"/>
              </a:rPr>
              <a:t>and</a:t>
            </a:r>
            <a:r>
              <a:rPr sz="2500" b="1" spc="-40" dirty="0">
                <a:solidFill>
                  <a:srgbClr val="292934"/>
                </a:solidFill>
                <a:latin typeface="Arial MT"/>
                <a:cs typeface="Arial MT"/>
              </a:rPr>
              <a:t> </a:t>
            </a:r>
            <a:r>
              <a:rPr sz="2500" b="1" spc="20" dirty="0">
                <a:solidFill>
                  <a:srgbClr val="292934"/>
                </a:solidFill>
                <a:latin typeface="Arial MT"/>
                <a:cs typeface="Arial MT"/>
              </a:rPr>
              <a:t>closed.</a:t>
            </a:r>
            <a:endParaRPr sz="2500" b="1" dirty="0">
              <a:latin typeface="Arial MT"/>
              <a:cs typeface="Arial MT"/>
            </a:endParaRPr>
          </a:p>
          <a:p>
            <a:pPr>
              <a:lnSpc>
                <a:spcPct val="100000"/>
              </a:lnSpc>
              <a:spcBef>
                <a:spcPts val="10"/>
              </a:spcBef>
            </a:pPr>
            <a:endParaRPr sz="2500" b="1"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266064"/>
            <a:ext cx="5864226" cy="786113"/>
          </a:xfrm>
          <a:prstGeom prst="rect">
            <a:avLst/>
          </a:prstGeom>
        </p:spPr>
        <p:txBody>
          <a:bodyPr vert="horz" wrap="square" lIns="0" tIns="16510" rIns="0" bIns="0" rtlCol="0">
            <a:spAutoFit/>
          </a:bodyPr>
          <a:lstStyle/>
          <a:p>
            <a:pPr marL="12700">
              <a:lnSpc>
                <a:spcPct val="100000"/>
              </a:lnSpc>
              <a:spcBef>
                <a:spcPts val="130"/>
              </a:spcBef>
            </a:pPr>
            <a:r>
              <a:rPr lang="en-US" sz="5000" b="1" spc="-60" dirty="0"/>
              <a:t>The </a:t>
            </a:r>
            <a:r>
              <a:rPr lang="en-US" sz="5000" b="1" spc="-60" dirty="0" err="1"/>
              <a:t>langer’s</a:t>
            </a:r>
            <a:r>
              <a:rPr lang="en-US" sz="5000" b="1" spc="-60" dirty="0"/>
              <a:t> lines</a:t>
            </a:r>
            <a:endParaRPr lang="en-US" sz="5000" b="1" spc="-90" dirty="0"/>
          </a:p>
        </p:txBody>
      </p:sp>
      <p:sp>
        <p:nvSpPr>
          <p:cNvPr id="3" name="object 3"/>
          <p:cNvSpPr txBox="1"/>
          <p:nvPr/>
        </p:nvSpPr>
        <p:spPr>
          <a:xfrm>
            <a:off x="304800" y="1676400"/>
            <a:ext cx="10515600" cy="4162293"/>
          </a:xfrm>
          <a:prstGeom prst="rect">
            <a:avLst/>
          </a:prstGeom>
        </p:spPr>
        <p:txBody>
          <a:bodyPr vert="horz" wrap="square" lIns="0" tIns="15875" rIns="0" bIns="0" rtlCol="0">
            <a:spAutoFit/>
          </a:bodyPr>
          <a:lstStyle/>
          <a:p>
            <a:pPr marL="12700" marR="2707005">
              <a:lnSpc>
                <a:spcPct val="120500"/>
              </a:lnSpc>
              <a:buClr>
                <a:srgbClr val="92A199"/>
              </a:buClr>
              <a:buSzPct val="85000"/>
              <a:buChar char="•"/>
              <a:tabLst>
                <a:tab pos="193675" algn="l"/>
              </a:tabLst>
            </a:pPr>
            <a:r>
              <a:rPr lang="en-US" sz="2500" b="1" spc="-25" dirty="0">
                <a:solidFill>
                  <a:srgbClr val="FF0000"/>
                </a:solidFill>
                <a:latin typeface="Arial MT"/>
                <a:cs typeface="Arial MT"/>
              </a:rPr>
              <a:t>T</a:t>
            </a:r>
            <a:r>
              <a:rPr lang="en-US" sz="2500" b="1" spc="15" dirty="0">
                <a:solidFill>
                  <a:srgbClr val="FF0000"/>
                </a:solidFill>
                <a:latin typeface="Arial MT"/>
                <a:cs typeface="Arial MT"/>
              </a:rPr>
              <a:t>he</a:t>
            </a:r>
            <a:r>
              <a:rPr lang="en-US" sz="2500" b="1" spc="-35" dirty="0">
                <a:solidFill>
                  <a:srgbClr val="FF0000"/>
                </a:solidFill>
                <a:latin typeface="Arial MT"/>
                <a:cs typeface="Arial MT"/>
              </a:rPr>
              <a:t> </a:t>
            </a:r>
            <a:r>
              <a:rPr lang="en-US" sz="2500" b="1" spc="10" dirty="0" err="1">
                <a:solidFill>
                  <a:srgbClr val="FF0000"/>
                </a:solidFill>
                <a:latin typeface="Arial MT"/>
                <a:cs typeface="Arial MT"/>
              </a:rPr>
              <a:t>lan</a:t>
            </a:r>
            <a:r>
              <a:rPr lang="en-US" sz="2500" b="1" dirty="0" err="1">
                <a:solidFill>
                  <a:srgbClr val="FF0000"/>
                </a:solidFill>
                <a:latin typeface="Arial MT"/>
                <a:cs typeface="Arial MT"/>
              </a:rPr>
              <a:t>g</a:t>
            </a:r>
            <a:r>
              <a:rPr lang="en-US" sz="2500" b="1" spc="10" dirty="0" err="1">
                <a:solidFill>
                  <a:srgbClr val="FF0000"/>
                </a:solidFill>
                <a:latin typeface="Arial MT"/>
                <a:cs typeface="Arial MT"/>
              </a:rPr>
              <a:t>er’s</a:t>
            </a:r>
            <a:r>
              <a:rPr lang="en-US" sz="2500" b="1" spc="-30" dirty="0">
                <a:solidFill>
                  <a:srgbClr val="FF0000"/>
                </a:solidFill>
                <a:latin typeface="Arial MT"/>
                <a:cs typeface="Arial MT"/>
              </a:rPr>
              <a:t> </a:t>
            </a:r>
            <a:r>
              <a:rPr lang="en-US" sz="2500" b="1" spc="10" dirty="0">
                <a:solidFill>
                  <a:srgbClr val="FF0000"/>
                </a:solidFill>
                <a:latin typeface="Arial MT"/>
                <a:cs typeface="Arial MT"/>
              </a:rPr>
              <a:t>line</a:t>
            </a:r>
            <a:r>
              <a:rPr lang="en-US" sz="2500" b="1" spc="40" dirty="0">
                <a:solidFill>
                  <a:srgbClr val="FF0000"/>
                </a:solidFill>
                <a:latin typeface="Arial MT"/>
                <a:cs typeface="Arial MT"/>
              </a:rPr>
              <a:t>s</a:t>
            </a:r>
            <a:r>
              <a:rPr lang="en-US" sz="2500" b="1" spc="45" dirty="0">
                <a:solidFill>
                  <a:srgbClr val="292934"/>
                </a:solidFill>
                <a:latin typeface="Arial MT"/>
                <a:cs typeface="Arial MT"/>
              </a:rPr>
              <a:t> are</a:t>
            </a:r>
            <a:r>
              <a:rPr lang="en-US" sz="2500" b="1" spc="-185" dirty="0">
                <a:solidFill>
                  <a:srgbClr val="292934"/>
                </a:solidFill>
                <a:latin typeface="Arial MT"/>
                <a:cs typeface="Arial MT"/>
              </a:rPr>
              <a:t> </a:t>
            </a:r>
            <a:r>
              <a:rPr lang="en-US" sz="2500" b="1" spc="10" dirty="0">
                <a:solidFill>
                  <a:srgbClr val="292934"/>
                </a:solidFill>
                <a:latin typeface="Arial MT"/>
                <a:cs typeface="Arial MT"/>
              </a:rPr>
              <a:t>lines</a:t>
            </a:r>
            <a:r>
              <a:rPr lang="en-US" sz="2500" b="1" spc="-5" dirty="0">
                <a:solidFill>
                  <a:srgbClr val="292934"/>
                </a:solidFill>
                <a:latin typeface="Arial MT"/>
                <a:cs typeface="Arial MT"/>
              </a:rPr>
              <a:t> </a:t>
            </a:r>
            <a:r>
              <a:rPr lang="en-US" sz="2500" b="1" spc="10" dirty="0">
                <a:solidFill>
                  <a:srgbClr val="292934"/>
                </a:solidFill>
                <a:latin typeface="Arial MT"/>
                <a:cs typeface="Arial MT"/>
              </a:rPr>
              <a:t>of</a:t>
            </a:r>
            <a:r>
              <a:rPr lang="en-US" sz="2500" b="1" spc="-75" dirty="0">
                <a:solidFill>
                  <a:srgbClr val="292934"/>
                </a:solidFill>
                <a:latin typeface="Arial MT"/>
                <a:cs typeface="Arial MT"/>
              </a:rPr>
              <a:t> </a:t>
            </a:r>
            <a:r>
              <a:rPr lang="en-US" sz="2500" b="1" spc="40" dirty="0">
                <a:solidFill>
                  <a:srgbClr val="292934"/>
                </a:solidFill>
                <a:latin typeface="Arial MT"/>
                <a:cs typeface="Arial MT"/>
              </a:rPr>
              <a:t>sk</a:t>
            </a:r>
            <a:r>
              <a:rPr lang="en-US" sz="2500" b="1" spc="10" dirty="0">
                <a:solidFill>
                  <a:srgbClr val="292934"/>
                </a:solidFill>
                <a:latin typeface="Arial MT"/>
                <a:cs typeface="Arial MT"/>
              </a:rPr>
              <a:t>in</a:t>
            </a:r>
            <a:r>
              <a:rPr lang="en-US" sz="2500" b="1" spc="-110" dirty="0">
                <a:solidFill>
                  <a:srgbClr val="292934"/>
                </a:solidFill>
                <a:latin typeface="Arial MT"/>
                <a:cs typeface="Arial MT"/>
              </a:rPr>
              <a:t> </a:t>
            </a:r>
            <a:r>
              <a:rPr lang="en-US" sz="2500" b="1" spc="35" dirty="0">
                <a:solidFill>
                  <a:srgbClr val="292934"/>
                </a:solidFill>
                <a:latin typeface="Arial MT"/>
                <a:cs typeface="Arial MT"/>
              </a:rPr>
              <a:t>t</a:t>
            </a:r>
            <a:r>
              <a:rPr lang="en-US" sz="2500" b="1" spc="15" dirty="0">
                <a:solidFill>
                  <a:srgbClr val="292934"/>
                </a:solidFill>
                <a:latin typeface="Arial MT"/>
                <a:cs typeface="Arial MT"/>
              </a:rPr>
              <a:t>en</a:t>
            </a:r>
            <a:r>
              <a:rPr lang="en-US" sz="2500" b="1" spc="40" dirty="0">
                <a:solidFill>
                  <a:srgbClr val="292934"/>
                </a:solidFill>
                <a:latin typeface="Arial MT"/>
                <a:cs typeface="Arial MT"/>
              </a:rPr>
              <a:t>s</a:t>
            </a:r>
            <a:r>
              <a:rPr lang="en-US" sz="2500" b="1" spc="10" dirty="0">
                <a:solidFill>
                  <a:srgbClr val="292934"/>
                </a:solidFill>
                <a:latin typeface="Arial MT"/>
                <a:cs typeface="Arial MT"/>
              </a:rPr>
              <a:t>ion</a:t>
            </a:r>
            <a:r>
              <a:rPr lang="en-US" sz="2500" b="1" spc="-185" dirty="0">
                <a:solidFill>
                  <a:srgbClr val="292934"/>
                </a:solidFill>
                <a:latin typeface="Arial MT"/>
                <a:cs typeface="Arial MT"/>
              </a:rPr>
              <a:t> </a:t>
            </a:r>
            <a:r>
              <a:rPr lang="en-US" sz="2500" b="1" spc="10" dirty="0">
                <a:solidFill>
                  <a:srgbClr val="292934"/>
                </a:solidFill>
                <a:latin typeface="Arial MT"/>
                <a:cs typeface="Arial MT"/>
              </a:rPr>
              <a:t>par</a:t>
            </a:r>
            <a:r>
              <a:rPr lang="en-US" sz="2500" b="1" spc="5" dirty="0">
                <a:solidFill>
                  <a:srgbClr val="292934"/>
                </a:solidFill>
                <a:latin typeface="Arial MT"/>
                <a:cs typeface="Arial MT"/>
              </a:rPr>
              <a:t>allel </a:t>
            </a:r>
            <a:r>
              <a:rPr lang="en-US" sz="2500" b="1" spc="35" dirty="0">
                <a:solidFill>
                  <a:srgbClr val="292934"/>
                </a:solidFill>
                <a:latin typeface="Arial MT"/>
                <a:cs typeface="Arial MT"/>
              </a:rPr>
              <a:t>t</a:t>
            </a:r>
            <a:r>
              <a:rPr lang="en-US" sz="2500" b="1" spc="15" dirty="0">
                <a:solidFill>
                  <a:srgbClr val="292934"/>
                </a:solidFill>
                <a:latin typeface="Arial MT"/>
                <a:cs typeface="Arial MT"/>
              </a:rPr>
              <a:t>o</a:t>
            </a:r>
            <a:r>
              <a:rPr lang="en-US" sz="2500" b="1" spc="-110" dirty="0">
                <a:solidFill>
                  <a:srgbClr val="292934"/>
                </a:solidFill>
                <a:latin typeface="Arial MT"/>
                <a:cs typeface="Arial MT"/>
              </a:rPr>
              <a:t> </a:t>
            </a:r>
            <a:r>
              <a:rPr lang="en-US" sz="2500" b="1" spc="35" dirty="0">
                <a:solidFill>
                  <a:srgbClr val="292934"/>
                </a:solidFill>
                <a:latin typeface="Arial MT"/>
                <a:cs typeface="Arial MT"/>
              </a:rPr>
              <a:t>t</a:t>
            </a:r>
            <a:r>
              <a:rPr lang="en-US" sz="2500" b="1" spc="15" dirty="0">
                <a:solidFill>
                  <a:srgbClr val="292934"/>
                </a:solidFill>
                <a:latin typeface="Arial MT"/>
                <a:cs typeface="Arial MT"/>
              </a:rPr>
              <a:t>he</a:t>
            </a:r>
            <a:r>
              <a:rPr lang="en-US" sz="2500" b="1" spc="-35" dirty="0">
                <a:solidFill>
                  <a:srgbClr val="292934"/>
                </a:solidFill>
                <a:latin typeface="Arial MT"/>
                <a:cs typeface="Arial MT"/>
              </a:rPr>
              <a:t> </a:t>
            </a:r>
            <a:r>
              <a:rPr lang="en-US" sz="2500" b="1" spc="15" dirty="0">
                <a:solidFill>
                  <a:srgbClr val="292934"/>
                </a:solidFill>
                <a:latin typeface="Arial MT"/>
                <a:cs typeface="Arial MT"/>
              </a:rPr>
              <a:t>ne</a:t>
            </a:r>
            <a:r>
              <a:rPr lang="en-US" sz="2500" b="1" spc="5" dirty="0">
                <a:solidFill>
                  <a:srgbClr val="292934"/>
                </a:solidFill>
                <a:latin typeface="Arial MT"/>
                <a:cs typeface="Arial MT"/>
              </a:rPr>
              <a:t>u</a:t>
            </a:r>
            <a:r>
              <a:rPr lang="en-US" sz="2500" b="1" spc="35" dirty="0">
                <a:solidFill>
                  <a:srgbClr val="292934"/>
                </a:solidFill>
                <a:latin typeface="Arial MT"/>
                <a:cs typeface="Arial MT"/>
              </a:rPr>
              <a:t>t</a:t>
            </a:r>
            <a:r>
              <a:rPr lang="en-US" sz="2500" b="1" spc="10" dirty="0">
                <a:solidFill>
                  <a:srgbClr val="292934"/>
                </a:solidFill>
                <a:latin typeface="Arial MT"/>
                <a:cs typeface="Arial MT"/>
              </a:rPr>
              <a:t>ral</a:t>
            </a:r>
            <a:r>
              <a:rPr lang="en-US" sz="2500" b="1" spc="-110" dirty="0">
                <a:solidFill>
                  <a:srgbClr val="292934"/>
                </a:solidFill>
                <a:latin typeface="Arial MT"/>
                <a:cs typeface="Arial MT"/>
              </a:rPr>
              <a:t> </a:t>
            </a:r>
            <a:r>
              <a:rPr lang="en-US" sz="2500" b="1" spc="10" dirty="0">
                <a:solidFill>
                  <a:srgbClr val="292934"/>
                </a:solidFill>
                <a:latin typeface="Arial MT"/>
                <a:cs typeface="Arial MT"/>
              </a:rPr>
              <a:t>orie</a:t>
            </a:r>
            <a:r>
              <a:rPr lang="en-US" sz="2500" b="1" spc="5" dirty="0">
                <a:solidFill>
                  <a:srgbClr val="292934"/>
                </a:solidFill>
                <a:latin typeface="Arial MT"/>
                <a:cs typeface="Arial MT"/>
              </a:rPr>
              <a:t>n</a:t>
            </a:r>
            <a:r>
              <a:rPr lang="en-US" sz="2500" b="1" spc="35" dirty="0">
                <a:solidFill>
                  <a:srgbClr val="292934"/>
                </a:solidFill>
                <a:latin typeface="Arial MT"/>
                <a:cs typeface="Arial MT"/>
              </a:rPr>
              <a:t>t</a:t>
            </a:r>
            <a:r>
              <a:rPr lang="en-US" sz="2500" b="1" spc="15" dirty="0">
                <a:solidFill>
                  <a:srgbClr val="292934"/>
                </a:solidFill>
                <a:latin typeface="Arial MT"/>
                <a:cs typeface="Arial MT"/>
              </a:rPr>
              <a:t>a</a:t>
            </a:r>
            <a:r>
              <a:rPr lang="en-US" sz="2500" b="1" spc="35" dirty="0">
                <a:solidFill>
                  <a:srgbClr val="292934"/>
                </a:solidFill>
                <a:latin typeface="Arial MT"/>
                <a:cs typeface="Arial MT"/>
              </a:rPr>
              <a:t>t</a:t>
            </a:r>
            <a:r>
              <a:rPr lang="en-US" sz="2500" b="1" spc="10" dirty="0">
                <a:solidFill>
                  <a:srgbClr val="292934"/>
                </a:solidFill>
                <a:latin typeface="Arial MT"/>
                <a:cs typeface="Arial MT"/>
              </a:rPr>
              <a:t>ion</a:t>
            </a:r>
            <a:r>
              <a:rPr lang="en-US" sz="2500" b="1" spc="-185" dirty="0">
                <a:solidFill>
                  <a:srgbClr val="292934"/>
                </a:solidFill>
                <a:latin typeface="Arial MT"/>
                <a:cs typeface="Arial MT"/>
              </a:rPr>
              <a:t> </a:t>
            </a:r>
            <a:r>
              <a:rPr lang="en-US" sz="2500" b="1" spc="10" dirty="0">
                <a:solidFill>
                  <a:srgbClr val="292934"/>
                </a:solidFill>
                <a:latin typeface="Arial MT"/>
                <a:cs typeface="Arial MT"/>
              </a:rPr>
              <a:t>of</a:t>
            </a:r>
            <a:r>
              <a:rPr lang="en-US" sz="2500" b="1" spc="-75" dirty="0">
                <a:solidFill>
                  <a:srgbClr val="292934"/>
                </a:solidFill>
                <a:latin typeface="Arial MT"/>
                <a:cs typeface="Arial MT"/>
              </a:rPr>
              <a:t> </a:t>
            </a:r>
            <a:r>
              <a:rPr lang="en-US" sz="2500" b="1" spc="35" dirty="0">
                <a:solidFill>
                  <a:srgbClr val="292934"/>
                </a:solidFill>
                <a:latin typeface="Arial MT"/>
                <a:cs typeface="Arial MT"/>
              </a:rPr>
              <a:t>t</a:t>
            </a:r>
            <a:r>
              <a:rPr lang="en-US" sz="2500" b="1" spc="15" dirty="0">
                <a:solidFill>
                  <a:srgbClr val="292934"/>
                </a:solidFill>
                <a:latin typeface="Arial MT"/>
                <a:cs typeface="Arial MT"/>
              </a:rPr>
              <a:t>he</a:t>
            </a:r>
            <a:r>
              <a:rPr lang="en-US" sz="2500" b="1" spc="-110" dirty="0">
                <a:solidFill>
                  <a:srgbClr val="292934"/>
                </a:solidFill>
                <a:latin typeface="Arial MT"/>
                <a:cs typeface="Arial MT"/>
              </a:rPr>
              <a:t> </a:t>
            </a:r>
            <a:r>
              <a:rPr lang="en-US" sz="2500" b="1" spc="40" dirty="0">
                <a:solidFill>
                  <a:srgbClr val="292934"/>
                </a:solidFill>
                <a:latin typeface="Arial MT"/>
                <a:cs typeface="Arial MT"/>
              </a:rPr>
              <a:t>c</a:t>
            </a:r>
            <a:r>
              <a:rPr lang="en-US" sz="2500" b="1" spc="10" dirty="0">
                <a:solidFill>
                  <a:srgbClr val="292934"/>
                </a:solidFill>
                <a:latin typeface="Arial MT"/>
                <a:cs typeface="Arial MT"/>
              </a:rPr>
              <a:t>olla</a:t>
            </a:r>
            <a:r>
              <a:rPr lang="en-US" sz="2500" b="1" dirty="0">
                <a:solidFill>
                  <a:srgbClr val="292934"/>
                </a:solidFill>
                <a:latin typeface="Arial MT"/>
                <a:cs typeface="Arial MT"/>
              </a:rPr>
              <a:t>g</a:t>
            </a:r>
            <a:r>
              <a:rPr lang="en-US" sz="2500" b="1" spc="15" dirty="0">
                <a:solidFill>
                  <a:srgbClr val="292934"/>
                </a:solidFill>
                <a:latin typeface="Arial MT"/>
                <a:cs typeface="Arial MT"/>
              </a:rPr>
              <a:t>en</a:t>
            </a:r>
            <a:r>
              <a:rPr lang="en-US" sz="2500" b="1" spc="-110" dirty="0">
                <a:solidFill>
                  <a:srgbClr val="292934"/>
                </a:solidFill>
                <a:latin typeface="Arial MT"/>
                <a:cs typeface="Arial MT"/>
              </a:rPr>
              <a:t> </a:t>
            </a:r>
            <a:r>
              <a:rPr lang="en-US" sz="2500" b="1" spc="-35" dirty="0">
                <a:solidFill>
                  <a:srgbClr val="292934"/>
                </a:solidFill>
                <a:latin typeface="Arial MT"/>
                <a:cs typeface="Arial MT"/>
              </a:rPr>
              <a:t>f</a:t>
            </a:r>
            <a:r>
              <a:rPr lang="en-US" sz="2500" b="1" spc="10" dirty="0">
                <a:solidFill>
                  <a:srgbClr val="292934"/>
                </a:solidFill>
                <a:latin typeface="Arial MT"/>
                <a:cs typeface="Arial MT"/>
              </a:rPr>
              <a:t>ibers in</a:t>
            </a:r>
            <a:r>
              <a:rPr lang="en-US" sz="2500" b="1" spc="-40" dirty="0">
                <a:solidFill>
                  <a:srgbClr val="292934"/>
                </a:solidFill>
                <a:latin typeface="Arial MT"/>
                <a:cs typeface="Arial MT"/>
              </a:rPr>
              <a:t> </a:t>
            </a:r>
            <a:r>
              <a:rPr lang="en-US" sz="2500" b="1" spc="20" dirty="0">
                <a:solidFill>
                  <a:srgbClr val="292934"/>
                </a:solidFill>
                <a:latin typeface="Arial MT"/>
                <a:cs typeface="Arial MT"/>
              </a:rPr>
              <a:t>the</a:t>
            </a:r>
            <a:r>
              <a:rPr lang="en-US" sz="2500" b="1" spc="-114" dirty="0">
                <a:solidFill>
                  <a:srgbClr val="292934"/>
                </a:solidFill>
                <a:latin typeface="Arial MT"/>
                <a:cs typeface="Arial MT"/>
              </a:rPr>
              <a:t> </a:t>
            </a:r>
            <a:r>
              <a:rPr lang="en-US" sz="2500" b="1" spc="5" dirty="0">
                <a:solidFill>
                  <a:srgbClr val="292934"/>
                </a:solidFill>
                <a:latin typeface="Arial MT"/>
                <a:cs typeface="Arial MT"/>
              </a:rPr>
              <a:t>dermis</a:t>
            </a:r>
            <a:r>
              <a:rPr lang="en-US" sz="2500" b="1" dirty="0">
                <a:solidFill>
                  <a:srgbClr val="292934"/>
                </a:solidFill>
                <a:latin typeface="Arial MT"/>
                <a:cs typeface="Arial MT"/>
              </a:rPr>
              <a:t> </a:t>
            </a:r>
            <a:r>
              <a:rPr lang="en-US" sz="2500" b="1" spc="10" dirty="0">
                <a:solidFill>
                  <a:srgbClr val="292934"/>
                </a:solidFill>
                <a:latin typeface="Arial MT"/>
                <a:cs typeface="Arial MT"/>
              </a:rPr>
              <a:t>and</a:t>
            </a:r>
            <a:r>
              <a:rPr lang="en-US" sz="2500" b="1" spc="-30" dirty="0">
                <a:solidFill>
                  <a:srgbClr val="292934"/>
                </a:solidFill>
                <a:latin typeface="Arial MT"/>
                <a:cs typeface="Arial MT"/>
              </a:rPr>
              <a:t> </a:t>
            </a:r>
            <a:r>
              <a:rPr lang="en-US" sz="2500" b="1" spc="10" dirty="0">
                <a:solidFill>
                  <a:srgbClr val="292934"/>
                </a:solidFill>
                <a:latin typeface="Arial MT"/>
                <a:cs typeface="Arial MT"/>
              </a:rPr>
              <a:t>underlying</a:t>
            </a:r>
            <a:r>
              <a:rPr lang="en-US" sz="2500" b="1" spc="-190" dirty="0">
                <a:solidFill>
                  <a:srgbClr val="292934"/>
                </a:solidFill>
                <a:latin typeface="Arial MT"/>
                <a:cs typeface="Arial MT"/>
              </a:rPr>
              <a:t> </a:t>
            </a:r>
            <a:r>
              <a:rPr lang="en-US" sz="2500" b="1" spc="15" dirty="0">
                <a:solidFill>
                  <a:srgbClr val="292934"/>
                </a:solidFill>
                <a:latin typeface="Arial MT"/>
                <a:cs typeface="Arial MT"/>
              </a:rPr>
              <a:t>muscle</a:t>
            </a:r>
            <a:r>
              <a:rPr lang="en-US" sz="2500" b="1" spc="-110" dirty="0">
                <a:solidFill>
                  <a:srgbClr val="292934"/>
                </a:solidFill>
                <a:latin typeface="Arial MT"/>
                <a:cs typeface="Arial MT"/>
              </a:rPr>
              <a:t> </a:t>
            </a:r>
            <a:r>
              <a:rPr lang="en-US" sz="2500" b="1" dirty="0">
                <a:solidFill>
                  <a:srgbClr val="292934"/>
                </a:solidFill>
                <a:latin typeface="Arial MT"/>
                <a:cs typeface="Arial MT"/>
              </a:rPr>
              <a:t>fibers.</a:t>
            </a:r>
          </a:p>
          <a:p>
            <a:pPr marL="12700" marR="2707005">
              <a:lnSpc>
                <a:spcPct val="120500"/>
              </a:lnSpc>
              <a:buClr>
                <a:srgbClr val="92A199"/>
              </a:buClr>
              <a:buSzPct val="85000"/>
              <a:buChar char="•"/>
              <a:tabLst>
                <a:tab pos="193675" algn="l"/>
              </a:tabLst>
            </a:pPr>
            <a:endParaRPr lang="en-US" sz="2500" b="1" dirty="0">
              <a:solidFill>
                <a:srgbClr val="292934"/>
              </a:solidFill>
              <a:latin typeface="Arial MT"/>
              <a:cs typeface="Arial MT"/>
            </a:endParaRPr>
          </a:p>
          <a:p>
            <a:pPr marL="12700" marR="2707005">
              <a:lnSpc>
                <a:spcPct val="120500"/>
              </a:lnSpc>
              <a:buClr>
                <a:srgbClr val="92A199"/>
              </a:buClr>
              <a:buSzPct val="85000"/>
              <a:buChar char="•"/>
              <a:tabLst>
                <a:tab pos="193675" algn="l"/>
              </a:tabLst>
            </a:pPr>
            <a:r>
              <a:rPr lang="en-US" sz="2500" b="1" dirty="0">
                <a:solidFill>
                  <a:srgbClr val="292934"/>
                </a:solidFill>
                <a:latin typeface="Arial MT"/>
                <a:cs typeface="Arial MT"/>
              </a:rPr>
              <a:t>Its surgical importance is that when aligning a surgical incision or excision with skin tension lines, it results in minimal tension across the closure of the defect, which leads to optimal scar formation and minimises wound contraction.</a:t>
            </a:r>
            <a:endParaRPr lang="en-US" sz="2500" b="1" dirty="0">
              <a:latin typeface="Arial MT"/>
              <a:cs typeface="Arial MT"/>
            </a:endParaRPr>
          </a:p>
        </p:txBody>
      </p:sp>
    </p:spTree>
    <p:extLst>
      <p:ext uri="{BB962C8B-B14F-4D97-AF65-F5344CB8AC3E}">
        <p14:creationId xmlns:p14="http://schemas.microsoft.com/office/powerpoint/2010/main" val="42785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9886" y="321920"/>
            <a:ext cx="5864226" cy="786113"/>
          </a:xfrm>
          <a:prstGeom prst="rect">
            <a:avLst/>
          </a:prstGeom>
        </p:spPr>
        <p:txBody>
          <a:bodyPr vert="horz" wrap="square" lIns="0" tIns="16510" rIns="0" bIns="0" rtlCol="0">
            <a:spAutoFit/>
          </a:bodyPr>
          <a:lstStyle/>
          <a:p>
            <a:pPr marL="12700" algn="ctr">
              <a:lnSpc>
                <a:spcPct val="100000"/>
              </a:lnSpc>
              <a:spcBef>
                <a:spcPts val="130"/>
              </a:spcBef>
            </a:pPr>
            <a:r>
              <a:rPr lang="en-US" sz="5000" b="1" spc="-60" dirty="0"/>
              <a:t>The </a:t>
            </a:r>
            <a:r>
              <a:rPr lang="en-US" sz="5000" b="1" spc="-60" dirty="0" err="1"/>
              <a:t>langer’s</a:t>
            </a:r>
            <a:r>
              <a:rPr lang="en-US" sz="5000" b="1" spc="-60" dirty="0"/>
              <a:t> lines</a:t>
            </a:r>
            <a:endParaRPr lang="en-US" sz="5000" b="1" spc="-90" dirty="0"/>
          </a:p>
        </p:txBody>
      </p:sp>
      <p:pic>
        <p:nvPicPr>
          <p:cNvPr id="4" name="object 4"/>
          <p:cNvPicPr/>
          <p:nvPr/>
        </p:nvPicPr>
        <p:blipFill>
          <a:blip r:embed="rId3" cstate="print"/>
          <a:stretch>
            <a:fillRect/>
          </a:stretch>
        </p:blipFill>
        <p:spPr>
          <a:xfrm>
            <a:off x="2462212" y="1686079"/>
            <a:ext cx="4219575" cy="4908485"/>
          </a:xfrm>
          <a:prstGeom prst="rect">
            <a:avLst/>
          </a:prstGeom>
        </p:spPr>
      </p:pic>
    </p:spTree>
    <p:extLst>
      <p:ext uri="{BB962C8B-B14F-4D97-AF65-F5344CB8AC3E}">
        <p14:creationId xmlns:p14="http://schemas.microsoft.com/office/powerpoint/2010/main" val="314340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359288"/>
            <a:ext cx="6172200" cy="786113"/>
          </a:xfrm>
          <a:prstGeom prst="rect">
            <a:avLst/>
          </a:prstGeom>
        </p:spPr>
        <p:txBody>
          <a:bodyPr vert="horz" wrap="square" lIns="0" tIns="16510" rIns="0" bIns="0" rtlCol="0">
            <a:spAutoFit/>
          </a:bodyPr>
          <a:lstStyle/>
          <a:p>
            <a:pPr marL="12700">
              <a:lnSpc>
                <a:spcPct val="100000"/>
              </a:lnSpc>
              <a:spcBef>
                <a:spcPts val="130"/>
              </a:spcBef>
              <a:tabLst>
                <a:tab pos="2844165" algn="l"/>
              </a:tabLst>
            </a:pPr>
            <a:r>
              <a:rPr lang="en-US" sz="5000" b="1" spc="-140" dirty="0">
                <a:latin typeface="+mj-lt"/>
                <a:cs typeface="Arial MT"/>
              </a:rPr>
              <a:t>McBurney's</a:t>
            </a:r>
            <a:r>
              <a:rPr lang="en-US" sz="5000" b="1" spc="15" dirty="0">
                <a:latin typeface="+mj-lt"/>
                <a:cs typeface="Arial MT"/>
              </a:rPr>
              <a:t> </a:t>
            </a:r>
            <a:r>
              <a:rPr lang="en-US" sz="5000" b="1" spc="-100" dirty="0">
                <a:latin typeface="+mj-lt"/>
                <a:cs typeface="Arial MT"/>
              </a:rPr>
              <a:t>po</a:t>
            </a:r>
            <a:r>
              <a:rPr lang="en-US" sz="5000" b="1" spc="-135" dirty="0">
                <a:latin typeface="+mj-lt"/>
                <a:cs typeface="Arial MT"/>
              </a:rPr>
              <a:t>i</a:t>
            </a:r>
            <a:r>
              <a:rPr lang="en-US" sz="5000" b="1" spc="-175" dirty="0">
                <a:latin typeface="+mj-lt"/>
                <a:cs typeface="Arial MT"/>
              </a:rPr>
              <a:t>n</a:t>
            </a:r>
            <a:r>
              <a:rPr lang="en-US" sz="5000" b="1" spc="5" dirty="0">
                <a:latin typeface="+mj-lt"/>
                <a:cs typeface="Arial MT"/>
              </a:rPr>
              <a:t>t</a:t>
            </a:r>
            <a:endParaRPr lang="en-US" sz="5000" b="1" dirty="0">
              <a:latin typeface="+mj-lt"/>
              <a:cs typeface="Arial MT"/>
            </a:endParaRPr>
          </a:p>
        </p:txBody>
      </p:sp>
      <p:pic>
        <p:nvPicPr>
          <p:cNvPr id="3" name="object 3"/>
          <p:cNvPicPr/>
          <p:nvPr/>
        </p:nvPicPr>
        <p:blipFill>
          <a:blip r:embed="rId2" cstate="print"/>
          <a:stretch>
            <a:fillRect/>
          </a:stretch>
        </p:blipFill>
        <p:spPr>
          <a:xfrm>
            <a:off x="1152190" y="2919029"/>
            <a:ext cx="6839619" cy="3938971"/>
          </a:xfrm>
          <a:prstGeom prst="rect">
            <a:avLst/>
          </a:prstGeom>
        </p:spPr>
      </p:pic>
      <p:sp>
        <p:nvSpPr>
          <p:cNvPr id="4" name="object 4"/>
          <p:cNvSpPr txBox="1"/>
          <p:nvPr/>
        </p:nvSpPr>
        <p:spPr>
          <a:xfrm>
            <a:off x="533400" y="1676400"/>
            <a:ext cx="5721350" cy="1014830"/>
          </a:xfrm>
          <a:prstGeom prst="rect">
            <a:avLst/>
          </a:prstGeom>
        </p:spPr>
        <p:txBody>
          <a:bodyPr vert="horz" wrap="square" lIns="0" tIns="10160" rIns="0" bIns="0" rtlCol="0">
            <a:spAutoFit/>
          </a:bodyPr>
          <a:lstStyle/>
          <a:p>
            <a:pPr marL="12700" marR="5080">
              <a:lnSpc>
                <a:spcPct val="100899"/>
              </a:lnSpc>
              <a:spcBef>
                <a:spcPts val="80"/>
              </a:spcBef>
            </a:pPr>
            <a:r>
              <a:rPr sz="2200" b="1" spc="-10" dirty="0">
                <a:solidFill>
                  <a:srgbClr val="292934"/>
                </a:solidFill>
                <a:latin typeface="Arial MT"/>
                <a:cs typeface="Arial MT"/>
              </a:rPr>
              <a:t>This</a:t>
            </a:r>
            <a:r>
              <a:rPr sz="2200" b="1" spc="30" dirty="0">
                <a:solidFill>
                  <a:srgbClr val="292934"/>
                </a:solidFill>
                <a:latin typeface="Arial MT"/>
                <a:cs typeface="Arial MT"/>
              </a:rPr>
              <a:t> </a:t>
            </a:r>
            <a:r>
              <a:rPr sz="2200" b="1" spc="5" dirty="0">
                <a:solidFill>
                  <a:srgbClr val="292934"/>
                </a:solidFill>
                <a:latin typeface="Arial MT"/>
                <a:cs typeface="Arial MT"/>
              </a:rPr>
              <a:t>point</a:t>
            </a:r>
            <a:r>
              <a:rPr sz="2200" b="1" spc="-15" dirty="0">
                <a:solidFill>
                  <a:srgbClr val="292934"/>
                </a:solidFill>
                <a:latin typeface="Arial MT"/>
                <a:cs typeface="Arial MT"/>
              </a:rPr>
              <a:t> </a:t>
            </a:r>
            <a:r>
              <a:rPr sz="2200" b="1" spc="5" dirty="0">
                <a:solidFill>
                  <a:srgbClr val="292934"/>
                </a:solidFill>
                <a:latin typeface="Arial MT"/>
                <a:cs typeface="Arial MT"/>
              </a:rPr>
              <a:t>corresponds</a:t>
            </a:r>
            <a:r>
              <a:rPr sz="2200" b="1" spc="-120" dirty="0">
                <a:solidFill>
                  <a:srgbClr val="292934"/>
                </a:solidFill>
                <a:latin typeface="Arial MT"/>
                <a:cs typeface="Arial MT"/>
              </a:rPr>
              <a:t> </a:t>
            </a:r>
            <a:r>
              <a:rPr sz="2200" b="1" spc="10" dirty="0">
                <a:solidFill>
                  <a:srgbClr val="292934"/>
                </a:solidFill>
                <a:latin typeface="Arial MT"/>
                <a:cs typeface="Arial MT"/>
              </a:rPr>
              <a:t>to</a:t>
            </a:r>
            <a:r>
              <a:rPr sz="2200" b="1" spc="5" dirty="0">
                <a:solidFill>
                  <a:srgbClr val="292934"/>
                </a:solidFill>
                <a:latin typeface="Arial MT"/>
                <a:cs typeface="Arial MT"/>
              </a:rPr>
              <a:t> </a:t>
            </a:r>
            <a:r>
              <a:rPr sz="2200" b="1" spc="20" dirty="0">
                <a:solidFill>
                  <a:srgbClr val="292934"/>
                </a:solidFill>
                <a:latin typeface="Arial MT"/>
                <a:cs typeface="Arial MT"/>
              </a:rPr>
              <a:t>the</a:t>
            </a:r>
            <a:r>
              <a:rPr sz="2200" b="1" spc="-70" dirty="0">
                <a:solidFill>
                  <a:srgbClr val="292934"/>
                </a:solidFill>
                <a:latin typeface="Arial MT"/>
                <a:cs typeface="Arial MT"/>
              </a:rPr>
              <a:t> </a:t>
            </a:r>
            <a:r>
              <a:rPr sz="2200" b="1" dirty="0">
                <a:solidFill>
                  <a:srgbClr val="292934"/>
                </a:solidFill>
                <a:latin typeface="Arial MT"/>
                <a:cs typeface="Arial MT"/>
              </a:rPr>
              <a:t>base</a:t>
            </a:r>
            <a:r>
              <a:rPr sz="2200" b="1" spc="10" dirty="0">
                <a:solidFill>
                  <a:srgbClr val="292934"/>
                </a:solidFill>
                <a:latin typeface="Arial MT"/>
                <a:cs typeface="Arial MT"/>
              </a:rPr>
              <a:t> </a:t>
            </a:r>
            <a:r>
              <a:rPr sz="2200" b="1" spc="-15" dirty="0">
                <a:solidFill>
                  <a:srgbClr val="292934"/>
                </a:solidFill>
                <a:latin typeface="Arial MT"/>
                <a:cs typeface="Arial MT"/>
              </a:rPr>
              <a:t>of</a:t>
            </a:r>
            <a:r>
              <a:rPr sz="2200" b="1" spc="-20" dirty="0">
                <a:solidFill>
                  <a:srgbClr val="292934"/>
                </a:solidFill>
                <a:latin typeface="Arial MT"/>
                <a:cs typeface="Arial MT"/>
              </a:rPr>
              <a:t> </a:t>
            </a:r>
            <a:r>
              <a:rPr sz="2200" b="1" spc="20" dirty="0">
                <a:solidFill>
                  <a:srgbClr val="292934"/>
                </a:solidFill>
                <a:latin typeface="Arial MT"/>
                <a:cs typeface="Arial MT"/>
              </a:rPr>
              <a:t>the</a:t>
            </a:r>
            <a:r>
              <a:rPr sz="2200" b="1" spc="-65" dirty="0">
                <a:solidFill>
                  <a:srgbClr val="292934"/>
                </a:solidFill>
                <a:latin typeface="Arial MT"/>
                <a:cs typeface="Arial MT"/>
              </a:rPr>
              <a:t> </a:t>
            </a:r>
            <a:r>
              <a:rPr sz="2200" b="1" spc="10" dirty="0">
                <a:solidFill>
                  <a:srgbClr val="292934"/>
                </a:solidFill>
                <a:latin typeface="Arial MT"/>
                <a:cs typeface="Arial MT"/>
              </a:rPr>
              <a:t>appendix</a:t>
            </a:r>
            <a:r>
              <a:rPr sz="2200" b="1" spc="-120" dirty="0">
                <a:solidFill>
                  <a:srgbClr val="292934"/>
                </a:solidFill>
                <a:latin typeface="Arial MT"/>
                <a:cs typeface="Arial MT"/>
              </a:rPr>
              <a:t> </a:t>
            </a:r>
            <a:r>
              <a:rPr sz="2200" b="1" spc="-5" dirty="0">
                <a:solidFill>
                  <a:srgbClr val="292934"/>
                </a:solidFill>
                <a:latin typeface="Arial MT"/>
                <a:cs typeface="Arial MT"/>
              </a:rPr>
              <a:t>where</a:t>
            </a:r>
            <a:r>
              <a:rPr sz="2200" b="1" spc="5" dirty="0">
                <a:solidFill>
                  <a:srgbClr val="292934"/>
                </a:solidFill>
                <a:latin typeface="Arial MT"/>
                <a:cs typeface="Arial MT"/>
              </a:rPr>
              <a:t> </a:t>
            </a:r>
            <a:r>
              <a:rPr sz="2200" b="1" spc="-15" dirty="0">
                <a:solidFill>
                  <a:srgbClr val="292934"/>
                </a:solidFill>
                <a:latin typeface="Arial MT"/>
                <a:cs typeface="Arial MT"/>
              </a:rPr>
              <a:t>it</a:t>
            </a:r>
            <a:r>
              <a:rPr sz="2200" b="1" spc="60" dirty="0">
                <a:solidFill>
                  <a:srgbClr val="292934"/>
                </a:solidFill>
                <a:latin typeface="Arial MT"/>
                <a:cs typeface="Arial MT"/>
              </a:rPr>
              <a:t> </a:t>
            </a:r>
            <a:r>
              <a:rPr sz="2200" b="1" spc="-15" dirty="0">
                <a:solidFill>
                  <a:srgbClr val="292934"/>
                </a:solidFill>
                <a:latin typeface="Arial MT"/>
                <a:cs typeface="Arial MT"/>
              </a:rPr>
              <a:t>is</a:t>
            </a:r>
            <a:r>
              <a:rPr sz="2200" b="1" spc="35" dirty="0">
                <a:solidFill>
                  <a:srgbClr val="292934"/>
                </a:solidFill>
                <a:latin typeface="Arial MT"/>
                <a:cs typeface="Arial MT"/>
              </a:rPr>
              <a:t> </a:t>
            </a:r>
            <a:r>
              <a:rPr sz="2200" b="1" dirty="0">
                <a:solidFill>
                  <a:srgbClr val="292934"/>
                </a:solidFill>
                <a:latin typeface="Arial MT"/>
                <a:cs typeface="Arial MT"/>
              </a:rPr>
              <a:t>attached</a:t>
            </a:r>
            <a:r>
              <a:rPr sz="2200" b="1" spc="5" dirty="0">
                <a:solidFill>
                  <a:srgbClr val="292934"/>
                </a:solidFill>
                <a:latin typeface="Arial MT"/>
                <a:cs typeface="Arial MT"/>
              </a:rPr>
              <a:t> </a:t>
            </a:r>
            <a:r>
              <a:rPr sz="2200" b="1" spc="10" dirty="0">
                <a:solidFill>
                  <a:srgbClr val="292934"/>
                </a:solidFill>
                <a:latin typeface="Arial MT"/>
                <a:cs typeface="Arial MT"/>
              </a:rPr>
              <a:t>to</a:t>
            </a:r>
            <a:r>
              <a:rPr sz="2200" b="1" spc="-70" dirty="0">
                <a:solidFill>
                  <a:srgbClr val="292934"/>
                </a:solidFill>
                <a:latin typeface="Arial MT"/>
                <a:cs typeface="Arial MT"/>
              </a:rPr>
              <a:t> </a:t>
            </a:r>
            <a:r>
              <a:rPr sz="2200" b="1" spc="20" dirty="0">
                <a:solidFill>
                  <a:srgbClr val="292934"/>
                </a:solidFill>
                <a:latin typeface="Arial MT"/>
                <a:cs typeface="Arial MT"/>
              </a:rPr>
              <a:t>the </a:t>
            </a:r>
            <a:r>
              <a:rPr sz="2200" b="1" spc="-484" dirty="0">
                <a:solidFill>
                  <a:srgbClr val="292934"/>
                </a:solidFill>
                <a:latin typeface="Arial MT"/>
                <a:cs typeface="Arial MT"/>
              </a:rPr>
              <a:t> </a:t>
            </a:r>
            <a:r>
              <a:rPr sz="2200" b="1" dirty="0">
                <a:solidFill>
                  <a:srgbClr val="292934"/>
                </a:solidFill>
                <a:latin typeface="Arial MT"/>
                <a:cs typeface="Arial MT"/>
              </a:rPr>
              <a:t>c</a:t>
            </a:r>
            <a:r>
              <a:rPr sz="2200" b="1" spc="-25" dirty="0">
                <a:solidFill>
                  <a:srgbClr val="292934"/>
                </a:solidFill>
                <a:latin typeface="Arial MT"/>
                <a:cs typeface="Arial MT"/>
              </a:rPr>
              <a:t>e</a:t>
            </a:r>
            <a:r>
              <a:rPr sz="2200" b="1" dirty="0">
                <a:solidFill>
                  <a:srgbClr val="292934"/>
                </a:solidFill>
                <a:latin typeface="Arial MT"/>
                <a:cs typeface="Arial MT"/>
              </a:rPr>
              <a:t>c</a:t>
            </a:r>
            <a:r>
              <a:rPr sz="2200" b="1" spc="50" dirty="0">
                <a:solidFill>
                  <a:srgbClr val="292934"/>
                </a:solidFill>
                <a:latin typeface="Arial MT"/>
                <a:cs typeface="Arial MT"/>
              </a:rPr>
              <a:t>u</a:t>
            </a:r>
            <a:r>
              <a:rPr sz="2200" b="1" dirty="0">
                <a:solidFill>
                  <a:srgbClr val="292934"/>
                </a:solidFill>
                <a:latin typeface="Arial MT"/>
                <a:cs typeface="Arial MT"/>
              </a:rPr>
              <a:t>m</a:t>
            </a:r>
            <a:r>
              <a:rPr sz="2200" b="1" spc="-50" dirty="0">
                <a:solidFill>
                  <a:srgbClr val="292934"/>
                </a:solidFill>
                <a:latin typeface="Arial MT"/>
                <a:cs typeface="Arial MT"/>
              </a:rPr>
              <a:t> </a:t>
            </a:r>
            <a:r>
              <a:rPr sz="2200" b="1" dirty="0">
                <a:solidFill>
                  <a:srgbClr val="292934"/>
                </a:solidFill>
                <a:latin typeface="Arial MT"/>
                <a:cs typeface="Arial MT"/>
              </a:rPr>
              <a:t>(</a:t>
            </a:r>
            <a:r>
              <a:rPr sz="2200" b="1" spc="50" dirty="0">
                <a:solidFill>
                  <a:srgbClr val="292934"/>
                </a:solidFill>
                <a:latin typeface="Arial MT"/>
                <a:cs typeface="Arial MT"/>
              </a:rPr>
              <a:t>b</a:t>
            </a:r>
            <a:r>
              <a:rPr sz="2200" b="1" spc="-30" dirty="0">
                <a:solidFill>
                  <a:srgbClr val="292934"/>
                </a:solidFill>
                <a:latin typeface="Arial MT"/>
                <a:cs typeface="Arial MT"/>
              </a:rPr>
              <a:t>e</a:t>
            </a:r>
            <a:r>
              <a:rPr sz="2200" b="1" spc="45" dirty="0">
                <a:solidFill>
                  <a:srgbClr val="292934"/>
                </a:solidFill>
                <a:latin typeface="Arial MT"/>
                <a:cs typeface="Arial MT"/>
              </a:rPr>
              <a:t>g</a:t>
            </a:r>
            <a:r>
              <a:rPr sz="2200" b="1" spc="-25" dirty="0">
                <a:solidFill>
                  <a:srgbClr val="292934"/>
                </a:solidFill>
                <a:latin typeface="Arial MT"/>
                <a:cs typeface="Arial MT"/>
              </a:rPr>
              <a:t>i</a:t>
            </a:r>
            <a:r>
              <a:rPr sz="2200" b="1" spc="45" dirty="0">
                <a:solidFill>
                  <a:srgbClr val="292934"/>
                </a:solidFill>
                <a:latin typeface="Arial MT"/>
                <a:cs typeface="Arial MT"/>
              </a:rPr>
              <a:t>nn</a:t>
            </a:r>
            <a:r>
              <a:rPr sz="2200" b="1" spc="-25" dirty="0">
                <a:solidFill>
                  <a:srgbClr val="292934"/>
                </a:solidFill>
                <a:latin typeface="Arial MT"/>
                <a:cs typeface="Arial MT"/>
              </a:rPr>
              <a:t>i</a:t>
            </a:r>
            <a:r>
              <a:rPr sz="2200" b="1" spc="45" dirty="0">
                <a:solidFill>
                  <a:srgbClr val="292934"/>
                </a:solidFill>
                <a:latin typeface="Arial MT"/>
                <a:cs typeface="Arial MT"/>
              </a:rPr>
              <a:t>n</a:t>
            </a:r>
            <a:r>
              <a:rPr sz="2200" b="1" dirty="0">
                <a:solidFill>
                  <a:srgbClr val="292934"/>
                </a:solidFill>
                <a:latin typeface="Arial MT"/>
                <a:cs typeface="Arial MT"/>
              </a:rPr>
              <a:t>g</a:t>
            </a:r>
            <a:r>
              <a:rPr sz="2200" b="1" spc="-150" dirty="0">
                <a:solidFill>
                  <a:srgbClr val="292934"/>
                </a:solidFill>
                <a:latin typeface="Arial MT"/>
                <a:cs typeface="Arial MT"/>
              </a:rPr>
              <a:t> </a:t>
            </a:r>
            <a:r>
              <a:rPr sz="2200" b="1" spc="-30" dirty="0">
                <a:solidFill>
                  <a:srgbClr val="292934"/>
                </a:solidFill>
                <a:latin typeface="Arial MT"/>
                <a:cs typeface="Arial MT"/>
              </a:rPr>
              <a:t>o</a:t>
            </a:r>
            <a:r>
              <a:rPr sz="2200" b="1" dirty="0">
                <a:solidFill>
                  <a:srgbClr val="292934"/>
                </a:solidFill>
                <a:latin typeface="Arial MT"/>
                <a:cs typeface="Arial MT"/>
              </a:rPr>
              <a:t>f</a:t>
            </a:r>
            <a:r>
              <a:rPr sz="2200" b="1" spc="50" dirty="0">
                <a:solidFill>
                  <a:srgbClr val="292934"/>
                </a:solidFill>
                <a:latin typeface="Arial MT"/>
                <a:cs typeface="Arial MT"/>
              </a:rPr>
              <a:t> </a:t>
            </a:r>
            <a:r>
              <a:rPr sz="2200" b="1" spc="25" dirty="0">
                <a:solidFill>
                  <a:srgbClr val="292934"/>
                </a:solidFill>
                <a:latin typeface="Arial MT"/>
                <a:cs typeface="Arial MT"/>
              </a:rPr>
              <a:t>t</a:t>
            </a:r>
            <a:r>
              <a:rPr sz="2200" b="1" spc="45" dirty="0">
                <a:solidFill>
                  <a:srgbClr val="292934"/>
                </a:solidFill>
                <a:latin typeface="Arial MT"/>
                <a:cs typeface="Arial MT"/>
              </a:rPr>
              <a:t>h</a:t>
            </a:r>
            <a:r>
              <a:rPr sz="2200" b="1" dirty="0">
                <a:solidFill>
                  <a:srgbClr val="292934"/>
                </a:solidFill>
                <a:latin typeface="Arial MT"/>
                <a:cs typeface="Arial MT"/>
              </a:rPr>
              <a:t>e</a:t>
            </a:r>
            <a:r>
              <a:rPr sz="2200" b="1" spc="-75" dirty="0">
                <a:solidFill>
                  <a:srgbClr val="292934"/>
                </a:solidFill>
                <a:latin typeface="Arial MT"/>
                <a:cs typeface="Arial MT"/>
              </a:rPr>
              <a:t> </a:t>
            </a:r>
            <a:r>
              <a:rPr sz="2200" b="1" spc="50" dirty="0">
                <a:solidFill>
                  <a:srgbClr val="292934"/>
                </a:solidFill>
                <a:latin typeface="Arial MT"/>
                <a:cs typeface="Arial MT"/>
              </a:rPr>
              <a:t>l</a:t>
            </a:r>
            <a:r>
              <a:rPr sz="2200" b="1" spc="-30" dirty="0">
                <a:solidFill>
                  <a:srgbClr val="292934"/>
                </a:solidFill>
                <a:latin typeface="Arial MT"/>
                <a:cs typeface="Arial MT"/>
              </a:rPr>
              <a:t>a</a:t>
            </a:r>
            <a:r>
              <a:rPr sz="2200" b="1" dirty="0">
                <a:solidFill>
                  <a:srgbClr val="292934"/>
                </a:solidFill>
                <a:latin typeface="Arial MT"/>
                <a:cs typeface="Arial MT"/>
              </a:rPr>
              <a:t>r</a:t>
            </a:r>
            <a:r>
              <a:rPr sz="2200" b="1" spc="50" dirty="0">
                <a:solidFill>
                  <a:srgbClr val="292934"/>
                </a:solidFill>
                <a:latin typeface="Arial MT"/>
                <a:cs typeface="Arial MT"/>
              </a:rPr>
              <a:t>g</a:t>
            </a:r>
            <a:r>
              <a:rPr sz="2200" b="1" dirty="0">
                <a:solidFill>
                  <a:srgbClr val="292934"/>
                </a:solidFill>
                <a:latin typeface="Arial MT"/>
                <a:cs typeface="Arial MT"/>
              </a:rPr>
              <a:t>e</a:t>
            </a:r>
            <a:r>
              <a:rPr sz="2200" b="1" spc="-75" dirty="0">
                <a:solidFill>
                  <a:srgbClr val="292934"/>
                </a:solidFill>
                <a:latin typeface="Arial MT"/>
                <a:cs typeface="Arial MT"/>
              </a:rPr>
              <a:t> </a:t>
            </a:r>
            <a:r>
              <a:rPr sz="2200" b="1" spc="-25" dirty="0">
                <a:solidFill>
                  <a:srgbClr val="292934"/>
                </a:solidFill>
                <a:latin typeface="Arial MT"/>
                <a:cs typeface="Arial MT"/>
              </a:rPr>
              <a:t>i</a:t>
            </a:r>
            <a:r>
              <a:rPr sz="2200" b="1" spc="45" dirty="0">
                <a:solidFill>
                  <a:srgbClr val="292934"/>
                </a:solidFill>
                <a:latin typeface="Arial MT"/>
                <a:cs typeface="Arial MT"/>
              </a:rPr>
              <a:t>n</a:t>
            </a:r>
            <a:r>
              <a:rPr sz="2200" b="1" spc="25" dirty="0">
                <a:solidFill>
                  <a:srgbClr val="292934"/>
                </a:solidFill>
                <a:latin typeface="Arial MT"/>
                <a:cs typeface="Arial MT"/>
              </a:rPr>
              <a:t>t</a:t>
            </a:r>
            <a:r>
              <a:rPr sz="2200" b="1" spc="-30" dirty="0">
                <a:solidFill>
                  <a:srgbClr val="292934"/>
                </a:solidFill>
                <a:latin typeface="Arial MT"/>
                <a:cs typeface="Arial MT"/>
              </a:rPr>
              <a:t>e</a:t>
            </a:r>
            <a:r>
              <a:rPr sz="2200" b="1" dirty="0">
                <a:solidFill>
                  <a:srgbClr val="292934"/>
                </a:solidFill>
                <a:latin typeface="Arial MT"/>
                <a:cs typeface="Arial MT"/>
              </a:rPr>
              <a:t>s</a:t>
            </a:r>
            <a:r>
              <a:rPr sz="2200" b="1" spc="25" dirty="0">
                <a:solidFill>
                  <a:srgbClr val="292934"/>
                </a:solidFill>
                <a:latin typeface="Arial MT"/>
                <a:cs typeface="Arial MT"/>
              </a:rPr>
              <a:t>t</a:t>
            </a:r>
            <a:r>
              <a:rPr sz="2200" b="1" spc="-25" dirty="0">
                <a:solidFill>
                  <a:srgbClr val="292934"/>
                </a:solidFill>
                <a:latin typeface="Arial MT"/>
                <a:cs typeface="Arial MT"/>
              </a:rPr>
              <a:t>i</a:t>
            </a:r>
            <a:r>
              <a:rPr sz="2200" b="1" spc="45" dirty="0">
                <a:solidFill>
                  <a:srgbClr val="292934"/>
                </a:solidFill>
                <a:latin typeface="Arial MT"/>
                <a:cs typeface="Arial MT"/>
              </a:rPr>
              <a:t>n</a:t>
            </a:r>
            <a:r>
              <a:rPr sz="2200" b="1" spc="-30" dirty="0">
                <a:solidFill>
                  <a:srgbClr val="292934"/>
                </a:solidFill>
                <a:latin typeface="Arial MT"/>
                <a:cs typeface="Arial MT"/>
              </a:rPr>
              <a:t>e</a:t>
            </a:r>
            <a:r>
              <a:rPr sz="2200" b="1" dirty="0">
                <a:solidFill>
                  <a:srgbClr val="292934"/>
                </a:solidFill>
                <a:latin typeface="Arial MT"/>
                <a:cs typeface="Arial MT"/>
              </a:rPr>
              <a:t>s)</a:t>
            </a:r>
            <a:endParaRPr sz="2200" b="1" dirty="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34159"/>
            <a:ext cx="5626735" cy="1555554"/>
          </a:xfrm>
          <a:prstGeom prst="rect">
            <a:avLst/>
          </a:prstGeom>
        </p:spPr>
        <p:txBody>
          <a:bodyPr vert="horz" wrap="square" lIns="0" tIns="16510" rIns="0" bIns="0" rtlCol="0">
            <a:spAutoFit/>
          </a:bodyPr>
          <a:lstStyle/>
          <a:p>
            <a:pPr marL="12700">
              <a:lnSpc>
                <a:spcPct val="100000"/>
              </a:lnSpc>
              <a:spcBef>
                <a:spcPts val="130"/>
              </a:spcBef>
            </a:pPr>
            <a:r>
              <a:rPr sz="5000" b="1" spc="-80" dirty="0"/>
              <a:t>Gridiron</a:t>
            </a:r>
            <a:r>
              <a:rPr sz="5000" b="1" spc="-100" dirty="0"/>
              <a:t> </a:t>
            </a:r>
            <a:r>
              <a:rPr sz="5000" b="1" spc="-85" dirty="0"/>
              <a:t>and</a:t>
            </a:r>
            <a:r>
              <a:rPr sz="5000" b="1" spc="-80" dirty="0"/>
              <a:t> </a:t>
            </a:r>
            <a:r>
              <a:rPr lang="en-US" sz="5000" b="1" spc="-100" dirty="0" err="1"/>
              <a:t>L</a:t>
            </a:r>
            <a:r>
              <a:rPr sz="5000" b="1" spc="-100" dirty="0" err="1"/>
              <a:t>anz</a:t>
            </a:r>
            <a:r>
              <a:rPr sz="5000" b="1" spc="-25" dirty="0"/>
              <a:t> </a:t>
            </a:r>
            <a:r>
              <a:rPr lang="en-US" sz="5000" b="1" spc="-100" dirty="0"/>
              <a:t>I</a:t>
            </a:r>
            <a:r>
              <a:rPr sz="5000" b="1" spc="-100" dirty="0"/>
              <a:t>ncisions</a:t>
            </a:r>
          </a:p>
        </p:txBody>
      </p:sp>
      <p:sp>
        <p:nvSpPr>
          <p:cNvPr id="3" name="object 3"/>
          <p:cNvSpPr txBox="1"/>
          <p:nvPr/>
        </p:nvSpPr>
        <p:spPr>
          <a:xfrm>
            <a:off x="180570" y="1905000"/>
            <a:ext cx="11965480" cy="3556166"/>
          </a:xfrm>
          <a:prstGeom prst="rect">
            <a:avLst/>
          </a:prstGeom>
        </p:spPr>
        <p:txBody>
          <a:bodyPr vert="horz" wrap="square" lIns="0" tIns="11430" rIns="0" bIns="0" rtlCol="0">
            <a:spAutoFit/>
          </a:bodyPr>
          <a:lstStyle/>
          <a:p>
            <a:pPr marL="193675" marR="5080" indent="-180975">
              <a:lnSpc>
                <a:spcPct val="100400"/>
              </a:lnSpc>
              <a:spcBef>
                <a:spcPts val="90"/>
              </a:spcBef>
              <a:buClr>
                <a:srgbClr val="92A199"/>
              </a:buClr>
              <a:buSzPct val="83333"/>
              <a:buChar char="•"/>
              <a:tabLst>
                <a:tab pos="193675" algn="l"/>
              </a:tabLst>
            </a:pPr>
            <a:r>
              <a:rPr sz="2500" b="1" spc="-10" dirty="0">
                <a:solidFill>
                  <a:srgbClr val="FF0000"/>
                </a:solidFill>
                <a:latin typeface="Arial MT"/>
                <a:cs typeface="Arial MT"/>
              </a:rPr>
              <a:t>The</a:t>
            </a:r>
            <a:r>
              <a:rPr sz="2500" b="1" spc="25" dirty="0">
                <a:solidFill>
                  <a:srgbClr val="FF0000"/>
                </a:solidFill>
                <a:latin typeface="Arial MT"/>
                <a:cs typeface="Arial MT"/>
              </a:rPr>
              <a:t> </a:t>
            </a:r>
            <a:r>
              <a:rPr lang="en-US" sz="2500" b="1" spc="-20" dirty="0">
                <a:solidFill>
                  <a:srgbClr val="FF0000"/>
                </a:solidFill>
                <a:latin typeface="Arial MT"/>
                <a:cs typeface="Arial MT"/>
              </a:rPr>
              <a:t>G</a:t>
            </a:r>
            <a:r>
              <a:rPr sz="2500" b="1" spc="-20" dirty="0">
                <a:solidFill>
                  <a:srgbClr val="FF0000"/>
                </a:solidFill>
                <a:latin typeface="Arial MT"/>
                <a:cs typeface="Arial MT"/>
              </a:rPr>
              <a:t>ridiron</a:t>
            </a:r>
            <a:r>
              <a:rPr sz="2500" b="1" spc="175" dirty="0">
                <a:solidFill>
                  <a:srgbClr val="FF0000"/>
                </a:solidFill>
                <a:latin typeface="Arial MT"/>
                <a:cs typeface="Arial MT"/>
              </a:rPr>
              <a:t> </a:t>
            </a:r>
            <a:r>
              <a:rPr sz="2500" b="1" spc="-20" dirty="0">
                <a:solidFill>
                  <a:srgbClr val="FF0000"/>
                </a:solidFill>
                <a:latin typeface="Arial MT"/>
                <a:cs typeface="Arial MT"/>
              </a:rPr>
              <a:t>and</a:t>
            </a:r>
            <a:r>
              <a:rPr sz="2500" b="1" spc="25" dirty="0">
                <a:solidFill>
                  <a:srgbClr val="FF0000"/>
                </a:solidFill>
                <a:latin typeface="Arial MT"/>
                <a:cs typeface="Arial MT"/>
              </a:rPr>
              <a:t> </a:t>
            </a:r>
            <a:r>
              <a:rPr lang="en-US" sz="2500" b="1" spc="-20" dirty="0" err="1">
                <a:solidFill>
                  <a:srgbClr val="FF0000"/>
                </a:solidFill>
                <a:latin typeface="Arial MT"/>
                <a:cs typeface="Arial MT"/>
              </a:rPr>
              <a:t>L</a:t>
            </a:r>
            <a:r>
              <a:rPr sz="2500" b="1" spc="-20" dirty="0" err="1">
                <a:solidFill>
                  <a:srgbClr val="FF0000"/>
                </a:solidFill>
                <a:latin typeface="Arial MT"/>
                <a:cs typeface="Arial MT"/>
              </a:rPr>
              <a:t>anz</a:t>
            </a:r>
            <a:r>
              <a:rPr sz="2500" b="1" spc="100" dirty="0">
                <a:solidFill>
                  <a:srgbClr val="FF0000"/>
                </a:solidFill>
                <a:latin typeface="Arial MT"/>
                <a:cs typeface="Arial MT"/>
              </a:rPr>
              <a:t> </a:t>
            </a:r>
            <a:r>
              <a:rPr lang="en-US" sz="2500" b="1" spc="-10" dirty="0">
                <a:solidFill>
                  <a:srgbClr val="FF0000"/>
                </a:solidFill>
                <a:latin typeface="Arial MT"/>
                <a:cs typeface="Arial MT"/>
              </a:rPr>
              <a:t>I</a:t>
            </a:r>
            <a:r>
              <a:rPr sz="2500" b="1" spc="-10" dirty="0">
                <a:solidFill>
                  <a:srgbClr val="FF0000"/>
                </a:solidFill>
                <a:latin typeface="Arial MT"/>
                <a:cs typeface="Arial MT"/>
              </a:rPr>
              <a:t>ncisions</a:t>
            </a:r>
            <a:r>
              <a:rPr sz="2500" b="1" spc="85" dirty="0">
                <a:solidFill>
                  <a:srgbClr val="FF0000"/>
                </a:solidFill>
                <a:latin typeface="Arial MT"/>
                <a:cs typeface="Arial MT"/>
              </a:rPr>
              <a:t> </a:t>
            </a:r>
            <a:r>
              <a:rPr sz="2500" b="1" spc="-15" dirty="0">
                <a:solidFill>
                  <a:srgbClr val="292934"/>
                </a:solidFill>
                <a:latin typeface="Arial MT"/>
                <a:cs typeface="Arial MT"/>
              </a:rPr>
              <a:t>are</a:t>
            </a:r>
            <a:r>
              <a:rPr sz="2500" b="1" spc="25" dirty="0">
                <a:solidFill>
                  <a:srgbClr val="292934"/>
                </a:solidFill>
                <a:latin typeface="Arial MT"/>
                <a:cs typeface="Arial MT"/>
              </a:rPr>
              <a:t> </a:t>
            </a:r>
            <a:r>
              <a:rPr sz="2500" b="1" spc="-35" dirty="0">
                <a:solidFill>
                  <a:srgbClr val="292934"/>
                </a:solidFill>
                <a:latin typeface="Arial MT"/>
                <a:cs typeface="Arial MT"/>
              </a:rPr>
              <a:t>both</a:t>
            </a:r>
            <a:r>
              <a:rPr sz="2500" b="1" spc="105" dirty="0">
                <a:solidFill>
                  <a:srgbClr val="292934"/>
                </a:solidFill>
                <a:latin typeface="Arial MT"/>
                <a:cs typeface="Arial MT"/>
              </a:rPr>
              <a:t> </a:t>
            </a:r>
            <a:r>
              <a:rPr sz="2500" b="1" spc="-10" dirty="0">
                <a:solidFill>
                  <a:srgbClr val="292934"/>
                </a:solidFill>
                <a:latin typeface="Arial MT"/>
                <a:cs typeface="Arial MT"/>
              </a:rPr>
              <a:t>incisions</a:t>
            </a:r>
            <a:r>
              <a:rPr sz="2500" b="1" spc="90" dirty="0">
                <a:solidFill>
                  <a:srgbClr val="292934"/>
                </a:solidFill>
                <a:latin typeface="Arial MT"/>
                <a:cs typeface="Arial MT"/>
              </a:rPr>
              <a:t> </a:t>
            </a:r>
            <a:endParaRPr lang="en-US" sz="2500" b="1" spc="90" dirty="0">
              <a:solidFill>
                <a:srgbClr val="292934"/>
              </a:solidFill>
              <a:latin typeface="Arial MT"/>
              <a:cs typeface="Arial MT"/>
            </a:endParaRPr>
          </a:p>
          <a:p>
            <a:pPr marL="12700" marR="5080">
              <a:lnSpc>
                <a:spcPct val="100400"/>
              </a:lnSpc>
              <a:spcBef>
                <a:spcPts val="90"/>
              </a:spcBef>
              <a:buClr>
                <a:srgbClr val="92A199"/>
              </a:buClr>
              <a:buSzPct val="83333"/>
              <a:tabLst>
                <a:tab pos="193675" algn="l"/>
              </a:tabLst>
            </a:pPr>
            <a:r>
              <a:rPr sz="2500" b="1" spc="-15" dirty="0">
                <a:solidFill>
                  <a:srgbClr val="292934"/>
                </a:solidFill>
                <a:latin typeface="Arial MT"/>
                <a:cs typeface="Arial MT"/>
              </a:rPr>
              <a:t>that</a:t>
            </a:r>
            <a:r>
              <a:rPr sz="2500" b="1" spc="15" dirty="0">
                <a:solidFill>
                  <a:srgbClr val="292934"/>
                </a:solidFill>
                <a:latin typeface="Arial MT"/>
                <a:cs typeface="Arial MT"/>
              </a:rPr>
              <a:t> </a:t>
            </a:r>
            <a:r>
              <a:rPr sz="2500" b="1" spc="-20" dirty="0">
                <a:solidFill>
                  <a:srgbClr val="292934"/>
                </a:solidFill>
                <a:latin typeface="Arial MT"/>
                <a:cs typeface="Arial MT"/>
              </a:rPr>
              <a:t>can </a:t>
            </a:r>
            <a:r>
              <a:rPr sz="2500" b="1" spc="-655" dirty="0">
                <a:solidFill>
                  <a:srgbClr val="292934"/>
                </a:solidFill>
                <a:latin typeface="Arial MT"/>
                <a:cs typeface="Arial MT"/>
              </a:rPr>
              <a:t> </a:t>
            </a:r>
            <a:r>
              <a:rPr sz="2500" b="1" spc="-30" dirty="0">
                <a:solidFill>
                  <a:srgbClr val="292934"/>
                </a:solidFill>
                <a:latin typeface="Arial MT"/>
                <a:cs typeface="Arial MT"/>
              </a:rPr>
              <a:t>be </a:t>
            </a:r>
            <a:r>
              <a:rPr sz="2500" b="1" spc="-15" dirty="0">
                <a:solidFill>
                  <a:srgbClr val="292934"/>
                </a:solidFill>
                <a:latin typeface="Arial MT"/>
                <a:cs typeface="Arial MT"/>
              </a:rPr>
              <a:t>used </a:t>
            </a:r>
            <a:r>
              <a:rPr sz="2500" b="1" dirty="0">
                <a:solidFill>
                  <a:srgbClr val="292934"/>
                </a:solidFill>
                <a:latin typeface="Arial MT"/>
                <a:cs typeface="Arial MT"/>
              </a:rPr>
              <a:t>to</a:t>
            </a:r>
            <a:r>
              <a:rPr lang="en-US" sz="2500" b="1" dirty="0">
                <a:solidFill>
                  <a:srgbClr val="292934"/>
                </a:solidFill>
                <a:latin typeface="Arial MT"/>
                <a:cs typeface="Arial MT"/>
              </a:rPr>
              <a:t> have an</a:t>
            </a:r>
            <a:r>
              <a:rPr sz="2500" b="1" dirty="0">
                <a:solidFill>
                  <a:srgbClr val="292934"/>
                </a:solidFill>
                <a:latin typeface="Arial MT"/>
                <a:cs typeface="Arial MT"/>
              </a:rPr>
              <a:t> </a:t>
            </a:r>
            <a:r>
              <a:rPr sz="2500" b="1" spc="-20" dirty="0">
                <a:solidFill>
                  <a:srgbClr val="292934"/>
                </a:solidFill>
                <a:latin typeface="Arial MT"/>
                <a:cs typeface="Arial MT"/>
              </a:rPr>
              <a:t>access </a:t>
            </a:r>
            <a:r>
              <a:rPr lang="en-US" sz="2500" b="1" spc="-20" dirty="0">
                <a:solidFill>
                  <a:srgbClr val="292934"/>
                </a:solidFill>
                <a:latin typeface="Arial MT"/>
                <a:cs typeface="Arial MT"/>
              </a:rPr>
              <a:t>to </a:t>
            </a:r>
            <a:r>
              <a:rPr sz="2500" b="1" spc="5" dirty="0">
                <a:solidFill>
                  <a:srgbClr val="292934"/>
                </a:solidFill>
                <a:latin typeface="Arial MT"/>
                <a:cs typeface="Arial MT"/>
              </a:rPr>
              <a:t>the </a:t>
            </a:r>
            <a:r>
              <a:rPr sz="2500" b="1" spc="-30" dirty="0">
                <a:solidFill>
                  <a:srgbClr val="292934"/>
                </a:solidFill>
                <a:latin typeface="Arial MT"/>
                <a:cs typeface="Arial MT"/>
              </a:rPr>
              <a:t>appendix</a:t>
            </a:r>
            <a:r>
              <a:rPr lang="en-US" sz="2500" b="1" spc="-30" dirty="0">
                <a:solidFill>
                  <a:srgbClr val="292934"/>
                </a:solidFill>
                <a:latin typeface="Arial MT"/>
                <a:cs typeface="Arial MT"/>
              </a:rPr>
              <a:t>,</a:t>
            </a:r>
            <a:r>
              <a:rPr sz="2500" b="1" spc="-25" dirty="0">
                <a:solidFill>
                  <a:srgbClr val="292934"/>
                </a:solidFill>
                <a:latin typeface="Arial MT"/>
                <a:cs typeface="Arial MT"/>
              </a:rPr>
              <a:t> </a:t>
            </a:r>
            <a:endParaRPr lang="en-US" sz="2500" b="1" spc="-25" dirty="0">
              <a:solidFill>
                <a:srgbClr val="292934"/>
              </a:solidFill>
              <a:latin typeface="Arial MT"/>
              <a:cs typeface="Arial MT"/>
            </a:endParaRPr>
          </a:p>
          <a:p>
            <a:pPr marL="12700" marR="5080">
              <a:lnSpc>
                <a:spcPct val="100400"/>
              </a:lnSpc>
              <a:spcBef>
                <a:spcPts val="90"/>
              </a:spcBef>
              <a:buClr>
                <a:srgbClr val="92A199"/>
              </a:buClr>
              <a:buSzPct val="83333"/>
              <a:tabLst>
                <a:tab pos="193675" algn="l"/>
              </a:tabLst>
            </a:pPr>
            <a:r>
              <a:rPr sz="2500" b="1" spc="-20" dirty="0">
                <a:solidFill>
                  <a:srgbClr val="292934"/>
                </a:solidFill>
                <a:latin typeface="Arial MT"/>
                <a:cs typeface="Arial MT"/>
              </a:rPr>
              <a:t>predominantly</a:t>
            </a:r>
            <a:r>
              <a:rPr sz="2500" b="1" spc="-15" dirty="0">
                <a:solidFill>
                  <a:srgbClr val="292934"/>
                </a:solidFill>
                <a:latin typeface="Arial MT"/>
                <a:cs typeface="Arial MT"/>
              </a:rPr>
              <a:t> </a:t>
            </a:r>
            <a:r>
              <a:rPr sz="2500" b="1" spc="5" dirty="0">
                <a:solidFill>
                  <a:srgbClr val="292934"/>
                </a:solidFill>
                <a:latin typeface="Arial MT"/>
                <a:cs typeface="Arial MT"/>
              </a:rPr>
              <a:t>for </a:t>
            </a:r>
            <a:r>
              <a:rPr sz="2500" b="1" spc="-25" dirty="0">
                <a:solidFill>
                  <a:srgbClr val="292934"/>
                </a:solidFill>
                <a:latin typeface="Arial MT"/>
                <a:cs typeface="Arial MT"/>
              </a:rPr>
              <a:t>appendectomy</a:t>
            </a:r>
            <a:r>
              <a:rPr lang="en-US" sz="2500" b="1" spc="-25" dirty="0">
                <a:solidFill>
                  <a:srgbClr val="292934"/>
                </a:solidFill>
                <a:latin typeface="Arial MT"/>
                <a:cs typeface="Arial MT"/>
              </a:rPr>
              <a:t>.</a:t>
            </a:r>
            <a:endParaRPr sz="2500" b="1" dirty="0">
              <a:latin typeface="Arial MT"/>
              <a:cs typeface="Arial MT"/>
            </a:endParaRPr>
          </a:p>
          <a:p>
            <a:pPr>
              <a:lnSpc>
                <a:spcPct val="100000"/>
              </a:lnSpc>
              <a:spcBef>
                <a:spcPts val="15"/>
              </a:spcBef>
              <a:buChar char="•"/>
            </a:pPr>
            <a:endParaRPr sz="2200" dirty="0">
              <a:latin typeface="Arial MT"/>
              <a:cs typeface="Arial MT"/>
            </a:endParaRPr>
          </a:p>
          <a:p>
            <a:pPr marL="12700" marR="3070860">
              <a:lnSpc>
                <a:spcPct val="121800"/>
              </a:lnSpc>
              <a:buClr>
                <a:srgbClr val="92A199"/>
              </a:buClr>
              <a:buSzPct val="83333"/>
              <a:buChar char="•"/>
              <a:tabLst>
                <a:tab pos="193675" algn="l"/>
              </a:tabLst>
            </a:pPr>
            <a:r>
              <a:rPr sz="2200" b="1" spc="-5" dirty="0">
                <a:latin typeface="Arial MT"/>
                <a:cs typeface="Arial MT"/>
              </a:rPr>
              <a:t>The </a:t>
            </a:r>
            <a:r>
              <a:rPr sz="2200" b="1" spc="15" dirty="0">
                <a:latin typeface="Arial MT"/>
                <a:cs typeface="Arial MT"/>
              </a:rPr>
              <a:t>lanz</a:t>
            </a:r>
            <a:r>
              <a:rPr sz="2200" b="1" spc="-50" dirty="0">
                <a:latin typeface="Arial MT"/>
                <a:cs typeface="Arial MT"/>
              </a:rPr>
              <a:t> </a:t>
            </a:r>
            <a:r>
              <a:rPr sz="2200" b="1" spc="-10" dirty="0">
                <a:latin typeface="Arial MT"/>
                <a:cs typeface="Arial MT"/>
              </a:rPr>
              <a:t>incision</a:t>
            </a:r>
            <a:r>
              <a:rPr sz="2200" b="1" dirty="0">
                <a:latin typeface="Arial MT"/>
                <a:cs typeface="Arial MT"/>
              </a:rPr>
              <a:t> </a:t>
            </a:r>
            <a:r>
              <a:rPr sz="2200" b="1" spc="-15" dirty="0">
                <a:latin typeface="Arial MT"/>
                <a:cs typeface="Arial MT"/>
              </a:rPr>
              <a:t>is</a:t>
            </a:r>
            <a:r>
              <a:rPr sz="2200" b="1" spc="25" dirty="0">
                <a:latin typeface="Arial MT"/>
                <a:cs typeface="Arial MT"/>
              </a:rPr>
              <a:t> </a:t>
            </a:r>
            <a:r>
              <a:rPr sz="2200" b="1" dirty="0">
                <a:latin typeface="Arial MT"/>
                <a:cs typeface="Arial MT"/>
              </a:rPr>
              <a:t>a </a:t>
            </a:r>
            <a:r>
              <a:rPr sz="2200" b="1" spc="-5" dirty="0">
                <a:latin typeface="Arial MT"/>
                <a:cs typeface="Arial MT"/>
              </a:rPr>
              <a:t>transverse</a:t>
            </a:r>
            <a:r>
              <a:rPr sz="2200" b="1" spc="75" dirty="0">
                <a:latin typeface="Arial MT"/>
                <a:cs typeface="Arial MT"/>
              </a:rPr>
              <a:t> </a:t>
            </a:r>
            <a:r>
              <a:rPr sz="2200" b="1" spc="-10" dirty="0">
                <a:latin typeface="Arial MT"/>
                <a:cs typeface="Arial MT"/>
              </a:rPr>
              <a:t>incision</a:t>
            </a:r>
            <a:r>
              <a:rPr sz="2200" b="1" spc="70" dirty="0">
                <a:latin typeface="Arial MT"/>
                <a:cs typeface="Arial MT"/>
              </a:rPr>
              <a:t> </a:t>
            </a:r>
            <a:r>
              <a:rPr sz="2200" b="1" spc="5" dirty="0">
                <a:latin typeface="Arial MT"/>
                <a:cs typeface="Arial MT"/>
              </a:rPr>
              <a:t>while </a:t>
            </a:r>
            <a:r>
              <a:rPr sz="2200" b="1" spc="-484" dirty="0">
                <a:latin typeface="Arial MT"/>
                <a:cs typeface="Arial MT"/>
              </a:rPr>
              <a:t> </a:t>
            </a:r>
            <a:r>
              <a:rPr lang="en-US" sz="2200" b="1" spc="-5" dirty="0">
                <a:latin typeface="Arial MT"/>
                <a:cs typeface="Arial MT"/>
              </a:rPr>
              <a:t>t</a:t>
            </a:r>
            <a:r>
              <a:rPr sz="2200" b="1" spc="-5" dirty="0">
                <a:latin typeface="Arial MT"/>
                <a:cs typeface="Arial MT"/>
              </a:rPr>
              <a:t>he</a:t>
            </a:r>
            <a:r>
              <a:rPr sz="2200" b="1" spc="-10" dirty="0">
                <a:latin typeface="Arial MT"/>
                <a:cs typeface="Arial MT"/>
              </a:rPr>
              <a:t> </a:t>
            </a:r>
            <a:r>
              <a:rPr sz="2200" b="1" dirty="0">
                <a:latin typeface="Arial MT"/>
                <a:cs typeface="Arial MT"/>
              </a:rPr>
              <a:t>gridiron</a:t>
            </a:r>
            <a:r>
              <a:rPr sz="2200" b="1" spc="-5" dirty="0">
                <a:latin typeface="Arial MT"/>
                <a:cs typeface="Arial MT"/>
              </a:rPr>
              <a:t> </a:t>
            </a:r>
            <a:endParaRPr lang="en-US" sz="2200" b="1" spc="-5" dirty="0">
              <a:latin typeface="Arial MT"/>
              <a:cs typeface="Arial MT"/>
            </a:endParaRPr>
          </a:p>
          <a:p>
            <a:pPr marL="12700" marR="3070860">
              <a:lnSpc>
                <a:spcPct val="121800"/>
              </a:lnSpc>
              <a:buClr>
                <a:srgbClr val="92A199"/>
              </a:buClr>
              <a:buSzPct val="83333"/>
              <a:tabLst>
                <a:tab pos="193675" algn="l"/>
              </a:tabLst>
            </a:pPr>
            <a:r>
              <a:rPr sz="2200" b="1" spc="-15" dirty="0">
                <a:latin typeface="Arial MT"/>
                <a:cs typeface="Arial MT"/>
              </a:rPr>
              <a:t>is</a:t>
            </a:r>
            <a:r>
              <a:rPr sz="2200" b="1" spc="20" dirty="0">
                <a:latin typeface="Arial MT"/>
                <a:cs typeface="Arial MT"/>
              </a:rPr>
              <a:t> </a:t>
            </a:r>
            <a:r>
              <a:rPr sz="2200" b="1" spc="15" dirty="0">
                <a:latin typeface="Arial MT"/>
                <a:cs typeface="Arial MT"/>
              </a:rPr>
              <a:t>oblique</a:t>
            </a:r>
            <a:r>
              <a:rPr lang="en-US" sz="2200" b="1" spc="15" dirty="0">
                <a:latin typeface="Arial MT"/>
                <a:cs typeface="Arial MT"/>
              </a:rPr>
              <a:t>. </a:t>
            </a:r>
            <a:r>
              <a:rPr sz="2200" b="1" spc="15" dirty="0">
                <a:latin typeface="Arial MT"/>
                <a:cs typeface="Arial MT"/>
              </a:rPr>
              <a:t>While</a:t>
            </a:r>
            <a:r>
              <a:rPr sz="2200" b="1" spc="-85" dirty="0">
                <a:latin typeface="Arial MT"/>
                <a:cs typeface="Arial MT"/>
              </a:rPr>
              <a:t> </a:t>
            </a:r>
            <a:r>
              <a:rPr sz="2200" b="1" spc="20" dirty="0">
                <a:latin typeface="Arial MT"/>
                <a:cs typeface="Arial MT"/>
              </a:rPr>
              <a:t>the</a:t>
            </a:r>
            <a:r>
              <a:rPr sz="2200" b="1" spc="-85" dirty="0">
                <a:latin typeface="Arial MT"/>
                <a:cs typeface="Arial MT"/>
              </a:rPr>
              <a:t> </a:t>
            </a:r>
            <a:r>
              <a:rPr lang="en-US" sz="2200" b="1" spc="-85" dirty="0">
                <a:latin typeface="Arial MT"/>
                <a:cs typeface="Arial MT"/>
              </a:rPr>
              <a:t>G</a:t>
            </a:r>
            <a:r>
              <a:rPr sz="2200" b="1" dirty="0">
                <a:latin typeface="Arial MT"/>
                <a:cs typeface="Arial MT"/>
              </a:rPr>
              <a:t>ridiron</a:t>
            </a:r>
            <a:r>
              <a:rPr sz="2200" b="1" spc="-80" dirty="0">
                <a:latin typeface="Arial MT"/>
                <a:cs typeface="Arial MT"/>
              </a:rPr>
              <a:t> </a:t>
            </a:r>
            <a:r>
              <a:rPr sz="2200" b="1" spc="-10" dirty="0">
                <a:latin typeface="Arial MT"/>
                <a:cs typeface="Arial MT"/>
              </a:rPr>
              <a:t>incision</a:t>
            </a:r>
            <a:r>
              <a:rPr sz="2200" b="1" spc="60" dirty="0">
                <a:latin typeface="Arial MT"/>
                <a:cs typeface="Arial MT"/>
              </a:rPr>
              <a:t> </a:t>
            </a:r>
            <a:r>
              <a:rPr sz="2200" b="1" spc="-15" dirty="0">
                <a:latin typeface="Arial MT"/>
                <a:cs typeface="Arial MT"/>
              </a:rPr>
              <a:t>is</a:t>
            </a:r>
            <a:r>
              <a:rPr lang="en-US" sz="2200" b="1" spc="15" dirty="0">
                <a:latin typeface="Arial MT"/>
                <a:cs typeface="Arial MT"/>
              </a:rPr>
              <a:t> </a:t>
            </a:r>
            <a:r>
              <a:rPr sz="2200" b="1" spc="-10" dirty="0">
                <a:latin typeface="Arial MT"/>
                <a:cs typeface="Arial MT"/>
              </a:rPr>
              <a:t>oriented</a:t>
            </a:r>
            <a:r>
              <a:rPr lang="en-US" sz="2200" b="1" spc="-5" dirty="0">
                <a:latin typeface="Arial MT"/>
                <a:cs typeface="Arial MT"/>
              </a:rPr>
              <a:t> </a:t>
            </a:r>
            <a:r>
              <a:rPr sz="2200" b="1" spc="5" dirty="0">
                <a:latin typeface="Arial MT"/>
                <a:cs typeface="Arial MT"/>
              </a:rPr>
              <a:t>along </a:t>
            </a:r>
            <a:r>
              <a:rPr sz="2200" b="1" spc="-484" dirty="0">
                <a:latin typeface="Arial MT"/>
                <a:cs typeface="Arial MT"/>
              </a:rPr>
              <a:t> </a:t>
            </a:r>
            <a:r>
              <a:rPr sz="2200" b="1" spc="20" dirty="0">
                <a:latin typeface="Arial MT"/>
                <a:cs typeface="Arial MT"/>
              </a:rPr>
              <a:t>t</a:t>
            </a:r>
            <a:r>
              <a:rPr sz="2200" b="1" spc="45" dirty="0">
                <a:latin typeface="Arial MT"/>
                <a:cs typeface="Arial MT"/>
              </a:rPr>
              <a:t>h</a:t>
            </a:r>
            <a:r>
              <a:rPr sz="2200" b="1" dirty="0">
                <a:latin typeface="Arial MT"/>
                <a:cs typeface="Arial MT"/>
              </a:rPr>
              <a:t>e</a:t>
            </a:r>
            <a:endParaRPr lang="en-US" sz="2200" b="1" spc="-75" dirty="0">
              <a:latin typeface="Arial MT"/>
              <a:cs typeface="Arial MT"/>
            </a:endParaRPr>
          </a:p>
          <a:p>
            <a:pPr marL="12700" marR="3070860">
              <a:lnSpc>
                <a:spcPct val="121800"/>
              </a:lnSpc>
              <a:buClr>
                <a:srgbClr val="92A199"/>
              </a:buClr>
              <a:buSzPct val="83333"/>
              <a:tabLst>
                <a:tab pos="193675" algn="l"/>
              </a:tabLst>
            </a:pPr>
            <a:r>
              <a:rPr lang="en-US" sz="2200" b="1" spc="45" dirty="0">
                <a:latin typeface="Arial MT"/>
                <a:cs typeface="Arial MT"/>
              </a:rPr>
              <a:t>L</a:t>
            </a:r>
            <a:r>
              <a:rPr sz="2200" b="1" spc="-30" dirty="0">
                <a:latin typeface="Arial MT"/>
                <a:cs typeface="Arial MT"/>
              </a:rPr>
              <a:t>a</a:t>
            </a:r>
            <a:r>
              <a:rPr sz="2200" b="1" spc="45" dirty="0">
                <a:latin typeface="Arial MT"/>
                <a:cs typeface="Arial MT"/>
              </a:rPr>
              <a:t>ng</a:t>
            </a:r>
            <a:r>
              <a:rPr sz="2200" b="1" spc="-30" dirty="0">
                <a:latin typeface="Arial MT"/>
                <a:cs typeface="Arial MT"/>
              </a:rPr>
              <a:t>e</a:t>
            </a:r>
            <a:r>
              <a:rPr sz="2200" b="1" dirty="0">
                <a:latin typeface="Arial MT"/>
                <a:cs typeface="Arial MT"/>
              </a:rPr>
              <a:t>r</a:t>
            </a:r>
            <a:r>
              <a:rPr sz="2200" b="1" spc="-125" dirty="0">
                <a:latin typeface="Arial MT"/>
                <a:cs typeface="Arial MT"/>
              </a:rPr>
              <a:t> </a:t>
            </a:r>
            <a:r>
              <a:rPr sz="2200" b="1" spc="-30" dirty="0">
                <a:latin typeface="Arial MT"/>
                <a:cs typeface="Arial MT"/>
              </a:rPr>
              <a:t>Li</a:t>
            </a:r>
            <a:r>
              <a:rPr sz="2200" b="1" spc="45" dirty="0">
                <a:latin typeface="Arial MT"/>
                <a:cs typeface="Arial MT"/>
              </a:rPr>
              <a:t>n</a:t>
            </a:r>
            <a:r>
              <a:rPr sz="2200" b="1" spc="-30" dirty="0">
                <a:latin typeface="Arial MT"/>
                <a:cs typeface="Arial MT"/>
              </a:rPr>
              <a:t>e</a:t>
            </a:r>
            <a:r>
              <a:rPr sz="2200" b="1" dirty="0">
                <a:latin typeface="Arial MT"/>
                <a:cs typeface="Arial MT"/>
              </a:rPr>
              <a:t>s</a:t>
            </a:r>
            <a:r>
              <a:rPr lang="en-US" sz="2200" b="1" dirty="0">
                <a:latin typeface="Arial MT"/>
                <a:cs typeface="Arial MT"/>
              </a:rPr>
              <a:t>, </a:t>
            </a:r>
            <a:r>
              <a:rPr sz="2200" b="1" spc="20" dirty="0">
                <a:latin typeface="Arial MT"/>
                <a:cs typeface="Arial MT"/>
              </a:rPr>
              <a:t>the </a:t>
            </a:r>
            <a:r>
              <a:rPr sz="2200" b="1" spc="15" dirty="0">
                <a:latin typeface="Arial MT"/>
                <a:cs typeface="Arial MT"/>
              </a:rPr>
              <a:t>lanz </a:t>
            </a:r>
            <a:r>
              <a:rPr sz="2200" b="1" spc="-10" dirty="0">
                <a:latin typeface="Arial MT"/>
                <a:cs typeface="Arial MT"/>
              </a:rPr>
              <a:t>incision </a:t>
            </a:r>
            <a:r>
              <a:rPr sz="2200" b="1" spc="10" dirty="0">
                <a:latin typeface="Arial MT"/>
                <a:cs typeface="Arial MT"/>
              </a:rPr>
              <a:t>produces</a:t>
            </a:r>
            <a:r>
              <a:rPr lang="en-US" sz="2200" b="1" spc="10" dirty="0">
                <a:latin typeface="Arial MT"/>
                <a:cs typeface="Arial MT"/>
              </a:rPr>
              <a:t> better exposure,</a:t>
            </a:r>
          </a:p>
          <a:p>
            <a:pPr marL="12700" marR="3070860">
              <a:lnSpc>
                <a:spcPct val="121800"/>
              </a:lnSpc>
              <a:buClr>
                <a:srgbClr val="92A199"/>
              </a:buClr>
              <a:buSzPct val="83333"/>
              <a:tabLst>
                <a:tab pos="193675" algn="l"/>
              </a:tabLst>
            </a:pPr>
            <a:r>
              <a:rPr lang="en-US" sz="2200" b="1" spc="10" dirty="0">
                <a:latin typeface="Arial MT"/>
                <a:cs typeface="Arial MT"/>
              </a:rPr>
              <a:t>easier extension, when needed, and </a:t>
            </a:r>
            <a:r>
              <a:rPr sz="2200" b="1" spc="10" dirty="0">
                <a:latin typeface="Arial MT"/>
                <a:cs typeface="Arial MT"/>
              </a:rPr>
              <a:t>much </a:t>
            </a:r>
            <a:r>
              <a:rPr sz="2200" b="1" spc="-10" dirty="0">
                <a:latin typeface="Arial MT"/>
                <a:cs typeface="Arial MT"/>
              </a:rPr>
              <a:t>more </a:t>
            </a:r>
            <a:r>
              <a:rPr sz="2200" b="1" spc="-5" dirty="0">
                <a:latin typeface="Arial MT"/>
                <a:cs typeface="Arial MT"/>
              </a:rPr>
              <a:t> </a:t>
            </a:r>
            <a:endParaRPr lang="en-US" sz="2200" b="1" spc="-5" dirty="0">
              <a:latin typeface="Arial MT"/>
              <a:cs typeface="Arial MT"/>
            </a:endParaRPr>
          </a:p>
          <a:p>
            <a:pPr marL="12700" marR="3070860">
              <a:lnSpc>
                <a:spcPct val="121800"/>
              </a:lnSpc>
              <a:buClr>
                <a:srgbClr val="92A199"/>
              </a:buClr>
              <a:buSzPct val="83333"/>
              <a:tabLst>
                <a:tab pos="193675" algn="l"/>
              </a:tabLst>
            </a:pPr>
            <a:r>
              <a:rPr lang="en-US" sz="2200" b="1" spc="-5" dirty="0">
                <a:latin typeface="Arial MT"/>
                <a:cs typeface="Arial MT"/>
              </a:rPr>
              <a:t>a</a:t>
            </a:r>
            <a:r>
              <a:rPr sz="2200" b="1" spc="-5" dirty="0">
                <a:latin typeface="Arial MT"/>
                <a:cs typeface="Arial MT"/>
              </a:rPr>
              <a:t>esthetically</a:t>
            </a:r>
            <a:r>
              <a:rPr sz="2200" b="1" spc="-55" dirty="0">
                <a:latin typeface="Arial MT"/>
                <a:cs typeface="Arial MT"/>
              </a:rPr>
              <a:t> </a:t>
            </a:r>
            <a:r>
              <a:rPr sz="2200" b="1" spc="5" dirty="0">
                <a:latin typeface="Arial MT"/>
                <a:cs typeface="Arial MT"/>
              </a:rPr>
              <a:t>pleasing</a:t>
            </a:r>
            <a:r>
              <a:rPr sz="2200" b="1" spc="-75" dirty="0">
                <a:latin typeface="Arial MT"/>
                <a:cs typeface="Arial MT"/>
              </a:rPr>
              <a:t> </a:t>
            </a:r>
            <a:r>
              <a:rPr sz="2200" b="1" spc="10" dirty="0">
                <a:latin typeface="Arial MT"/>
                <a:cs typeface="Arial MT"/>
              </a:rPr>
              <a:t>results</a:t>
            </a:r>
            <a:r>
              <a:rPr lang="en-US" sz="2200" b="1" spc="10" dirty="0">
                <a:latin typeface="Arial MT"/>
                <a:cs typeface="Arial MT"/>
              </a:rPr>
              <a:t>.</a:t>
            </a:r>
            <a:endParaRPr sz="2200" b="1" dirty="0">
              <a:latin typeface="Arial MT"/>
              <a:cs typeface="Arial MT"/>
            </a:endParaRPr>
          </a:p>
        </p:txBody>
      </p:sp>
    </p:spTree>
  </p:cSld>
  <p:clrMapOvr>
    <a:masterClrMapping/>
  </p:clrMapOvr>
</p:sld>
</file>

<file path=ppt/theme/theme1.xml><?xml version="1.0" encoding="utf-8"?>
<a:theme xmlns:a="http://schemas.openxmlformats.org/drawingml/2006/main" name="مشهد">
  <a:themeElements>
    <a:clrScheme name="مشهد">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مشهد">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مشهد">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TM03457515[[fn=مشهد]]</Template>
  <TotalTime>2840</TotalTime>
  <Words>1304</Words>
  <Application>Microsoft Office PowerPoint</Application>
  <PresentationFormat>عرض على الشاشة (4:3)</PresentationFormat>
  <Paragraphs>118</Paragraphs>
  <Slides>31</Slides>
  <Notes>6</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31</vt:i4>
      </vt:variant>
    </vt:vector>
  </HeadingPairs>
  <TitlesOfParts>
    <vt:vector size="40" baseType="lpstr">
      <vt:lpstr>Arial</vt:lpstr>
      <vt:lpstr>Arial MT</vt:lpstr>
      <vt:lpstr>Calibri</vt:lpstr>
      <vt:lpstr>Century Schoolbook</vt:lpstr>
      <vt:lpstr>Century Schoolbook (العناوين)</vt:lpstr>
      <vt:lpstr>Complications are best considered in terms of specificity and chronicity; i.e. generic complications of surgery vs those specific to the operation, and presenting as immediate, early or late complications. The incidence and nature of complications will be</vt:lpstr>
      <vt:lpstr>Wingdings</vt:lpstr>
      <vt:lpstr>Wingdings 2</vt:lpstr>
      <vt:lpstr>مشهد</vt:lpstr>
      <vt:lpstr>ABDOMINAL INCISIONS</vt:lpstr>
      <vt:lpstr>ABDOMINAL INCISIONS</vt:lpstr>
      <vt:lpstr>Abdominal wall layers</vt:lpstr>
      <vt:lpstr>Abdominal wall layers</vt:lpstr>
      <vt:lpstr>The ideal incision</vt:lpstr>
      <vt:lpstr>The langer’s lines</vt:lpstr>
      <vt:lpstr>The langer’s lines</vt:lpstr>
      <vt:lpstr>عرض تقديمي في PowerPoint</vt:lpstr>
      <vt:lpstr>Gridiron and Lanz Incisions</vt:lpstr>
      <vt:lpstr>Gridiron Incision</vt:lpstr>
      <vt:lpstr>Lanz Incision</vt:lpstr>
      <vt:lpstr>Gridiron and lanz incisions</vt:lpstr>
      <vt:lpstr>Gridiron and lanz incisions</vt:lpstr>
      <vt:lpstr>Kocher incision</vt:lpstr>
      <vt:lpstr>Kocher incision</vt:lpstr>
      <vt:lpstr>Chevron incision</vt:lpstr>
      <vt:lpstr>Indications of the Incisions</vt:lpstr>
      <vt:lpstr>عرض تقديمي في PowerPoint</vt:lpstr>
      <vt:lpstr>عرض تقديمي في PowerPoint</vt:lpstr>
      <vt:lpstr>عرض تقديمي في PowerPoint</vt:lpstr>
      <vt:lpstr>Midline laprotomy</vt:lpstr>
      <vt:lpstr>عرض تقديمي في PowerPoint</vt:lpstr>
      <vt:lpstr>عرض تقديمي في PowerPoint</vt:lpstr>
      <vt:lpstr>Transverse incision</vt:lpstr>
      <vt:lpstr>Transverse incision</vt:lpstr>
      <vt:lpstr>Pfannnestiel incision</vt:lpstr>
      <vt:lpstr>عرض تقديمي في PowerPoint</vt:lpstr>
      <vt:lpstr>Complications of abdominal surgical  incisions</vt:lpstr>
      <vt:lpstr>Complications of abdominal surgical  incisions</vt:lpstr>
      <vt:lpstr>Complications of abdominal surgical  incisions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INCISIONS</dc:title>
  <dc:creator>Mahmoud Qandeel</dc:creator>
  <cp:lastModifiedBy>نور الدين محمد اسماعيل قنديل</cp:lastModifiedBy>
  <cp:revision>5</cp:revision>
  <dcterms:created xsi:type="dcterms:W3CDTF">2023-10-16T16:15:18Z</dcterms:created>
  <dcterms:modified xsi:type="dcterms:W3CDTF">2023-10-18T15:52:23Z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2023-03-26T00:00:00Z</vt:filetime>
  </property>
  <property fmtid="{D5CDD505-2E9C-101B-9397-08002B2CF9AE}" pid="3" name="LastSaved">
    <vt:filetime>2023-10-16T00:00:00Z</vt:filetime>
  </property>
</Properties>
</file>