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33"/>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1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3.xml"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jpg" /></Relationships>
</file>

<file path=ppt/slides/_rels/slide14.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12.jpg" /></Relationships>
</file>

<file path=ppt/slides/_rels/slide15.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16.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image" Target="../media/image14.jpg" /></Relationships>
</file>

<file path=ppt/slides/_rels/slide17.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1.gif" /></Relationships>
</file>

<file path=ppt/slides/_rels/slide19.xml.rels><?xml version="1.0" encoding="UTF-8" standalone="yes"?>
<Relationships xmlns="http://schemas.openxmlformats.org/package/2006/relationships"><Relationship Id="rId3" Type="http://schemas.openxmlformats.org/officeDocument/2006/relationships/image" Target="../media/image16.jpg" /><Relationship Id="rId7" Type="http://schemas.openxmlformats.org/officeDocument/2006/relationships/image" Target="../media/image19.png" /><Relationship Id="rId2" Type="http://schemas.openxmlformats.org/officeDocument/2006/relationships/notesSlide" Target="../notesSlides/notesSlide19.xml" /><Relationship Id="rId1" Type="http://schemas.openxmlformats.org/officeDocument/2006/relationships/slideLayout" Target="../slideLayouts/slideLayout2.xml" /><Relationship Id="rId6" Type="http://schemas.openxmlformats.org/officeDocument/2006/relationships/image" Target="../media/image18.jpg" /><Relationship Id="rId5" Type="http://schemas.openxmlformats.org/officeDocument/2006/relationships/image" Target="../media/image17.png" /><Relationship Id="rId4" Type="http://schemas.openxmlformats.org/officeDocument/2006/relationships/image" Target="../media/image1.gif"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image" Target="../media/image4.jpg" /><Relationship Id="rId4" Type="http://schemas.openxmlformats.org/officeDocument/2006/relationships/image" Target="../media/image1.gif" /></Relationships>
</file>

<file path=ppt/slides/_rels/slide20.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0.xml" /><Relationship Id="rId1" Type="http://schemas.openxmlformats.org/officeDocument/2006/relationships/slideLayout" Target="../slideLayouts/slideLayout2.xml" /><Relationship Id="rId5" Type="http://schemas.openxmlformats.org/officeDocument/2006/relationships/image" Target="../media/image21.jpg" /><Relationship Id="rId4" Type="http://schemas.openxmlformats.org/officeDocument/2006/relationships/image" Target="../media/image20.jpg" /></Relationships>
</file>

<file path=ppt/slides/_rels/slide2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22.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3.xml"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3.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7.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8.gif" /></Relationships>
</file>

<file path=ppt/slides/_rels/slide8.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9.jpg" /></Relationships>
</file>

<file path=ppt/slides/_rels/slide9.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85800" y="1052736"/>
            <a:ext cx="7772400" cy="147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6000"/>
              <a:buFont typeface="Calibri"/>
              <a:buNone/>
            </a:pPr>
            <a:r>
              <a:rPr lang="en-US" sz="6000">
                <a:solidFill>
                  <a:srgbClr val="C00000"/>
                </a:solidFill>
              </a:rPr>
              <a:t>Glycolysis II</a:t>
            </a:r>
            <a:endParaRPr sz="6000">
              <a:solidFill>
                <a:srgbClr val="C00000"/>
              </a:solidFill>
            </a:endParaRPr>
          </a:p>
        </p:txBody>
      </p:sp>
      <p:sp>
        <p:nvSpPr>
          <p:cNvPr id="90" name="Google Shape;90;p1"/>
          <p:cNvSpPr txBox="1">
            <a:spLocks noGrp="1"/>
          </p:cNvSpPr>
          <p:nvPr>
            <p:ph type="subTitle" idx="1"/>
          </p:nvPr>
        </p:nvSpPr>
        <p:spPr>
          <a:xfrm>
            <a:off x="467544" y="5085184"/>
            <a:ext cx="8643966" cy="160972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solidFill>
                  <a:schemeClr val="dk1"/>
                </a:solidFill>
                <a:latin typeface="Arial"/>
                <a:ea typeface="Arial"/>
                <a:cs typeface="Arial"/>
                <a:sym typeface="Arial"/>
              </a:rPr>
              <a:t>Dr. Nesrin Mwafi</a:t>
            </a:r>
            <a:endParaRPr/>
          </a:p>
          <a:p>
            <a:pPr marL="0" lvl="0" indent="0" algn="ctr" rtl="0">
              <a:lnSpc>
                <a:spcPct val="90000"/>
              </a:lnSpc>
              <a:spcBef>
                <a:spcPts val="1000"/>
              </a:spcBef>
              <a:spcAft>
                <a:spcPts val="0"/>
              </a:spcAft>
              <a:buClr>
                <a:schemeClr val="dk1"/>
              </a:buClr>
              <a:buSzPts val="2800"/>
              <a:buNone/>
            </a:pPr>
            <a:r>
              <a:rPr lang="en-US" sz="2800">
                <a:solidFill>
                  <a:schemeClr val="dk1"/>
                </a:solidFill>
                <a:latin typeface="Arial"/>
                <a:ea typeface="Arial"/>
                <a:cs typeface="Arial"/>
                <a:sym typeface="Arial"/>
              </a:rPr>
              <a:t>  Biochemistry &amp; Molecular Biology Department </a:t>
            </a:r>
            <a:endParaRPr/>
          </a:p>
          <a:p>
            <a:pPr marL="0" lvl="0" indent="0" algn="ctr" rtl="0">
              <a:lnSpc>
                <a:spcPct val="90000"/>
              </a:lnSpc>
              <a:spcBef>
                <a:spcPts val="1000"/>
              </a:spcBef>
              <a:spcAft>
                <a:spcPts val="0"/>
              </a:spcAft>
              <a:buClr>
                <a:schemeClr val="dk1"/>
              </a:buClr>
              <a:buSzPts val="2800"/>
              <a:buNone/>
            </a:pPr>
            <a:r>
              <a:rPr lang="en-US" sz="2800">
                <a:solidFill>
                  <a:schemeClr val="dk1"/>
                </a:solidFill>
                <a:latin typeface="Arial"/>
                <a:ea typeface="Arial"/>
                <a:cs typeface="Arial"/>
                <a:sym typeface="Arial"/>
              </a:rPr>
              <a:t>Faculty of Medicine, Mutah University</a:t>
            </a:r>
            <a:endParaRPr/>
          </a:p>
          <a:p>
            <a:pPr marL="0" lvl="0" indent="0" algn="ctr" rtl="0">
              <a:lnSpc>
                <a:spcPct val="90000"/>
              </a:lnSpc>
              <a:spcBef>
                <a:spcPts val="1000"/>
              </a:spcBef>
              <a:spcAft>
                <a:spcPts val="0"/>
              </a:spcAft>
              <a:buClr>
                <a:schemeClr val="dk1"/>
              </a:buClr>
              <a:buSzPts val="2400"/>
              <a:buNone/>
            </a:pPr>
            <a:endParaRPr/>
          </a:p>
        </p:txBody>
      </p:sp>
      <p:pic>
        <p:nvPicPr>
          <p:cNvPr id="91" name="Google Shape;91;p1" descr="http://www.mutah.edu.jo/images/banners/medi-sign.gif"/>
          <p:cNvPicPr preferRelativeResize="0"/>
          <p:nvPr/>
        </p:nvPicPr>
        <p:blipFill rotWithShape="1">
          <a:blip r:embed="rId3">
            <a:alphaModFix/>
          </a:blip>
          <a:srcRect/>
          <a:stretch/>
        </p:blipFill>
        <p:spPr>
          <a:xfrm>
            <a:off x="7929586" y="61888"/>
            <a:ext cx="1143008" cy="1295410"/>
          </a:xfrm>
          <a:prstGeom prst="rect">
            <a:avLst/>
          </a:prstGeom>
          <a:noFill/>
          <a:ln>
            <a:noFill/>
          </a:ln>
        </p:spPr>
      </p:pic>
      <p:sp>
        <p:nvSpPr>
          <p:cNvPr id="92" name="Google Shape;92;p1"/>
          <p:cNvSpPr/>
          <p:nvPr/>
        </p:nvSpPr>
        <p:spPr>
          <a:xfrm>
            <a:off x="0" y="0"/>
            <a:ext cx="428596" cy="6858024"/>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2917800" y="2564904"/>
            <a:ext cx="3454400" cy="234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title"/>
          </p:nvPr>
        </p:nvSpPr>
        <p:spPr>
          <a:xfrm>
            <a:off x="-285784" y="7142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id="308" name="Google Shape;308;p10" descr="http://www.mutah.edu.jo/images/banners/medi-sign.gif"/>
          <p:cNvPicPr preferRelativeResize="0"/>
          <p:nvPr/>
        </p:nvPicPr>
        <p:blipFill rotWithShape="1">
          <a:blip r:embed="rId3">
            <a:alphaModFix/>
          </a:blip>
          <a:srcRect/>
          <a:stretch/>
        </p:blipFill>
        <p:spPr>
          <a:xfrm>
            <a:off x="7929586" y="61864"/>
            <a:ext cx="1143008" cy="1295410"/>
          </a:xfrm>
          <a:prstGeom prst="rect">
            <a:avLst/>
          </a:prstGeom>
          <a:noFill/>
          <a:ln>
            <a:noFill/>
          </a:ln>
        </p:spPr>
      </p:pic>
      <p:grpSp>
        <p:nvGrpSpPr>
          <p:cNvPr id="309" name="Google Shape;309;p10"/>
          <p:cNvGrpSpPr/>
          <p:nvPr/>
        </p:nvGrpSpPr>
        <p:grpSpPr>
          <a:xfrm>
            <a:off x="6300192" y="1556792"/>
            <a:ext cx="2909451" cy="4711578"/>
            <a:chOff x="5076056" y="2172065"/>
            <a:chExt cx="2909451" cy="4711578"/>
          </a:xfrm>
        </p:grpSpPr>
        <p:grpSp>
          <p:nvGrpSpPr>
            <p:cNvPr id="310" name="Google Shape;310;p10"/>
            <p:cNvGrpSpPr/>
            <p:nvPr/>
          </p:nvGrpSpPr>
          <p:grpSpPr>
            <a:xfrm>
              <a:off x="5076056" y="2433316"/>
              <a:ext cx="2909451" cy="4450327"/>
              <a:chOff x="5508104" y="2505324"/>
              <a:chExt cx="2909451" cy="4450327"/>
            </a:xfrm>
          </p:grpSpPr>
          <p:sp>
            <p:nvSpPr>
              <p:cNvPr id="311" name="Google Shape;311;p10"/>
              <p:cNvSpPr txBox="1"/>
              <p:nvPr/>
            </p:nvSpPr>
            <p:spPr>
              <a:xfrm>
                <a:off x="5862368" y="6309320"/>
                <a:ext cx="25551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FF"/>
                    </a:solidFill>
                    <a:latin typeface="Calibri"/>
                    <a:ea typeface="Calibri"/>
                    <a:cs typeface="Calibri"/>
                    <a:sym typeface="Calibri"/>
                  </a:rPr>
                  <a:t>and</a:t>
                </a:r>
                <a:endParaRPr/>
              </a:p>
              <a:p>
                <a:pPr marL="0" marR="0" lvl="0" indent="0" algn="l" rtl="0">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312" name="Google Shape;312;p10"/>
              <p:cNvGrpSpPr/>
              <p:nvPr/>
            </p:nvGrpSpPr>
            <p:grpSpPr>
              <a:xfrm>
                <a:off x="5508104" y="2505324"/>
                <a:ext cx="2838584" cy="3912077"/>
                <a:chOff x="6735994" y="2672618"/>
                <a:chExt cx="2838584" cy="3912077"/>
              </a:xfrm>
            </p:grpSpPr>
            <p:pic>
              <p:nvPicPr>
                <p:cNvPr id="313" name="Google Shape;313;p10"/>
                <p:cNvPicPr preferRelativeResize="0"/>
                <p:nvPr/>
              </p:nvPicPr>
              <p:blipFill rotWithShape="1">
                <a:blip r:embed="rId4">
                  <a:alphaModFix/>
                </a:blip>
                <a:srcRect l="67053" t="11800" b="11541"/>
                <a:stretch/>
              </p:blipFill>
              <p:spPr>
                <a:xfrm>
                  <a:off x="7332789" y="2672618"/>
                  <a:ext cx="2241789" cy="3912077"/>
                </a:xfrm>
                <a:prstGeom prst="rect">
                  <a:avLst/>
                </a:prstGeom>
                <a:noFill/>
                <a:ln>
                  <a:noFill/>
                </a:ln>
              </p:spPr>
            </p:pic>
            <p:pic>
              <p:nvPicPr>
                <p:cNvPr id="314" name="Google Shape;314;p10"/>
                <p:cNvPicPr preferRelativeResize="0"/>
                <p:nvPr/>
              </p:nvPicPr>
              <p:blipFill rotWithShape="1">
                <a:blip r:embed="rId4">
                  <a:alphaModFix/>
                </a:blip>
                <a:srcRect l="67053" t="11800" r="24176" b="80796"/>
                <a:stretch/>
              </p:blipFill>
              <p:spPr>
                <a:xfrm>
                  <a:off x="6735994" y="2672618"/>
                  <a:ext cx="596795" cy="377848"/>
                </a:xfrm>
                <a:prstGeom prst="rect">
                  <a:avLst/>
                </a:prstGeom>
                <a:noFill/>
                <a:ln>
                  <a:noFill/>
                </a:ln>
              </p:spPr>
            </p:pic>
          </p:grpSp>
        </p:grpSp>
        <p:sp>
          <p:nvSpPr>
            <p:cNvPr id="315" name="Google Shape;315;p10"/>
            <p:cNvSpPr/>
            <p:nvPr/>
          </p:nvSpPr>
          <p:spPr>
            <a:xfrm>
              <a:off x="6322296" y="2172065"/>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1</a:t>
              </a:r>
              <a:endParaRPr sz="2800" b="1">
                <a:solidFill>
                  <a:srgbClr val="C00000"/>
                </a:solidFill>
                <a:latin typeface="Calibri"/>
                <a:ea typeface="Calibri"/>
                <a:cs typeface="Calibri"/>
                <a:sym typeface="Calibri"/>
              </a:endParaRPr>
            </a:p>
          </p:txBody>
        </p:sp>
      </p:grpSp>
      <p:grpSp>
        <p:nvGrpSpPr>
          <p:cNvPr id="316" name="Google Shape;316;p10"/>
          <p:cNvGrpSpPr/>
          <p:nvPr/>
        </p:nvGrpSpPr>
        <p:grpSpPr>
          <a:xfrm>
            <a:off x="5292080" y="2420888"/>
            <a:ext cx="1944216" cy="1584176"/>
            <a:chOff x="3424352" y="2908011"/>
            <a:chExt cx="1944216" cy="1584176"/>
          </a:xfrm>
        </p:grpSpPr>
        <p:sp>
          <p:nvSpPr>
            <p:cNvPr id="317" name="Google Shape;317;p10"/>
            <p:cNvSpPr/>
            <p:nvPr/>
          </p:nvSpPr>
          <p:spPr>
            <a:xfrm>
              <a:off x="3544625" y="3108044"/>
              <a:ext cx="423776" cy="429426"/>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pic>
          <p:nvPicPr>
            <p:cNvPr id="318" name="Google Shape;318;p10"/>
            <p:cNvPicPr preferRelativeResize="0"/>
            <p:nvPr/>
          </p:nvPicPr>
          <p:blipFill rotWithShape="1">
            <a:blip r:embed="rId4">
              <a:alphaModFix/>
            </a:blip>
            <a:srcRect l="38834" t="20542" r="32592" b="48415"/>
            <a:stretch/>
          </p:blipFill>
          <p:spPr>
            <a:xfrm>
              <a:off x="3424352" y="2908011"/>
              <a:ext cx="1944216" cy="1584176"/>
            </a:xfrm>
            <a:prstGeom prst="rect">
              <a:avLst/>
            </a:prstGeom>
            <a:noFill/>
            <a:ln>
              <a:noFill/>
            </a:ln>
          </p:spPr>
        </p:pic>
      </p:grpSp>
      <p:grpSp>
        <p:nvGrpSpPr>
          <p:cNvPr id="319" name="Google Shape;319;p10"/>
          <p:cNvGrpSpPr/>
          <p:nvPr/>
        </p:nvGrpSpPr>
        <p:grpSpPr>
          <a:xfrm>
            <a:off x="467544" y="1878690"/>
            <a:ext cx="2808312" cy="3487502"/>
            <a:chOff x="395536" y="1878690"/>
            <a:chExt cx="2808312" cy="3487502"/>
          </a:xfrm>
        </p:grpSpPr>
        <p:grpSp>
          <p:nvGrpSpPr>
            <p:cNvPr id="320" name="Google Shape;320;p10"/>
            <p:cNvGrpSpPr/>
            <p:nvPr/>
          </p:nvGrpSpPr>
          <p:grpSpPr>
            <a:xfrm>
              <a:off x="395536" y="1974326"/>
              <a:ext cx="2304256" cy="3391866"/>
              <a:chOff x="1115616" y="2542900"/>
              <a:chExt cx="2304256" cy="3391866"/>
            </a:xfrm>
          </p:grpSpPr>
          <p:pic>
            <p:nvPicPr>
              <p:cNvPr id="321" name="Google Shape;321;p10"/>
              <p:cNvPicPr preferRelativeResize="0"/>
              <p:nvPr/>
            </p:nvPicPr>
            <p:blipFill rotWithShape="1">
              <a:blip r:embed="rId4">
                <a:alphaModFix/>
              </a:blip>
              <a:srcRect l="4763" t="13780" r="61371" b="19754"/>
              <a:stretch/>
            </p:blipFill>
            <p:spPr>
              <a:xfrm>
                <a:off x="1115616" y="2542900"/>
                <a:ext cx="2304256" cy="3391866"/>
              </a:xfrm>
              <a:prstGeom prst="rect">
                <a:avLst/>
              </a:prstGeom>
              <a:noFill/>
              <a:ln>
                <a:noFill/>
              </a:ln>
            </p:spPr>
          </p:pic>
          <p:sp>
            <p:nvSpPr>
              <p:cNvPr id="322" name="Google Shape;322;p10"/>
              <p:cNvSpPr/>
              <p:nvPr/>
            </p:nvSpPr>
            <p:spPr>
              <a:xfrm>
                <a:off x="1259632" y="4605943"/>
                <a:ext cx="465076" cy="344277"/>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3</a:t>
                </a:r>
                <a:endParaRPr/>
              </a:p>
            </p:txBody>
          </p:sp>
        </p:grpSp>
        <p:pic>
          <p:nvPicPr>
            <p:cNvPr id="323" name="Google Shape;323;p10"/>
            <p:cNvPicPr preferRelativeResize="0"/>
            <p:nvPr/>
          </p:nvPicPr>
          <p:blipFill rotWithShape="1">
            <a:blip r:embed="rId4">
              <a:alphaModFix/>
            </a:blip>
            <a:srcRect l="67053" t="11800" r="24176" b="80796"/>
            <a:stretch/>
          </p:blipFill>
          <p:spPr>
            <a:xfrm>
              <a:off x="2607053" y="1878690"/>
              <a:ext cx="596795" cy="377848"/>
            </a:xfrm>
            <a:prstGeom prst="rect">
              <a:avLst/>
            </a:prstGeom>
            <a:noFill/>
            <a:ln>
              <a:noFill/>
            </a:ln>
          </p:spPr>
        </p:pic>
      </p:grpSp>
      <p:sp>
        <p:nvSpPr>
          <p:cNvPr id="324" name="Google Shape;324;p10"/>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0"/>
          <p:cNvSpPr/>
          <p:nvPr/>
        </p:nvSpPr>
        <p:spPr>
          <a:xfrm>
            <a:off x="2843808" y="1628800"/>
            <a:ext cx="3982311" cy="792088"/>
          </a:xfrm>
          <a:prstGeom prst="roundRect">
            <a:avLst>
              <a:gd name="adj" fmla="val 16667"/>
            </a:avLst>
          </a:prstGeom>
          <a:solidFill>
            <a:srgbClr val="FFFFFF"/>
          </a:solidFill>
          <a:ln w="95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326" name="Google Shape;326;p10"/>
          <p:cNvGrpSpPr/>
          <p:nvPr/>
        </p:nvGrpSpPr>
        <p:grpSpPr>
          <a:xfrm>
            <a:off x="4427984" y="2445905"/>
            <a:ext cx="1629874" cy="2495263"/>
            <a:chOff x="3131840" y="2445905"/>
            <a:chExt cx="1629874" cy="2495263"/>
          </a:xfrm>
        </p:grpSpPr>
        <p:sp>
          <p:nvSpPr>
            <p:cNvPr id="327" name="Google Shape;327;p10"/>
            <p:cNvSpPr/>
            <p:nvPr/>
          </p:nvSpPr>
          <p:spPr>
            <a:xfrm>
              <a:off x="3131840" y="4437112"/>
              <a:ext cx="1629874" cy="504056"/>
            </a:xfrm>
            <a:prstGeom prst="roundRect">
              <a:avLst>
                <a:gd name="adj" fmla="val 16667"/>
              </a:avLst>
            </a:prstGeom>
            <a:solidFill>
              <a:srgbClr val="FFFF00">
                <a:alpha val="4274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328" name="Google Shape;328;p10"/>
            <p:cNvGrpSpPr/>
            <p:nvPr/>
          </p:nvGrpSpPr>
          <p:grpSpPr>
            <a:xfrm>
              <a:off x="3707903" y="2445905"/>
              <a:ext cx="339309" cy="1991207"/>
              <a:chOff x="3152571" y="3717032"/>
              <a:chExt cx="339309" cy="1991207"/>
            </a:xfrm>
          </p:grpSpPr>
          <p:pic>
            <p:nvPicPr>
              <p:cNvPr id="329" name="Google Shape;329;p10"/>
              <p:cNvPicPr preferRelativeResize="0"/>
              <p:nvPr/>
            </p:nvPicPr>
            <p:blipFill rotWithShape="1">
              <a:blip r:embed="rId4">
                <a:alphaModFix/>
              </a:blip>
              <a:srcRect l="81867" t="49150" r="13899" b="32505"/>
              <a:stretch/>
            </p:blipFill>
            <p:spPr>
              <a:xfrm>
                <a:off x="3152571" y="4772135"/>
                <a:ext cx="288033" cy="936104"/>
              </a:xfrm>
              <a:prstGeom prst="rect">
                <a:avLst/>
              </a:prstGeom>
              <a:noFill/>
              <a:ln>
                <a:noFill/>
              </a:ln>
            </p:spPr>
          </p:pic>
          <p:pic>
            <p:nvPicPr>
              <p:cNvPr id="330" name="Google Shape;330;p10"/>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331" name="Google Shape;331;p10"/>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332" name="Google Shape;332;p10"/>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4</a:t>
              </a:r>
              <a:endParaRPr/>
            </a:p>
          </p:txBody>
        </p:sp>
      </p:grpSp>
      <p:grpSp>
        <p:nvGrpSpPr>
          <p:cNvPr id="333" name="Google Shape;333;p10"/>
          <p:cNvGrpSpPr/>
          <p:nvPr/>
        </p:nvGrpSpPr>
        <p:grpSpPr>
          <a:xfrm>
            <a:off x="3302166" y="2456746"/>
            <a:ext cx="1629874" cy="1764342"/>
            <a:chOff x="3131840" y="2481763"/>
            <a:chExt cx="1629874" cy="1764342"/>
          </a:xfrm>
        </p:grpSpPr>
        <p:sp>
          <p:nvSpPr>
            <p:cNvPr id="334" name="Google Shape;334;p10"/>
            <p:cNvSpPr/>
            <p:nvPr/>
          </p:nvSpPr>
          <p:spPr>
            <a:xfrm>
              <a:off x="3131840" y="3742049"/>
              <a:ext cx="1629874" cy="504056"/>
            </a:xfrm>
            <a:prstGeom prst="roundRect">
              <a:avLst>
                <a:gd name="adj" fmla="val 16667"/>
              </a:avLst>
            </a:prstGeom>
            <a:solidFill>
              <a:srgbClr val="FFFF00">
                <a:alpha val="41960"/>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335" name="Google Shape;335;p10"/>
            <p:cNvGrpSpPr/>
            <p:nvPr/>
          </p:nvGrpSpPr>
          <p:grpSpPr>
            <a:xfrm>
              <a:off x="3707903" y="2481763"/>
              <a:ext cx="360041" cy="1226885"/>
              <a:chOff x="3152571" y="3752890"/>
              <a:chExt cx="360041" cy="1226885"/>
            </a:xfrm>
          </p:grpSpPr>
          <p:pic>
            <p:nvPicPr>
              <p:cNvPr id="336" name="Google Shape;336;p10"/>
              <p:cNvPicPr preferRelativeResize="0"/>
              <p:nvPr/>
            </p:nvPicPr>
            <p:blipFill rotWithShape="1">
              <a:blip r:embed="rId4">
                <a:alphaModFix/>
              </a:blip>
              <a:srcRect l="82539" t="54037" r="12842" b="32506"/>
              <a:stretch/>
            </p:blipFill>
            <p:spPr>
              <a:xfrm>
                <a:off x="3198270" y="4293096"/>
                <a:ext cx="314342" cy="686679"/>
              </a:xfrm>
              <a:prstGeom prst="rect">
                <a:avLst/>
              </a:prstGeom>
              <a:noFill/>
              <a:ln>
                <a:noFill/>
              </a:ln>
            </p:spPr>
          </p:pic>
          <p:pic>
            <p:nvPicPr>
              <p:cNvPr id="337" name="Google Shape;337;p10"/>
              <p:cNvPicPr preferRelativeResize="0"/>
              <p:nvPr/>
            </p:nvPicPr>
            <p:blipFill rotWithShape="1">
              <a:blip r:embed="rId4">
                <a:alphaModFix/>
              </a:blip>
              <a:srcRect l="81867" t="49149" r="13146" b="38965"/>
              <a:stretch/>
            </p:blipFill>
            <p:spPr>
              <a:xfrm>
                <a:off x="3152571" y="3752890"/>
                <a:ext cx="339309" cy="606506"/>
              </a:xfrm>
              <a:prstGeom prst="rect">
                <a:avLst/>
              </a:prstGeom>
              <a:noFill/>
              <a:ln>
                <a:noFill/>
              </a:ln>
            </p:spPr>
          </p:pic>
        </p:grpSp>
        <p:sp>
          <p:nvSpPr>
            <p:cNvPr id="338" name="Google Shape;338;p10"/>
            <p:cNvSpPr/>
            <p:nvPr/>
          </p:nvSpPr>
          <p:spPr>
            <a:xfrm>
              <a:off x="3291582" y="3021969"/>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5</a:t>
              </a:r>
              <a:endParaRPr/>
            </a:p>
          </p:txBody>
        </p:sp>
      </p:grpSp>
      <p:sp>
        <p:nvSpPr>
          <p:cNvPr id="339" name="Google Shape;339;p10"/>
          <p:cNvSpPr/>
          <p:nvPr/>
        </p:nvSpPr>
        <p:spPr>
          <a:xfrm>
            <a:off x="5580112" y="2564904"/>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grpSp>
        <p:nvGrpSpPr>
          <p:cNvPr id="340" name="Google Shape;340;p10"/>
          <p:cNvGrpSpPr/>
          <p:nvPr/>
        </p:nvGrpSpPr>
        <p:grpSpPr>
          <a:xfrm>
            <a:off x="2411760" y="2492896"/>
            <a:ext cx="1629874" cy="3024336"/>
            <a:chOff x="3131840" y="2445905"/>
            <a:chExt cx="1629874" cy="3024336"/>
          </a:xfrm>
        </p:grpSpPr>
        <p:sp>
          <p:nvSpPr>
            <p:cNvPr id="341" name="Google Shape;341;p10"/>
            <p:cNvSpPr/>
            <p:nvPr/>
          </p:nvSpPr>
          <p:spPr>
            <a:xfrm>
              <a:off x="3131840" y="4966185"/>
              <a:ext cx="1629874" cy="504056"/>
            </a:xfrm>
            <a:prstGeom prst="roundRect">
              <a:avLst>
                <a:gd name="adj" fmla="val 16667"/>
              </a:avLst>
            </a:prstGeom>
            <a:solidFill>
              <a:srgbClr val="FFFF00">
                <a:alpha val="4470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342" name="Google Shape;342;p10"/>
            <p:cNvGrpSpPr/>
            <p:nvPr/>
          </p:nvGrpSpPr>
          <p:grpSpPr>
            <a:xfrm>
              <a:off x="3707903" y="2445905"/>
              <a:ext cx="339309" cy="2482760"/>
              <a:chOff x="3152571" y="3717032"/>
              <a:chExt cx="339309" cy="2482760"/>
            </a:xfrm>
          </p:grpSpPr>
          <p:pic>
            <p:nvPicPr>
              <p:cNvPr id="343" name="Google Shape;343;p10"/>
              <p:cNvPicPr preferRelativeResize="0"/>
              <p:nvPr/>
            </p:nvPicPr>
            <p:blipFill rotWithShape="1">
              <a:blip r:embed="rId4">
                <a:alphaModFix/>
              </a:blip>
              <a:srcRect l="81867" t="49150" r="13899" b="32505"/>
              <a:stretch/>
            </p:blipFill>
            <p:spPr>
              <a:xfrm>
                <a:off x="3152571" y="5263688"/>
                <a:ext cx="288033" cy="936104"/>
              </a:xfrm>
              <a:prstGeom prst="rect">
                <a:avLst/>
              </a:prstGeom>
              <a:noFill/>
              <a:ln>
                <a:noFill/>
              </a:ln>
            </p:spPr>
          </p:pic>
          <p:pic>
            <p:nvPicPr>
              <p:cNvPr id="344" name="Google Shape;344;p10"/>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345" name="Google Shape;345;p10"/>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346" name="Google Shape;346;p10"/>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6</a:t>
              </a:r>
              <a:endParaRPr/>
            </a:p>
          </p:txBody>
        </p:sp>
      </p:grpSp>
      <p:pic>
        <p:nvPicPr>
          <p:cNvPr id="347" name="Google Shape;347;p10"/>
          <p:cNvPicPr preferRelativeResize="0"/>
          <p:nvPr/>
        </p:nvPicPr>
        <p:blipFill rotWithShape="1">
          <a:blip r:embed="rId4">
            <a:alphaModFix/>
          </a:blip>
          <a:srcRect l="81867" t="49150" r="14958" b="38044"/>
          <a:stretch/>
        </p:blipFill>
        <p:spPr>
          <a:xfrm>
            <a:off x="2987824" y="3687875"/>
            <a:ext cx="216025" cy="653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500"/>
                                        <p:tgtEl>
                                          <p:spTgt spid="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gtEl>
                                        <p:attrNameLst>
                                          <p:attrName>style.visibility</p:attrName>
                                        </p:attrNameLst>
                                      </p:cBhvr>
                                      <p:to>
                                        <p:strVal val="visible"/>
                                      </p:to>
                                    </p:set>
                                    <p:animEffect transition="in" filter="fade">
                                      <p:cBhvr>
                                        <p:cTn id="17" dur="500"/>
                                        <p:tgtEl>
                                          <p:spTgt spid="3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500"/>
                                        <p:tgtEl>
                                          <p:spTgt spid="340"/>
                                        </p:tgtEl>
                                      </p:cBhvr>
                                    </p:animEffect>
                                  </p:childTnLst>
                                </p:cTn>
                              </p:par>
                              <p:par>
                                <p:cTn id="23" presetID="10" presetClass="entr" presetSubtype="0" fill="hold" nodeType="withEffect">
                                  <p:stCondLst>
                                    <p:cond delay="0"/>
                                  </p:stCondLst>
                                  <p:childTnLst>
                                    <p:set>
                                      <p:cBhvr>
                                        <p:cTn id="24" dur="1" fill="hold">
                                          <p:stCondLst>
                                            <p:cond delay="0"/>
                                          </p:stCondLst>
                                        </p:cTn>
                                        <p:tgtEl>
                                          <p:spTgt spid="347"/>
                                        </p:tgtEl>
                                        <p:attrNameLst>
                                          <p:attrName>style.visibility</p:attrName>
                                        </p:attrNameLst>
                                      </p:cBhvr>
                                      <p:to>
                                        <p:strVal val="visible"/>
                                      </p:to>
                                    </p:set>
                                    <p:animEffect transition="in" filter="fade">
                                      <p:cBhvr>
                                        <p:cTn id="25"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1"/>
          <p:cNvSpPr txBox="1">
            <a:spLocks noGrp="1"/>
          </p:cNvSpPr>
          <p:nvPr>
            <p:ph type="title"/>
          </p:nvPr>
        </p:nvSpPr>
        <p:spPr>
          <a:xfrm>
            <a:off x="-285784" y="7142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id="353" name="Google Shape;353;p11" descr="http://www.mutah.edu.jo/images/banners/medi-sign.gif"/>
          <p:cNvPicPr preferRelativeResize="0"/>
          <p:nvPr/>
        </p:nvPicPr>
        <p:blipFill rotWithShape="1">
          <a:blip r:embed="rId3">
            <a:alphaModFix/>
          </a:blip>
          <a:srcRect/>
          <a:stretch/>
        </p:blipFill>
        <p:spPr>
          <a:xfrm>
            <a:off x="7929586" y="61864"/>
            <a:ext cx="1143008" cy="1295410"/>
          </a:xfrm>
          <a:prstGeom prst="rect">
            <a:avLst/>
          </a:prstGeom>
          <a:noFill/>
          <a:ln>
            <a:noFill/>
          </a:ln>
        </p:spPr>
      </p:pic>
      <p:sp>
        <p:nvSpPr>
          <p:cNvPr id="354" name="Google Shape;354;p11"/>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1"/>
          <p:cNvSpPr txBox="1">
            <a:spLocks noGrp="1"/>
          </p:cNvSpPr>
          <p:nvPr>
            <p:ph type="body" idx="1"/>
          </p:nvPr>
        </p:nvSpPr>
        <p:spPr>
          <a:xfrm>
            <a:off x="395536" y="1031992"/>
            <a:ext cx="8128389" cy="5194106"/>
          </a:xfrm>
          <a:prstGeom prst="rect">
            <a:avLst/>
          </a:prstGeom>
          <a:noFill/>
          <a:ln>
            <a:noFill/>
          </a:ln>
        </p:spPr>
        <p:txBody>
          <a:bodyPr spcFirstLastPara="1" wrap="square" lIns="91425" tIns="45700" rIns="91425" bIns="45700" anchor="t" anchorCtr="0">
            <a:normAutofit fontScale="85000" lnSpcReduction="20000"/>
          </a:bodyPr>
          <a:lstStyle/>
          <a:p>
            <a:pPr marL="514350" lvl="0" indent="-501650" algn="l" rtl="0">
              <a:lnSpc>
                <a:spcPct val="90000"/>
              </a:lnSpc>
              <a:spcBef>
                <a:spcPts val="0"/>
              </a:spcBef>
              <a:spcAft>
                <a:spcPts val="0"/>
              </a:spcAft>
              <a:buClr>
                <a:srgbClr val="C00000"/>
              </a:buClr>
              <a:buSzPts val="2400"/>
              <a:buFont typeface="Calibri"/>
              <a:buAutoNum type="arabicPeriod"/>
            </a:pPr>
            <a:r>
              <a:rPr lang="en-US" sz="2400">
                <a:latin typeface="Arial"/>
                <a:ea typeface="Arial"/>
                <a:cs typeface="Arial"/>
                <a:sym typeface="Arial"/>
              </a:rPr>
              <a:t>In aerobic conditions, pyruvate is converted to acetyl CoA which enters the citric acid cycle for further oxidation to CO</a:t>
            </a:r>
            <a:r>
              <a:rPr lang="en-US" sz="2400" baseline="-25000">
                <a:latin typeface="Arial"/>
                <a:ea typeface="Arial"/>
                <a:cs typeface="Arial"/>
                <a:sym typeface="Arial"/>
              </a:rPr>
              <a:t>2</a:t>
            </a:r>
            <a:r>
              <a:rPr lang="en-US" sz="2400">
                <a:latin typeface="Arial"/>
                <a:ea typeface="Arial"/>
                <a:cs typeface="Arial"/>
                <a:sym typeface="Arial"/>
              </a:rPr>
              <a:t> followed by oxidative phosphorylation  </a:t>
            </a:r>
            <a:endParaRPr sz="2400"/>
          </a:p>
          <a:p>
            <a:pPr marL="514350" lvl="0" indent="-501650" algn="l" rtl="0">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In anaerobic conditions like in lactic acid bacteria and some human cells </a:t>
            </a:r>
            <a:r>
              <a:rPr lang="en-US" sz="2400">
                <a:solidFill>
                  <a:srgbClr val="C00000"/>
                </a:solidFill>
                <a:latin typeface="Arial"/>
                <a:ea typeface="Arial"/>
                <a:cs typeface="Arial"/>
                <a:sym typeface="Arial"/>
              </a:rPr>
              <a:t>(e.g. **RBCs and O</a:t>
            </a:r>
            <a:r>
              <a:rPr lang="en-US" sz="2400" baseline="-25000">
                <a:solidFill>
                  <a:srgbClr val="C00000"/>
                </a:solidFill>
                <a:latin typeface="Arial"/>
                <a:ea typeface="Arial"/>
                <a:cs typeface="Arial"/>
                <a:sym typeface="Arial"/>
              </a:rPr>
              <a:t>2</a:t>
            </a:r>
            <a:r>
              <a:rPr lang="en-US" sz="2400">
                <a:solidFill>
                  <a:srgbClr val="C00000"/>
                </a:solidFill>
                <a:latin typeface="Arial"/>
                <a:ea typeface="Arial"/>
                <a:cs typeface="Arial"/>
                <a:sym typeface="Arial"/>
              </a:rPr>
              <a:t>-starved muscle cells)</a:t>
            </a:r>
            <a:r>
              <a:rPr lang="en-US" sz="2400">
                <a:latin typeface="Arial"/>
                <a:ea typeface="Arial"/>
                <a:cs typeface="Arial"/>
                <a:sym typeface="Arial"/>
              </a:rPr>
              <a:t>, pyruvate is reduced to lactic acid with the concomitant oxidation of NADH to NAD</a:t>
            </a:r>
            <a:r>
              <a:rPr lang="en-US" sz="2400" baseline="30000">
                <a:latin typeface="Arial"/>
                <a:ea typeface="Arial"/>
                <a:cs typeface="Arial"/>
                <a:sym typeface="Arial"/>
              </a:rPr>
              <a:t>+ </a:t>
            </a:r>
            <a:r>
              <a:rPr lang="en-US" sz="2400">
                <a:latin typeface="Arial"/>
                <a:ea typeface="Arial"/>
                <a:cs typeface="Arial"/>
                <a:sym typeface="Arial"/>
              </a:rPr>
              <a:t>(lactic acid fermentation) </a:t>
            </a:r>
            <a:r>
              <a:rPr lang="en-US" sz="2400">
                <a:solidFill>
                  <a:srgbClr val="FF0000"/>
                </a:solidFill>
                <a:latin typeface="Arial"/>
                <a:ea typeface="Arial"/>
                <a:cs typeface="Arial"/>
                <a:sym typeface="Arial"/>
              </a:rPr>
              <a:t>(e.g. when milk curdle into youghrt)</a:t>
            </a:r>
            <a:endParaRPr sz="2400" baseline="30000">
              <a:latin typeface="Arial"/>
              <a:ea typeface="Arial"/>
              <a:cs typeface="Arial"/>
              <a:sym typeface="Arial"/>
            </a:endParaRPr>
          </a:p>
          <a:p>
            <a:pPr marL="514350" lvl="0" indent="-501650" algn="l" rtl="0">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In anaerobic conditions like in some M.O’s (e.g. yeast), pyruvate is converted to ethanol </a:t>
            </a:r>
            <a:r>
              <a:rPr lang="en-US" sz="2400">
                <a:solidFill>
                  <a:srgbClr val="FF0000"/>
                </a:solidFill>
                <a:latin typeface="Arial"/>
                <a:ea typeface="Arial"/>
                <a:cs typeface="Arial"/>
                <a:sym typeface="Arial"/>
              </a:rPr>
              <a:t>(2 Steps)</a:t>
            </a:r>
            <a:endParaRPr sz="2400"/>
          </a:p>
          <a:p>
            <a:pPr marL="514350" lvl="0" indent="-501650" algn="l" rtl="0">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Amino acid biosynthesis: pyruvate is a precursor of some amino acids like alanine</a:t>
            </a:r>
            <a:endParaRPr sz="2400"/>
          </a:p>
          <a:p>
            <a:pPr marL="0" lvl="0" indent="0" algn="l" rtl="0">
              <a:lnSpc>
                <a:spcPct val="90000"/>
              </a:lnSpc>
              <a:spcBef>
                <a:spcPts val="1000"/>
              </a:spcBef>
              <a:spcAft>
                <a:spcPts val="0"/>
              </a:spcAft>
              <a:buClr>
                <a:srgbClr val="C00000"/>
              </a:buClr>
              <a:buSzPts val="2600"/>
              <a:buNone/>
            </a:pPr>
            <a:r>
              <a:rPr lang="en-US" sz="2400">
                <a:solidFill>
                  <a:srgbClr val="C00000"/>
                </a:solidFill>
                <a:latin typeface="Arial"/>
                <a:ea typeface="Arial"/>
                <a:cs typeface="Arial"/>
                <a:sym typeface="Arial"/>
              </a:rPr>
              <a:t>5. &amp; 6. </a:t>
            </a:r>
            <a:r>
              <a:rPr lang="en-US" sz="2400">
                <a:latin typeface="Arial"/>
                <a:ea typeface="Arial"/>
                <a:cs typeface="Arial"/>
                <a:sym typeface="Arial"/>
              </a:rPr>
              <a:t>Pyruvate can be used for synthesis of oxaloacetate     </a:t>
            </a:r>
            <a:endParaRPr sz="2400"/>
          </a:p>
          <a:p>
            <a:pPr marL="0" lvl="0" indent="0" algn="l" rtl="0">
              <a:lnSpc>
                <a:spcPct val="90000"/>
              </a:lnSpc>
              <a:spcBef>
                <a:spcPts val="1000"/>
              </a:spcBef>
              <a:spcAft>
                <a:spcPts val="0"/>
              </a:spcAft>
              <a:buClr>
                <a:schemeClr val="dk1"/>
              </a:buClr>
              <a:buSzPts val="2600"/>
              <a:buNone/>
            </a:pPr>
            <a:r>
              <a:rPr lang="en-US" sz="2400">
                <a:latin typeface="Arial"/>
                <a:ea typeface="Arial"/>
                <a:cs typeface="Arial"/>
                <a:sym typeface="Arial"/>
              </a:rPr>
              <a:t>           or malate (both are TCA cycle intermediates)</a:t>
            </a:r>
          </a:p>
          <a:p>
            <a:pPr marL="0" lvl="0" indent="0" algn="l" rtl="0">
              <a:lnSpc>
                <a:spcPct val="90000"/>
              </a:lnSpc>
              <a:spcBef>
                <a:spcPts val="1000"/>
              </a:spcBef>
              <a:spcAft>
                <a:spcPts val="0"/>
              </a:spcAft>
              <a:buClr>
                <a:schemeClr val="dk1"/>
              </a:buClr>
              <a:buSzPts val="2600"/>
              <a:buNone/>
            </a:pPr>
            <a:endParaRPr lang="en-US" sz="2400">
              <a:latin typeface="Arial"/>
              <a:cs typeface="Arial"/>
              <a:sym typeface="Arial"/>
            </a:endParaRPr>
          </a:p>
          <a:p>
            <a:pPr marL="0" lvl="0" indent="0" algn="l" rtl="0">
              <a:lnSpc>
                <a:spcPct val="90000"/>
              </a:lnSpc>
              <a:spcBef>
                <a:spcPts val="1000"/>
              </a:spcBef>
              <a:spcAft>
                <a:spcPts val="0"/>
              </a:spcAft>
              <a:buClr>
                <a:schemeClr val="dk1"/>
              </a:buClr>
              <a:buSzPts val="2600"/>
              <a:buNone/>
            </a:pPr>
            <a:r>
              <a:rPr lang="en-US" sz="2400">
                <a:solidFill>
                  <a:srgbClr val="C00000"/>
                </a:solidFill>
              </a:rPr>
              <a:t>**O-starved : excess ecxersize depend on glycolysis due to depletion of O2</a:t>
            </a:r>
          </a:p>
          <a:p>
            <a:pPr marL="0" lvl="0" indent="0" algn="l" rtl="0">
              <a:lnSpc>
                <a:spcPct val="90000"/>
              </a:lnSpc>
              <a:spcBef>
                <a:spcPts val="1000"/>
              </a:spcBef>
              <a:spcAft>
                <a:spcPts val="0"/>
              </a:spcAft>
              <a:buClr>
                <a:schemeClr val="dk1"/>
              </a:buClr>
              <a:buSzPts val="2600"/>
              <a:buNone/>
            </a:pPr>
            <a:r>
              <a:rPr lang="en-US" sz="2400">
                <a:solidFill>
                  <a:srgbClr val="C00000"/>
                </a:solidFill>
              </a:rPr>
              <a:t>**RBCs : absence of mitochondria (place of krebs &amp;ETC)</a:t>
            </a:r>
          </a:p>
          <a:p>
            <a:pPr marL="0" lvl="0" indent="0" algn="l" rtl="0">
              <a:lnSpc>
                <a:spcPct val="90000"/>
              </a:lnSpc>
              <a:spcBef>
                <a:spcPts val="1000"/>
              </a:spcBef>
              <a:spcAft>
                <a:spcPts val="0"/>
              </a:spcAft>
              <a:buClr>
                <a:schemeClr val="dk1"/>
              </a:buClr>
              <a:buSzPts val="2600"/>
              <a:buNone/>
            </a:pPr>
            <a:r>
              <a:rPr lang="en-US" sz="2400">
                <a:solidFill>
                  <a:srgbClr val="C00000"/>
                </a:solidFill>
              </a:rPr>
              <a:t>X Krebs … X ETC</a:t>
            </a:r>
            <a:endParaRPr sz="240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Glycolysis as Anabolic Pathway </a:t>
            </a:r>
            <a:endParaRPr sz="4000" b="1">
              <a:solidFill>
                <a:srgbClr val="C00000"/>
              </a:solidFill>
            </a:endParaRPr>
          </a:p>
        </p:txBody>
      </p:sp>
      <p:sp>
        <p:nvSpPr>
          <p:cNvPr id="362" name="Google Shape;362;p12"/>
          <p:cNvSpPr txBox="1">
            <a:spLocks noGrp="1"/>
          </p:cNvSpPr>
          <p:nvPr>
            <p:ph type="body" idx="1"/>
          </p:nvPr>
        </p:nvSpPr>
        <p:spPr>
          <a:xfrm>
            <a:off x="460468" y="1124744"/>
            <a:ext cx="8678386" cy="57332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latin typeface="Arial"/>
                <a:ea typeface="Arial"/>
                <a:cs typeface="Arial"/>
                <a:sym typeface="Arial"/>
              </a:rPr>
              <a:t>Glycolysis acts as catabolic as well as anabolic pathway. Therefore, glycolysis is very important central metabolic pathway</a:t>
            </a:r>
            <a:endParaRPr/>
          </a:p>
          <a:p>
            <a:pPr marL="228600" lvl="0" indent="-228600" algn="l" rtl="0">
              <a:lnSpc>
                <a:spcPct val="90000"/>
              </a:lnSpc>
              <a:spcBef>
                <a:spcPts val="1000"/>
              </a:spcBef>
              <a:spcAft>
                <a:spcPts val="0"/>
              </a:spcAft>
              <a:buClr>
                <a:schemeClr val="dk1"/>
              </a:buClr>
              <a:buSzPts val="2800"/>
              <a:buChar char="•"/>
            </a:pPr>
            <a:r>
              <a:rPr lang="en-US" sz="2800">
                <a:latin typeface="Arial"/>
                <a:ea typeface="Arial"/>
                <a:cs typeface="Arial"/>
                <a:sym typeface="Arial"/>
              </a:rPr>
              <a:t>Glycolysis intermediates with biosynthetic roles:</a:t>
            </a:r>
            <a:endParaRPr/>
          </a:p>
          <a:p>
            <a:pPr marL="514350" lvl="0" indent="-514350" algn="l" rtl="0">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Nucleotides biosynthesis: G6P is an initial substrate in pentose phosphate pathway (metabolic pathway which generates pentoses)</a:t>
            </a:r>
            <a:endParaRPr/>
          </a:p>
          <a:p>
            <a:pPr marL="514350" lvl="0" indent="-514350" algn="l" rtl="0">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Glycogenesis via G6P</a:t>
            </a:r>
            <a:endParaRPr/>
          </a:p>
          <a:p>
            <a:pPr marL="514350" lvl="0" indent="-514350" algn="l" rtl="0">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Lipids biosynthesis: DHAP is converted to glycerol</a:t>
            </a:r>
            <a:endParaRPr/>
          </a:p>
          <a:p>
            <a:pPr marL="514350" lvl="0" indent="-514350" algn="l" rtl="0">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Amino acids biosynthesis: pyruvate as precursor of alanine </a:t>
            </a:r>
            <a:r>
              <a:rPr lang="en-US" sz="2800">
                <a:latin typeface="Arial"/>
                <a:ea typeface="Arial"/>
                <a:cs typeface="Arial"/>
                <a:sym typeface="Arial"/>
              </a:rPr>
              <a:t> </a:t>
            </a:r>
            <a:endParaRPr/>
          </a:p>
          <a:p>
            <a:pPr marL="228600" lvl="0" indent="-190500" algn="l" rtl="0">
              <a:lnSpc>
                <a:spcPct val="90000"/>
              </a:lnSpc>
              <a:spcBef>
                <a:spcPts val="1000"/>
              </a:spcBef>
              <a:spcAft>
                <a:spcPts val="0"/>
              </a:spcAft>
              <a:buClr>
                <a:schemeClr val="dk1"/>
              </a:buClr>
              <a:buSzPts val="600"/>
              <a:buNone/>
            </a:pPr>
            <a:endParaRPr sz="600">
              <a:latin typeface="Arial"/>
              <a:ea typeface="Arial"/>
              <a:cs typeface="Arial"/>
              <a:sym typeface="Arial"/>
            </a:endParaRPr>
          </a:p>
        </p:txBody>
      </p:sp>
      <p:pic>
        <p:nvPicPr>
          <p:cNvPr id="363" name="Google Shape;363;p12"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364" name="Google Shape;364;p12"/>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Glycolysis as Anabolic Pathway </a:t>
            </a:r>
            <a:endParaRPr sz="4000" b="1">
              <a:solidFill>
                <a:srgbClr val="C00000"/>
              </a:solidFill>
            </a:endParaRPr>
          </a:p>
        </p:txBody>
      </p:sp>
      <p:pic>
        <p:nvPicPr>
          <p:cNvPr id="371" name="Google Shape;371;p13"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372" name="Google Shape;372;p13"/>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13"/>
          <p:cNvPicPr preferRelativeResize="0"/>
          <p:nvPr/>
        </p:nvPicPr>
        <p:blipFill rotWithShape="1">
          <a:blip r:embed="rId4">
            <a:alphaModFix/>
          </a:blip>
          <a:srcRect l="20402" t="529" b="92122"/>
          <a:stretch/>
        </p:blipFill>
        <p:spPr>
          <a:xfrm rot="-5400009">
            <a:off x="-661292" y="3092106"/>
            <a:ext cx="4791910" cy="1056338"/>
          </a:xfrm>
          <a:prstGeom prst="rect">
            <a:avLst/>
          </a:prstGeom>
          <a:noFill/>
          <a:ln w="9525" cap="flat" cmpd="sng">
            <a:solidFill>
              <a:schemeClr val="dk1"/>
            </a:solidFill>
            <a:prstDash val="solid"/>
            <a:round/>
            <a:headEnd type="none" w="sm" len="sm"/>
            <a:tailEnd type="none" w="sm" len="sm"/>
          </a:ln>
          <a:effectLst>
            <a:outerShdw blurRad="50800" dist="76200" dir="2700000" algn="tl" rotWithShape="0">
              <a:srgbClr val="000000">
                <a:alpha val="40000"/>
              </a:srgbClr>
            </a:outerShdw>
          </a:effectLst>
        </p:spPr>
      </p:pic>
      <p:grpSp>
        <p:nvGrpSpPr>
          <p:cNvPr id="374" name="Google Shape;374;p13"/>
          <p:cNvGrpSpPr/>
          <p:nvPr/>
        </p:nvGrpSpPr>
        <p:grpSpPr>
          <a:xfrm>
            <a:off x="2627730" y="1124795"/>
            <a:ext cx="4928055" cy="5733253"/>
            <a:chOff x="2627784" y="1124744"/>
            <a:chExt cx="4032448" cy="5087181"/>
          </a:xfrm>
        </p:grpSpPr>
        <p:pic>
          <p:nvPicPr>
            <p:cNvPr id="375" name="Google Shape;375;p13"/>
            <p:cNvPicPr preferRelativeResize="0"/>
            <p:nvPr/>
          </p:nvPicPr>
          <p:blipFill rotWithShape="1">
            <a:blip r:embed="rId5">
              <a:alphaModFix/>
            </a:blip>
            <a:srcRect t="8280" b="3745"/>
            <a:stretch/>
          </p:blipFill>
          <p:spPr>
            <a:xfrm>
              <a:off x="2627784" y="1124744"/>
              <a:ext cx="4032448" cy="50871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376" name="Google Shape;376;p13"/>
            <p:cNvCxnSpPr/>
            <p:nvPr/>
          </p:nvCxnSpPr>
          <p:spPr>
            <a:xfrm rot="10800000">
              <a:off x="2987824" y="1772816"/>
              <a:ext cx="360040" cy="0"/>
            </a:xfrm>
            <a:prstGeom prst="straightConnector1">
              <a:avLst/>
            </a:prstGeom>
            <a:noFill/>
            <a:ln w="19050" cap="flat" cmpd="sng">
              <a:solidFill>
                <a:srgbClr val="7F7F7F"/>
              </a:solidFill>
              <a:prstDash val="solid"/>
              <a:miter lim="800000"/>
              <a:headEnd type="none" w="sm" len="sm"/>
              <a:tailEnd type="triangle" w="med" len="med"/>
            </a:ln>
          </p:spPr>
        </p:cxnSp>
        <p:sp>
          <p:nvSpPr>
            <p:cNvPr id="377" name="Google Shape;377;p13"/>
            <p:cNvSpPr txBox="1"/>
            <p:nvPr/>
          </p:nvSpPr>
          <p:spPr>
            <a:xfrm rot="-5400000">
              <a:off x="2144191" y="1733289"/>
              <a:ext cx="1310100" cy="248700"/>
            </a:xfrm>
            <a:prstGeom prst="rect">
              <a:avLst/>
            </a:prstGeom>
            <a:solidFill>
              <a:srgbClr val="DDEAF6"/>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Glycogenesis </a:t>
              </a:r>
              <a:endParaRPr sz="1600">
                <a:solidFill>
                  <a:srgbClr val="7F7F7F"/>
                </a:solidFill>
                <a:latin typeface="Arial"/>
                <a:ea typeface="Arial"/>
                <a:cs typeface="Arial"/>
                <a:sym typeface="Arial"/>
              </a:endParaRPr>
            </a:p>
          </p:txBody>
        </p:sp>
      </p:grpSp>
      <p:sp>
        <p:nvSpPr>
          <p:cNvPr id="378" name="Google Shape;378;p13"/>
          <p:cNvSpPr txBox="1"/>
          <p:nvPr/>
        </p:nvSpPr>
        <p:spPr>
          <a:xfrm>
            <a:off x="3995936" y="1484784"/>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a:t>
            </a:r>
            <a:endParaRPr/>
          </a:p>
        </p:txBody>
      </p:sp>
      <p:sp>
        <p:nvSpPr>
          <p:cNvPr id="379" name="Google Shape;379;p13"/>
          <p:cNvSpPr txBox="1"/>
          <p:nvPr/>
        </p:nvSpPr>
        <p:spPr>
          <a:xfrm>
            <a:off x="3059832" y="1484784"/>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2</a:t>
            </a:r>
            <a:endParaRPr/>
          </a:p>
        </p:txBody>
      </p:sp>
      <p:sp>
        <p:nvSpPr>
          <p:cNvPr id="380" name="Google Shape;380;p13"/>
          <p:cNvSpPr txBox="1"/>
          <p:nvPr/>
        </p:nvSpPr>
        <p:spPr>
          <a:xfrm>
            <a:off x="4774370" y="3140968"/>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3</a:t>
            </a:r>
            <a:endParaRPr/>
          </a:p>
        </p:txBody>
      </p:sp>
      <p:sp>
        <p:nvSpPr>
          <p:cNvPr id="381" name="Google Shape;381;p13"/>
          <p:cNvSpPr txBox="1"/>
          <p:nvPr/>
        </p:nvSpPr>
        <p:spPr>
          <a:xfrm>
            <a:off x="3995936" y="57332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500"/>
                                        <p:tgtEl>
                                          <p:spTgt spid="3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gtEl>
                                        <p:attrNameLst>
                                          <p:attrName>style.visibility</p:attrName>
                                        </p:attrNameLst>
                                      </p:cBhvr>
                                      <p:to>
                                        <p:strVal val="visible"/>
                                      </p:to>
                                    </p:set>
                                    <p:animEffect transition="in" filter="fade">
                                      <p:cBhvr>
                                        <p:cTn id="17" dur="500"/>
                                        <p:tgtEl>
                                          <p:spTgt spid="3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4"/>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Other substrates enter Glycolysis</a:t>
            </a:r>
            <a:endParaRPr sz="4000" b="1">
              <a:solidFill>
                <a:srgbClr val="C00000"/>
              </a:solidFill>
            </a:endParaRPr>
          </a:p>
        </p:txBody>
      </p:sp>
      <p:pic>
        <p:nvPicPr>
          <p:cNvPr id="388" name="Google Shape;388;p14"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389" name="Google Shape;389;p14"/>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0" name="Google Shape;390;p14"/>
          <p:cNvGrpSpPr/>
          <p:nvPr/>
        </p:nvGrpSpPr>
        <p:grpSpPr>
          <a:xfrm>
            <a:off x="3419872" y="1584508"/>
            <a:ext cx="2808312" cy="4724812"/>
            <a:chOff x="2987824" y="1440493"/>
            <a:chExt cx="2808312" cy="4724812"/>
          </a:xfrm>
        </p:grpSpPr>
        <p:sp>
          <p:nvSpPr>
            <p:cNvPr id="391" name="Google Shape;391;p14"/>
            <p:cNvSpPr/>
            <p:nvPr/>
          </p:nvSpPr>
          <p:spPr>
            <a:xfrm>
              <a:off x="3563888" y="1440493"/>
              <a:ext cx="1728192" cy="404331"/>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Glucose</a:t>
              </a:r>
              <a:endParaRPr/>
            </a:p>
          </p:txBody>
        </p:sp>
        <p:sp>
          <p:nvSpPr>
            <p:cNvPr id="392" name="Google Shape;392;p14"/>
            <p:cNvSpPr/>
            <p:nvPr/>
          </p:nvSpPr>
          <p:spPr>
            <a:xfrm>
              <a:off x="3563888" y="2448605"/>
              <a:ext cx="1728192" cy="404331"/>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G6P</a:t>
              </a:r>
              <a:endParaRPr/>
            </a:p>
          </p:txBody>
        </p:sp>
        <p:sp>
          <p:nvSpPr>
            <p:cNvPr id="393" name="Google Shape;393;p14"/>
            <p:cNvSpPr/>
            <p:nvPr/>
          </p:nvSpPr>
          <p:spPr>
            <a:xfrm>
              <a:off x="3563888" y="3528725"/>
              <a:ext cx="1728192" cy="404331"/>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F6P</a:t>
              </a:r>
              <a:endParaRPr/>
            </a:p>
          </p:txBody>
        </p:sp>
        <p:cxnSp>
          <p:nvCxnSpPr>
            <p:cNvPr id="394" name="Google Shape;394;p14"/>
            <p:cNvCxnSpPr/>
            <p:nvPr/>
          </p:nvCxnSpPr>
          <p:spPr>
            <a:xfrm>
              <a:off x="4427984" y="1946545"/>
              <a:ext cx="0" cy="387757"/>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395" name="Google Shape;395;p14"/>
            <p:cNvCxnSpPr/>
            <p:nvPr/>
          </p:nvCxnSpPr>
          <p:spPr>
            <a:xfrm>
              <a:off x="4427984" y="2996952"/>
              <a:ext cx="0" cy="387757"/>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2700000" algn="tl" rotWithShape="0">
                <a:srgbClr val="000000">
                  <a:alpha val="40000"/>
                </a:srgbClr>
              </a:outerShdw>
            </a:effectLst>
          </p:spPr>
        </p:cxnSp>
        <p:sp>
          <p:nvSpPr>
            <p:cNvPr id="396" name="Google Shape;396;p14"/>
            <p:cNvSpPr/>
            <p:nvPr/>
          </p:nvSpPr>
          <p:spPr>
            <a:xfrm>
              <a:off x="3563888" y="4536837"/>
              <a:ext cx="1728192" cy="404331"/>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FBP</a:t>
              </a:r>
              <a:endParaRPr sz="1800">
                <a:solidFill>
                  <a:srgbClr val="000000"/>
                </a:solidFill>
                <a:latin typeface="Calibri"/>
                <a:ea typeface="Calibri"/>
                <a:cs typeface="Calibri"/>
                <a:sym typeface="Calibri"/>
              </a:endParaRPr>
            </a:p>
          </p:txBody>
        </p:sp>
        <p:sp>
          <p:nvSpPr>
            <p:cNvPr id="397" name="Google Shape;397;p14"/>
            <p:cNvSpPr/>
            <p:nvPr/>
          </p:nvSpPr>
          <p:spPr>
            <a:xfrm>
              <a:off x="4644008" y="5733257"/>
              <a:ext cx="1152128" cy="432048"/>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G3P</a:t>
              </a:r>
              <a:endParaRPr sz="1800">
                <a:solidFill>
                  <a:srgbClr val="000000"/>
                </a:solidFill>
                <a:latin typeface="Calibri"/>
                <a:ea typeface="Calibri"/>
                <a:cs typeface="Calibri"/>
                <a:sym typeface="Calibri"/>
              </a:endParaRPr>
            </a:p>
          </p:txBody>
        </p:sp>
        <p:sp>
          <p:nvSpPr>
            <p:cNvPr id="398" name="Google Shape;398;p14"/>
            <p:cNvSpPr/>
            <p:nvPr/>
          </p:nvSpPr>
          <p:spPr>
            <a:xfrm>
              <a:off x="2987824" y="5733256"/>
              <a:ext cx="1152128" cy="432048"/>
            </a:xfrm>
            <a:prstGeom prst="roundRect">
              <a:avLst>
                <a:gd name="adj" fmla="val 16667"/>
              </a:avLst>
            </a:prstGeom>
            <a:solidFill>
              <a:srgbClr val="FFF2CC"/>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DHAP</a:t>
              </a:r>
              <a:endParaRPr/>
            </a:p>
          </p:txBody>
        </p:sp>
        <p:cxnSp>
          <p:nvCxnSpPr>
            <p:cNvPr id="399" name="Google Shape;399;p14"/>
            <p:cNvCxnSpPr/>
            <p:nvPr/>
          </p:nvCxnSpPr>
          <p:spPr>
            <a:xfrm>
              <a:off x="4427984" y="3977347"/>
              <a:ext cx="0" cy="387757"/>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00" name="Google Shape;400;p14"/>
            <p:cNvCxnSpPr/>
            <p:nvPr/>
          </p:nvCxnSpPr>
          <p:spPr>
            <a:xfrm flipH="1">
              <a:off x="3563888" y="5057467"/>
              <a:ext cx="656456" cy="531773"/>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01" name="Google Shape;401;p14"/>
            <p:cNvCxnSpPr/>
            <p:nvPr/>
          </p:nvCxnSpPr>
          <p:spPr>
            <a:xfrm>
              <a:off x="4644008" y="5096572"/>
              <a:ext cx="792088" cy="476339"/>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5400000" algn="t" rotWithShape="0">
                <a:srgbClr val="000000">
                  <a:alpha val="40000"/>
                </a:srgbClr>
              </a:outerShdw>
            </a:effectLst>
          </p:spPr>
        </p:cxnSp>
        <p:cxnSp>
          <p:nvCxnSpPr>
            <p:cNvPr id="402" name="Google Shape;402;p14"/>
            <p:cNvCxnSpPr/>
            <p:nvPr/>
          </p:nvCxnSpPr>
          <p:spPr>
            <a:xfrm>
              <a:off x="4172610" y="5949280"/>
              <a:ext cx="440432" cy="0"/>
            </a:xfrm>
            <a:prstGeom prst="straightConnector1">
              <a:avLst/>
            </a:prstGeom>
            <a:noFill/>
            <a:ln w="28575" cap="flat" cmpd="sng">
              <a:solidFill>
                <a:schemeClr val="accent4"/>
              </a:solidFill>
              <a:prstDash val="solid"/>
              <a:miter lim="800000"/>
              <a:headEnd type="none" w="sm" len="sm"/>
              <a:tailEnd type="triangle" w="med" len="med"/>
            </a:ln>
            <a:effectLst>
              <a:outerShdw blurRad="50800" dist="76200" dir="2700000" algn="tl" rotWithShape="0">
                <a:srgbClr val="000000">
                  <a:alpha val="40000"/>
                </a:srgbClr>
              </a:outerShdw>
            </a:effectLst>
          </p:spPr>
        </p:cxnSp>
      </p:grpSp>
      <p:grpSp>
        <p:nvGrpSpPr>
          <p:cNvPr id="403" name="Google Shape;403;p14"/>
          <p:cNvGrpSpPr/>
          <p:nvPr/>
        </p:nvGrpSpPr>
        <p:grpSpPr>
          <a:xfrm>
            <a:off x="385677" y="2639857"/>
            <a:ext cx="3482572" cy="345246"/>
            <a:chOff x="385677" y="2639857"/>
            <a:chExt cx="3482572" cy="345246"/>
          </a:xfrm>
        </p:grpSpPr>
        <p:grpSp>
          <p:nvGrpSpPr>
            <p:cNvPr id="404" name="Google Shape;404;p14"/>
            <p:cNvGrpSpPr/>
            <p:nvPr/>
          </p:nvGrpSpPr>
          <p:grpSpPr>
            <a:xfrm>
              <a:off x="385677" y="2639857"/>
              <a:ext cx="2818171" cy="345246"/>
              <a:chOff x="320361" y="2541883"/>
              <a:chExt cx="2818171" cy="345246"/>
            </a:xfrm>
          </p:grpSpPr>
          <p:sp>
            <p:nvSpPr>
              <p:cNvPr id="405" name="Google Shape;405;p14"/>
              <p:cNvSpPr txBox="1"/>
              <p:nvPr/>
            </p:nvSpPr>
            <p:spPr>
              <a:xfrm>
                <a:off x="320361" y="2545159"/>
                <a:ext cx="10179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Galactose</a:t>
                </a:r>
                <a:endParaRPr sz="1800" b="1">
                  <a:solidFill>
                    <a:schemeClr val="dk1"/>
                  </a:solidFill>
                  <a:latin typeface="Calibri"/>
                  <a:ea typeface="Calibri"/>
                  <a:cs typeface="Calibri"/>
                  <a:sym typeface="Calibri"/>
                </a:endParaRPr>
              </a:p>
            </p:txBody>
          </p:sp>
          <p:sp>
            <p:nvSpPr>
              <p:cNvPr id="406" name="Google Shape;406;p14"/>
              <p:cNvSpPr txBox="1"/>
              <p:nvPr/>
            </p:nvSpPr>
            <p:spPr>
              <a:xfrm>
                <a:off x="1580911" y="2548575"/>
                <a:ext cx="74251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Gal-1P</a:t>
                </a:r>
                <a:endParaRPr sz="2000" b="1">
                  <a:solidFill>
                    <a:schemeClr val="dk1"/>
                  </a:solidFill>
                  <a:latin typeface="Calibri"/>
                  <a:ea typeface="Calibri"/>
                  <a:cs typeface="Calibri"/>
                  <a:sym typeface="Calibri"/>
                </a:endParaRPr>
              </a:p>
            </p:txBody>
          </p:sp>
          <p:sp>
            <p:nvSpPr>
              <p:cNvPr id="407" name="Google Shape;407;p14"/>
              <p:cNvSpPr txBox="1"/>
              <p:nvPr/>
            </p:nvSpPr>
            <p:spPr>
              <a:xfrm>
                <a:off x="2609220" y="2541883"/>
                <a:ext cx="52931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G1P</a:t>
                </a:r>
                <a:endParaRPr sz="1800" b="1">
                  <a:solidFill>
                    <a:schemeClr val="dk1"/>
                  </a:solidFill>
                  <a:latin typeface="Calibri"/>
                  <a:ea typeface="Calibri"/>
                  <a:cs typeface="Calibri"/>
                  <a:sym typeface="Calibri"/>
                </a:endParaRPr>
              </a:p>
            </p:txBody>
          </p:sp>
        </p:grpSp>
        <p:cxnSp>
          <p:nvCxnSpPr>
            <p:cNvPr id="408" name="Google Shape;408;p14"/>
            <p:cNvCxnSpPr/>
            <p:nvPr/>
          </p:nvCxnSpPr>
          <p:spPr>
            <a:xfrm>
              <a:off x="3182449" y="2829915"/>
              <a:ext cx="685800" cy="0"/>
            </a:xfrm>
            <a:prstGeom prst="straightConnector1">
              <a:avLst/>
            </a:prstGeom>
            <a:noFill/>
            <a:ln w="28575" cap="flat" cmpd="sng">
              <a:solidFill>
                <a:srgbClr val="525252"/>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09" name="Google Shape;409;p14"/>
            <p:cNvCxnSpPr>
              <a:stCxn id="406" idx="3"/>
              <a:endCxn id="407" idx="1"/>
            </p:cNvCxnSpPr>
            <p:nvPr/>
          </p:nvCxnSpPr>
          <p:spPr>
            <a:xfrm rot="10800000" flipH="1">
              <a:off x="2388739" y="2809226"/>
              <a:ext cx="285900" cy="6600"/>
            </a:xfrm>
            <a:prstGeom prst="straightConnector1">
              <a:avLst/>
            </a:prstGeom>
            <a:noFill/>
            <a:ln w="28575" cap="flat" cmpd="sng">
              <a:solidFill>
                <a:srgbClr val="525252"/>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10" name="Google Shape;410;p14"/>
            <p:cNvCxnSpPr/>
            <p:nvPr/>
          </p:nvCxnSpPr>
          <p:spPr>
            <a:xfrm rot="10800000" flipH="1">
              <a:off x="1341277" y="2829915"/>
              <a:ext cx="334784" cy="6692"/>
            </a:xfrm>
            <a:prstGeom prst="straightConnector1">
              <a:avLst/>
            </a:prstGeom>
            <a:noFill/>
            <a:ln w="28575" cap="flat" cmpd="sng">
              <a:solidFill>
                <a:srgbClr val="525252"/>
              </a:solidFill>
              <a:prstDash val="solid"/>
              <a:miter lim="800000"/>
              <a:headEnd type="none" w="sm" len="sm"/>
              <a:tailEnd type="triangle" w="med" len="med"/>
            </a:ln>
            <a:effectLst>
              <a:outerShdw blurRad="50800" dist="76200" dir="2700000" algn="tl" rotWithShape="0">
                <a:srgbClr val="000000">
                  <a:alpha val="40000"/>
                </a:srgbClr>
              </a:outerShdw>
            </a:effectLst>
          </p:spPr>
        </p:cxnSp>
      </p:grpSp>
      <p:cxnSp>
        <p:nvCxnSpPr>
          <p:cNvPr id="411" name="Google Shape;411;p14"/>
          <p:cNvCxnSpPr/>
          <p:nvPr/>
        </p:nvCxnSpPr>
        <p:spPr>
          <a:xfrm>
            <a:off x="1877448" y="6139338"/>
            <a:ext cx="1477108" cy="0"/>
          </a:xfrm>
          <a:prstGeom prst="straightConnector1">
            <a:avLst/>
          </a:prstGeom>
          <a:noFill/>
          <a:ln w="28575" cap="flat" cmpd="sng">
            <a:solidFill>
              <a:schemeClr val="accent6"/>
            </a:solidFill>
            <a:prstDash val="solid"/>
            <a:miter lim="800000"/>
            <a:headEnd type="none" w="sm" len="sm"/>
            <a:tailEnd type="triangle" w="med" len="med"/>
          </a:ln>
          <a:effectLst>
            <a:outerShdw blurRad="50800" dist="76200" dir="2700000" algn="tl" rotWithShape="0">
              <a:srgbClr val="000000">
                <a:alpha val="40000"/>
              </a:srgbClr>
            </a:outerShdw>
          </a:effectLst>
        </p:spPr>
      </p:cxnSp>
      <p:grpSp>
        <p:nvGrpSpPr>
          <p:cNvPr id="412" name="Google Shape;412;p14"/>
          <p:cNvGrpSpPr/>
          <p:nvPr/>
        </p:nvGrpSpPr>
        <p:grpSpPr>
          <a:xfrm>
            <a:off x="2179736" y="5267845"/>
            <a:ext cx="3256360" cy="969467"/>
            <a:chOff x="2179736" y="5229200"/>
            <a:chExt cx="3256360" cy="969467"/>
          </a:xfrm>
        </p:grpSpPr>
        <p:cxnSp>
          <p:nvCxnSpPr>
            <p:cNvPr id="413" name="Google Shape;413;p14"/>
            <p:cNvCxnSpPr/>
            <p:nvPr/>
          </p:nvCxnSpPr>
          <p:spPr>
            <a:xfrm rot="10800000" flipH="1">
              <a:off x="2426915" y="5733255"/>
              <a:ext cx="494270" cy="351109"/>
            </a:xfrm>
            <a:prstGeom prst="curvedConnector3">
              <a:avLst>
                <a:gd name="adj1" fmla="val 50000"/>
              </a:avLst>
            </a:prstGeom>
            <a:noFill/>
            <a:ln w="28575" cap="flat" cmpd="sng">
              <a:solidFill>
                <a:schemeClr val="accent6"/>
              </a:solidFill>
              <a:prstDash val="solid"/>
              <a:miter lim="800000"/>
              <a:headEnd type="none" w="sm" len="sm"/>
              <a:tailEnd type="triangle" w="med" len="med"/>
            </a:ln>
          </p:spPr>
        </p:cxnSp>
        <p:sp>
          <p:nvSpPr>
            <p:cNvPr id="414" name="Google Shape;414;p14"/>
            <p:cNvSpPr txBox="1"/>
            <p:nvPr/>
          </p:nvSpPr>
          <p:spPr>
            <a:xfrm>
              <a:off x="2179736" y="5229200"/>
              <a:ext cx="14992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Glyceraldehyde</a:t>
              </a:r>
              <a:endParaRPr sz="1800" b="1">
                <a:solidFill>
                  <a:schemeClr val="dk1"/>
                </a:solidFill>
                <a:latin typeface="Calibri"/>
                <a:ea typeface="Calibri"/>
                <a:cs typeface="Calibri"/>
                <a:sym typeface="Calibri"/>
              </a:endParaRPr>
            </a:p>
          </p:txBody>
        </p:sp>
        <p:grpSp>
          <p:nvGrpSpPr>
            <p:cNvPr id="415" name="Google Shape;415;p14"/>
            <p:cNvGrpSpPr/>
            <p:nvPr/>
          </p:nvGrpSpPr>
          <p:grpSpPr>
            <a:xfrm>
              <a:off x="3354556" y="5517232"/>
              <a:ext cx="2081540" cy="681435"/>
              <a:chOff x="3354556" y="5517232"/>
              <a:chExt cx="2081540" cy="681435"/>
            </a:xfrm>
          </p:grpSpPr>
          <p:cxnSp>
            <p:nvCxnSpPr>
              <p:cNvPr id="416" name="Google Shape;416;p14"/>
              <p:cNvCxnSpPr/>
              <p:nvPr/>
            </p:nvCxnSpPr>
            <p:spPr>
              <a:xfrm>
                <a:off x="3354556" y="5775551"/>
                <a:ext cx="2081540" cy="423116"/>
              </a:xfrm>
              <a:prstGeom prst="bentConnector3">
                <a:avLst>
                  <a:gd name="adj1" fmla="val 64904"/>
                </a:avLst>
              </a:prstGeom>
              <a:noFill/>
              <a:ln w="28575" cap="flat" cmpd="sng">
                <a:solidFill>
                  <a:schemeClr val="accent6"/>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17" name="Google Shape;417;p14"/>
              <p:cNvCxnSpPr/>
              <p:nvPr/>
            </p:nvCxnSpPr>
            <p:spPr>
              <a:xfrm rot="10800000">
                <a:off x="3370885" y="5517232"/>
                <a:ext cx="0" cy="258320"/>
              </a:xfrm>
              <a:prstGeom prst="straightConnector1">
                <a:avLst/>
              </a:prstGeom>
              <a:noFill/>
              <a:ln w="28575" cap="flat" cmpd="sng">
                <a:solidFill>
                  <a:schemeClr val="accent6"/>
                </a:solidFill>
                <a:prstDash val="solid"/>
                <a:miter lim="800000"/>
                <a:headEnd type="none" w="sm" len="sm"/>
                <a:tailEnd type="none" w="sm" len="sm"/>
              </a:ln>
            </p:spPr>
          </p:cxnSp>
        </p:grpSp>
      </p:grpSp>
      <p:cxnSp>
        <p:nvCxnSpPr>
          <p:cNvPr id="418" name="Google Shape;418;p14"/>
          <p:cNvCxnSpPr/>
          <p:nvPr/>
        </p:nvCxnSpPr>
        <p:spPr>
          <a:xfrm flipH="1">
            <a:off x="6169820" y="2836607"/>
            <a:ext cx="2376263" cy="1024441"/>
          </a:xfrm>
          <a:prstGeom prst="straightConnector1">
            <a:avLst/>
          </a:prstGeom>
          <a:noFill/>
          <a:ln w="38100" cap="flat" cmpd="sng">
            <a:solidFill>
              <a:srgbClr val="C00000"/>
            </a:solidFill>
            <a:prstDash val="solid"/>
            <a:miter lim="800000"/>
            <a:headEnd type="none" w="sm" len="sm"/>
            <a:tailEnd type="triangle" w="med" len="med"/>
          </a:ln>
          <a:effectLst>
            <a:outerShdw blurRad="50800" dist="76200" dir="2700000" algn="tl" rotWithShape="0">
              <a:srgbClr val="000000">
                <a:alpha val="40000"/>
              </a:srgbClr>
            </a:outerShdw>
          </a:effectLst>
        </p:spPr>
      </p:cxnSp>
      <p:cxnSp>
        <p:nvCxnSpPr>
          <p:cNvPr id="419" name="Google Shape;419;p14"/>
          <p:cNvCxnSpPr/>
          <p:nvPr/>
        </p:nvCxnSpPr>
        <p:spPr>
          <a:xfrm rot="10800000" flipH="1">
            <a:off x="5868144" y="2922494"/>
            <a:ext cx="2558680" cy="1028492"/>
          </a:xfrm>
          <a:prstGeom prst="straightConnector1">
            <a:avLst/>
          </a:prstGeom>
          <a:noFill/>
          <a:ln w="50800" cap="flat" cmpd="sng">
            <a:solidFill>
              <a:schemeClr val="lt1"/>
            </a:solidFill>
            <a:prstDash val="solid"/>
            <a:miter lim="800000"/>
            <a:headEnd type="none" w="sm" len="sm"/>
            <a:tailEnd type="triangle" w="med" len="med"/>
          </a:ln>
        </p:spPr>
      </p:cxnSp>
      <p:grpSp>
        <p:nvGrpSpPr>
          <p:cNvPr id="420" name="Google Shape;420;p14"/>
          <p:cNvGrpSpPr/>
          <p:nvPr/>
        </p:nvGrpSpPr>
        <p:grpSpPr>
          <a:xfrm>
            <a:off x="5821650" y="1860322"/>
            <a:ext cx="2926814" cy="2082750"/>
            <a:chOff x="5821650" y="1860322"/>
            <a:chExt cx="2926814" cy="2082750"/>
          </a:xfrm>
        </p:grpSpPr>
        <p:sp>
          <p:nvSpPr>
            <p:cNvPr id="421" name="Google Shape;421;p14"/>
            <p:cNvSpPr txBox="1"/>
            <p:nvPr/>
          </p:nvSpPr>
          <p:spPr>
            <a:xfrm>
              <a:off x="7092280" y="2298358"/>
              <a:ext cx="113890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hexokinase</a:t>
              </a:r>
              <a:endParaRPr/>
            </a:p>
          </p:txBody>
        </p:sp>
        <p:sp>
          <p:nvSpPr>
            <p:cNvPr id="422" name="Google Shape;422;p14"/>
            <p:cNvSpPr txBox="1"/>
            <p:nvPr/>
          </p:nvSpPr>
          <p:spPr>
            <a:xfrm rot="-1436856">
              <a:off x="6467690" y="3035773"/>
              <a:ext cx="10508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isomerase</a:t>
              </a:r>
              <a:endParaRPr/>
            </a:p>
          </p:txBody>
        </p:sp>
        <p:grpSp>
          <p:nvGrpSpPr>
            <p:cNvPr id="423" name="Google Shape;423;p14"/>
            <p:cNvGrpSpPr/>
            <p:nvPr/>
          </p:nvGrpSpPr>
          <p:grpSpPr>
            <a:xfrm>
              <a:off x="5821650" y="1860322"/>
              <a:ext cx="2926814" cy="2082750"/>
              <a:chOff x="5821650" y="1860322"/>
              <a:chExt cx="2926814" cy="2082750"/>
            </a:xfrm>
          </p:grpSpPr>
          <p:grpSp>
            <p:nvGrpSpPr>
              <p:cNvPr id="424" name="Google Shape;424;p14"/>
              <p:cNvGrpSpPr/>
              <p:nvPr/>
            </p:nvGrpSpPr>
            <p:grpSpPr>
              <a:xfrm>
                <a:off x="5821650" y="1860322"/>
                <a:ext cx="2926814" cy="2021706"/>
                <a:chOff x="5821650" y="1772816"/>
                <a:chExt cx="2926814" cy="2021706"/>
              </a:xfrm>
            </p:grpSpPr>
            <p:sp>
              <p:nvSpPr>
                <p:cNvPr id="425" name="Google Shape;425;p14"/>
                <p:cNvSpPr txBox="1"/>
                <p:nvPr/>
              </p:nvSpPr>
              <p:spPr>
                <a:xfrm>
                  <a:off x="7585966" y="2580402"/>
                  <a:ext cx="116249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Mannose-6p</a:t>
                  </a:r>
                  <a:endParaRPr sz="1800" b="1">
                    <a:solidFill>
                      <a:schemeClr val="dk1"/>
                    </a:solidFill>
                    <a:latin typeface="Calibri"/>
                    <a:ea typeface="Calibri"/>
                    <a:cs typeface="Calibri"/>
                    <a:sym typeface="Calibri"/>
                  </a:endParaRPr>
                </a:p>
              </p:txBody>
            </p:sp>
            <p:cxnSp>
              <p:nvCxnSpPr>
                <p:cNvPr id="426" name="Google Shape;426;p14"/>
                <p:cNvCxnSpPr/>
                <p:nvPr/>
              </p:nvCxnSpPr>
              <p:spPr>
                <a:xfrm>
                  <a:off x="8171324" y="2188026"/>
                  <a:ext cx="1076" cy="507628"/>
                </a:xfrm>
                <a:prstGeom prst="straightConnector1">
                  <a:avLst/>
                </a:prstGeom>
                <a:noFill/>
                <a:ln w="28575" cap="flat" cmpd="sng">
                  <a:solidFill>
                    <a:srgbClr val="C00000"/>
                  </a:solidFill>
                  <a:prstDash val="solid"/>
                  <a:miter lim="800000"/>
                  <a:headEnd type="none" w="sm" len="sm"/>
                  <a:tailEnd type="triangle" w="med" len="med"/>
                </a:ln>
                <a:effectLst>
                  <a:outerShdw blurRad="50800" dist="76200" dir="2700000" algn="tl" rotWithShape="0">
                    <a:srgbClr val="000000">
                      <a:alpha val="40000"/>
                    </a:srgbClr>
                  </a:outerShdw>
                </a:effectLst>
              </p:spPr>
            </p:cxnSp>
            <p:sp>
              <p:nvSpPr>
                <p:cNvPr id="427" name="Google Shape;427;p14"/>
                <p:cNvSpPr txBox="1"/>
                <p:nvPr/>
              </p:nvSpPr>
              <p:spPr>
                <a:xfrm>
                  <a:off x="7724079" y="1772816"/>
                  <a:ext cx="88036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Mannose</a:t>
                  </a:r>
                  <a:endParaRPr sz="1800" b="1">
                    <a:solidFill>
                      <a:schemeClr val="dk1"/>
                    </a:solidFill>
                    <a:latin typeface="Calibri"/>
                    <a:ea typeface="Calibri"/>
                    <a:cs typeface="Calibri"/>
                    <a:sym typeface="Calibri"/>
                  </a:endParaRPr>
                </a:p>
              </p:txBody>
            </p:sp>
            <p:cxnSp>
              <p:nvCxnSpPr>
                <p:cNvPr id="428" name="Google Shape;428;p14"/>
                <p:cNvCxnSpPr/>
                <p:nvPr/>
              </p:nvCxnSpPr>
              <p:spPr>
                <a:xfrm flipH="1">
                  <a:off x="5821650" y="2858418"/>
                  <a:ext cx="2299071" cy="936104"/>
                </a:xfrm>
                <a:prstGeom prst="straightConnector1">
                  <a:avLst/>
                </a:prstGeom>
                <a:noFill/>
                <a:ln w="38100" cap="flat" cmpd="sng">
                  <a:solidFill>
                    <a:srgbClr val="C00000"/>
                  </a:solidFill>
                  <a:prstDash val="solid"/>
                  <a:miter lim="800000"/>
                  <a:headEnd type="none" w="sm" len="sm"/>
                  <a:tailEnd type="triangle" w="med" len="med"/>
                </a:ln>
                <a:effectLst>
                  <a:outerShdw blurRad="50800" dist="76200" dir="2700000" algn="tl" rotWithShape="0">
                    <a:srgbClr val="000000">
                      <a:alpha val="40000"/>
                    </a:srgbClr>
                  </a:outerShdw>
                </a:effectLst>
              </p:spPr>
            </p:cxnSp>
          </p:grpSp>
          <p:cxnSp>
            <p:nvCxnSpPr>
              <p:cNvPr id="429" name="Google Shape;429;p14"/>
              <p:cNvCxnSpPr/>
              <p:nvPr/>
            </p:nvCxnSpPr>
            <p:spPr>
              <a:xfrm rot="10800000" flipH="1">
                <a:off x="5925423" y="2960456"/>
                <a:ext cx="2381669" cy="982616"/>
              </a:xfrm>
              <a:prstGeom prst="straightConnector1">
                <a:avLst/>
              </a:prstGeom>
              <a:noFill/>
              <a:ln w="38100" cap="flat" cmpd="sng">
                <a:solidFill>
                  <a:srgbClr val="C00000"/>
                </a:solidFill>
                <a:prstDash val="solid"/>
                <a:miter lim="800000"/>
                <a:headEnd type="none" w="sm" len="sm"/>
                <a:tailEnd type="triangle" w="med" len="med"/>
              </a:ln>
              <a:effectLst>
                <a:outerShdw blurRad="50800" dist="76200" dir="2700000" algn="tl" rotWithShape="0">
                  <a:srgbClr val="000000">
                    <a:alpha val="40000"/>
                  </a:srgbClr>
                </a:outerShdw>
              </a:effectLst>
            </p:spPr>
          </p:cxnSp>
        </p:grpSp>
      </p:grpSp>
      <p:grpSp>
        <p:nvGrpSpPr>
          <p:cNvPr id="430" name="Google Shape;430;p14"/>
          <p:cNvGrpSpPr/>
          <p:nvPr/>
        </p:nvGrpSpPr>
        <p:grpSpPr>
          <a:xfrm>
            <a:off x="1331640" y="3337828"/>
            <a:ext cx="2545794" cy="735828"/>
            <a:chOff x="1331640" y="3337828"/>
            <a:chExt cx="2545794" cy="735828"/>
          </a:xfrm>
        </p:grpSpPr>
        <p:grpSp>
          <p:nvGrpSpPr>
            <p:cNvPr id="431" name="Google Shape;431;p14"/>
            <p:cNvGrpSpPr/>
            <p:nvPr/>
          </p:nvGrpSpPr>
          <p:grpSpPr>
            <a:xfrm>
              <a:off x="1331640" y="3735102"/>
              <a:ext cx="2413212" cy="338554"/>
              <a:chOff x="1331640" y="3735102"/>
              <a:chExt cx="2413212" cy="338554"/>
            </a:xfrm>
          </p:grpSpPr>
          <p:sp>
            <p:nvSpPr>
              <p:cNvPr id="432" name="Google Shape;432;p14"/>
              <p:cNvSpPr txBox="1"/>
              <p:nvPr/>
            </p:nvSpPr>
            <p:spPr>
              <a:xfrm>
                <a:off x="1331640" y="3735102"/>
                <a:ext cx="9137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Fructose</a:t>
                </a:r>
                <a:endParaRPr sz="1800" b="1">
                  <a:solidFill>
                    <a:schemeClr val="dk1"/>
                  </a:solidFill>
                  <a:latin typeface="Calibri"/>
                  <a:ea typeface="Calibri"/>
                  <a:cs typeface="Calibri"/>
                  <a:sym typeface="Calibri"/>
                </a:endParaRPr>
              </a:p>
            </p:txBody>
          </p:sp>
          <p:cxnSp>
            <p:nvCxnSpPr>
              <p:cNvPr id="433" name="Google Shape;433;p14"/>
              <p:cNvCxnSpPr/>
              <p:nvPr/>
            </p:nvCxnSpPr>
            <p:spPr>
              <a:xfrm>
                <a:off x="2267744" y="3933056"/>
                <a:ext cx="1477108" cy="0"/>
              </a:xfrm>
              <a:prstGeom prst="straightConnector1">
                <a:avLst/>
              </a:prstGeom>
              <a:noFill/>
              <a:ln w="28575" cap="flat" cmpd="sng">
                <a:solidFill>
                  <a:schemeClr val="accent6"/>
                </a:solidFill>
                <a:prstDash val="solid"/>
                <a:miter lim="800000"/>
                <a:headEnd type="none" w="sm" len="sm"/>
                <a:tailEnd type="triangle" w="med" len="med"/>
              </a:ln>
              <a:effectLst>
                <a:outerShdw blurRad="50800" dist="76200" dir="2700000" algn="tl" rotWithShape="0">
                  <a:srgbClr val="000000">
                    <a:alpha val="40000"/>
                  </a:srgbClr>
                </a:outerShdw>
              </a:effectLst>
            </p:spPr>
          </p:cxnSp>
        </p:grpSp>
        <p:sp>
          <p:nvSpPr>
            <p:cNvPr id="434" name="Google Shape;434;p14"/>
            <p:cNvSpPr txBox="1"/>
            <p:nvPr/>
          </p:nvSpPr>
          <p:spPr>
            <a:xfrm>
              <a:off x="2099448" y="3337828"/>
              <a:ext cx="177798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Hexokinase</a:t>
              </a:r>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(extrahepatic tissues)</a:t>
              </a:r>
              <a:endParaRPr/>
            </a:p>
          </p:txBody>
        </p:sp>
      </p:grpSp>
      <p:grpSp>
        <p:nvGrpSpPr>
          <p:cNvPr id="435" name="Google Shape;435;p14"/>
          <p:cNvGrpSpPr/>
          <p:nvPr/>
        </p:nvGrpSpPr>
        <p:grpSpPr>
          <a:xfrm>
            <a:off x="1296616" y="4033164"/>
            <a:ext cx="671483" cy="2204148"/>
            <a:chOff x="1296616" y="4033164"/>
            <a:chExt cx="671483" cy="2204148"/>
          </a:xfrm>
        </p:grpSpPr>
        <p:grpSp>
          <p:nvGrpSpPr>
            <p:cNvPr id="436" name="Google Shape;436;p14"/>
            <p:cNvGrpSpPr/>
            <p:nvPr/>
          </p:nvGrpSpPr>
          <p:grpSpPr>
            <a:xfrm>
              <a:off x="1475656" y="4033164"/>
              <a:ext cx="492443" cy="2204148"/>
              <a:chOff x="1475656" y="4033164"/>
              <a:chExt cx="492443" cy="2204148"/>
            </a:xfrm>
          </p:grpSpPr>
          <p:cxnSp>
            <p:nvCxnSpPr>
              <p:cNvPr id="437" name="Google Shape;437;p14"/>
              <p:cNvCxnSpPr/>
              <p:nvPr/>
            </p:nvCxnSpPr>
            <p:spPr>
              <a:xfrm flipH="1">
                <a:off x="1691680" y="4033164"/>
                <a:ext cx="4868" cy="1873019"/>
              </a:xfrm>
              <a:prstGeom prst="straightConnector1">
                <a:avLst/>
              </a:prstGeom>
              <a:noFill/>
              <a:ln w="28575" cap="flat" cmpd="sng">
                <a:solidFill>
                  <a:schemeClr val="accent6"/>
                </a:solidFill>
                <a:prstDash val="solid"/>
                <a:miter lim="800000"/>
                <a:headEnd type="none" w="sm" len="sm"/>
                <a:tailEnd type="triangle" w="med" len="med"/>
              </a:ln>
              <a:effectLst>
                <a:outerShdw blurRad="50800" dist="76200" dir="2700000" algn="tl" rotWithShape="0">
                  <a:srgbClr val="000000">
                    <a:alpha val="40000"/>
                  </a:srgbClr>
                </a:outerShdw>
              </a:effectLst>
            </p:spPr>
          </p:cxnSp>
          <p:sp>
            <p:nvSpPr>
              <p:cNvPr id="438" name="Google Shape;438;p14"/>
              <p:cNvSpPr txBox="1"/>
              <p:nvPr/>
            </p:nvSpPr>
            <p:spPr>
              <a:xfrm>
                <a:off x="1475656" y="5898758"/>
                <a:ext cx="49244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F1P</a:t>
                </a:r>
                <a:endParaRPr sz="1800" b="1">
                  <a:solidFill>
                    <a:schemeClr val="dk1"/>
                  </a:solidFill>
                  <a:latin typeface="Calibri"/>
                  <a:ea typeface="Calibri"/>
                  <a:cs typeface="Calibri"/>
                  <a:sym typeface="Calibri"/>
                </a:endParaRPr>
              </a:p>
            </p:txBody>
          </p:sp>
        </p:grpSp>
        <p:sp>
          <p:nvSpPr>
            <p:cNvPr id="439" name="Google Shape;439;p14"/>
            <p:cNvSpPr txBox="1"/>
            <p:nvPr/>
          </p:nvSpPr>
          <p:spPr>
            <a:xfrm rot="-5400000">
              <a:off x="1084346" y="4778504"/>
              <a:ext cx="7630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in liver</a:t>
              </a:r>
              <a:endParaRPr/>
            </a:p>
          </p:txBody>
        </p:sp>
      </p:grpSp>
      <p:grpSp>
        <p:nvGrpSpPr>
          <p:cNvPr id="440" name="Google Shape;440;p14"/>
          <p:cNvGrpSpPr/>
          <p:nvPr/>
        </p:nvGrpSpPr>
        <p:grpSpPr>
          <a:xfrm>
            <a:off x="660623" y="1143374"/>
            <a:ext cx="2924752" cy="1433698"/>
            <a:chOff x="660623" y="1143374"/>
            <a:chExt cx="2924752" cy="1433698"/>
          </a:xfrm>
        </p:grpSpPr>
        <p:grpSp>
          <p:nvGrpSpPr>
            <p:cNvPr id="441" name="Google Shape;441;p14"/>
            <p:cNvGrpSpPr/>
            <p:nvPr/>
          </p:nvGrpSpPr>
          <p:grpSpPr>
            <a:xfrm>
              <a:off x="660623" y="1143374"/>
              <a:ext cx="2924752" cy="1433698"/>
              <a:chOff x="477421" y="853179"/>
              <a:chExt cx="2924752" cy="1433698"/>
            </a:xfrm>
          </p:grpSpPr>
          <p:pic>
            <p:nvPicPr>
              <p:cNvPr id="442" name="Google Shape;442;p14"/>
              <p:cNvPicPr preferRelativeResize="0"/>
              <p:nvPr/>
            </p:nvPicPr>
            <p:blipFill rotWithShape="1">
              <a:blip r:embed="rId4">
                <a:alphaModFix/>
              </a:blip>
              <a:srcRect l="41417" r="11831" b="73130"/>
              <a:stretch/>
            </p:blipFill>
            <p:spPr>
              <a:xfrm>
                <a:off x="477421" y="853179"/>
                <a:ext cx="1267625" cy="701450"/>
              </a:xfrm>
              <a:prstGeom prst="rect">
                <a:avLst/>
              </a:prstGeom>
              <a:noFill/>
              <a:ln>
                <a:noFill/>
              </a:ln>
            </p:spPr>
          </p:pic>
          <p:pic>
            <p:nvPicPr>
              <p:cNvPr id="443" name="Google Shape;443;p14"/>
              <p:cNvPicPr preferRelativeResize="0"/>
              <p:nvPr/>
            </p:nvPicPr>
            <p:blipFill rotWithShape="1">
              <a:blip r:embed="rId4">
                <a:alphaModFix/>
              </a:blip>
              <a:srcRect l="45982" t="61148"/>
              <a:stretch/>
            </p:blipFill>
            <p:spPr>
              <a:xfrm>
                <a:off x="2073286" y="1390859"/>
                <a:ext cx="1328887" cy="896018"/>
              </a:xfrm>
              <a:prstGeom prst="rect">
                <a:avLst/>
              </a:prstGeom>
              <a:noFill/>
              <a:ln>
                <a:noFill/>
              </a:ln>
            </p:spPr>
          </p:pic>
          <p:cxnSp>
            <p:nvCxnSpPr>
              <p:cNvPr id="444" name="Google Shape;444;p14"/>
              <p:cNvCxnSpPr/>
              <p:nvPr/>
            </p:nvCxnSpPr>
            <p:spPr>
              <a:xfrm rot="10800000" flipH="1">
                <a:off x="1763688" y="1429923"/>
                <a:ext cx="287124" cy="6991"/>
              </a:xfrm>
              <a:prstGeom prst="straightConnector1">
                <a:avLst/>
              </a:prstGeom>
              <a:noFill/>
              <a:ln w="28575" cap="flat" cmpd="sng">
                <a:solidFill>
                  <a:schemeClr val="dk1"/>
                </a:solidFill>
                <a:prstDash val="solid"/>
                <a:miter lim="800000"/>
                <a:headEnd type="none" w="sm" len="sm"/>
                <a:tailEnd type="triangle" w="med" len="med"/>
              </a:ln>
            </p:spPr>
          </p:cxnSp>
        </p:grpSp>
        <p:cxnSp>
          <p:nvCxnSpPr>
            <p:cNvPr id="445" name="Google Shape;445;p14"/>
            <p:cNvCxnSpPr/>
            <p:nvPr/>
          </p:nvCxnSpPr>
          <p:spPr>
            <a:xfrm rot="10800000">
              <a:off x="2627784" y="1815796"/>
              <a:ext cx="0" cy="633493"/>
            </a:xfrm>
            <a:prstGeom prst="straightConnector1">
              <a:avLst/>
            </a:prstGeom>
            <a:noFill/>
            <a:ln w="9525" cap="flat" cmpd="sng">
              <a:solidFill>
                <a:srgbClr val="7F7F7F"/>
              </a:solidFill>
              <a:prstDash val="solid"/>
              <a:miter lim="800000"/>
              <a:headEnd type="none" w="sm" len="sm"/>
              <a:tailEnd type="triangle" w="med" len="med"/>
            </a:ln>
          </p:spPr>
        </p:cxnSp>
      </p:grpSp>
      <p:grpSp>
        <p:nvGrpSpPr>
          <p:cNvPr id="446" name="Google Shape;446;p14"/>
          <p:cNvGrpSpPr/>
          <p:nvPr/>
        </p:nvGrpSpPr>
        <p:grpSpPr>
          <a:xfrm>
            <a:off x="627652" y="6325649"/>
            <a:ext cx="4995440" cy="415719"/>
            <a:chOff x="627652" y="6307439"/>
            <a:chExt cx="4995440" cy="415719"/>
          </a:xfrm>
        </p:grpSpPr>
        <p:grpSp>
          <p:nvGrpSpPr>
            <p:cNvPr id="447" name="Google Shape;447;p14"/>
            <p:cNvGrpSpPr/>
            <p:nvPr/>
          </p:nvGrpSpPr>
          <p:grpSpPr>
            <a:xfrm>
              <a:off x="627652" y="6358306"/>
              <a:ext cx="3368284" cy="364852"/>
              <a:chOff x="627652" y="6358306"/>
              <a:chExt cx="3368284" cy="364852"/>
            </a:xfrm>
          </p:grpSpPr>
          <p:grpSp>
            <p:nvGrpSpPr>
              <p:cNvPr id="448" name="Google Shape;448;p14"/>
              <p:cNvGrpSpPr/>
              <p:nvPr/>
            </p:nvGrpSpPr>
            <p:grpSpPr>
              <a:xfrm>
                <a:off x="627652" y="6381328"/>
                <a:ext cx="2576196" cy="341830"/>
                <a:chOff x="475252" y="2639857"/>
                <a:chExt cx="2576196" cy="341830"/>
              </a:xfrm>
            </p:grpSpPr>
            <p:grpSp>
              <p:nvGrpSpPr>
                <p:cNvPr id="449" name="Google Shape;449;p14"/>
                <p:cNvGrpSpPr/>
                <p:nvPr/>
              </p:nvGrpSpPr>
              <p:grpSpPr>
                <a:xfrm>
                  <a:off x="475252" y="2639857"/>
                  <a:ext cx="2576196" cy="341830"/>
                  <a:chOff x="409936" y="2541883"/>
                  <a:chExt cx="2576196" cy="341830"/>
                </a:xfrm>
              </p:grpSpPr>
              <p:sp>
                <p:nvSpPr>
                  <p:cNvPr id="450" name="Google Shape;450;p14"/>
                  <p:cNvSpPr txBox="1"/>
                  <p:nvPr/>
                </p:nvSpPr>
                <p:spPr>
                  <a:xfrm>
                    <a:off x="409936" y="2545159"/>
                    <a:ext cx="9283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Glycerol </a:t>
                    </a:r>
                    <a:endParaRPr sz="1800" b="1">
                      <a:solidFill>
                        <a:schemeClr val="dk1"/>
                      </a:solidFill>
                      <a:latin typeface="Calibri"/>
                      <a:ea typeface="Calibri"/>
                      <a:cs typeface="Calibri"/>
                      <a:sym typeface="Calibri"/>
                    </a:endParaRPr>
                  </a:p>
                </p:txBody>
              </p:sp>
              <p:sp>
                <p:nvSpPr>
                  <p:cNvPr id="451" name="Google Shape;451;p14"/>
                  <p:cNvSpPr txBox="1"/>
                  <p:nvPr/>
                </p:nvSpPr>
                <p:spPr>
                  <a:xfrm>
                    <a:off x="1765991" y="2541883"/>
                    <a:ext cx="1220141" cy="338554"/>
                  </a:xfrm>
                  <a:prstGeom prst="rect">
                    <a:avLst/>
                  </a:prstGeom>
                  <a:noFill/>
                  <a:ln>
                    <a:noFill/>
                  </a:ln>
                  <a:effectLst>
                    <a:outerShdw blurRad="50800" dist="762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Glycerol-3-P</a:t>
                    </a:r>
                    <a:endParaRPr sz="1400" b="1">
                      <a:solidFill>
                        <a:schemeClr val="dk1"/>
                      </a:solidFill>
                      <a:latin typeface="Calibri"/>
                      <a:ea typeface="Calibri"/>
                      <a:cs typeface="Calibri"/>
                      <a:sym typeface="Calibri"/>
                    </a:endParaRPr>
                  </a:p>
                </p:txBody>
              </p:sp>
            </p:grpSp>
            <p:cxnSp>
              <p:nvCxnSpPr>
                <p:cNvPr id="452" name="Google Shape;452;p14"/>
                <p:cNvCxnSpPr/>
                <p:nvPr/>
              </p:nvCxnSpPr>
              <p:spPr>
                <a:xfrm rot="10800000" flipH="1">
                  <a:off x="1455580" y="2829915"/>
                  <a:ext cx="334784" cy="6692"/>
                </a:xfrm>
                <a:prstGeom prst="straightConnector1">
                  <a:avLst/>
                </a:prstGeom>
                <a:noFill/>
                <a:ln w="28575" cap="flat" cmpd="sng">
                  <a:solidFill>
                    <a:schemeClr val="accent1"/>
                  </a:solidFill>
                  <a:prstDash val="solid"/>
                  <a:miter lim="800000"/>
                  <a:headEnd type="none" w="sm" len="sm"/>
                  <a:tailEnd type="triangle" w="med" len="med"/>
                </a:ln>
                <a:effectLst>
                  <a:outerShdw blurRad="50800" dist="76200" dir="2700000" algn="tl" rotWithShape="0">
                    <a:srgbClr val="000000">
                      <a:alpha val="40000"/>
                    </a:srgbClr>
                  </a:outerShdw>
                </a:effectLst>
              </p:spPr>
            </p:cxnSp>
          </p:grpSp>
          <p:cxnSp>
            <p:nvCxnSpPr>
              <p:cNvPr id="453" name="Google Shape;453;p14"/>
              <p:cNvCxnSpPr/>
              <p:nvPr/>
            </p:nvCxnSpPr>
            <p:spPr>
              <a:xfrm rot="10800000" flipH="1">
                <a:off x="3203848" y="6358306"/>
                <a:ext cx="792088" cy="241286"/>
              </a:xfrm>
              <a:prstGeom prst="bentConnector2">
                <a:avLst/>
              </a:prstGeom>
              <a:noFill/>
              <a:ln w="28575" cap="flat" cmpd="sng">
                <a:solidFill>
                  <a:schemeClr val="accent1"/>
                </a:solidFill>
                <a:prstDash val="solid"/>
                <a:miter lim="800000"/>
                <a:headEnd type="none" w="sm" len="sm"/>
                <a:tailEnd type="triangle" w="med" len="med"/>
              </a:ln>
            </p:spPr>
          </p:cxnSp>
        </p:grpSp>
        <p:grpSp>
          <p:nvGrpSpPr>
            <p:cNvPr id="454" name="Google Shape;454;p14"/>
            <p:cNvGrpSpPr/>
            <p:nvPr/>
          </p:nvGrpSpPr>
          <p:grpSpPr>
            <a:xfrm>
              <a:off x="3193674" y="6307439"/>
              <a:ext cx="2429418" cy="397929"/>
              <a:chOff x="3193674" y="6307439"/>
              <a:chExt cx="2429418" cy="397929"/>
            </a:xfrm>
          </p:grpSpPr>
          <p:cxnSp>
            <p:nvCxnSpPr>
              <p:cNvPr id="455" name="Google Shape;455;p14"/>
              <p:cNvCxnSpPr/>
              <p:nvPr/>
            </p:nvCxnSpPr>
            <p:spPr>
              <a:xfrm flipH="1">
                <a:off x="3193674" y="6366814"/>
                <a:ext cx="1807874" cy="338554"/>
              </a:xfrm>
              <a:prstGeom prst="bentConnector3">
                <a:avLst>
                  <a:gd name="adj1" fmla="val 50000"/>
                </a:avLst>
              </a:prstGeom>
              <a:noFill/>
              <a:ln w="28575" cap="flat" cmpd="sng">
                <a:solidFill>
                  <a:schemeClr val="accent1"/>
                </a:solidFill>
                <a:prstDash val="solid"/>
                <a:miter lim="800000"/>
                <a:headEnd type="none" w="sm" len="sm"/>
                <a:tailEnd type="triangle" w="med" len="med"/>
              </a:ln>
            </p:spPr>
          </p:cxnSp>
          <p:sp>
            <p:nvSpPr>
              <p:cNvPr id="456" name="Google Shape;456;p14"/>
              <p:cNvSpPr/>
              <p:nvPr/>
            </p:nvSpPr>
            <p:spPr>
              <a:xfrm>
                <a:off x="4110924" y="6307439"/>
                <a:ext cx="1512168" cy="1283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cxnSp>
        <p:nvCxnSpPr>
          <p:cNvPr id="457" name="Google Shape;457;p14"/>
          <p:cNvCxnSpPr/>
          <p:nvPr/>
        </p:nvCxnSpPr>
        <p:spPr>
          <a:xfrm flipH="1">
            <a:off x="3132403" y="2922494"/>
            <a:ext cx="721332" cy="1765"/>
          </a:xfrm>
          <a:prstGeom prst="straightConnector1">
            <a:avLst/>
          </a:prstGeom>
          <a:noFill/>
          <a:ln w="28575" cap="flat" cmpd="sng">
            <a:solidFill>
              <a:srgbClr val="525252"/>
            </a:solidFill>
            <a:prstDash val="solid"/>
            <a:miter lim="800000"/>
            <a:headEnd type="none" w="sm" len="sm"/>
            <a:tailEnd type="triangle" w="med" len="med"/>
          </a:ln>
          <a:effectLst>
            <a:outerShdw blurRad="50800" dist="76200" dir="2700000" algn="tl" rotWithShape="0">
              <a:srgbClr val="000000">
                <a:alpha val="40000"/>
              </a:srgbClr>
            </a:outerShdw>
          </a:effectLst>
        </p:spPr>
      </p:cxnSp>
      <p:sp>
        <p:nvSpPr>
          <p:cNvPr id="458" name="Google Shape;458;p14"/>
          <p:cNvSpPr txBox="1"/>
          <p:nvPr/>
        </p:nvSpPr>
        <p:spPr>
          <a:xfrm>
            <a:off x="1398803" y="6355147"/>
            <a:ext cx="6238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glycerol</a:t>
            </a:r>
            <a:endParaRPr/>
          </a:p>
          <a:p>
            <a:pPr marL="0" marR="0" lvl="0" indent="0" algn="l" rtl="0">
              <a:spcBef>
                <a:spcPts val="0"/>
              </a:spcBef>
              <a:spcAft>
                <a:spcPts val="0"/>
              </a:spcAft>
              <a:buNone/>
            </a:pPr>
            <a:r>
              <a:rPr lang="en-US" sz="600" b="1">
                <a:solidFill>
                  <a:schemeClr val="dk1"/>
                </a:solidFill>
                <a:latin typeface="Calibri"/>
                <a:ea typeface="Calibri"/>
                <a:cs typeface="Calibri"/>
                <a:sym typeface="Calibri"/>
              </a:rPr>
              <a:t> </a:t>
            </a:r>
            <a:endParaRPr sz="3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050" b="1">
                <a:solidFill>
                  <a:schemeClr val="dk1"/>
                </a:solidFill>
                <a:latin typeface="Calibri"/>
                <a:ea typeface="Calibri"/>
                <a:cs typeface="Calibri"/>
                <a:sym typeface="Calibri"/>
              </a:rPr>
              <a:t>kinase</a:t>
            </a:r>
            <a:endParaRPr/>
          </a:p>
        </p:txBody>
      </p:sp>
      <p:sp>
        <p:nvSpPr>
          <p:cNvPr id="2" name="TextBox 1">
            <a:extLst>
              <a:ext uri="{FF2B5EF4-FFF2-40B4-BE49-F238E27FC236}">
                <a16:creationId xmlns:a16="http://schemas.microsoft.com/office/drawing/2014/main" id="{AD18231B-8427-B74E-91A8-1BC3EE43818E}"/>
              </a:ext>
            </a:extLst>
          </p:cNvPr>
          <p:cNvSpPr txBox="1"/>
          <p:nvPr/>
        </p:nvSpPr>
        <p:spPr>
          <a:xfrm>
            <a:off x="3313390" y="755772"/>
            <a:ext cx="2919698" cy="707886"/>
          </a:xfrm>
          <a:prstGeom prst="rect">
            <a:avLst/>
          </a:prstGeom>
          <a:noFill/>
        </p:spPr>
        <p:txBody>
          <a:bodyPr wrap="square" rtlCol="0">
            <a:spAutoFit/>
          </a:bodyPr>
          <a:lstStyle/>
          <a:p>
            <a:pPr algn="l"/>
            <a:r>
              <a:rPr lang="en-US" sz="4000" b="1">
                <a:solidFill>
                  <a:srgbClr val="00B0F0"/>
                </a:solidFill>
              </a:rPr>
              <a:t>مش مطلوبة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1000"/>
                                        <p:tgtEl>
                                          <p:spTgt spid="403"/>
                                        </p:tgtEl>
                                      </p:cBhvr>
                                    </p:animEffect>
                                  </p:childTnLst>
                                </p:cTn>
                              </p:par>
                              <p:par>
                                <p:cTn id="13" presetID="10" presetClass="entr" presetSubtype="0" fill="hold" nodeType="withEffect">
                                  <p:stCondLst>
                                    <p:cond delay="0"/>
                                  </p:stCondLst>
                                  <p:childTnLst>
                                    <p:set>
                                      <p:cBhvr>
                                        <p:cTn id="14" dur="1" fill="hold">
                                          <p:stCondLst>
                                            <p:cond delay="0"/>
                                          </p:stCondLst>
                                        </p:cTn>
                                        <p:tgtEl>
                                          <p:spTgt spid="457"/>
                                        </p:tgtEl>
                                        <p:attrNameLst>
                                          <p:attrName>style.visibility</p:attrName>
                                        </p:attrNameLst>
                                      </p:cBhvr>
                                      <p:to>
                                        <p:strVal val="visible"/>
                                      </p:to>
                                    </p:set>
                                    <p:animEffect transition="in" filter="fade">
                                      <p:cBhvr>
                                        <p:cTn id="15" dur="500"/>
                                        <p:tgtEl>
                                          <p:spTgt spid="457"/>
                                        </p:tgtEl>
                                      </p:cBhvr>
                                    </p:animEffect>
                                  </p:childTnLst>
                                </p:cTn>
                              </p:par>
                              <p:par>
                                <p:cTn id="16" presetID="10" presetClass="entr" presetSubtype="0" fill="hold" nodeType="withEffect">
                                  <p:stCondLst>
                                    <p:cond delay="0"/>
                                  </p:stCondLst>
                                  <p:childTnLst>
                                    <p:set>
                                      <p:cBhvr>
                                        <p:cTn id="17" dur="1" fill="hold">
                                          <p:stCondLst>
                                            <p:cond delay="0"/>
                                          </p:stCondLst>
                                        </p:cTn>
                                        <p:tgtEl>
                                          <p:spTgt spid="440"/>
                                        </p:tgtEl>
                                        <p:attrNameLst>
                                          <p:attrName>style.visibility</p:attrName>
                                        </p:attrNameLst>
                                      </p:cBhvr>
                                      <p:to>
                                        <p:strVal val="visible"/>
                                      </p:to>
                                    </p:set>
                                    <p:animEffect transition="in" filter="fade">
                                      <p:cBhvr>
                                        <p:cTn id="18" dur="1000"/>
                                        <p:tgtEl>
                                          <p:spTgt spid="4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6"/>
                                        </p:tgtEl>
                                        <p:attrNameLst>
                                          <p:attrName>style.visibility</p:attrName>
                                        </p:attrNameLst>
                                      </p:cBhvr>
                                      <p:to>
                                        <p:strVal val="visible"/>
                                      </p:to>
                                    </p:set>
                                    <p:animEffect transition="in" filter="fade">
                                      <p:cBhvr>
                                        <p:cTn id="23" dur="1000"/>
                                        <p:tgtEl>
                                          <p:spTgt spid="446"/>
                                        </p:tgtEl>
                                      </p:cBhvr>
                                    </p:animEffect>
                                  </p:childTnLst>
                                </p:cTn>
                              </p:par>
                              <p:par>
                                <p:cTn id="24" presetID="10" presetClass="entr" presetSubtype="0" fill="hold" nodeType="withEffect">
                                  <p:stCondLst>
                                    <p:cond delay="0"/>
                                  </p:stCondLst>
                                  <p:childTnLst>
                                    <p:set>
                                      <p:cBhvr>
                                        <p:cTn id="25" dur="1" fill="hold">
                                          <p:stCondLst>
                                            <p:cond delay="0"/>
                                          </p:stCondLst>
                                        </p:cTn>
                                        <p:tgtEl>
                                          <p:spTgt spid="458"/>
                                        </p:tgtEl>
                                        <p:attrNameLst>
                                          <p:attrName>style.visibility</p:attrName>
                                        </p:attrNameLst>
                                      </p:cBhvr>
                                      <p:to>
                                        <p:strVal val="visible"/>
                                      </p:to>
                                    </p:set>
                                    <p:animEffect transition="in" filter="fade">
                                      <p:cBhvr>
                                        <p:cTn id="26" dur="1000"/>
                                        <p:tgtEl>
                                          <p:spTgt spid="4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0"/>
                                        </p:tgtEl>
                                        <p:attrNameLst>
                                          <p:attrName>style.visibility</p:attrName>
                                        </p:attrNameLst>
                                      </p:cBhvr>
                                      <p:to>
                                        <p:strVal val="visible"/>
                                      </p:to>
                                    </p:set>
                                    <p:animEffect transition="in" filter="fade">
                                      <p:cBhvr>
                                        <p:cTn id="31" dur="500"/>
                                        <p:tgtEl>
                                          <p:spTgt spid="4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5"/>
                                        </p:tgtEl>
                                        <p:attrNameLst>
                                          <p:attrName>style.visibility</p:attrName>
                                        </p:attrNameLst>
                                      </p:cBhvr>
                                      <p:to>
                                        <p:strVal val="visible"/>
                                      </p:to>
                                    </p:set>
                                    <p:animEffect transition="in" filter="fade">
                                      <p:cBhvr>
                                        <p:cTn id="36" dur="500"/>
                                        <p:tgtEl>
                                          <p:spTgt spid="4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1"/>
                                        </p:tgtEl>
                                        <p:attrNameLst>
                                          <p:attrName>style.visibility</p:attrName>
                                        </p:attrNameLst>
                                      </p:cBhvr>
                                      <p:to>
                                        <p:strVal val="visible"/>
                                      </p:to>
                                    </p:set>
                                    <p:animEffect transition="in" filter="fade">
                                      <p:cBhvr>
                                        <p:cTn id="41" dur="500"/>
                                        <p:tgtEl>
                                          <p:spTgt spid="411"/>
                                        </p:tgtEl>
                                      </p:cBhvr>
                                    </p:animEffect>
                                  </p:childTnLst>
                                </p:cTn>
                              </p:par>
                              <p:par>
                                <p:cTn id="42" presetID="10" presetClass="entr" presetSubtype="0" fill="hold" nodeType="withEffect">
                                  <p:stCondLst>
                                    <p:cond delay="0"/>
                                  </p:stCondLst>
                                  <p:childTnLst>
                                    <p:set>
                                      <p:cBhvr>
                                        <p:cTn id="43" dur="1" fill="hold">
                                          <p:stCondLst>
                                            <p:cond delay="0"/>
                                          </p:stCondLst>
                                        </p:cTn>
                                        <p:tgtEl>
                                          <p:spTgt spid="412"/>
                                        </p:tgtEl>
                                        <p:attrNameLst>
                                          <p:attrName>style.visibility</p:attrName>
                                        </p:attrNameLst>
                                      </p:cBhvr>
                                      <p:to>
                                        <p:strVal val="visible"/>
                                      </p:to>
                                    </p:set>
                                    <p:animEffect transition="in" filter="fade">
                                      <p:cBhvr>
                                        <p:cTn id="44"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sz="4000" b="1">
              <a:solidFill>
                <a:srgbClr val="C00000"/>
              </a:solidFill>
            </a:endParaRPr>
          </a:p>
        </p:txBody>
      </p:sp>
      <p:sp>
        <p:nvSpPr>
          <p:cNvPr id="590" name="Google Shape;590;p1"/>
          <p:cNvSpPr txBox="1">
            <a:spLocks noGrp="1"/>
          </p:cNvSpPr>
          <p:nvPr>
            <p:ph type="body" idx="1"/>
          </p:nvPr>
        </p:nvSpPr>
        <p:spPr>
          <a:xfrm>
            <a:off x="394208" y="1152128"/>
            <a:ext cx="8678400" cy="2675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700"/>
              <a:buChar char="•"/>
            </a:pPr>
            <a:r>
              <a:rPr lang="en-US" sz="2700">
                <a:latin typeface="Arial"/>
                <a:ea typeface="Arial"/>
                <a:cs typeface="Arial"/>
                <a:sym typeface="Arial"/>
              </a:rPr>
              <a:t>In aerobic respiration, pyruvate (3C) joins the citric acid cycle after its conversion to acetyl CoA (2C)</a:t>
            </a:r>
            <a:endParaRPr/>
          </a:p>
          <a:p>
            <a:pPr marL="228600" lvl="0" indent="-228600" algn="l" rtl="0">
              <a:lnSpc>
                <a:spcPct val="90000"/>
              </a:lnSpc>
              <a:spcBef>
                <a:spcPts val="1000"/>
              </a:spcBef>
              <a:spcAft>
                <a:spcPts val="0"/>
              </a:spcAft>
              <a:buClr>
                <a:schemeClr val="dk1"/>
              </a:buClr>
              <a:buSzPts val="2700"/>
              <a:buChar char="•"/>
            </a:pPr>
            <a:r>
              <a:rPr lang="en-US" sz="2700">
                <a:latin typeface="Arial"/>
                <a:ea typeface="Arial"/>
                <a:cs typeface="Arial"/>
                <a:sym typeface="Arial"/>
              </a:rPr>
              <a:t>Citric acid cycle occurs in the mitochondrial matrix. Shuttling of pyruvate from the cytosol is facilitated by a  transporter protein embedded in the inner mitochondrial membrane called </a:t>
            </a:r>
            <a:r>
              <a:rPr lang="en-US" sz="2700">
                <a:solidFill>
                  <a:srgbClr val="C00000"/>
                </a:solidFill>
                <a:latin typeface="Arial"/>
                <a:ea typeface="Arial"/>
                <a:cs typeface="Arial"/>
                <a:sym typeface="Arial"/>
              </a:rPr>
              <a:t>pyruvate translocase  </a:t>
            </a:r>
            <a:endParaRPr/>
          </a:p>
        </p:txBody>
      </p:sp>
      <p:pic>
        <p:nvPicPr>
          <p:cNvPr id="591" name="Google Shape;591;p1"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592" name="Google Shape;592;p1"/>
          <p:cNvSpPr/>
          <p:nvPr/>
        </p:nvSpPr>
        <p:spPr>
          <a:xfrm>
            <a:off x="-32" y="24"/>
            <a:ext cx="428700"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1"/>
          <p:cNvSpPr/>
          <p:nvPr/>
        </p:nvSpPr>
        <p:spPr>
          <a:xfrm>
            <a:off x="6156176" y="5373216"/>
            <a:ext cx="360000" cy="28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94" name="Google Shape;594;p1"/>
          <p:cNvGrpSpPr/>
          <p:nvPr/>
        </p:nvGrpSpPr>
        <p:grpSpPr>
          <a:xfrm>
            <a:off x="3596845" y="3827271"/>
            <a:ext cx="5118663" cy="2702034"/>
            <a:chOff x="2311541" y="3854655"/>
            <a:chExt cx="5118663" cy="2702034"/>
          </a:xfrm>
        </p:grpSpPr>
        <p:pic>
          <p:nvPicPr>
            <p:cNvPr id="595" name="Google Shape;595;p1"/>
            <p:cNvPicPr preferRelativeResize="0"/>
            <p:nvPr/>
          </p:nvPicPr>
          <p:blipFill rotWithShape="1">
            <a:blip r:embed="rId4">
              <a:alphaModFix/>
            </a:blip>
            <a:srcRect l="48421" t="6759" r="4328" b="7675"/>
            <a:stretch/>
          </p:blipFill>
          <p:spPr>
            <a:xfrm>
              <a:off x="4882150" y="3854655"/>
              <a:ext cx="2548054" cy="2489676"/>
            </a:xfrm>
            <a:prstGeom prst="rect">
              <a:avLst/>
            </a:prstGeom>
            <a:noFill/>
            <a:ln>
              <a:noFill/>
            </a:ln>
          </p:spPr>
        </p:pic>
        <p:pic>
          <p:nvPicPr>
            <p:cNvPr id="596" name="Google Shape;596;p1"/>
            <p:cNvPicPr preferRelativeResize="0"/>
            <p:nvPr/>
          </p:nvPicPr>
          <p:blipFill rotWithShape="1">
            <a:blip r:embed="rId4">
              <a:alphaModFix/>
            </a:blip>
            <a:srcRect t="50000" r="52362"/>
            <a:stretch/>
          </p:blipFill>
          <p:spPr>
            <a:xfrm>
              <a:off x="2311541" y="5101911"/>
              <a:ext cx="2568984" cy="1454778"/>
            </a:xfrm>
            <a:prstGeom prst="rect">
              <a:avLst/>
            </a:prstGeom>
            <a:noFill/>
            <a:ln>
              <a:noFill/>
            </a:ln>
          </p:spPr>
        </p:pic>
      </p:grpSp>
      <p:sp>
        <p:nvSpPr>
          <p:cNvPr id="597" name="Google Shape;597;p1"/>
          <p:cNvSpPr txBox="1"/>
          <p:nvPr/>
        </p:nvSpPr>
        <p:spPr>
          <a:xfrm>
            <a:off x="548559" y="5517232"/>
            <a:ext cx="24393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 Sources of Acetyl coA :</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FF0000"/>
                </a:solidFill>
                <a:latin typeface="Arial"/>
                <a:ea typeface="Arial"/>
                <a:cs typeface="Arial"/>
                <a:sym typeface="Arial"/>
              </a:rPr>
              <a:t>Pyruvate : </a:t>
            </a:r>
            <a:r>
              <a:rPr lang="en-US" sz="1400" b="1" i="0" u="none" strike="noStrike" cap="none">
                <a:solidFill>
                  <a:srgbClr val="525252"/>
                </a:solidFill>
                <a:latin typeface="Arial"/>
                <a:ea typeface="Arial"/>
                <a:cs typeface="Arial"/>
                <a:sym typeface="Arial"/>
              </a:rPr>
              <a:t>turn to Acetyl coA to enter krebs cycle </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FF0000"/>
                </a:solidFill>
                <a:latin typeface="Arial"/>
                <a:ea typeface="Arial"/>
                <a:cs typeface="Arial"/>
                <a:sym typeface="Arial"/>
              </a:rPr>
              <a:t>Fatty acid oxidation</a:t>
            </a:r>
            <a:endParaRPr/>
          </a:p>
        </p:txBody>
      </p:sp>
      <p:sp>
        <p:nvSpPr>
          <p:cNvPr id="598" name="Google Shape;598;p1"/>
          <p:cNvSpPr txBox="1"/>
          <p:nvPr/>
        </p:nvSpPr>
        <p:spPr>
          <a:xfrm>
            <a:off x="617553" y="3624517"/>
            <a:ext cx="2979300" cy="129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US" sz="1600" b="1">
                <a:solidFill>
                  <a:schemeClr val="dk1"/>
                </a:solidFill>
              </a:rPr>
              <a:t>*</a:t>
            </a:r>
            <a:r>
              <a:rPr lang="en-US" sz="1600" b="1">
                <a:solidFill>
                  <a:srgbClr val="00B0F0"/>
                </a:solidFill>
              </a:rPr>
              <a:t>First the pyruvate is transported to mitochondrial matrix and then will turn to Acetyl coA</a:t>
            </a:r>
            <a:endParaRPr/>
          </a:p>
          <a:p>
            <a:pPr marL="0" lvl="0" indent="0" algn="l" rtl="0">
              <a:spcBef>
                <a:spcPts val="0"/>
              </a:spcBef>
              <a:spcAft>
                <a:spcPts val="0"/>
              </a:spcAft>
              <a:buNone/>
            </a:pPr>
            <a:endParaRPr sz="1600" b="1">
              <a:solidFill>
                <a:srgbClr val="4A86E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6"/>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sz="4000" b="1">
              <a:solidFill>
                <a:srgbClr val="C00000"/>
              </a:solidFill>
            </a:endParaRPr>
          </a:p>
        </p:txBody>
      </p:sp>
      <p:pic>
        <p:nvPicPr>
          <p:cNvPr id="478" name="Google Shape;478;p16"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479" name="Google Shape;479;p16"/>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16"/>
          <p:cNvSpPr/>
          <p:nvPr/>
        </p:nvSpPr>
        <p:spPr>
          <a:xfrm>
            <a:off x="6156176" y="5373216"/>
            <a:ext cx="360040" cy="288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1" name="Google Shape;481;p16"/>
          <p:cNvPicPr preferRelativeResize="0"/>
          <p:nvPr/>
        </p:nvPicPr>
        <p:blipFill rotWithShape="1">
          <a:blip r:embed="rId4">
            <a:alphaModFix/>
          </a:blip>
          <a:srcRect b="2846"/>
          <a:stretch/>
        </p:blipFill>
        <p:spPr>
          <a:xfrm>
            <a:off x="524376" y="1594192"/>
            <a:ext cx="8368104" cy="4499104"/>
          </a:xfrm>
          <a:prstGeom prst="rect">
            <a:avLst/>
          </a:prstGeom>
          <a:noFill/>
          <a:ln>
            <a:noFill/>
          </a:ln>
        </p:spPr>
      </p:pic>
      <p:sp>
        <p:nvSpPr>
          <p:cNvPr id="482" name="Google Shape;482;p16"/>
          <p:cNvSpPr txBox="1"/>
          <p:nvPr/>
        </p:nvSpPr>
        <p:spPr>
          <a:xfrm>
            <a:off x="3468196" y="3645024"/>
            <a:ext cx="26879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C00000"/>
                </a:solidFill>
                <a:latin typeface="Calibri"/>
                <a:ea typeface="Calibri"/>
                <a:cs typeface="Calibri"/>
                <a:sym typeface="Calibri"/>
              </a:rPr>
              <a:t>Pyruvate dehydrogenase complex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7"/>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sz="4000" b="1">
              <a:solidFill>
                <a:srgbClr val="C00000"/>
              </a:solidFill>
            </a:endParaRPr>
          </a:p>
        </p:txBody>
      </p:sp>
      <p:sp>
        <p:nvSpPr>
          <p:cNvPr id="489" name="Google Shape;489;p17"/>
          <p:cNvSpPr txBox="1">
            <a:spLocks noGrp="1"/>
          </p:cNvSpPr>
          <p:nvPr>
            <p:ph type="body" idx="1"/>
          </p:nvPr>
        </p:nvSpPr>
        <p:spPr>
          <a:xfrm>
            <a:off x="394208" y="1152128"/>
            <a:ext cx="8678386" cy="5705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700"/>
              <a:buChar char="•"/>
            </a:pPr>
            <a:r>
              <a:rPr lang="en-US" sz="2700">
                <a:latin typeface="Arial"/>
                <a:ea typeface="Arial"/>
                <a:cs typeface="Arial"/>
                <a:sym typeface="Arial"/>
              </a:rPr>
              <a:t>Pyruvate dehydrogenase complex (PDC) catalyzes the </a:t>
            </a:r>
            <a:r>
              <a:rPr lang="en-US" sz="2700" b="1">
                <a:solidFill>
                  <a:srgbClr val="C00000"/>
                </a:solidFill>
                <a:latin typeface="Arial"/>
                <a:ea typeface="Arial"/>
                <a:cs typeface="Arial"/>
                <a:sym typeface="Arial"/>
              </a:rPr>
              <a:t>irreversible</a:t>
            </a:r>
            <a:r>
              <a:rPr lang="en-US" sz="2700">
                <a:latin typeface="Arial"/>
                <a:ea typeface="Arial"/>
                <a:cs typeface="Arial"/>
                <a:sym typeface="Arial"/>
              </a:rPr>
              <a:t> oxidative decarboxylation of pyruvate into Acetyl CoA with the release of CO</a:t>
            </a:r>
            <a:r>
              <a:rPr lang="en-US" sz="2700" baseline="-25000">
                <a:latin typeface="Arial"/>
                <a:ea typeface="Arial"/>
                <a:cs typeface="Arial"/>
                <a:sym typeface="Arial"/>
              </a:rPr>
              <a:t>2</a:t>
            </a:r>
            <a:r>
              <a:rPr lang="en-US" sz="2700">
                <a:latin typeface="Arial"/>
                <a:ea typeface="Arial"/>
                <a:cs typeface="Arial"/>
                <a:sym typeface="Arial"/>
              </a:rPr>
              <a:t> </a:t>
            </a:r>
            <a:endParaRPr/>
          </a:p>
          <a:p>
            <a:pPr marL="228600" lvl="0" indent="-228600" algn="l" rtl="0">
              <a:lnSpc>
                <a:spcPct val="90000"/>
              </a:lnSpc>
              <a:spcBef>
                <a:spcPts val="1000"/>
              </a:spcBef>
              <a:spcAft>
                <a:spcPts val="0"/>
              </a:spcAft>
              <a:buClr>
                <a:schemeClr val="dk1"/>
              </a:buClr>
              <a:buSzPts val="2700"/>
              <a:buChar char="•"/>
            </a:pPr>
            <a:r>
              <a:rPr lang="en-US" sz="2700">
                <a:latin typeface="Arial"/>
                <a:ea typeface="Arial"/>
                <a:cs typeface="Arial"/>
                <a:sym typeface="Arial"/>
              </a:rPr>
              <a:t>Energy-rich molecule “NADH” is also produced</a:t>
            </a:r>
            <a:endParaRPr/>
          </a:p>
          <a:p>
            <a:pPr marL="228600" lvl="0" indent="-228600" algn="l" rtl="0">
              <a:lnSpc>
                <a:spcPct val="90000"/>
              </a:lnSpc>
              <a:spcBef>
                <a:spcPts val="1000"/>
              </a:spcBef>
              <a:spcAft>
                <a:spcPts val="0"/>
              </a:spcAft>
              <a:buClr>
                <a:schemeClr val="dk1"/>
              </a:buClr>
              <a:buSzPts val="2700"/>
              <a:buChar char="•"/>
            </a:pPr>
            <a:r>
              <a:rPr lang="en-US" sz="2700">
                <a:latin typeface="Arial"/>
                <a:ea typeface="Arial"/>
                <a:cs typeface="Arial"/>
                <a:sym typeface="Arial"/>
              </a:rPr>
              <a:t>Coenzyme A (CoA) acts as acetyl group carrier due to its free sulfhydryl (–SH) end capable of forming thioester bond </a:t>
            </a:r>
            <a:r>
              <a:rPr lang="en-US" sz="2000">
                <a:solidFill>
                  <a:srgbClr val="00B0F0"/>
                </a:solidFill>
                <a:latin typeface="Arial"/>
                <a:ea typeface="Arial"/>
                <a:cs typeface="Arial"/>
                <a:sym typeface="Arial"/>
              </a:rPr>
              <a:t>to enter krebs cycle</a:t>
            </a:r>
            <a:endParaRPr/>
          </a:p>
          <a:p>
            <a:pPr marL="228600" lvl="0" indent="-228600" algn="l" rtl="0">
              <a:lnSpc>
                <a:spcPct val="90000"/>
              </a:lnSpc>
              <a:spcBef>
                <a:spcPts val="1000"/>
              </a:spcBef>
              <a:spcAft>
                <a:spcPts val="0"/>
              </a:spcAft>
              <a:buClr>
                <a:schemeClr val="dk1"/>
              </a:buClr>
              <a:buSzPts val="2700"/>
              <a:buChar char="•"/>
            </a:pPr>
            <a:r>
              <a:rPr lang="en-US" sz="2700">
                <a:latin typeface="Arial"/>
                <a:ea typeface="Arial"/>
                <a:cs typeface="Arial"/>
                <a:sym typeface="Arial"/>
              </a:rPr>
              <a:t>PDC is a multi-enzyme system consists of three catalytic enzymes and five coenzymes (three of them are prosthetic groups as they are tightly bound to their corresponding enzymes)</a:t>
            </a:r>
          </a:p>
          <a:p>
            <a:pPr marL="0" lvl="0" indent="0" algn="l" rtl="0">
              <a:lnSpc>
                <a:spcPct val="90000"/>
              </a:lnSpc>
              <a:spcBef>
                <a:spcPts val="1000"/>
              </a:spcBef>
              <a:spcAft>
                <a:spcPts val="0"/>
              </a:spcAft>
              <a:buClr>
                <a:schemeClr val="dk1"/>
              </a:buClr>
              <a:buSzPts val="2700"/>
              <a:buNone/>
            </a:pPr>
            <a:r>
              <a:rPr lang="en-US" sz="2400">
                <a:solidFill>
                  <a:srgbClr val="00B0F0"/>
                </a:solidFill>
              </a:rPr>
              <a:t>Prosthetic ? The coenzyme is covalently attach with the enzyme </a:t>
            </a:r>
            <a:endParaRPr sz="2400">
              <a:solidFill>
                <a:srgbClr val="00B0F0"/>
              </a:solidFill>
            </a:endParaRPr>
          </a:p>
          <a:p>
            <a:pPr marL="228600" lvl="0" indent="-57150" algn="l" rtl="0">
              <a:lnSpc>
                <a:spcPct val="90000"/>
              </a:lnSpc>
              <a:spcBef>
                <a:spcPts val="1000"/>
              </a:spcBef>
              <a:spcAft>
                <a:spcPts val="0"/>
              </a:spcAft>
              <a:buClr>
                <a:schemeClr val="dk1"/>
              </a:buClr>
              <a:buSzPts val="2700"/>
              <a:buNone/>
            </a:pPr>
            <a:endParaRPr sz="2700">
              <a:latin typeface="Arial"/>
              <a:ea typeface="Arial"/>
              <a:cs typeface="Arial"/>
              <a:sym typeface="Arial"/>
            </a:endParaRPr>
          </a:p>
        </p:txBody>
      </p:sp>
      <p:pic>
        <p:nvPicPr>
          <p:cNvPr id="490" name="Google Shape;490;p17"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491" name="Google Shape;491;p17"/>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8"/>
          <p:cNvSpPr txBox="1">
            <a:spLocks noGrp="1"/>
          </p:cNvSpPr>
          <p:nvPr>
            <p:ph type="title"/>
          </p:nvPr>
        </p:nvSpPr>
        <p:spPr>
          <a:xfrm>
            <a:off x="2308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3600"/>
              <a:buFont typeface="Arial"/>
              <a:buNone/>
            </a:pPr>
            <a:r>
              <a:rPr lang="en-US" sz="3600">
                <a:solidFill>
                  <a:srgbClr val="C00000"/>
                </a:solidFill>
                <a:latin typeface="Arial"/>
                <a:ea typeface="Arial"/>
                <a:cs typeface="Arial"/>
                <a:sym typeface="Arial"/>
              </a:rPr>
              <a:t>Pyruvate Dehydrogenase Complex</a:t>
            </a:r>
            <a:endParaRPr sz="3600" b="1">
              <a:solidFill>
                <a:srgbClr val="C00000"/>
              </a:solidFill>
            </a:endParaRPr>
          </a:p>
        </p:txBody>
      </p:sp>
      <p:sp>
        <p:nvSpPr>
          <p:cNvPr id="498" name="Google Shape;498;p18"/>
          <p:cNvSpPr txBox="1">
            <a:spLocks noGrp="1"/>
          </p:cNvSpPr>
          <p:nvPr>
            <p:ph type="body" idx="1"/>
          </p:nvPr>
        </p:nvSpPr>
        <p:spPr>
          <a:xfrm>
            <a:off x="429704" y="1043914"/>
            <a:ext cx="8714296" cy="58949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400"/>
              <a:buChar char="•"/>
            </a:pPr>
            <a:r>
              <a:rPr lang="en-US" sz="2400" b="1">
                <a:solidFill>
                  <a:schemeClr val="accent1"/>
                </a:solidFill>
                <a:latin typeface="Arial"/>
                <a:ea typeface="Arial"/>
                <a:cs typeface="Arial"/>
                <a:sym typeface="Arial"/>
              </a:rPr>
              <a:t>E1: pyruvate dehydrogenase</a:t>
            </a:r>
            <a:endParaRPr/>
          </a:p>
          <a:p>
            <a:pPr marL="228600" lvl="0" indent="-228600" algn="l" rtl="0">
              <a:lnSpc>
                <a:spcPct val="90000"/>
              </a:lnSpc>
              <a:spcBef>
                <a:spcPts val="1000"/>
              </a:spcBef>
              <a:spcAft>
                <a:spcPts val="0"/>
              </a:spcAft>
              <a:buClr>
                <a:srgbClr val="7F7F7F"/>
              </a:buClr>
              <a:buSzPts val="2400"/>
              <a:buChar char="•"/>
            </a:pPr>
            <a:r>
              <a:rPr lang="en-US" sz="2400" b="1">
                <a:solidFill>
                  <a:srgbClr val="7F7F7F"/>
                </a:solidFill>
                <a:latin typeface="Arial"/>
                <a:ea typeface="Arial"/>
                <a:cs typeface="Arial"/>
                <a:sym typeface="Arial"/>
              </a:rPr>
              <a:t>E2: dihydrolipoamide transacetylase  </a:t>
            </a:r>
            <a:endParaRPr/>
          </a:p>
          <a:p>
            <a:pPr marL="228600" lvl="0" indent="-228600" algn="l" rtl="0">
              <a:lnSpc>
                <a:spcPct val="90000"/>
              </a:lnSpc>
              <a:spcBef>
                <a:spcPts val="1000"/>
              </a:spcBef>
              <a:spcAft>
                <a:spcPts val="0"/>
              </a:spcAft>
              <a:buClr>
                <a:srgbClr val="00B050"/>
              </a:buClr>
              <a:buSzPts val="2400"/>
              <a:buChar char="•"/>
            </a:pPr>
            <a:r>
              <a:rPr lang="en-US" sz="2400" b="1">
                <a:solidFill>
                  <a:srgbClr val="00B050"/>
                </a:solidFill>
                <a:latin typeface="Arial"/>
                <a:ea typeface="Arial"/>
                <a:cs typeface="Arial"/>
                <a:sym typeface="Arial"/>
              </a:rPr>
              <a:t>E3: dihydrolipoamide dehydrogenase</a:t>
            </a:r>
          </a:p>
          <a:p>
            <a:pPr marL="0" lvl="0" indent="0" algn="l" rtl="0">
              <a:lnSpc>
                <a:spcPct val="90000"/>
              </a:lnSpc>
              <a:spcBef>
                <a:spcPts val="1000"/>
              </a:spcBef>
              <a:spcAft>
                <a:spcPts val="0"/>
              </a:spcAft>
              <a:buClr>
                <a:srgbClr val="00B050"/>
              </a:buClr>
              <a:buSzPts val="2400"/>
              <a:buNone/>
            </a:pPr>
            <a:r>
              <a:rPr lang="en-US" sz="1600" b="1">
                <a:solidFill>
                  <a:srgbClr val="00B050"/>
                </a:solidFill>
                <a:latin typeface="Arial"/>
                <a:ea typeface="Arial"/>
                <a:cs typeface="Arial"/>
                <a:sym typeface="Arial"/>
              </a:rPr>
              <a:t>**Names of E1,2,3 مش مطلوبة </a:t>
            </a:r>
            <a:endParaRPr lang="en-US" sz="1600" b="1">
              <a:solidFill>
                <a:srgbClr val="7030A0"/>
              </a:solidFill>
              <a:latin typeface="Arial"/>
              <a:ea typeface="Arial"/>
              <a:cs typeface="Arial"/>
              <a:sym typeface="Arial"/>
            </a:endParaRPr>
          </a:p>
          <a:p>
            <a:pPr marL="228600" lvl="0" indent="-228600" algn="l" rtl="0">
              <a:lnSpc>
                <a:spcPct val="90000"/>
              </a:lnSpc>
              <a:spcBef>
                <a:spcPts val="1000"/>
              </a:spcBef>
              <a:spcAft>
                <a:spcPts val="0"/>
              </a:spcAft>
              <a:buClr>
                <a:srgbClr val="00B050"/>
              </a:buClr>
              <a:buSzPts val="2400"/>
              <a:buChar char="•"/>
            </a:pPr>
            <a:endParaRPr/>
          </a:p>
          <a:p>
            <a:pPr marL="0" lvl="0" indent="0" algn="l" rtl="0">
              <a:lnSpc>
                <a:spcPct val="90000"/>
              </a:lnSpc>
              <a:spcBef>
                <a:spcPts val="1000"/>
              </a:spcBef>
              <a:spcAft>
                <a:spcPts val="0"/>
              </a:spcAft>
              <a:buClr>
                <a:schemeClr val="dk1"/>
              </a:buClr>
              <a:buSzPts val="1200"/>
              <a:buNone/>
            </a:pPr>
            <a:endParaRPr sz="1200" b="1">
              <a:solidFill>
                <a:srgbClr val="00B05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en-US" sz="2400">
                <a:latin typeface="Arial"/>
                <a:ea typeface="Arial"/>
                <a:cs typeface="Arial"/>
                <a:sym typeface="Arial"/>
              </a:rPr>
              <a:t>                                  </a:t>
            </a:r>
            <a:r>
              <a:rPr lang="en-US" u="sng">
                <a:solidFill>
                  <a:srgbClr val="C00000"/>
                </a:solidFill>
                <a:latin typeface="Arial"/>
                <a:ea typeface="Arial"/>
                <a:cs typeface="Arial"/>
                <a:sym typeface="Arial"/>
              </a:rPr>
              <a:t>Coenzymes</a:t>
            </a:r>
            <a:endParaRPr sz="2400" u="sng">
              <a:solidFill>
                <a:srgbClr val="C0000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Thiamine pyrophosphate  (TPP) a prosthetic group of </a:t>
            </a:r>
            <a:r>
              <a:rPr lang="en-US" sz="2400" b="1">
                <a:solidFill>
                  <a:schemeClr val="accent1"/>
                </a:solidFill>
                <a:latin typeface="Arial"/>
                <a:ea typeface="Arial"/>
                <a:cs typeface="Arial"/>
                <a:sym typeface="Arial"/>
              </a:rPr>
              <a:t>E1</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Lipoic acid (lipoamide) a prosthetic group of </a:t>
            </a:r>
            <a:r>
              <a:rPr lang="en-US" sz="2400" b="1">
                <a:solidFill>
                  <a:srgbClr val="7F7F7F"/>
                </a:solidFill>
                <a:latin typeface="Arial"/>
                <a:ea typeface="Arial"/>
                <a:cs typeface="Arial"/>
                <a:sym typeface="Arial"/>
              </a:rPr>
              <a:t>E2</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Flavin adenine dinucleotide (FAD) a prosthetic group of </a:t>
            </a:r>
            <a:r>
              <a:rPr lang="en-US" sz="2400" b="1">
                <a:solidFill>
                  <a:srgbClr val="00B050"/>
                </a:solidFill>
                <a:latin typeface="Arial"/>
                <a:ea typeface="Arial"/>
                <a:cs typeface="Arial"/>
                <a:sym typeface="Arial"/>
              </a:rPr>
              <a:t>E3</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Coenzyme A (CoA or CoA</a:t>
            </a:r>
            <a:r>
              <a:rPr lang="en-US" sz="2400">
                <a:solidFill>
                  <a:srgbClr val="C00000"/>
                </a:solidFill>
                <a:latin typeface="Arial"/>
                <a:ea typeface="Arial"/>
                <a:cs typeface="Arial"/>
                <a:sym typeface="Arial"/>
              </a:rPr>
              <a:t>-SH</a:t>
            </a:r>
            <a:r>
              <a:rPr lang="en-US" sz="2400">
                <a:latin typeface="Arial"/>
                <a:ea typeface="Arial"/>
                <a:cs typeface="Arial"/>
                <a:sym typeface="Arial"/>
              </a:rPr>
              <a:t>)</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Nicotinamide adenine dinucleotide (NAD</a:t>
            </a:r>
            <a:r>
              <a:rPr lang="en-US" sz="2400" baseline="30000">
                <a:solidFill>
                  <a:srgbClr val="C00000"/>
                </a:solidFill>
                <a:latin typeface="Arial"/>
                <a:ea typeface="Arial"/>
                <a:cs typeface="Arial"/>
                <a:sym typeface="Arial"/>
              </a:rPr>
              <a:t>+</a:t>
            </a:r>
            <a:r>
              <a:rPr lang="en-US" sz="2400">
                <a:latin typeface="Arial"/>
                <a:ea typeface="Arial"/>
                <a:cs typeface="Arial"/>
                <a:sym typeface="Arial"/>
              </a:rPr>
              <a:t>)</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sp>
        <p:nvSpPr>
          <p:cNvPr id="499" name="Google Shape;499;p18"/>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0" name="Google Shape;500;p18"/>
          <p:cNvPicPr preferRelativeResize="0"/>
          <p:nvPr/>
        </p:nvPicPr>
        <p:blipFill rotWithShape="1">
          <a:blip r:embed="rId3">
            <a:alphaModFix/>
          </a:blip>
          <a:srcRect l="71941" b="19192"/>
          <a:stretch/>
        </p:blipFill>
        <p:spPr>
          <a:xfrm>
            <a:off x="6588224" y="1224270"/>
            <a:ext cx="2226370" cy="2132722"/>
          </a:xfrm>
          <a:prstGeom prst="rect">
            <a:avLst/>
          </a:prstGeom>
          <a:noFill/>
          <a:ln>
            <a:noFill/>
          </a:ln>
        </p:spPr>
      </p:pic>
      <p:pic>
        <p:nvPicPr>
          <p:cNvPr id="501" name="Google Shape;501;p18" descr="http://www.mutah.edu.jo/images/banners/medi-sign.gif"/>
          <p:cNvPicPr preferRelativeResize="0"/>
          <p:nvPr/>
        </p:nvPicPr>
        <p:blipFill rotWithShape="1">
          <a:blip r:embed="rId4">
            <a:alphaModFix/>
          </a:blip>
          <a:srcRect/>
          <a:stretch/>
        </p:blipFill>
        <p:spPr>
          <a:xfrm>
            <a:off x="7965496" y="326"/>
            <a:ext cx="1143008" cy="1295410"/>
          </a:xfrm>
          <a:prstGeom prst="rect">
            <a:avLst/>
          </a:prstGeom>
          <a:noFill/>
          <a:ln>
            <a:noFill/>
          </a:ln>
        </p:spPr>
      </p:pic>
      <p:sp>
        <p:nvSpPr>
          <p:cNvPr id="502" name="Google Shape;502;p18"/>
          <p:cNvSpPr txBox="1"/>
          <p:nvPr/>
        </p:nvSpPr>
        <p:spPr>
          <a:xfrm>
            <a:off x="368488" y="2858102"/>
            <a:ext cx="8748464" cy="422108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US" sz="1600" b="1">
                <a:solidFill>
                  <a:srgbClr val="7030A0"/>
                </a:solidFill>
              </a:rPr>
              <a:t>**Names of coenzymes مطلوبة &amp; prosthetic group for which E</a:t>
            </a:r>
            <a:endParaRPr sz="1600" b="1">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19"/>
          <p:cNvPicPr preferRelativeResize="0"/>
          <p:nvPr/>
        </p:nvPicPr>
        <p:blipFill rotWithShape="1">
          <a:blip r:embed="rId3">
            <a:alphaModFix/>
          </a:blip>
          <a:srcRect l="4487" t="57102" r="3978" b="14489"/>
          <a:stretch/>
        </p:blipFill>
        <p:spPr>
          <a:xfrm>
            <a:off x="1115616" y="5085184"/>
            <a:ext cx="7416824" cy="1728192"/>
          </a:xfrm>
          <a:prstGeom prst="rect">
            <a:avLst/>
          </a:prstGeom>
          <a:noFill/>
          <a:ln>
            <a:noFill/>
          </a:ln>
        </p:spPr>
      </p:pic>
      <p:sp>
        <p:nvSpPr>
          <p:cNvPr id="509" name="Google Shape;509;p19"/>
          <p:cNvSpPr txBox="1">
            <a:spLocks noGrp="1"/>
          </p:cNvSpPr>
          <p:nvPr>
            <p:ph type="title"/>
          </p:nvPr>
        </p:nvSpPr>
        <p:spPr>
          <a:xfrm>
            <a:off x="230832" y="-9939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00B0F0"/>
                </a:solidFill>
              </a:rPr>
              <a:t>Coenzymes Structure </a:t>
            </a:r>
            <a:endParaRPr sz="4000">
              <a:solidFill>
                <a:srgbClr val="00B0F0"/>
              </a:solidFill>
            </a:endParaRPr>
          </a:p>
        </p:txBody>
      </p:sp>
      <p:sp>
        <p:nvSpPr>
          <p:cNvPr id="510" name="Google Shape;510;p19"/>
          <p:cNvSpPr txBox="1">
            <a:spLocks noGrp="1"/>
          </p:cNvSpPr>
          <p:nvPr>
            <p:ph type="body" idx="1"/>
          </p:nvPr>
        </p:nvSpPr>
        <p:spPr>
          <a:xfrm>
            <a:off x="394208" y="1152128"/>
            <a:ext cx="8714296" cy="57058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endParaRPr sz="1200" b="1">
              <a:solidFill>
                <a:srgbClr val="00B05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sp>
        <p:nvSpPr>
          <p:cNvPr id="511" name="Google Shape;511;p19"/>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 name="Google Shape;512;p19" descr="http://www.mutah.edu.jo/images/banners/medi-sign.gif"/>
          <p:cNvPicPr preferRelativeResize="0"/>
          <p:nvPr/>
        </p:nvPicPr>
        <p:blipFill rotWithShape="1">
          <a:blip r:embed="rId4">
            <a:alphaModFix/>
          </a:blip>
          <a:srcRect/>
          <a:stretch/>
        </p:blipFill>
        <p:spPr>
          <a:xfrm>
            <a:off x="7965496" y="326"/>
            <a:ext cx="1143008" cy="1295410"/>
          </a:xfrm>
          <a:prstGeom prst="rect">
            <a:avLst/>
          </a:prstGeom>
          <a:noFill/>
          <a:ln>
            <a:noFill/>
          </a:ln>
        </p:spPr>
      </p:pic>
      <p:sp>
        <p:nvSpPr>
          <p:cNvPr id="513" name="Google Shape;513;p19"/>
          <p:cNvSpPr txBox="1"/>
          <p:nvPr/>
        </p:nvSpPr>
        <p:spPr>
          <a:xfrm>
            <a:off x="395536" y="2636912"/>
            <a:ext cx="8748464" cy="422108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p:txBody>
      </p:sp>
      <p:pic>
        <p:nvPicPr>
          <p:cNvPr id="514" name="Google Shape;514;p19"/>
          <p:cNvPicPr preferRelativeResize="0"/>
          <p:nvPr/>
        </p:nvPicPr>
        <p:blipFill rotWithShape="1">
          <a:blip r:embed="rId5">
            <a:alphaModFix/>
          </a:blip>
          <a:srcRect/>
          <a:stretch/>
        </p:blipFill>
        <p:spPr>
          <a:xfrm>
            <a:off x="1619672" y="3385382"/>
            <a:ext cx="5976664" cy="2059842"/>
          </a:xfrm>
          <a:prstGeom prst="rect">
            <a:avLst/>
          </a:prstGeom>
          <a:noFill/>
          <a:ln>
            <a:noFill/>
          </a:ln>
        </p:spPr>
      </p:pic>
      <p:pic>
        <p:nvPicPr>
          <p:cNvPr id="515" name="Google Shape;515;p19"/>
          <p:cNvPicPr preferRelativeResize="0"/>
          <p:nvPr/>
        </p:nvPicPr>
        <p:blipFill rotWithShape="1">
          <a:blip r:embed="rId6">
            <a:alphaModFix/>
          </a:blip>
          <a:srcRect/>
          <a:stretch/>
        </p:blipFill>
        <p:spPr>
          <a:xfrm>
            <a:off x="2195736" y="1505092"/>
            <a:ext cx="4656718" cy="2211940"/>
          </a:xfrm>
          <a:prstGeom prst="rect">
            <a:avLst/>
          </a:prstGeom>
          <a:noFill/>
          <a:ln>
            <a:noFill/>
          </a:ln>
        </p:spPr>
      </p:pic>
      <p:grpSp>
        <p:nvGrpSpPr>
          <p:cNvPr id="516" name="Google Shape;516;p19"/>
          <p:cNvGrpSpPr/>
          <p:nvPr/>
        </p:nvGrpSpPr>
        <p:grpSpPr>
          <a:xfrm>
            <a:off x="4571438" y="707210"/>
            <a:ext cx="1210184" cy="1065606"/>
            <a:chOff x="4571438" y="707210"/>
            <a:chExt cx="1210184" cy="1065606"/>
          </a:xfrm>
        </p:grpSpPr>
        <p:grpSp>
          <p:nvGrpSpPr>
            <p:cNvPr id="517" name="Google Shape;517;p19"/>
            <p:cNvGrpSpPr/>
            <p:nvPr/>
          </p:nvGrpSpPr>
          <p:grpSpPr>
            <a:xfrm>
              <a:off x="4571438" y="707210"/>
              <a:ext cx="1210184" cy="1065606"/>
              <a:chOff x="4571438" y="707210"/>
              <a:chExt cx="1210184" cy="1065606"/>
            </a:xfrm>
          </p:grpSpPr>
          <p:grpSp>
            <p:nvGrpSpPr>
              <p:cNvPr id="518" name="Google Shape;518;p19"/>
              <p:cNvGrpSpPr/>
              <p:nvPr/>
            </p:nvGrpSpPr>
            <p:grpSpPr>
              <a:xfrm>
                <a:off x="4571438" y="707210"/>
                <a:ext cx="1210184" cy="1065606"/>
                <a:chOff x="6602738" y="1168286"/>
                <a:chExt cx="1210184" cy="1065606"/>
              </a:xfrm>
            </p:grpSpPr>
            <p:grpSp>
              <p:nvGrpSpPr>
                <p:cNvPr id="519" name="Google Shape;519;p19"/>
                <p:cNvGrpSpPr/>
                <p:nvPr/>
              </p:nvGrpSpPr>
              <p:grpSpPr>
                <a:xfrm>
                  <a:off x="6786689" y="1295736"/>
                  <a:ext cx="852627" cy="831311"/>
                  <a:chOff x="6777640" y="1295736"/>
                  <a:chExt cx="852627" cy="831311"/>
                </a:xfrm>
              </p:grpSpPr>
              <p:pic>
                <p:nvPicPr>
                  <p:cNvPr id="520" name="Google Shape;520;p19"/>
                  <p:cNvPicPr preferRelativeResize="0"/>
                  <p:nvPr/>
                </p:nvPicPr>
                <p:blipFill rotWithShape="1">
                  <a:blip r:embed="rId7">
                    <a:alphaModFix/>
                  </a:blip>
                  <a:srcRect/>
                  <a:stretch/>
                </p:blipFill>
                <p:spPr>
                  <a:xfrm>
                    <a:off x="6777640" y="1295736"/>
                    <a:ext cx="852627" cy="831311"/>
                  </a:xfrm>
                  <a:prstGeom prst="rect">
                    <a:avLst/>
                  </a:prstGeom>
                  <a:noFill/>
                  <a:ln>
                    <a:noFill/>
                  </a:ln>
                </p:spPr>
              </p:pic>
              <p:sp>
                <p:nvSpPr>
                  <p:cNvPr id="521" name="Google Shape;521;p19"/>
                  <p:cNvSpPr txBox="1"/>
                  <p:nvPr/>
                </p:nvSpPr>
                <p:spPr>
                  <a:xfrm>
                    <a:off x="6876256" y="1314607"/>
                    <a:ext cx="367408" cy="5755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C00000"/>
                        </a:solidFill>
                        <a:latin typeface="Calibri"/>
                        <a:ea typeface="Calibri"/>
                        <a:cs typeface="Calibri"/>
                        <a:sym typeface="Calibri"/>
                      </a:rPr>
                      <a:t>..</a:t>
                    </a:r>
                    <a:endParaRPr/>
                  </a:p>
                </p:txBody>
              </p:sp>
            </p:grpSp>
            <p:grpSp>
              <p:nvGrpSpPr>
                <p:cNvPr id="522" name="Google Shape;522;p19"/>
                <p:cNvGrpSpPr/>
                <p:nvPr/>
              </p:nvGrpSpPr>
              <p:grpSpPr>
                <a:xfrm>
                  <a:off x="6602738" y="1168286"/>
                  <a:ext cx="1210184" cy="1065606"/>
                  <a:chOff x="6602738" y="1168286"/>
                  <a:chExt cx="1210184" cy="1065606"/>
                </a:xfrm>
              </p:grpSpPr>
              <p:sp>
                <p:nvSpPr>
                  <p:cNvPr id="523" name="Google Shape;523;p19"/>
                  <p:cNvSpPr/>
                  <p:nvPr/>
                </p:nvSpPr>
                <p:spPr>
                  <a:xfrm>
                    <a:off x="7023933" y="1168286"/>
                    <a:ext cx="360040" cy="35830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19"/>
                  <p:cNvSpPr/>
                  <p:nvPr/>
                </p:nvSpPr>
                <p:spPr>
                  <a:xfrm>
                    <a:off x="7452882" y="1875592"/>
                    <a:ext cx="360040" cy="35830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19"/>
                  <p:cNvSpPr/>
                  <p:nvPr/>
                </p:nvSpPr>
                <p:spPr>
                  <a:xfrm>
                    <a:off x="6602738" y="1844824"/>
                    <a:ext cx="360040" cy="35830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26" name="Google Shape;526;p19"/>
              <p:cNvSpPr/>
              <p:nvPr/>
            </p:nvSpPr>
            <p:spPr>
              <a:xfrm>
                <a:off x="4571438" y="853531"/>
                <a:ext cx="1210184" cy="812440"/>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19"/>
              <p:cNvSpPr/>
              <p:nvPr/>
            </p:nvSpPr>
            <p:spPr>
              <a:xfrm>
                <a:off x="5249100" y="1186854"/>
                <a:ext cx="360040" cy="15217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8" name="Google Shape;528;p19"/>
            <p:cNvSpPr txBox="1"/>
            <p:nvPr/>
          </p:nvSpPr>
          <p:spPr>
            <a:xfrm>
              <a:off x="5166343" y="822760"/>
              <a:ext cx="34176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FF"/>
                  </a:solidFill>
                  <a:latin typeface="Calibri"/>
                  <a:ea typeface="Calibri"/>
                  <a:cs typeface="Calibri"/>
                  <a:sym typeface="Calibri"/>
                </a:rPr>
                <a:t>-</a:t>
              </a:r>
              <a:endParaRPr sz="3600">
                <a:solidFill>
                  <a:srgbClr val="0000FF"/>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7A7878A2-BC21-184D-B94C-099EA88CD9D1}"/>
              </a:ext>
            </a:extLst>
          </p:cNvPr>
          <p:cNvSpPr txBox="1"/>
          <p:nvPr/>
        </p:nvSpPr>
        <p:spPr>
          <a:xfrm>
            <a:off x="470801" y="815487"/>
            <a:ext cx="4830310" cy="523220"/>
          </a:xfrm>
          <a:prstGeom prst="rect">
            <a:avLst/>
          </a:prstGeom>
          <a:noFill/>
        </p:spPr>
        <p:txBody>
          <a:bodyPr wrap="square" rtlCol="0">
            <a:spAutoFit/>
          </a:bodyPr>
          <a:lstStyle/>
          <a:p>
            <a:pPr algn="l"/>
            <a:r>
              <a:rPr lang="en-US" sz="2800">
                <a:solidFill>
                  <a:srgbClr val="C00000"/>
                </a:solidFill>
              </a:rPr>
              <a:t> من بعد السلايد هاد مش مطلوب اشي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32" y="-9939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Glycolysis</a:t>
            </a:r>
            <a:r>
              <a:rPr lang="en-US" sz="4000" b="1">
                <a:solidFill>
                  <a:srgbClr val="C00000"/>
                </a:solidFill>
              </a:rPr>
              <a:t> </a:t>
            </a:r>
            <a:r>
              <a:rPr lang="en-US" sz="4000">
                <a:solidFill>
                  <a:srgbClr val="C00000"/>
                </a:solidFill>
              </a:rPr>
              <a:t>Regulation</a:t>
            </a:r>
            <a:r>
              <a:rPr lang="en-US" sz="4000" b="1">
                <a:solidFill>
                  <a:srgbClr val="C00000"/>
                </a:solidFill>
              </a:rPr>
              <a:t> </a:t>
            </a:r>
            <a:endParaRPr sz="4000" b="1">
              <a:solidFill>
                <a:srgbClr val="C00000"/>
              </a:solidFill>
            </a:endParaRPr>
          </a:p>
        </p:txBody>
      </p:sp>
      <p:sp>
        <p:nvSpPr>
          <p:cNvPr id="100" name="Google Shape;100;p2"/>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 name="Google Shape;101;p2"/>
          <p:cNvGrpSpPr/>
          <p:nvPr/>
        </p:nvGrpSpPr>
        <p:grpSpPr>
          <a:xfrm>
            <a:off x="4259800" y="764704"/>
            <a:ext cx="4272640" cy="5544616"/>
            <a:chOff x="2531608" y="980728"/>
            <a:chExt cx="4272640" cy="5544616"/>
          </a:xfrm>
        </p:grpSpPr>
        <p:pic>
          <p:nvPicPr>
            <p:cNvPr id="102" name="Google Shape;102;p2"/>
            <p:cNvPicPr preferRelativeResize="0"/>
            <p:nvPr/>
          </p:nvPicPr>
          <p:blipFill rotWithShape="1">
            <a:blip r:embed="rId3">
              <a:alphaModFix/>
            </a:blip>
            <a:srcRect l="22724" t="7485" b="8454"/>
            <a:stretch/>
          </p:blipFill>
          <p:spPr>
            <a:xfrm>
              <a:off x="2531608" y="980728"/>
              <a:ext cx="4272640" cy="5544616"/>
            </a:xfrm>
            <a:prstGeom prst="rect">
              <a:avLst/>
            </a:prstGeom>
            <a:noFill/>
            <a:ln>
              <a:noFill/>
            </a:ln>
          </p:spPr>
        </p:pic>
        <p:sp>
          <p:nvSpPr>
            <p:cNvPr id="103" name="Google Shape;103;p2"/>
            <p:cNvSpPr txBox="1"/>
            <p:nvPr/>
          </p:nvSpPr>
          <p:spPr>
            <a:xfrm>
              <a:off x="4031869" y="1240286"/>
              <a:ext cx="32343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a:t>
              </a:r>
              <a:r>
                <a:rPr lang="en-US" sz="1600" b="1" i="0" u="none" strike="noStrike" cap="none">
                  <a:solidFill>
                    <a:srgbClr val="C00000"/>
                  </a:solidFill>
                  <a:latin typeface="Calibri"/>
                  <a:ea typeface="Calibri"/>
                  <a:cs typeface="Calibri"/>
                  <a:sym typeface="Calibri"/>
                </a:rPr>
                <a:t>1</a:t>
              </a:r>
              <a:endParaRPr sz="1400" b="1">
                <a:solidFill>
                  <a:srgbClr val="C00000"/>
                </a:solidFill>
                <a:latin typeface="Calibri"/>
                <a:ea typeface="Calibri"/>
                <a:cs typeface="Calibri"/>
                <a:sym typeface="Calibri"/>
              </a:endParaRPr>
            </a:p>
          </p:txBody>
        </p:sp>
        <p:sp>
          <p:nvSpPr>
            <p:cNvPr id="104" name="Google Shape;104;p2"/>
            <p:cNvSpPr txBox="1"/>
            <p:nvPr/>
          </p:nvSpPr>
          <p:spPr>
            <a:xfrm>
              <a:off x="3748764" y="2978091"/>
              <a:ext cx="3234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C00000"/>
                  </a:solidFill>
                  <a:latin typeface="Calibri"/>
                  <a:ea typeface="Calibri"/>
                  <a:cs typeface="Calibri"/>
                  <a:sym typeface="Calibri"/>
                </a:rPr>
                <a:t>3</a:t>
              </a:r>
              <a:endParaRPr/>
            </a:p>
          </p:txBody>
        </p:sp>
        <p:sp>
          <p:nvSpPr>
            <p:cNvPr id="105" name="Google Shape;105;p2"/>
            <p:cNvSpPr txBox="1"/>
            <p:nvPr/>
          </p:nvSpPr>
          <p:spPr>
            <a:xfrm>
              <a:off x="3861641" y="5704782"/>
              <a:ext cx="8274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a:t>
              </a:r>
              <a:r>
                <a:rPr lang="en-US" sz="1600" b="1">
                  <a:solidFill>
                    <a:srgbClr val="C00000"/>
                  </a:solidFill>
                  <a:latin typeface="Calibri"/>
                  <a:ea typeface="Calibri"/>
                  <a:cs typeface="Calibri"/>
                  <a:sym typeface="Calibri"/>
                </a:rPr>
                <a:t>10</a:t>
              </a:r>
              <a:endParaRPr/>
            </a:p>
          </p:txBody>
        </p:sp>
      </p:grpSp>
      <p:grpSp>
        <p:nvGrpSpPr>
          <p:cNvPr id="106" name="Google Shape;106;p2"/>
          <p:cNvGrpSpPr/>
          <p:nvPr/>
        </p:nvGrpSpPr>
        <p:grpSpPr>
          <a:xfrm>
            <a:off x="4021796" y="1107422"/>
            <a:ext cx="1270284" cy="421298"/>
            <a:chOff x="4021796" y="1323446"/>
            <a:chExt cx="1270284" cy="421298"/>
          </a:xfrm>
        </p:grpSpPr>
        <p:cxnSp>
          <p:nvCxnSpPr>
            <p:cNvPr id="107" name="Google Shape;107;p2"/>
            <p:cNvCxnSpPr/>
            <p:nvPr/>
          </p:nvCxnSpPr>
          <p:spPr>
            <a:xfrm rot="10800000">
              <a:off x="5292080" y="1323446"/>
              <a:ext cx="0" cy="421298"/>
            </a:xfrm>
            <a:prstGeom prst="straightConnector1">
              <a:avLst/>
            </a:prstGeom>
            <a:noFill/>
            <a:ln w="28575" cap="flat" cmpd="dbl">
              <a:solidFill>
                <a:srgbClr val="548135"/>
              </a:solidFill>
              <a:prstDash val="solid"/>
              <a:miter lim="800000"/>
              <a:headEnd type="none" w="sm" len="sm"/>
              <a:tailEnd type="triangle" w="med" len="med"/>
            </a:ln>
          </p:spPr>
        </p:cxnSp>
        <p:sp>
          <p:nvSpPr>
            <p:cNvPr id="108" name="Google Shape;108;p2"/>
            <p:cNvSpPr txBox="1"/>
            <p:nvPr/>
          </p:nvSpPr>
          <p:spPr>
            <a:xfrm>
              <a:off x="4021796" y="1340768"/>
              <a:ext cx="12702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G-6-phosphatase</a:t>
              </a:r>
              <a:endParaRPr sz="1800" b="1">
                <a:solidFill>
                  <a:srgbClr val="000000"/>
                </a:solidFill>
                <a:latin typeface="Calibri"/>
                <a:ea typeface="Calibri"/>
                <a:cs typeface="Calibri"/>
                <a:sym typeface="Calibri"/>
              </a:endParaRPr>
            </a:p>
          </p:txBody>
        </p:sp>
      </p:grpSp>
      <p:pic>
        <p:nvPicPr>
          <p:cNvPr id="109" name="Google Shape;109;p2" descr="http://www.mutah.edu.jo/images/banners/medi-sign.gif"/>
          <p:cNvPicPr preferRelativeResize="0"/>
          <p:nvPr/>
        </p:nvPicPr>
        <p:blipFill rotWithShape="1">
          <a:blip r:embed="rId4">
            <a:alphaModFix/>
          </a:blip>
          <a:srcRect/>
          <a:stretch/>
        </p:blipFill>
        <p:spPr>
          <a:xfrm>
            <a:off x="7965496" y="28036"/>
            <a:ext cx="1143008" cy="1295410"/>
          </a:xfrm>
          <a:prstGeom prst="rect">
            <a:avLst/>
          </a:prstGeom>
          <a:noFill/>
          <a:ln>
            <a:noFill/>
          </a:ln>
        </p:spPr>
      </p:pic>
      <p:sp>
        <p:nvSpPr>
          <p:cNvPr id="110" name="Google Shape;110;p2"/>
          <p:cNvSpPr/>
          <p:nvPr/>
        </p:nvSpPr>
        <p:spPr>
          <a:xfrm>
            <a:off x="4055662" y="1823589"/>
            <a:ext cx="414737" cy="1864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
          <p:cNvSpPr txBox="1"/>
          <p:nvPr/>
        </p:nvSpPr>
        <p:spPr>
          <a:xfrm>
            <a:off x="7722315" y="4167953"/>
            <a:ext cx="109940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and citrate</a:t>
            </a:r>
            <a:endParaRPr/>
          </a:p>
        </p:txBody>
      </p:sp>
      <p:grpSp>
        <p:nvGrpSpPr>
          <p:cNvPr id="112" name="Google Shape;112;p2"/>
          <p:cNvGrpSpPr/>
          <p:nvPr/>
        </p:nvGrpSpPr>
        <p:grpSpPr>
          <a:xfrm>
            <a:off x="6368421" y="2185119"/>
            <a:ext cx="2596067" cy="646857"/>
            <a:chOff x="6368421" y="2401143"/>
            <a:chExt cx="2596067" cy="646857"/>
          </a:xfrm>
        </p:grpSpPr>
        <p:grpSp>
          <p:nvGrpSpPr>
            <p:cNvPr id="113" name="Google Shape;113;p2"/>
            <p:cNvGrpSpPr/>
            <p:nvPr/>
          </p:nvGrpSpPr>
          <p:grpSpPr>
            <a:xfrm>
              <a:off x="6368421" y="2526762"/>
              <a:ext cx="2596067" cy="521238"/>
              <a:chOff x="6440429" y="2526762"/>
              <a:chExt cx="2596067" cy="521238"/>
            </a:xfrm>
          </p:grpSpPr>
          <p:grpSp>
            <p:nvGrpSpPr>
              <p:cNvPr id="114" name="Google Shape;114;p2"/>
              <p:cNvGrpSpPr/>
              <p:nvPr/>
            </p:nvGrpSpPr>
            <p:grpSpPr>
              <a:xfrm>
                <a:off x="6440429" y="2526762"/>
                <a:ext cx="2596067" cy="276999"/>
                <a:chOff x="6440429" y="2594494"/>
                <a:chExt cx="2596067" cy="276999"/>
              </a:xfrm>
            </p:grpSpPr>
            <p:cxnSp>
              <p:nvCxnSpPr>
                <p:cNvPr id="115" name="Google Shape;115;p2"/>
                <p:cNvCxnSpPr/>
                <p:nvPr/>
              </p:nvCxnSpPr>
              <p:spPr>
                <a:xfrm rot="10800000" flipH="1">
                  <a:off x="6440429" y="2760132"/>
                  <a:ext cx="795867" cy="1"/>
                </a:xfrm>
                <a:prstGeom prst="straightConnector1">
                  <a:avLst/>
                </a:prstGeom>
                <a:noFill/>
                <a:ln w="31750" cap="flat" cmpd="dbl">
                  <a:solidFill>
                    <a:srgbClr val="7030A0"/>
                  </a:solidFill>
                  <a:prstDash val="solid"/>
                  <a:miter lim="800000"/>
                  <a:headEnd type="none" w="sm" len="sm"/>
                  <a:tailEnd type="triangle" w="med" len="med"/>
                </a:ln>
              </p:spPr>
            </p:cxnSp>
            <p:sp>
              <p:nvSpPr>
                <p:cNvPr id="116" name="Google Shape;116;p2"/>
                <p:cNvSpPr txBox="1"/>
                <p:nvPr/>
              </p:nvSpPr>
              <p:spPr>
                <a:xfrm>
                  <a:off x="7165343" y="2594494"/>
                  <a:ext cx="18711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Fructose 2,6-bisphosphate</a:t>
                  </a:r>
                  <a:endParaRPr sz="1800" b="1">
                    <a:solidFill>
                      <a:srgbClr val="000000"/>
                    </a:solidFill>
                    <a:latin typeface="Calibri"/>
                    <a:ea typeface="Calibri"/>
                    <a:cs typeface="Calibri"/>
                    <a:sym typeface="Calibri"/>
                  </a:endParaRPr>
                </a:p>
              </p:txBody>
            </p:sp>
          </p:grpSp>
          <p:sp>
            <p:nvSpPr>
              <p:cNvPr id="117" name="Google Shape;117;p2"/>
              <p:cNvSpPr/>
              <p:nvPr/>
            </p:nvSpPr>
            <p:spPr>
              <a:xfrm>
                <a:off x="6519333" y="2777067"/>
                <a:ext cx="1016000" cy="270933"/>
              </a:xfrm>
              <a:custGeom>
                <a:avLst/>
                <a:gdLst/>
                <a:ahLst/>
                <a:cxnLst/>
                <a:rect l="l" t="t" r="r" b="b"/>
                <a:pathLst>
                  <a:path w="1016000" h="270933" extrusionOk="0">
                    <a:moveTo>
                      <a:pt x="0" y="270933"/>
                    </a:moveTo>
                    <a:cubicBezTo>
                      <a:pt x="296333" y="242710"/>
                      <a:pt x="592667" y="214488"/>
                      <a:pt x="762000" y="169333"/>
                    </a:cubicBezTo>
                    <a:cubicBezTo>
                      <a:pt x="931333" y="124177"/>
                      <a:pt x="1016000" y="0"/>
                      <a:pt x="1016000" y="0"/>
                    </a:cubicBezTo>
                  </a:path>
                </a:pathLst>
              </a:cu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2"/>
              <p:cNvSpPr/>
              <p:nvPr/>
            </p:nvSpPr>
            <p:spPr>
              <a:xfrm>
                <a:off x="6700792" y="2745276"/>
                <a:ext cx="289123" cy="219676"/>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a:t>
                </a:r>
                <a:endParaRPr sz="1800" b="1">
                  <a:solidFill>
                    <a:srgbClr val="000000"/>
                  </a:solidFill>
                  <a:latin typeface="Calibri"/>
                  <a:ea typeface="Calibri"/>
                  <a:cs typeface="Calibri"/>
                  <a:sym typeface="Calibri"/>
                </a:endParaRPr>
              </a:p>
            </p:txBody>
          </p:sp>
        </p:grpSp>
        <p:sp>
          <p:nvSpPr>
            <p:cNvPr id="119" name="Google Shape;119;p2"/>
            <p:cNvSpPr txBox="1"/>
            <p:nvPr/>
          </p:nvSpPr>
          <p:spPr>
            <a:xfrm>
              <a:off x="6475587" y="2401143"/>
              <a:ext cx="79790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2F5496"/>
                  </a:solidFill>
                  <a:latin typeface="Calibri"/>
                  <a:ea typeface="Calibri"/>
                  <a:cs typeface="Calibri"/>
                  <a:sym typeface="Calibri"/>
                </a:rPr>
                <a:t>PFK-2</a:t>
              </a:r>
              <a:endParaRPr sz="1200" b="1">
                <a:solidFill>
                  <a:srgbClr val="2F5496"/>
                </a:solidFill>
                <a:latin typeface="Calibri"/>
                <a:ea typeface="Calibri"/>
                <a:cs typeface="Calibri"/>
                <a:sym typeface="Calibri"/>
              </a:endParaRPr>
            </a:p>
          </p:txBody>
        </p:sp>
      </p:grpSp>
      <p:sp>
        <p:nvSpPr>
          <p:cNvPr id="120" name="Google Shape;120;p2"/>
          <p:cNvSpPr/>
          <p:nvPr/>
        </p:nvSpPr>
        <p:spPr>
          <a:xfrm>
            <a:off x="5453407" y="2691987"/>
            <a:ext cx="377467" cy="16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5354171" y="2615872"/>
            <a:ext cx="79790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2F5496"/>
                </a:solidFill>
                <a:latin typeface="Calibri"/>
                <a:ea typeface="Calibri"/>
                <a:cs typeface="Calibri"/>
                <a:sym typeface="Calibri"/>
              </a:rPr>
              <a:t>PFK-1</a:t>
            </a:r>
            <a:endParaRPr sz="1200" b="1">
              <a:solidFill>
                <a:srgbClr val="2F5496"/>
              </a:solidFill>
              <a:latin typeface="Calibri"/>
              <a:ea typeface="Calibri"/>
              <a:cs typeface="Calibri"/>
              <a:sym typeface="Calibri"/>
            </a:endParaRPr>
          </a:p>
        </p:txBody>
      </p:sp>
      <p:sp>
        <p:nvSpPr>
          <p:cNvPr id="122" name="Google Shape;122;p2"/>
          <p:cNvSpPr/>
          <p:nvPr/>
        </p:nvSpPr>
        <p:spPr>
          <a:xfrm>
            <a:off x="4521201" y="5462157"/>
            <a:ext cx="983008" cy="60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2"/>
          <p:cNvPicPr preferRelativeResize="0"/>
          <p:nvPr/>
        </p:nvPicPr>
        <p:blipFill rotWithShape="1">
          <a:blip r:embed="rId3">
            <a:alphaModFix/>
          </a:blip>
          <a:srcRect l="42259" t="10633" r="55136" b="79540"/>
          <a:stretch/>
        </p:blipFill>
        <p:spPr>
          <a:xfrm>
            <a:off x="5367047" y="5530060"/>
            <a:ext cx="119848" cy="539316"/>
          </a:xfrm>
          <a:prstGeom prst="rect">
            <a:avLst/>
          </a:prstGeom>
          <a:noFill/>
          <a:ln>
            <a:noFill/>
          </a:ln>
        </p:spPr>
      </p:pic>
      <p:grpSp>
        <p:nvGrpSpPr>
          <p:cNvPr id="124" name="Google Shape;124;p2"/>
          <p:cNvGrpSpPr/>
          <p:nvPr/>
        </p:nvGrpSpPr>
        <p:grpSpPr>
          <a:xfrm>
            <a:off x="4993482" y="6309320"/>
            <a:ext cx="2674862" cy="523801"/>
            <a:chOff x="4993482" y="6309320"/>
            <a:chExt cx="2674862" cy="523801"/>
          </a:xfrm>
        </p:grpSpPr>
        <p:sp>
          <p:nvSpPr>
            <p:cNvPr id="125" name="Google Shape;125;p2"/>
            <p:cNvSpPr txBox="1"/>
            <p:nvPr/>
          </p:nvSpPr>
          <p:spPr>
            <a:xfrm>
              <a:off x="4993482" y="6542277"/>
              <a:ext cx="8746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Acetyl CoA</a:t>
              </a:r>
              <a:endParaRPr sz="1600" b="1">
                <a:solidFill>
                  <a:schemeClr val="dk1"/>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l="41298" t="14441" r="55136" b="79541"/>
            <a:stretch/>
          </p:blipFill>
          <p:spPr>
            <a:xfrm flipH="1">
              <a:off x="5356935" y="6309320"/>
              <a:ext cx="151169" cy="304340"/>
            </a:xfrm>
            <a:prstGeom prst="rect">
              <a:avLst/>
            </a:prstGeom>
            <a:noFill/>
            <a:ln>
              <a:noFill/>
            </a:ln>
          </p:spPr>
        </p:pic>
        <p:cxnSp>
          <p:nvCxnSpPr>
            <p:cNvPr id="127" name="Google Shape;127;p2"/>
            <p:cNvCxnSpPr/>
            <p:nvPr/>
          </p:nvCxnSpPr>
          <p:spPr>
            <a:xfrm rot="10800000" flipH="1">
              <a:off x="5842734" y="6704136"/>
              <a:ext cx="529466" cy="6901"/>
            </a:xfrm>
            <a:prstGeom prst="straightConnector1">
              <a:avLst/>
            </a:prstGeom>
            <a:noFill/>
            <a:ln w="22225" cap="flat" cmpd="sng">
              <a:solidFill>
                <a:schemeClr val="accent1"/>
              </a:solidFill>
              <a:prstDash val="solid"/>
              <a:miter lim="800000"/>
              <a:headEnd type="none" w="sm" len="sm"/>
              <a:tailEnd type="triangle" w="med" len="med"/>
            </a:ln>
          </p:spPr>
        </p:cxnSp>
        <p:sp>
          <p:nvSpPr>
            <p:cNvPr id="128" name="Google Shape;128;p2"/>
            <p:cNvSpPr txBox="1"/>
            <p:nvPr/>
          </p:nvSpPr>
          <p:spPr>
            <a:xfrm>
              <a:off x="6344519" y="6525344"/>
              <a:ext cx="132382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Citric acid cycle</a:t>
              </a:r>
              <a:endParaRPr/>
            </a:p>
          </p:txBody>
        </p:sp>
      </p:grpSp>
      <p:grpSp>
        <p:nvGrpSpPr>
          <p:cNvPr id="129" name="Google Shape;129;p2"/>
          <p:cNvGrpSpPr/>
          <p:nvPr/>
        </p:nvGrpSpPr>
        <p:grpSpPr>
          <a:xfrm>
            <a:off x="4644008" y="5589240"/>
            <a:ext cx="1088625" cy="1140524"/>
            <a:chOff x="4602846" y="5589240"/>
            <a:chExt cx="1088625" cy="1140524"/>
          </a:xfrm>
        </p:grpSpPr>
        <p:grpSp>
          <p:nvGrpSpPr>
            <p:cNvPr id="130" name="Google Shape;130;p2"/>
            <p:cNvGrpSpPr/>
            <p:nvPr/>
          </p:nvGrpSpPr>
          <p:grpSpPr>
            <a:xfrm>
              <a:off x="4789367" y="5589240"/>
              <a:ext cx="902104" cy="1059314"/>
              <a:chOff x="4871012" y="5605569"/>
              <a:chExt cx="902104" cy="1059314"/>
            </a:xfrm>
          </p:grpSpPr>
          <p:pic>
            <p:nvPicPr>
              <p:cNvPr id="131" name="Google Shape;131;p2"/>
              <p:cNvPicPr preferRelativeResize="0"/>
              <p:nvPr/>
            </p:nvPicPr>
            <p:blipFill rotWithShape="1">
              <a:blip r:embed="rId3">
                <a:alphaModFix/>
              </a:blip>
              <a:srcRect l="67162" t="11165" r="27199" b="85383"/>
              <a:stretch/>
            </p:blipFill>
            <p:spPr>
              <a:xfrm rot="10800000">
                <a:off x="4984129" y="5605569"/>
                <a:ext cx="324280" cy="236828"/>
              </a:xfrm>
              <a:prstGeom prst="rect">
                <a:avLst/>
              </a:prstGeom>
              <a:noFill/>
              <a:ln>
                <a:noFill/>
              </a:ln>
            </p:spPr>
          </p:pic>
          <p:cxnSp>
            <p:nvCxnSpPr>
              <p:cNvPr id="132" name="Google Shape;132;p2"/>
              <p:cNvCxnSpPr/>
              <p:nvPr/>
            </p:nvCxnSpPr>
            <p:spPr>
              <a:xfrm>
                <a:off x="4871012" y="5827359"/>
                <a:ext cx="902104" cy="837524"/>
              </a:xfrm>
              <a:prstGeom prst="curvedConnector3">
                <a:avLst>
                  <a:gd name="adj1" fmla="val -164674"/>
                </a:avLst>
              </a:prstGeom>
              <a:noFill/>
              <a:ln w="28575" cap="flat" cmpd="sng">
                <a:solidFill>
                  <a:srgbClr val="F587D8"/>
                </a:solidFill>
                <a:prstDash val="dash"/>
                <a:round/>
                <a:headEnd type="none" w="sm" len="sm"/>
                <a:tailEnd type="triangle" w="med" len="med"/>
              </a:ln>
            </p:spPr>
          </p:cxnSp>
        </p:grpSp>
        <p:cxnSp>
          <p:nvCxnSpPr>
            <p:cNvPr id="133" name="Google Shape;133;p2"/>
            <p:cNvCxnSpPr/>
            <p:nvPr/>
          </p:nvCxnSpPr>
          <p:spPr>
            <a:xfrm rot="10800000">
              <a:off x="4602846" y="6728219"/>
              <a:ext cx="472281" cy="1545"/>
            </a:xfrm>
            <a:prstGeom prst="straightConnector1">
              <a:avLst/>
            </a:prstGeom>
            <a:noFill/>
            <a:ln w="28575" cap="flat" cmpd="sng">
              <a:solidFill>
                <a:srgbClr val="F587D8"/>
              </a:solidFill>
              <a:prstDash val="dot"/>
              <a:miter lim="800000"/>
              <a:headEnd type="none" w="sm" len="sm"/>
              <a:tailEnd type="none" w="sm" len="sm"/>
            </a:ln>
          </p:spPr>
        </p:cxnSp>
      </p:grpSp>
      <p:sp>
        <p:nvSpPr>
          <p:cNvPr id="134" name="Google Shape;134;p2"/>
          <p:cNvSpPr/>
          <p:nvPr/>
        </p:nvSpPr>
        <p:spPr>
          <a:xfrm>
            <a:off x="3516984" y="1556792"/>
            <a:ext cx="983008" cy="60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5" name="Google Shape;135;p2"/>
          <p:cNvGrpSpPr/>
          <p:nvPr/>
        </p:nvGrpSpPr>
        <p:grpSpPr>
          <a:xfrm>
            <a:off x="454843" y="1092086"/>
            <a:ext cx="4053657" cy="1075157"/>
            <a:chOff x="416745" y="1353425"/>
            <a:chExt cx="4053657" cy="1075157"/>
          </a:xfrm>
        </p:grpSpPr>
        <p:grpSp>
          <p:nvGrpSpPr>
            <p:cNvPr id="136" name="Google Shape;136;p2"/>
            <p:cNvGrpSpPr/>
            <p:nvPr/>
          </p:nvGrpSpPr>
          <p:grpSpPr>
            <a:xfrm>
              <a:off x="416745" y="1353425"/>
              <a:ext cx="3939231" cy="1075157"/>
              <a:chOff x="416745" y="1353425"/>
              <a:chExt cx="3930854" cy="1075157"/>
            </a:xfrm>
          </p:grpSpPr>
          <p:grpSp>
            <p:nvGrpSpPr>
              <p:cNvPr id="137" name="Google Shape;137;p2"/>
              <p:cNvGrpSpPr/>
              <p:nvPr/>
            </p:nvGrpSpPr>
            <p:grpSpPr>
              <a:xfrm>
                <a:off x="416745" y="1628800"/>
                <a:ext cx="3930854" cy="577772"/>
                <a:chOff x="416745" y="1628800"/>
                <a:chExt cx="3930854" cy="577772"/>
              </a:xfrm>
            </p:grpSpPr>
            <p:grpSp>
              <p:nvGrpSpPr>
                <p:cNvPr id="138" name="Google Shape;138;p2"/>
                <p:cNvGrpSpPr/>
                <p:nvPr/>
              </p:nvGrpSpPr>
              <p:grpSpPr>
                <a:xfrm>
                  <a:off x="416745" y="1662916"/>
                  <a:ext cx="3930854" cy="410813"/>
                  <a:chOff x="378648" y="1650035"/>
                  <a:chExt cx="3930854" cy="410813"/>
                </a:xfrm>
              </p:grpSpPr>
              <p:grpSp>
                <p:nvGrpSpPr>
                  <p:cNvPr id="139" name="Google Shape;139;p2"/>
                  <p:cNvGrpSpPr/>
                  <p:nvPr/>
                </p:nvGrpSpPr>
                <p:grpSpPr>
                  <a:xfrm>
                    <a:off x="378648" y="1731863"/>
                    <a:ext cx="2430923" cy="328985"/>
                    <a:chOff x="353248" y="2511251"/>
                    <a:chExt cx="2430923" cy="328985"/>
                  </a:xfrm>
                </p:grpSpPr>
                <p:sp>
                  <p:nvSpPr>
                    <p:cNvPr id="140" name="Google Shape;140;p2"/>
                    <p:cNvSpPr txBox="1"/>
                    <p:nvPr/>
                  </p:nvSpPr>
                  <p:spPr>
                    <a:xfrm>
                      <a:off x="1729780" y="2532459"/>
                      <a:ext cx="10543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Glucose 1-p</a:t>
                      </a:r>
                      <a:endParaRPr sz="1800" b="1">
                        <a:solidFill>
                          <a:schemeClr val="dk1"/>
                        </a:solidFill>
                        <a:latin typeface="Calibri"/>
                        <a:ea typeface="Calibri"/>
                        <a:cs typeface="Calibri"/>
                        <a:sym typeface="Calibri"/>
                      </a:endParaRPr>
                    </a:p>
                  </p:txBody>
                </p:sp>
                <p:sp>
                  <p:nvSpPr>
                    <p:cNvPr id="141" name="Google Shape;141;p2"/>
                    <p:cNvSpPr txBox="1"/>
                    <p:nvPr/>
                  </p:nvSpPr>
                  <p:spPr>
                    <a:xfrm>
                      <a:off x="353248" y="2511251"/>
                      <a:ext cx="9191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Glycogen </a:t>
                      </a:r>
                      <a:endParaRPr sz="1800" b="1">
                        <a:solidFill>
                          <a:schemeClr val="dk1"/>
                        </a:solidFill>
                        <a:latin typeface="Calibri"/>
                        <a:ea typeface="Calibri"/>
                        <a:cs typeface="Calibri"/>
                        <a:sym typeface="Calibri"/>
                      </a:endParaRPr>
                    </a:p>
                  </p:txBody>
                </p:sp>
              </p:grpSp>
              <p:sp>
                <p:nvSpPr>
                  <p:cNvPr id="142" name="Google Shape;142;p2"/>
                  <p:cNvSpPr txBox="1"/>
                  <p:nvPr/>
                </p:nvSpPr>
                <p:spPr>
                  <a:xfrm>
                    <a:off x="2924186" y="1650035"/>
                    <a:ext cx="138531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Calibri"/>
                        <a:ea typeface="Calibri"/>
                        <a:cs typeface="Calibri"/>
                        <a:sym typeface="Calibri"/>
                      </a:rPr>
                      <a:t>phosphoglucomutase</a:t>
                    </a:r>
                    <a:endParaRPr sz="1800" b="1">
                      <a:solidFill>
                        <a:srgbClr val="000000"/>
                      </a:solidFill>
                      <a:latin typeface="Calibri"/>
                      <a:ea typeface="Calibri"/>
                      <a:cs typeface="Calibri"/>
                      <a:sym typeface="Calibri"/>
                    </a:endParaRPr>
                  </a:p>
                </p:txBody>
              </p:sp>
            </p:grpSp>
            <p:pic>
              <p:nvPicPr>
                <p:cNvPr id="143" name="Google Shape;143;p2"/>
                <p:cNvPicPr preferRelativeResize="0"/>
                <p:nvPr/>
              </p:nvPicPr>
              <p:blipFill rotWithShape="1">
                <a:blip r:embed="rId5">
                  <a:alphaModFix/>
                </a:blip>
                <a:srcRect l="15685" t="34209" r="50836" b="58234"/>
                <a:stretch/>
              </p:blipFill>
              <p:spPr>
                <a:xfrm>
                  <a:off x="1158443" y="1628800"/>
                  <a:ext cx="787403" cy="144016"/>
                </a:xfrm>
                <a:prstGeom prst="rect">
                  <a:avLst/>
                </a:prstGeom>
                <a:noFill/>
                <a:ln>
                  <a:noFill/>
                </a:ln>
              </p:spPr>
            </p:pic>
            <p:pic>
              <p:nvPicPr>
                <p:cNvPr id="144" name="Google Shape;144;p2"/>
                <p:cNvPicPr preferRelativeResize="0"/>
                <p:nvPr/>
              </p:nvPicPr>
              <p:blipFill rotWithShape="1">
                <a:blip r:embed="rId5">
                  <a:alphaModFix/>
                </a:blip>
                <a:srcRect l="15685" t="46568" r="50836" b="43120"/>
                <a:stretch/>
              </p:blipFill>
              <p:spPr>
                <a:xfrm>
                  <a:off x="1155079" y="2010049"/>
                  <a:ext cx="787403" cy="196523"/>
                </a:xfrm>
                <a:prstGeom prst="rect">
                  <a:avLst/>
                </a:prstGeom>
                <a:noFill/>
                <a:ln>
                  <a:noFill/>
                </a:ln>
              </p:spPr>
            </p:pic>
          </p:grpSp>
          <p:sp>
            <p:nvSpPr>
              <p:cNvPr id="145" name="Google Shape;145;p2"/>
              <p:cNvSpPr txBox="1"/>
              <p:nvPr/>
            </p:nvSpPr>
            <p:spPr>
              <a:xfrm>
                <a:off x="1013505" y="2166972"/>
                <a:ext cx="91848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Calibri"/>
                    <a:ea typeface="Calibri"/>
                    <a:cs typeface="Calibri"/>
                    <a:sym typeface="Calibri"/>
                  </a:rPr>
                  <a:t>glycogenesis</a:t>
                </a:r>
                <a:endParaRPr sz="1800" b="1">
                  <a:solidFill>
                    <a:srgbClr val="000000"/>
                  </a:solidFill>
                  <a:latin typeface="Calibri"/>
                  <a:ea typeface="Calibri"/>
                  <a:cs typeface="Calibri"/>
                  <a:sym typeface="Calibri"/>
                </a:endParaRPr>
              </a:p>
            </p:txBody>
          </p:sp>
          <p:sp>
            <p:nvSpPr>
              <p:cNvPr id="146" name="Google Shape;146;p2"/>
              <p:cNvSpPr txBox="1"/>
              <p:nvPr/>
            </p:nvSpPr>
            <p:spPr>
              <a:xfrm>
                <a:off x="970986" y="1353425"/>
                <a:ext cx="102565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Calibri"/>
                    <a:ea typeface="Calibri"/>
                    <a:cs typeface="Calibri"/>
                    <a:sym typeface="Calibri"/>
                  </a:rPr>
                  <a:t>glycogenolysis</a:t>
                </a:r>
                <a:endParaRPr sz="1800" b="1">
                  <a:solidFill>
                    <a:srgbClr val="000000"/>
                  </a:solidFill>
                  <a:latin typeface="Calibri"/>
                  <a:ea typeface="Calibri"/>
                  <a:cs typeface="Calibri"/>
                  <a:sym typeface="Calibri"/>
                </a:endParaRPr>
              </a:p>
            </p:txBody>
          </p:sp>
        </p:grpSp>
        <p:grpSp>
          <p:nvGrpSpPr>
            <p:cNvPr id="147" name="Google Shape;147;p2"/>
            <p:cNvGrpSpPr/>
            <p:nvPr/>
          </p:nvGrpSpPr>
          <p:grpSpPr>
            <a:xfrm>
              <a:off x="2832016" y="1915922"/>
              <a:ext cx="1638386" cy="77839"/>
              <a:chOff x="2832016" y="1915922"/>
              <a:chExt cx="1638386" cy="77839"/>
            </a:xfrm>
          </p:grpSpPr>
          <p:cxnSp>
            <p:nvCxnSpPr>
              <p:cNvPr id="148" name="Google Shape;148;p2"/>
              <p:cNvCxnSpPr/>
              <p:nvPr/>
            </p:nvCxnSpPr>
            <p:spPr>
              <a:xfrm>
                <a:off x="2836098" y="1915922"/>
                <a:ext cx="1634304" cy="91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49" name="Google Shape;149;p2"/>
              <p:cNvCxnSpPr/>
              <p:nvPr/>
            </p:nvCxnSpPr>
            <p:spPr>
              <a:xfrm rot="10800000">
                <a:off x="2832016" y="1988840"/>
                <a:ext cx="1604520" cy="4921"/>
              </a:xfrm>
              <a:prstGeom prst="straightConnector1">
                <a:avLst/>
              </a:prstGeom>
              <a:noFill/>
              <a:ln w="19050" cap="flat" cmpd="sng">
                <a:solidFill>
                  <a:schemeClr val="accent1"/>
                </a:solidFill>
                <a:prstDash val="solid"/>
                <a:miter lim="800000"/>
                <a:headEnd type="none" w="sm" len="sm"/>
                <a:tailEnd type="triangle" w="med" len="med"/>
              </a:ln>
            </p:spPr>
          </p:cxnSp>
        </p:grpSp>
      </p:grpSp>
      <p:sp>
        <p:nvSpPr>
          <p:cNvPr id="150" name="Google Shape;150;p2"/>
          <p:cNvSpPr/>
          <p:nvPr/>
        </p:nvSpPr>
        <p:spPr>
          <a:xfrm>
            <a:off x="7020272" y="1209246"/>
            <a:ext cx="1209296" cy="58193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51" name="Google Shape;151;p2"/>
          <p:cNvGrpSpPr/>
          <p:nvPr/>
        </p:nvGrpSpPr>
        <p:grpSpPr>
          <a:xfrm>
            <a:off x="6444208" y="1619072"/>
            <a:ext cx="2772454" cy="261610"/>
            <a:chOff x="6444208" y="1619072"/>
            <a:chExt cx="2772454" cy="261610"/>
          </a:xfrm>
        </p:grpSpPr>
        <p:cxnSp>
          <p:nvCxnSpPr>
            <p:cNvPr id="152" name="Google Shape;152;p2"/>
            <p:cNvCxnSpPr/>
            <p:nvPr/>
          </p:nvCxnSpPr>
          <p:spPr>
            <a:xfrm rot="10800000" flipH="1">
              <a:off x="6444208" y="1754107"/>
              <a:ext cx="926306" cy="2975"/>
            </a:xfrm>
            <a:prstGeom prst="straightConnector1">
              <a:avLst/>
            </a:prstGeom>
            <a:noFill/>
            <a:ln w="19050" cap="flat" cmpd="sng">
              <a:solidFill>
                <a:schemeClr val="accent1"/>
              </a:solidFill>
              <a:prstDash val="solid"/>
              <a:miter lim="800000"/>
              <a:headEnd type="none" w="sm" len="sm"/>
              <a:tailEnd type="triangle" w="med" len="med"/>
            </a:ln>
          </p:spPr>
        </p:cxnSp>
        <p:sp>
          <p:nvSpPr>
            <p:cNvPr id="153" name="Google Shape;153;p2"/>
            <p:cNvSpPr txBox="1"/>
            <p:nvPr/>
          </p:nvSpPr>
          <p:spPr>
            <a:xfrm>
              <a:off x="7361667" y="1619072"/>
              <a:ext cx="18549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Calibri"/>
                  <a:ea typeface="Calibri"/>
                  <a:cs typeface="Calibri"/>
                  <a:sym typeface="Calibri"/>
                </a:rPr>
                <a:t>Pentose phosphate pathway</a:t>
              </a:r>
              <a:endParaRPr sz="1800" b="1">
                <a:solidFill>
                  <a:srgbClr val="000000"/>
                </a:solidFill>
                <a:latin typeface="Calibri"/>
                <a:ea typeface="Calibri"/>
                <a:cs typeface="Calibri"/>
                <a:sym typeface="Calibri"/>
              </a:endParaRPr>
            </a:p>
          </p:txBody>
        </p:sp>
      </p:grpSp>
      <p:grpSp>
        <p:nvGrpSpPr>
          <p:cNvPr id="154" name="Google Shape;154;p2"/>
          <p:cNvGrpSpPr/>
          <p:nvPr/>
        </p:nvGrpSpPr>
        <p:grpSpPr>
          <a:xfrm>
            <a:off x="5854614" y="6021288"/>
            <a:ext cx="1309674" cy="520989"/>
            <a:chOff x="5854614" y="6021288"/>
            <a:chExt cx="1309674" cy="520989"/>
          </a:xfrm>
        </p:grpSpPr>
        <p:sp>
          <p:nvSpPr>
            <p:cNvPr id="155" name="Google Shape;155;p2"/>
            <p:cNvSpPr txBox="1"/>
            <p:nvPr/>
          </p:nvSpPr>
          <p:spPr>
            <a:xfrm>
              <a:off x="6270325" y="6021288"/>
              <a:ext cx="8939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Fatty acids </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oxidation</a:t>
              </a:r>
              <a:endParaRPr sz="1600" b="1">
                <a:solidFill>
                  <a:schemeClr val="dk1"/>
                </a:solidFill>
                <a:latin typeface="Calibri"/>
                <a:ea typeface="Calibri"/>
                <a:cs typeface="Calibri"/>
                <a:sym typeface="Calibri"/>
              </a:endParaRPr>
            </a:p>
          </p:txBody>
        </p:sp>
        <p:cxnSp>
          <p:nvCxnSpPr>
            <p:cNvPr id="156" name="Google Shape;156;p2"/>
            <p:cNvCxnSpPr/>
            <p:nvPr/>
          </p:nvCxnSpPr>
          <p:spPr>
            <a:xfrm rot="10800000" flipH="1">
              <a:off x="5854614" y="6237313"/>
              <a:ext cx="427941" cy="245640"/>
            </a:xfrm>
            <a:prstGeom prst="straightConnector1">
              <a:avLst/>
            </a:prstGeom>
            <a:noFill/>
            <a:ln w="22225" cap="flat" cmpd="sng">
              <a:solidFill>
                <a:schemeClr val="accent1"/>
              </a:solidFill>
              <a:prstDash val="solid"/>
              <a:miter lim="800000"/>
              <a:headEnd type="none" w="sm" len="sm"/>
              <a:tailEnd type="triangle" w="med" len="med"/>
            </a:ln>
          </p:spPr>
        </p:cxnSp>
        <p:cxnSp>
          <p:nvCxnSpPr>
            <p:cNvPr id="157" name="Google Shape;157;p2"/>
            <p:cNvCxnSpPr/>
            <p:nvPr/>
          </p:nvCxnSpPr>
          <p:spPr>
            <a:xfrm flipH="1">
              <a:off x="5868144" y="6309320"/>
              <a:ext cx="427942" cy="232957"/>
            </a:xfrm>
            <a:prstGeom prst="straightConnector1">
              <a:avLst/>
            </a:prstGeom>
            <a:noFill/>
            <a:ln w="22225" cap="flat" cmpd="sng">
              <a:solidFill>
                <a:schemeClr val="accent1"/>
              </a:solidFill>
              <a:prstDash val="solid"/>
              <a:miter lim="800000"/>
              <a:headEnd type="none" w="sm" len="sm"/>
              <a:tailEnd type="triangle" w="med" len="med"/>
            </a:ln>
          </p:spPr>
        </p:cxnSp>
      </p:grpSp>
      <p:sp>
        <p:nvSpPr>
          <p:cNvPr id="62" name="TextBox 61">
            <a:extLst>
              <a:ext uri="{FF2B5EF4-FFF2-40B4-BE49-F238E27FC236}">
                <a16:creationId xmlns:a16="http://schemas.microsoft.com/office/drawing/2014/main" id="{CB8439DA-6376-D44C-A81C-DE9FE74CF44C}"/>
              </a:ext>
            </a:extLst>
          </p:cNvPr>
          <p:cNvSpPr txBox="1"/>
          <p:nvPr/>
        </p:nvSpPr>
        <p:spPr>
          <a:xfrm>
            <a:off x="549695" y="4251375"/>
            <a:ext cx="2691408" cy="2523768"/>
          </a:xfrm>
          <a:prstGeom prst="rect">
            <a:avLst/>
          </a:prstGeom>
          <a:noFill/>
        </p:spPr>
        <p:txBody>
          <a:bodyPr wrap="square">
            <a:spAutoFit/>
          </a:bodyPr>
          <a:lstStyle/>
          <a:p>
            <a:r>
              <a:rPr lang="en-US" sz="1800">
                <a:solidFill>
                  <a:srgbClr val="C00000"/>
                </a:solidFill>
              </a:rPr>
              <a:t>*</a:t>
            </a:r>
            <a:r>
              <a:rPr lang="en-US">
                <a:solidFill>
                  <a:srgbClr val="C00000"/>
                </a:solidFill>
              </a:rPr>
              <a:t>F.A oxidation : in mitochondrial matrix which excess Acetyl coA will move to cytosol by :</a:t>
            </a:r>
          </a:p>
          <a:p>
            <a:pPr marL="342900" indent="-342900">
              <a:buAutoNum type="arabicPeriod"/>
            </a:pPr>
            <a:r>
              <a:rPr lang="en-US">
                <a:solidFill>
                  <a:srgbClr val="C00000"/>
                </a:solidFill>
              </a:rPr>
              <a:t>Citrate bind zalo celate </a:t>
            </a:r>
          </a:p>
          <a:p>
            <a:pPr marL="342900" indent="-342900">
              <a:buAutoNum type="arabicPeriod"/>
            </a:pPr>
            <a:r>
              <a:rPr lang="en-US">
                <a:solidFill>
                  <a:srgbClr val="C00000"/>
                </a:solidFill>
              </a:rPr>
              <a:t>Break the previous bond &amp; Acetyl coA will be in cytosol for fat synthesis</a:t>
            </a:r>
          </a:p>
          <a:p>
            <a:r>
              <a:rPr lang="en-US">
                <a:solidFill>
                  <a:schemeClr val="tx2">
                    <a:lumMod val="10000"/>
                  </a:schemeClr>
                </a:solidFill>
              </a:rPr>
              <a:t>*beta (oxidation\ degradation) happens in the matrix and the synthesis in cytosol</a:t>
            </a:r>
          </a:p>
        </p:txBody>
      </p:sp>
      <p:sp>
        <p:nvSpPr>
          <p:cNvPr id="4" name="TextBox 3">
            <a:extLst>
              <a:ext uri="{FF2B5EF4-FFF2-40B4-BE49-F238E27FC236}">
                <a16:creationId xmlns:a16="http://schemas.microsoft.com/office/drawing/2014/main" id="{F8532917-B17A-E141-BDFF-05850115E4B8}"/>
              </a:ext>
            </a:extLst>
          </p:cNvPr>
          <p:cNvSpPr txBox="1"/>
          <p:nvPr/>
        </p:nvSpPr>
        <p:spPr>
          <a:xfrm>
            <a:off x="505340" y="2148474"/>
            <a:ext cx="2483546" cy="1477328"/>
          </a:xfrm>
          <a:prstGeom prst="rect">
            <a:avLst/>
          </a:prstGeom>
          <a:noFill/>
        </p:spPr>
        <p:txBody>
          <a:bodyPr wrap="square" rtlCol="0">
            <a:spAutoFit/>
          </a:bodyPr>
          <a:lstStyle/>
          <a:p>
            <a:pPr algn="l"/>
            <a:r>
              <a:rPr lang="en-US" sz="2000">
                <a:solidFill>
                  <a:srgbClr val="FF0000"/>
                </a:solidFill>
              </a:rPr>
              <a:t>*</a:t>
            </a:r>
            <a:r>
              <a:rPr lang="en-US">
                <a:solidFill>
                  <a:srgbClr val="FF0000"/>
                </a:solidFill>
              </a:rPr>
              <a:t>Molecules that have visa to move through double layer of mitochondria </a:t>
            </a:r>
          </a:p>
          <a:p>
            <a:pPr marL="342900" indent="-342900" algn="l">
              <a:buAutoNum type="arabicPeriod"/>
            </a:pPr>
            <a:r>
              <a:rPr lang="en-US">
                <a:solidFill>
                  <a:srgbClr val="FF0000"/>
                </a:solidFill>
              </a:rPr>
              <a:t>Citrate </a:t>
            </a:r>
            <a:r>
              <a:rPr lang="en-US">
                <a:solidFill>
                  <a:schemeClr val="bg1">
                    <a:lumMod val="25000"/>
                  </a:schemeClr>
                </a:solidFill>
              </a:rPr>
              <a:t>( initial substrate in krebs </a:t>
            </a:r>
            <a:endParaRPr lang="en-US">
              <a:solidFill>
                <a:srgbClr val="FF0000"/>
              </a:solidFill>
            </a:endParaRPr>
          </a:p>
          <a:p>
            <a:pPr marL="342900" indent="-342900" algn="l">
              <a:buAutoNum type="arabicPeriod"/>
            </a:pPr>
            <a:r>
              <a:rPr lang="en-US">
                <a:solidFill>
                  <a:srgbClr val="FF0000"/>
                </a:solidFill>
              </a:rPr>
              <a:t>pyruvate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10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1000"/>
                                        <p:tgtEl>
                                          <p:spTgt spid="1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10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0"/>
          <p:cNvSpPr txBox="1">
            <a:spLocks noGrp="1"/>
          </p:cNvSpPr>
          <p:nvPr>
            <p:ph type="title"/>
          </p:nvPr>
        </p:nvSpPr>
        <p:spPr>
          <a:xfrm>
            <a:off x="2308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Coenzymes Structure </a:t>
            </a:r>
            <a:endParaRPr sz="4000">
              <a:solidFill>
                <a:srgbClr val="C00000"/>
              </a:solidFill>
            </a:endParaRPr>
          </a:p>
        </p:txBody>
      </p:sp>
      <p:sp>
        <p:nvSpPr>
          <p:cNvPr id="535" name="Google Shape;535;p20"/>
          <p:cNvSpPr txBox="1">
            <a:spLocks noGrp="1"/>
          </p:cNvSpPr>
          <p:nvPr>
            <p:ph type="body" idx="1"/>
          </p:nvPr>
        </p:nvSpPr>
        <p:spPr>
          <a:xfrm>
            <a:off x="394208" y="1152128"/>
            <a:ext cx="8714296" cy="57058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endParaRPr sz="1200" b="1">
              <a:solidFill>
                <a:srgbClr val="00B05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sp>
        <p:nvSpPr>
          <p:cNvPr id="536" name="Google Shape;536;p20"/>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7" name="Google Shape;537;p20"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538" name="Google Shape;538;p20"/>
          <p:cNvSpPr txBox="1"/>
          <p:nvPr/>
        </p:nvSpPr>
        <p:spPr>
          <a:xfrm>
            <a:off x="395536" y="2636912"/>
            <a:ext cx="8748464" cy="422108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p:txBody>
      </p:sp>
      <p:grpSp>
        <p:nvGrpSpPr>
          <p:cNvPr id="539" name="Google Shape;539;p20"/>
          <p:cNvGrpSpPr/>
          <p:nvPr/>
        </p:nvGrpSpPr>
        <p:grpSpPr>
          <a:xfrm>
            <a:off x="683568" y="1412776"/>
            <a:ext cx="4810240" cy="3779106"/>
            <a:chOff x="640721" y="970758"/>
            <a:chExt cx="4392488" cy="3332260"/>
          </a:xfrm>
        </p:grpSpPr>
        <p:pic>
          <p:nvPicPr>
            <p:cNvPr id="540" name="Google Shape;540;p20"/>
            <p:cNvPicPr preferRelativeResize="0"/>
            <p:nvPr/>
          </p:nvPicPr>
          <p:blipFill rotWithShape="1">
            <a:blip r:embed="rId4">
              <a:alphaModFix/>
            </a:blip>
            <a:srcRect l="8842" r="1950"/>
            <a:stretch/>
          </p:blipFill>
          <p:spPr>
            <a:xfrm>
              <a:off x="640721" y="970758"/>
              <a:ext cx="4392488" cy="3332260"/>
            </a:xfrm>
            <a:prstGeom prst="rect">
              <a:avLst/>
            </a:prstGeom>
            <a:noFill/>
            <a:ln>
              <a:noFill/>
            </a:ln>
          </p:spPr>
        </p:pic>
        <p:sp>
          <p:nvSpPr>
            <p:cNvPr id="541" name="Google Shape;541;p20"/>
            <p:cNvSpPr/>
            <p:nvPr/>
          </p:nvSpPr>
          <p:spPr>
            <a:xfrm>
              <a:off x="4345632" y="2996952"/>
              <a:ext cx="586408" cy="2160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2" name="Google Shape;542;p20"/>
          <p:cNvGrpSpPr/>
          <p:nvPr/>
        </p:nvGrpSpPr>
        <p:grpSpPr>
          <a:xfrm>
            <a:off x="5696833" y="1747275"/>
            <a:ext cx="3267655" cy="4057989"/>
            <a:chOff x="5774925" y="1556792"/>
            <a:chExt cx="3267655" cy="4057989"/>
          </a:xfrm>
        </p:grpSpPr>
        <p:grpSp>
          <p:nvGrpSpPr>
            <p:cNvPr id="543" name="Google Shape;543;p20"/>
            <p:cNvGrpSpPr/>
            <p:nvPr/>
          </p:nvGrpSpPr>
          <p:grpSpPr>
            <a:xfrm>
              <a:off x="5774925" y="1658511"/>
              <a:ext cx="3267655" cy="3956270"/>
              <a:chOff x="5774925" y="1658511"/>
              <a:chExt cx="3267655" cy="3956270"/>
            </a:xfrm>
          </p:grpSpPr>
          <p:pic>
            <p:nvPicPr>
              <p:cNvPr id="544" name="Google Shape;544;p20"/>
              <p:cNvPicPr preferRelativeResize="0"/>
              <p:nvPr/>
            </p:nvPicPr>
            <p:blipFill rotWithShape="1">
              <a:blip r:embed="rId5">
                <a:alphaModFix/>
              </a:blip>
              <a:srcRect l="15537" t="54040" r="14205"/>
              <a:stretch/>
            </p:blipFill>
            <p:spPr>
              <a:xfrm>
                <a:off x="5774925" y="1658511"/>
                <a:ext cx="3267655" cy="1236069"/>
              </a:xfrm>
              <a:prstGeom prst="rect">
                <a:avLst/>
              </a:prstGeom>
              <a:noFill/>
              <a:ln>
                <a:noFill/>
              </a:ln>
            </p:spPr>
          </p:pic>
          <p:pic>
            <p:nvPicPr>
              <p:cNvPr id="545" name="Google Shape;545;p20"/>
              <p:cNvPicPr preferRelativeResize="0"/>
              <p:nvPr/>
            </p:nvPicPr>
            <p:blipFill rotWithShape="1">
              <a:blip r:embed="rId5">
                <a:alphaModFix/>
              </a:blip>
              <a:srcRect l="60950" b="60906"/>
              <a:stretch/>
            </p:blipFill>
            <p:spPr>
              <a:xfrm>
                <a:off x="6503653" y="4294105"/>
                <a:ext cx="2281312" cy="1320676"/>
              </a:xfrm>
              <a:prstGeom prst="rect">
                <a:avLst/>
              </a:prstGeom>
              <a:noFill/>
              <a:ln>
                <a:noFill/>
              </a:ln>
            </p:spPr>
          </p:pic>
          <p:pic>
            <p:nvPicPr>
              <p:cNvPr id="546" name="Google Shape;546;p20"/>
              <p:cNvPicPr preferRelativeResize="0"/>
              <p:nvPr/>
            </p:nvPicPr>
            <p:blipFill rotWithShape="1">
              <a:blip r:embed="rId5">
                <a:alphaModFix/>
              </a:blip>
              <a:srcRect r="59563" b="60906"/>
              <a:stretch/>
            </p:blipFill>
            <p:spPr>
              <a:xfrm>
                <a:off x="6503653" y="2947345"/>
                <a:ext cx="2362353" cy="1320676"/>
              </a:xfrm>
              <a:prstGeom prst="rect">
                <a:avLst/>
              </a:prstGeom>
              <a:noFill/>
              <a:ln>
                <a:noFill/>
              </a:ln>
            </p:spPr>
          </p:pic>
        </p:grpSp>
        <p:sp>
          <p:nvSpPr>
            <p:cNvPr id="547" name="Google Shape;547;p20"/>
            <p:cNvSpPr/>
            <p:nvPr/>
          </p:nvSpPr>
          <p:spPr>
            <a:xfrm>
              <a:off x="5796136" y="1556792"/>
              <a:ext cx="3167465" cy="40324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1"/>
          <p:cNvSpPr txBox="1">
            <a:spLocks noGrp="1"/>
          </p:cNvSpPr>
          <p:nvPr>
            <p:ph type="title"/>
          </p:nvPr>
        </p:nvSpPr>
        <p:spPr>
          <a:xfrm>
            <a:off x="2308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3600"/>
              <a:buFont typeface="Arial"/>
              <a:buNone/>
            </a:pPr>
            <a:r>
              <a:rPr lang="en-US" sz="3600">
                <a:solidFill>
                  <a:srgbClr val="C00000"/>
                </a:solidFill>
                <a:latin typeface="Arial"/>
                <a:ea typeface="Arial"/>
                <a:cs typeface="Arial"/>
                <a:sym typeface="Arial"/>
              </a:rPr>
              <a:t>Pyruvate Dehydrogenase Complex</a:t>
            </a:r>
            <a:endParaRPr sz="3600">
              <a:solidFill>
                <a:srgbClr val="C00000"/>
              </a:solidFill>
            </a:endParaRPr>
          </a:p>
        </p:txBody>
      </p:sp>
      <p:sp>
        <p:nvSpPr>
          <p:cNvPr id="554" name="Google Shape;554;p21"/>
          <p:cNvSpPr txBox="1">
            <a:spLocks noGrp="1"/>
          </p:cNvSpPr>
          <p:nvPr>
            <p:ph type="body" idx="1"/>
          </p:nvPr>
        </p:nvSpPr>
        <p:spPr>
          <a:xfrm>
            <a:off x="394208" y="1484784"/>
            <a:ext cx="8354256" cy="53732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endParaRPr sz="1200" b="1">
              <a:solidFill>
                <a:srgbClr val="00B05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sp>
        <p:nvSpPr>
          <p:cNvPr id="555" name="Google Shape;555;p21"/>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6" name="Google Shape;556;p21"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557" name="Google Shape;557;p21"/>
          <p:cNvSpPr txBox="1"/>
          <p:nvPr/>
        </p:nvSpPr>
        <p:spPr>
          <a:xfrm>
            <a:off x="395536" y="2636912"/>
            <a:ext cx="8748464" cy="422108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p:txBody>
      </p:sp>
      <p:grpSp>
        <p:nvGrpSpPr>
          <p:cNvPr id="558" name="Google Shape;558;p21"/>
          <p:cNvGrpSpPr/>
          <p:nvPr/>
        </p:nvGrpSpPr>
        <p:grpSpPr>
          <a:xfrm>
            <a:off x="744108" y="1292446"/>
            <a:ext cx="7716324" cy="5565554"/>
            <a:chOff x="744108" y="1292446"/>
            <a:chExt cx="7716324" cy="5565554"/>
          </a:xfrm>
        </p:grpSpPr>
        <p:grpSp>
          <p:nvGrpSpPr>
            <p:cNvPr id="559" name="Google Shape;559;p21"/>
            <p:cNvGrpSpPr/>
            <p:nvPr/>
          </p:nvGrpSpPr>
          <p:grpSpPr>
            <a:xfrm>
              <a:off x="744108" y="1292446"/>
              <a:ext cx="7716324" cy="5565554"/>
              <a:chOff x="744108" y="1292446"/>
              <a:chExt cx="7716324" cy="5565554"/>
            </a:xfrm>
          </p:grpSpPr>
          <p:pic>
            <p:nvPicPr>
              <p:cNvPr id="560" name="Google Shape;560;p21"/>
              <p:cNvPicPr preferRelativeResize="0"/>
              <p:nvPr/>
            </p:nvPicPr>
            <p:blipFill rotWithShape="1">
              <a:blip r:embed="rId4">
                <a:alphaModFix/>
              </a:blip>
              <a:srcRect t="6077"/>
              <a:stretch/>
            </p:blipFill>
            <p:spPr>
              <a:xfrm>
                <a:off x="744108" y="1292446"/>
                <a:ext cx="7716324" cy="5565554"/>
              </a:xfrm>
              <a:prstGeom prst="rect">
                <a:avLst/>
              </a:prstGeom>
              <a:noFill/>
              <a:ln>
                <a:noFill/>
              </a:ln>
            </p:spPr>
          </p:pic>
          <p:sp>
            <p:nvSpPr>
              <p:cNvPr id="561" name="Google Shape;561;p21"/>
              <p:cNvSpPr txBox="1"/>
              <p:nvPr/>
            </p:nvSpPr>
            <p:spPr>
              <a:xfrm rot="-758237">
                <a:off x="4127480" y="2587209"/>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a:t>
                </a:r>
                <a:r>
                  <a:rPr lang="en-US" sz="1400" b="1">
                    <a:solidFill>
                      <a:srgbClr val="F32BF4"/>
                    </a:solidFill>
                    <a:latin typeface="Calibri"/>
                    <a:ea typeface="Calibri"/>
                    <a:cs typeface="Calibri"/>
                    <a:sym typeface="Calibri"/>
                  </a:rPr>
                  <a:t>H</a:t>
                </a:r>
                <a:endParaRPr sz="1800" b="1">
                  <a:solidFill>
                    <a:srgbClr val="F32BF4"/>
                  </a:solidFill>
                  <a:latin typeface="Calibri"/>
                  <a:ea typeface="Calibri"/>
                  <a:cs typeface="Calibri"/>
                  <a:sym typeface="Calibri"/>
                </a:endParaRPr>
              </a:p>
            </p:txBody>
          </p:sp>
        </p:grpSp>
        <p:sp>
          <p:nvSpPr>
            <p:cNvPr id="562" name="Google Shape;562;p21"/>
            <p:cNvSpPr txBox="1"/>
            <p:nvPr/>
          </p:nvSpPr>
          <p:spPr>
            <a:xfrm>
              <a:off x="3563888" y="3212976"/>
              <a:ext cx="19144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Hydroxyethyl-TPP</a:t>
              </a:r>
              <a:endParaRPr/>
            </a:p>
          </p:txBody>
        </p:sp>
      </p:grpSp>
      <p:sp>
        <p:nvSpPr>
          <p:cNvPr id="563" name="Google Shape;563;p21"/>
          <p:cNvSpPr txBox="1"/>
          <p:nvPr/>
        </p:nvSpPr>
        <p:spPr>
          <a:xfrm>
            <a:off x="2771800" y="2483604"/>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1</a:t>
            </a:r>
            <a:endParaRPr sz="1800" b="1">
              <a:solidFill>
                <a:srgbClr val="F32BF4"/>
              </a:solidFill>
              <a:latin typeface="Calibri"/>
              <a:ea typeface="Calibri"/>
              <a:cs typeface="Calibri"/>
              <a:sym typeface="Calibri"/>
            </a:endParaRPr>
          </a:p>
        </p:txBody>
      </p:sp>
      <p:sp>
        <p:nvSpPr>
          <p:cNvPr id="564" name="Google Shape;564;p21"/>
          <p:cNvSpPr txBox="1"/>
          <p:nvPr/>
        </p:nvSpPr>
        <p:spPr>
          <a:xfrm>
            <a:off x="6465912" y="2204864"/>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2</a:t>
            </a:r>
            <a:endParaRPr sz="1800" b="1">
              <a:solidFill>
                <a:srgbClr val="F32BF4"/>
              </a:solidFill>
              <a:latin typeface="Calibri"/>
              <a:ea typeface="Calibri"/>
              <a:cs typeface="Calibri"/>
              <a:sym typeface="Calibri"/>
            </a:endParaRPr>
          </a:p>
        </p:txBody>
      </p:sp>
      <p:sp>
        <p:nvSpPr>
          <p:cNvPr id="565" name="Google Shape;565;p21"/>
          <p:cNvSpPr txBox="1"/>
          <p:nvPr/>
        </p:nvSpPr>
        <p:spPr>
          <a:xfrm>
            <a:off x="6372200" y="5219908"/>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3</a:t>
            </a:r>
            <a:endParaRPr/>
          </a:p>
        </p:txBody>
      </p:sp>
      <p:sp>
        <p:nvSpPr>
          <p:cNvPr id="566" name="Google Shape;566;p21"/>
          <p:cNvSpPr txBox="1"/>
          <p:nvPr/>
        </p:nvSpPr>
        <p:spPr>
          <a:xfrm>
            <a:off x="2915816" y="5507940"/>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4</a:t>
            </a:r>
            <a:endParaRPr/>
          </a:p>
        </p:txBody>
      </p:sp>
      <p:sp>
        <p:nvSpPr>
          <p:cNvPr id="567" name="Google Shape;567;p21"/>
          <p:cNvSpPr txBox="1"/>
          <p:nvPr/>
        </p:nvSpPr>
        <p:spPr>
          <a:xfrm>
            <a:off x="1497360" y="3789040"/>
            <a:ext cx="770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32BF4"/>
                </a:solidFill>
                <a:latin typeface="Calibri"/>
                <a:ea typeface="Calibri"/>
                <a:cs typeface="Calibri"/>
                <a:sym typeface="Calibri"/>
              </a:rPr>
              <a:t>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2"/>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 Mechanism of PDC </a:t>
            </a:r>
            <a:endParaRPr sz="4800" b="1">
              <a:solidFill>
                <a:srgbClr val="C00000"/>
              </a:solidFill>
            </a:endParaRPr>
          </a:p>
        </p:txBody>
      </p:sp>
      <p:sp>
        <p:nvSpPr>
          <p:cNvPr id="574" name="Google Shape;574;p22"/>
          <p:cNvSpPr txBox="1">
            <a:spLocks noGrp="1"/>
          </p:cNvSpPr>
          <p:nvPr>
            <p:ph type="body" idx="1"/>
          </p:nvPr>
        </p:nvSpPr>
        <p:spPr>
          <a:xfrm>
            <a:off x="394208" y="1152128"/>
            <a:ext cx="8678386" cy="659735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latin typeface="Arial"/>
                <a:ea typeface="Arial"/>
                <a:cs typeface="Arial"/>
                <a:sym typeface="Arial"/>
              </a:rPr>
              <a:t>The mechanism by which this complex catalyzes the reaction is complicated but the main processes involve (5 steps):</a:t>
            </a:r>
            <a:endParaRPr/>
          </a:p>
          <a:p>
            <a:pPr marL="228600" lvl="0" indent="-228600" algn="l"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Decarboxylation of pyruvate and the release of CO</a:t>
            </a:r>
            <a:r>
              <a:rPr lang="en-US" sz="2400" baseline="-25000">
                <a:latin typeface="Arial"/>
                <a:ea typeface="Arial"/>
                <a:cs typeface="Arial"/>
                <a:sym typeface="Arial"/>
              </a:rPr>
              <a:t>2</a:t>
            </a:r>
            <a:r>
              <a:rPr lang="en-US" sz="2400">
                <a:latin typeface="Arial"/>
                <a:ea typeface="Arial"/>
                <a:cs typeface="Arial"/>
                <a:sym typeface="Arial"/>
              </a:rPr>
              <a:t> a reaction catalyzed by E1-TPP. The product of this reaction “Hydroxyethyl moiety” is a substrate for the next reaction </a:t>
            </a:r>
            <a:endParaRPr/>
          </a:p>
          <a:p>
            <a:pPr marL="228600" lvl="0" indent="-228600" algn="l"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The transfer of Hydroxyethyl moiety from TPP of E1 to lipoic acid of E2. This step is mediated by an oxidation of Hydroxyethyl to acetyl group coupled with reduction of disulfide bond</a:t>
            </a:r>
            <a:endParaRPr/>
          </a:p>
          <a:p>
            <a:pPr marL="228600" lvl="0" indent="-228600" algn="l"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Transfer of acetyl group from lipoamide to CoA forming thioester bond and consequently Acetyl CoA  is produced</a:t>
            </a:r>
            <a:endParaRPr sz="2700">
              <a:latin typeface="Arial"/>
              <a:ea typeface="Arial"/>
              <a:cs typeface="Arial"/>
              <a:sym typeface="Arial"/>
            </a:endParaRPr>
          </a:p>
        </p:txBody>
      </p:sp>
      <p:pic>
        <p:nvPicPr>
          <p:cNvPr id="575" name="Google Shape;575;p22"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576" name="Google Shape;576;p22"/>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3"/>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 Mechanism of PDC </a:t>
            </a:r>
            <a:endParaRPr sz="4800" b="1">
              <a:solidFill>
                <a:srgbClr val="C00000"/>
              </a:solidFill>
            </a:endParaRPr>
          </a:p>
        </p:txBody>
      </p:sp>
      <p:sp>
        <p:nvSpPr>
          <p:cNvPr id="583" name="Google Shape;583;p23"/>
          <p:cNvSpPr txBox="1">
            <a:spLocks noGrp="1"/>
          </p:cNvSpPr>
          <p:nvPr>
            <p:ph type="body" idx="1"/>
          </p:nvPr>
        </p:nvSpPr>
        <p:spPr>
          <a:xfrm>
            <a:off x="394208" y="1368152"/>
            <a:ext cx="8678386" cy="306896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400"/>
              <a:buFont typeface="Calibri"/>
              <a:buAutoNum type="arabicPeriod" startAt="4"/>
            </a:pPr>
            <a:r>
              <a:rPr lang="en-US" sz="2400">
                <a:latin typeface="Arial"/>
                <a:ea typeface="Arial"/>
                <a:cs typeface="Arial"/>
                <a:sym typeface="Arial"/>
              </a:rPr>
              <a:t>Regeneration of disulfide bond of lipoamide via FAD ( E3 prosthetic group) which is reduced to FADH2</a:t>
            </a:r>
            <a:endParaRPr/>
          </a:p>
          <a:p>
            <a:pPr marL="514350" lvl="0" indent="-514350" algn="l" rtl="0">
              <a:lnSpc>
                <a:spcPct val="90000"/>
              </a:lnSpc>
              <a:spcBef>
                <a:spcPts val="1000"/>
              </a:spcBef>
              <a:spcAft>
                <a:spcPts val="0"/>
              </a:spcAft>
              <a:buClr>
                <a:schemeClr val="dk1"/>
              </a:buClr>
              <a:buSzPts val="2400"/>
              <a:buFont typeface="Calibri"/>
              <a:buAutoNum type="arabicPeriod" startAt="4"/>
            </a:pPr>
            <a:r>
              <a:rPr lang="en-US" sz="2400">
                <a:latin typeface="Arial"/>
                <a:ea typeface="Arial"/>
                <a:cs typeface="Arial"/>
                <a:sym typeface="Arial"/>
              </a:rPr>
              <a:t>Regeneration of FAD by NAD</a:t>
            </a:r>
            <a:r>
              <a:rPr lang="en-US" sz="2400" baseline="30000">
                <a:latin typeface="Arial"/>
                <a:ea typeface="Arial"/>
                <a:cs typeface="Arial"/>
                <a:sym typeface="Arial"/>
              </a:rPr>
              <a:t>+  </a:t>
            </a:r>
            <a:r>
              <a:rPr lang="en-US" sz="2400">
                <a:latin typeface="Arial"/>
                <a:ea typeface="Arial"/>
                <a:cs typeface="Arial"/>
                <a:sym typeface="Arial"/>
              </a:rPr>
              <a:t>which is reduced to NADH with the electrons transferred during the reaction (originally from Hydroxyethyl oxidation) </a:t>
            </a:r>
            <a:endParaRPr sz="2000" baseline="30000">
              <a:latin typeface="Arial"/>
              <a:ea typeface="Arial"/>
              <a:cs typeface="Arial"/>
              <a:sym typeface="Arial"/>
            </a:endParaRPr>
          </a:p>
          <a:p>
            <a:pPr marL="0" lvl="0" indent="0" algn="l" rtl="0">
              <a:lnSpc>
                <a:spcPct val="90000"/>
              </a:lnSpc>
              <a:spcBef>
                <a:spcPts val="1000"/>
              </a:spcBef>
              <a:spcAft>
                <a:spcPts val="0"/>
              </a:spcAft>
              <a:buClr>
                <a:schemeClr val="dk1"/>
              </a:buClr>
              <a:buSzPts val="2700"/>
              <a:buNone/>
            </a:pPr>
            <a:endParaRPr sz="2700">
              <a:latin typeface="Arial"/>
              <a:ea typeface="Arial"/>
              <a:cs typeface="Arial"/>
              <a:sym typeface="Arial"/>
            </a:endParaRPr>
          </a:p>
        </p:txBody>
      </p:sp>
      <p:pic>
        <p:nvPicPr>
          <p:cNvPr id="584" name="Google Shape;584;p23"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585" name="Google Shape;585;p23"/>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6" name="Google Shape;586;p23"/>
          <p:cNvPicPr preferRelativeResize="0"/>
          <p:nvPr/>
        </p:nvPicPr>
        <p:blipFill rotWithShape="1">
          <a:blip r:embed="rId4">
            <a:alphaModFix/>
          </a:blip>
          <a:srcRect/>
          <a:stretch/>
        </p:blipFill>
        <p:spPr>
          <a:xfrm>
            <a:off x="8115300" y="5829300"/>
            <a:ext cx="812800" cy="81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1"/>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Glycolysis</a:t>
            </a:r>
            <a:r>
              <a:rPr lang="en-US" sz="4000" b="1">
                <a:solidFill>
                  <a:srgbClr val="C00000"/>
                </a:solidFill>
              </a:rPr>
              <a:t> </a:t>
            </a:r>
            <a:r>
              <a:rPr lang="en-US" sz="4000">
                <a:solidFill>
                  <a:srgbClr val="C00000"/>
                </a:solidFill>
              </a:rPr>
              <a:t>Regulation</a:t>
            </a:r>
            <a:r>
              <a:rPr lang="en-US" sz="4000" b="1">
                <a:solidFill>
                  <a:srgbClr val="C00000"/>
                </a:solidFill>
              </a:rPr>
              <a:t> </a:t>
            </a:r>
            <a:endParaRPr sz="4000" b="1">
              <a:solidFill>
                <a:srgbClr val="C00000"/>
              </a:solidFill>
            </a:endParaRPr>
          </a:p>
        </p:txBody>
      </p:sp>
      <p:sp>
        <p:nvSpPr>
          <p:cNvPr id="164" name="Google Shape;164;p3"/>
          <p:cNvSpPr txBox="1">
            <a:spLocks noGrp="1"/>
          </p:cNvSpPr>
          <p:nvPr>
            <p:ph type="body" idx="1"/>
          </p:nvPr>
        </p:nvSpPr>
        <p:spPr>
          <a:xfrm>
            <a:off x="394208" y="952824"/>
            <a:ext cx="8678386" cy="63367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Arial"/>
                <a:ea typeface="Arial"/>
                <a:cs typeface="Arial"/>
                <a:sym typeface="Arial"/>
              </a:rPr>
              <a:t>Glycolysis can be controlled at 3 points:</a:t>
            </a:r>
            <a:endParaRPr/>
          </a:p>
          <a:p>
            <a:pPr marL="228600" lvl="0" indent="-190500" algn="l" rtl="0">
              <a:lnSpc>
                <a:spcPct val="90000"/>
              </a:lnSpc>
              <a:spcBef>
                <a:spcPts val="1000"/>
              </a:spcBef>
              <a:spcAft>
                <a:spcPts val="0"/>
              </a:spcAft>
              <a:buClr>
                <a:schemeClr val="dk1"/>
              </a:buClr>
              <a:buSzPts val="600"/>
              <a:buNone/>
            </a:pPr>
            <a:endParaRPr sz="600">
              <a:latin typeface="Arial"/>
              <a:ea typeface="Arial"/>
              <a:cs typeface="Arial"/>
              <a:sym typeface="Arial"/>
            </a:endParaRPr>
          </a:p>
          <a:p>
            <a:pPr marL="457200" lvl="0" indent="-457200" algn="l" rtl="0">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1 </a:t>
            </a:r>
            <a:r>
              <a:rPr lang="en-US" sz="2400">
                <a:latin typeface="Arial"/>
                <a:ea typeface="Arial"/>
                <a:cs typeface="Arial"/>
                <a:sym typeface="Arial"/>
              </a:rPr>
              <a:t>which is catalyzed by hexokinase enzyme (allosteric enzyme). Hexokinase isoforms (except glucokinase) are allosterically inhibited by excess G6P </a:t>
            </a:r>
            <a:r>
              <a:rPr lang="en-US" sz="1400" b="1">
                <a:solidFill>
                  <a:srgbClr val="FF0000"/>
                </a:solidFill>
                <a:latin typeface="Arial"/>
                <a:ea typeface="Arial"/>
                <a:cs typeface="Arial"/>
                <a:sym typeface="Arial"/>
              </a:rPr>
              <a:t>(Only in liver ,not in brain &amp;sk.ms.)</a:t>
            </a:r>
            <a:endParaRPr/>
          </a:p>
          <a:p>
            <a:pPr marL="457200" lvl="0" indent="-457200" algn="l" rtl="0">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3</a:t>
            </a:r>
            <a:r>
              <a:rPr lang="en-US" sz="2400">
                <a:latin typeface="Arial"/>
                <a:ea typeface="Arial"/>
                <a:cs typeface="Arial"/>
                <a:sym typeface="Arial"/>
              </a:rPr>
              <a:t> which is catalyzed by phosphofructokinase-1 enzyme. It is an allosteric enzyme. Two significant inhibitors are citrate and ATP whereas AMP/ADP and recently fructose 2,6-biphosphate (in liver) are activators.  Actually this is the most important control point and it is considered as the main </a:t>
            </a:r>
            <a:r>
              <a:rPr lang="en-US" sz="2400" b="1">
                <a:solidFill>
                  <a:srgbClr val="C00000"/>
                </a:solidFill>
                <a:latin typeface="Arial"/>
                <a:ea typeface="Arial"/>
                <a:cs typeface="Arial"/>
                <a:sym typeface="Arial"/>
              </a:rPr>
              <a:t>rate-limiting step </a:t>
            </a:r>
            <a:r>
              <a:rPr lang="en-US" sz="2400">
                <a:latin typeface="Arial"/>
                <a:ea typeface="Arial"/>
                <a:cs typeface="Arial"/>
                <a:sym typeface="Arial"/>
              </a:rPr>
              <a:t>in glycolysis</a:t>
            </a:r>
            <a:endParaRPr/>
          </a:p>
          <a:p>
            <a:pPr marL="457200" lvl="0" indent="-457200" algn="l" rtl="0">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10 </a:t>
            </a:r>
            <a:r>
              <a:rPr lang="en-US" sz="2400">
                <a:latin typeface="Arial"/>
                <a:ea typeface="Arial"/>
                <a:cs typeface="Arial"/>
                <a:sym typeface="Arial"/>
              </a:rPr>
              <a:t>which is catalyzed by pyruvate kinase enzyme. It is controlled by the level of ATP and Acetyl CoA (both are allosteric inhibitors). Accumulated Acetyl CoA in the cytosol is an indicator that the energy is now available from fat breakdown so no need to proceed in glycolysis </a:t>
            </a:r>
            <a:r>
              <a:rPr lang="en-US" sz="1800">
                <a:solidFill>
                  <a:srgbClr val="FF0000"/>
                </a:solidFill>
                <a:latin typeface="Arial"/>
                <a:ea typeface="Arial"/>
                <a:cs typeface="Arial"/>
                <a:sym typeface="Arial"/>
              </a:rPr>
              <a:t>( Acetyl coA Will inhibit pyruvate kinase &amp; glycolysis)</a:t>
            </a:r>
            <a:endParaRPr/>
          </a:p>
        </p:txBody>
      </p:sp>
      <p:pic>
        <p:nvPicPr>
          <p:cNvPr id="165" name="Google Shape;165;p3"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166" name="Google Shape;166;p3"/>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Fluoride as Inhibitor of Enolase</a:t>
            </a:r>
            <a:endParaRPr sz="4000" b="1">
              <a:solidFill>
                <a:srgbClr val="C00000"/>
              </a:solidFill>
            </a:endParaRPr>
          </a:p>
        </p:txBody>
      </p:sp>
      <p:sp>
        <p:nvSpPr>
          <p:cNvPr id="173" name="Google Shape;173;p4"/>
          <p:cNvSpPr txBox="1">
            <a:spLocks noGrp="1"/>
          </p:cNvSpPr>
          <p:nvPr>
            <p:ph type="body" idx="1"/>
          </p:nvPr>
        </p:nvSpPr>
        <p:spPr>
          <a:xfrm>
            <a:off x="394208" y="1124744"/>
            <a:ext cx="8642288" cy="57332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Arial"/>
                <a:ea typeface="Arial"/>
                <a:cs typeface="Arial"/>
                <a:sym typeface="Arial"/>
              </a:rPr>
              <a:t>Oral bacteria depends on the food debris or dietary sugars found on the tooth surface as a primary source of energy. </a:t>
            </a:r>
            <a:r>
              <a:rPr lang="en-US">
                <a:solidFill>
                  <a:srgbClr val="C00000"/>
                </a:solidFill>
                <a:latin typeface="Arial"/>
                <a:ea typeface="Arial"/>
                <a:cs typeface="Arial"/>
                <a:sym typeface="Arial"/>
              </a:rPr>
              <a:t>Acids</a:t>
            </a:r>
            <a:r>
              <a:rPr lang="en-US">
                <a:latin typeface="Arial"/>
                <a:ea typeface="Arial"/>
                <a:cs typeface="Arial"/>
                <a:sym typeface="Arial"/>
              </a:rPr>
              <a:t> are produced through fermentation process (harmful) </a:t>
            </a:r>
            <a:r>
              <a:rPr lang="en-US" sz="1800">
                <a:solidFill>
                  <a:srgbClr val="FF0000"/>
                </a:solidFill>
                <a:latin typeface="Arial"/>
                <a:ea typeface="Arial"/>
                <a:cs typeface="Arial"/>
                <a:sym typeface="Arial"/>
              </a:rPr>
              <a:t>(For the tissue of the teeth)</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Fluoride is a competitive inhibitor of enolase enzyme catalyzing Step 9</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Drinking fluoridated water or using a toothpaste containing fluoride inhibit the oral bacteria       enolase activity. Consequently, this disrupts         the bacteria glycolytic pathway and prevents formation of </a:t>
            </a:r>
            <a:r>
              <a:rPr lang="en-US">
                <a:solidFill>
                  <a:srgbClr val="C00000"/>
                </a:solidFill>
                <a:latin typeface="Arial"/>
                <a:ea typeface="Arial"/>
                <a:cs typeface="Arial"/>
                <a:sym typeface="Arial"/>
              </a:rPr>
              <a:t>dental caries </a:t>
            </a:r>
          </a:p>
          <a:p>
            <a:pPr marL="0" lvl="0" indent="0" algn="l" rtl="0">
              <a:lnSpc>
                <a:spcPct val="90000"/>
              </a:lnSpc>
              <a:spcBef>
                <a:spcPts val="1000"/>
              </a:spcBef>
              <a:spcAft>
                <a:spcPts val="0"/>
              </a:spcAft>
              <a:buClr>
                <a:schemeClr val="dk1"/>
              </a:buClr>
              <a:buSzPts val="2800"/>
              <a:buNone/>
            </a:pPr>
            <a:r>
              <a:rPr lang="en-US" sz="1800">
                <a:solidFill>
                  <a:srgbClr val="FF0000"/>
                </a:solidFill>
                <a:latin typeface="Arial"/>
                <a:ea typeface="Arial"/>
                <a:cs typeface="Arial"/>
                <a:sym typeface="Arial"/>
              </a:rPr>
              <a:t>Fluoride will inhibit pyruvate &amp; consequently lactic acid </a:t>
            </a:r>
            <a:r>
              <a:rPr lang="en-US">
                <a:solidFill>
                  <a:srgbClr val="C00000"/>
                </a:solidFill>
                <a:latin typeface="Arial"/>
                <a:ea typeface="Arial"/>
                <a:cs typeface="Arial"/>
                <a:sym typeface="Arial"/>
              </a:rPr>
              <a:t> </a:t>
            </a:r>
            <a:endParaRPr/>
          </a:p>
        </p:txBody>
      </p:sp>
      <p:pic>
        <p:nvPicPr>
          <p:cNvPr id="174" name="Google Shape;174;p4"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175" name="Google Shape;175;p4"/>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7723047" y="4053370"/>
            <a:ext cx="1283351" cy="2564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Fluoride as Inhibitor of Enolase</a:t>
            </a:r>
            <a:endParaRPr sz="4000" b="1">
              <a:solidFill>
                <a:srgbClr val="C00000"/>
              </a:solidFill>
            </a:endParaRPr>
          </a:p>
        </p:txBody>
      </p:sp>
      <p:sp>
        <p:nvSpPr>
          <p:cNvPr id="183" name="Google Shape;183;p5"/>
          <p:cNvSpPr txBox="1">
            <a:spLocks noGrp="1"/>
          </p:cNvSpPr>
          <p:nvPr>
            <p:ph type="body" idx="1"/>
          </p:nvPr>
        </p:nvSpPr>
        <p:spPr>
          <a:xfrm>
            <a:off x="394208" y="1124744"/>
            <a:ext cx="8714296" cy="573325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Arial"/>
                <a:ea typeface="Arial"/>
                <a:cs typeface="Arial"/>
                <a:sym typeface="Arial"/>
              </a:rPr>
              <a:t>Sodium fluoride is known to have antiglycolytic effect that inhibits glycolysis by erythrocytes</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NaF tubes </a:t>
            </a:r>
            <a:r>
              <a:rPr lang="en-US" sz="2400">
                <a:solidFill>
                  <a:srgbClr val="C00000"/>
                </a:solidFill>
                <a:latin typeface="Arial"/>
                <a:ea typeface="Arial"/>
                <a:cs typeface="Arial"/>
                <a:sym typeface="Arial"/>
              </a:rPr>
              <a:t>(gray top) </a:t>
            </a:r>
            <a:r>
              <a:rPr lang="en-US" sz="2400">
                <a:latin typeface="Arial"/>
                <a:ea typeface="Arial"/>
                <a:cs typeface="Arial"/>
                <a:sym typeface="Arial"/>
              </a:rPr>
              <a:t>are widely used for blood collection for glucose measurement</a:t>
            </a:r>
            <a:endParaRPr/>
          </a:p>
          <a:p>
            <a:pPr marL="228600" lvl="0" indent="-2286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Fluoride-containing tubes are suitable for blood collection if there is a </a:t>
            </a:r>
            <a:r>
              <a:rPr lang="en-US" sz="2400">
                <a:solidFill>
                  <a:srgbClr val="C00000"/>
                </a:solidFill>
                <a:latin typeface="Arial"/>
                <a:ea typeface="Arial"/>
                <a:cs typeface="Arial"/>
                <a:sym typeface="Arial"/>
              </a:rPr>
              <a:t>long delay </a:t>
            </a:r>
            <a:r>
              <a:rPr lang="en-US" sz="2400">
                <a:latin typeface="Arial"/>
                <a:ea typeface="Arial"/>
                <a:cs typeface="Arial"/>
                <a:sym typeface="Arial"/>
              </a:rPr>
              <a:t>in blood separation following collection (false negative result) \</a:t>
            </a:r>
            <a:r>
              <a:rPr lang="en-US" sz="2400">
                <a:solidFill>
                  <a:srgbClr val="FF0000"/>
                </a:solidFill>
                <a:latin typeface="Arial"/>
                <a:ea typeface="Arial"/>
                <a:cs typeface="Arial"/>
                <a:sym typeface="Arial"/>
              </a:rPr>
              <a:t> ** in diabetic patients for measuring blood-glucose level</a:t>
            </a:r>
          </a:p>
          <a:p>
            <a:pPr marL="0" lvl="0" indent="0" algn="l" rtl="0">
              <a:lnSpc>
                <a:spcPct val="90000"/>
              </a:lnSpc>
              <a:spcBef>
                <a:spcPts val="1000"/>
              </a:spcBef>
              <a:spcAft>
                <a:spcPts val="0"/>
              </a:spcAft>
              <a:buClr>
                <a:schemeClr val="dk1"/>
              </a:buClr>
              <a:buSzPts val="2400"/>
              <a:buNone/>
            </a:pPr>
            <a:r>
              <a:rPr lang="en-US" sz="1800">
                <a:solidFill>
                  <a:srgbClr val="FF0000"/>
                </a:solidFill>
                <a:latin typeface="Arial"/>
                <a:ea typeface="Arial"/>
                <a:cs typeface="Arial"/>
                <a:sym typeface="Arial"/>
              </a:rPr>
              <a:t>- Fluoride do competitive inhibtion for enolase enzyme </a:t>
            </a:r>
            <a:r>
              <a:rPr lang="en-US" sz="2400">
                <a:latin typeface="Arial"/>
                <a:ea typeface="Arial"/>
                <a:cs typeface="Arial"/>
                <a:sym typeface="Arial"/>
              </a:rPr>
              <a:t> </a:t>
            </a:r>
            <a:endParaRPr/>
          </a:p>
        </p:txBody>
      </p:sp>
      <p:pic>
        <p:nvPicPr>
          <p:cNvPr id="184" name="Google Shape;184;p5"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185" name="Google Shape;185;p5"/>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5"/>
          <p:cNvPicPr preferRelativeResize="0"/>
          <p:nvPr/>
        </p:nvPicPr>
        <p:blipFill rotWithShape="1">
          <a:blip r:embed="rId4">
            <a:alphaModFix/>
          </a:blip>
          <a:srcRect/>
          <a:stretch/>
        </p:blipFill>
        <p:spPr>
          <a:xfrm>
            <a:off x="2040593" y="4781508"/>
            <a:ext cx="4971159" cy="1924430"/>
          </a:xfrm>
          <a:prstGeom prst="rect">
            <a:avLst/>
          </a:prstGeom>
          <a:noFill/>
          <a:ln>
            <a:noFill/>
          </a:ln>
        </p:spPr>
      </p:pic>
      <p:sp>
        <p:nvSpPr>
          <p:cNvPr id="187" name="Google Shape;187;p5"/>
          <p:cNvSpPr/>
          <p:nvPr/>
        </p:nvSpPr>
        <p:spPr>
          <a:xfrm>
            <a:off x="6588224" y="3861048"/>
            <a:ext cx="813488" cy="2944840"/>
          </a:xfrm>
          <a:prstGeom prst="roundRect">
            <a:avLst>
              <a:gd name="adj" fmla="val 16667"/>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285784" y="7142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id="194" name="Google Shape;194;p6" descr="http://www.mutah.edu.jo/images/banners/medi-sign.gif"/>
          <p:cNvPicPr preferRelativeResize="0"/>
          <p:nvPr/>
        </p:nvPicPr>
        <p:blipFill rotWithShape="1">
          <a:blip r:embed="rId3">
            <a:alphaModFix/>
          </a:blip>
          <a:srcRect/>
          <a:stretch/>
        </p:blipFill>
        <p:spPr>
          <a:xfrm>
            <a:off x="7929586" y="61864"/>
            <a:ext cx="1143008" cy="1295410"/>
          </a:xfrm>
          <a:prstGeom prst="rect">
            <a:avLst/>
          </a:prstGeom>
          <a:noFill/>
          <a:ln>
            <a:noFill/>
          </a:ln>
        </p:spPr>
      </p:pic>
      <p:grpSp>
        <p:nvGrpSpPr>
          <p:cNvPr id="195" name="Google Shape;195;p6"/>
          <p:cNvGrpSpPr/>
          <p:nvPr/>
        </p:nvGrpSpPr>
        <p:grpSpPr>
          <a:xfrm>
            <a:off x="6300192" y="1556792"/>
            <a:ext cx="2909451" cy="4711578"/>
            <a:chOff x="5076056" y="2172065"/>
            <a:chExt cx="2909451" cy="4711578"/>
          </a:xfrm>
        </p:grpSpPr>
        <p:grpSp>
          <p:nvGrpSpPr>
            <p:cNvPr id="196" name="Google Shape;196;p6"/>
            <p:cNvGrpSpPr/>
            <p:nvPr/>
          </p:nvGrpSpPr>
          <p:grpSpPr>
            <a:xfrm>
              <a:off x="5076056" y="2433316"/>
              <a:ext cx="2909451" cy="4450327"/>
              <a:chOff x="5508104" y="2505324"/>
              <a:chExt cx="2909451" cy="4450327"/>
            </a:xfrm>
          </p:grpSpPr>
          <p:sp>
            <p:nvSpPr>
              <p:cNvPr id="197" name="Google Shape;197;p6"/>
              <p:cNvSpPr txBox="1"/>
              <p:nvPr/>
            </p:nvSpPr>
            <p:spPr>
              <a:xfrm>
                <a:off x="5862368" y="6309320"/>
                <a:ext cx="25551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FF"/>
                    </a:solidFill>
                    <a:latin typeface="Calibri"/>
                    <a:ea typeface="Calibri"/>
                    <a:cs typeface="Calibri"/>
                    <a:sym typeface="Calibri"/>
                  </a:rPr>
                  <a:t>and</a:t>
                </a:r>
                <a:endParaRPr/>
              </a:p>
              <a:p>
                <a:pPr marL="0" marR="0" lvl="0" indent="0" algn="l" rtl="0">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198" name="Google Shape;198;p6"/>
              <p:cNvGrpSpPr/>
              <p:nvPr/>
            </p:nvGrpSpPr>
            <p:grpSpPr>
              <a:xfrm>
                <a:off x="5508104" y="2505324"/>
                <a:ext cx="2838584" cy="3912077"/>
                <a:chOff x="6735994" y="2672618"/>
                <a:chExt cx="2838584" cy="3912077"/>
              </a:xfrm>
            </p:grpSpPr>
            <p:pic>
              <p:nvPicPr>
                <p:cNvPr id="199" name="Google Shape;199;p6"/>
                <p:cNvPicPr preferRelativeResize="0"/>
                <p:nvPr/>
              </p:nvPicPr>
              <p:blipFill rotWithShape="1">
                <a:blip r:embed="rId4">
                  <a:alphaModFix/>
                </a:blip>
                <a:srcRect l="67053" t="11800" b="11541"/>
                <a:stretch/>
              </p:blipFill>
              <p:spPr>
                <a:xfrm>
                  <a:off x="7332789" y="2672618"/>
                  <a:ext cx="2241789" cy="3912077"/>
                </a:xfrm>
                <a:prstGeom prst="rect">
                  <a:avLst/>
                </a:prstGeom>
                <a:noFill/>
                <a:ln>
                  <a:noFill/>
                </a:ln>
              </p:spPr>
            </p:pic>
            <p:pic>
              <p:nvPicPr>
                <p:cNvPr id="200" name="Google Shape;200;p6"/>
                <p:cNvPicPr preferRelativeResize="0"/>
                <p:nvPr/>
              </p:nvPicPr>
              <p:blipFill rotWithShape="1">
                <a:blip r:embed="rId4">
                  <a:alphaModFix/>
                </a:blip>
                <a:srcRect l="67053" t="11800" r="24176" b="80796"/>
                <a:stretch/>
              </p:blipFill>
              <p:spPr>
                <a:xfrm>
                  <a:off x="6735994" y="2672618"/>
                  <a:ext cx="596795" cy="377848"/>
                </a:xfrm>
                <a:prstGeom prst="rect">
                  <a:avLst/>
                </a:prstGeom>
                <a:noFill/>
                <a:ln>
                  <a:noFill/>
                </a:ln>
              </p:spPr>
            </p:pic>
          </p:grpSp>
        </p:grpSp>
        <p:sp>
          <p:nvSpPr>
            <p:cNvPr id="201" name="Google Shape;201;p6"/>
            <p:cNvSpPr/>
            <p:nvPr/>
          </p:nvSpPr>
          <p:spPr>
            <a:xfrm>
              <a:off x="6322296" y="2172065"/>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1</a:t>
              </a:r>
              <a:endParaRPr sz="2800" b="1">
                <a:solidFill>
                  <a:srgbClr val="C00000"/>
                </a:solidFill>
                <a:latin typeface="Calibri"/>
                <a:ea typeface="Calibri"/>
                <a:cs typeface="Calibri"/>
                <a:sym typeface="Calibri"/>
              </a:endParaRPr>
            </a:p>
          </p:txBody>
        </p:sp>
      </p:grpSp>
      <p:grpSp>
        <p:nvGrpSpPr>
          <p:cNvPr id="202" name="Google Shape;202;p6"/>
          <p:cNvGrpSpPr/>
          <p:nvPr/>
        </p:nvGrpSpPr>
        <p:grpSpPr>
          <a:xfrm>
            <a:off x="5292080" y="2420888"/>
            <a:ext cx="1944216" cy="1584176"/>
            <a:chOff x="3424352" y="2908011"/>
            <a:chExt cx="1944216" cy="1584176"/>
          </a:xfrm>
        </p:grpSpPr>
        <p:sp>
          <p:nvSpPr>
            <p:cNvPr id="203" name="Google Shape;203;p6"/>
            <p:cNvSpPr/>
            <p:nvPr/>
          </p:nvSpPr>
          <p:spPr>
            <a:xfrm>
              <a:off x="3544625" y="3108044"/>
              <a:ext cx="423776" cy="429426"/>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pic>
          <p:nvPicPr>
            <p:cNvPr id="204" name="Google Shape;204;p6"/>
            <p:cNvPicPr preferRelativeResize="0"/>
            <p:nvPr/>
          </p:nvPicPr>
          <p:blipFill rotWithShape="1">
            <a:blip r:embed="rId4">
              <a:alphaModFix/>
            </a:blip>
            <a:srcRect l="38834" t="20542" r="32592" b="48415"/>
            <a:stretch/>
          </p:blipFill>
          <p:spPr>
            <a:xfrm>
              <a:off x="3424352" y="2908011"/>
              <a:ext cx="1944216" cy="1584176"/>
            </a:xfrm>
            <a:prstGeom prst="rect">
              <a:avLst/>
            </a:prstGeom>
            <a:noFill/>
            <a:ln>
              <a:noFill/>
            </a:ln>
          </p:spPr>
        </p:pic>
      </p:grpSp>
      <p:grpSp>
        <p:nvGrpSpPr>
          <p:cNvPr id="205" name="Google Shape;205;p6"/>
          <p:cNvGrpSpPr/>
          <p:nvPr/>
        </p:nvGrpSpPr>
        <p:grpSpPr>
          <a:xfrm>
            <a:off x="467544" y="1878690"/>
            <a:ext cx="2808312" cy="3487502"/>
            <a:chOff x="395536" y="1878690"/>
            <a:chExt cx="2808312" cy="3487502"/>
          </a:xfrm>
        </p:grpSpPr>
        <p:grpSp>
          <p:nvGrpSpPr>
            <p:cNvPr id="206" name="Google Shape;206;p6"/>
            <p:cNvGrpSpPr/>
            <p:nvPr/>
          </p:nvGrpSpPr>
          <p:grpSpPr>
            <a:xfrm>
              <a:off x="395536" y="1974326"/>
              <a:ext cx="2304256" cy="3391866"/>
              <a:chOff x="1115616" y="2542900"/>
              <a:chExt cx="2304256" cy="3391866"/>
            </a:xfrm>
          </p:grpSpPr>
          <p:pic>
            <p:nvPicPr>
              <p:cNvPr id="207" name="Google Shape;207;p6"/>
              <p:cNvPicPr preferRelativeResize="0"/>
              <p:nvPr/>
            </p:nvPicPr>
            <p:blipFill rotWithShape="1">
              <a:blip r:embed="rId4">
                <a:alphaModFix/>
              </a:blip>
              <a:srcRect l="4763" t="13780" r="61371" b="19754"/>
              <a:stretch/>
            </p:blipFill>
            <p:spPr>
              <a:xfrm>
                <a:off x="1115616" y="2542900"/>
                <a:ext cx="2304256" cy="3391866"/>
              </a:xfrm>
              <a:prstGeom prst="rect">
                <a:avLst/>
              </a:prstGeom>
              <a:noFill/>
              <a:ln>
                <a:noFill/>
              </a:ln>
            </p:spPr>
          </p:pic>
          <p:sp>
            <p:nvSpPr>
              <p:cNvPr id="208" name="Google Shape;208;p6"/>
              <p:cNvSpPr/>
              <p:nvPr/>
            </p:nvSpPr>
            <p:spPr>
              <a:xfrm>
                <a:off x="1259632" y="4605943"/>
                <a:ext cx="465076" cy="344277"/>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3</a:t>
                </a:r>
                <a:endParaRPr/>
              </a:p>
            </p:txBody>
          </p:sp>
        </p:grpSp>
        <p:pic>
          <p:nvPicPr>
            <p:cNvPr id="209" name="Google Shape;209;p6"/>
            <p:cNvPicPr preferRelativeResize="0"/>
            <p:nvPr/>
          </p:nvPicPr>
          <p:blipFill rotWithShape="1">
            <a:blip r:embed="rId4">
              <a:alphaModFix/>
            </a:blip>
            <a:srcRect l="67053" t="11800" r="24176" b="80796"/>
            <a:stretch/>
          </p:blipFill>
          <p:spPr>
            <a:xfrm>
              <a:off x="2607053" y="1878690"/>
              <a:ext cx="596795" cy="377848"/>
            </a:xfrm>
            <a:prstGeom prst="rect">
              <a:avLst/>
            </a:prstGeom>
            <a:noFill/>
            <a:ln>
              <a:noFill/>
            </a:ln>
          </p:spPr>
        </p:pic>
      </p:grpSp>
      <p:sp>
        <p:nvSpPr>
          <p:cNvPr id="210" name="Google Shape;210;p6"/>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6"/>
          <p:cNvSpPr/>
          <p:nvPr/>
        </p:nvSpPr>
        <p:spPr>
          <a:xfrm>
            <a:off x="2843808" y="1628800"/>
            <a:ext cx="3982311" cy="792088"/>
          </a:xfrm>
          <a:prstGeom prst="roundRect">
            <a:avLst>
              <a:gd name="adj" fmla="val 16667"/>
            </a:avLst>
          </a:prstGeom>
          <a:gradFill>
            <a:gsLst>
              <a:gs pos="0">
                <a:srgbClr val="FFFF7E"/>
              </a:gs>
              <a:gs pos="50000">
                <a:srgbClr val="FFFFB1"/>
              </a:gs>
              <a:gs pos="100000">
                <a:srgbClr val="FFFFD9"/>
              </a:gs>
            </a:gsLst>
            <a:lin ang="2700000" scaled="0"/>
          </a:gradFill>
          <a:ln w="95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212" name="Google Shape;212;p6"/>
          <p:cNvGrpSpPr/>
          <p:nvPr/>
        </p:nvGrpSpPr>
        <p:grpSpPr>
          <a:xfrm>
            <a:off x="4427984" y="2445905"/>
            <a:ext cx="1629874" cy="2495263"/>
            <a:chOff x="3131840" y="2445905"/>
            <a:chExt cx="1629874" cy="2495263"/>
          </a:xfrm>
        </p:grpSpPr>
        <p:sp>
          <p:nvSpPr>
            <p:cNvPr id="213" name="Google Shape;213;p6"/>
            <p:cNvSpPr/>
            <p:nvPr/>
          </p:nvSpPr>
          <p:spPr>
            <a:xfrm>
              <a:off x="3131840" y="4437112"/>
              <a:ext cx="1629874" cy="504056"/>
            </a:xfrm>
            <a:prstGeom prst="roundRect">
              <a:avLst>
                <a:gd name="adj" fmla="val 16667"/>
              </a:avLst>
            </a:prstGeom>
            <a:solidFill>
              <a:srgbClr val="FFFF00">
                <a:alpha val="4274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214" name="Google Shape;214;p6"/>
            <p:cNvGrpSpPr/>
            <p:nvPr/>
          </p:nvGrpSpPr>
          <p:grpSpPr>
            <a:xfrm>
              <a:off x="3707903" y="2445905"/>
              <a:ext cx="339309" cy="1991207"/>
              <a:chOff x="3152571" y="3717032"/>
              <a:chExt cx="339309" cy="1991207"/>
            </a:xfrm>
          </p:grpSpPr>
          <p:pic>
            <p:nvPicPr>
              <p:cNvPr id="215" name="Google Shape;215;p6"/>
              <p:cNvPicPr preferRelativeResize="0"/>
              <p:nvPr/>
            </p:nvPicPr>
            <p:blipFill rotWithShape="1">
              <a:blip r:embed="rId4">
                <a:alphaModFix/>
              </a:blip>
              <a:srcRect l="81867" t="49150" r="13899" b="32505"/>
              <a:stretch/>
            </p:blipFill>
            <p:spPr>
              <a:xfrm>
                <a:off x="3152571" y="4772135"/>
                <a:ext cx="288033" cy="936104"/>
              </a:xfrm>
              <a:prstGeom prst="rect">
                <a:avLst/>
              </a:prstGeom>
              <a:noFill/>
              <a:ln>
                <a:noFill/>
              </a:ln>
            </p:spPr>
          </p:pic>
          <p:pic>
            <p:nvPicPr>
              <p:cNvPr id="216" name="Google Shape;216;p6"/>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217" name="Google Shape;217;p6"/>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218" name="Google Shape;218;p6"/>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4</a:t>
              </a:r>
              <a:endParaRPr/>
            </a:p>
          </p:txBody>
        </p:sp>
      </p:grpSp>
      <p:grpSp>
        <p:nvGrpSpPr>
          <p:cNvPr id="219" name="Google Shape;219;p6"/>
          <p:cNvGrpSpPr/>
          <p:nvPr/>
        </p:nvGrpSpPr>
        <p:grpSpPr>
          <a:xfrm>
            <a:off x="3302166" y="2456746"/>
            <a:ext cx="1629874" cy="1764342"/>
            <a:chOff x="3131840" y="2481763"/>
            <a:chExt cx="1629874" cy="1764342"/>
          </a:xfrm>
        </p:grpSpPr>
        <p:sp>
          <p:nvSpPr>
            <p:cNvPr id="220" name="Google Shape;220;p6"/>
            <p:cNvSpPr/>
            <p:nvPr/>
          </p:nvSpPr>
          <p:spPr>
            <a:xfrm>
              <a:off x="3131840" y="3742049"/>
              <a:ext cx="1629874" cy="504056"/>
            </a:xfrm>
            <a:prstGeom prst="roundRect">
              <a:avLst>
                <a:gd name="adj" fmla="val 16667"/>
              </a:avLst>
            </a:prstGeom>
            <a:solidFill>
              <a:srgbClr val="FFFF00">
                <a:alpha val="41960"/>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221" name="Google Shape;221;p6"/>
            <p:cNvGrpSpPr/>
            <p:nvPr/>
          </p:nvGrpSpPr>
          <p:grpSpPr>
            <a:xfrm>
              <a:off x="3707903" y="2481763"/>
              <a:ext cx="360041" cy="1226885"/>
              <a:chOff x="3152571" y="3752890"/>
              <a:chExt cx="360041" cy="1226885"/>
            </a:xfrm>
          </p:grpSpPr>
          <p:pic>
            <p:nvPicPr>
              <p:cNvPr id="222" name="Google Shape;222;p6"/>
              <p:cNvPicPr preferRelativeResize="0"/>
              <p:nvPr/>
            </p:nvPicPr>
            <p:blipFill rotWithShape="1">
              <a:blip r:embed="rId4">
                <a:alphaModFix/>
              </a:blip>
              <a:srcRect l="82539" t="54037" r="12842" b="32506"/>
              <a:stretch/>
            </p:blipFill>
            <p:spPr>
              <a:xfrm>
                <a:off x="3198270" y="4293096"/>
                <a:ext cx="314342" cy="686679"/>
              </a:xfrm>
              <a:prstGeom prst="rect">
                <a:avLst/>
              </a:prstGeom>
              <a:noFill/>
              <a:ln>
                <a:noFill/>
              </a:ln>
            </p:spPr>
          </p:pic>
          <p:pic>
            <p:nvPicPr>
              <p:cNvPr id="223" name="Google Shape;223;p6"/>
              <p:cNvPicPr preferRelativeResize="0"/>
              <p:nvPr/>
            </p:nvPicPr>
            <p:blipFill rotWithShape="1">
              <a:blip r:embed="rId4">
                <a:alphaModFix/>
              </a:blip>
              <a:srcRect l="81867" t="49149" r="13146" b="38965"/>
              <a:stretch/>
            </p:blipFill>
            <p:spPr>
              <a:xfrm>
                <a:off x="3152571" y="3752890"/>
                <a:ext cx="339309" cy="606506"/>
              </a:xfrm>
              <a:prstGeom prst="rect">
                <a:avLst/>
              </a:prstGeom>
              <a:noFill/>
              <a:ln>
                <a:noFill/>
              </a:ln>
            </p:spPr>
          </p:pic>
        </p:grpSp>
        <p:sp>
          <p:nvSpPr>
            <p:cNvPr id="224" name="Google Shape;224;p6"/>
            <p:cNvSpPr/>
            <p:nvPr/>
          </p:nvSpPr>
          <p:spPr>
            <a:xfrm>
              <a:off x="3291582" y="3021969"/>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5</a:t>
              </a:r>
              <a:endParaRPr/>
            </a:p>
          </p:txBody>
        </p:sp>
      </p:grpSp>
      <p:sp>
        <p:nvSpPr>
          <p:cNvPr id="225" name="Google Shape;225;p6"/>
          <p:cNvSpPr/>
          <p:nvPr/>
        </p:nvSpPr>
        <p:spPr>
          <a:xfrm>
            <a:off x="5580112" y="2564904"/>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grpSp>
        <p:nvGrpSpPr>
          <p:cNvPr id="226" name="Google Shape;226;p6"/>
          <p:cNvGrpSpPr/>
          <p:nvPr/>
        </p:nvGrpSpPr>
        <p:grpSpPr>
          <a:xfrm>
            <a:off x="2411760" y="2492896"/>
            <a:ext cx="1629874" cy="3024336"/>
            <a:chOff x="3131840" y="2445905"/>
            <a:chExt cx="1629874" cy="3024336"/>
          </a:xfrm>
        </p:grpSpPr>
        <p:sp>
          <p:nvSpPr>
            <p:cNvPr id="227" name="Google Shape;227;p6"/>
            <p:cNvSpPr/>
            <p:nvPr/>
          </p:nvSpPr>
          <p:spPr>
            <a:xfrm>
              <a:off x="3131840" y="4966185"/>
              <a:ext cx="1629874" cy="504056"/>
            </a:xfrm>
            <a:prstGeom prst="roundRect">
              <a:avLst>
                <a:gd name="adj" fmla="val 16667"/>
              </a:avLst>
            </a:prstGeom>
            <a:solidFill>
              <a:srgbClr val="FFFF00">
                <a:alpha val="4470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228" name="Google Shape;228;p6"/>
            <p:cNvGrpSpPr/>
            <p:nvPr/>
          </p:nvGrpSpPr>
          <p:grpSpPr>
            <a:xfrm>
              <a:off x="3707903" y="2445905"/>
              <a:ext cx="339309" cy="2482760"/>
              <a:chOff x="3152571" y="3717032"/>
              <a:chExt cx="339309" cy="2482760"/>
            </a:xfrm>
          </p:grpSpPr>
          <p:pic>
            <p:nvPicPr>
              <p:cNvPr id="229" name="Google Shape;229;p6"/>
              <p:cNvPicPr preferRelativeResize="0"/>
              <p:nvPr/>
            </p:nvPicPr>
            <p:blipFill rotWithShape="1">
              <a:blip r:embed="rId4">
                <a:alphaModFix/>
              </a:blip>
              <a:srcRect l="81867" t="49150" r="13899" b="32505"/>
              <a:stretch/>
            </p:blipFill>
            <p:spPr>
              <a:xfrm>
                <a:off x="3152571" y="5263688"/>
                <a:ext cx="288033" cy="936104"/>
              </a:xfrm>
              <a:prstGeom prst="rect">
                <a:avLst/>
              </a:prstGeom>
              <a:noFill/>
              <a:ln>
                <a:noFill/>
              </a:ln>
            </p:spPr>
          </p:pic>
          <p:pic>
            <p:nvPicPr>
              <p:cNvPr id="230" name="Google Shape;230;p6"/>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231" name="Google Shape;231;p6"/>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232" name="Google Shape;232;p6"/>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6</a:t>
              </a:r>
              <a:endParaRPr/>
            </a:p>
          </p:txBody>
        </p:sp>
      </p:grpSp>
      <p:pic>
        <p:nvPicPr>
          <p:cNvPr id="233" name="Google Shape;233;p6"/>
          <p:cNvPicPr preferRelativeResize="0"/>
          <p:nvPr/>
        </p:nvPicPr>
        <p:blipFill rotWithShape="1">
          <a:blip r:embed="rId4">
            <a:alphaModFix/>
          </a:blip>
          <a:srcRect l="81867" t="49150" r="14958" b="38044"/>
          <a:stretch/>
        </p:blipFill>
        <p:spPr>
          <a:xfrm>
            <a:off x="2987824" y="3687875"/>
            <a:ext cx="216025" cy="653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fade">
                                      <p:cBhvr>
                                        <p:cTn id="19" dur="500"/>
                                        <p:tgtEl>
                                          <p:spTgt spid="226"/>
                                        </p:tgtEl>
                                      </p:cBhvr>
                                    </p:animEffect>
                                  </p:childTnLst>
                                </p:cTn>
                              </p:par>
                              <p:par>
                                <p:cTn id="20" presetID="10" presetClass="entr" presetSubtype="0"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fade">
                                      <p:cBhvr>
                                        <p:cTn id="22" dur="500"/>
                                        <p:tgtEl>
                                          <p:spTgt spid="233"/>
                                        </p:tgtEl>
                                      </p:cBhvr>
                                    </p:animEffect>
                                  </p:childTnLst>
                                </p:cTn>
                              </p:par>
                              <p:par>
                                <p:cTn id="23" presetID="10" presetClass="entr" presetSubtype="0"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500"/>
                                        <p:tgtEl>
                                          <p:spTgt spid="20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2"/>
                                        </p:tgtEl>
                                      </p:cBhvr>
                                    </p:animEffect>
                                    <p:set>
                                      <p:cBhvr>
                                        <p:cTn id="30" dur="1" fill="hold">
                                          <p:stCondLst>
                                            <p:cond delay="500"/>
                                          </p:stCondLst>
                                        </p:cTn>
                                        <p:tgtEl>
                                          <p:spTgt spid="20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2"/>
                                        </p:tgtEl>
                                      </p:cBhvr>
                                    </p:animEffect>
                                    <p:set>
                                      <p:cBhvr>
                                        <p:cTn id="33" dur="1" fill="hold">
                                          <p:stCondLst>
                                            <p:cond delay="500"/>
                                          </p:stCondLst>
                                        </p:cTn>
                                        <p:tgtEl>
                                          <p:spTgt spid="2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9"/>
                                        </p:tgtEl>
                                      </p:cBhvr>
                                    </p:animEffect>
                                    <p:set>
                                      <p:cBhvr>
                                        <p:cTn id="36" dur="1" fill="hold">
                                          <p:stCondLst>
                                            <p:cond delay="500"/>
                                          </p:stCondLst>
                                        </p:cTn>
                                        <p:tgtEl>
                                          <p:spTgt spid="21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3"/>
                                        </p:tgtEl>
                                      </p:cBhvr>
                                    </p:animEffect>
                                    <p:set>
                                      <p:cBhvr>
                                        <p:cTn id="39" dur="1" fill="hold">
                                          <p:stCondLst>
                                            <p:cond delay="500"/>
                                          </p:stCondLst>
                                        </p:cTn>
                                        <p:tgtEl>
                                          <p:spTgt spid="23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6"/>
                                        </p:tgtEl>
                                      </p:cBhvr>
                                    </p:animEffect>
                                    <p:set>
                                      <p:cBhvr>
                                        <p:cTn id="42" dur="1" fill="hold">
                                          <p:stCondLst>
                                            <p:cond delay="500"/>
                                          </p:stCondLst>
                                        </p:cTn>
                                        <p:tgtEl>
                                          <p:spTgt spid="22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5"/>
                                        </p:tgtEl>
                                      </p:cBhvr>
                                    </p:animEffect>
                                    <p:set>
                                      <p:cBhvr>
                                        <p:cTn id="45" dur="1" fill="hold">
                                          <p:stCondLst>
                                            <p:cond delay="500"/>
                                          </p:stCondLst>
                                        </p:cTn>
                                        <p:tgtEl>
                                          <p:spTgt spid="20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2"/>
                                        </p:tgtEl>
                                        <p:attrNameLst>
                                          <p:attrName>style.visibility</p:attrName>
                                        </p:attrNameLst>
                                      </p:cBhvr>
                                      <p:to>
                                        <p:strVal val="visible"/>
                                      </p:to>
                                    </p:set>
                                    <p:animEffect transition="in" filter="fade">
                                      <p:cBhvr>
                                        <p:cTn id="50" dur="1000"/>
                                        <p:tgtEl>
                                          <p:spTgt spid="202"/>
                                        </p:tgtEl>
                                      </p:cBhvr>
                                    </p:animEffect>
                                  </p:childTnLst>
                                </p:cTn>
                              </p:par>
                              <p:par>
                                <p:cTn id="51" presetID="10" presetClass="entr" presetSubtype="0" fill="hold" nodeType="withEffect">
                                  <p:stCondLst>
                                    <p:cond delay="0"/>
                                  </p:stCondLst>
                                  <p:childTnLst>
                                    <p:set>
                                      <p:cBhvr>
                                        <p:cTn id="52" dur="1" fill="hold">
                                          <p:stCondLst>
                                            <p:cond delay="0"/>
                                          </p:stCondLst>
                                        </p:cTn>
                                        <p:tgtEl>
                                          <p:spTgt spid="225"/>
                                        </p:tgtEl>
                                        <p:attrNameLst>
                                          <p:attrName>style.visibility</p:attrName>
                                        </p:attrNameLst>
                                      </p:cBhvr>
                                      <p:to>
                                        <p:strVal val="visible"/>
                                      </p:to>
                                    </p:set>
                                    <p:animEffect transition="in" filter="fade">
                                      <p:cBhvr>
                                        <p:cTn id="5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285784" y="7142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id="239" name="Google Shape;239;p7" descr="http://www.mutah.edu.jo/images/banners/medi-sign.gif"/>
          <p:cNvPicPr preferRelativeResize="0"/>
          <p:nvPr/>
        </p:nvPicPr>
        <p:blipFill rotWithShape="1">
          <a:blip r:embed="rId3">
            <a:alphaModFix/>
          </a:blip>
          <a:srcRect/>
          <a:stretch/>
        </p:blipFill>
        <p:spPr>
          <a:xfrm>
            <a:off x="7929586" y="61864"/>
            <a:ext cx="1143008" cy="1295410"/>
          </a:xfrm>
          <a:prstGeom prst="rect">
            <a:avLst/>
          </a:prstGeom>
          <a:noFill/>
          <a:ln>
            <a:noFill/>
          </a:ln>
        </p:spPr>
      </p:pic>
      <p:sp>
        <p:nvSpPr>
          <p:cNvPr id="240" name="Google Shape;240;p7"/>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1" name="Google Shape;241;p7"/>
          <p:cNvPicPr preferRelativeResize="0"/>
          <p:nvPr/>
        </p:nvPicPr>
        <p:blipFill rotWithShape="1">
          <a:blip r:embed="rId4">
            <a:alphaModFix/>
          </a:blip>
          <a:srcRect l="9522" t="12679" r="3570" b="10915"/>
          <a:stretch/>
        </p:blipFill>
        <p:spPr>
          <a:xfrm>
            <a:off x="1301683" y="3314601"/>
            <a:ext cx="7008779" cy="2016224"/>
          </a:xfrm>
          <a:prstGeom prst="rect">
            <a:avLst/>
          </a:prstGeom>
          <a:noFill/>
          <a:ln w="57150" cap="flat" cmpd="sng">
            <a:solidFill>
              <a:srgbClr val="7B7B7B"/>
            </a:solidFill>
            <a:prstDash val="solid"/>
            <a:round/>
            <a:headEnd type="none" w="sm" len="sm"/>
            <a:tailEnd type="none" w="sm" len="sm"/>
          </a:ln>
        </p:spPr>
      </p:pic>
      <p:sp>
        <p:nvSpPr>
          <p:cNvPr id="242" name="Google Shape;242;p7"/>
          <p:cNvSpPr txBox="1"/>
          <p:nvPr/>
        </p:nvSpPr>
        <p:spPr>
          <a:xfrm>
            <a:off x="539552" y="1527175"/>
            <a:ext cx="8533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2. Lactic Acid Fermentation: </a:t>
            </a:r>
            <a:r>
              <a:rPr lang="en-US" sz="2000" b="1">
                <a:solidFill>
                  <a:schemeClr val="dk1"/>
                </a:solidFill>
                <a:latin typeface="Calibri"/>
                <a:ea typeface="Calibri"/>
                <a:cs typeface="Calibri"/>
                <a:sym typeface="Calibri"/>
              </a:rPr>
              <a:t>bacteria</a:t>
            </a:r>
            <a:r>
              <a:rPr lang="en-US" sz="18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RBCs</a:t>
            </a:r>
            <a:r>
              <a:rPr lang="en-US" sz="18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and O</a:t>
            </a:r>
            <a:r>
              <a:rPr lang="en-US" sz="2000" b="1" baseline="-25000">
                <a:solidFill>
                  <a:schemeClr val="dk1"/>
                </a:solidFill>
                <a:latin typeface="Calibri"/>
                <a:ea typeface="Calibri"/>
                <a:cs typeface="Calibri"/>
                <a:sym typeface="Calibri"/>
              </a:rPr>
              <a:t>2</a:t>
            </a:r>
            <a:r>
              <a:rPr lang="en-US" sz="2000" b="1">
                <a:solidFill>
                  <a:schemeClr val="dk1"/>
                </a:solidFill>
                <a:latin typeface="Calibri"/>
                <a:ea typeface="Calibri"/>
                <a:cs typeface="Calibri"/>
                <a:sym typeface="Calibri"/>
              </a:rPr>
              <a:t>-starved muscle cells</a:t>
            </a:r>
            <a:endParaRPr sz="2400" b="1">
              <a:solidFill>
                <a:srgbClr val="C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C7005B57-92D9-2544-A17C-A552552984CD}"/>
              </a:ext>
            </a:extLst>
          </p:cNvPr>
          <p:cNvSpPr txBox="1"/>
          <p:nvPr/>
        </p:nvSpPr>
        <p:spPr>
          <a:xfrm>
            <a:off x="944135" y="2190055"/>
            <a:ext cx="3212229" cy="369332"/>
          </a:xfrm>
          <a:prstGeom prst="rect">
            <a:avLst/>
          </a:prstGeom>
          <a:noFill/>
        </p:spPr>
        <p:txBody>
          <a:bodyPr wrap="square" rtlCol="0">
            <a:spAutoFit/>
          </a:bodyPr>
          <a:lstStyle/>
          <a:p>
            <a:pPr algn="l"/>
            <a:r>
              <a:rPr lang="en-US" sz="1800" b="1" u="sng">
                <a:solidFill>
                  <a:srgbClr val="C00000"/>
                </a:solidFill>
              </a:rPr>
              <a:t>Anaerobic condition</a:t>
            </a:r>
          </a:p>
        </p:txBody>
      </p:sp>
      <p:sp>
        <p:nvSpPr>
          <p:cNvPr id="3" name="TextBox 2">
            <a:extLst>
              <a:ext uri="{FF2B5EF4-FFF2-40B4-BE49-F238E27FC236}">
                <a16:creationId xmlns:a16="http://schemas.microsoft.com/office/drawing/2014/main" id="{C80D11EB-5830-1441-B58F-BE4C57F4920F}"/>
              </a:ext>
            </a:extLst>
          </p:cNvPr>
          <p:cNvSpPr txBox="1"/>
          <p:nvPr/>
        </p:nvSpPr>
        <p:spPr>
          <a:xfrm>
            <a:off x="5903049" y="3239881"/>
            <a:ext cx="1828800" cy="338554"/>
          </a:xfrm>
          <a:prstGeom prst="rect">
            <a:avLst/>
          </a:prstGeom>
          <a:noFill/>
        </p:spPr>
        <p:txBody>
          <a:bodyPr wrap="square" rtlCol="0">
            <a:spAutoFit/>
          </a:bodyPr>
          <a:lstStyle/>
          <a:p>
            <a:pPr algn="l"/>
            <a:r>
              <a:rPr lang="en-US" sz="1600" b="1">
                <a:solidFill>
                  <a:srgbClr val="C00000"/>
                </a:solidFill>
              </a:rPr>
              <a:t>Reduction </a:t>
            </a:r>
          </a:p>
        </p:txBody>
      </p:sp>
      <p:sp>
        <p:nvSpPr>
          <p:cNvPr id="4" name="TextBox 3">
            <a:extLst>
              <a:ext uri="{FF2B5EF4-FFF2-40B4-BE49-F238E27FC236}">
                <a16:creationId xmlns:a16="http://schemas.microsoft.com/office/drawing/2014/main" id="{DA6A2CAE-A26E-334C-8D20-5581A451E917}"/>
              </a:ext>
            </a:extLst>
          </p:cNvPr>
          <p:cNvSpPr txBox="1"/>
          <p:nvPr/>
        </p:nvSpPr>
        <p:spPr>
          <a:xfrm>
            <a:off x="6724525" y="994421"/>
            <a:ext cx="1828800"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49F8B8A3-2C0F-184E-83C1-0E28716B0884}"/>
              </a:ext>
            </a:extLst>
          </p:cNvPr>
          <p:cNvSpPr txBox="1"/>
          <p:nvPr/>
        </p:nvSpPr>
        <p:spPr>
          <a:xfrm>
            <a:off x="1088456" y="5609401"/>
            <a:ext cx="3346687" cy="646331"/>
          </a:xfrm>
          <a:prstGeom prst="rect">
            <a:avLst/>
          </a:prstGeom>
          <a:noFill/>
        </p:spPr>
        <p:txBody>
          <a:bodyPr wrap="square" rtlCol="0">
            <a:spAutoFit/>
          </a:bodyPr>
          <a:lstStyle/>
          <a:p>
            <a:pPr algn="l"/>
            <a:r>
              <a:rPr lang="en-US" sz="1800" b="1"/>
              <a:t>Oxidizing agent : Pyruvate</a:t>
            </a:r>
          </a:p>
          <a:p>
            <a:pPr algn="l"/>
            <a:r>
              <a:rPr lang="en-US" sz="1800" b="1"/>
              <a:t>Reducing agent : NADH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title"/>
          </p:nvPr>
        </p:nvSpPr>
        <p:spPr>
          <a:xfrm>
            <a:off x="-32" y="-1825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a:solidFill>
                  <a:srgbClr val="C00000"/>
                </a:solidFill>
              </a:rPr>
              <a:t>       Cori Cycle </a:t>
            </a:r>
            <a:endParaRPr sz="4000" b="1">
              <a:solidFill>
                <a:srgbClr val="C00000"/>
              </a:solidFill>
            </a:endParaRPr>
          </a:p>
        </p:txBody>
      </p:sp>
      <p:sp>
        <p:nvSpPr>
          <p:cNvPr id="249" name="Google Shape;249;p8"/>
          <p:cNvSpPr txBox="1">
            <a:spLocks noGrp="1"/>
          </p:cNvSpPr>
          <p:nvPr>
            <p:ph type="body" idx="1"/>
          </p:nvPr>
        </p:nvSpPr>
        <p:spPr>
          <a:xfrm>
            <a:off x="394208" y="1152128"/>
            <a:ext cx="8678386" cy="55892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a:latin typeface="Arial"/>
                <a:ea typeface="Arial"/>
                <a:cs typeface="Arial"/>
                <a:sym typeface="Arial"/>
              </a:rPr>
              <a:t>Cori cycle </a:t>
            </a:r>
            <a:r>
              <a:rPr lang="en-US" sz="2600">
                <a:solidFill>
                  <a:srgbClr val="0000FF"/>
                </a:solidFill>
                <a:latin typeface="Arial"/>
                <a:ea typeface="Arial"/>
                <a:cs typeface="Arial"/>
                <a:sym typeface="Arial"/>
              </a:rPr>
              <a:t>“lactic acid cycle”</a:t>
            </a:r>
            <a:r>
              <a:rPr lang="en-US" sz="2600">
                <a:latin typeface="Arial"/>
                <a:ea typeface="Arial"/>
                <a:cs typeface="Arial"/>
                <a:sym typeface="Arial"/>
              </a:rPr>
              <a:t> is the metabolic pathway in which lactic acid produced in muscles during the time of oxygen depletion is converted back to glucose in the liver by                                                                                         gluconeogenesis                                                      process </a:t>
            </a:r>
            <a:r>
              <a:rPr lang="en-US" sz="2400">
                <a:solidFill>
                  <a:srgbClr val="C00000"/>
                </a:solidFill>
                <a:latin typeface="Arial"/>
                <a:ea typeface="Arial"/>
                <a:cs typeface="Arial"/>
                <a:sym typeface="Arial"/>
              </a:rPr>
              <a:t>(Non-</a:t>
            </a:r>
          </a:p>
          <a:p>
            <a:pPr marL="0" lvl="0" indent="0" algn="l" rtl="0">
              <a:lnSpc>
                <a:spcPct val="90000"/>
              </a:lnSpc>
              <a:spcBef>
                <a:spcPts val="0"/>
              </a:spcBef>
              <a:spcAft>
                <a:spcPts val="0"/>
              </a:spcAft>
              <a:buClr>
                <a:schemeClr val="dk1"/>
              </a:buClr>
              <a:buSzPts val="2600"/>
              <a:buNone/>
            </a:pPr>
            <a:r>
              <a:rPr lang="en-US" sz="2400">
                <a:solidFill>
                  <a:srgbClr val="C00000"/>
                </a:solidFill>
                <a:latin typeface="Arial"/>
                <a:cs typeface="Arial"/>
                <a:sym typeface="Arial"/>
              </a:rPr>
              <a:t>   carbohydrate source)</a:t>
            </a:r>
          </a:p>
          <a:p>
            <a:pPr marL="0" lvl="0" indent="0" algn="l" rtl="0">
              <a:lnSpc>
                <a:spcPct val="90000"/>
              </a:lnSpc>
              <a:spcBef>
                <a:spcPts val="0"/>
              </a:spcBef>
              <a:spcAft>
                <a:spcPts val="0"/>
              </a:spcAft>
              <a:buClr>
                <a:schemeClr val="dk1"/>
              </a:buClr>
              <a:buSzPts val="2600"/>
              <a:buNone/>
            </a:pPr>
            <a:r>
              <a:rPr lang="en-US" sz="2400">
                <a:solidFill>
                  <a:srgbClr val="C00000"/>
                </a:solidFill>
                <a:latin typeface="Arial"/>
                <a:cs typeface="Arial"/>
                <a:sym typeface="Arial"/>
              </a:rPr>
              <a:t> **cori cycle is the way </a:t>
            </a:r>
          </a:p>
          <a:p>
            <a:pPr marL="0" lvl="0" indent="0" algn="l" rtl="0">
              <a:lnSpc>
                <a:spcPct val="90000"/>
              </a:lnSpc>
              <a:spcBef>
                <a:spcPts val="0"/>
              </a:spcBef>
              <a:spcAft>
                <a:spcPts val="0"/>
              </a:spcAft>
              <a:buClr>
                <a:schemeClr val="dk1"/>
              </a:buClr>
              <a:buSzPts val="2600"/>
              <a:buNone/>
            </a:pPr>
            <a:r>
              <a:rPr lang="en-US" sz="2400">
                <a:solidFill>
                  <a:srgbClr val="C00000"/>
                </a:solidFill>
                <a:latin typeface="Arial"/>
                <a:cs typeface="Arial"/>
                <a:sym typeface="Arial"/>
              </a:rPr>
              <a:t>To get rid of the acid</a:t>
            </a:r>
            <a:endParaRPr>
              <a:solidFill>
                <a:schemeClr val="tx1"/>
              </a:solidFill>
            </a:endParaRPr>
          </a:p>
        </p:txBody>
      </p:sp>
      <p:pic>
        <p:nvPicPr>
          <p:cNvPr id="250" name="Google Shape;250;p8" descr="http://www.mutah.edu.jo/images/banners/medi-sign.gif"/>
          <p:cNvPicPr preferRelativeResize="0"/>
          <p:nvPr/>
        </p:nvPicPr>
        <p:blipFill rotWithShape="1">
          <a:blip r:embed="rId3">
            <a:alphaModFix/>
          </a:blip>
          <a:srcRect/>
          <a:stretch/>
        </p:blipFill>
        <p:spPr>
          <a:xfrm>
            <a:off x="7965496" y="326"/>
            <a:ext cx="1143008" cy="1295410"/>
          </a:xfrm>
          <a:prstGeom prst="rect">
            <a:avLst/>
          </a:prstGeom>
          <a:noFill/>
          <a:ln>
            <a:noFill/>
          </a:ln>
        </p:spPr>
      </p:pic>
      <p:sp>
        <p:nvSpPr>
          <p:cNvPr id="251" name="Google Shape;251;p8"/>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8"/>
          <p:cNvSpPr/>
          <p:nvPr/>
        </p:nvSpPr>
        <p:spPr>
          <a:xfrm>
            <a:off x="6156176" y="5373216"/>
            <a:ext cx="360040" cy="2880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3" name="Google Shape;253;p8"/>
          <p:cNvGrpSpPr/>
          <p:nvPr/>
        </p:nvGrpSpPr>
        <p:grpSpPr>
          <a:xfrm>
            <a:off x="3700177" y="2447538"/>
            <a:ext cx="5285189" cy="4004501"/>
            <a:chOff x="3433726" y="2564904"/>
            <a:chExt cx="5636119" cy="4033100"/>
          </a:xfrm>
        </p:grpSpPr>
        <p:pic>
          <p:nvPicPr>
            <p:cNvPr id="254" name="Google Shape;254;p8"/>
            <p:cNvPicPr preferRelativeResize="0"/>
            <p:nvPr/>
          </p:nvPicPr>
          <p:blipFill rotWithShape="1">
            <a:blip r:embed="rId4">
              <a:alphaModFix/>
            </a:blip>
            <a:srcRect b="1690"/>
            <a:stretch/>
          </p:blipFill>
          <p:spPr>
            <a:xfrm>
              <a:off x="3433726" y="2564904"/>
              <a:ext cx="5636119" cy="4033100"/>
            </a:xfrm>
            <a:prstGeom prst="rect">
              <a:avLst/>
            </a:prstGeom>
            <a:noFill/>
            <a:ln>
              <a:noFill/>
            </a:ln>
          </p:spPr>
        </p:pic>
        <p:sp>
          <p:nvSpPr>
            <p:cNvPr id="255" name="Google Shape;255;p8"/>
            <p:cNvSpPr/>
            <p:nvPr/>
          </p:nvSpPr>
          <p:spPr>
            <a:xfrm>
              <a:off x="3433726" y="6381328"/>
              <a:ext cx="1570322" cy="2166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title"/>
          </p:nvPr>
        </p:nvSpPr>
        <p:spPr>
          <a:xfrm>
            <a:off x="-285784" y="7142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id="262" name="Google Shape;262;p9" descr="http://www.mutah.edu.jo/images/banners/medi-sign.gif"/>
          <p:cNvPicPr preferRelativeResize="0"/>
          <p:nvPr/>
        </p:nvPicPr>
        <p:blipFill rotWithShape="1">
          <a:blip r:embed="rId3">
            <a:alphaModFix/>
          </a:blip>
          <a:srcRect/>
          <a:stretch/>
        </p:blipFill>
        <p:spPr>
          <a:xfrm>
            <a:off x="7929586" y="61864"/>
            <a:ext cx="1143008" cy="1295410"/>
          </a:xfrm>
          <a:prstGeom prst="rect">
            <a:avLst/>
          </a:prstGeom>
          <a:noFill/>
          <a:ln>
            <a:noFill/>
          </a:ln>
        </p:spPr>
      </p:pic>
      <p:grpSp>
        <p:nvGrpSpPr>
          <p:cNvPr id="263" name="Google Shape;263;p9"/>
          <p:cNvGrpSpPr/>
          <p:nvPr/>
        </p:nvGrpSpPr>
        <p:grpSpPr>
          <a:xfrm>
            <a:off x="6300192" y="1556792"/>
            <a:ext cx="2909451" cy="4711578"/>
            <a:chOff x="5076056" y="2172065"/>
            <a:chExt cx="2909451" cy="4711578"/>
          </a:xfrm>
        </p:grpSpPr>
        <p:grpSp>
          <p:nvGrpSpPr>
            <p:cNvPr id="264" name="Google Shape;264;p9"/>
            <p:cNvGrpSpPr/>
            <p:nvPr/>
          </p:nvGrpSpPr>
          <p:grpSpPr>
            <a:xfrm>
              <a:off x="5076056" y="2433316"/>
              <a:ext cx="2909451" cy="4450327"/>
              <a:chOff x="5508104" y="2505324"/>
              <a:chExt cx="2909451" cy="4450327"/>
            </a:xfrm>
          </p:grpSpPr>
          <p:sp>
            <p:nvSpPr>
              <p:cNvPr id="265" name="Google Shape;265;p9"/>
              <p:cNvSpPr txBox="1"/>
              <p:nvPr/>
            </p:nvSpPr>
            <p:spPr>
              <a:xfrm>
                <a:off x="5862368" y="6309320"/>
                <a:ext cx="25551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FF"/>
                    </a:solidFill>
                    <a:latin typeface="Calibri"/>
                    <a:ea typeface="Calibri"/>
                    <a:cs typeface="Calibri"/>
                    <a:sym typeface="Calibri"/>
                  </a:rPr>
                  <a:t>and</a:t>
                </a:r>
                <a:endParaRPr/>
              </a:p>
              <a:p>
                <a:pPr marL="0" marR="0" lvl="0" indent="0" algn="l" rtl="0">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266" name="Google Shape;266;p9"/>
              <p:cNvGrpSpPr/>
              <p:nvPr/>
            </p:nvGrpSpPr>
            <p:grpSpPr>
              <a:xfrm>
                <a:off x="5508104" y="2505324"/>
                <a:ext cx="2838584" cy="3912077"/>
                <a:chOff x="6735994" y="2672618"/>
                <a:chExt cx="2838584" cy="3912077"/>
              </a:xfrm>
            </p:grpSpPr>
            <p:pic>
              <p:nvPicPr>
                <p:cNvPr id="267" name="Google Shape;267;p9"/>
                <p:cNvPicPr preferRelativeResize="0"/>
                <p:nvPr/>
              </p:nvPicPr>
              <p:blipFill rotWithShape="1">
                <a:blip r:embed="rId4">
                  <a:alphaModFix/>
                </a:blip>
                <a:srcRect l="67053" t="11800" b="11541"/>
                <a:stretch/>
              </p:blipFill>
              <p:spPr>
                <a:xfrm>
                  <a:off x="7332789" y="2672618"/>
                  <a:ext cx="2241789" cy="3912077"/>
                </a:xfrm>
                <a:prstGeom prst="rect">
                  <a:avLst/>
                </a:prstGeom>
                <a:noFill/>
                <a:ln>
                  <a:noFill/>
                </a:ln>
              </p:spPr>
            </p:pic>
            <p:pic>
              <p:nvPicPr>
                <p:cNvPr id="268" name="Google Shape;268;p9"/>
                <p:cNvPicPr preferRelativeResize="0"/>
                <p:nvPr/>
              </p:nvPicPr>
              <p:blipFill rotWithShape="1">
                <a:blip r:embed="rId4">
                  <a:alphaModFix/>
                </a:blip>
                <a:srcRect l="67053" t="11800" r="24176" b="80796"/>
                <a:stretch/>
              </p:blipFill>
              <p:spPr>
                <a:xfrm>
                  <a:off x="6735994" y="2672618"/>
                  <a:ext cx="596795" cy="377848"/>
                </a:xfrm>
                <a:prstGeom prst="rect">
                  <a:avLst/>
                </a:prstGeom>
                <a:noFill/>
                <a:ln>
                  <a:noFill/>
                </a:ln>
              </p:spPr>
            </p:pic>
          </p:grpSp>
        </p:grpSp>
        <p:sp>
          <p:nvSpPr>
            <p:cNvPr id="269" name="Google Shape;269;p9"/>
            <p:cNvSpPr/>
            <p:nvPr/>
          </p:nvSpPr>
          <p:spPr>
            <a:xfrm>
              <a:off x="6322296" y="2172065"/>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1</a:t>
              </a:r>
              <a:endParaRPr sz="2800" b="1">
                <a:solidFill>
                  <a:srgbClr val="C00000"/>
                </a:solidFill>
                <a:latin typeface="Calibri"/>
                <a:ea typeface="Calibri"/>
                <a:cs typeface="Calibri"/>
                <a:sym typeface="Calibri"/>
              </a:endParaRPr>
            </a:p>
          </p:txBody>
        </p:sp>
      </p:grpSp>
      <p:grpSp>
        <p:nvGrpSpPr>
          <p:cNvPr id="270" name="Google Shape;270;p9"/>
          <p:cNvGrpSpPr/>
          <p:nvPr/>
        </p:nvGrpSpPr>
        <p:grpSpPr>
          <a:xfrm>
            <a:off x="5292080" y="2420888"/>
            <a:ext cx="1944216" cy="1584176"/>
            <a:chOff x="3424352" y="2908011"/>
            <a:chExt cx="1944216" cy="1584176"/>
          </a:xfrm>
        </p:grpSpPr>
        <p:sp>
          <p:nvSpPr>
            <p:cNvPr id="271" name="Google Shape;271;p9"/>
            <p:cNvSpPr/>
            <p:nvPr/>
          </p:nvSpPr>
          <p:spPr>
            <a:xfrm>
              <a:off x="3544625" y="3108044"/>
              <a:ext cx="423776" cy="429426"/>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pic>
          <p:nvPicPr>
            <p:cNvPr id="272" name="Google Shape;272;p9"/>
            <p:cNvPicPr preferRelativeResize="0"/>
            <p:nvPr/>
          </p:nvPicPr>
          <p:blipFill rotWithShape="1">
            <a:blip r:embed="rId4">
              <a:alphaModFix/>
            </a:blip>
            <a:srcRect l="38834" t="20542" r="32592" b="48415"/>
            <a:stretch/>
          </p:blipFill>
          <p:spPr>
            <a:xfrm>
              <a:off x="3424352" y="2908011"/>
              <a:ext cx="1944216" cy="1584176"/>
            </a:xfrm>
            <a:prstGeom prst="rect">
              <a:avLst/>
            </a:prstGeom>
            <a:noFill/>
            <a:ln>
              <a:noFill/>
            </a:ln>
          </p:spPr>
        </p:pic>
      </p:grpSp>
      <p:grpSp>
        <p:nvGrpSpPr>
          <p:cNvPr id="273" name="Google Shape;273;p9"/>
          <p:cNvGrpSpPr/>
          <p:nvPr/>
        </p:nvGrpSpPr>
        <p:grpSpPr>
          <a:xfrm>
            <a:off x="467544" y="1878690"/>
            <a:ext cx="2808312" cy="3487502"/>
            <a:chOff x="395536" y="1878690"/>
            <a:chExt cx="2808312" cy="3487502"/>
          </a:xfrm>
        </p:grpSpPr>
        <p:grpSp>
          <p:nvGrpSpPr>
            <p:cNvPr id="274" name="Google Shape;274;p9"/>
            <p:cNvGrpSpPr/>
            <p:nvPr/>
          </p:nvGrpSpPr>
          <p:grpSpPr>
            <a:xfrm>
              <a:off x="395536" y="1974326"/>
              <a:ext cx="2304256" cy="3391866"/>
              <a:chOff x="1115616" y="2542900"/>
              <a:chExt cx="2304256" cy="3391866"/>
            </a:xfrm>
          </p:grpSpPr>
          <p:pic>
            <p:nvPicPr>
              <p:cNvPr id="275" name="Google Shape;275;p9"/>
              <p:cNvPicPr preferRelativeResize="0"/>
              <p:nvPr/>
            </p:nvPicPr>
            <p:blipFill rotWithShape="1">
              <a:blip r:embed="rId4">
                <a:alphaModFix/>
              </a:blip>
              <a:srcRect l="4763" t="13780" r="61371" b="19754"/>
              <a:stretch/>
            </p:blipFill>
            <p:spPr>
              <a:xfrm>
                <a:off x="1115616" y="2542900"/>
                <a:ext cx="2304256" cy="3391866"/>
              </a:xfrm>
              <a:prstGeom prst="rect">
                <a:avLst/>
              </a:prstGeom>
              <a:noFill/>
              <a:ln>
                <a:noFill/>
              </a:ln>
            </p:spPr>
          </p:pic>
          <p:sp>
            <p:nvSpPr>
              <p:cNvPr id="276" name="Google Shape;276;p9"/>
              <p:cNvSpPr/>
              <p:nvPr/>
            </p:nvSpPr>
            <p:spPr>
              <a:xfrm>
                <a:off x="1259632" y="4605943"/>
                <a:ext cx="465076" cy="344277"/>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3</a:t>
                </a:r>
                <a:endParaRPr/>
              </a:p>
            </p:txBody>
          </p:sp>
        </p:grpSp>
        <p:pic>
          <p:nvPicPr>
            <p:cNvPr id="277" name="Google Shape;277;p9"/>
            <p:cNvPicPr preferRelativeResize="0"/>
            <p:nvPr/>
          </p:nvPicPr>
          <p:blipFill rotWithShape="1">
            <a:blip r:embed="rId4">
              <a:alphaModFix/>
            </a:blip>
            <a:srcRect l="67053" t="11800" r="24176" b="80796"/>
            <a:stretch/>
          </p:blipFill>
          <p:spPr>
            <a:xfrm>
              <a:off x="2607053" y="1878690"/>
              <a:ext cx="596795" cy="377848"/>
            </a:xfrm>
            <a:prstGeom prst="rect">
              <a:avLst/>
            </a:prstGeom>
            <a:noFill/>
            <a:ln>
              <a:noFill/>
            </a:ln>
          </p:spPr>
        </p:pic>
      </p:grpSp>
      <p:sp>
        <p:nvSpPr>
          <p:cNvPr id="278" name="Google Shape;278;p9"/>
          <p:cNvSpPr/>
          <p:nvPr/>
        </p:nvSpPr>
        <p:spPr>
          <a:xfrm>
            <a:off x="-32" y="24"/>
            <a:ext cx="428596" cy="68580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
          <p:cNvSpPr/>
          <p:nvPr/>
        </p:nvSpPr>
        <p:spPr>
          <a:xfrm>
            <a:off x="2843808" y="1628800"/>
            <a:ext cx="3982311" cy="792088"/>
          </a:xfrm>
          <a:prstGeom prst="roundRect">
            <a:avLst>
              <a:gd name="adj" fmla="val 16667"/>
            </a:avLst>
          </a:prstGeom>
          <a:solidFill>
            <a:srgbClr val="FFFFFF"/>
          </a:solidFill>
          <a:ln w="95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280" name="Google Shape;280;p9"/>
          <p:cNvGrpSpPr/>
          <p:nvPr/>
        </p:nvGrpSpPr>
        <p:grpSpPr>
          <a:xfrm>
            <a:off x="4427984" y="2445905"/>
            <a:ext cx="1629874" cy="2495263"/>
            <a:chOff x="3131840" y="2445905"/>
            <a:chExt cx="1629874" cy="2495263"/>
          </a:xfrm>
        </p:grpSpPr>
        <p:sp>
          <p:nvSpPr>
            <p:cNvPr id="281" name="Google Shape;281;p9"/>
            <p:cNvSpPr/>
            <p:nvPr/>
          </p:nvSpPr>
          <p:spPr>
            <a:xfrm>
              <a:off x="3131840" y="4437112"/>
              <a:ext cx="1629874" cy="504056"/>
            </a:xfrm>
            <a:prstGeom prst="roundRect">
              <a:avLst>
                <a:gd name="adj" fmla="val 16667"/>
              </a:avLst>
            </a:prstGeom>
            <a:solidFill>
              <a:srgbClr val="FFFF00">
                <a:alpha val="4274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282" name="Google Shape;282;p9"/>
            <p:cNvGrpSpPr/>
            <p:nvPr/>
          </p:nvGrpSpPr>
          <p:grpSpPr>
            <a:xfrm>
              <a:off x="3707903" y="2445905"/>
              <a:ext cx="339309" cy="1991207"/>
              <a:chOff x="3152571" y="3717032"/>
              <a:chExt cx="339309" cy="1991207"/>
            </a:xfrm>
          </p:grpSpPr>
          <p:pic>
            <p:nvPicPr>
              <p:cNvPr id="283" name="Google Shape;283;p9"/>
              <p:cNvPicPr preferRelativeResize="0"/>
              <p:nvPr/>
            </p:nvPicPr>
            <p:blipFill rotWithShape="1">
              <a:blip r:embed="rId4">
                <a:alphaModFix/>
              </a:blip>
              <a:srcRect l="81867" t="49150" r="13899" b="32505"/>
              <a:stretch/>
            </p:blipFill>
            <p:spPr>
              <a:xfrm>
                <a:off x="3152571" y="4772135"/>
                <a:ext cx="288033" cy="936104"/>
              </a:xfrm>
              <a:prstGeom prst="rect">
                <a:avLst/>
              </a:prstGeom>
              <a:noFill/>
              <a:ln>
                <a:noFill/>
              </a:ln>
            </p:spPr>
          </p:pic>
          <p:pic>
            <p:nvPicPr>
              <p:cNvPr id="284" name="Google Shape;284;p9"/>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285" name="Google Shape;285;p9"/>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286" name="Google Shape;286;p9"/>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4</a:t>
              </a:r>
              <a:endParaRPr/>
            </a:p>
          </p:txBody>
        </p:sp>
      </p:grpSp>
      <p:grpSp>
        <p:nvGrpSpPr>
          <p:cNvPr id="287" name="Google Shape;287;p9"/>
          <p:cNvGrpSpPr/>
          <p:nvPr/>
        </p:nvGrpSpPr>
        <p:grpSpPr>
          <a:xfrm>
            <a:off x="3302166" y="2456746"/>
            <a:ext cx="1629874" cy="1764342"/>
            <a:chOff x="3131840" y="2481763"/>
            <a:chExt cx="1629874" cy="1764342"/>
          </a:xfrm>
        </p:grpSpPr>
        <p:sp>
          <p:nvSpPr>
            <p:cNvPr id="288" name="Google Shape;288;p9"/>
            <p:cNvSpPr/>
            <p:nvPr/>
          </p:nvSpPr>
          <p:spPr>
            <a:xfrm>
              <a:off x="3131840" y="3742049"/>
              <a:ext cx="1629874" cy="504056"/>
            </a:xfrm>
            <a:prstGeom prst="roundRect">
              <a:avLst>
                <a:gd name="adj" fmla="val 16667"/>
              </a:avLst>
            </a:prstGeom>
            <a:solidFill>
              <a:srgbClr val="FFFF00">
                <a:alpha val="41960"/>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289" name="Google Shape;289;p9"/>
            <p:cNvGrpSpPr/>
            <p:nvPr/>
          </p:nvGrpSpPr>
          <p:grpSpPr>
            <a:xfrm>
              <a:off x="3707903" y="2481763"/>
              <a:ext cx="360041" cy="1226885"/>
              <a:chOff x="3152571" y="3752890"/>
              <a:chExt cx="360041" cy="1226885"/>
            </a:xfrm>
          </p:grpSpPr>
          <p:pic>
            <p:nvPicPr>
              <p:cNvPr id="290" name="Google Shape;290;p9"/>
              <p:cNvPicPr preferRelativeResize="0"/>
              <p:nvPr/>
            </p:nvPicPr>
            <p:blipFill rotWithShape="1">
              <a:blip r:embed="rId4">
                <a:alphaModFix/>
              </a:blip>
              <a:srcRect l="82539" t="54037" r="12842" b="32506"/>
              <a:stretch/>
            </p:blipFill>
            <p:spPr>
              <a:xfrm>
                <a:off x="3198270" y="4293096"/>
                <a:ext cx="314342" cy="686679"/>
              </a:xfrm>
              <a:prstGeom prst="rect">
                <a:avLst/>
              </a:prstGeom>
              <a:noFill/>
              <a:ln>
                <a:noFill/>
              </a:ln>
            </p:spPr>
          </p:pic>
          <p:pic>
            <p:nvPicPr>
              <p:cNvPr id="291" name="Google Shape;291;p9"/>
              <p:cNvPicPr preferRelativeResize="0"/>
              <p:nvPr/>
            </p:nvPicPr>
            <p:blipFill rotWithShape="1">
              <a:blip r:embed="rId4">
                <a:alphaModFix/>
              </a:blip>
              <a:srcRect l="81867" t="49149" r="13146" b="38965"/>
              <a:stretch/>
            </p:blipFill>
            <p:spPr>
              <a:xfrm>
                <a:off x="3152571" y="3752890"/>
                <a:ext cx="339309" cy="606506"/>
              </a:xfrm>
              <a:prstGeom prst="rect">
                <a:avLst/>
              </a:prstGeom>
              <a:noFill/>
              <a:ln>
                <a:noFill/>
              </a:ln>
            </p:spPr>
          </p:pic>
        </p:grpSp>
        <p:sp>
          <p:nvSpPr>
            <p:cNvPr id="292" name="Google Shape;292;p9"/>
            <p:cNvSpPr/>
            <p:nvPr/>
          </p:nvSpPr>
          <p:spPr>
            <a:xfrm>
              <a:off x="3291582" y="3021969"/>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5</a:t>
              </a:r>
              <a:endParaRPr/>
            </a:p>
          </p:txBody>
        </p:sp>
      </p:grpSp>
      <p:sp>
        <p:nvSpPr>
          <p:cNvPr id="293" name="Google Shape;293;p9"/>
          <p:cNvSpPr/>
          <p:nvPr/>
        </p:nvSpPr>
        <p:spPr>
          <a:xfrm>
            <a:off x="5580112" y="2564904"/>
            <a:ext cx="409944" cy="392838"/>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2</a:t>
            </a:r>
            <a:endParaRPr sz="2800" b="1">
              <a:solidFill>
                <a:srgbClr val="C00000"/>
              </a:solidFill>
              <a:latin typeface="Calibri"/>
              <a:ea typeface="Calibri"/>
              <a:cs typeface="Calibri"/>
              <a:sym typeface="Calibri"/>
            </a:endParaRPr>
          </a:p>
        </p:txBody>
      </p:sp>
      <p:grpSp>
        <p:nvGrpSpPr>
          <p:cNvPr id="294" name="Google Shape;294;p9"/>
          <p:cNvGrpSpPr/>
          <p:nvPr/>
        </p:nvGrpSpPr>
        <p:grpSpPr>
          <a:xfrm>
            <a:off x="2411760" y="2492896"/>
            <a:ext cx="1629874" cy="3024336"/>
            <a:chOff x="3131840" y="2445905"/>
            <a:chExt cx="1629874" cy="3024336"/>
          </a:xfrm>
        </p:grpSpPr>
        <p:sp>
          <p:nvSpPr>
            <p:cNvPr id="295" name="Google Shape;295;p9"/>
            <p:cNvSpPr/>
            <p:nvPr/>
          </p:nvSpPr>
          <p:spPr>
            <a:xfrm>
              <a:off x="3131840" y="4966185"/>
              <a:ext cx="1629874" cy="504056"/>
            </a:xfrm>
            <a:prstGeom prst="roundRect">
              <a:avLst>
                <a:gd name="adj" fmla="val 16667"/>
              </a:avLst>
            </a:prstGeom>
            <a:solidFill>
              <a:srgbClr val="FFFF00">
                <a:alpha val="44705"/>
              </a:srgb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296" name="Google Shape;296;p9"/>
            <p:cNvGrpSpPr/>
            <p:nvPr/>
          </p:nvGrpSpPr>
          <p:grpSpPr>
            <a:xfrm>
              <a:off x="3707903" y="2445905"/>
              <a:ext cx="339309" cy="2482760"/>
              <a:chOff x="3152571" y="3717032"/>
              <a:chExt cx="339309" cy="2482760"/>
            </a:xfrm>
          </p:grpSpPr>
          <p:pic>
            <p:nvPicPr>
              <p:cNvPr id="297" name="Google Shape;297;p9"/>
              <p:cNvPicPr preferRelativeResize="0"/>
              <p:nvPr/>
            </p:nvPicPr>
            <p:blipFill rotWithShape="1">
              <a:blip r:embed="rId4">
                <a:alphaModFix/>
              </a:blip>
              <a:srcRect l="81867" t="49150" r="13899" b="32505"/>
              <a:stretch/>
            </p:blipFill>
            <p:spPr>
              <a:xfrm>
                <a:off x="3152571" y="5263688"/>
                <a:ext cx="288033" cy="936104"/>
              </a:xfrm>
              <a:prstGeom prst="rect">
                <a:avLst/>
              </a:prstGeom>
              <a:noFill/>
              <a:ln>
                <a:noFill/>
              </a:ln>
            </p:spPr>
          </p:pic>
          <p:pic>
            <p:nvPicPr>
              <p:cNvPr id="298" name="Google Shape;298;p9"/>
              <p:cNvPicPr preferRelativeResize="0"/>
              <p:nvPr/>
            </p:nvPicPr>
            <p:blipFill rotWithShape="1">
              <a:blip r:embed="rId4">
                <a:alphaModFix/>
              </a:blip>
              <a:srcRect l="81867" t="49150" r="14958" b="38044"/>
              <a:stretch/>
            </p:blipFill>
            <p:spPr>
              <a:xfrm>
                <a:off x="3152571" y="4262653"/>
                <a:ext cx="216025" cy="653497"/>
              </a:xfrm>
              <a:prstGeom prst="rect">
                <a:avLst/>
              </a:prstGeom>
              <a:noFill/>
              <a:ln>
                <a:noFill/>
              </a:ln>
            </p:spPr>
          </p:pic>
          <p:pic>
            <p:nvPicPr>
              <p:cNvPr id="299" name="Google Shape;299;p9"/>
              <p:cNvPicPr preferRelativeResize="0"/>
              <p:nvPr/>
            </p:nvPicPr>
            <p:blipFill rotWithShape="1">
              <a:blip r:embed="rId4">
                <a:alphaModFix/>
              </a:blip>
              <a:srcRect l="81867" t="49149" r="13146" b="38965"/>
              <a:stretch/>
            </p:blipFill>
            <p:spPr>
              <a:xfrm>
                <a:off x="3152571" y="3717032"/>
                <a:ext cx="339309" cy="606506"/>
              </a:xfrm>
              <a:prstGeom prst="rect">
                <a:avLst/>
              </a:prstGeom>
              <a:noFill/>
              <a:ln>
                <a:noFill/>
              </a:ln>
            </p:spPr>
          </p:pic>
        </p:grpSp>
        <p:sp>
          <p:nvSpPr>
            <p:cNvPr id="300" name="Google Shape;300;p9"/>
            <p:cNvSpPr/>
            <p:nvPr/>
          </p:nvSpPr>
          <p:spPr>
            <a:xfrm>
              <a:off x="3291582" y="3140968"/>
              <a:ext cx="511584" cy="378705"/>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6</a:t>
              </a:r>
              <a:endParaRPr/>
            </a:p>
          </p:txBody>
        </p:sp>
      </p:grpSp>
      <p:pic>
        <p:nvPicPr>
          <p:cNvPr id="301" name="Google Shape;301;p9"/>
          <p:cNvPicPr preferRelativeResize="0"/>
          <p:nvPr/>
        </p:nvPicPr>
        <p:blipFill rotWithShape="1">
          <a:blip r:embed="rId4">
            <a:alphaModFix/>
          </a:blip>
          <a:srcRect l="81867" t="49150" r="14958" b="38044"/>
          <a:stretch/>
        </p:blipFill>
        <p:spPr>
          <a:xfrm>
            <a:off x="2987824" y="3687875"/>
            <a:ext cx="216025" cy="653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fade">
                                      <p:cBhvr>
                                        <p:cTn id="22" dur="500"/>
                                        <p:tgtEl>
                                          <p:spTgt spid="294"/>
                                        </p:tgtEl>
                                      </p:cBhvr>
                                    </p:animEffect>
                                  </p:childTnLst>
                                </p:cTn>
                              </p:par>
                              <p:par>
                                <p:cTn id="23" presetID="10" presetClass="entr" presetSubtype="0"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Effect transition="in" filter="fade">
                                      <p:cBhvr>
                                        <p:cTn id="25"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عرض على الشاشة (4:3)</PresentationFormat>
  <Slides>23</Slides>
  <Notes>23</Notes>
  <HiddenSlides>0</HiddenSlide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Office Theme</vt:lpstr>
      <vt:lpstr>Glycolysis II</vt:lpstr>
      <vt:lpstr>Glycolysis Regulation </vt:lpstr>
      <vt:lpstr>Glycolysis Regulation </vt:lpstr>
      <vt:lpstr>Fluoride as Inhibitor of Enolase</vt:lpstr>
      <vt:lpstr>Fluoride as Inhibitor of Enolase</vt:lpstr>
      <vt:lpstr>Metabolic Fates of Pyruvate</vt:lpstr>
      <vt:lpstr>Metabolic Fates of Pyruvate</vt:lpstr>
      <vt:lpstr>       Cori Cycle </vt:lpstr>
      <vt:lpstr>Metabolic Fates of Pyruvate</vt:lpstr>
      <vt:lpstr>Metabolic Fates of Pyruvate</vt:lpstr>
      <vt:lpstr>Metabolic Fates of Pyruvate</vt:lpstr>
      <vt:lpstr>Glycolysis as Anabolic Pathway </vt:lpstr>
      <vt:lpstr>Glycolysis as Anabolic Pathway </vt:lpstr>
      <vt:lpstr>Other substrates enter Glycolysis</vt:lpstr>
      <vt:lpstr>       Acetyl CoA Formation </vt:lpstr>
      <vt:lpstr>       Acetyl CoA Formation </vt:lpstr>
      <vt:lpstr>       Acetyl CoA Formation </vt:lpstr>
      <vt:lpstr>Pyruvate Dehydrogenase Complex</vt:lpstr>
      <vt:lpstr>Coenzymes Structure </vt:lpstr>
      <vt:lpstr>Coenzymes Structure </vt:lpstr>
      <vt:lpstr>Pyruvate Dehydrogenase Complex</vt:lpstr>
      <vt:lpstr> Mechanism of PDC </vt:lpstr>
      <vt:lpstr> Mechanism of PDC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Glycolysis II</dc:title>
  <cp:lastModifiedBy>safaamatar305@gmail.com</cp:lastModifiedBy>
  <cp:revision>1</cp:revision>
  <dcterms:modified xsi:type="dcterms:W3CDTF">2021-05-01T12:15:52Z</dcterms:modified>
</cp:coreProperties>
</file>