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1" r:id="rId42"/>
    <p:sldId id="302" r:id="rId43"/>
    <p:sldId id="303" r:id="rId44"/>
    <p:sldId id="304" r:id="rId4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94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40404"/>
                </a:solidFill>
                <a:latin typeface="Segoe UI Historic"/>
                <a:cs typeface="Segoe UI Histor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330" y="1811172"/>
            <a:ext cx="4674235" cy="447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jp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89123"/>
            <a:ext cx="11455400" cy="1758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1" y="1551812"/>
            <a:ext cx="10598150" cy="1704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40404"/>
                </a:solidFill>
                <a:latin typeface="Segoe UI Historic"/>
                <a:cs typeface="Segoe UI Histor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5.jp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0.jp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Small_intestine#Zf1014e183938553009e5ecdbb0650b43" TargetMode="External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amboss.com/us/knowledge/Large_intestine#Z0b8de50768bf52d47269e521fc53df52" TargetMode="Externa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8.jp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intestinal-volvulus?lang=us" TargetMode="External" /><Relationship Id="rId7" Type="http://schemas.openxmlformats.org/officeDocument/2006/relationships/hyperlink" Target="https://radiopaedia.org/articles/strangulated-hernia?lang=us" TargetMode="External" /><Relationship Id="rId2" Type="http://schemas.openxmlformats.org/officeDocument/2006/relationships/hyperlink" Target="https://radiopaedia.org/articles/missing?article%5btitle%5d=transition-point&amp;lang=us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adiopaedia.org/articles/mesenteric-ischaemia?lang=us" TargetMode="External" /><Relationship Id="rId5" Type="http://schemas.openxmlformats.org/officeDocument/2006/relationships/hyperlink" Target="https://radiopaedia.org/articles/bowel-ischaemia?lang=us" TargetMode="External" /><Relationship Id="rId4" Type="http://schemas.openxmlformats.org/officeDocument/2006/relationships/hyperlink" Target="https://radiopaedia.org/articles/pneumoperitoneum?lang=us" TargetMode="Externa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7" Type="http://schemas.openxmlformats.org/officeDocument/2006/relationships/image" Target="../media/image35.pn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jpg" /><Relationship Id="rId5" Type="http://schemas.openxmlformats.org/officeDocument/2006/relationships/image" Target="../media/image33.png" /><Relationship Id="rId4" Type="http://schemas.openxmlformats.org/officeDocument/2006/relationships/image" Target="../media/image32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5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.png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9.jpg" /><Relationship Id="rId7" Type="http://schemas.openxmlformats.org/officeDocument/2006/relationships/image" Target="../media/image13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2.jpg" /><Relationship Id="rId5" Type="http://schemas.openxmlformats.org/officeDocument/2006/relationships/image" Target="../media/image11.jpg" /><Relationship Id="rId4" Type="http://schemas.openxmlformats.org/officeDocument/2006/relationships/image" Target="../media/image10.jp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6257" y="2339162"/>
            <a:ext cx="64966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/>
              <a:t>In</a:t>
            </a:r>
            <a:r>
              <a:rPr sz="6000" spc="-30" dirty="0"/>
              <a:t>t</a:t>
            </a:r>
            <a:r>
              <a:rPr sz="6000" spc="-25" dirty="0"/>
              <a:t>e</a:t>
            </a:r>
            <a:r>
              <a:rPr sz="6000" spc="-30" dirty="0"/>
              <a:t>sti</a:t>
            </a:r>
            <a:r>
              <a:rPr sz="6000" spc="-25" dirty="0"/>
              <a:t>n</a:t>
            </a:r>
            <a:r>
              <a:rPr sz="6000" spc="-30" dirty="0"/>
              <a:t>a</a:t>
            </a:r>
            <a:r>
              <a:rPr sz="6000" dirty="0"/>
              <a:t>l</a:t>
            </a:r>
            <a:r>
              <a:rPr sz="6000" spc="-290" dirty="0"/>
              <a:t> </a:t>
            </a:r>
            <a:r>
              <a:rPr sz="6000" spc="-5" dirty="0"/>
              <a:t>o</a:t>
            </a:r>
            <a:r>
              <a:rPr sz="6000" spc="-25" dirty="0"/>
              <a:t>b</a:t>
            </a:r>
            <a:r>
              <a:rPr sz="6000" spc="-20" dirty="0"/>
              <a:t>str</a:t>
            </a:r>
            <a:r>
              <a:rPr sz="6000" dirty="0"/>
              <a:t>u</a:t>
            </a:r>
            <a:r>
              <a:rPr sz="6000" spc="-20" dirty="0"/>
              <a:t>cti</a:t>
            </a:r>
            <a:r>
              <a:rPr sz="6000" spc="-5" dirty="0"/>
              <a:t>on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3511118"/>
            <a:ext cx="10134600" cy="3632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Supervised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by: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Dr.</a:t>
            </a:r>
            <a:r>
              <a:rPr sz="2400" b="1" dirty="0">
                <a:latin typeface="Calibri"/>
                <a:cs typeface="Calibri"/>
              </a:rPr>
              <a:t> Saad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Al-azzawi</a:t>
            </a:r>
            <a:endParaRPr sz="2400" dirty="0">
              <a:latin typeface="Calibri"/>
              <a:cs typeface="Calibri"/>
            </a:endParaRPr>
          </a:p>
          <a:p>
            <a:pPr marL="1294765" marR="1152525" indent="-8890" algn="ctr">
              <a:lnSpc>
                <a:spcPct val="137100"/>
              </a:lnSpc>
              <a:spcBef>
                <a:spcPts val="1940"/>
              </a:spcBef>
            </a:pPr>
            <a:r>
              <a:rPr lang="en-US" sz="2000" spc="-5" dirty="0">
                <a:latin typeface="Algerian" panose="04020705040A02060702" pitchFamily="82" charset="0"/>
                <a:cs typeface="Biome Light" panose="020B0502040204020203" pitchFamily="34" charset="0"/>
              </a:rPr>
              <a:t>OMAR BADRAN </a:t>
            </a:r>
          </a:p>
          <a:p>
            <a:pPr marL="1294765" marR="1152525" indent="-8890" algn="ctr">
              <a:lnSpc>
                <a:spcPct val="137100"/>
              </a:lnSpc>
              <a:spcBef>
                <a:spcPts val="1940"/>
              </a:spcBef>
            </a:pPr>
            <a:r>
              <a:rPr lang="en-US" sz="2000" spc="-5" dirty="0">
                <a:latin typeface="Algerian" panose="04020705040A02060702" pitchFamily="82" charset="0"/>
                <a:cs typeface="Biome Light" panose="020B0502040204020203" pitchFamily="34" charset="0"/>
              </a:rPr>
              <a:t>YAZIED ABO SALEH </a:t>
            </a:r>
          </a:p>
          <a:p>
            <a:pPr marL="1294765" marR="1152525" indent="-8890" algn="ctr">
              <a:lnSpc>
                <a:spcPct val="137100"/>
              </a:lnSpc>
              <a:spcBef>
                <a:spcPts val="1940"/>
              </a:spcBef>
            </a:pPr>
            <a:r>
              <a:rPr lang="en-US" sz="2000" spc="-5" dirty="0">
                <a:latin typeface="Algerian" panose="04020705040A02060702" pitchFamily="82" charset="0"/>
                <a:cs typeface="Biome Light" panose="020B0502040204020203" pitchFamily="34" charset="0"/>
              </a:rPr>
              <a:t>FERAS ALNAJJAR</a:t>
            </a:r>
          </a:p>
          <a:p>
            <a:pPr marL="1294765" marR="1152525" indent="-8890" algn="ctr">
              <a:lnSpc>
                <a:spcPct val="137100"/>
              </a:lnSpc>
              <a:spcBef>
                <a:spcPts val="1940"/>
              </a:spcBef>
            </a:pPr>
            <a:r>
              <a:rPr lang="en-US" sz="2000" spc="-5" dirty="0">
                <a:latin typeface="Algerian" panose="04020705040A02060702" pitchFamily="82" charset="0"/>
                <a:cs typeface="Biome Light" panose="020B0502040204020203" pitchFamily="34" charset="0"/>
              </a:rPr>
              <a:t>ABD-ALRAHMAN NASRALLAH</a:t>
            </a:r>
          </a:p>
          <a:p>
            <a:pPr marL="1294765" marR="1152525" indent="-8890" algn="ctr">
              <a:lnSpc>
                <a:spcPct val="137100"/>
              </a:lnSpc>
              <a:spcBef>
                <a:spcPts val="194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01E58E-E334-545F-BCA2-C4AA4C170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18" y="618074"/>
            <a:ext cx="1452562" cy="16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62229"/>
            <a:ext cx="80556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Si</a:t>
            </a:r>
            <a:r>
              <a:rPr spc="-25" dirty="0"/>
              <a:t>m</a:t>
            </a:r>
            <a:r>
              <a:rPr spc="-10" dirty="0"/>
              <a:t>p</a:t>
            </a:r>
            <a:r>
              <a:rPr spc="-15" dirty="0"/>
              <a:t>l</a:t>
            </a:r>
            <a:r>
              <a:rPr dirty="0"/>
              <a:t>e</a:t>
            </a:r>
            <a:r>
              <a:rPr spc="15" dirty="0"/>
              <a:t> </a:t>
            </a:r>
            <a:r>
              <a:rPr spc="-100" dirty="0"/>
              <a:t>V</a:t>
            </a:r>
            <a:r>
              <a:rPr spc="-110" dirty="0"/>
              <a:t>.</a:t>
            </a:r>
            <a:r>
              <a:rPr spc="-100" dirty="0"/>
              <a:t>S</a:t>
            </a:r>
            <a:r>
              <a:rPr dirty="0"/>
              <a:t>.</a:t>
            </a:r>
            <a:r>
              <a:rPr spc="-240" dirty="0"/>
              <a:t> </a:t>
            </a:r>
            <a:r>
              <a:rPr spc="-45" dirty="0"/>
              <a:t>C</a:t>
            </a:r>
            <a:r>
              <a:rPr spc="-30" dirty="0"/>
              <a:t>o</a:t>
            </a:r>
            <a:r>
              <a:rPr spc="-40" dirty="0"/>
              <a:t>m</a:t>
            </a:r>
            <a:r>
              <a:rPr spc="-35" dirty="0"/>
              <a:t>p</a:t>
            </a:r>
            <a:r>
              <a:rPr spc="-25" dirty="0"/>
              <a:t>li</a:t>
            </a:r>
            <a:r>
              <a:rPr spc="-40" dirty="0"/>
              <a:t>c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45" dirty="0"/>
              <a:t>e</a:t>
            </a:r>
            <a:r>
              <a:rPr dirty="0"/>
              <a:t>d</a:t>
            </a:r>
            <a:r>
              <a:rPr spc="85" dirty="0"/>
              <a:t> </a:t>
            </a:r>
            <a:r>
              <a:rPr spc="-10" dirty="0"/>
              <a:t>ob</a:t>
            </a:r>
            <a:r>
              <a:rPr spc="-15" dirty="0"/>
              <a:t>s</a:t>
            </a:r>
            <a:r>
              <a:rPr dirty="0"/>
              <a:t>t</a:t>
            </a:r>
            <a:r>
              <a:rPr spc="-5" dirty="0"/>
              <a:t>r</a:t>
            </a:r>
            <a:r>
              <a:rPr spc="-10" dirty="0"/>
              <a:t>u</a:t>
            </a:r>
            <a:r>
              <a:rPr spc="-15" dirty="0"/>
              <a:t>c</a:t>
            </a:r>
            <a:r>
              <a:rPr dirty="0"/>
              <a:t>t</a:t>
            </a:r>
            <a:r>
              <a:rPr spc="-15" dirty="0"/>
              <a:t>i</a:t>
            </a:r>
            <a:r>
              <a:rPr spc="-10"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844296" y="1834895"/>
            <a:ext cx="5181600" cy="4343400"/>
          </a:xfrm>
          <a:custGeom>
            <a:avLst/>
            <a:gdLst/>
            <a:ahLst/>
            <a:cxnLst/>
            <a:rect l="l" t="t" r="r" b="b"/>
            <a:pathLst>
              <a:path w="5181600" h="4343400">
                <a:moveTo>
                  <a:pt x="0" y="4343400"/>
                </a:moveTo>
                <a:lnTo>
                  <a:pt x="5181600" y="4343400"/>
                </a:lnTo>
                <a:lnTo>
                  <a:pt x="51816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844296" y="1930449"/>
            <a:ext cx="6025895" cy="415229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43204" algn="l"/>
              </a:tabLst>
            </a:pPr>
            <a:r>
              <a:rPr spc="-5" dirty="0"/>
              <a:t>Simple</a:t>
            </a:r>
            <a:r>
              <a:rPr spc="-95" dirty="0"/>
              <a:t> </a:t>
            </a:r>
            <a:r>
              <a:rPr spc="-20" dirty="0"/>
              <a:t>b</a:t>
            </a:r>
            <a:r>
              <a:rPr spc="-25" dirty="0"/>
              <a:t>o</a:t>
            </a:r>
            <a:r>
              <a:rPr spc="-10" dirty="0"/>
              <a:t>w</a:t>
            </a:r>
            <a:r>
              <a:rPr spc="-30" dirty="0"/>
              <a:t>e</a:t>
            </a:r>
            <a:r>
              <a:rPr spc="-5" dirty="0"/>
              <a:t>l</a:t>
            </a:r>
            <a:r>
              <a:rPr spc="-140" dirty="0"/>
              <a:t> </a:t>
            </a:r>
            <a:r>
              <a:rPr spc="-35" dirty="0"/>
              <a:t>o</a:t>
            </a:r>
            <a:r>
              <a:rPr spc="-30" dirty="0"/>
              <a:t>bstru</a:t>
            </a:r>
            <a:r>
              <a:rPr spc="-25" dirty="0"/>
              <a:t>c</a:t>
            </a:r>
            <a:r>
              <a:rPr spc="-30" dirty="0"/>
              <a:t>t</a:t>
            </a:r>
            <a:r>
              <a:rPr spc="-35" dirty="0"/>
              <a:t>ion</a:t>
            </a:r>
            <a:r>
              <a:rPr b="0" spc="-5" dirty="0">
                <a:latin typeface="Calibri"/>
                <a:cs typeface="Calibri"/>
              </a:rPr>
              <a:t>:</a:t>
            </a:r>
          </a:p>
          <a:p>
            <a:pPr marL="241300" marR="5080" indent="-228600">
              <a:lnSpc>
                <a:spcPts val="3000"/>
              </a:lnSpc>
              <a:spcBef>
                <a:spcPts val="750"/>
              </a:spcBef>
              <a:buFont typeface="Arial MT"/>
              <a:buChar char="•"/>
              <a:tabLst>
                <a:tab pos="241300" algn="l"/>
              </a:tabLst>
            </a:pPr>
            <a:r>
              <a:rPr b="0" spc="-50" dirty="0">
                <a:latin typeface="Calibri"/>
                <a:cs typeface="Calibri"/>
              </a:rPr>
              <a:t>P</a:t>
            </a:r>
            <a:r>
              <a:rPr b="0" spc="-45" dirty="0">
                <a:latin typeface="Calibri"/>
                <a:cs typeface="Calibri"/>
              </a:rPr>
              <a:t>rese</a:t>
            </a:r>
            <a:r>
              <a:rPr b="0" spc="-50" dirty="0">
                <a:latin typeface="Calibri"/>
                <a:cs typeface="Calibri"/>
              </a:rPr>
              <a:t>n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14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with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the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40" dirty="0">
                <a:highlight>
                  <a:srgbClr val="FFFF00"/>
                </a:highlight>
                <a:latin typeface="Calibri"/>
                <a:cs typeface="Calibri"/>
              </a:rPr>
              <a:t>ca</a:t>
            </a:r>
            <a:r>
              <a:rPr b="0" spc="-45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b="0" spc="-50" dirty="0">
                <a:highlight>
                  <a:srgbClr val="FFFF00"/>
                </a:highlight>
                <a:latin typeface="Calibri"/>
                <a:cs typeface="Calibri"/>
              </a:rPr>
              <a:t>din</a:t>
            </a:r>
            <a:r>
              <a:rPr b="0" spc="-40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l</a:t>
            </a:r>
            <a:r>
              <a:rPr b="0" spc="-8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10" dirty="0">
                <a:highlight>
                  <a:srgbClr val="FFFF00"/>
                </a:highlight>
                <a:latin typeface="Calibri"/>
                <a:cs typeface="Calibri"/>
              </a:rPr>
              <a:t>sig</a:t>
            </a:r>
            <a:r>
              <a:rPr b="0" spc="-15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b="0" spc="-5" dirty="0">
                <a:latin typeface="Calibri"/>
                <a:cs typeface="Calibri"/>
              </a:rPr>
              <a:t>(  constipation ,pain ,vomiting , 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distension)</a:t>
            </a:r>
          </a:p>
          <a:p>
            <a:pPr marL="241300" marR="1429385" indent="-228600">
              <a:lnSpc>
                <a:spcPct val="88000"/>
              </a:lnSpc>
              <a:spcBef>
                <a:spcPts val="860"/>
              </a:spcBef>
              <a:buFont typeface="Arial MT"/>
              <a:buChar char="•"/>
              <a:tabLst>
                <a:tab pos="241300" algn="l"/>
              </a:tabLst>
            </a:pP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No </a:t>
            </a:r>
            <a:r>
              <a:rPr b="0" spc="-15" dirty="0">
                <a:highlight>
                  <a:srgbClr val="FFFF00"/>
                </a:highlight>
                <a:latin typeface="Calibri"/>
                <a:cs typeface="Calibri"/>
              </a:rPr>
              <a:t>evidence </a:t>
            </a:r>
            <a:r>
              <a:rPr b="0" spc="-10" dirty="0">
                <a:highlight>
                  <a:srgbClr val="FFFF00"/>
                </a:highlight>
                <a:latin typeface="Calibri"/>
                <a:cs typeface="Calibri"/>
              </a:rPr>
              <a:t>of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25" dirty="0">
                <a:highlight>
                  <a:srgbClr val="FFFF00"/>
                </a:highlight>
                <a:latin typeface="Calibri"/>
                <a:cs typeface="Calibri"/>
              </a:rPr>
              <a:t>c</a:t>
            </a:r>
            <a:r>
              <a:rPr b="0" spc="-30" dirty="0">
                <a:highlight>
                  <a:srgbClr val="FFFF00"/>
                </a:highlight>
                <a:latin typeface="Calibri"/>
                <a:cs typeface="Calibri"/>
              </a:rPr>
              <a:t>om</a:t>
            </a:r>
            <a:r>
              <a:rPr b="0" spc="-35" dirty="0">
                <a:highlight>
                  <a:srgbClr val="FFFF00"/>
                </a:highlight>
                <a:latin typeface="Calibri"/>
                <a:cs typeface="Calibri"/>
              </a:rPr>
              <a:t>pli</a:t>
            </a:r>
            <a:r>
              <a:rPr b="0" spc="-25" dirty="0">
                <a:highlight>
                  <a:srgbClr val="FFFF00"/>
                </a:highlight>
                <a:latin typeface="Calibri"/>
                <a:cs typeface="Calibri"/>
              </a:rPr>
              <a:t>ca</a:t>
            </a:r>
            <a:r>
              <a:rPr b="0" spc="-35" dirty="0">
                <a:highlight>
                  <a:srgbClr val="FFFF00"/>
                </a:highlight>
                <a:latin typeface="Calibri"/>
                <a:cs typeface="Calibri"/>
              </a:rPr>
              <a:t>ti</a:t>
            </a:r>
            <a:r>
              <a:rPr b="0" spc="-30" dirty="0">
                <a:highlight>
                  <a:srgbClr val="FFFF00"/>
                </a:highlight>
                <a:latin typeface="Calibri"/>
                <a:cs typeface="Calibri"/>
              </a:rPr>
              <a:t>o</a:t>
            </a:r>
            <a:r>
              <a:rPr b="0" spc="-35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b="0" spc="-13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i.e.,</a:t>
            </a:r>
            <a:r>
              <a:rPr b="0" spc="-1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no  </a:t>
            </a:r>
            <a:r>
              <a:rPr b="0" spc="-70" dirty="0">
                <a:latin typeface="Calibri"/>
                <a:cs typeface="Calibri"/>
              </a:rPr>
              <a:t>fe</a:t>
            </a:r>
            <a:r>
              <a:rPr b="0" spc="-65" dirty="0">
                <a:latin typeface="Calibri"/>
                <a:cs typeface="Calibri"/>
              </a:rPr>
              <a:t>a</a:t>
            </a:r>
            <a:r>
              <a:rPr b="0" spc="-70" dirty="0">
                <a:latin typeface="Calibri"/>
                <a:cs typeface="Calibri"/>
              </a:rPr>
              <a:t>t</a:t>
            </a:r>
            <a:r>
              <a:rPr b="0" spc="-75" dirty="0">
                <a:latin typeface="Calibri"/>
                <a:cs typeface="Calibri"/>
              </a:rPr>
              <a:t>u</a:t>
            </a:r>
            <a:r>
              <a:rPr b="0" spc="-70" dirty="0">
                <a:latin typeface="Calibri"/>
                <a:cs typeface="Calibri"/>
              </a:rPr>
              <a:t>re</a:t>
            </a:r>
            <a:r>
              <a:rPr b="0" spc="-5" dirty="0">
                <a:latin typeface="Calibri"/>
                <a:cs typeface="Calibri"/>
              </a:rPr>
              <a:t>s</a:t>
            </a:r>
            <a:r>
              <a:rPr b="0" spc="-10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of:</a:t>
            </a:r>
          </a:p>
          <a:p>
            <a:pPr marL="699770" lvl="1" indent="-231140">
              <a:lnSpc>
                <a:spcPct val="100000"/>
              </a:lnSpc>
              <a:spcBef>
                <a:spcPts val="219"/>
              </a:spcBef>
              <a:buFont typeface="Wingdings"/>
              <a:buChar char=""/>
              <a:tabLst>
                <a:tab pos="700405" algn="l"/>
              </a:tabLst>
            </a:pP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35" dirty="0">
                <a:latin typeface="Calibri"/>
                <a:cs typeface="Calibri"/>
              </a:rPr>
              <a:t>o</a:t>
            </a:r>
            <a:r>
              <a:rPr sz="2400" spc="-6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ch</a:t>
            </a:r>
            <a:r>
              <a:rPr sz="2400" dirty="0">
                <a:latin typeface="Calibri"/>
                <a:cs typeface="Calibri"/>
              </a:rPr>
              <a:t>emia</a:t>
            </a:r>
          </a:p>
          <a:p>
            <a:pPr marL="699770" lvl="1" indent="-23114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700405" algn="l"/>
              </a:tabLst>
            </a:pP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w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110" dirty="0">
                <a:latin typeface="Calibri"/>
                <a:cs typeface="Calibri"/>
              </a:rPr>
              <a:t>f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120" dirty="0">
                <a:latin typeface="Calibri"/>
                <a:cs typeface="Calibri"/>
              </a:rPr>
              <a:t>r</a:t>
            </a:r>
            <a:r>
              <a:rPr sz="2400" spc="-7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</a:p>
          <a:p>
            <a:pPr marL="697865" marR="53975" lvl="1" indent="-228600">
              <a:lnSpc>
                <a:spcPts val="2700"/>
              </a:lnSpc>
              <a:spcBef>
                <a:spcPts val="360"/>
              </a:spcBef>
              <a:buFont typeface="Wingdings"/>
              <a:buChar char=""/>
              <a:tabLst>
                <a:tab pos="698500" algn="l"/>
                <a:tab pos="3856354" algn="l"/>
              </a:tabLst>
            </a:pPr>
            <a:r>
              <a:rPr sz="2400" spc="-8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pl</a:t>
            </a:r>
            <a:r>
              <a:rPr sz="2400" spc="-35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c</a:t>
            </a:r>
            <a:r>
              <a:rPr sz="2400" spc="-60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el  </a:t>
            </a:r>
            <a:r>
              <a:rPr sz="2400" spc="-25" dirty="0">
                <a:latin typeface="Calibri"/>
                <a:cs typeface="Calibri"/>
              </a:rPr>
              <a:t>obstruction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380" y="1536014"/>
            <a:ext cx="5836285" cy="43592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2570" marR="2035810" indent="-230504">
              <a:lnSpc>
                <a:spcPts val="3000"/>
              </a:lnSpc>
              <a:spcBef>
                <a:spcPts val="495"/>
              </a:spcBef>
              <a:buFont typeface="Arial MT"/>
              <a:buChar char="•"/>
              <a:tabLst>
                <a:tab pos="243204" algn="l"/>
              </a:tabLst>
            </a:pPr>
            <a:r>
              <a:rPr sz="2800" spc="-25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800" spc="-45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d</a:t>
            </a:r>
            <a:r>
              <a:rPr sz="2800" spc="-1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spc="-10" dirty="0">
                <a:highlight>
                  <a:srgbClr val="FFFF00"/>
                </a:highlight>
                <a:latin typeface="Calibri"/>
                <a:cs typeface="Calibri"/>
              </a:rPr>
              <a:t>f</a:t>
            </a:r>
            <a:r>
              <a:rPr sz="2800" spc="-15" dirty="0">
                <a:highlight>
                  <a:srgbClr val="FFFF00"/>
                </a:highlight>
                <a:latin typeface="Calibri"/>
                <a:cs typeface="Calibri"/>
              </a:rPr>
              <a:t>l</a:t>
            </a: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sz="2800" spc="-15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sz="2800" spc="-1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spc="-45" dirty="0">
                <a:highlight>
                  <a:srgbClr val="FFFF00"/>
                </a:highlight>
                <a:latin typeface="Calibri"/>
                <a:cs typeface="Calibri"/>
              </a:rPr>
              <a:t>fo</a:t>
            </a: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800" spc="-1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spc="-40" dirty="0">
                <a:highlight>
                  <a:srgbClr val="FFFF00"/>
                </a:highlight>
                <a:latin typeface="Calibri"/>
                <a:cs typeface="Calibri"/>
              </a:rPr>
              <a:t>co</a:t>
            </a:r>
            <a:r>
              <a:rPr sz="2800" spc="-45" dirty="0">
                <a:highlight>
                  <a:srgbClr val="FFFF00"/>
                </a:highlight>
                <a:latin typeface="Calibri"/>
                <a:cs typeface="Calibri"/>
              </a:rPr>
              <a:t>m</a:t>
            </a:r>
            <a:r>
              <a:rPr sz="2800" spc="-55" dirty="0">
                <a:highlight>
                  <a:srgbClr val="FFFF00"/>
                </a:highlight>
                <a:latin typeface="Calibri"/>
                <a:cs typeface="Calibri"/>
              </a:rPr>
              <a:t>p</a:t>
            </a:r>
            <a:r>
              <a:rPr sz="2800" spc="-50" dirty="0">
                <a:highlight>
                  <a:srgbClr val="FFFF00"/>
                </a:highlight>
                <a:latin typeface="Calibri"/>
                <a:cs typeface="Calibri"/>
              </a:rPr>
              <a:t>li</a:t>
            </a:r>
            <a:r>
              <a:rPr sz="2800" spc="-35" dirty="0">
                <a:highlight>
                  <a:srgbClr val="FFFF00"/>
                </a:highlight>
                <a:latin typeface="Calibri"/>
                <a:cs typeface="Calibri"/>
              </a:rPr>
              <a:t>c</a:t>
            </a:r>
            <a:r>
              <a:rPr sz="2800" spc="-40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sz="2800" spc="-45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2800" spc="-55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d  </a:t>
            </a:r>
            <a:r>
              <a:rPr sz="2800" spc="-20" dirty="0">
                <a:latin typeface="Calibri"/>
                <a:cs typeface="Calibri"/>
              </a:rPr>
              <a:t>obstruction:</a:t>
            </a:r>
            <a:endParaRPr sz="2800" dirty="0">
              <a:latin typeface="Calibri"/>
              <a:cs typeface="Calibri"/>
            </a:endParaRPr>
          </a:p>
          <a:p>
            <a:pPr marL="657225" marR="5080" lvl="1" indent="-230504">
              <a:lnSpc>
                <a:spcPts val="3300"/>
              </a:lnSpc>
              <a:spcBef>
                <a:spcPts val="65"/>
              </a:spcBef>
              <a:buFont typeface="Arial MT"/>
              <a:buChar char="•"/>
              <a:tabLst>
                <a:tab pos="657860" algn="l"/>
              </a:tabLst>
            </a:pPr>
            <a:r>
              <a:rPr sz="2800" spc="-35" dirty="0">
                <a:latin typeface="Calibri"/>
                <a:cs typeface="Calibri"/>
              </a:rPr>
              <a:t>Change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character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pain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from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colicky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continuous</a:t>
            </a:r>
            <a:endParaRPr sz="2800" dirty="0">
              <a:latin typeface="Calibri"/>
              <a:cs typeface="Calibri"/>
            </a:endParaRPr>
          </a:p>
          <a:p>
            <a:pPr marL="657225" lvl="1" indent="-23114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657860" algn="l"/>
              </a:tabLst>
            </a:pPr>
            <a:r>
              <a:rPr sz="2800" spc="-45" dirty="0">
                <a:latin typeface="Calibri"/>
                <a:cs typeface="Calibri"/>
              </a:rPr>
              <a:t>Per</a:t>
            </a:r>
            <a:r>
              <a:rPr sz="2800" spc="-5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gns</a:t>
            </a:r>
            <a:endParaRPr sz="2800" dirty="0">
              <a:latin typeface="Calibri"/>
              <a:cs typeface="Calibri"/>
            </a:endParaRPr>
          </a:p>
          <a:p>
            <a:pPr marL="657225" lvl="1" indent="-23114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657860" algn="l"/>
              </a:tabLst>
            </a:pPr>
            <a:r>
              <a:rPr sz="2800" dirty="0">
                <a:latin typeface="Calibri"/>
                <a:cs typeface="Calibri"/>
              </a:rPr>
              <a:t>Bowel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sounds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absent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reduced</a:t>
            </a:r>
            <a:endParaRPr sz="2800" dirty="0">
              <a:latin typeface="Calibri"/>
              <a:cs typeface="Calibri"/>
            </a:endParaRPr>
          </a:p>
          <a:p>
            <a:pPr marL="657225" marR="260350" lvl="1" indent="-228600">
              <a:lnSpc>
                <a:spcPct val="91000"/>
              </a:lnSpc>
              <a:spcBef>
                <a:spcPts val="1010"/>
              </a:spcBef>
              <a:buFont typeface="Arial MT"/>
              <a:buChar char="•"/>
              <a:tabLst>
                <a:tab pos="657860" algn="l"/>
                <a:tab pos="4144645" algn="l"/>
              </a:tabLst>
            </a:pPr>
            <a:r>
              <a:rPr sz="2800" spc="-35" dirty="0">
                <a:latin typeface="Calibri"/>
                <a:cs typeface="Calibri"/>
              </a:rPr>
              <a:t>Laboratory </a:t>
            </a:r>
            <a:r>
              <a:rPr sz="2800" spc="-20" dirty="0">
                <a:latin typeface="Calibri"/>
                <a:cs typeface="Calibri"/>
              </a:rPr>
              <a:t>abnormalities: </a:t>
            </a:r>
            <a:r>
              <a:rPr sz="2800" spc="-5" dirty="0">
                <a:latin typeface="Calibri"/>
                <a:cs typeface="Calibri"/>
              </a:rPr>
              <a:t>e.g.,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l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k</a:t>
            </a:r>
            <a:r>
              <a:rPr sz="2800" spc="-40" dirty="0">
                <a:latin typeface="Calibri"/>
                <a:cs typeface="Calibri"/>
              </a:rPr>
              <a:t>oc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li</a:t>
            </a:r>
            <a:r>
              <a:rPr sz="2800" spc="-5" dirty="0">
                <a:latin typeface="Calibri"/>
                <a:cs typeface="Calibri"/>
              </a:rPr>
              <a:t>c  acidosis, ↑ </a:t>
            </a:r>
            <a:r>
              <a:rPr sz="2800" spc="-35" dirty="0">
                <a:latin typeface="Calibri"/>
                <a:cs typeface="Calibri"/>
              </a:rPr>
              <a:t>lactate </a:t>
            </a:r>
            <a:r>
              <a:rPr sz="2800" spc="-5" dirty="0">
                <a:latin typeface="Calibri"/>
                <a:cs typeface="Calibri"/>
              </a:rPr>
              <a:t>, ↑C reactive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protien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8639C86-E1FB-1207-EEB8-F35BDD74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4495800" cy="496862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dist="50800" dir="5400000" algn="ctr" rotWithShape="0">
              <a:srgbClr val="000000"/>
            </a:outerShdw>
            <a:reflection stA="99000" endPos="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095999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0"/>
              <a:ext cx="9093708" cy="68579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9439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Pathophysiology</a:t>
            </a:r>
            <a:r>
              <a:rPr spc="-155" dirty="0"/>
              <a:t> </a:t>
            </a:r>
            <a:r>
              <a:rPr spc="-10" dirty="0"/>
              <a:t>of</a:t>
            </a:r>
            <a:r>
              <a:rPr spc="-70" dirty="0"/>
              <a:t> </a:t>
            </a:r>
            <a:r>
              <a:rPr spc="-45" dirty="0"/>
              <a:t>mechanical</a:t>
            </a:r>
            <a:r>
              <a:rPr spc="-114" dirty="0"/>
              <a:t> </a:t>
            </a:r>
            <a:r>
              <a:rPr spc="-45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652" y="1747469"/>
            <a:ext cx="11153775" cy="46228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27685" marR="6985" indent="-515620">
              <a:lnSpc>
                <a:spcPts val="3000"/>
              </a:lnSpc>
              <a:spcBef>
                <a:spcPts val="4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bowel </a:t>
            </a:r>
            <a:r>
              <a:rPr sz="2800" spc="-50" dirty="0">
                <a:latin typeface="Calibri"/>
                <a:cs typeface="Calibri"/>
              </a:rPr>
              <a:t>distal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obstruction </a:t>
            </a:r>
            <a:r>
              <a:rPr sz="2800" spc="-10" dirty="0">
                <a:latin typeface="Calibri"/>
                <a:cs typeface="Calibri"/>
              </a:rPr>
              <a:t>show </a:t>
            </a:r>
            <a:r>
              <a:rPr sz="2800" spc="-5" dirty="0">
                <a:latin typeface="Calibri"/>
                <a:cs typeface="Calibri"/>
              </a:rPr>
              <a:t>normal </a:t>
            </a:r>
            <a:r>
              <a:rPr sz="2800" spc="-50" dirty="0">
                <a:latin typeface="Calibri"/>
                <a:cs typeface="Calibri"/>
              </a:rPr>
              <a:t>peristalsis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absorption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until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becomes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empty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collapses.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88000"/>
              </a:lnSpc>
              <a:spcBef>
                <a:spcPts val="970"/>
              </a:spcBef>
              <a:buAutoNum type="arabicPeriod"/>
              <a:tabLst>
                <a:tab pos="527685" algn="l"/>
                <a:tab pos="528320" algn="l"/>
                <a:tab pos="3330575" algn="l"/>
              </a:tabLst>
            </a:pPr>
            <a:r>
              <a:rPr sz="2800" spc="-85" dirty="0">
                <a:latin typeface="Calibri"/>
                <a:cs typeface="Calibri"/>
              </a:rPr>
              <a:t>Initially,</a:t>
            </a:r>
            <a:r>
              <a:rPr sz="2800" spc="-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bowel	</a:t>
            </a:r>
            <a:r>
              <a:rPr sz="2800" spc="-60" dirty="0">
                <a:latin typeface="Calibri"/>
                <a:cs typeface="Calibri"/>
              </a:rPr>
              <a:t>proximal </a:t>
            </a:r>
            <a:r>
              <a:rPr sz="2800" spc="-30" dirty="0">
                <a:latin typeface="Calibri"/>
                <a:cs typeface="Calibri"/>
              </a:rPr>
              <a:t>to obstruction </a:t>
            </a:r>
            <a:r>
              <a:rPr sz="2800" spc="-45" dirty="0">
                <a:latin typeface="Calibri"/>
                <a:cs typeface="Calibri"/>
              </a:rPr>
              <a:t>dilate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become </a:t>
            </a:r>
            <a:r>
              <a:rPr sz="2800" spc="-50" dirty="0">
                <a:latin typeface="Calibri"/>
                <a:cs typeface="Calibri"/>
              </a:rPr>
              <a:t>distended 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 will </a:t>
            </a:r>
            <a:r>
              <a:rPr sz="2800" spc="-10" dirty="0">
                <a:latin typeface="Calibri"/>
                <a:cs typeface="Calibri"/>
              </a:rPr>
              <a:t>lead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35" dirty="0">
                <a:latin typeface="Calibri"/>
                <a:cs typeface="Calibri"/>
              </a:rPr>
              <a:t>visceral </a:t>
            </a:r>
            <a:r>
              <a:rPr sz="2800" spc="-50" dirty="0">
                <a:latin typeface="Calibri"/>
                <a:cs typeface="Calibri"/>
              </a:rPr>
              <a:t>pain(first </a:t>
            </a:r>
            <a:r>
              <a:rPr sz="2800" spc="-60" dirty="0">
                <a:latin typeface="Calibri"/>
                <a:cs typeface="Calibri"/>
              </a:rPr>
              <a:t>symptom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IO), </a:t>
            </a:r>
            <a:r>
              <a:rPr sz="2800" spc="-60" dirty="0">
                <a:latin typeface="Calibri"/>
                <a:cs typeface="Calibri"/>
              </a:rPr>
              <a:t>proximal </a:t>
            </a:r>
            <a:r>
              <a:rPr sz="2800" spc="-1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try </a:t>
            </a:r>
            <a:r>
              <a:rPr sz="2800" spc="-60" dirty="0">
                <a:latin typeface="Calibri"/>
                <a:cs typeface="Calibri"/>
              </a:rPr>
              <a:t>to 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propel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content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50" dirty="0">
                <a:latin typeface="Calibri"/>
                <a:cs typeface="Calibri"/>
              </a:rPr>
              <a:t>peristalsis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increased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attempt</a:t>
            </a:r>
            <a:r>
              <a:rPr sz="2800" spc="-30" dirty="0">
                <a:latin typeface="Calibri"/>
                <a:cs typeface="Calibri"/>
              </a:rPr>
              <a:t> 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overcome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obstruction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hyperperistalsis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(intestinal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colic).</a:t>
            </a:r>
            <a:endParaRPr sz="2800">
              <a:latin typeface="Calibri"/>
              <a:cs typeface="Calibri"/>
            </a:endParaRPr>
          </a:p>
          <a:p>
            <a:pPr marL="527685" marR="215265" indent="-515620">
              <a:lnSpc>
                <a:spcPct val="89300"/>
              </a:lnSpc>
              <a:spcBef>
                <a:spcPts val="10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If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obstruction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relieved,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bowel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continues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dilate;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ultimately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there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reduction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peristaltic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strength,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resulting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flaccidity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paralysis.</a:t>
            </a:r>
            <a:endParaRPr sz="2800">
              <a:latin typeface="Calibri"/>
              <a:cs typeface="Calibri"/>
            </a:endParaRPr>
          </a:p>
          <a:p>
            <a:pPr marL="527685" marR="171450" indent="-515620">
              <a:lnSpc>
                <a:spcPts val="3000"/>
              </a:lnSpc>
              <a:spcBef>
                <a:spcPts val="10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0" dirty="0">
                <a:latin typeface="Calibri"/>
                <a:cs typeface="Calibri"/>
              </a:rPr>
              <a:t>stasis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luminal </a:t>
            </a:r>
            <a:r>
              <a:rPr sz="2800" spc="-60" dirty="0">
                <a:latin typeface="Calibri"/>
                <a:cs typeface="Calibri"/>
              </a:rPr>
              <a:t>contents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50" dirty="0">
                <a:latin typeface="Calibri"/>
                <a:cs typeface="Calibri"/>
              </a:rPr>
              <a:t>gas </a:t>
            </a:r>
            <a:r>
              <a:rPr sz="2800" spc="-60" dirty="0">
                <a:latin typeface="Calibri"/>
                <a:cs typeface="Calibri"/>
              </a:rPr>
              <a:t>proximal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obstruction </a:t>
            </a:r>
            <a:r>
              <a:rPr sz="2800" spc="-5" dirty="0">
                <a:latin typeface="Calibri"/>
                <a:cs typeface="Calibri"/>
              </a:rPr>
              <a:t>leads </a:t>
            </a:r>
            <a:r>
              <a:rPr sz="2800" spc="-60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distension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30" dirty="0">
                <a:latin typeface="Calibri"/>
                <a:cs typeface="Calibri"/>
              </a:rPr>
              <a:t>increased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intraluminal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pressure.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0"/>
            <a:ext cx="9831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Pathophysiology</a:t>
            </a:r>
            <a:r>
              <a:rPr spc="-145" dirty="0"/>
              <a:t> </a:t>
            </a:r>
            <a:r>
              <a:rPr spc="-10" dirty="0"/>
              <a:t>of</a:t>
            </a:r>
            <a:r>
              <a:rPr spc="-80" dirty="0"/>
              <a:t> </a:t>
            </a:r>
            <a:r>
              <a:rPr spc="-45" dirty="0"/>
              <a:t>mechanical</a:t>
            </a:r>
            <a:r>
              <a:rPr spc="-125" dirty="0"/>
              <a:t> </a:t>
            </a:r>
            <a:r>
              <a:rPr spc="-45" dirty="0"/>
              <a:t>obstruction</a:t>
            </a:r>
            <a:r>
              <a:rPr spc="-145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11" y="579119"/>
            <a:ext cx="11343005" cy="23615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27660" algn="l"/>
                <a:tab pos="328295" algn="l"/>
              </a:tabLst>
            </a:pPr>
            <a:r>
              <a:rPr sz="3000" dirty="0">
                <a:latin typeface="Calibri"/>
                <a:cs typeface="Calibri"/>
              </a:rPr>
              <a:t>↑</a:t>
            </a:r>
            <a:r>
              <a:rPr sz="3000" spc="-35" dirty="0">
                <a:latin typeface="Calibri"/>
                <a:cs typeface="Calibri"/>
              </a:rPr>
              <a:t> intraluminal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60" dirty="0">
                <a:latin typeface="Calibri"/>
                <a:cs typeface="Calibri"/>
              </a:rPr>
              <a:t>pressure,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leads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following:</a:t>
            </a:r>
            <a:endParaRPr sz="3000">
              <a:latin typeface="Calibri"/>
              <a:cs typeface="Calibri"/>
            </a:endParaRPr>
          </a:p>
          <a:p>
            <a:pPr marL="986790" lvl="1" indent="-517525">
              <a:lnSpc>
                <a:spcPts val="2790"/>
              </a:lnSpc>
              <a:spcBef>
                <a:spcPts val="360"/>
              </a:spcBef>
              <a:buAutoNum type="arabicPeriod"/>
              <a:tabLst>
                <a:tab pos="986155" algn="l"/>
                <a:tab pos="987425" algn="l"/>
              </a:tabLst>
            </a:pPr>
            <a:r>
              <a:rPr sz="2400" b="1" spc="-25" dirty="0">
                <a:latin typeface="Calibri"/>
                <a:cs typeface="Calibri"/>
              </a:rPr>
              <a:t>Venous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congestion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diffusion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gases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intestinal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lumen</a:t>
            </a:r>
            <a:endParaRPr sz="2400">
              <a:latin typeface="Calibri"/>
              <a:cs typeface="Calibri"/>
            </a:endParaRPr>
          </a:p>
          <a:p>
            <a:pPr marL="986790" marR="891540">
              <a:lnSpc>
                <a:spcPts val="2700"/>
              </a:lnSpc>
              <a:spcBef>
                <a:spcPts val="150"/>
              </a:spcBef>
            </a:pPr>
            <a:r>
              <a:rPr sz="2400" spc="-30" dirty="0">
                <a:latin typeface="Calibri"/>
                <a:cs typeface="Calibri"/>
              </a:rPr>
              <a:t>→sequestration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distended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bowel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loops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6EC0"/>
                </a:solidFill>
                <a:latin typeface="Calibri"/>
                <a:cs typeface="Calibri"/>
              </a:rPr>
              <a:t>dehydration</a:t>
            </a:r>
            <a:r>
              <a:rPr sz="2400" spc="-10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6EC0"/>
                </a:solidFill>
                <a:latin typeface="Calibri"/>
                <a:cs typeface="Calibri"/>
              </a:rPr>
              <a:t>hypovolemia</a:t>
            </a:r>
            <a:endParaRPr sz="2400">
              <a:latin typeface="Calibri"/>
              <a:cs typeface="Calibri"/>
            </a:endParaRPr>
          </a:p>
          <a:p>
            <a:pPr marL="986790" marR="5080" lvl="1" indent="-516890">
              <a:lnSpc>
                <a:spcPts val="2700"/>
              </a:lnSpc>
              <a:spcBef>
                <a:spcPts val="300"/>
              </a:spcBef>
              <a:buAutoNum type="arabicPeriod" startAt="2"/>
              <a:tabLst>
                <a:tab pos="986155" algn="l"/>
                <a:tab pos="987425" algn="l"/>
              </a:tabLst>
            </a:pPr>
            <a:r>
              <a:rPr sz="2400" b="1" spc="-60" dirty="0">
                <a:latin typeface="Calibri"/>
                <a:cs typeface="Calibri"/>
              </a:rPr>
              <a:t>Vomiting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Na+,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K+,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H+,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6EC0"/>
                </a:solidFill>
                <a:latin typeface="Calibri"/>
                <a:cs typeface="Calibri"/>
              </a:rPr>
              <a:t>hypokalemia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metabolic</a:t>
            </a:r>
            <a:r>
              <a:rPr sz="2400" spc="-17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6EC0"/>
                </a:solidFill>
                <a:latin typeface="Calibri"/>
                <a:cs typeface="Calibri"/>
              </a:rPr>
              <a:t>alkalosis</a:t>
            </a:r>
            <a:r>
              <a:rPr sz="2400" spc="-30" dirty="0">
                <a:latin typeface="Calibri"/>
                <a:cs typeface="Calibri"/>
              </a:rPr>
              <a:t>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6EC0"/>
                </a:solidFill>
                <a:latin typeface="Calibri"/>
                <a:cs typeface="Calibri"/>
              </a:rPr>
              <a:t>hypovolemia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205486"/>
            <a:ext cx="12198985" cy="6659245"/>
            <a:chOff x="-6350" y="205486"/>
            <a:chExt cx="12198985" cy="66592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711" y="2955036"/>
              <a:ext cx="11454384" cy="39029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11836"/>
              <a:ext cx="12186285" cy="6646545"/>
            </a:xfrm>
            <a:custGeom>
              <a:avLst/>
              <a:gdLst/>
              <a:ahLst/>
              <a:cxnLst/>
              <a:rect l="l" t="t" r="r" b="b"/>
              <a:pathLst>
                <a:path w="12186285" h="6646545">
                  <a:moveTo>
                    <a:pt x="12185904" y="6646160"/>
                  </a:moveTo>
                  <a:lnTo>
                    <a:pt x="12185904" y="0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48" y="1190624"/>
            <a:ext cx="11135995" cy="43986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1300" marR="914400" indent="-228600" algn="just">
              <a:lnSpc>
                <a:spcPts val="2700"/>
              </a:lnSpc>
              <a:spcBef>
                <a:spcPts val="735"/>
              </a:spcBef>
              <a:buSzPct val="26785"/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consequences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50" dirty="0">
                <a:latin typeface="Calibri"/>
                <a:cs typeface="Calibri"/>
              </a:rPr>
              <a:t>intestinal </a:t>
            </a:r>
            <a:r>
              <a:rPr sz="2800" spc="-25" dirty="0">
                <a:latin typeface="Calibri"/>
                <a:cs typeface="Calibri"/>
              </a:rPr>
              <a:t>obstruction </a:t>
            </a:r>
            <a:r>
              <a:rPr sz="2800" spc="-4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not </a:t>
            </a:r>
            <a:r>
              <a:rPr sz="2800" spc="-40" dirty="0">
                <a:latin typeface="Calibri"/>
                <a:cs typeface="Calibri"/>
              </a:rPr>
              <a:t>immediately </a:t>
            </a:r>
            <a:r>
              <a:rPr sz="2800" spc="-65" dirty="0">
                <a:latin typeface="Calibri"/>
                <a:cs typeface="Calibri"/>
              </a:rPr>
              <a:t>life- 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threatening </a:t>
            </a:r>
            <a:r>
              <a:rPr sz="2800" spc="-15" dirty="0">
                <a:latin typeface="Calibri"/>
                <a:cs typeface="Calibri"/>
              </a:rPr>
              <a:t>unless </a:t>
            </a:r>
            <a:r>
              <a:rPr sz="2800" spc="-30" dirty="0">
                <a:latin typeface="Calibri"/>
                <a:cs typeface="Calibri"/>
              </a:rPr>
              <a:t>there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70" dirty="0">
                <a:latin typeface="Calibri"/>
                <a:cs typeface="Calibri"/>
              </a:rPr>
              <a:t>excessive </a:t>
            </a:r>
            <a:r>
              <a:rPr sz="2800" spc="-30" dirty="0">
                <a:latin typeface="Calibri"/>
                <a:cs typeface="Calibri"/>
              </a:rPr>
              <a:t>bowel dilation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superimposed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strangulation</a:t>
            </a:r>
            <a:r>
              <a:rPr sz="2800" spc="-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65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7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b="1" spc="-35" dirty="0">
                <a:latin typeface="Calibri"/>
                <a:cs typeface="Calibri"/>
              </a:rPr>
              <a:t>Strangulation </a:t>
            </a:r>
            <a:r>
              <a:rPr sz="2800" spc="-5" dirty="0">
                <a:latin typeface="Calibri"/>
                <a:cs typeface="Calibri"/>
              </a:rPr>
              <a:t>/ </a:t>
            </a:r>
            <a:r>
              <a:rPr sz="2800" b="1" spc="-50" dirty="0">
                <a:latin typeface="Calibri"/>
                <a:cs typeface="Calibri"/>
              </a:rPr>
              <a:t>Excessive </a:t>
            </a:r>
            <a:r>
              <a:rPr sz="2800" b="1" spc="-30" dirty="0">
                <a:latin typeface="Calibri"/>
                <a:cs typeface="Calibri"/>
              </a:rPr>
              <a:t>bowel </a:t>
            </a:r>
            <a:r>
              <a:rPr sz="2800" b="1" spc="-25" dirty="0">
                <a:latin typeface="Calibri"/>
                <a:cs typeface="Calibri"/>
              </a:rPr>
              <a:t>dilation </a:t>
            </a:r>
            <a:r>
              <a:rPr sz="2800" spc="-5" dirty="0">
                <a:latin typeface="Calibri"/>
                <a:cs typeface="Calibri"/>
              </a:rPr>
              <a:t>→ </a:t>
            </a:r>
            <a:r>
              <a:rPr sz="2800" spc="-25" dirty="0">
                <a:latin typeface="Calibri"/>
                <a:cs typeface="Calibri"/>
              </a:rPr>
              <a:t>Compression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45" dirty="0">
                <a:latin typeface="Calibri"/>
                <a:cs typeface="Calibri"/>
              </a:rPr>
              <a:t>intestinal </a:t>
            </a:r>
            <a:r>
              <a:rPr sz="2800" spc="-30" dirty="0">
                <a:latin typeface="Calibri"/>
                <a:cs typeface="Calibri"/>
              </a:rPr>
              <a:t>veins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lymphatics </a:t>
            </a:r>
            <a:r>
              <a:rPr sz="2800" spc="-5" dirty="0">
                <a:latin typeface="Calibri"/>
                <a:cs typeface="Calibri"/>
              </a:rPr>
              <a:t>→ </a:t>
            </a:r>
            <a:r>
              <a:rPr sz="2800" spc="-35" dirty="0">
                <a:latin typeface="Calibri"/>
                <a:cs typeface="Calibri"/>
              </a:rPr>
              <a:t>bowel </a:t>
            </a:r>
            <a:r>
              <a:rPr sz="2800" spc="-40" dirty="0">
                <a:latin typeface="Calibri"/>
                <a:cs typeface="Calibri"/>
              </a:rPr>
              <a:t>wall </a:t>
            </a:r>
            <a:r>
              <a:rPr sz="2800" spc="-20" dirty="0">
                <a:latin typeface="Calibri"/>
                <a:cs typeface="Calibri"/>
              </a:rPr>
              <a:t>edema </a:t>
            </a:r>
            <a:r>
              <a:rPr sz="2800" spc="-5" dirty="0">
                <a:latin typeface="Calibri"/>
                <a:cs typeface="Calibri"/>
              </a:rPr>
              <a:t>→ </a:t>
            </a:r>
            <a:r>
              <a:rPr sz="2800" spc="-35" dirty="0">
                <a:latin typeface="Calibri"/>
                <a:cs typeface="Calibri"/>
              </a:rPr>
              <a:t>compression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50" dirty="0">
                <a:latin typeface="Calibri"/>
                <a:cs typeface="Calibri"/>
              </a:rPr>
              <a:t>intestinal </a:t>
            </a:r>
            <a:r>
              <a:rPr sz="2800" spc="-30" dirty="0">
                <a:latin typeface="Calibri"/>
                <a:cs typeface="Calibri"/>
              </a:rPr>
              <a:t>arterioles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capillaries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→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bowel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ischemia,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leads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  <a:p>
            <a:pPr marL="926465" lvl="1" indent="-457200">
              <a:lnSpc>
                <a:spcPts val="255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↑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Bowel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permeability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translocation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intestinal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microbes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peritoneal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ts val="2425"/>
              </a:lnSpc>
            </a:pPr>
            <a:r>
              <a:rPr sz="2400" spc="-45" dirty="0">
                <a:latin typeface="Calibri"/>
                <a:cs typeface="Calibri"/>
              </a:rPr>
              <a:t>c</a:t>
            </a:r>
            <a:r>
              <a:rPr sz="2400" spc="-6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it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6E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si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926465" lvl="1" indent="-457200">
              <a:lnSpc>
                <a:spcPts val="2670"/>
              </a:lnSpc>
              <a:buAutoNum type="alphaLcPeriod" startAt="2"/>
              <a:tabLst>
                <a:tab pos="926465" algn="l"/>
                <a:tab pos="927100" algn="l"/>
              </a:tabLst>
            </a:pPr>
            <a:r>
              <a:rPr sz="2400" spc="-30" dirty="0">
                <a:latin typeface="Calibri"/>
                <a:cs typeface="Calibri"/>
              </a:rPr>
              <a:t>Necrosis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perforation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bowel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wall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peritonitis</a:t>
            </a:r>
            <a:endParaRPr sz="2400">
              <a:latin typeface="Calibri"/>
              <a:cs typeface="Calibri"/>
            </a:endParaRPr>
          </a:p>
          <a:p>
            <a:pPr marL="926465" marR="81280" lvl="1" indent="-457200">
              <a:lnSpc>
                <a:spcPts val="2600"/>
              </a:lnSpc>
              <a:spcBef>
                <a:spcPts val="280"/>
              </a:spcBef>
              <a:buAutoNum type="alphaLcPeriod" startAt="2"/>
              <a:tabLst>
                <a:tab pos="926465" algn="l"/>
                <a:tab pos="927100" algn="l"/>
              </a:tabLst>
            </a:pPr>
            <a:r>
              <a:rPr sz="2400" spc="-20" dirty="0">
                <a:latin typeface="Calibri"/>
                <a:cs typeface="Calibri"/>
              </a:rPr>
              <a:t>Anaerobic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metabolism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lysis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ischemic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cells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15" dirty="0">
                <a:latin typeface="Calibri"/>
                <a:cs typeface="Calibri"/>
              </a:rPr>
              <a:t>accumulation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lactic</a:t>
            </a:r>
            <a:r>
              <a:rPr sz="2400" spc="-5" dirty="0">
                <a:latin typeface="Calibri"/>
                <a:cs typeface="Calibri"/>
              </a:rPr>
              <a:t> acid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 i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ce</a:t>
            </a:r>
            <a:r>
              <a:rPr sz="2400" spc="-25" dirty="0">
                <a:latin typeface="Calibri"/>
                <a:cs typeface="Calibri"/>
              </a:rPr>
              <a:t>llula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K+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6EC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6EC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b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c</a:t>
            </a:r>
            <a:r>
              <a:rPr sz="2400" spc="-18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Calibri"/>
                <a:cs typeface="Calibri"/>
              </a:rPr>
              <a:t>ac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id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6EC0"/>
                </a:solidFill>
                <a:latin typeface="Calibri"/>
                <a:cs typeface="Calibri"/>
              </a:rPr>
              <a:t>si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s</a:t>
            </a:r>
            <a:r>
              <a:rPr sz="2400" spc="-8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75" dirty="0">
                <a:solidFill>
                  <a:srgbClr val="006EC0"/>
                </a:solidFill>
                <a:latin typeface="Calibri"/>
                <a:cs typeface="Calibri"/>
              </a:rPr>
              <a:t>h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006EC0"/>
                </a:solidFill>
                <a:latin typeface="Calibri"/>
                <a:cs typeface="Calibri"/>
              </a:rPr>
              <a:t>k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6EC0"/>
                </a:solidFill>
                <a:latin typeface="Calibri"/>
                <a:cs typeface="Calibri"/>
              </a:rPr>
              <a:t>mi</a:t>
            </a: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330" y="243077"/>
            <a:ext cx="9831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Pathophysiology</a:t>
            </a:r>
            <a:r>
              <a:rPr spc="-145" dirty="0"/>
              <a:t> </a:t>
            </a:r>
            <a:r>
              <a:rPr spc="-10" dirty="0"/>
              <a:t>of</a:t>
            </a:r>
            <a:r>
              <a:rPr spc="-80" dirty="0"/>
              <a:t> </a:t>
            </a:r>
            <a:r>
              <a:rPr spc="-45" dirty="0"/>
              <a:t>mechanical</a:t>
            </a:r>
            <a:r>
              <a:rPr spc="-125" dirty="0"/>
              <a:t> </a:t>
            </a:r>
            <a:r>
              <a:rPr spc="-45" dirty="0"/>
              <a:t>obstruction</a:t>
            </a:r>
            <a:r>
              <a:rPr spc="-145" dirty="0"/>
              <a:t> </a:t>
            </a:r>
            <a:r>
              <a:rPr dirty="0"/>
              <a:t>3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0"/>
              <a:ext cx="12115800" cy="68458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1141" y="496646"/>
            <a:ext cx="3540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</a:t>
            </a:r>
            <a:r>
              <a:rPr spc="-15" dirty="0"/>
              <a:t>li</a:t>
            </a:r>
            <a:r>
              <a:rPr dirty="0"/>
              <a:t>n</a:t>
            </a:r>
            <a:r>
              <a:rPr spc="-25" dirty="0"/>
              <a:t>i</a:t>
            </a:r>
            <a:r>
              <a:rPr spc="-5" dirty="0"/>
              <a:t>c</a:t>
            </a:r>
            <a:r>
              <a:rPr spc="-25" dirty="0"/>
              <a:t>a</a:t>
            </a:r>
            <a:r>
              <a:rPr dirty="0"/>
              <a:t>l</a:t>
            </a:r>
            <a:r>
              <a:rPr spc="-180" dirty="0"/>
              <a:t> </a:t>
            </a:r>
            <a:r>
              <a:rPr spc="-35" dirty="0"/>
              <a:t>f</a:t>
            </a:r>
            <a:r>
              <a:rPr spc="-45" dirty="0"/>
              <a:t>e</a:t>
            </a:r>
            <a:r>
              <a:rPr spc="-35" dirty="0"/>
              <a:t>atu</a:t>
            </a:r>
            <a:r>
              <a:rPr spc="-30" dirty="0"/>
              <a:t>r</a:t>
            </a:r>
            <a:r>
              <a:rPr spc="-45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30" y="1251584"/>
            <a:ext cx="9653905" cy="385508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241300" marR="5080" indent="-228600">
              <a:lnSpc>
                <a:spcPct val="78100"/>
              </a:lnSpc>
              <a:spcBef>
                <a:spcPts val="94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diagnosis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intestinal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obstruction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based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classic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quartet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pain,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distension,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vomiting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absolute 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constipation.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clinical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features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vary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according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ca</a:t>
            </a:r>
            <a:r>
              <a:rPr sz="3200" spc="-20" dirty="0">
                <a:latin typeface="Calibri"/>
                <a:cs typeface="Calibri"/>
              </a:rPr>
              <a:t>ti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b</a:t>
            </a:r>
            <a:r>
              <a:rPr sz="3200" spc="-80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u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io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duration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obstruction;</a:t>
            </a:r>
            <a:endParaRPr sz="32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underlying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pathology;</a:t>
            </a:r>
            <a:endParaRPr sz="32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presence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absence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intestinal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ischemia.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89123"/>
            <a:ext cx="10801350" cy="1758314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697480">
              <a:lnSpc>
                <a:spcPct val="100000"/>
              </a:lnSpc>
              <a:spcBef>
                <a:spcPts val="1110"/>
              </a:spcBef>
            </a:pPr>
            <a:r>
              <a:rPr spc="-5" dirty="0">
                <a:solidFill>
                  <a:srgbClr val="45515E"/>
                </a:solidFill>
              </a:rPr>
              <a:t>Clinical</a:t>
            </a:r>
            <a:r>
              <a:rPr spc="-35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features</a:t>
            </a:r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symptom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simple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intestinal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</a:t>
            </a:r>
            <a:r>
              <a:rPr sz="2800" spc="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: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pain,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distension,</a:t>
            </a:r>
            <a:r>
              <a:rPr sz="2800" spc="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vomiting, </a:t>
            </a:r>
            <a:r>
              <a:rPr sz="2800" spc="-75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 absolute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consti-pation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endParaRPr sz="2800">
              <a:latin typeface="Segoe UI Historic"/>
              <a:cs typeface="Segoe UI Histor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885484"/>
            <a:ext cx="1093533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83540" indent="-34290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355600" algn="l"/>
              </a:tabLst>
            </a:pP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(caused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by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hyperperistalsis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)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first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symptom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to appear</a:t>
            </a:r>
            <a:r>
              <a:rPr sz="2800" spc="3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 </a:t>
            </a:r>
            <a:r>
              <a:rPr sz="2800" spc="-75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Sudden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intermittent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colicky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</a:t>
            </a:r>
            <a:r>
              <a:rPr sz="2800" spc="4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 felt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 center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the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abdomen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(small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bowel)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or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lower abdomen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(large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bowel).</a:t>
            </a:r>
            <a:r>
              <a:rPr sz="2800" spc="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does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not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usually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occur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paralytic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ileus.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(no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peristalsis</a:t>
            </a:r>
            <a:r>
              <a:rPr sz="2800" spc="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),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(but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pain may occur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as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result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abdominal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distention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)</a:t>
            </a:r>
            <a:endParaRPr lang="en-US" sz="2800" spc="-5" dirty="0">
              <a:solidFill>
                <a:srgbClr val="040404"/>
              </a:solidFill>
              <a:latin typeface="Segoe UI Historic"/>
              <a:cs typeface="Segoe UI Historic"/>
            </a:endParaRPr>
          </a:p>
          <a:p>
            <a:pPr marL="355600" marR="383540" indent="-34290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355600" algn="l"/>
              </a:tabLst>
            </a:pP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Vomiting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-The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more distal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obstruction,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longer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interval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between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onset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symptoms and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appearance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nausea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 </a:t>
            </a:r>
            <a:r>
              <a:rPr sz="2800" spc="-75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vomiting.</a:t>
            </a:r>
            <a:r>
              <a:rPr sz="2800" spc="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-As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progresses,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character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vomitus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alters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from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digested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food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to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faeculent material,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as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 result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the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presence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enteric bacterial overgrowth.</a:t>
            </a:r>
            <a:endParaRPr sz="2800" dirty="0">
              <a:latin typeface="Segoe UI Historic"/>
              <a:cs typeface="Segoe UI Historic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145C6ED-5489-A5DA-C748-6D1F4281E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04" y="4592601"/>
            <a:ext cx="1609892" cy="2176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4341" y="441326"/>
            <a:ext cx="11079079" cy="345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AutoNum type="arabicParenR" startAt="3"/>
              <a:tabLst>
                <a:tab pos="506730" algn="l"/>
              </a:tabLst>
            </a:pP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abdominal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Distension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-degree of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distension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 dependent on the </a:t>
            </a:r>
            <a:r>
              <a:rPr sz="2800" spc="-75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site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of the obstruction </a:t>
            </a:r>
            <a:r>
              <a:rPr lang="ar-SA"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r>
              <a:rPr lang="en-US"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lower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 site of obstruction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lang="ar-SA" sz="2800" dirty="0">
                <a:solidFill>
                  <a:srgbClr val="040404"/>
                </a:solidFill>
                <a:latin typeface="Segoe UI Historic"/>
                <a:cs typeface="Segoe UI Historic"/>
              </a:rPr>
              <a:t>&lt;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more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 available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to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distend.</a:t>
            </a:r>
            <a:r>
              <a:rPr lang="en-US"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  <a:buAutoNum type="arabicParenR" startAt="3"/>
              <a:tabLst>
                <a:tab pos="506730" algn="l"/>
              </a:tabLst>
            </a:pPr>
            <a:endParaRPr sz="2800" dirty="0">
              <a:latin typeface="Segoe UI Historic"/>
              <a:cs typeface="Segoe UI Historic"/>
            </a:endParaRPr>
          </a:p>
          <a:p>
            <a:pPr marL="12700" marR="356235">
              <a:lnSpc>
                <a:spcPct val="99200"/>
              </a:lnSpc>
              <a:spcBef>
                <a:spcPts val="30"/>
              </a:spcBef>
              <a:buAutoNum type="arabicParenR" startAt="3"/>
              <a:tabLst>
                <a:tab pos="506095" algn="l"/>
                <a:tab pos="506730" algn="l"/>
              </a:tabLst>
            </a:pP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Constipation</a:t>
            </a:r>
            <a:r>
              <a:rPr sz="2800" spc="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Once an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complete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 </a:t>
            </a:r>
            <a:r>
              <a:rPr sz="2800" spc="-75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below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empty,</a:t>
            </a:r>
            <a:r>
              <a:rPr sz="2800" spc="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absolute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constipation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develops.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This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means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that 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neither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faeces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nor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flatus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passed.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This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occurs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early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lower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large </a:t>
            </a:r>
            <a:r>
              <a:rPr sz="2800" spc="-75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obstructions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late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high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small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bowel</a:t>
            </a:r>
            <a:r>
              <a:rPr sz="280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obstructions.</a:t>
            </a:r>
            <a:endParaRPr sz="2800" dirty="0">
              <a:latin typeface="Segoe UI Historic"/>
              <a:cs typeface="Segoe UI Histor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3151" y="4149419"/>
            <a:ext cx="2097437" cy="24554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2039" y="4149419"/>
            <a:ext cx="2218745" cy="24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9324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45515E"/>
                </a:solidFill>
              </a:rPr>
              <a:t>Clinical</a:t>
            </a:r>
            <a:r>
              <a:rPr dirty="0">
                <a:solidFill>
                  <a:srgbClr val="45515E"/>
                </a:solidFill>
              </a:rPr>
              <a:t> features</a:t>
            </a:r>
            <a:r>
              <a:rPr spc="-20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of </a:t>
            </a:r>
            <a:r>
              <a:rPr spc="-5" dirty="0">
                <a:solidFill>
                  <a:srgbClr val="45515E"/>
                </a:solidFill>
              </a:rPr>
              <a:t>complicated</a:t>
            </a:r>
            <a:r>
              <a:rPr spc="5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intestinal</a:t>
            </a:r>
            <a:r>
              <a:rPr spc="5" dirty="0">
                <a:solidFill>
                  <a:srgbClr val="45515E"/>
                </a:solidFill>
              </a:rPr>
              <a:t> </a:t>
            </a:r>
            <a:r>
              <a:rPr spc="-5" dirty="0">
                <a:solidFill>
                  <a:srgbClr val="45515E"/>
                </a:solidFill>
              </a:rPr>
              <a:t>obstruction</a:t>
            </a:r>
            <a:br>
              <a:rPr lang="en-US" spc="-5" dirty="0">
                <a:solidFill>
                  <a:srgbClr val="45515E"/>
                </a:solidFill>
              </a:rPr>
            </a:br>
            <a:r>
              <a:rPr lang="en-US" sz="4400" spc="-15" dirty="0">
                <a:latin typeface="Calibri"/>
                <a:cs typeface="Calibri"/>
              </a:rPr>
              <a:t>Strangulation</a:t>
            </a:r>
            <a:r>
              <a:rPr lang="en-US" sz="4400" spc="-35" dirty="0">
                <a:latin typeface="Calibri"/>
                <a:cs typeface="Calibri"/>
              </a:rPr>
              <a:t> </a:t>
            </a:r>
            <a:r>
              <a:rPr lang="en-US" sz="4400" spc="-5" dirty="0">
                <a:latin typeface="Calibri"/>
                <a:cs typeface="Calibri"/>
              </a:rPr>
              <a:t>→</a:t>
            </a:r>
            <a:r>
              <a:rPr lang="en-US" sz="4400" spc="15" dirty="0">
                <a:latin typeface="Calibri"/>
                <a:cs typeface="Calibri"/>
              </a:rPr>
              <a:t> </a:t>
            </a:r>
            <a:r>
              <a:rPr lang="en-US" sz="4400" spc="-25" dirty="0">
                <a:latin typeface="Calibri"/>
                <a:cs typeface="Calibri"/>
              </a:rPr>
              <a:t>Perforation</a:t>
            </a:r>
            <a:r>
              <a:rPr lang="en-US" sz="4400" spc="-35" dirty="0">
                <a:latin typeface="Calibri"/>
                <a:cs typeface="Calibri"/>
              </a:rPr>
              <a:t> </a:t>
            </a:r>
            <a:r>
              <a:rPr lang="en-US" sz="4400" spc="-5" dirty="0">
                <a:latin typeface="Calibri"/>
                <a:cs typeface="Calibri"/>
              </a:rPr>
              <a:t>→</a:t>
            </a:r>
            <a:r>
              <a:rPr lang="en-US" sz="4400" spc="15" dirty="0">
                <a:latin typeface="Calibri"/>
                <a:cs typeface="Calibri"/>
              </a:rPr>
              <a:t> </a:t>
            </a:r>
            <a:r>
              <a:rPr lang="en-US" sz="4400" spc="-10" dirty="0">
                <a:latin typeface="Calibri"/>
                <a:cs typeface="Calibri"/>
              </a:rPr>
              <a:t>peritonitis</a:t>
            </a:r>
            <a:endParaRPr spc="-5" dirty="0">
              <a:solidFill>
                <a:srgbClr val="45515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508212"/>
            <a:ext cx="11269345" cy="4441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becomes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constant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sever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arenR"/>
              <a:tabLst>
                <a:tab pos="382905" algn="l"/>
              </a:tabLst>
            </a:pPr>
            <a:r>
              <a:rPr sz="2800" spc="-5" dirty="0">
                <a:latin typeface="Calibri"/>
                <a:cs typeface="Calibri"/>
              </a:rPr>
              <a:t>tenderness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rebound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tenderness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abdominal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movement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respiration.</a:t>
            </a:r>
            <a:endParaRPr sz="2800" dirty="0">
              <a:latin typeface="Calibri"/>
              <a:cs typeface="Calibri"/>
            </a:endParaRPr>
          </a:p>
          <a:p>
            <a:pPr marL="382270" indent="-370205">
              <a:lnSpc>
                <a:spcPts val="3825"/>
              </a:lnSpc>
              <a:buAutoNum type="arabicParenR"/>
              <a:tabLst>
                <a:tab pos="382905" algn="l"/>
              </a:tabLst>
            </a:pPr>
            <a:r>
              <a:rPr sz="2800" spc="-10" dirty="0">
                <a:latin typeface="Calibri"/>
                <a:cs typeface="Calibri"/>
              </a:rPr>
              <a:t>fever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tachycardia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91795" indent="-367665">
              <a:lnSpc>
                <a:spcPct val="100000"/>
              </a:lnSpc>
              <a:spcBef>
                <a:spcPts val="715"/>
              </a:spcBef>
              <a:buAutoNum type="arabicParenR"/>
              <a:tabLst>
                <a:tab pos="392430" algn="l"/>
              </a:tabLst>
            </a:pPr>
            <a:r>
              <a:rPr sz="2800" spc="-5" dirty="0">
                <a:latin typeface="Calibri"/>
                <a:cs typeface="Calibri"/>
              </a:rPr>
              <a:t>Shock: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neurogenic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pain,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hypovolaemic,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toxic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septic.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 dirty="0">
              <a:latin typeface="Calibri"/>
              <a:cs typeface="Calibri"/>
            </a:endParaRPr>
          </a:p>
          <a:p>
            <a:pPr marL="481965" indent="-457834">
              <a:lnSpc>
                <a:spcPct val="100000"/>
              </a:lnSpc>
              <a:buSzPct val="96428"/>
              <a:buFont typeface="Wingdings"/>
              <a:buChar char=""/>
              <a:tabLst>
                <a:tab pos="481965" algn="l"/>
                <a:tab pos="482600" algn="l"/>
              </a:tabLst>
            </a:pP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electrolytes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imbalance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vomiting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hypovolaemic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shock.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850" dirty="0">
              <a:latin typeface="Calibri"/>
              <a:cs typeface="Calibri"/>
            </a:endParaRPr>
          </a:p>
          <a:p>
            <a:pPr marL="481965" indent="-457834">
              <a:lnSpc>
                <a:spcPct val="100000"/>
              </a:lnSpc>
              <a:buSzPct val="96428"/>
              <a:buFont typeface="Wingdings"/>
              <a:buChar char=""/>
              <a:tabLst>
                <a:tab pos="481965" algn="l"/>
                <a:tab pos="482600" algn="l"/>
              </a:tabLst>
            </a:pPr>
            <a:r>
              <a:rPr sz="2800" spc="-70" dirty="0">
                <a:latin typeface="Calibri"/>
                <a:cs typeface="Calibri"/>
              </a:rPr>
              <a:t>Toxic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absorption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retained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→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toxic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shock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873" y="496646"/>
            <a:ext cx="4777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Intestinal</a:t>
            </a:r>
            <a:r>
              <a:rPr spc="-185" dirty="0"/>
              <a:t> </a:t>
            </a:r>
            <a:r>
              <a:rPr spc="-10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423" y="1469516"/>
            <a:ext cx="10020300" cy="4324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660" marR="572135" indent="-182880">
              <a:lnSpc>
                <a:spcPct val="100000"/>
              </a:lnSpc>
              <a:spcBef>
                <a:spcPts val="105"/>
              </a:spcBef>
              <a:buSzPct val="90000"/>
              <a:buFont typeface="Arial MT"/>
              <a:buChar char="•"/>
              <a:tabLst>
                <a:tab pos="373380" algn="l"/>
                <a:tab pos="374015" algn="l"/>
              </a:tabLst>
            </a:pPr>
            <a:r>
              <a:rPr sz="2400" dirty="0"/>
              <a:t>	</a:t>
            </a:r>
            <a:r>
              <a:rPr sz="2400" spc="-15" dirty="0">
                <a:latin typeface="Calibri"/>
                <a:cs typeface="Calibri"/>
              </a:rPr>
              <a:t>Definition: </a:t>
            </a:r>
            <a:r>
              <a:rPr sz="2400" spc="-35" dirty="0">
                <a:latin typeface="Calibri"/>
                <a:cs typeface="Calibri"/>
              </a:rPr>
              <a:t>failure </a:t>
            </a:r>
            <a:r>
              <a:rPr sz="2400" dirty="0">
                <a:latin typeface="Calibri"/>
                <a:cs typeface="Calibri"/>
              </a:rPr>
              <a:t>and inability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intestine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30" dirty="0">
                <a:latin typeface="Calibri"/>
                <a:cs typeface="Calibri"/>
              </a:rPr>
              <a:t>propel </a:t>
            </a:r>
            <a:r>
              <a:rPr sz="2400" dirty="0">
                <a:latin typeface="Calibri"/>
                <a:cs typeface="Calibri"/>
              </a:rPr>
              <a:t>its </a:t>
            </a:r>
            <a:r>
              <a:rPr sz="2400" spc="-35" dirty="0">
                <a:latin typeface="Calibri"/>
                <a:cs typeface="Calibri"/>
              </a:rPr>
              <a:t>contents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presence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4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mechanical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(structural)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barrier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functional</a:t>
            </a:r>
            <a:r>
              <a:rPr sz="2400" spc="-15" dirty="0">
                <a:latin typeface="Calibri"/>
                <a:cs typeface="Calibri"/>
              </a:rPr>
              <a:t> impairment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peristalsis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(i.e.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paralytic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ileus).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242570" indent="-230504">
              <a:lnSpc>
                <a:spcPct val="100000"/>
              </a:lnSpc>
              <a:spcBef>
                <a:spcPts val="1435"/>
              </a:spcBef>
              <a:buFont typeface="Arial MT"/>
              <a:buChar char="•"/>
              <a:tabLst>
                <a:tab pos="242570" algn="l"/>
                <a:tab pos="243204" algn="l"/>
              </a:tabLst>
            </a:pP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classified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according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cause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into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functional(Adynamic)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mechanical(Dynamic):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/>
              <a:cs typeface="Calibri"/>
            </a:endParaRPr>
          </a:p>
          <a:p>
            <a:pPr marL="584200" marR="384810" indent="-571500">
              <a:lnSpc>
                <a:spcPts val="2200"/>
              </a:lnSpc>
              <a:buAutoNum type="romanUcPeriod"/>
              <a:tabLst>
                <a:tab pos="583565" algn="l"/>
                <a:tab pos="584200" algn="l"/>
              </a:tabLst>
            </a:pP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Mechanical </a:t>
            </a:r>
            <a:r>
              <a:rPr sz="2400" spc="-5" dirty="0">
                <a:highlight>
                  <a:srgbClr val="FFFF00"/>
                </a:highlight>
                <a:latin typeface="Calibri"/>
                <a:cs typeface="Calibri"/>
              </a:rPr>
              <a:t>or </a:t>
            </a:r>
            <a:r>
              <a:rPr sz="2400" spc="-10" dirty="0">
                <a:highlight>
                  <a:srgbClr val="FFFF00"/>
                </a:highlight>
                <a:latin typeface="Calibri"/>
                <a:cs typeface="Calibri"/>
              </a:rPr>
              <a:t>Dynamic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20" dirty="0">
                <a:latin typeface="Calibri"/>
                <a:cs typeface="Calibri"/>
              </a:rPr>
              <a:t>peristalsis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working </a:t>
            </a:r>
            <a:r>
              <a:rPr sz="2400" spc="-30" dirty="0">
                <a:latin typeface="Calibri"/>
                <a:cs typeface="Calibri"/>
              </a:rPr>
              <a:t>against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mechanical obstruction. </a:t>
            </a:r>
            <a:r>
              <a:rPr sz="2400" spc="-4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mechanical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causes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ones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usually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treated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surgically.</a:t>
            </a:r>
            <a:endParaRPr sz="2400" dirty="0">
              <a:latin typeface="Calibri"/>
              <a:cs typeface="Calibri"/>
            </a:endParaRPr>
          </a:p>
          <a:p>
            <a:pPr marL="584200" indent="-571500">
              <a:lnSpc>
                <a:spcPts val="2300"/>
              </a:lnSpc>
              <a:spcBef>
                <a:spcPts val="760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Functional</a:t>
            </a:r>
            <a:r>
              <a:rPr sz="2400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or</a:t>
            </a:r>
            <a:r>
              <a:rPr sz="2400" spc="-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Adynamic</a:t>
            </a:r>
            <a:r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which</a:t>
            </a:r>
            <a:r>
              <a:rPr sz="2400" spc="-20" dirty="0">
                <a:latin typeface="Calibri"/>
                <a:cs typeface="Calibri"/>
              </a:rPr>
              <a:t> there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mechanical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obstruction;</a:t>
            </a:r>
            <a:r>
              <a:rPr sz="2400" spc="-20" dirty="0">
                <a:latin typeface="Calibri"/>
                <a:cs typeface="Calibri"/>
              </a:rPr>
              <a:t> peristalsis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absent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inadequate.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600" y="0"/>
              <a:ext cx="1816607" cy="2502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C6ECF0D5-3319-D1BF-5610-41B2A359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991562"/>
            <a:ext cx="1452562" cy="16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2866" y="2114550"/>
            <a:ext cx="10515600" cy="113284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vert="horz" wrap="square" lIns="0" tIns="24447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925"/>
              </a:spcBef>
            </a:pPr>
            <a:r>
              <a:rPr sz="3800" spc="-30" dirty="0">
                <a:solidFill>
                  <a:srgbClr val="252525"/>
                </a:solidFill>
              </a:rPr>
              <a:t>Diagnostics</a:t>
            </a:r>
            <a:endParaRPr sz="3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89123"/>
            <a:ext cx="11455400" cy="1911143"/>
          </a:xfrm>
          <a:prstGeom prst="rect">
            <a:avLst/>
          </a:prstGeom>
        </p:spPr>
        <p:txBody>
          <a:bodyPr vert="horz" wrap="square" lIns="0" tIns="246740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100"/>
              </a:spcBef>
            </a:pPr>
            <a:r>
              <a:rPr lang="en-US" sz="3600" spc="-5" dirty="0">
                <a:solidFill>
                  <a:srgbClr val="45515E"/>
                </a:solidFill>
              </a:rPr>
              <a:t>Blood test </a:t>
            </a:r>
            <a:br>
              <a:rPr lang="en-US" sz="3600" spc="-5" dirty="0">
                <a:solidFill>
                  <a:srgbClr val="45515E"/>
                </a:solidFill>
              </a:rPr>
            </a:br>
            <a:r>
              <a:rPr sz="3600" spc="-5" dirty="0">
                <a:solidFill>
                  <a:srgbClr val="45515E"/>
                </a:solidFill>
              </a:rPr>
              <a:t>classic electrolyte/ </a:t>
            </a:r>
            <a:r>
              <a:rPr sz="3600" dirty="0">
                <a:solidFill>
                  <a:srgbClr val="45515E"/>
                </a:solidFill>
              </a:rPr>
              <a:t>acid-base findings with </a:t>
            </a:r>
            <a:r>
              <a:rPr sz="3600" spc="-5" dirty="0">
                <a:solidFill>
                  <a:srgbClr val="FF0000"/>
                </a:solidFill>
              </a:rPr>
              <a:t>proximal </a:t>
            </a:r>
            <a:r>
              <a:rPr sz="3600" spc="-80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obstruction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247" y="2398013"/>
            <a:ext cx="254254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5515E"/>
                </a:solidFill>
                <a:latin typeface="Calibri"/>
                <a:cs typeface="Calibri"/>
              </a:rPr>
              <a:t>Hypovolemia </a:t>
            </a:r>
            <a:r>
              <a:rPr sz="32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5515E"/>
                </a:solidFill>
                <a:latin typeface="Calibri"/>
                <a:cs typeface="Calibri"/>
              </a:rPr>
              <a:t>Hypochlore</a:t>
            </a:r>
            <a:r>
              <a:rPr sz="3200" spc="-10" dirty="0">
                <a:solidFill>
                  <a:srgbClr val="45515E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45515E"/>
                </a:solidFill>
                <a:latin typeface="Calibri"/>
                <a:cs typeface="Calibri"/>
              </a:rPr>
              <a:t>ia  </a:t>
            </a:r>
            <a:r>
              <a:rPr lang="en-US" sz="3200" dirty="0">
                <a:solidFill>
                  <a:srgbClr val="45515E"/>
                </a:solidFill>
                <a:latin typeface="Calibri"/>
                <a:cs typeface="Calibri"/>
              </a:rPr>
              <a:t>metabolic </a:t>
            </a:r>
            <a:r>
              <a:rPr sz="3200" spc="-5" dirty="0">
                <a:solidFill>
                  <a:srgbClr val="45515E"/>
                </a:solidFill>
                <a:latin typeface="Calibri"/>
                <a:cs typeface="Calibri"/>
              </a:rPr>
              <a:t>Alkalosis </a:t>
            </a:r>
            <a:r>
              <a:rPr sz="32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5515E"/>
                </a:solidFill>
                <a:latin typeface="Calibri"/>
                <a:cs typeface="Calibri"/>
              </a:rPr>
              <a:t>Hypokalemia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8689" y="151638"/>
            <a:ext cx="146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5515E"/>
                </a:solidFill>
              </a:rPr>
              <a:t>I</a:t>
            </a:r>
            <a:r>
              <a:rPr sz="3600" spc="-45" dirty="0">
                <a:solidFill>
                  <a:srgbClr val="45515E"/>
                </a:solidFill>
              </a:rPr>
              <a:t>m</a:t>
            </a:r>
            <a:r>
              <a:rPr sz="3600" spc="-30" dirty="0">
                <a:solidFill>
                  <a:srgbClr val="45515E"/>
                </a:solidFill>
              </a:rPr>
              <a:t>a</a:t>
            </a:r>
            <a:r>
              <a:rPr sz="3600" spc="-45" dirty="0">
                <a:solidFill>
                  <a:srgbClr val="45515E"/>
                </a:solidFill>
              </a:rPr>
              <a:t>g</a:t>
            </a:r>
            <a:r>
              <a:rPr sz="3600" spc="-15" dirty="0">
                <a:solidFill>
                  <a:srgbClr val="45515E"/>
                </a:solidFill>
              </a:rPr>
              <a:t>i</a:t>
            </a:r>
            <a:r>
              <a:rPr sz="3600" spc="-35" dirty="0">
                <a:solidFill>
                  <a:srgbClr val="45515E"/>
                </a:solidFill>
              </a:rPr>
              <a:t>n</a:t>
            </a:r>
            <a:r>
              <a:rPr sz="3600" dirty="0">
                <a:solidFill>
                  <a:srgbClr val="45515E"/>
                </a:solidFill>
              </a:rPr>
              <a:t>g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219198" y="4136390"/>
            <a:ext cx="8153400" cy="2735580"/>
            <a:chOff x="2219198" y="4136390"/>
            <a:chExt cx="8153400" cy="2735580"/>
          </a:xfrm>
        </p:grpSpPr>
        <p:sp>
          <p:nvSpPr>
            <p:cNvPr id="5" name="object 5"/>
            <p:cNvSpPr/>
            <p:nvPr/>
          </p:nvSpPr>
          <p:spPr>
            <a:xfrm>
              <a:off x="2231898" y="4149090"/>
              <a:ext cx="8128000" cy="904240"/>
            </a:xfrm>
            <a:custGeom>
              <a:avLst/>
              <a:gdLst/>
              <a:ahLst/>
              <a:cxnLst/>
              <a:rect l="l" t="t" r="r" b="b"/>
              <a:pathLst>
                <a:path w="8128000" h="904239">
                  <a:moveTo>
                    <a:pt x="8127492" y="0"/>
                  </a:moveTo>
                  <a:lnTo>
                    <a:pt x="0" y="0"/>
                  </a:lnTo>
                  <a:lnTo>
                    <a:pt x="1355598" y="903732"/>
                  </a:lnTo>
                  <a:lnTo>
                    <a:pt x="6771894" y="903732"/>
                  </a:lnTo>
                  <a:lnTo>
                    <a:pt x="81274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1898" y="4149090"/>
              <a:ext cx="8128000" cy="904240"/>
            </a:xfrm>
            <a:custGeom>
              <a:avLst/>
              <a:gdLst/>
              <a:ahLst/>
              <a:cxnLst/>
              <a:rect l="l" t="t" r="r" b="b"/>
              <a:pathLst>
                <a:path w="8128000" h="904239">
                  <a:moveTo>
                    <a:pt x="8127492" y="0"/>
                  </a:moveTo>
                  <a:lnTo>
                    <a:pt x="6771894" y="903732"/>
                  </a:lnTo>
                  <a:lnTo>
                    <a:pt x="1355598" y="903732"/>
                  </a:lnTo>
                  <a:lnTo>
                    <a:pt x="0" y="0"/>
                  </a:lnTo>
                  <a:lnTo>
                    <a:pt x="8127492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6734" y="5052822"/>
              <a:ext cx="5417820" cy="902335"/>
            </a:xfrm>
            <a:custGeom>
              <a:avLst/>
              <a:gdLst/>
              <a:ahLst/>
              <a:cxnLst/>
              <a:rect l="l" t="t" r="r" b="b"/>
              <a:pathLst>
                <a:path w="5417820" h="902335">
                  <a:moveTo>
                    <a:pt x="5417820" y="0"/>
                  </a:moveTo>
                  <a:lnTo>
                    <a:pt x="0" y="0"/>
                  </a:lnTo>
                  <a:lnTo>
                    <a:pt x="1353312" y="902207"/>
                  </a:lnTo>
                  <a:lnTo>
                    <a:pt x="4064508" y="902207"/>
                  </a:lnTo>
                  <a:lnTo>
                    <a:pt x="54178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6734" y="5052822"/>
              <a:ext cx="5417820" cy="902335"/>
            </a:xfrm>
            <a:custGeom>
              <a:avLst/>
              <a:gdLst/>
              <a:ahLst/>
              <a:cxnLst/>
              <a:rect l="l" t="t" r="r" b="b"/>
              <a:pathLst>
                <a:path w="5417820" h="902335">
                  <a:moveTo>
                    <a:pt x="5417820" y="0"/>
                  </a:moveTo>
                  <a:lnTo>
                    <a:pt x="4064508" y="902207"/>
                  </a:lnTo>
                  <a:lnTo>
                    <a:pt x="1353312" y="902207"/>
                  </a:lnTo>
                  <a:lnTo>
                    <a:pt x="0" y="0"/>
                  </a:lnTo>
                  <a:lnTo>
                    <a:pt x="541782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1570" y="5955030"/>
              <a:ext cx="2710180" cy="904240"/>
            </a:xfrm>
            <a:custGeom>
              <a:avLst/>
              <a:gdLst/>
              <a:ahLst/>
              <a:cxnLst/>
              <a:rect l="l" t="t" r="r" b="b"/>
              <a:pathLst>
                <a:path w="2710179" h="904240">
                  <a:moveTo>
                    <a:pt x="2709672" y="0"/>
                  </a:moveTo>
                  <a:lnTo>
                    <a:pt x="0" y="0"/>
                  </a:lnTo>
                  <a:lnTo>
                    <a:pt x="1354835" y="903731"/>
                  </a:lnTo>
                  <a:lnTo>
                    <a:pt x="27096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1570" y="5955030"/>
              <a:ext cx="2710180" cy="904240"/>
            </a:xfrm>
            <a:custGeom>
              <a:avLst/>
              <a:gdLst/>
              <a:ahLst/>
              <a:cxnLst/>
              <a:rect l="l" t="t" r="r" b="b"/>
              <a:pathLst>
                <a:path w="2710179" h="904240">
                  <a:moveTo>
                    <a:pt x="2709672" y="0"/>
                  </a:moveTo>
                  <a:lnTo>
                    <a:pt x="1354835" y="903731"/>
                  </a:lnTo>
                  <a:lnTo>
                    <a:pt x="0" y="0"/>
                  </a:lnTo>
                  <a:lnTo>
                    <a:pt x="2709672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87753" y="1052322"/>
            <a:ext cx="8511540" cy="560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130" dirty="0">
                <a:solidFill>
                  <a:srgbClr val="3C3C3C"/>
                </a:solidFill>
                <a:latin typeface="Arial"/>
                <a:cs typeface="Arial"/>
              </a:rPr>
              <a:t>differentiate</a:t>
            </a:r>
            <a:r>
              <a:rPr sz="28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65" dirty="0">
                <a:solidFill>
                  <a:srgbClr val="3C3C3C"/>
                </a:solidFill>
                <a:latin typeface="Arial"/>
                <a:cs typeface="Arial"/>
              </a:rPr>
              <a:t>true</a:t>
            </a:r>
            <a:r>
              <a:rPr sz="28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5" dirty="0">
                <a:solidFill>
                  <a:srgbClr val="3C3C3C"/>
                </a:solidFill>
                <a:latin typeface="Arial"/>
                <a:cs typeface="Arial"/>
              </a:rPr>
              <a:t>mechanical</a:t>
            </a:r>
            <a:r>
              <a:rPr sz="2800" b="1" spc="-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5" dirty="0">
                <a:solidFill>
                  <a:srgbClr val="3C3C3C"/>
                </a:solidFill>
                <a:latin typeface="Arial"/>
                <a:cs typeface="Arial"/>
              </a:rPr>
              <a:t>obstruction</a:t>
            </a:r>
            <a:r>
              <a:rPr sz="28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45" dirty="0">
                <a:solidFill>
                  <a:srgbClr val="3C3C3C"/>
                </a:solidFill>
                <a:latin typeface="Arial"/>
                <a:cs typeface="Arial"/>
              </a:rPr>
              <a:t>from </a:t>
            </a:r>
            <a:r>
              <a:rPr sz="2800" b="1" spc="-7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3C3C3C"/>
                </a:solidFill>
                <a:latin typeface="Arial"/>
                <a:cs typeface="Arial"/>
              </a:rPr>
              <a:t>ileus</a:t>
            </a:r>
            <a:r>
              <a:rPr sz="28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5" dirty="0">
                <a:solidFill>
                  <a:srgbClr val="3C3C3C"/>
                </a:solidFill>
                <a:latin typeface="Arial"/>
                <a:cs typeface="Arial"/>
              </a:rPr>
              <a:t>or</a:t>
            </a:r>
            <a:r>
              <a:rPr sz="28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3C3C3C"/>
                </a:solidFill>
                <a:latin typeface="Arial"/>
                <a:cs typeface="Arial"/>
              </a:rPr>
              <a:t>constipation</a:t>
            </a:r>
            <a:endParaRPr sz="28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35" dirty="0">
                <a:solidFill>
                  <a:srgbClr val="3C3C3C"/>
                </a:solidFill>
                <a:latin typeface="Arial"/>
                <a:cs typeface="Arial"/>
              </a:rPr>
              <a:t>localize</a:t>
            </a:r>
            <a:r>
              <a:rPr sz="28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6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2800" b="1" spc="-7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65" dirty="0">
                <a:solidFill>
                  <a:srgbClr val="3C3C3C"/>
                </a:solidFill>
                <a:latin typeface="Arial"/>
                <a:cs typeface="Arial"/>
              </a:rPr>
              <a:t>site</a:t>
            </a:r>
            <a:r>
              <a:rPr sz="2800" b="1" spc="-7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5" dirty="0">
                <a:solidFill>
                  <a:srgbClr val="3C3C3C"/>
                </a:solidFill>
                <a:latin typeface="Arial"/>
                <a:cs typeface="Arial"/>
              </a:rPr>
              <a:t>obstruction</a:t>
            </a:r>
            <a:endParaRPr sz="28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105" dirty="0">
                <a:solidFill>
                  <a:srgbClr val="3C3C3C"/>
                </a:solidFill>
                <a:latin typeface="Arial"/>
                <a:cs typeface="Arial"/>
              </a:rPr>
              <a:t>identify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25" dirty="0">
                <a:solidFill>
                  <a:srgbClr val="3C3C3C"/>
                </a:solidFill>
                <a:latin typeface="Arial"/>
                <a:cs typeface="Arial"/>
              </a:rPr>
              <a:t>an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3C3C3C"/>
                </a:solidFill>
                <a:latin typeface="Arial"/>
                <a:cs typeface="Arial"/>
              </a:rPr>
              <a:t>underlying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3C3C3C"/>
                </a:solidFill>
                <a:latin typeface="Arial"/>
                <a:cs typeface="Arial"/>
              </a:rPr>
              <a:t>cause</a:t>
            </a:r>
            <a:endParaRPr sz="2800">
              <a:latin typeface="Arial"/>
              <a:cs typeface="Arial"/>
            </a:endParaRPr>
          </a:p>
          <a:p>
            <a:pPr marL="12700" marR="1078230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-75" dirty="0">
                <a:solidFill>
                  <a:srgbClr val="3C3C3C"/>
                </a:solidFill>
                <a:latin typeface="Arial"/>
                <a:cs typeface="Arial"/>
              </a:rPr>
              <a:t>assess</a:t>
            </a:r>
            <a:r>
              <a:rPr sz="2800" b="1" spc="-9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10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28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3C3C3C"/>
                </a:solidFill>
                <a:latin typeface="Arial"/>
                <a:cs typeface="Arial"/>
              </a:rPr>
              <a:t>complications</a:t>
            </a:r>
            <a:r>
              <a:rPr sz="28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3C3C3C"/>
                </a:solidFill>
                <a:latin typeface="Arial"/>
                <a:cs typeface="Arial"/>
              </a:rPr>
              <a:t>(e.g.</a:t>
            </a:r>
            <a:r>
              <a:rPr sz="28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3C3C3C"/>
                </a:solidFill>
                <a:latin typeface="Arial"/>
                <a:cs typeface="Arial"/>
              </a:rPr>
              <a:t>ischemia</a:t>
            </a:r>
            <a:r>
              <a:rPr sz="28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5" dirty="0">
                <a:solidFill>
                  <a:srgbClr val="3C3C3C"/>
                </a:solidFill>
                <a:latin typeface="Arial"/>
                <a:cs typeface="Arial"/>
              </a:rPr>
              <a:t>or </a:t>
            </a:r>
            <a:r>
              <a:rPr sz="2800" b="1" spc="-7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05" dirty="0">
                <a:solidFill>
                  <a:srgbClr val="3C3C3C"/>
                </a:solidFill>
                <a:latin typeface="Arial"/>
                <a:cs typeface="Arial"/>
              </a:rPr>
              <a:t>perforation)</a:t>
            </a:r>
            <a:endParaRPr sz="28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5"/>
              </a:spcBef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-75" dirty="0">
                <a:solidFill>
                  <a:srgbClr val="3C3C3C"/>
                </a:solidFill>
                <a:latin typeface="Arial"/>
                <a:cs typeface="Arial"/>
              </a:rPr>
              <a:t>assess</a:t>
            </a:r>
            <a:r>
              <a:rPr sz="28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16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28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0" dirty="0">
                <a:solidFill>
                  <a:srgbClr val="3C3C3C"/>
                </a:solidFill>
                <a:latin typeface="Arial"/>
                <a:cs typeface="Arial"/>
              </a:rPr>
              <a:t>viability</a:t>
            </a:r>
            <a:r>
              <a:rPr sz="2800" b="1" spc="-7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28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28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3C3C3C"/>
                </a:solidFill>
                <a:latin typeface="Arial"/>
                <a:cs typeface="Arial"/>
              </a:rPr>
              <a:t>segments</a:t>
            </a:r>
            <a:r>
              <a:rPr sz="28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3C3C3C"/>
                </a:solidFill>
                <a:latin typeface="Arial"/>
                <a:cs typeface="Arial"/>
              </a:rPr>
              <a:t>involved</a:t>
            </a:r>
            <a:endParaRPr sz="2800">
              <a:latin typeface="Arial"/>
              <a:cs typeface="Arial"/>
            </a:endParaRPr>
          </a:p>
          <a:p>
            <a:pPr marL="906780" algn="ctr">
              <a:lnSpc>
                <a:spcPct val="100000"/>
              </a:lnSpc>
              <a:spcBef>
                <a:spcPts val="1520"/>
              </a:spcBef>
            </a:pPr>
            <a:r>
              <a:rPr sz="3900" b="1" spc="5" dirty="0">
                <a:latin typeface="Calibri"/>
                <a:cs typeface="Calibri"/>
              </a:rPr>
              <a:t>CT</a:t>
            </a:r>
            <a:r>
              <a:rPr sz="3900" b="1" spc="-40" dirty="0">
                <a:latin typeface="Calibri"/>
                <a:cs typeface="Calibri"/>
              </a:rPr>
              <a:t> </a:t>
            </a:r>
            <a:r>
              <a:rPr sz="3900" b="1" spc="-10" dirty="0">
                <a:latin typeface="Calibri"/>
                <a:cs typeface="Calibri"/>
              </a:rPr>
              <a:t>Scan</a:t>
            </a:r>
            <a:endParaRPr sz="3900">
              <a:latin typeface="Calibri"/>
              <a:cs typeface="Calibri"/>
            </a:endParaRPr>
          </a:p>
          <a:p>
            <a:pPr marL="3013075" marR="2103120" algn="ctr">
              <a:lnSpc>
                <a:spcPct val="151900"/>
              </a:lnSpc>
              <a:spcBef>
                <a:spcPts val="5"/>
              </a:spcBef>
            </a:pPr>
            <a:r>
              <a:rPr sz="3900" dirty="0">
                <a:latin typeface="Calibri"/>
                <a:cs typeface="Calibri"/>
              </a:rPr>
              <a:t>Plain</a:t>
            </a:r>
            <a:r>
              <a:rPr sz="3900" spc="-95" dirty="0">
                <a:latin typeface="Calibri"/>
                <a:cs typeface="Calibri"/>
              </a:rPr>
              <a:t> </a:t>
            </a:r>
            <a:r>
              <a:rPr sz="3900" spc="-10" dirty="0">
                <a:latin typeface="Calibri"/>
                <a:cs typeface="Calibri"/>
              </a:rPr>
              <a:t>Radiograph </a:t>
            </a:r>
            <a:r>
              <a:rPr sz="3900" spc="-865" dirty="0">
                <a:latin typeface="Calibri"/>
                <a:cs typeface="Calibri"/>
              </a:rPr>
              <a:t> </a:t>
            </a:r>
            <a:r>
              <a:rPr sz="3900" spc="5" dirty="0">
                <a:latin typeface="Calibri"/>
                <a:cs typeface="Calibri"/>
              </a:rPr>
              <a:t>US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19812" y="4222749"/>
            <a:ext cx="3415665" cy="667385"/>
            <a:chOff x="4819812" y="4222749"/>
            <a:chExt cx="3415665" cy="66738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9159" y="4441581"/>
              <a:ext cx="176479" cy="17549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34732" y="4222750"/>
              <a:ext cx="385445" cy="666115"/>
            </a:xfrm>
            <a:custGeom>
              <a:avLst/>
              <a:gdLst/>
              <a:ahLst/>
              <a:cxnLst/>
              <a:rect l="l" t="t" r="r" b="b"/>
              <a:pathLst>
                <a:path w="385445" h="666114">
                  <a:moveTo>
                    <a:pt x="209765" y="6883"/>
                  </a:moveTo>
                  <a:lnTo>
                    <a:pt x="202869" y="0"/>
                  </a:lnTo>
                  <a:lnTo>
                    <a:pt x="185839" y="0"/>
                  </a:lnTo>
                  <a:lnTo>
                    <a:pt x="178943" y="6883"/>
                  </a:lnTo>
                  <a:lnTo>
                    <a:pt x="178943" y="77927"/>
                  </a:lnTo>
                  <a:lnTo>
                    <a:pt x="185839" y="84823"/>
                  </a:lnTo>
                  <a:lnTo>
                    <a:pt x="194360" y="84823"/>
                  </a:lnTo>
                  <a:lnTo>
                    <a:pt x="202869" y="84823"/>
                  </a:lnTo>
                  <a:lnTo>
                    <a:pt x="209765" y="77927"/>
                  </a:lnTo>
                  <a:lnTo>
                    <a:pt x="209765" y="6883"/>
                  </a:lnTo>
                  <a:close/>
                </a:path>
                <a:path w="385445" h="666114">
                  <a:moveTo>
                    <a:pt x="240982" y="621182"/>
                  </a:moveTo>
                  <a:lnTo>
                    <a:pt x="144729" y="621182"/>
                  </a:lnTo>
                  <a:lnTo>
                    <a:pt x="149580" y="638721"/>
                  </a:lnTo>
                  <a:lnTo>
                    <a:pt x="160134" y="652830"/>
                  </a:lnTo>
                  <a:lnTo>
                    <a:pt x="175031" y="662241"/>
                  </a:lnTo>
                  <a:lnTo>
                    <a:pt x="192887" y="665683"/>
                  </a:lnTo>
                  <a:lnTo>
                    <a:pt x="210743" y="662241"/>
                  </a:lnTo>
                  <a:lnTo>
                    <a:pt x="225615" y="652830"/>
                  </a:lnTo>
                  <a:lnTo>
                    <a:pt x="236156" y="638721"/>
                  </a:lnTo>
                  <a:lnTo>
                    <a:pt x="240982" y="621182"/>
                  </a:lnTo>
                  <a:close/>
                </a:path>
                <a:path w="385445" h="666114">
                  <a:moveTo>
                    <a:pt x="280098" y="566788"/>
                  </a:moveTo>
                  <a:lnTo>
                    <a:pt x="278130" y="558850"/>
                  </a:lnTo>
                  <a:lnTo>
                    <a:pt x="273608" y="552335"/>
                  </a:lnTo>
                  <a:lnTo>
                    <a:pt x="267106" y="547814"/>
                  </a:lnTo>
                  <a:lnTo>
                    <a:pt x="259168" y="545846"/>
                  </a:lnTo>
                  <a:lnTo>
                    <a:pt x="126542" y="545846"/>
                  </a:lnTo>
                  <a:lnTo>
                    <a:pt x="117983" y="548106"/>
                  </a:lnTo>
                  <a:lnTo>
                    <a:pt x="111201" y="553300"/>
                  </a:lnTo>
                  <a:lnTo>
                    <a:pt x="106857" y="560641"/>
                  </a:lnTo>
                  <a:lnTo>
                    <a:pt x="105613" y="569404"/>
                  </a:lnTo>
                  <a:lnTo>
                    <a:pt x="107581" y="577342"/>
                  </a:lnTo>
                  <a:lnTo>
                    <a:pt x="112102" y="583857"/>
                  </a:lnTo>
                  <a:lnTo>
                    <a:pt x="118605" y="588378"/>
                  </a:lnTo>
                  <a:lnTo>
                    <a:pt x="126542" y="590346"/>
                  </a:lnTo>
                  <a:lnTo>
                    <a:pt x="259168" y="590346"/>
                  </a:lnTo>
                  <a:lnTo>
                    <a:pt x="267716" y="588086"/>
                  </a:lnTo>
                  <a:lnTo>
                    <a:pt x="274510" y="582904"/>
                  </a:lnTo>
                  <a:lnTo>
                    <a:pt x="278853" y="575551"/>
                  </a:lnTo>
                  <a:lnTo>
                    <a:pt x="280098" y="566788"/>
                  </a:lnTo>
                  <a:close/>
                </a:path>
                <a:path w="385445" h="666114">
                  <a:moveTo>
                    <a:pt x="385330" y="305435"/>
                  </a:moveTo>
                  <a:lnTo>
                    <a:pt x="379552" y="261785"/>
                  </a:lnTo>
                  <a:lnTo>
                    <a:pt x="364667" y="221780"/>
                  </a:lnTo>
                  <a:lnTo>
                    <a:pt x="341795" y="186524"/>
                  </a:lnTo>
                  <a:lnTo>
                    <a:pt x="340918" y="185661"/>
                  </a:lnTo>
                  <a:lnTo>
                    <a:pt x="340918" y="311137"/>
                  </a:lnTo>
                  <a:lnTo>
                    <a:pt x="340880" y="312064"/>
                  </a:lnTo>
                  <a:lnTo>
                    <a:pt x="334848" y="350583"/>
                  </a:lnTo>
                  <a:lnTo>
                    <a:pt x="313296" y="394576"/>
                  </a:lnTo>
                  <a:lnTo>
                    <a:pt x="305714" y="403898"/>
                  </a:lnTo>
                  <a:lnTo>
                    <a:pt x="293344" y="419531"/>
                  </a:lnTo>
                  <a:lnTo>
                    <a:pt x="281927" y="435851"/>
                  </a:lnTo>
                  <a:lnTo>
                    <a:pt x="271475" y="452805"/>
                  </a:lnTo>
                  <a:lnTo>
                    <a:pt x="262026" y="470369"/>
                  </a:lnTo>
                  <a:lnTo>
                    <a:pt x="123304" y="470369"/>
                  </a:lnTo>
                  <a:lnTo>
                    <a:pt x="103593" y="435749"/>
                  </a:lnTo>
                  <a:lnTo>
                    <a:pt x="79997" y="403669"/>
                  </a:lnTo>
                  <a:lnTo>
                    <a:pt x="72415" y="394347"/>
                  </a:lnTo>
                  <a:lnTo>
                    <a:pt x="65709" y="384416"/>
                  </a:lnTo>
                  <a:lnTo>
                    <a:pt x="47574" y="337477"/>
                  </a:lnTo>
                  <a:lnTo>
                    <a:pt x="44411" y="305435"/>
                  </a:lnTo>
                  <a:lnTo>
                    <a:pt x="52539" y="259308"/>
                  </a:lnTo>
                  <a:lnTo>
                    <a:pt x="73787" y="219176"/>
                  </a:lnTo>
                  <a:lnTo>
                    <a:pt x="105752" y="187540"/>
                  </a:lnTo>
                  <a:lnTo>
                    <a:pt x="146088" y="166725"/>
                  </a:lnTo>
                  <a:lnTo>
                    <a:pt x="192430" y="159080"/>
                  </a:lnTo>
                  <a:lnTo>
                    <a:pt x="238772" y="166725"/>
                  </a:lnTo>
                  <a:lnTo>
                    <a:pt x="279107" y="187540"/>
                  </a:lnTo>
                  <a:lnTo>
                    <a:pt x="311073" y="219176"/>
                  </a:lnTo>
                  <a:lnTo>
                    <a:pt x="332320" y="259308"/>
                  </a:lnTo>
                  <a:lnTo>
                    <a:pt x="340474" y="305587"/>
                  </a:lnTo>
                  <a:lnTo>
                    <a:pt x="340918" y="311137"/>
                  </a:lnTo>
                  <a:lnTo>
                    <a:pt x="340918" y="185661"/>
                  </a:lnTo>
                  <a:lnTo>
                    <a:pt x="312039" y="157111"/>
                  </a:lnTo>
                  <a:lnTo>
                    <a:pt x="276517" y="134670"/>
                  </a:lnTo>
                  <a:lnTo>
                    <a:pt x="236359" y="120281"/>
                  </a:lnTo>
                  <a:lnTo>
                    <a:pt x="192659" y="115049"/>
                  </a:lnTo>
                  <a:lnTo>
                    <a:pt x="148971" y="120281"/>
                  </a:lnTo>
                  <a:lnTo>
                    <a:pt x="108800" y="134670"/>
                  </a:lnTo>
                  <a:lnTo>
                    <a:pt x="73279" y="157111"/>
                  </a:lnTo>
                  <a:lnTo>
                    <a:pt x="43522" y="186524"/>
                  </a:lnTo>
                  <a:lnTo>
                    <a:pt x="20650" y="221780"/>
                  </a:lnTo>
                  <a:lnTo>
                    <a:pt x="5765" y="261785"/>
                  </a:lnTo>
                  <a:lnTo>
                    <a:pt x="0" y="305435"/>
                  </a:lnTo>
                  <a:lnTo>
                    <a:pt x="0" y="312064"/>
                  </a:lnTo>
                  <a:lnTo>
                    <a:pt x="7962" y="362546"/>
                  </a:lnTo>
                  <a:lnTo>
                    <a:pt x="27686" y="407670"/>
                  </a:lnTo>
                  <a:lnTo>
                    <a:pt x="46850" y="433578"/>
                  </a:lnTo>
                  <a:lnTo>
                    <a:pt x="60210" y="450824"/>
                  </a:lnTo>
                  <a:lnTo>
                    <a:pt x="72961" y="471195"/>
                  </a:lnTo>
                  <a:lnTo>
                    <a:pt x="83934" y="491070"/>
                  </a:lnTo>
                  <a:lnTo>
                    <a:pt x="91935" y="506831"/>
                  </a:lnTo>
                  <a:lnTo>
                    <a:pt x="94437" y="511860"/>
                  </a:lnTo>
                  <a:lnTo>
                    <a:pt x="99580" y="515035"/>
                  </a:lnTo>
                  <a:lnTo>
                    <a:pt x="280301" y="515023"/>
                  </a:lnTo>
                  <a:lnTo>
                    <a:pt x="285750" y="515035"/>
                  </a:lnTo>
                  <a:lnTo>
                    <a:pt x="290893" y="511860"/>
                  </a:lnTo>
                  <a:lnTo>
                    <a:pt x="293382" y="506831"/>
                  </a:lnTo>
                  <a:lnTo>
                    <a:pt x="301396" y="491058"/>
                  </a:lnTo>
                  <a:lnTo>
                    <a:pt x="325158" y="450786"/>
                  </a:lnTo>
                  <a:lnTo>
                    <a:pt x="348640" y="421043"/>
                  </a:lnTo>
                  <a:lnTo>
                    <a:pt x="357632" y="407670"/>
                  </a:lnTo>
                  <a:lnTo>
                    <a:pt x="377355" y="362546"/>
                  </a:lnTo>
                  <a:lnTo>
                    <a:pt x="385330" y="312064"/>
                  </a:lnTo>
                  <a:lnTo>
                    <a:pt x="385330" y="305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2721" y="4309573"/>
              <a:ext cx="71202" cy="717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4111" y="4314283"/>
              <a:ext cx="71202" cy="687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20370" y="4511904"/>
              <a:ext cx="85090" cy="31115"/>
            </a:xfrm>
            <a:custGeom>
              <a:avLst/>
              <a:gdLst/>
              <a:ahLst/>
              <a:cxnLst/>
              <a:rect l="l" t="t" r="r" b="b"/>
              <a:pathLst>
                <a:path w="85090" h="31114">
                  <a:moveTo>
                    <a:pt x="77874" y="0"/>
                  </a:moveTo>
                  <a:lnTo>
                    <a:pt x="69358" y="0"/>
                  </a:lnTo>
                  <a:lnTo>
                    <a:pt x="6903" y="0"/>
                  </a:lnTo>
                  <a:lnTo>
                    <a:pt x="0" y="6907"/>
                  </a:lnTo>
                  <a:lnTo>
                    <a:pt x="0" y="23941"/>
                  </a:lnTo>
                  <a:lnTo>
                    <a:pt x="6903" y="30843"/>
                  </a:lnTo>
                  <a:lnTo>
                    <a:pt x="77874" y="30843"/>
                  </a:lnTo>
                  <a:lnTo>
                    <a:pt x="84772" y="23941"/>
                  </a:lnTo>
                  <a:lnTo>
                    <a:pt x="84772" y="6907"/>
                  </a:lnTo>
                  <a:lnTo>
                    <a:pt x="77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0853" y="4673824"/>
              <a:ext cx="72634" cy="724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3694" y="4669017"/>
              <a:ext cx="74438" cy="745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19802" y="4387659"/>
              <a:ext cx="3415665" cy="502284"/>
            </a:xfrm>
            <a:custGeom>
              <a:avLst/>
              <a:gdLst/>
              <a:ahLst/>
              <a:cxnLst/>
              <a:rect l="l" t="t" r="r" b="b"/>
              <a:pathLst>
                <a:path w="3415665" h="502285">
                  <a:moveTo>
                    <a:pt x="245491" y="201142"/>
                  </a:moveTo>
                  <a:lnTo>
                    <a:pt x="141160" y="201142"/>
                  </a:lnTo>
                  <a:lnTo>
                    <a:pt x="206082" y="0"/>
                  </a:lnTo>
                  <a:lnTo>
                    <a:pt x="51676" y="0"/>
                  </a:lnTo>
                  <a:lnTo>
                    <a:pt x="0" y="274828"/>
                  </a:lnTo>
                  <a:lnTo>
                    <a:pt x="104330" y="274828"/>
                  </a:lnTo>
                  <a:lnTo>
                    <a:pt x="36830" y="502031"/>
                  </a:lnTo>
                  <a:lnTo>
                    <a:pt x="245491" y="201142"/>
                  </a:lnTo>
                  <a:close/>
                </a:path>
                <a:path w="3415665" h="502285">
                  <a:moveTo>
                    <a:pt x="3415157" y="130619"/>
                  </a:moveTo>
                  <a:lnTo>
                    <a:pt x="3408286" y="123710"/>
                  </a:lnTo>
                  <a:lnTo>
                    <a:pt x="3399752" y="123710"/>
                  </a:lnTo>
                  <a:lnTo>
                    <a:pt x="3337280" y="123710"/>
                  </a:lnTo>
                  <a:lnTo>
                    <a:pt x="3330384" y="130619"/>
                  </a:lnTo>
                  <a:lnTo>
                    <a:pt x="3330384" y="147650"/>
                  </a:lnTo>
                  <a:lnTo>
                    <a:pt x="3337280" y="154559"/>
                  </a:lnTo>
                  <a:lnTo>
                    <a:pt x="3408286" y="154559"/>
                  </a:lnTo>
                  <a:lnTo>
                    <a:pt x="3415157" y="147650"/>
                  </a:lnTo>
                  <a:lnTo>
                    <a:pt x="3415157" y="130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1514" y="553669"/>
            <a:ext cx="4658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95" dirty="0">
                <a:solidFill>
                  <a:srgbClr val="64419B"/>
                </a:solidFill>
                <a:latin typeface="Arial"/>
                <a:cs typeface="Arial"/>
              </a:rPr>
              <a:t>Plain</a:t>
            </a:r>
            <a:r>
              <a:rPr b="1" spc="-155" dirty="0">
                <a:solidFill>
                  <a:srgbClr val="64419B"/>
                </a:solidFill>
                <a:latin typeface="Arial"/>
                <a:cs typeface="Arial"/>
              </a:rPr>
              <a:t> </a:t>
            </a:r>
            <a:r>
              <a:rPr b="1" spc="130" dirty="0">
                <a:solidFill>
                  <a:srgbClr val="64419B"/>
                </a:solidFill>
                <a:latin typeface="Arial"/>
                <a:cs typeface="Arial"/>
              </a:rPr>
              <a:t>radiograph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274" y="1975485"/>
            <a:ext cx="10748010" cy="3808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Findings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latin typeface="Calibri"/>
                <a:cs typeface="Calibri"/>
              </a:rPr>
              <a:t>Proximal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dilatation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Minimal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intraluminal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Stepladder sign (best seen on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upright view): </a:t>
            </a:r>
            <a:r>
              <a:rPr sz="2400" dirty="0">
                <a:latin typeface="Calibri"/>
                <a:cs typeface="Calibri"/>
              </a:rPr>
              <a:t>multiple air-fluid levels and </a:t>
            </a:r>
            <a:r>
              <a:rPr sz="2400" spc="-5" dirty="0">
                <a:latin typeface="Calibri"/>
                <a:cs typeface="Calibri"/>
              </a:rPr>
              <a:t>stacked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loops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865"/>
              </a:lnSpc>
            </a:pPr>
            <a:r>
              <a:rPr sz="2400" spc="-5" dirty="0">
                <a:latin typeface="Calibri"/>
                <a:cs typeface="Calibri"/>
              </a:rPr>
              <a:t>Chest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x-ray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diaphragm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indicator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perforation.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45"/>
              </a:lnSpc>
            </a:pPr>
            <a:r>
              <a:rPr sz="2800" b="1" spc="-10" dirty="0">
                <a:solidFill>
                  <a:srgbClr val="45515E"/>
                </a:solidFill>
                <a:latin typeface="Calibri"/>
                <a:cs typeface="Calibri"/>
              </a:rPr>
              <a:t>X-rays</a:t>
            </a:r>
            <a:r>
              <a:rPr sz="28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have</a:t>
            </a:r>
            <a:r>
              <a:rPr sz="2800" b="1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800" b="1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number</a:t>
            </a:r>
            <a:r>
              <a:rPr sz="2800" b="1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800" b="1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limitations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latin typeface="Calibri"/>
                <a:cs typeface="Calibri"/>
              </a:rPr>
              <a:t>Variable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sensitivity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(50–65%)</a:t>
            </a:r>
            <a:endParaRPr sz="2400">
              <a:latin typeface="Calibri"/>
              <a:cs typeface="Calibri"/>
            </a:endParaRPr>
          </a:p>
          <a:p>
            <a:pPr marL="469900" marR="441959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Cannot </a:t>
            </a:r>
            <a:r>
              <a:rPr sz="2400" dirty="0">
                <a:latin typeface="Calibri"/>
                <a:cs typeface="Calibri"/>
              </a:rPr>
              <a:t>reliably identify the </a:t>
            </a:r>
            <a:r>
              <a:rPr sz="2400" spc="-5" dirty="0">
                <a:latin typeface="Calibri"/>
                <a:cs typeface="Calibri"/>
              </a:rPr>
              <a:t>site of obstruction, underlying etiology, or </a:t>
            </a:r>
            <a:r>
              <a:rPr sz="2400" dirty="0">
                <a:latin typeface="Calibri"/>
                <a:cs typeface="Calibri"/>
              </a:rPr>
              <a:t>extent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complications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689" y="627126"/>
            <a:ext cx="5532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45515E"/>
                </a:solidFill>
              </a:rPr>
              <a:t>Dilatation</a:t>
            </a:r>
            <a:r>
              <a:rPr spc="-114" dirty="0">
                <a:solidFill>
                  <a:srgbClr val="45515E"/>
                </a:solidFill>
              </a:rPr>
              <a:t> </a:t>
            </a:r>
            <a:r>
              <a:rPr spc="-15" dirty="0">
                <a:solidFill>
                  <a:srgbClr val="45515E"/>
                </a:solidFill>
              </a:rPr>
              <a:t>of</a:t>
            </a:r>
            <a:r>
              <a:rPr spc="-80" dirty="0">
                <a:solidFill>
                  <a:srgbClr val="45515E"/>
                </a:solidFill>
              </a:rPr>
              <a:t> </a:t>
            </a:r>
            <a:r>
              <a:rPr spc="-35" dirty="0">
                <a:solidFill>
                  <a:srgbClr val="45515E"/>
                </a:solidFill>
              </a:rPr>
              <a:t>bowel</a:t>
            </a:r>
            <a:r>
              <a:rPr spc="-95" dirty="0">
                <a:solidFill>
                  <a:srgbClr val="45515E"/>
                </a:solidFill>
              </a:rPr>
              <a:t> </a:t>
            </a:r>
            <a:r>
              <a:rPr spc="-30" dirty="0">
                <a:solidFill>
                  <a:srgbClr val="45515E"/>
                </a:solidFill>
              </a:rPr>
              <a:t>loops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2423" y="2638044"/>
            <a:ext cx="2543555" cy="31028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34861" y="5285994"/>
            <a:ext cx="5257800" cy="147828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11150" marR="308610" algn="ctr"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latin typeface="Calibri"/>
                <a:cs typeface="Calibri"/>
              </a:rPr>
              <a:t>X-ray</a:t>
            </a:r>
            <a:r>
              <a:rPr sz="1800" spc="-5" dirty="0">
                <a:latin typeface="Calibri"/>
                <a:cs typeface="Calibri"/>
              </a:rPr>
              <a:t> abdomen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view,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supine)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patient with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distal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small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bowel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obstruction</a:t>
            </a:r>
            <a:endParaRPr sz="1800">
              <a:latin typeface="Calibri"/>
              <a:cs typeface="Calibri"/>
            </a:endParaRPr>
          </a:p>
          <a:p>
            <a:pPr marL="166370" marR="16002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Multiple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gas-filled,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dilated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(&gt;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 cm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diameter)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loops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bowel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identified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small</a:t>
            </a:r>
            <a:r>
              <a:rPr sz="1800" spc="-10" dirty="0">
                <a:latin typeface="Calibri"/>
                <a:cs typeface="Calibri"/>
              </a:rPr>
              <a:t> bowel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loops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presence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plicae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circulares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(green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overlay).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506" y="1722246"/>
            <a:ext cx="6481445" cy="253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935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(3/6/9</a:t>
            </a:r>
            <a:r>
              <a:rPr sz="2400" spc="-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rule)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libri"/>
              <a:cs typeface="Calibri"/>
            </a:endParaRPr>
          </a:p>
          <a:p>
            <a:pPr marL="12700" marR="862965">
              <a:lnSpc>
                <a:spcPct val="100000"/>
              </a:lnSpc>
              <a:buSzPct val="95833"/>
              <a:buChar char="•"/>
              <a:tabLst>
                <a:tab pos="190500" algn="l"/>
              </a:tabLst>
            </a:pPr>
            <a:r>
              <a:rPr sz="2400" spc="35" dirty="0">
                <a:solidFill>
                  <a:srgbClr val="4B5B66"/>
                </a:solidFill>
                <a:latin typeface="Tahoma"/>
                <a:cs typeface="Tahoma"/>
              </a:rPr>
              <a:t>To</a:t>
            </a:r>
            <a:r>
              <a:rPr sz="2400" spc="-15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4B5B66"/>
                </a:solidFill>
                <a:latin typeface="Tahoma"/>
                <a:cs typeface="Tahoma"/>
              </a:rPr>
              <a:t>help</a:t>
            </a:r>
            <a:r>
              <a:rPr sz="2400" spc="-16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4B5B66"/>
                </a:solidFill>
                <a:latin typeface="Tahoma"/>
                <a:cs typeface="Tahoma"/>
              </a:rPr>
              <a:t>guide</a:t>
            </a:r>
            <a:r>
              <a:rPr sz="2400" spc="-14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4B5B66"/>
                </a:solidFill>
                <a:latin typeface="Tahoma"/>
                <a:cs typeface="Tahoma"/>
              </a:rPr>
              <a:t>the</a:t>
            </a:r>
            <a:r>
              <a:rPr sz="2400" spc="-16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4B5B66"/>
                </a:solidFill>
                <a:latin typeface="Tahoma"/>
                <a:cs typeface="Tahoma"/>
              </a:rPr>
              <a:t>identification</a:t>
            </a:r>
            <a:r>
              <a:rPr sz="2400" spc="-17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4B5B66"/>
                </a:solidFill>
                <a:latin typeface="Tahoma"/>
                <a:cs typeface="Tahoma"/>
              </a:rPr>
              <a:t>of</a:t>
            </a:r>
            <a:r>
              <a:rPr sz="2400" spc="-15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4B5B66"/>
                </a:solidFill>
                <a:latin typeface="Tahoma"/>
                <a:cs typeface="Tahoma"/>
              </a:rPr>
              <a:t>bowel </a:t>
            </a:r>
            <a:r>
              <a:rPr sz="2400" spc="-73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4B5B66"/>
                </a:solidFill>
                <a:latin typeface="Tahoma"/>
                <a:cs typeface="Tahoma"/>
              </a:rPr>
              <a:t>dilatation</a:t>
            </a:r>
            <a:r>
              <a:rPr sz="2400" spc="-14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4B5B66"/>
                </a:solidFill>
                <a:latin typeface="Tahoma"/>
                <a:cs typeface="Tahoma"/>
              </a:rPr>
              <a:t>on</a:t>
            </a:r>
            <a:r>
              <a:rPr sz="2400" spc="-14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4B5B66"/>
                </a:solidFill>
                <a:latin typeface="Tahoma"/>
                <a:cs typeface="Tahoma"/>
              </a:rPr>
              <a:t>imaging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90500" algn="l"/>
              </a:tabLst>
            </a:pPr>
            <a:r>
              <a:rPr sz="2400" spc="-5" dirty="0">
                <a:solidFill>
                  <a:srgbClr val="4B5B66"/>
                </a:solidFill>
                <a:latin typeface="Tahoma"/>
                <a:cs typeface="Tahoma"/>
              </a:rPr>
              <a:t>Transverse</a:t>
            </a:r>
            <a:r>
              <a:rPr sz="2400" spc="-18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4B5B66"/>
                </a:solidFill>
                <a:latin typeface="Tahoma"/>
                <a:cs typeface="Tahoma"/>
              </a:rPr>
              <a:t>diameter</a:t>
            </a:r>
            <a:r>
              <a:rPr sz="2400" spc="-15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4B5B66"/>
                </a:solidFill>
                <a:latin typeface="Tahoma"/>
                <a:cs typeface="Tahoma"/>
              </a:rPr>
              <a:t>greater</a:t>
            </a:r>
            <a:r>
              <a:rPr sz="2400" spc="-16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B5B66"/>
                </a:solidFill>
                <a:latin typeface="Tahoma"/>
                <a:cs typeface="Tahoma"/>
              </a:rPr>
              <a:t>than</a:t>
            </a:r>
            <a:r>
              <a:rPr sz="2400" spc="-15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4B5B66"/>
                </a:solidFill>
                <a:latin typeface="Tahoma"/>
                <a:cs typeface="Tahoma"/>
              </a:rPr>
              <a:t>the</a:t>
            </a:r>
            <a:r>
              <a:rPr sz="2400" spc="-15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4B5B66"/>
                </a:solidFill>
                <a:latin typeface="Tahoma"/>
                <a:cs typeface="Tahoma"/>
              </a:rPr>
              <a:t>following </a:t>
            </a:r>
            <a:r>
              <a:rPr sz="2400" spc="-735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4B5B66"/>
                </a:solidFill>
                <a:latin typeface="Tahoma"/>
                <a:cs typeface="Tahoma"/>
              </a:rPr>
              <a:t>indicates</a:t>
            </a:r>
            <a:r>
              <a:rPr sz="2400" spc="-160" dirty="0">
                <a:solidFill>
                  <a:srgbClr val="4B5B66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4B5B66"/>
                </a:solidFill>
                <a:latin typeface="Tahoma"/>
                <a:cs typeface="Tahoma"/>
              </a:rPr>
              <a:t>dilation: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706" y="4597730"/>
            <a:ext cx="3004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u="heavy" spc="-25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</a:rPr>
              <a:t>Sm</a:t>
            </a:r>
            <a:r>
              <a:rPr sz="2400" b="1" u="heavy" spc="-1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</a:rPr>
              <a:t>a</a:t>
            </a:r>
            <a:r>
              <a:rPr sz="2400" b="1" u="heavy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</a:rPr>
              <a:t>ll</a:t>
            </a:r>
            <a:r>
              <a:rPr sz="2400" b="1" spc="-140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2400" b="1" u="heavy" spc="-1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bowe</a:t>
            </a:r>
            <a:r>
              <a:rPr sz="2400" b="1" u="heavy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l</a:t>
            </a:r>
            <a:r>
              <a:rPr sz="2400" b="1" u="heavy" spc="-5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&gt;</a:t>
            </a:r>
            <a:r>
              <a:rPr sz="2400" b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400" b="1" u="heavy" spc="-1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3</a:t>
            </a:r>
            <a:r>
              <a:rPr sz="2400" b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400" b="1" u="heavy" spc="-20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3"/>
              </a:rPr>
              <a:t>cm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u="heavy" spc="-1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La</a:t>
            </a:r>
            <a:r>
              <a:rPr sz="2400" b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r</a:t>
            </a:r>
            <a:r>
              <a:rPr sz="2400" b="1" u="heavy" spc="-2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g</a:t>
            </a:r>
            <a:r>
              <a:rPr sz="2400" b="1" u="heavy" spc="-1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e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1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bo</a:t>
            </a:r>
            <a:r>
              <a:rPr sz="2400" b="1" u="heavy" spc="-1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w</a:t>
            </a:r>
            <a:r>
              <a:rPr sz="2400" b="1" u="heavy" spc="-1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e</a:t>
            </a:r>
            <a:r>
              <a:rPr sz="2400" b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l </a:t>
            </a:r>
            <a:r>
              <a:rPr sz="2400" b="1" u="heavy" spc="-5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&gt;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1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6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2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cm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Ce</a:t>
            </a:r>
            <a:r>
              <a:rPr sz="2400" b="1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c</a:t>
            </a:r>
            <a:r>
              <a:rPr sz="2400" b="1" u="heavy" spc="-1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u</a:t>
            </a:r>
            <a:r>
              <a:rPr sz="2400" b="1" u="heavy" spc="-2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m</a:t>
            </a:r>
            <a:r>
              <a:rPr sz="2400" b="1" u="heavy" spc="-5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&gt;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heavy" spc="-1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9</a:t>
            </a:r>
            <a:r>
              <a:rPr sz="2400" b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heavy" spc="-2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  <a:hlinkClick r:id="rId4"/>
              </a:rPr>
              <a:t>cm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8356" y="1214627"/>
            <a:ext cx="3543300" cy="39029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0" y="1214627"/>
            <a:ext cx="3544824" cy="39029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7317" y="5660542"/>
            <a:ext cx="50634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SBO: </a:t>
            </a:r>
            <a:r>
              <a:rPr sz="2000" spc="-10" dirty="0">
                <a:latin typeface="Calibri"/>
                <a:cs typeface="Calibri"/>
              </a:rPr>
              <a:t>Dilated </a:t>
            </a:r>
            <a:r>
              <a:rPr sz="2000" spc="-5" dirty="0">
                <a:latin typeface="Calibri"/>
                <a:cs typeface="Calibri"/>
              </a:rPr>
              <a:t>loops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predominantly </a:t>
            </a:r>
            <a:r>
              <a:rPr sz="2000" spc="-10" dirty="0">
                <a:latin typeface="Calibri"/>
                <a:cs typeface="Calibri"/>
              </a:rPr>
              <a:t>central. </a:t>
            </a:r>
            <a:r>
              <a:rPr sz="2000" spc="-5" dirty="0">
                <a:latin typeface="Calibri"/>
                <a:cs typeface="Calibri"/>
              </a:rPr>
              <a:t> LBO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Dilated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loops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predominantly</a:t>
            </a:r>
            <a:r>
              <a:rPr sz="2000" spc="-10" dirty="0">
                <a:latin typeface="Calibri"/>
                <a:cs typeface="Calibri"/>
              </a:rPr>
              <a:t> peripheral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689" y="241172"/>
            <a:ext cx="29952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5515E"/>
                </a:solidFill>
              </a:rPr>
              <a:t>Air-fluid</a:t>
            </a:r>
            <a:r>
              <a:rPr spc="-80" dirty="0">
                <a:solidFill>
                  <a:srgbClr val="45515E"/>
                </a:solidFill>
              </a:rPr>
              <a:t> </a:t>
            </a:r>
            <a:r>
              <a:rPr spc="-5" dirty="0">
                <a:solidFill>
                  <a:srgbClr val="45515E"/>
                </a:solidFill>
              </a:rPr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126" y="2109977"/>
            <a:ext cx="3462020" cy="2618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003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Visible on upright or </a:t>
            </a:r>
            <a:r>
              <a:rPr sz="2000" dirty="0">
                <a:solidFill>
                  <a:srgbClr val="45515E"/>
                </a:solidFill>
                <a:latin typeface="Calibri"/>
                <a:cs typeface="Calibri"/>
              </a:rPr>
              <a:t>decubitus </a:t>
            </a:r>
            <a:r>
              <a:rPr sz="2000" spc="-4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views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Common</a:t>
            </a:r>
            <a:r>
              <a:rPr sz="2000" spc="-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15E"/>
                </a:solidFill>
                <a:latin typeface="Calibri"/>
                <a:cs typeface="Calibri"/>
              </a:rPr>
              <a:t>criteria</a:t>
            </a:r>
            <a:r>
              <a:rPr sz="20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diagnosing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SBO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&gt;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 air-fluid levels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Air-fluid level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diameter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2.5</a:t>
            </a:r>
            <a:r>
              <a:rPr sz="1800" spc="-10" dirty="0">
                <a:latin typeface="Calibri"/>
                <a:cs typeface="Calibri"/>
              </a:rPr>
              <a:t> cm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Air-fluid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levels 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different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heights visible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bowel </a:t>
            </a:r>
            <a:r>
              <a:rPr sz="1800" spc="-10" dirty="0">
                <a:latin typeface="Calibri"/>
                <a:cs typeface="Calibri"/>
              </a:rPr>
              <a:t>loop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5403" y="1697735"/>
            <a:ext cx="4047744" cy="48691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70442" y="1797557"/>
            <a:ext cx="2595880" cy="477012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1900" spc="-20" dirty="0">
                <a:latin typeface="Calibri"/>
                <a:cs typeface="Calibri"/>
              </a:rPr>
              <a:t>X-ray</a:t>
            </a:r>
            <a:r>
              <a:rPr sz="1900" spc="-5" dirty="0">
                <a:latin typeface="Calibri"/>
                <a:cs typeface="Calibri"/>
              </a:rPr>
              <a:t> abdomen </a:t>
            </a:r>
            <a:r>
              <a:rPr sz="1900" spc="-10" dirty="0">
                <a:latin typeface="Calibri"/>
                <a:cs typeface="Calibri"/>
              </a:rPr>
              <a:t>(AP</a:t>
            </a:r>
            <a:endParaRPr sz="19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view;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erect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position)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92075" marR="2413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Multiple air-fluid </a:t>
            </a:r>
            <a:r>
              <a:rPr sz="1900" spc="-10" dirty="0">
                <a:latin typeface="Calibri"/>
                <a:cs typeface="Calibri"/>
              </a:rPr>
              <a:t>levels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(green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overlay)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10" dirty="0">
                <a:latin typeface="Calibri"/>
                <a:cs typeface="Calibri"/>
              </a:rPr>
              <a:t> visible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 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mid-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abdomen.</a:t>
            </a:r>
            <a:endParaRPr sz="1900">
              <a:latin typeface="Calibri"/>
              <a:cs typeface="Calibri"/>
            </a:endParaRPr>
          </a:p>
          <a:p>
            <a:pPr marL="92075" marR="13081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The opaque </a:t>
            </a:r>
            <a:r>
              <a:rPr sz="1900" spc="-5" dirty="0">
                <a:latin typeface="Calibri"/>
                <a:cs typeface="Calibri"/>
              </a:rPr>
              <a:t>appearance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pelvis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(red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overlay)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to</a:t>
            </a:r>
            <a:r>
              <a:rPr sz="1900" spc="-10" dirty="0">
                <a:latin typeface="Calibri"/>
                <a:cs typeface="Calibri"/>
              </a:rPr>
              <a:t> fluid-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filled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loops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small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bowel.</a:t>
            </a:r>
            <a:endParaRPr sz="1900">
              <a:latin typeface="Calibri"/>
              <a:cs typeface="Calibri"/>
            </a:endParaRPr>
          </a:p>
          <a:p>
            <a:pPr marL="92075" marR="15875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There </a:t>
            </a:r>
            <a:r>
              <a:rPr sz="1900" spc="-5" dirty="0">
                <a:latin typeface="Calibri"/>
                <a:cs typeface="Calibri"/>
              </a:rPr>
              <a:t>is a paucity of </a:t>
            </a:r>
            <a:r>
              <a:rPr sz="1900" spc="-20" dirty="0">
                <a:latin typeface="Calibri"/>
                <a:cs typeface="Calibri"/>
              </a:rPr>
              <a:t>gas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colon,</a:t>
            </a:r>
            <a:r>
              <a:rPr sz="1900" spc="-5" dirty="0">
                <a:latin typeface="Calibri"/>
                <a:cs typeface="Calibri"/>
              </a:rPr>
              <a:t> and an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air-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fluid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level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dilated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stomach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(S).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638" y="791717"/>
            <a:ext cx="8552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5515E"/>
                </a:solidFill>
              </a:rPr>
              <a:t>CT</a:t>
            </a:r>
            <a:r>
              <a:rPr sz="400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abdomen and</a:t>
            </a:r>
            <a:r>
              <a:rPr sz="4000" dirty="0">
                <a:solidFill>
                  <a:srgbClr val="45515E"/>
                </a:solidFill>
              </a:rPr>
              <a:t> pelvis</a:t>
            </a:r>
            <a:r>
              <a:rPr sz="4000" spc="-5" dirty="0">
                <a:solidFill>
                  <a:srgbClr val="45515E"/>
                </a:solidFill>
              </a:rPr>
              <a:t> </a:t>
            </a:r>
            <a:r>
              <a:rPr sz="4000" spc="-10" dirty="0">
                <a:solidFill>
                  <a:srgbClr val="45515E"/>
                </a:solidFill>
              </a:rPr>
              <a:t>(</a:t>
            </a:r>
            <a:r>
              <a:rPr sz="4000" spc="-10" dirty="0">
                <a:solidFill>
                  <a:srgbClr val="E1BB00"/>
                </a:solidFill>
              </a:rPr>
              <a:t>goldEN</a:t>
            </a:r>
            <a:r>
              <a:rPr sz="4000" spc="-5" dirty="0">
                <a:solidFill>
                  <a:srgbClr val="E1BB00"/>
                </a:solidFill>
              </a:rPr>
              <a:t> standard</a:t>
            </a:r>
            <a:r>
              <a:rPr sz="4000" spc="-5" dirty="0">
                <a:solidFill>
                  <a:srgbClr val="45515E"/>
                </a:solidFill>
              </a:rPr>
              <a:t>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0453" y="2377566"/>
            <a:ext cx="112293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Indications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With </a:t>
            </a:r>
            <a:r>
              <a:rPr sz="2400" b="1" dirty="0">
                <a:latin typeface="Calibri"/>
                <a:cs typeface="Calibri"/>
              </a:rPr>
              <a:t>IV </a:t>
            </a:r>
            <a:r>
              <a:rPr sz="2400" b="1" spc="-5" dirty="0">
                <a:latin typeface="Calibri"/>
                <a:cs typeface="Calibri"/>
              </a:rPr>
              <a:t>contrast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most appropriate initial test in </a:t>
            </a:r>
            <a:r>
              <a:rPr sz="2400" spc="-5" dirty="0">
                <a:latin typeface="Calibri"/>
                <a:cs typeface="Calibri"/>
              </a:rPr>
              <a:t>hemodynamically stable patients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acute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 </a:t>
            </a:r>
            <a:r>
              <a:rPr sz="2400" spc="-10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With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water-soluble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oral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contrast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Consider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patients</a:t>
            </a:r>
            <a:r>
              <a:rPr sz="2400" dirty="0">
                <a:latin typeface="Calibri"/>
                <a:cs typeface="Calibri"/>
              </a:rPr>
              <a:t> with</a:t>
            </a:r>
            <a:r>
              <a:rPr sz="2400" spc="-5" dirty="0">
                <a:latin typeface="Calibri"/>
                <a:cs typeface="Calibri"/>
              </a:rPr>
              <a:t> subacute bowel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obstruction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evidence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complications.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Without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contrast</a:t>
            </a:r>
            <a:r>
              <a:rPr sz="2400" spc="-5" dirty="0">
                <a:latin typeface="Calibri"/>
                <a:cs typeface="Calibri"/>
              </a:rPr>
              <a:t>: 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contrast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allergy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127" y="263397"/>
            <a:ext cx="970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5515E"/>
                </a:solidFill>
                <a:latin typeface="Calibri"/>
                <a:cs typeface="Calibri"/>
              </a:rPr>
              <a:t>Fi</a:t>
            </a:r>
            <a:r>
              <a:rPr sz="2000" b="1" spc="5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45515E"/>
                </a:solidFill>
                <a:latin typeface="Calibri"/>
                <a:cs typeface="Calibri"/>
              </a:rPr>
              <a:t>din</a:t>
            </a:r>
            <a:r>
              <a:rPr sz="2000" b="1" spc="-5" dirty="0">
                <a:solidFill>
                  <a:srgbClr val="45515E"/>
                </a:solidFill>
                <a:latin typeface="Calibri"/>
                <a:cs typeface="Calibri"/>
              </a:rPr>
              <a:t>gs: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127" y="573989"/>
            <a:ext cx="10681970" cy="359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95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75" dirty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sz="16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3C3C3C"/>
                </a:solidFill>
                <a:latin typeface="Arial"/>
                <a:cs typeface="Arial"/>
              </a:rPr>
              <a:t>distinct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transition</a:t>
            </a:r>
            <a:r>
              <a:rPr sz="16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point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b="1" spc="75" dirty="0">
                <a:solidFill>
                  <a:srgbClr val="3C3C3C"/>
                </a:solidFill>
                <a:latin typeface="Arial"/>
                <a:cs typeface="Arial"/>
              </a:rPr>
              <a:t>where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caliber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changes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from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C3C3C"/>
                </a:solidFill>
                <a:latin typeface="Arial"/>
                <a:cs typeface="Arial"/>
              </a:rPr>
              <a:t>normal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to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C3C3C"/>
                </a:solidFill>
                <a:latin typeface="Arial"/>
                <a:cs typeface="Arial"/>
              </a:rPr>
              <a:t>abnormal</a:t>
            </a:r>
            <a:endParaRPr sz="1600" dirty="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spcBef>
                <a:spcPts val="5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dilated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loops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proximal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to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transition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point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400" b="1" spc="35" dirty="0">
                <a:solidFill>
                  <a:srgbClr val="3C3C3C"/>
                </a:solidFill>
                <a:latin typeface="Arial"/>
                <a:cs typeface="Arial"/>
              </a:rPr>
              <a:t>small</a:t>
            </a:r>
            <a:r>
              <a:rPr sz="14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4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3C3C3C"/>
                </a:solidFill>
                <a:latin typeface="Arial"/>
                <a:cs typeface="Arial"/>
              </a:rPr>
              <a:t>&gt;3.0</a:t>
            </a:r>
            <a:r>
              <a:rPr sz="14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C3C3C"/>
                </a:solidFill>
                <a:latin typeface="Arial"/>
                <a:cs typeface="Arial"/>
              </a:rPr>
              <a:t>cm</a:t>
            </a:r>
            <a:endParaRPr sz="1400" dirty="0">
              <a:latin typeface="Arial"/>
              <a:cs typeface="Arial"/>
            </a:endParaRPr>
          </a:p>
          <a:p>
            <a:pPr marL="756285" lvl="1" indent="-287020">
              <a:lnSpc>
                <a:spcPts val="1675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400" b="1" spc="35" dirty="0">
                <a:solidFill>
                  <a:srgbClr val="3C3C3C"/>
                </a:solidFill>
                <a:latin typeface="Arial"/>
                <a:cs typeface="Arial"/>
              </a:rPr>
              <a:t>large</a:t>
            </a:r>
            <a:r>
              <a:rPr sz="1400" b="1" spc="-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4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3C3C"/>
                </a:solidFill>
                <a:latin typeface="Arial"/>
                <a:cs typeface="Arial"/>
              </a:rPr>
              <a:t>&gt;5</a:t>
            </a:r>
            <a:r>
              <a:rPr sz="14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C3C3C"/>
                </a:solidFill>
                <a:latin typeface="Arial"/>
                <a:cs typeface="Arial"/>
              </a:rPr>
              <a:t>cm</a:t>
            </a:r>
            <a:endParaRPr sz="1400" dirty="0">
              <a:latin typeface="Arial"/>
              <a:cs typeface="Arial"/>
            </a:endParaRPr>
          </a:p>
          <a:p>
            <a:pPr marL="83820" indent="-71755">
              <a:lnSpc>
                <a:spcPts val="1914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70" dirty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small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size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threshold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3C3C3C"/>
                </a:solidFill>
                <a:latin typeface="Arial"/>
                <a:cs typeface="Arial"/>
              </a:rPr>
              <a:t>2.5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cm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increases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sensitivity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C3C3C"/>
                </a:solidFill>
                <a:latin typeface="Arial"/>
                <a:cs typeface="Arial"/>
              </a:rPr>
              <a:t>partial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small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obstruction</a:t>
            </a:r>
            <a:endParaRPr sz="1600" dirty="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5" dirty="0">
                <a:solidFill>
                  <a:srgbClr val="3C3C3C"/>
                </a:solidFill>
                <a:latin typeface="Arial"/>
                <a:cs typeface="Arial"/>
              </a:rPr>
              <a:t>collapsed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or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C3C3C"/>
                </a:solidFill>
                <a:latin typeface="Arial"/>
                <a:cs typeface="Arial"/>
              </a:rPr>
              <a:t>normal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caliber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3C3C3C"/>
                </a:solidFill>
                <a:latin typeface="Arial"/>
                <a:cs typeface="Arial"/>
              </a:rPr>
              <a:t>distal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to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transitional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point</a:t>
            </a:r>
            <a:endParaRPr sz="1600" dirty="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thickening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30" dirty="0">
                <a:solidFill>
                  <a:srgbClr val="3C3C3C"/>
                </a:solidFill>
                <a:latin typeface="Arial"/>
                <a:cs typeface="Arial"/>
              </a:rPr>
              <a:t>surrounding</a:t>
            </a:r>
            <a:r>
              <a:rPr sz="1600" b="1" spc="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mesenteric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3C3C3C"/>
                </a:solidFill>
                <a:latin typeface="Arial"/>
                <a:cs typeface="Arial"/>
              </a:rPr>
              <a:t>fat</a:t>
            </a:r>
            <a:r>
              <a:rPr sz="1600" b="1" spc="-1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stranding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indicating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3C3C3C"/>
                </a:solidFill>
                <a:latin typeface="Arial"/>
                <a:cs typeface="Arial"/>
              </a:rPr>
              <a:t>inflammation</a:t>
            </a:r>
            <a:endParaRPr sz="1600" dirty="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twisting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mesentery</a:t>
            </a:r>
            <a:r>
              <a:rPr sz="16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in</a:t>
            </a:r>
            <a:r>
              <a:rPr sz="1600" b="1" spc="-35" dirty="0">
                <a:solidFill>
                  <a:srgbClr val="3C3C3C"/>
                </a:solidFill>
                <a:latin typeface="Arial"/>
                <a:cs typeface="Arial"/>
              </a:rPr>
              <a:t> cases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volvulus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If</a:t>
            </a:r>
            <a:r>
              <a:rPr sz="16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obstruction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is</a:t>
            </a:r>
            <a:r>
              <a:rPr sz="16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identified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3C3C3C"/>
                </a:solidFill>
                <a:latin typeface="Arial"/>
                <a:cs typeface="Arial"/>
              </a:rPr>
              <a:t>it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3C3C3C"/>
                </a:solidFill>
                <a:latin typeface="Arial"/>
                <a:cs typeface="Arial"/>
              </a:rPr>
              <a:t>is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3C3C3C"/>
                </a:solidFill>
                <a:latin typeface="Arial"/>
                <a:cs typeface="Arial"/>
              </a:rPr>
              <a:t>important</a:t>
            </a:r>
            <a:r>
              <a:rPr sz="1600" b="1" spc="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C3C3C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C3C3C"/>
                </a:solidFill>
                <a:latin typeface="Arial"/>
                <a:cs typeface="Arial"/>
              </a:rPr>
              <a:t>assess</a:t>
            </a:r>
            <a:r>
              <a:rPr sz="16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C3C3C"/>
                </a:solidFill>
                <a:latin typeface="Arial"/>
                <a:cs typeface="Arial"/>
              </a:rPr>
              <a:t>complications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C3C3C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C3C3C"/>
                </a:solidFill>
                <a:latin typeface="Arial"/>
                <a:cs typeface="Arial"/>
              </a:rPr>
              <a:t>assess</a:t>
            </a:r>
            <a:r>
              <a:rPr sz="1600" b="1" spc="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C3C3C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C3C3C"/>
                </a:solidFill>
                <a:latin typeface="Arial"/>
                <a:cs typeface="Arial"/>
              </a:rPr>
              <a:t>viability</a:t>
            </a:r>
            <a:r>
              <a:rPr sz="16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C3C3C"/>
                </a:solidFill>
                <a:latin typeface="Arial"/>
                <a:cs typeface="Arial"/>
              </a:rPr>
              <a:t>of</a:t>
            </a:r>
            <a:r>
              <a:rPr sz="16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3C3C3C"/>
                </a:solidFill>
                <a:latin typeface="Arial"/>
                <a:cs typeface="Arial"/>
              </a:rPr>
              <a:t>the </a:t>
            </a:r>
            <a:r>
              <a:rPr sz="1600" b="1" spc="-4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3C3C3C"/>
                </a:solidFill>
                <a:latin typeface="Arial"/>
                <a:cs typeface="Arial"/>
              </a:rPr>
              <a:t>involved</a:t>
            </a:r>
            <a:r>
              <a:rPr sz="16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3C3C3C"/>
                </a:solidFill>
                <a:latin typeface="Arial"/>
                <a:cs typeface="Arial"/>
              </a:rPr>
              <a:t>bowel:</a:t>
            </a:r>
            <a:endParaRPr sz="1600" dirty="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Clr>
                <a:srgbClr val="41699B"/>
              </a:buClr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pneumoperitoneum</a:t>
            </a:r>
            <a:r>
              <a:rPr sz="1600" b="1" spc="1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1600" b="1" spc="35" dirty="0">
                <a:solidFill>
                  <a:srgbClr val="3C3C3C"/>
                </a:solidFill>
                <a:latin typeface="Arial"/>
                <a:cs typeface="Arial"/>
              </a:rPr>
              <a:t>indicating</a:t>
            </a:r>
            <a:r>
              <a:rPr sz="16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C3C3C"/>
                </a:solidFill>
                <a:latin typeface="Arial"/>
                <a:cs typeface="Arial"/>
              </a:rPr>
              <a:t>perforation</a:t>
            </a:r>
            <a:endParaRPr sz="1600" dirty="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Clr>
                <a:srgbClr val="41699B"/>
              </a:buClr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bowel</a:t>
            </a:r>
            <a:r>
              <a:rPr sz="1600" b="1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600" b="1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ischemia</a:t>
            </a:r>
            <a:endParaRPr sz="1600" dirty="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Clr>
                <a:srgbClr val="41699B"/>
              </a:buClr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b="1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strangulation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solidFill>
                  <a:srgbClr val="3C3C3C"/>
                </a:solidFill>
                <a:latin typeface="Arial"/>
                <a:cs typeface="Arial"/>
              </a:rPr>
              <a:t>as</a:t>
            </a:r>
            <a:r>
              <a:rPr sz="14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14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C3C3C"/>
                </a:solidFill>
                <a:latin typeface="Arial"/>
                <a:cs typeface="Arial"/>
              </a:rPr>
              <a:t>ischemia</a:t>
            </a:r>
            <a:r>
              <a:rPr sz="14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80" dirty="0">
                <a:solidFill>
                  <a:srgbClr val="3C3C3C"/>
                </a:solidFill>
                <a:latin typeface="Arial"/>
                <a:cs typeface="Arial"/>
              </a:rPr>
              <a:t>but</a:t>
            </a:r>
            <a:r>
              <a:rPr sz="14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3C3C3C"/>
                </a:solidFill>
                <a:latin typeface="Arial"/>
                <a:cs typeface="Arial"/>
              </a:rPr>
              <a:t>for</a:t>
            </a:r>
            <a:r>
              <a:rPr sz="14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C3C3C"/>
                </a:solidFill>
                <a:latin typeface="Arial"/>
                <a:cs typeface="Arial"/>
              </a:rPr>
              <a:t>bowel</a:t>
            </a:r>
            <a:r>
              <a:rPr sz="14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75" dirty="0">
                <a:solidFill>
                  <a:srgbClr val="3C3C3C"/>
                </a:solidFill>
                <a:latin typeface="Arial"/>
                <a:cs typeface="Arial"/>
              </a:rPr>
              <a:t>within</a:t>
            </a:r>
            <a:r>
              <a:rPr sz="14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3C3C3C"/>
                </a:solidFill>
                <a:latin typeface="Arial"/>
                <a:cs typeface="Arial"/>
              </a:rPr>
              <a:t>hernial</a:t>
            </a:r>
            <a:r>
              <a:rPr sz="14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3C3C3C"/>
                </a:solidFill>
                <a:latin typeface="Arial"/>
                <a:cs typeface="Arial"/>
              </a:rPr>
              <a:t>sac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689" y="368884"/>
            <a:ext cx="72110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5515E"/>
                </a:solidFill>
              </a:rPr>
              <a:t>Evidence</a:t>
            </a:r>
            <a:r>
              <a:rPr sz="4000" spc="-35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of the</a:t>
            </a:r>
            <a:r>
              <a:rPr sz="400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underlying</a:t>
            </a:r>
            <a:r>
              <a:rPr sz="4000" spc="-3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etiology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15900" y="1592707"/>
            <a:ext cx="1182370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Sometimes</a:t>
            </a:r>
            <a:r>
              <a:rPr sz="2400" spc="-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imaging</a:t>
            </a:r>
            <a:r>
              <a:rPr sz="2400" spc="-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can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give us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clue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 underlying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cause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obstruction,</a:t>
            </a:r>
            <a:r>
              <a:rPr sz="2400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examples: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latin typeface="Calibri"/>
                <a:cs typeface="Calibri"/>
              </a:rPr>
              <a:t>Whirl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sign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volvulus</a:t>
            </a:r>
            <a:endParaRPr sz="2000">
              <a:latin typeface="Calibri"/>
              <a:cs typeface="Calibri"/>
            </a:endParaRPr>
          </a:p>
          <a:p>
            <a:pPr marL="469900" marR="82797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Target sign in </a:t>
            </a:r>
            <a:r>
              <a:rPr sz="2000" dirty="0">
                <a:latin typeface="Calibri"/>
                <a:cs typeface="Calibri"/>
              </a:rPr>
              <a:t>intussusception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Diverticuli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0867" y="3848100"/>
            <a:ext cx="8999220" cy="2763520"/>
            <a:chOff x="1610867" y="3848100"/>
            <a:chExt cx="8999220" cy="2763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0867" y="3848100"/>
              <a:ext cx="2763011" cy="27630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37993" y="4705350"/>
              <a:ext cx="1216660" cy="951230"/>
            </a:xfrm>
            <a:custGeom>
              <a:avLst/>
              <a:gdLst/>
              <a:ahLst/>
              <a:cxnLst/>
              <a:rect l="l" t="t" r="r" b="b"/>
              <a:pathLst>
                <a:path w="1216660" h="951229">
                  <a:moveTo>
                    <a:pt x="0" y="950976"/>
                  </a:moveTo>
                  <a:lnTo>
                    <a:pt x="1216152" y="950976"/>
                  </a:lnTo>
                  <a:lnTo>
                    <a:pt x="1216152" y="0"/>
                  </a:lnTo>
                  <a:lnTo>
                    <a:pt x="0" y="0"/>
                  </a:lnTo>
                  <a:lnTo>
                    <a:pt x="0" y="95097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640" y="5771273"/>
              <a:ext cx="1694053" cy="3776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79" y="3848100"/>
              <a:ext cx="3473196" cy="27630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7215" y="5766981"/>
              <a:ext cx="1811528" cy="3708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7076" y="3848100"/>
              <a:ext cx="2763012" cy="27630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6572" y="5760224"/>
              <a:ext cx="1705482" cy="3096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447" y="0"/>
            <a:ext cx="7026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Causes</a:t>
            </a:r>
            <a:r>
              <a:rPr spc="-90" dirty="0"/>
              <a:t> </a:t>
            </a:r>
            <a:r>
              <a:rPr spc="-5" dirty="0"/>
              <a:t>of</a:t>
            </a:r>
            <a:r>
              <a:rPr spc="-80" dirty="0"/>
              <a:t> </a:t>
            </a:r>
            <a:r>
              <a:rPr spc="-25" dirty="0"/>
              <a:t>intestinal</a:t>
            </a:r>
            <a:r>
              <a:rPr spc="-30" dirty="0"/>
              <a:t> </a:t>
            </a:r>
            <a:r>
              <a:rPr spc="-10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331" y="633729"/>
            <a:ext cx="11033125" cy="60830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200" b="1" spc="-5" dirty="0">
                <a:latin typeface="Calibri"/>
                <a:cs typeface="Calibri"/>
              </a:rPr>
              <a:t>A.	</a:t>
            </a:r>
            <a:r>
              <a:rPr sz="2200" b="1" spc="-10" dirty="0">
                <a:latin typeface="Calibri"/>
                <a:cs typeface="Calibri"/>
              </a:rPr>
              <a:t>Dynamic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“structural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“: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movement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intact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there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mechanical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factor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causes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obstruction</a:t>
            </a:r>
            <a:r>
              <a:rPr sz="2200" spc="-5" dirty="0">
                <a:latin typeface="Calibri"/>
                <a:cs typeface="Calibri"/>
              </a:rPr>
              <a:t> which </a:t>
            </a:r>
            <a:r>
              <a:rPr sz="2200" spc="-15" dirty="0">
                <a:latin typeface="Calibri"/>
                <a:cs typeface="Calibri"/>
              </a:rPr>
              <a:t>can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be: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buFont typeface="Wingdings"/>
              <a:buChar char=""/>
              <a:tabLst>
                <a:tab pos="425450" algn="l"/>
                <a:tab pos="426084" algn="l"/>
                <a:tab pos="5206365" algn="l"/>
              </a:tabLst>
            </a:pPr>
            <a:r>
              <a:rPr sz="2200" b="1" spc="-5" dirty="0">
                <a:latin typeface="Calibri"/>
                <a:cs typeface="Calibri"/>
              </a:rPr>
              <a:t>In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lumen</a:t>
            </a:r>
            <a:r>
              <a:rPr lang="en-US" sz="2200" b="1" spc="-5" dirty="0">
                <a:latin typeface="Calibri"/>
                <a:cs typeface="Calibri"/>
              </a:rPr>
              <a:t>(</a:t>
            </a:r>
            <a:r>
              <a:rPr lang="en-US" sz="2200" b="1" spc="-5" dirty="0" err="1">
                <a:highlight>
                  <a:srgbClr val="FFFF00"/>
                </a:highlight>
                <a:latin typeface="Calibri"/>
                <a:cs typeface="Calibri"/>
              </a:rPr>
              <a:t>intraluminal</a:t>
            </a:r>
            <a:r>
              <a:rPr lang="en-US" sz="2200" b="1" spc="-5" dirty="0">
                <a:highlight>
                  <a:srgbClr val="FFFF00"/>
                </a:highlight>
                <a:latin typeface="Calibri"/>
                <a:cs typeface="Calibri"/>
              </a:rPr>
              <a:t>)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forgein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body,</a:t>
            </a:r>
            <a:r>
              <a:rPr sz="2200" spc="5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hard faeces,	</a:t>
            </a:r>
            <a:r>
              <a:rPr sz="2200" spc="-15" dirty="0">
                <a:latin typeface="Calibri"/>
                <a:cs typeface="Calibri"/>
              </a:rPr>
              <a:t>gall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ileus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,mass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parasites.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150" dirty="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buFont typeface="Wingdings"/>
              <a:buChar char=""/>
              <a:tabLst>
                <a:tab pos="235585" algn="l"/>
              </a:tabLst>
            </a:pPr>
            <a:r>
              <a:rPr lang="en-US" sz="2200" b="1" spc="-5" dirty="0">
                <a:latin typeface="Calibri"/>
                <a:cs typeface="Calibri"/>
              </a:rPr>
              <a:t>   </a:t>
            </a:r>
            <a:r>
              <a:rPr sz="2200" b="1" spc="-5" dirty="0">
                <a:latin typeface="Calibri"/>
                <a:cs typeface="Calibri"/>
              </a:rPr>
              <a:t>In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wall</a:t>
            </a:r>
            <a:r>
              <a:rPr lang="en-US" sz="2200" b="1" spc="-10" dirty="0">
                <a:latin typeface="Calibri"/>
                <a:cs typeface="Calibri"/>
              </a:rPr>
              <a:t>(</a:t>
            </a:r>
            <a:r>
              <a:rPr lang="en-US" sz="2200" b="1" spc="-10" dirty="0">
                <a:highlight>
                  <a:srgbClr val="FFFF00"/>
                </a:highlight>
                <a:latin typeface="Calibri"/>
                <a:cs typeface="Calibri"/>
              </a:rPr>
              <a:t>intramural</a:t>
            </a:r>
            <a:r>
              <a:rPr lang="en-US" sz="2200" b="1" spc="-10" dirty="0">
                <a:latin typeface="Calibri"/>
                <a:cs typeface="Calibri"/>
              </a:rPr>
              <a:t>)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12700" marR="1326515">
              <a:lnSpc>
                <a:spcPct val="100000"/>
              </a:lnSpc>
              <a:buAutoNum type="alphaLcPeriod"/>
              <a:tabLst>
                <a:tab pos="280035" algn="l"/>
              </a:tabLst>
            </a:pPr>
            <a:r>
              <a:rPr sz="2200" spc="-10" dirty="0">
                <a:latin typeface="Calibri"/>
                <a:cs typeface="Calibri"/>
              </a:rPr>
              <a:t>Congenital: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Congenital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atresia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stenosis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duodenum,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jejunum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ileum,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volvulus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neonatorum</a:t>
            </a:r>
            <a:r>
              <a:rPr sz="2200" spc="-5" dirty="0">
                <a:latin typeface="Calibri"/>
                <a:cs typeface="Calibri"/>
              </a:rPr>
              <a:t> 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imperforate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anus.</a:t>
            </a:r>
            <a:endParaRPr sz="2200" dirty="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buAutoNum type="alphaLcPeriod"/>
              <a:tabLst>
                <a:tab pos="292735" algn="l"/>
              </a:tabLst>
            </a:pPr>
            <a:r>
              <a:rPr sz="2200" spc="-10" dirty="0">
                <a:latin typeface="Calibri"/>
                <a:cs typeface="Calibri"/>
              </a:rPr>
              <a:t>Stricture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intestine: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postoperative,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ulcerative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colitis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Crohn’s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disease.</a:t>
            </a:r>
            <a:endParaRPr sz="2200" dirty="0">
              <a:latin typeface="Calibri"/>
              <a:cs typeface="Calibri"/>
            </a:endParaRPr>
          </a:p>
          <a:p>
            <a:pPr marL="264160" indent="-25209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2200" spc="-5" dirty="0">
                <a:latin typeface="Calibri"/>
                <a:cs typeface="Calibri"/>
              </a:rPr>
              <a:t>Neoplasms: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Colorectal carcinoma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commonest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cause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large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intestinal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obstruction</a:t>
            </a:r>
            <a:endParaRPr sz="2200" dirty="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buAutoNum type="alphaLcPeriod"/>
              <a:tabLst>
                <a:tab pos="292735" algn="l"/>
              </a:tabLst>
            </a:pPr>
            <a:r>
              <a:rPr sz="2200" spc="-15" dirty="0">
                <a:latin typeface="Calibri"/>
                <a:cs typeface="Calibri"/>
              </a:rPr>
              <a:t>Volvulus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intussusception.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en-US" sz="2200" b="1" spc="-10" dirty="0">
                <a:latin typeface="Calibri"/>
                <a:cs typeface="Calibri"/>
              </a:rPr>
              <a:t>   </a:t>
            </a:r>
            <a:r>
              <a:rPr sz="2200" b="1" spc="-10" dirty="0">
                <a:latin typeface="Calibri"/>
                <a:cs typeface="Calibri"/>
              </a:rPr>
              <a:t>From outside</a:t>
            </a:r>
            <a:r>
              <a:rPr lang="en-US" sz="2200" b="1" spc="-10" dirty="0">
                <a:latin typeface="Calibri"/>
                <a:cs typeface="Calibri"/>
              </a:rPr>
              <a:t>(</a:t>
            </a:r>
            <a:r>
              <a:rPr lang="en-US" sz="2200" b="1" spc="-10" dirty="0">
                <a:highlight>
                  <a:srgbClr val="FFFF00"/>
                </a:highlight>
                <a:latin typeface="Calibri"/>
                <a:cs typeface="Calibri"/>
              </a:rPr>
              <a:t>extramural</a:t>
            </a:r>
            <a:r>
              <a:rPr lang="en-US" sz="2200" b="1" spc="-10" dirty="0">
                <a:latin typeface="Calibri"/>
                <a:cs typeface="Calibri"/>
              </a:rPr>
              <a:t>)</a:t>
            </a:r>
            <a:r>
              <a:rPr sz="2200" b="1" spc="-10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343535" lvl="1" indent="-267970">
              <a:lnSpc>
                <a:spcPct val="100000"/>
              </a:lnSpc>
              <a:buAutoNum type="alphaLcPeriod"/>
              <a:tabLst>
                <a:tab pos="344170" algn="l"/>
              </a:tabLst>
            </a:pPr>
            <a:r>
              <a:rPr sz="2200" spc="-5" dirty="0">
                <a:latin typeface="Calibri"/>
                <a:cs typeface="Calibri"/>
              </a:rPr>
              <a:t>Adhesive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obstruction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commonest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cause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small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obstruction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adults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 marR="97790" lvl="1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92735" algn="l"/>
              </a:tabLst>
            </a:pPr>
            <a:r>
              <a:rPr sz="2200" spc="-10" dirty="0">
                <a:latin typeface="Calibri"/>
                <a:cs typeface="Calibri"/>
              </a:rPr>
              <a:t>Obstructed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strangulated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hernia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commonest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cause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small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intestinal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obstruction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children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64160" lvl="1" indent="-25209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2200" spc="-5" dirty="0">
                <a:latin typeface="Calibri"/>
                <a:cs typeface="Calibri"/>
              </a:rPr>
              <a:t>Compression 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infiltration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intestine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abdominal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neoplasms.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F524A3-EAB9-4D9E-4195-9C211A756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4495800" cy="496862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dist="50800" dir="5400000" algn="ctr" rotWithShape="0">
              <a:srgbClr val="000000"/>
            </a:outerShdw>
            <a:reflection stA="99000" endPos="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890016"/>
            <a:ext cx="4197096" cy="48722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93435" y="2171700"/>
            <a:ext cx="6101080" cy="2308860"/>
          </a:xfrm>
          <a:custGeom>
            <a:avLst/>
            <a:gdLst/>
            <a:ahLst/>
            <a:cxnLst/>
            <a:rect l="l" t="t" r="r" b="b"/>
            <a:pathLst>
              <a:path w="6101080" h="2308860">
                <a:moveTo>
                  <a:pt x="6100571" y="0"/>
                </a:moveTo>
                <a:lnTo>
                  <a:pt x="0" y="0"/>
                </a:lnTo>
                <a:lnTo>
                  <a:pt x="0" y="2308860"/>
                </a:lnTo>
                <a:lnTo>
                  <a:pt x="6100571" y="2308860"/>
                </a:lnTo>
                <a:lnTo>
                  <a:pt x="6100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3065" y="2202941"/>
            <a:ext cx="58845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small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bowel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CT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abdom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(IV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t;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ia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plane)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patien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small</a:t>
            </a:r>
            <a:r>
              <a:rPr sz="1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bowel</a:t>
            </a:r>
            <a:r>
              <a:rPr sz="1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obstruction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Numerous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dilated 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loops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small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bowel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(examples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indicated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green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outline) are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present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abdomen,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some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which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contain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fluid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levels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(dashed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line).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Small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bowel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dilation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caused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1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obstruction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adynamic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ileus.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993647"/>
            <a:ext cx="4472940" cy="48707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46801" y="2578100"/>
            <a:ext cx="56324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Small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bowel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obstruction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65" dirty="0">
                <a:latin typeface="Tahoma"/>
                <a:cs typeface="Tahoma"/>
              </a:rPr>
              <a:t>CT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abdom</a:t>
            </a:r>
            <a:r>
              <a:rPr sz="1800" spc="-15" dirty="0">
                <a:latin typeface="Tahoma"/>
                <a:cs typeface="Tahoma"/>
              </a:rPr>
              <a:t>e</a:t>
            </a:r>
            <a:r>
              <a:rPr sz="1800" dirty="0">
                <a:latin typeface="Tahoma"/>
                <a:cs typeface="Tahoma"/>
              </a:rPr>
              <a:t>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(IV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co</a:t>
            </a:r>
            <a:r>
              <a:rPr sz="1800" spc="30" dirty="0">
                <a:latin typeface="Tahoma"/>
                <a:cs typeface="Tahoma"/>
              </a:rPr>
              <a:t>n</a:t>
            </a:r>
            <a:r>
              <a:rPr sz="1800" spc="20" dirty="0">
                <a:latin typeface="Tahoma"/>
                <a:cs typeface="Tahoma"/>
              </a:rPr>
              <a:t>t</a:t>
            </a:r>
            <a:r>
              <a:rPr sz="1800" spc="30" dirty="0">
                <a:latin typeface="Tahoma"/>
                <a:cs typeface="Tahoma"/>
              </a:rPr>
              <a:t>r</a:t>
            </a:r>
            <a:r>
              <a:rPr sz="1800" spc="-40" dirty="0">
                <a:latin typeface="Tahoma"/>
                <a:cs typeface="Tahoma"/>
              </a:rPr>
              <a:t>as</a:t>
            </a:r>
            <a:r>
              <a:rPr sz="1800" spc="-65" dirty="0">
                <a:latin typeface="Tahoma"/>
                <a:cs typeface="Tahoma"/>
              </a:rPr>
              <a:t>t;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cor</a:t>
            </a:r>
            <a:r>
              <a:rPr sz="1800" spc="-5" dirty="0">
                <a:latin typeface="Tahoma"/>
                <a:cs typeface="Tahoma"/>
              </a:rPr>
              <a:t>on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10" dirty="0">
                <a:latin typeface="Tahoma"/>
                <a:cs typeface="Tahoma"/>
              </a:rPr>
              <a:t>l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p</a:t>
            </a:r>
            <a:r>
              <a:rPr sz="1800" spc="-5" dirty="0">
                <a:latin typeface="Tahoma"/>
                <a:cs typeface="Tahoma"/>
              </a:rPr>
              <a:t>l</a:t>
            </a:r>
            <a:r>
              <a:rPr sz="1800" spc="-25" dirty="0">
                <a:latin typeface="Tahoma"/>
                <a:cs typeface="Tahoma"/>
              </a:rPr>
              <a:t>an</a:t>
            </a:r>
            <a:r>
              <a:rPr sz="1800" spc="-105" dirty="0">
                <a:latin typeface="Tahoma"/>
                <a:cs typeface="Tahoma"/>
              </a:rPr>
              <a:t>e)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spc="5" dirty="0">
                <a:latin typeface="Tahoma"/>
                <a:cs typeface="Tahoma"/>
              </a:rPr>
              <a:t>Significant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dilatation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of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mid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and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distal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small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bowel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loops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can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be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seen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(asterisks).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These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findings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are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typical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of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small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bowel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obstruction.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215" y="365251"/>
            <a:ext cx="11243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45515E"/>
                </a:solidFill>
              </a:rPr>
              <a:t>Barium enema</a:t>
            </a:r>
            <a:r>
              <a:rPr dirty="0">
                <a:solidFill>
                  <a:srgbClr val="45515E"/>
                </a:solidFill>
              </a:rPr>
              <a:t> vs</a:t>
            </a:r>
            <a:r>
              <a:rPr spc="5" dirty="0">
                <a:solidFill>
                  <a:srgbClr val="45515E"/>
                </a:solidFill>
              </a:rPr>
              <a:t> </a:t>
            </a:r>
            <a:r>
              <a:rPr spc="-5" dirty="0">
                <a:solidFill>
                  <a:srgbClr val="45515E"/>
                </a:solidFill>
              </a:rPr>
              <a:t>contrast </a:t>
            </a:r>
            <a:r>
              <a:rPr dirty="0">
                <a:solidFill>
                  <a:srgbClr val="45515E"/>
                </a:solidFill>
              </a:rPr>
              <a:t>(water-soluble</a:t>
            </a:r>
            <a:r>
              <a:rPr spc="5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) </a:t>
            </a:r>
            <a:r>
              <a:rPr spc="-5" dirty="0">
                <a:solidFill>
                  <a:srgbClr val="45515E"/>
                </a:solidFill>
              </a:rPr>
              <a:t>enema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576" y="1953895"/>
            <a:ext cx="11333480" cy="307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Indication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400" spc="-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suspected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distal</a:t>
            </a:r>
            <a:r>
              <a:rPr sz="2400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LBO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if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CT</a:t>
            </a:r>
            <a:r>
              <a:rPr sz="24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unavailable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Findings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385"/>
              </a:lnSpc>
              <a:spcBef>
                <a:spcPts val="30"/>
              </a:spcBef>
            </a:pPr>
            <a:r>
              <a:rPr sz="2000" spc="-5" dirty="0">
                <a:latin typeface="Calibri"/>
                <a:cs typeface="Calibri"/>
              </a:rPr>
              <a:t>Tapering 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bowel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lumen 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obstruction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ts val="2865"/>
              </a:lnSpc>
            </a:pPr>
            <a:r>
              <a:rPr sz="2400" spc="-5" dirty="0">
                <a:latin typeface="Calibri"/>
                <a:cs typeface="Calibri"/>
              </a:rPr>
              <a:t>Complete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 obstruction: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contrast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 visible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beyond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ts val="2870"/>
              </a:lnSpc>
              <a:spcBef>
                <a:spcPts val="20"/>
              </a:spcBef>
            </a:pPr>
            <a:r>
              <a:rPr sz="2400" dirty="0">
                <a:latin typeface="Calibri"/>
                <a:cs typeface="Calibri"/>
              </a:rPr>
              <a:t>Partial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obstruction: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amount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contrast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visible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beyond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b="1" dirty="0">
                <a:solidFill>
                  <a:srgbClr val="45515E"/>
                </a:solidFill>
                <a:latin typeface="Calibri"/>
                <a:cs typeface="Calibri"/>
              </a:rPr>
              <a:t>Notes</a:t>
            </a:r>
            <a:r>
              <a:rPr sz="2400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2000" spc="-5" dirty="0">
                <a:latin typeface="Calibri"/>
                <a:cs typeface="Calibri"/>
              </a:rPr>
              <a:t>Contrast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enema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helps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differentiate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bowel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obstruction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from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partial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bowel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obstruction.</a:t>
            </a:r>
            <a:endParaRPr sz="20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Barium</a:t>
            </a:r>
            <a:r>
              <a:rPr sz="2000" dirty="0">
                <a:latin typeface="Calibri"/>
                <a:cs typeface="Calibri"/>
              </a:rPr>
              <a:t> enema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contraindicated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bowel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perforation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suspected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(water-soluble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enema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instead).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444" y="0"/>
            <a:ext cx="47269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5515E"/>
                </a:solidFill>
              </a:rPr>
              <a:t>Water-soluble </a:t>
            </a:r>
            <a:r>
              <a:rPr sz="4000" spc="-10" dirty="0">
                <a:solidFill>
                  <a:srgbClr val="45515E"/>
                </a:solidFill>
              </a:rPr>
              <a:t>contrast </a:t>
            </a:r>
            <a:r>
              <a:rPr sz="4000" spc="-89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challenge</a:t>
            </a:r>
            <a:r>
              <a:rPr sz="4000" spc="-10" dirty="0">
                <a:solidFill>
                  <a:srgbClr val="45515E"/>
                </a:solidFill>
              </a:rPr>
              <a:t> </a:t>
            </a:r>
            <a:r>
              <a:rPr sz="4000" spc="-5" dirty="0">
                <a:solidFill>
                  <a:srgbClr val="45515E"/>
                </a:solidFill>
              </a:rPr>
              <a:t>(WSCc)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16000" y="2450544"/>
            <a:ext cx="9742170" cy="404939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Indication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800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SBO,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differentiate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partial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SBO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from</a:t>
            </a:r>
            <a:r>
              <a:rPr sz="28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complete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SBO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800" b="1" spc="-10" dirty="0">
                <a:solidFill>
                  <a:srgbClr val="45515E"/>
                </a:solidFill>
                <a:latin typeface="Calibri"/>
                <a:cs typeface="Calibri"/>
              </a:rPr>
              <a:t>Procedure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800" spc="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water-soluble</a:t>
            </a:r>
            <a:r>
              <a:rPr sz="2800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contrast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medium</a:t>
            </a:r>
            <a:r>
              <a:rPr sz="2800" spc="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is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administered</a:t>
            </a:r>
            <a:r>
              <a:rPr sz="2800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orally </a:t>
            </a:r>
            <a:r>
              <a:rPr sz="2800" spc="-6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or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via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5515E"/>
                </a:solidFill>
                <a:latin typeface="Calibri"/>
                <a:cs typeface="Calibri"/>
              </a:rPr>
              <a:t>an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enteric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tube,</a:t>
            </a:r>
            <a:r>
              <a:rPr sz="2800" spc="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followed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by</a:t>
            </a:r>
            <a:r>
              <a:rPr sz="2800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abdominal</a:t>
            </a:r>
            <a:r>
              <a:rPr sz="2800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15E"/>
                </a:solidFill>
                <a:latin typeface="Calibri"/>
                <a:cs typeface="Calibri"/>
              </a:rPr>
              <a:t>x-ray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8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24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hours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 after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ingestion.</a:t>
            </a:r>
            <a:endParaRPr sz="2800">
              <a:latin typeface="Calibri"/>
              <a:cs typeface="Calibri"/>
            </a:endParaRPr>
          </a:p>
          <a:p>
            <a:pPr marL="12700" marR="1011555">
              <a:lnSpc>
                <a:spcPct val="100000"/>
              </a:lnSpc>
              <a:spcBef>
                <a:spcPts val="1205"/>
              </a:spcBef>
            </a:pP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Normal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WSCc:</a:t>
            </a:r>
            <a:r>
              <a:rPr sz="2800" spc="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contrast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reaches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the colon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within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24</a:t>
            </a:r>
            <a:r>
              <a:rPr sz="2800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hours</a:t>
            </a:r>
            <a:r>
              <a:rPr sz="2800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of </a:t>
            </a:r>
            <a:r>
              <a:rPr sz="2800" spc="-6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administration</a:t>
            </a:r>
            <a:endParaRPr sz="2800">
              <a:latin typeface="Calibri"/>
              <a:cs typeface="Calibri"/>
            </a:endParaRPr>
          </a:p>
          <a:p>
            <a:pPr marL="12700" marR="746125">
              <a:lnSpc>
                <a:spcPct val="100000"/>
              </a:lnSpc>
              <a:spcBef>
                <a:spcPts val="1200"/>
              </a:spcBef>
            </a:pPr>
            <a:r>
              <a:rPr sz="2800" b="1" spc="-5" dirty="0">
                <a:solidFill>
                  <a:srgbClr val="45515E"/>
                </a:solidFill>
                <a:latin typeface="Calibri"/>
                <a:cs typeface="Calibri"/>
              </a:rPr>
              <a:t>Note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800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WSCc</a:t>
            </a:r>
            <a:r>
              <a:rPr sz="28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is</a:t>
            </a:r>
            <a:r>
              <a:rPr sz="2800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also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used</a:t>
            </a:r>
            <a:r>
              <a:rPr sz="2800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evaluate</a:t>
            </a:r>
            <a:r>
              <a:rPr sz="28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response</a:t>
            </a:r>
            <a:r>
              <a:rPr sz="2800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to</a:t>
            </a:r>
            <a:r>
              <a:rPr sz="2800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15E"/>
                </a:solidFill>
                <a:latin typeface="Calibri"/>
                <a:cs typeface="Calibri"/>
              </a:rPr>
              <a:t>nonoperative </a:t>
            </a:r>
            <a:r>
              <a:rPr sz="2800" spc="-6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15E"/>
                </a:solidFill>
                <a:latin typeface="Calibri"/>
                <a:cs typeface="Calibri"/>
              </a:rPr>
              <a:t>management.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444" y="0"/>
            <a:ext cx="5022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45515E"/>
                </a:solidFill>
              </a:rPr>
              <a:t>Abdominal</a:t>
            </a:r>
            <a:r>
              <a:rPr spc="-20" dirty="0">
                <a:solidFill>
                  <a:srgbClr val="45515E"/>
                </a:solidFill>
              </a:rPr>
              <a:t> </a:t>
            </a:r>
            <a:r>
              <a:rPr dirty="0">
                <a:solidFill>
                  <a:srgbClr val="45515E"/>
                </a:solidFill>
              </a:rPr>
              <a:t>ultrasound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606166"/>
            <a:ext cx="1014222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Indication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r>
              <a:rPr sz="20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Hemodynamically unstable</a:t>
            </a:r>
            <a:r>
              <a:rPr sz="2000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15E"/>
                </a:solidFill>
                <a:latin typeface="Calibri"/>
                <a:cs typeface="Calibri"/>
              </a:rPr>
              <a:t>patients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5515E"/>
                </a:solidFill>
                <a:latin typeface="Calibri"/>
                <a:cs typeface="Calibri"/>
              </a:rPr>
              <a:t>Findings</a:t>
            </a:r>
            <a:r>
              <a:rPr sz="2400" spc="-5" dirty="0">
                <a:solidFill>
                  <a:srgbClr val="45515E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fluid-filled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 bowel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loops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2.5 </a:t>
            </a:r>
            <a:r>
              <a:rPr sz="2400" dirty="0">
                <a:latin typeface="Calibri"/>
                <a:cs typeface="Calibri"/>
              </a:rPr>
              <a:t>cm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diameter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adjacent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469900" marR="4064635">
              <a:lnSpc>
                <a:spcPct val="100000"/>
              </a:lnSpc>
              <a:tabLst>
                <a:tab pos="3342004" algn="l"/>
              </a:tabLst>
            </a:pPr>
            <a:r>
              <a:rPr sz="2400" dirty="0">
                <a:latin typeface="Calibri"/>
                <a:cs typeface="Calibri"/>
              </a:rPr>
              <a:t>collapsed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loops	(most specific finding)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Thickened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dirty="0">
                <a:latin typeface="Calibri"/>
                <a:cs typeface="Calibri"/>
              </a:rPr>
              <a:t> wall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Prominent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plicae </a:t>
            </a:r>
            <a:r>
              <a:rPr sz="2400" dirty="0">
                <a:latin typeface="Calibri"/>
                <a:cs typeface="Calibri"/>
              </a:rPr>
              <a:t>circulares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bowel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loops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Altered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peristalsis;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(early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decreased/absent</a:t>
            </a:r>
            <a:r>
              <a:rPr sz="2400" spc="-5" dirty="0">
                <a:latin typeface="Calibri"/>
                <a:cs typeface="Calibri"/>
              </a:rPr>
              <a:t> (late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602" y="1483613"/>
            <a:ext cx="4728210" cy="42926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236345">
              <a:lnSpc>
                <a:spcPts val="3020"/>
              </a:lnSpc>
              <a:spcBef>
                <a:spcPts val="480"/>
              </a:spcBef>
            </a:pPr>
            <a:r>
              <a:rPr sz="2800" b="1" spc="-165" dirty="0">
                <a:latin typeface="Tahoma"/>
                <a:cs typeface="Tahoma"/>
              </a:rPr>
              <a:t>Bow</a:t>
            </a:r>
            <a:r>
              <a:rPr sz="2800" b="1" spc="-145" dirty="0">
                <a:latin typeface="Tahoma"/>
                <a:cs typeface="Tahoma"/>
              </a:rPr>
              <a:t>e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204" dirty="0">
                <a:latin typeface="Tahoma"/>
                <a:cs typeface="Tahoma"/>
              </a:rPr>
              <a:t>wall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-165" dirty="0">
                <a:latin typeface="Tahoma"/>
                <a:cs typeface="Tahoma"/>
              </a:rPr>
              <a:t>thicke</a:t>
            </a:r>
            <a:r>
              <a:rPr sz="2800" b="1" spc="-220" dirty="0">
                <a:latin typeface="Tahoma"/>
                <a:cs typeface="Tahoma"/>
              </a:rPr>
              <a:t>n</a:t>
            </a:r>
            <a:r>
              <a:rPr sz="2800" b="1" spc="-175" dirty="0">
                <a:latin typeface="Tahoma"/>
                <a:cs typeface="Tahoma"/>
              </a:rPr>
              <a:t>ing  </a:t>
            </a:r>
            <a:r>
              <a:rPr sz="2800" b="1" spc="-155" dirty="0">
                <a:latin typeface="Tahoma"/>
                <a:cs typeface="Tahoma"/>
              </a:rPr>
              <a:t>Ultraso</a:t>
            </a:r>
            <a:r>
              <a:rPr sz="2800" b="1" spc="-200" dirty="0">
                <a:latin typeface="Tahoma"/>
                <a:cs typeface="Tahoma"/>
              </a:rPr>
              <a:t>und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215" dirty="0">
                <a:latin typeface="Tahoma"/>
                <a:cs typeface="Tahoma"/>
              </a:rPr>
              <a:t>a</a:t>
            </a:r>
            <a:r>
              <a:rPr sz="2800" b="1" spc="-240" dirty="0">
                <a:latin typeface="Tahoma"/>
                <a:cs typeface="Tahoma"/>
              </a:rPr>
              <a:t>b</a:t>
            </a:r>
            <a:r>
              <a:rPr sz="2800" b="1" spc="-210" dirty="0">
                <a:latin typeface="Tahoma"/>
                <a:cs typeface="Tahoma"/>
              </a:rPr>
              <a:t>dom</a:t>
            </a:r>
            <a:r>
              <a:rPr sz="2800" b="1" spc="-180" dirty="0">
                <a:latin typeface="Tahoma"/>
                <a:cs typeface="Tahoma"/>
              </a:rPr>
              <a:t>e</a:t>
            </a:r>
            <a:r>
              <a:rPr sz="2800" b="1" spc="-220" dirty="0"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20"/>
              </a:lnSpc>
              <a:spcBef>
                <a:spcPts val="5"/>
              </a:spcBef>
            </a:pPr>
            <a:r>
              <a:rPr sz="2800" b="1" spc="25" dirty="0">
                <a:latin typeface="Tahoma"/>
                <a:cs typeface="Tahoma"/>
              </a:rPr>
              <a:t>A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185" dirty="0">
                <a:latin typeface="Tahoma"/>
                <a:cs typeface="Tahoma"/>
              </a:rPr>
              <a:t>longitud</a:t>
            </a:r>
            <a:r>
              <a:rPr sz="2800" b="1" spc="-114" dirty="0">
                <a:latin typeface="Tahoma"/>
                <a:cs typeface="Tahoma"/>
              </a:rPr>
              <a:t>i</a:t>
            </a:r>
            <a:r>
              <a:rPr sz="2800" b="1" spc="-245" dirty="0">
                <a:latin typeface="Tahoma"/>
                <a:cs typeface="Tahoma"/>
              </a:rPr>
              <a:t>n</a:t>
            </a:r>
            <a:r>
              <a:rPr sz="2800" b="1" spc="-240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245" dirty="0">
                <a:latin typeface="Tahoma"/>
                <a:cs typeface="Tahoma"/>
              </a:rPr>
              <a:t>ima</a:t>
            </a:r>
            <a:r>
              <a:rPr sz="2800" b="1" spc="-229" dirty="0">
                <a:latin typeface="Tahoma"/>
                <a:cs typeface="Tahoma"/>
              </a:rPr>
              <a:t>ge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of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260" dirty="0">
                <a:latin typeface="Tahoma"/>
                <a:cs typeface="Tahoma"/>
              </a:rPr>
              <a:t>a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125" dirty="0">
                <a:latin typeface="Tahoma"/>
                <a:cs typeface="Tahoma"/>
              </a:rPr>
              <a:t>loop  </a:t>
            </a:r>
            <a:r>
              <a:rPr sz="2800" b="1" spc="-95" dirty="0">
                <a:latin typeface="Tahoma"/>
                <a:cs typeface="Tahoma"/>
              </a:rPr>
              <a:t>of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229" dirty="0">
                <a:latin typeface="Tahoma"/>
                <a:cs typeface="Tahoma"/>
              </a:rPr>
              <a:t>s</a:t>
            </a:r>
            <a:r>
              <a:rPr sz="2800" b="1" spc="-360" dirty="0">
                <a:latin typeface="Tahoma"/>
                <a:cs typeface="Tahoma"/>
              </a:rPr>
              <a:t>m</a:t>
            </a:r>
            <a:r>
              <a:rPr sz="2800" b="1" spc="-235" dirty="0">
                <a:latin typeface="Tahoma"/>
                <a:cs typeface="Tahoma"/>
              </a:rPr>
              <a:t>a</a:t>
            </a:r>
            <a:r>
              <a:rPr sz="2800" b="1" spc="-150" dirty="0">
                <a:latin typeface="Tahoma"/>
                <a:cs typeface="Tahoma"/>
              </a:rPr>
              <a:t>ll</a:t>
            </a:r>
            <a:r>
              <a:rPr sz="2800" b="1" spc="-120" dirty="0">
                <a:latin typeface="Tahoma"/>
                <a:cs typeface="Tahoma"/>
              </a:rPr>
              <a:t> </a:t>
            </a:r>
            <a:r>
              <a:rPr sz="2800" b="1" spc="-160" dirty="0">
                <a:latin typeface="Tahoma"/>
                <a:cs typeface="Tahoma"/>
              </a:rPr>
              <a:t>bo</a:t>
            </a:r>
            <a:r>
              <a:rPr sz="2800" b="1" spc="-240" dirty="0">
                <a:latin typeface="Tahoma"/>
                <a:cs typeface="Tahoma"/>
              </a:rPr>
              <a:t>w</a:t>
            </a:r>
            <a:r>
              <a:rPr sz="2800" b="1" spc="-160" dirty="0">
                <a:latin typeface="Tahoma"/>
                <a:cs typeface="Tahoma"/>
              </a:rPr>
              <a:t>el</a:t>
            </a:r>
            <a:r>
              <a:rPr sz="2800" b="1" spc="-135" dirty="0">
                <a:latin typeface="Tahoma"/>
                <a:cs typeface="Tahoma"/>
              </a:rPr>
              <a:t> </a:t>
            </a:r>
            <a:r>
              <a:rPr sz="2800" b="1" spc="-190" dirty="0">
                <a:latin typeface="Tahoma"/>
                <a:cs typeface="Tahoma"/>
              </a:rPr>
              <a:t>s</a:t>
            </a:r>
            <a:r>
              <a:rPr sz="2800" b="1" spc="-254" dirty="0">
                <a:latin typeface="Tahoma"/>
                <a:cs typeface="Tahoma"/>
              </a:rPr>
              <a:t>h</a:t>
            </a:r>
            <a:r>
              <a:rPr sz="2800" b="1" spc="-195" dirty="0">
                <a:latin typeface="Tahoma"/>
                <a:cs typeface="Tahoma"/>
              </a:rPr>
              <a:t>ows</a:t>
            </a:r>
            <a:endParaRPr sz="2800">
              <a:latin typeface="Tahoma"/>
              <a:cs typeface="Tahoma"/>
            </a:endParaRPr>
          </a:p>
          <a:p>
            <a:pPr marL="12700" marR="53340">
              <a:lnSpc>
                <a:spcPts val="3020"/>
              </a:lnSpc>
              <a:spcBef>
                <a:spcPts val="10"/>
              </a:spcBef>
            </a:pPr>
            <a:r>
              <a:rPr sz="2800" b="1" spc="-215" dirty="0">
                <a:latin typeface="Tahoma"/>
                <a:cs typeface="Tahoma"/>
              </a:rPr>
              <a:t>a</a:t>
            </a:r>
            <a:r>
              <a:rPr sz="2800" b="1" spc="-240" dirty="0">
                <a:latin typeface="Tahoma"/>
                <a:cs typeface="Tahoma"/>
              </a:rPr>
              <a:t>b</a:t>
            </a:r>
            <a:r>
              <a:rPr sz="2800" b="1" spc="-225" dirty="0">
                <a:latin typeface="Tahoma"/>
                <a:cs typeface="Tahoma"/>
              </a:rPr>
              <a:t>norm</a:t>
            </a:r>
            <a:r>
              <a:rPr sz="2800" b="1" spc="-220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254" dirty="0">
                <a:latin typeface="Tahoma"/>
                <a:cs typeface="Tahoma"/>
              </a:rPr>
              <a:t>mur</a:t>
            </a:r>
            <a:r>
              <a:rPr sz="2800" b="1" spc="-235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165" dirty="0">
                <a:latin typeface="Tahoma"/>
                <a:cs typeface="Tahoma"/>
              </a:rPr>
              <a:t>thicke</a:t>
            </a:r>
            <a:r>
              <a:rPr sz="2800" b="1" spc="-220" dirty="0">
                <a:latin typeface="Tahoma"/>
                <a:cs typeface="Tahoma"/>
              </a:rPr>
              <a:t>n</a:t>
            </a:r>
            <a:r>
              <a:rPr sz="2800" b="1" spc="-175" dirty="0">
                <a:latin typeface="Tahoma"/>
                <a:cs typeface="Tahoma"/>
              </a:rPr>
              <a:t>ing  </a:t>
            </a:r>
            <a:r>
              <a:rPr sz="2800" b="1" spc="-245" dirty="0">
                <a:latin typeface="Tahoma"/>
                <a:cs typeface="Tahoma"/>
              </a:rPr>
              <a:t>(arrow</a:t>
            </a:r>
            <a:r>
              <a:rPr sz="2800" b="1" spc="-229" dirty="0">
                <a:latin typeface="Tahoma"/>
                <a:cs typeface="Tahoma"/>
              </a:rPr>
              <a:t>s</a:t>
            </a:r>
            <a:r>
              <a:rPr sz="2800" b="1" spc="-360" dirty="0">
                <a:latin typeface="Tahoma"/>
                <a:cs typeface="Tahoma"/>
              </a:rPr>
              <a:t>).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-175" dirty="0">
                <a:latin typeface="Tahoma"/>
                <a:cs typeface="Tahoma"/>
              </a:rPr>
              <a:t>Normal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190" dirty="0">
                <a:latin typeface="Tahoma"/>
                <a:cs typeface="Tahoma"/>
              </a:rPr>
              <a:t>bow</a:t>
            </a:r>
            <a:r>
              <a:rPr sz="2800" b="1" spc="-170" dirty="0">
                <a:latin typeface="Tahoma"/>
                <a:cs typeface="Tahoma"/>
              </a:rPr>
              <a:t>e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245" dirty="0">
                <a:latin typeface="Tahoma"/>
                <a:cs typeface="Tahoma"/>
              </a:rPr>
              <a:t>h</a:t>
            </a:r>
            <a:r>
              <a:rPr sz="2800" b="1" spc="-240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s  </a:t>
            </a:r>
            <a:r>
              <a:rPr sz="2800" b="1" spc="-240" dirty="0">
                <a:latin typeface="Tahoma"/>
                <a:cs typeface="Tahoma"/>
              </a:rPr>
              <a:t>an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200" dirty="0">
                <a:latin typeface="Tahoma"/>
                <a:cs typeface="Tahoma"/>
              </a:rPr>
              <a:t>aver</a:t>
            </a:r>
            <a:r>
              <a:rPr sz="2800" b="1" spc="-225" dirty="0">
                <a:latin typeface="Tahoma"/>
                <a:cs typeface="Tahoma"/>
              </a:rPr>
              <a:t>a</a:t>
            </a:r>
            <a:r>
              <a:rPr sz="2800" b="1" spc="-229" dirty="0">
                <a:latin typeface="Tahoma"/>
                <a:cs typeface="Tahoma"/>
              </a:rPr>
              <a:t>ge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spc="-254" dirty="0">
                <a:latin typeface="Tahoma"/>
                <a:cs typeface="Tahoma"/>
              </a:rPr>
              <a:t>mur</a:t>
            </a:r>
            <a:r>
              <a:rPr sz="2800" b="1" spc="-235" dirty="0">
                <a:latin typeface="Tahoma"/>
                <a:cs typeface="Tahoma"/>
              </a:rPr>
              <a:t>a</a:t>
            </a:r>
            <a:r>
              <a:rPr sz="2800" b="1" spc="-155" dirty="0">
                <a:latin typeface="Tahoma"/>
                <a:cs typeface="Tahoma"/>
              </a:rPr>
              <a:t>l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170" dirty="0">
                <a:latin typeface="Tahoma"/>
                <a:cs typeface="Tahoma"/>
              </a:rPr>
              <a:t>thickn</a:t>
            </a:r>
            <a:r>
              <a:rPr sz="2800" b="1" spc="-204" dirty="0">
                <a:latin typeface="Tahoma"/>
                <a:cs typeface="Tahoma"/>
              </a:rPr>
              <a:t>e</a:t>
            </a:r>
            <a:r>
              <a:rPr sz="2800" b="1" spc="-215" dirty="0">
                <a:latin typeface="Tahoma"/>
                <a:cs typeface="Tahoma"/>
              </a:rPr>
              <a:t>ss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-145" dirty="0">
                <a:latin typeface="Tahoma"/>
                <a:cs typeface="Tahoma"/>
              </a:rPr>
              <a:t>in  </a:t>
            </a:r>
            <a:r>
              <a:rPr sz="2800" b="1" spc="-170" dirty="0">
                <a:latin typeface="Tahoma"/>
                <a:cs typeface="Tahoma"/>
              </a:rPr>
              <a:t>the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225" dirty="0">
                <a:latin typeface="Tahoma"/>
                <a:cs typeface="Tahoma"/>
              </a:rPr>
              <a:t>ran</a:t>
            </a:r>
            <a:r>
              <a:rPr sz="2800" b="1" spc="-265" dirty="0">
                <a:latin typeface="Tahoma"/>
                <a:cs typeface="Tahoma"/>
              </a:rPr>
              <a:t>g</a:t>
            </a:r>
            <a:r>
              <a:rPr sz="2800" b="1" spc="-170" dirty="0">
                <a:latin typeface="Tahoma"/>
                <a:cs typeface="Tahoma"/>
              </a:rPr>
              <a:t>e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of</a:t>
            </a:r>
            <a:r>
              <a:rPr sz="2800" b="1" spc="-145" dirty="0">
                <a:latin typeface="Tahoma"/>
                <a:cs typeface="Tahoma"/>
              </a:rPr>
              <a:t> </a:t>
            </a:r>
            <a:r>
              <a:rPr sz="2800" b="1" spc="-165" dirty="0">
                <a:latin typeface="Tahoma"/>
                <a:cs typeface="Tahoma"/>
              </a:rPr>
              <a:t>3–</a:t>
            </a:r>
            <a:r>
              <a:rPr sz="2800" b="1" spc="-160" dirty="0">
                <a:latin typeface="Tahoma"/>
                <a:cs typeface="Tahoma"/>
              </a:rPr>
              <a:t>5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330" dirty="0">
                <a:latin typeface="Tahoma"/>
                <a:cs typeface="Tahoma"/>
              </a:rPr>
              <a:t>m</a:t>
            </a:r>
            <a:r>
              <a:rPr sz="2800" b="1" spc="-340" dirty="0">
                <a:latin typeface="Tahoma"/>
                <a:cs typeface="Tahoma"/>
              </a:rPr>
              <a:t>m</a:t>
            </a:r>
            <a:r>
              <a:rPr sz="2800" b="1" spc="-225" dirty="0">
                <a:latin typeface="Tahoma"/>
                <a:cs typeface="Tahoma"/>
              </a:rPr>
              <a:t>,</a:t>
            </a:r>
            <a:endParaRPr sz="2800">
              <a:latin typeface="Tahoma"/>
              <a:cs typeface="Tahoma"/>
            </a:endParaRPr>
          </a:p>
          <a:p>
            <a:pPr marL="12700" marR="346710">
              <a:lnSpc>
                <a:spcPts val="3020"/>
              </a:lnSpc>
              <a:spcBef>
                <a:spcPts val="20"/>
              </a:spcBef>
            </a:pPr>
            <a:r>
              <a:rPr sz="2800" b="1" spc="-180" dirty="0">
                <a:latin typeface="Tahoma"/>
                <a:cs typeface="Tahoma"/>
              </a:rPr>
              <a:t>depe</a:t>
            </a:r>
            <a:r>
              <a:rPr sz="2800" b="1" spc="-200" dirty="0">
                <a:latin typeface="Tahoma"/>
                <a:cs typeface="Tahoma"/>
              </a:rPr>
              <a:t>n</a:t>
            </a:r>
            <a:r>
              <a:rPr sz="2800" b="1" spc="-204" dirty="0">
                <a:latin typeface="Tahoma"/>
                <a:cs typeface="Tahoma"/>
              </a:rPr>
              <a:t>d</a:t>
            </a:r>
            <a:r>
              <a:rPr sz="2800" b="1" spc="-215" dirty="0">
                <a:latin typeface="Tahoma"/>
                <a:cs typeface="Tahoma"/>
              </a:rPr>
              <a:t>ing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170" dirty="0">
                <a:latin typeface="Tahoma"/>
                <a:cs typeface="Tahoma"/>
              </a:rPr>
              <a:t>on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170" dirty="0">
                <a:latin typeface="Tahoma"/>
                <a:cs typeface="Tahoma"/>
              </a:rPr>
              <a:t>the</a:t>
            </a:r>
            <a:r>
              <a:rPr sz="2800" b="1" spc="-145" dirty="0">
                <a:latin typeface="Tahoma"/>
                <a:cs typeface="Tahoma"/>
              </a:rPr>
              <a:t> </a:t>
            </a:r>
            <a:r>
              <a:rPr sz="2800" b="1" spc="-180" dirty="0">
                <a:latin typeface="Tahoma"/>
                <a:cs typeface="Tahoma"/>
              </a:rPr>
              <a:t>de</a:t>
            </a:r>
            <a:r>
              <a:rPr sz="2800" b="1" spc="-200" dirty="0">
                <a:latin typeface="Tahoma"/>
                <a:cs typeface="Tahoma"/>
              </a:rPr>
              <a:t>gree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80" dirty="0">
                <a:latin typeface="Tahoma"/>
                <a:cs typeface="Tahoma"/>
              </a:rPr>
              <a:t>of  </a:t>
            </a:r>
            <a:r>
              <a:rPr sz="2800" b="1" spc="-170" dirty="0">
                <a:latin typeface="Tahoma"/>
                <a:cs typeface="Tahoma"/>
              </a:rPr>
              <a:t>distention.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</a:pPr>
            <a:r>
              <a:rPr sz="2800" b="1" spc="-220" dirty="0">
                <a:latin typeface="Tahoma"/>
                <a:cs typeface="Tahoma"/>
              </a:rPr>
              <a:t>Star: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204" dirty="0">
                <a:latin typeface="Tahoma"/>
                <a:cs typeface="Tahoma"/>
              </a:rPr>
              <a:t>asc</a:t>
            </a:r>
            <a:r>
              <a:rPr sz="2800" b="1" spc="-160" dirty="0">
                <a:latin typeface="Tahoma"/>
                <a:cs typeface="Tahoma"/>
              </a:rPr>
              <a:t>ites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5644" y="829055"/>
            <a:ext cx="5634228" cy="5657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9352"/>
            <a:ext cx="10515600" cy="47548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0868" y="5058536"/>
            <a:ext cx="117036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ahoma"/>
                <a:cs typeface="Tahoma"/>
              </a:rPr>
              <a:t>Bo</a:t>
            </a:r>
            <a:r>
              <a:rPr sz="1800" b="1" spc="-125" dirty="0">
                <a:latin typeface="Tahoma"/>
                <a:cs typeface="Tahoma"/>
              </a:rPr>
              <a:t>w</a:t>
            </a:r>
            <a:r>
              <a:rPr sz="1800" b="1" spc="-105" dirty="0">
                <a:latin typeface="Tahoma"/>
                <a:cs typeface="Tahoma"/>
              </a:rPr>
              <a:t>el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o</a:t>
            </a:r>
            <a:r>
              <a:rPr sz="1800" b="1" spc="-105" dirty="0">
                <a:latin typeface="Tahoma"/>
                <a:cs typeface="Tahoma"/>
              </a:rPr>
              <a:t>bstr</a:t>
            </a:r>
            <a:r>
              <a:rPr sz="1800" b="1" spc="-145" dirty="0">
                <a:latin typeface="Tahoma"/>
                <a:cs typeface="Tahoma"/>
              </a:rPr>
              <a:t>u</a:t>
            </a:r>
            <a:r>
              <a:rPr sz="1800" b="1" spc="-75" dirty="0">
                <a:latin typeface="Tahoma"/>
                <a:cs typeface="Tahoma"/>
              </a:rPr>
              <a:t>cti</a:t>
            </a:r>
            <a:r>
              <a:rPr sz="1800" b="1" spc="-12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n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85" dirty="0">
                <a:latin typeface="Tahoma"/>
                <a:cs typeface="Tahoma"/>
              </a:rPr>
              <a:t>w</a:t>
            </a:r>
            <a:r>
              <a:rPr sz="1800" b="1" spc="-75" dirty="0">
                <a:latin typeface="Tahoma"/>
                <a:cs typeface="Tahoma"/>
              </a:rPr>
              <a:t>i</a:t>
            </a:r>
            <a:r>
              <a:rPr sz="1800" b="1" spc="-110" dirty="0">
                <a:latin typeface="Tahoma"/>
                <a:cs typeface="Tahoma"/>
              </a:rPr>
              <a:t>th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free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fluid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05" dirty="0">
                <a:latin typeface="Tahoma"/>
                <a:cs typeface="Tahoma"/>
              </a:rPr>
              <a:t>Ultrasound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abdomen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229" dirty="0">
                <a:latin typeface="Tahoma"/>
                <a:cs typeface="Tahoma"/>
              </a:rPr>
              <a:t>(a: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longitudinal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plane;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b: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axial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plane)</a:t>
            </a:r>
            <a:endParaRPr sz="1800">
              <a:latin typeface="Tahoma"/>
              <a:cs typeface="Tahoma"/>
            </a:endParaRPr>
          </a:p>
          <a:p>
            <a:pPr marL="12700" marR="326390">
              <a:lnSpc>
                <a:spcPct val="100000"/>
              </a:lnSpc>
            </a:pPr>
            <a:r>
              <a:rPr sz="1800" b="1" spc="15" dirty="0">
                <a:latin typeface="Tahoma"/>
                <a:cs typeface="Tahoma"/>
              </a:rPr>
              <a:t>A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fluid-filled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dilated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small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bowel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loop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contains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floating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hyperechoic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material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(green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overlay).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Hypoechoic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fluid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is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seen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adjacent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to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the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loop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(blue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overlay).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The</a:t>
            </a:r>
            <a:r>
              <a:rPr sz="1800" b="1" spc="-10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bowel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wall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is</a:t>
            </a:r>
            <a:r>
              <a:rPr sz="1800" b="1" spc="-10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thickened.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90" dirty="0">
                <a:latin typeface="Tahoma"/>
                <a:cs typeface="Tahoma"/>
              </a:rPr>
              <a:t>The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presence</a:t>
            </a:r>
            <a:r>
              <a:rPr sz="1800" b="1" spc="-10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of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free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fluid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between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dilated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bowel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loops,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wall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thickening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285" dirty="0">
                <a:latin typeface="Tahoma"/>
                <a:cs typeface="Tahoma"/>
              </a:rPr>
              <a:t>(&gt;3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220" dirty="0">
                <a:latin typeface="Tahoma"/>
                <a:cs typeface="Tahoma"/>
              </a:rPr>
              <a:t>mm),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and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aperistalsis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raises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concern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for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00" dirty="0">
                <a:latin typeface="Tahoma"/>
                <a:cs typeface="Tahoma"/>
              </a:rPr>
              <a:t>b</a:t>
            </a:r>
            <a:r>
              <a:rPr sz="1800" b="1" spc="-105" dirty="0">
                <a:latin typeface="Tahoma"/>
                <a:cs typeface="Tahoma"/>
              </a:rPr>
              <a:t>o</a:t>
            </a:r>
            <a:r>
              <a:rPr sz="1800" b="1" spc="-160" dirty="0">
                <a:latin typeface="Tahoma"/>
                <a:cs typeface="Tahoma"/>
              </a:rPr>
              <a:t>w</a:t>
            </a:r>
            <a:r>
              <a:rPr sz="1800" b="1" spc="-120" dirty="0">
                <a:latin typeface="Tahoma"/>
                <a:cs typeface="Tahoma"/>
              </a:rPr>
              <a:t>e</a:t>
            </a:r>
            <a:r>
              <a:rPr sz="1800" b="1" spc="-100" dirty="0">
                <a:latin typeface="Tahoma"/>
                <a:cs typeface="Tahoma"/>
              </a:rPr>
              <a:t>l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inf</a:t>
            </a:r>
            <a:r>
              <a:rPr sz="1800" b="1" spc="-120" dirty="0">
                <a:latin typeface="Tahoma"/>
                <a:cs typeface="Tahoma"/>
              </a:rPr>
              <a:t>ar</a:t>
            </a:r>
            <a:r>
              <a:rPr sz="1800" b="1" spc="-125" dirty="0">
                <a:latin typeface="Tahoma"/>
                <a:cs typeface="Tahoma"/>
              </a:rPr>
              <a:t>c</a:t>
            </a:r>
            <a:r>
              <a:rPr sz="1800" b="1" spc="-105" dirty="0">
                <a:latin typeface="Tahoma"/>
                <a:cs typeface="Tahoma"/>
              </a:rPr>
              <a:t>tion.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52482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" dirty="0"/>
              <a:t>Treatment 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16330" y="1710893"/>
            <a:ext cx="9627235" cy="389337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735"/>
              </a:spcBef>
            </a:pPr>
            <a:r>
              <a:rPr sz="2800" spc="-20" dirty="0">
                <a:latin typeface="Calibri"/>
                <a:cs typeface="Calibri"/>
              </a:rPr>
              <a:t>depends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5" dirty="0">
                <a:latin typeface="Calibri"/>
                <a:cs typeface="Calibri"/>
              </a:rPr>
              <a:t>severity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etiology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obstruction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clinical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presentation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patient: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25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b="1" spc="-30" dirty="0">
                <a:latin typeface="Calibri"/>
                <a:cs typeface="Calibri"/>
              </a:rPr>
              <a:t>Conservative treatment </a:t>
            </a:r>
            <a:r>
              <a:rPr sz="2800" spc="-3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697865" marR="125730" lvl="1" indent="-228600">
              <a:lnSpc>
                <a:spcPct val="77400"/>
              </a:lnSpc>
              <a:spcBef>
                <a:spcPts val="52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case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simple </a:t>
            </a:r>
            <a:r>
              <a:rPr sz="2800" spc="-20" dirty="0">
                <a:latin typeface="Calibri"/>
                <a:cs typeface="Calibri"/>
              </a:rPr>
              <a:t>bowel </a:t>
            </a:r>
            <a:r>
              <a:rPr sz="2800" spc="-30" dirty="0">
                <a:latin typeface="Calibri"/>
                <a:cs typeface="Calibri"/>
              </a:rPr>
              <a:t>obstruction </a:t>
            </a:r>
            <a:r>
              <a:rPr sz="2800" spc="-15" dirty="0">
                <a:latin typeface="Calibri"/>
                <a:cs typeface="Calibri"/>
              </a:rPr>
              <a:t>with </a:t>
            </a: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evidence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complications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(e.g.,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partial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bowel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obstruction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postoperative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ileus)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055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b="1" spc="-45" dirty="0">
                <a:latin typeface="Calibri"/>
                <a:cs typeface="Calibri"/>
              </a:rPr>
              <a:t>Interventional</a:t>
            </a:r>
            <a:r>
              <a:rPr lang="en-US" sz="2800" b="1" spc="-15" dirty="0">
                <a:latin typeface="Calibri"/>
                <a:cs typeface="Calibri"/>
              </a:rPr>
              <a:t> treatment </a:t>
            </a:r>
            <a:r>
              <a:rPr sz="2800" spc="-30" dirty="0">
                <a:latin typeface="Calibri"/>
                <a:cs typeface="Calibri"/>
              </a:rPr>
              <a:t>:</a:t>
            </a:r>
            <a:r>
              <a:rPr sz="2800" spc="-25" dirty="0">
                <a:latin typeface="Calibri"/>
                <a:cs typeface="Calibri"/>
              </a:rPr>
              <a:t>Endoscopic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intervention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marL="241300" indent="-228600">
              <a:lnSpc>
                <a:spcPts val="3055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b="1" spc="-35" dirty="0">
                <a:latin typeface="Calibri"/>
                <a:cs typeface="Calibri"/>
              </a:rPr>
              <a:t>Surgery</a:t>
            </a:r>
            <a:endParaRPr sz="2800" b="1" dirty="0">
              <a:latin typeface="Calibri"/>
              <a:cs typeface="Calibri"/>
            </a:endParaRPr>
          </a:p>
          <a:p>
            <a:pPr marL="241300" marR="144145" indent="-228600">
              <a:lnSpc>
                <a:spcPts val="2700"/>
              </a:lnSpc>
              <a:spcBef>
                <a:spcPts val="11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Identify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treat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underlying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cause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(e.g.,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treat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underlying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malignancy)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635" y="0"/>
            <a:ext cx="6057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45515E"/>
                </a:solidFill>
              </a:rPr>
              <a:t>Conservative treatment </a:t>
            </a:r>
            <a:endParaRPr dirty="0">
              <a:solidFill>
                <a:srgbClr val="45515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643" y="611603"/>
            <a:ext cx="10960100" cy="5827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ni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su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45" dirty="0">
                <a:latin typeface="Calibri"/>
                <a:cs typeface="Calibri"/>
              </a:rPr>
              <a:t>o</a:t>
            </a:r>
            <a:r>
              <a:rPr sz="2800" spc="-6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(NP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sz="2800" spc="-25" dirty="0">
                <a:latin typeface="Calibri"/>
                <a:cs typeface="Calibri"/>
              </a:rPr>
              <a:t>Supportive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care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IV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therapy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(initial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resuscitation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followed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maintenance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fluid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therapy)</a:t>
            </a:r>
            <a:endParaRPr sz="2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y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pl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65" dirty="0">
                <a:latin typeface="Calibri"/>
                <a:cs typeface="Calibri"/>
              </a:rPr>
              <a:t>Parenteral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analgesics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(nonopioid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analgesics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preferred)</a:t>
            </a:r>
            <a:endParaRPr sz="2400" dirty="0">
              <a:latin typeface="Calibri"/>
              <a:cs typeface="Calibri"/>
            </a:endParaRPr>
          </a:p>
          <a:p>
            <a:pPr marL="1155700" marR="913130" lvl="2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30" dirty="0">
                <a:latin typeface="Calibri"/>
                <a:cs typeface="Calibri"/>
              </a:rPr>
              <a:t>Prophylactic </a:t>
            </a:r>
            <a:r>
              <a:rPr sz="2400" spc="-20" dirty="0">
                <a:latin typeface="Calibri"/>
                <a:cs typeface="Calibri"/>
              </a:rPr>
              <a:t>antibiotic </a:t>
            </a:r>
            <a:r>
              <a:rPr sz="2400" spc="-30" dirty="0">
                <a:latin typeface="Calibri"/>
                <a:cs typeface="Calibri"/>
              </a:rPr>
              <a:t>therapy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not </a:t>
            </a:r>
            <a:r>
              <a:rPr sz="2400" spc="-20" dirty="0">
                <a:latin typeface="Calibri"/>
                <a:cs typeface="Calibri"/>
              </a:rPr>
              <a:t>routinely </a:t>
            </a:r>
            <a:r>
              <a:rPr sz="2400" spc="-30" dirty="0">
                <a:latin typeface="Calibri"/>
                <a:cs typeface="Calibri"/>
              </a:rPr>
              <a:t>indicated </a:t>
            </a:r>
            <a:r>
              <a:rPr sz="2400" spc="-55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simple </a:t>
            </a:r>
            <a:r>
              <a:rPr sz="2400" spc="-30" dirty="0">
                <a:latin typeface="Calibri"/>
                <a:cs typeface="Calibri"/>
              </a:rPr>
              <a:t>bowel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obstruction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that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being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managed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nonoperatively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75"/>
              </a:spcBef>
              <a:buFont typeface="Arial MT"/>
              <a:buChar char="•"/>
              <a:tabLst>
                <a:tab pos="699135" algn="l"/>
              </a:tabLst>
            </a:pPr>
            <a:r>
              <a:rPr sz="2800" spc="-35" dirty="0">
                <a:latin typeface="Calibri"/>
                <a:cs typeface="Calibri"/>
              </a:rPr>
              <a:t>Nasogastric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decompression,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consider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NG tube</a:t>
            </a:r>
            <a:r>
              <a:rPr sz="2800" spc="-15" dirty="0">
                <a:latin typeface="Calibri"/>
                <a:cs typeface="Calibri"/>
              </a:rPr>
              <a:t> in: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00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spc="-85" dirty="0">
                <a:latin typeface="Calibri"/>
                <a:cs typeface="Calibri"/>
              </a:rPr>
              <a:t>r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i</a:t>
            </a:r>
            <a:r>
              <a:rPr sz="2400" spc="-75" dirty="0">
                <a:latin typeface="Calibri"/>
                <a:cs typeface="Calibri"/>
              </a:rPr>
              <a:t>st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spc="-7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g</a:t>
            </a: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5" dirty="0">
                <a:latin typeface="Calibri"/>
                <a:cs typeface="Calibri"/>
              </a:rPr>
              <a:t>Signifi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upp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di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pl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b</a:t>
            </a:r>
            <a:r>
              <a:rPr sz="2400" spc="-6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60" dirty="0">
                <a:latin typeface="Calibri"/>
                <a:cs typeface="Calibri"/>
              </a:rPr>
              <a:t>Volvulus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534" rIns="0" bIns="0" rtlCol="0">
            <a:spAutoFit/>
          </a:bodyPr>
          <a:lstStyle/>
          <a:p>
            <a:pPr marL="4471670" marR="5080" indent="-3223895">
              <a:lnSpc>
                <a:spcPts val="4800"/>
              </a:lnSpc>
              <a:spcBef>
                <a:spcPts val="660"/>
              </a:spcBef>
            </a:pPr>
            <a:r>
              <a:rPr spc="-45" dirty="0"/>
              <a:t>Interventional</a:t>
            </a:r>
            <a:r>
              <a:rPr spc="-170" dirty="0"/>
              <a:t> </a:t>
            </a:r>
            <a:r>
              <a:rPr spc="-45" dirty="0"/>
              <a:t>management</a:t>
            </a:r>
            <a:r>
              <a:rPr spc="-265" dirty="0"/>
              <a:t> </a:t>
            </a:r>
            <a:r>
              <a:rPr dirty="0"/>
              <a:t>–</a:t>
            </a:r>
            <a:r>
              <a:rPr spc="-105" dirty="0"/>
              <a:t> </a:t>
            </a:r>
            <a:r>
              <a:rPr spc="-15" dirty="0"/>
              <a:t>Endoscopic </a:t>
            </a:r>
            <a:r>
              <a:rPr spc="-980" dirty="0"/>
              <a:t> </a:t>
            </a:r>
            <a:r>
              <a:rPr spc="-25" dirty="0"/>
              <a:t>intervention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914" y="1747469"/>
            <a:ext cx="10910570" cy="26103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marR="36830" indent="-228600">
              <a:lnSpc>
                <a:spcPts val="3000"/>
              </a:lnSpc>
              <a:spcBef>
                <a:spcPts val="495"/>
              </a:spcBef>
              <a:buSzPct val="85714"/>
              <a:buFont typeface="Wingdings"/>
              <a:buChar char=""/>
              <a:tabLst>
                <a:tab pos="296545" algn="l"/>
              </a:tabLst>
            </a:pPr>
            <a:r>
              <a:rPr sz="2800" spc="-15" dirty="0">
                <a:latin typeface="Calibri"/>
                <a:cs typeface="Calibri"/>
              </a:rPr>
              <a:t>Endoscopic </a:t>
            </a:r>
            <a:r>
              <a:rPr sz="2800" spc="-40" dirty="0">
                <a:latin typeface="Calibri"/>
                <a:cs typeface="Calibri"/>
              </a:rPr>
              <a:t>interventions </a:t>
            </a:r>
            <a:r>
              <a:rPr sz="2800" spc="-5" dirty="0">
                <a:latin typeface="Calibri"/>
                <a:cs typeface="Calibri"/>
              </a:rPr>
              <a:t>can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30" dirty="0">
                <a:latin typeface="Calibri"/>
                <a:cs typeface="Calibri"/>
              </a:rPr>
              <a:t>considered </a:t>
            </a: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bowel </a:t>
            </a:r>
            <a:r>
              <a:rPr sz="2800" spc="-20" dirty="0">
                <a:latin typeface="Calibri"/>
                <a:cs typeface="Calibri"/>
              </a:rPr>
              <a:t>obstruction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no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strangulation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 perforation.</a:t>
            </a:r>
            <a:endParaRPr sz="28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470"/>
              </a:spcBef>
              <a:buSzPct val="85714"/>
              <a:buFont typeface="Wingdings"/>
              <a:buChar char=""/>
              <a:tabLst>
                <a:tab pos="330200" algn="l"/>
              </a:tabLst>
            </a:pPr>
            <a:r>
              <a:rPr sz="2800" b="1" spc="-20" dirty="0">
                <a:latin typeface="Calibri"/>
                <a:cs typeface="Calibri"/>
              </a:rPr>
              <a:t>indications</a:t>
            </a:r>
            <a:r>
              <a:rPr sz="2800" spc="-2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697865" marR="229870" indent="-228600">
              <a:lnSpc>
                <a:spcPts val="3020"/>
              </a:lnSpc>
              <a:spcBef>
                <a:spcPts val="505"/>
              </a:spcBef>
            </a:pPr>
            <a:endParaRPr sz="2800" dirty="0">
              <a:latin typeface="Calibri"/>
              <a:cs typeface="Calibri"/>
            </a:endParaRPr>
          </a:p>
          <a:p>
            <a:pPr marL="697865" marR="5080" indent="-228600">
              <a:lnSpc>
                <a:spcPts val="3030"/>
              </a:lnSpc>
              <a:spcBef>
                <a:spcPts val="459"/>
              </a:spcBef>
            </a:pPr>
            <a:r>
              <a:rPr sz="2800" spc="-20" dirty="0">
                <a:latin typeface="Courier New"/>
                <a:cs typeface="Courier New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Inoperable malignant </a:t>
            </a:r>
            <a:r>
              <a:rPr sz="2800" b="1" spc="-15" dirty="0">
                <a:latin typeface="Calibri"/>
                <a:cs typeface="Calibri"/>
              </a:rPr>
              <a:t>bowel obstruction</a:t>
            </a:r>
            <a:r>
              <a:rPr sz="2800" spc="-15" dirty="0">
                <a:latin typeface="Calibri"/>
                <a:cs typeface="Calibri"/>
              </a:rPr>
              <a:t>: </a:t>
            </a:r>
            <a:r>
              <a:rPr sz="2800" spc="-20" dirty="0">
                <a:latin typeface="Calibri"/>
                <a:cs typeface="Calibri"/>
              </a:rPr>
              <a:t>Consider placement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5" dirty="0">
                <a:latin typeface="Calibri"/>
                <a:cs typeface="Calibri"/>
              </a:rPr>
              <a:t>stents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decompression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tubes.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89123"/>
            <a:ext cx="11455400" cy="1485309"/>
          </a:xfrm>
          <a:prstGeom prst="rect">
            <a:avLst/>
          </a:prstGeom>
        </p:spPr>
        <p:txBody>
          <a:bodyPr vert="horz" wrap="square" lIns="0" tIns="683544" rIns="0" bIns="0" rtlCol="0">
            <a:spAutoFit/>
          </a:bodyPr>
          <a:lstStyle/>
          <a:p>
            <a:pPr marL="192405" marR="5080" indent="95885">
              <a:lnSpc>
                <a:spcPts val="3110"/>
              </a:lnSpc>
              <a:spcBef>
                <a:spcPts val="815"/>
              </a:spcBef>
            </a:pPr>
            <a:r>
              <a:rPr sz="320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*</a:t>
            </a:r>
            <a:r>
              <a:rPr sz="3200" spc="-14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 </a:t>
            </a:r>
            <a:r>
              <a:rPr sz="2800" spc="-2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Intu</a:t>
            </a:r>
            <a:r>
              <a:rPr sz="2800" spc="-1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ss</a:t>
            </a:r>
            <a:r>
              <a:rPr sz="2800" spc="-2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u</a:t>
            </a:r>
            <a:r>
              <a:rPr sz="2800" spc="-1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s</a:t>
            </a:r>
            <a:r>
              <a:rPr sz="2800" spc="-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c</a:t>
            </a:r>
            <a:r>
              <a:rPr sz="2800" spc="-2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e</a:t>
            </a:r>
            <a:r>
              <a:rPr sz="2800" spc="-2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pt</a:t>
            </a:r>
            <a:r>
              <a:rPr sz="2800" spc="-2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i</a:t>
            </a:r>
            <a:r>
              <a:rPr sz="2800" spc="-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on</a:t>
            </a:r>
            <a:r>
              <a:rPr sz="2800" spc="-4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:</a:t>
            </a:r>
            <a:r>
              <a:rPr sz="2800" spc="3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 </a:t>
            </a:r>
            <a:r>
              <a:rPr sz="2800" spc="-3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i</a:t>
            </a:r>
            <a:r>
              <a:rPr sz="2800" spc="-3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n</a:t>
            </a:r>
            <a:r>
              <a:rPr sz="2800" spc="-7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v</a:t>
            </a:r>
            <a:r>
              <a:rPr sz="2800" spc="-2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a</a:t>
            </a:r>
            <a:r>
              <a:rPr sz="2800" spc="-3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gi</a:t>
            </a:r>
            <a:r>
              <a:rPr sz="2800" spc="-3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n</a:t>
            </a:r>
            <a:r>
              <a:rPr sz="2800" spc="-2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a</a:t>
            </a:r>
            <a:r>
              <a:rPr sz="2800" spc="-3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t</a:t>
            </a:r>
            <a:r>
              <a:rPr sz="2800" spc="-3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i</a:t>
            </a:r>
            <a:r>
              <a:rPr sz="2800" spc="-2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o</a:t>
            </a:r>
            <a:r>
              <a:rPr sz="2800" spc="-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n</a:t>
            </a:r>
            <a:r>
              <a:rPr sz="2800" spc="-9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0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</a:t>
            </a:r>
            <a:r>
              <a:rPr sz="2800" spc="-1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</a:t>
            </a:r>
            <a:r>
              <a:rPr sz="2800" spc="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s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eg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m</a:t>
            </a: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e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n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</a:t>
            </a:r>
            <a:r>
              <a:rPr sz="2800" spc="-6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0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</a:t>
            </a:r>
            <a:r>
              <a:rPr sz="2800" spc="-17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w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el</a:t>
            </a:r>
            <a:r>
              <a:rPr sz="2800" spc="-10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i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n</a:t>
            </a:r>
            <a:r>
              <a:rPr sz="2800" spc="-55" dirty="0">
                <a:solidFill>
                  <a:srgbClr val="040404"/>
                </a:solidFill>
                <a:latin typeface="Segoe UI Historic"/>
                <a:cs typeface="Segoe UI Historic"/>
              </a:rPr>
              <a:t>t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</a:t>
            </a:r>
            <a:r>
              <a:rPr sz="2800" spc="-5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distal 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segment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 .</a:t>
            </a:r>
            <a:endParaRPr sz="2800" dirty="0">
              <a:latin typeface="Segoe UI Historic"/>
              <a:cs typeface="Segoe UI Histor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-</a:t>
            </a:r>
            <a:r>
              <a:rPr spc="-10" dirty="0"/>
              <a:t> </a:t>
            </a:r>
            <a:r>
              <a:rPr spc="-15" dirty="0">
                <a:highlight>
                  <a:srgbClr val="FFFF00"/>
                </a:highlight>
              </a:rPr>
              <a:t>ileocolic</a:t>
            </a:r>
            <a:r>
              <a:rPr spc="-25" dirty="0"/>
              <a:t> </a:t>
            </a:r>
            <a:r>
              <a:rPr spc="-15" dirty="0"/>
              <a:t>intussusception</a:t>
            </a:r>
            <a:r>
              <a:rPr spc="-85" dirty="0"/>
              <a:t> </a:t>
            </a:r>
            <a:r>
              <a:rPr spc="-5" dirty="0"/>
              <a:t>is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most</a:t>
            </a:r>
            <a:r>
              <a:rPr spc="-10" dirty="0"/>
              <a:t> </a:t>
            </a:r>
            <a:r>
              <a:rPr spc="-5" dirty="0"/>
              <a:t>common</a:t>
            </a:r>
          </a:p>
          <a:p>
            <a:pPr marL="251460" indent="-239395">
              <a:lnSpc>
                <a:spcPct val="100000"/>
              </a:lnSpc>
              <a:spcBef>
                <a:spcPts val="60"/>
              </a:spcBef>
              <a:buChar char="-"/>
              <a:tabLst>
                <a:tab pos="252095" algn="l"/>
                <a:tab pos="954405" algn="l"/>
              </a:tabLst>
            </a:pPr>
            <a:r>
              <a:rPr spc="-5" dirty="0"/>
              <a:t>the	</a:t>
            </a:r>
            <a:r>
              <a:rPr dirty="0"/>
              <a:t>exact</a:t>
            </a:r>
            <a:r>
              <a:rPr spc="-20" dirty="0"/>
              <a:t> </a:t>
            </a:r>
            <a:r>
              <a:rPr spc="-5" dirty="0"/>
              <a:t>cause</a:t>
            </a:r>
            <a:r>
              <a:rPr spc="-20" dirty="0"/>
              <a:t> </a:t>
            </a:r>
            <a:r>
              <a:rPr spc="-50" dirty="0"/>
              <a:t>of</a:t>
            </a:r>
            <a:r>
              <a:rPr spc="-100" dirty="0"/>
              <a:t> </a:t>
            </a:r>
            <a:r>
              <a:rPr spc="-15" dirty="0"/>
              <a:t>intussusception</a:t>
            </a:r>
            <a:r>
              <a:rPr dirty="0"/>
              <a:t> </a:t>
            </a:r>
            <a:r>
              <a:rPr spc="-5" dirty="0"/>
              <a:t>is</a:t>
            </a:r>
            <a:r>
              <a:rPr spc="-20" dirty="0"/>
              <a:t> </a:t>
            </a:r>
            <a:r>
              <a:rPr spc="-5" dirty="0"/>
              <a:t>unknown</a:t>
            </a:r>
          </a:p>
          <a:p>
            <a:pPr marL="12700" marR="5080">
              <a:lnSpc>
                <a:spcPts val="3020"/>
              </a:lnSpc>
              <a:spcBef>
                <a:spcPts val="445"/>
              </a:spcBef>
              <a:buChar char="-"/>
              <a:tabLst>
                <a:tab pos="252095" algn="l"/>
              </a:tabLst>
            </a:pPr>
            <a:r>
              <a:rPr spc="-15" dirty="0"/>
              <a:t>intussusception</a:t>
            </a:r>
            <a:r>
              <a:rPr spc="15" dirty="0"/>
              <a:t> </a:t>
            </a:r>
            <a:r>
              <a:rPr spc="-15" dirty="0"/>
              <a:t>is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40" dirty="0"/>
              <a:t> </a:t>
            </a:r>
            <a:r>
              <a:rPr spc="-5" dirty="0"/>
              <a:t>most</a:t>
            </a:r>
            <a:r>
              <a:rPr spc="-70" dirty="0"/>
              <a:t> </a:t>
            </a:r>
            <a:r>
              <a:rPr spc="-5" dirty="0"/>
              <a:t>common</a:t>
            </a:r>
            <a:r>
              <a:rPr spc="-120" dirty="0"/>
              <a:t> </a:t>
            </a:r>
            <a:r>
              <a:rPr spc="-5" dirty="0"/>
              <a:t>cause</a:t>
            </a:r>
            <a:r>
              <a:rPr spc="-70" dirty="0"/>
              <a:t>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" dirty="0"/>
              <a:t>bowel</a:t>
            </a:r>
            <a:r>
              <a:rPr spc="-114" dirty="0"/>
              <a:t> </a:t>
            </a:r>
            <a:r>
              <a:rPr spc="-15" dirty="0"/>
              <a:t>obstruction</a:t>
            </a:r>
            <a:r>
              <a:rPr spc="-70" dirty="0"/>
              <a:t> </a:t>
            </a:r>
            <a:r>
              <a:rPr spc="-15" dirty="0"/>
              <a:t>in </a:t>
            </a:r>
            <a:r>
              <a:rPr spc="-755" dirty="0"/>
              <a:t> </a:t>
            </a:r>
            <a:r>
              <a:rPr dirty="0">
                <a:highlight>
                  <a:srgbClr val="FFFF00"/>
                </a:highlight>
              </a:rPr>
              <a:t>first</a:t>
            </a:r>
            <a:r>
              <a:rPr spc="-25" dirty="0">
                <a:highlight>
                  <a:srgbClr val="FFFF00"/>
                </a:highlight>
              </a:rPr>
              <a:t> </a:t>
            </a:r>
            <a:r>
              <a:rPr spc="-20" dirty="0">
                <a:highlight>
                  <a:srgbClr val="FFFF00"/>
                </a:highlight>
              </a:rPr>
              <a:t>two</a:t>
            </a:r>
            <a:r>
              <a:rPr spc="-80" dirty="0">
                <a:highlight>
                  <a:srgbClr val="FFFF00"/>
                </a:highlight>
              </a:rPr>
              <a:t> </a:t>
            </a:r>
            <a:r>
              <a:rPr dirty="0">
                <a:highlight>
                  <a:srgbClr val="FFFF00"/>
                </a:highlight>
              </a:rPr>
              <a:t>years</a:t>
            </a:r>
            <a:r>
              <a:rPr spc="-5" dirty="0">
                <a:highlight>
                  <a:srgbClr val="FFFF00"/>
                </a:highlight>
              </a:rPr>
              <a:t>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15" dirty="0"/>
              <a:t>life.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131" y="4356049"/>
            <a:ext cx="9973945" cy="18865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3090"/>
              </a:lnSpc>
              <a:spcBef>
                <a:spcPts val="425"/>
              </a:spcBef>
              <a:buClr>
                <a:srgbClr val="040404"/>
              </a:buClr>
              <a:buSzPct val="42857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*</a:t>
            </a:r>
            <a:r>
              <a:rPr sz="2800" spc="-2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volvulus</a:t>
            </a:r>
            <a:r>
              <a:rPr sz="2800" spc="-3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: </a:t>
            </a:r>
            <a:r>
              <a:rPr sz="2800" spc="-10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twisting</a:t>
            </a:r>
            <a:r>
              <a:rPr sz="2800" spc="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 </a:t>
            </a:r>
            <a:r>
              <a:rPr sz="2800" spc="-70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-8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loop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70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-8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bowel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around</a:t>
            </a:r>
            <a:r>
              <a:rPr sz="2800" spc="-3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0" dirty="0">
                <a:solidFill>
                  <a:srgbClr val="040404"/>
                </a:solidFill>
                <a:latin typeface="Segoe UI Historic"/>
                <a:cs typeface="Segoe UI Historic"/>
              </a:rPr>
              <a:t>it’s</a:t>
            </a:r>
            <a:r>
              <a:rPr sz="2800" spc="-16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mesenteric</a:t>
            </a:r>
            <a:r>
              <a:rPr sz="2800" spc="-4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axis </a:t>
            </a:r>
            <a:r>
              <a:rPr sz="2800" spc="-75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result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obstruction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and occlusion</a:t>
            </a:r>
            <a:r>
              <a:rPr sz="2800" spc="-4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0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2800" spc="-1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main</a:t>
            </a:r>
            <a:r>
              <a:rPr sz="280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vessel</a:t>
            </a:r>
            <a:endParaRPr sz="2800" dirty="0">
              <a:latin typeface="Segoe UI Historic"/>
              <a:cs typeface="Segoe UI Historic"/>
            </a:endParaRPr>
          </a:p>
          <a:p>
            <a:pPr marL="337185" indent="-325120">
              <a:lnSpc>
                <a:spcPct val="100000"/>
              </a:lnSpc>
              <a:spcBef>
                <a:spcPts val="680"/>
              </a:spcBef>
              <a:buSzPct val="42857"/>
              <a:buFont typeface="Arial MT"/>
              <a:buChar char="•"/>
              <a:tabLst>
                <a:tab pos="337185" algn="l"/>
                <a:tab pos="337820" algn="l"/>
                <a:tab pos="2112645" algn="l"/>
              </a:tabLst>
            </a:pP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-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mostly</a:t>
            </a:r>
            <a:r>
              <a:rPr sz="28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it	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affect</a:t>
            </a:r>
            <a:r>
              <a:rPr sz="2800" spc="-16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sigmoid</a:t>
            </a:r>
            <a:r>
              <a:rPr sz="2800" spc="-9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colon</a:t>
            </a:r>
            <a:endParaRPr sz="2800" dirty="0">
              <a:latin typeface="Segoe UI Historic"/>
              <a:cs typeface="Segoe UI Historic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SzPct val="42857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spc="-25" dirty="0">
                <a:solidFill>
                  <a:srgbClr val="040404"/>
                </a:solidFill>
                <a:latin typeface="Segoe UI Historic"/>
                <a:cs typeface="Segoe UI Historic"/>
              </a:rPr>
              <a:t>-Sigmoid</a:t>
            </a:r>
            <a:r>
              <a:rPr sz="2800" spc="-7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15" dirty="0">
                <a:solidFill>
                  <a:srgbClr val="040404"/>
                </a:solidFill>
                <a:latin typeface="Segoe UI Historic"/>
                <a:cs typeface="Segoe UI Historic"/>
              </a:rPr>
              <a:t>volvulus</a:t>
            </a:r>
            <a:r>
              <a:rPr sz="2800" spc="-12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occur</a:t>
            </a:r>
            <a:r>
              <a:rPr sz="2800" spc="-1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usually</a:t>
            </a:r>
            <a:r>
              <a:rPr sz="2800" spc="-10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</a:t>
            </a:r>
            <a:r>
              <a:rPr sz="2800" spc="-3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highlight>
                  <a:srgbClr val="FFFF00"/>
                </a:highlight>
                <a:latin typeface="Segoe UI Historic"/>
                <a:cs typeface="Segoe UI Historic"/>
              </a:rPr>
              <a:t>elderly</a:t>
            </a:r>
            <a:r>
              <a:rPr sz="2800" spc="-114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28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endParaRPr sz="2800" dirty="0">
              <a:latin typeface="Segoe UI Historic"/>
              <a:cs typeface="Segoe UI Histor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D45341-779B-E623-8895-54B16912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00" y="4944990"/>
            <a:ext cx="1452562" cy="16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6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243077"/>
            <a:ext cx="83362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 </a:t>
            </a:r>
            <a:r>
              <a:rPr dirty="0"/>
              <a:t>–</a:t>
            </a:r>
            <a:r>
              <a:rPr spc="-120" dirty="0"/>
              <a:t> </a:t>
            </a:r>
            <a:r>
              <a:rPr lang="en-US" spc="-30" dirty="0"/>
              <a:t>Surgical operation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294233" y="1184837"/>
            <a:ext cx="11138535" cy="4515339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610"/>
              </a:spcBef>
              <a:buSzPct val="96153"/>
              <a:buFont typeface="Wingdings"/>
              <a:buChar char=""/>
              <a:tabLst>
                <a:tab pos="310515" algn="l"/>
              </a:tabLst>
            </a:pPr>
            <a:r>
              <a:rPr sz="2600" b="1" spc="-30" dirty="0">
                <a:solidFill>
                  <a:srgbClr val="45515E"/>
                </a:solidFill>
                <a:latin typeface="Calibri"/>
                <a:cs typeface="Calibri"/>
              </a:rPr>
              <a:t>Indications</a:t>
            </a:r>
            <a:endParaRPr sz="2600" dirty="0">
              <a:latin typeface="Calibri"/>
              <a:cs typeface="Calibri"/>
            </a:endParaRPr>
          </a:p>
          <a:p>
            <a:pPr marL="699770" lvl="1" indent="-229235">
              <a:lnSpc>
                <a:spcPct val="100000"/>
              </a:lnSpc>
              <a:spcBef>
                <a:spcPts val="425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Complicated</a:t>
            </a:r>
            <a:r>
              <a:rPr sz="2200" b="1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bowel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obstruction</a:t>
            </a:r>
            <a:r>
              <a:rPr sz="2200" b="1" spc="-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(i.e.,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signs</a:t>
            </a:r>
            <a:r>
              <a:rPr sz="2200" b="1" spc="-1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ischemia,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 perforation,</a:t>
            </a:r>
            <a:r>
              <a:rPr sz="2200" b="1" spc="1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or</a:t>
            </a:r>
            <a:r>
              <a:rPr sz="2200" b="1" spc="8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clinical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 deterioration)</a:t>
            </a:r>
            <a:endParaRPr sz="2200" dirty="0">
              <a:latin typeface="Calibri"/>
              <a:cs typeface="Calibri"/>
            </a:endParaRPr>
          </a:p>
          <a:p>
            <a:pPr marL="699770" lvl="1" indent="-229235">
              <a:lnSpc>
                <a:spcPct val="100000"/>
              </a:lnSpc>
              <a:spcBef>
                <a:spcPts val="200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Cl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d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-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oo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p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b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w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114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b</a:t>
            </a:r>
            <a:r>
              <a:rPr sz="2200" b="1" spc="-65" dirty="0">
                <a:solidFill>
                  <a:srgbClr val="45515E"/>
                </a:solidFill>
                <a:latin typeface="Calibri"/>
                <a:cs typeface="Calibri"/>
              </a:rPr>
              <a:t>s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r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u</a:t>
            </a:r>
            <a:r>
              <a:rPr sz="2200" b="1" dirty="0">
                <a:solidFill>
                  <a:srgbClr val="45515E"/>
                </a:solidFill>
                <a:latin typeface="Calibri"/>
                <a:cs typeface="Calibri"/>
              </a:rPr>
              <a:t>c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i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on</a:t>
            </a:r>
            <a:r>
              <a:rPr lang="en-US" sz="2200" b="1" spc="-25" dirty="0">
                <a:solidFill>
                  <a:srgbClr val="45515E"/>
                </a:solidFill>
                <a:latin typeface="Calibri"/>
                <a:cs typeface="Calibri"/>
              </a:rPr>
              <a:t> (hernia , volvulus )</a:t>
            </a:r>
            <a:endParaRPr sz="2200" dirty="0">
              <a:latin typeface="Calibri"/>
              <a:cs typeface="Calibri"/>
            </a:endParaRPr>
          </a:p>
          <a:p>
            <a:pPr marL="699770" marR="438150" lvl="1" indent="-228600">
              <a:lnSpc>
                <a:spcPts val="2500"/>
              </a:lnSpc>
              <a:spcBef>
                <a:spcPts val="365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Failure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 of</a:t>
            </a:r>
            <a:r>
              <a:rPr sz="2200" b="1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nonoperative</a:t>
            </a:r>
            <a:r>
              <a:rPr sz="2200" b="1" spc="1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management</a:t>
            </a:r>
            <a:r>
              <a:rPr sz="2200" b="1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(i.e.,</a:t>
            </a:r>
            <a:r>
              <a:rPr sz="2200" b="1" spc="-8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no</a:t>
            </a:r>
            <a:r>
              <a:rPr sz="2200" b="1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improvement</a:t>
            </a:r>
            <a:r>
              <a:rPr sz="2200" b="1" spc="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after</a:t>
            </a:r>
            <a:r>
              <a:rPr sz="2200" b="1" spc="7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3</a:t>
            </a:r>
            <a:r>
              <a:rPr sz="2200" b="1" spc="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days</a:t>
            </a:r>
            <a:r>
              <a:rPr sz="2200" b="1" spc="-6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NOM;</a:t>
            </a:r>
            <a:r>
              <a:rPr sz="22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clinical </a:t>
            </a:r>
            <a:r>
              <a:rPr sz="2200" b="1" spc="-484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deterioration/development</a:t>
            </a:r>
            <a:r>
              <a:rPr sz="2200" b="1" spc="7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45515E"/>
                </a:solidFill>
                <a:latin typeface="Calibri"/>
                <a:cs typeface="Calibri"/>
              </a:rPr>
              <a:t>complications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during</a:t>
            </a:r>
            <a:r>
              <a:rPr sz="2200" b="1" spc="-1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NOM)</a:t>
            </a:r>
            <a:endParaRPr sz="2200" dirty="0">
              <a:latin typeface="Calibri"/>
              <a:cs typeface="Calibri"/>
            </a:endParaRPr>
          </a:p>
          <a:p>
            <a:pPr marL="699770" lvl="1" indent="-229235">
              <a:lnSpc>
                <a:spcPts val="2620"/>
              </a:lnSpc>
              <a:buFont typeface="Courier New"/>
              <a:buChar char="o"/>
              <a:tabLst>
                <a:tab pos="700405" algn="l"/>
              </a:tabLst>
            </a:pP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Underlying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etiology</a:t>
            </a:r>
            <a:r>
              <a:rPr sz="2200" b="1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necessitates</a:t>
            </a:r>
            <a:r>
              <a:rPr sz="2200" b="1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45515E"/>
                </a:solidFill>
                <a:latin typeface="Calibri"/>
                <a:cs typeface="Calibri"/>
              </a:rPr>
              <a:t>surgical</a:t>
            </a:r>
            <a:r>
              <a:rPr sz="2200" b="1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intervention</a:t>
            </a:r>
            <a:r>
              <a:rPr sz="2200" b="1" spc="-9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10" dirty="0">
                <a:solidFill>
                  <a:srgbClr val="45515E"/>
                </a:solidFill>
                <a:latin typeface="Calibri"/>
                <a:cs typeface="Calibri"/>
              </a:rPr>
              <a:t>(e.g.,</a:t>
            </a:r>
            <a:r>
              <a:rPr sz="2200" b="1" spc="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surgery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 for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inguinal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hernia;</a:t>
            </a:r>
            <a:endParaRPr sz="2200" dirty="0">
              <a:latin typeface="Calibri"/>
              <a:cs typeface="Calibri"/>
            </a:endParaRPr>
          </a:p>
          <a:p>
            <a:pPr marL="699770">
              <a:lnSpc>
                <a:spcPts val="2625"/>
              </a:lnSpc>
            </a:pP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80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2200" b="1" spc="-8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80" dirty="0">
                <a:solidFill>
                  <a:srgbClr val="45515E"/>
                </a:solidFill>
                <a:latin typeface="Calibri"/>
                <a:cs typeface="Calibri"/>
              </a:rPr>
              <a:t>r</a:t>
            </a: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40" dirty="0">
                <a:solidFill>
                  <a:srgbClr val="45515E"/>
                </a:solidFill>
                <a:latin typeface="Calibri"/>
                <a:cs typeface="Calibri"/>
              </a:rPr>
              <a:t>i</a:t>
            </a: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h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7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90" dirty="0">
                <a:solidFill>
                  <a:srgbClr val="45515E"/>
                </a:solidFill>
                <a:latin typeface="Calibri"/>
                <a:cs typeface="Calibri"/>
              </a:rPr>
              <a:t>m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y</a:t>
            </a:r>
            <a:r>
              <a:rPr sz="2200" b="1" spc="1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65" dirty="0">
                <a:solidFill>
                  <a:srgbClr val="45515E"/>
                </a:solidFill>
                <a:latin typeface="Calibri"/>
                <a:cs typeface="Calibri"/>
              </a:rPr>
              <a:t>f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8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75" dirty="0">
                <a:solidFill>
                  <a:srgbClr val="45515E"/>
                </a:solidFill>
                <a:latin typeface="Calibri"/>
                <a:cs typeface="Calibri"/>
              </a:rPr>
              <a:t>g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200" b="1" spc="-40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l</a:t>
            </a:r>
            <a:r>
              <a:rPr sz="2200" b="1" spc="-10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65" dirty="0">
                <a:solidFill>
                  <a:srgbClr val="45515E"/>
                </a:solidFill>
                <a:latin typeface="Calibri"/>
                <a:cs typeface="Calibri"/>
              </a:rPr>
              <a:t>s</a:t>
            </a:r>
            <a:r>
              <a:rPr sz="2200" b="1" spc="-7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o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ileus)</a:t>
            </a:r>
            <a:endParaRPr sz="2200" dirty="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spcBef>
                <a:spcPts val="575"/>
              </a:spcBef>
              <a:buSzPct val="96153"/>
              <a:buFont typeface="Wingdings"/>
              <a:buChar char=""/>
              <a:tabLst>
                <a:tab pos="310515" algn="l"/>
              </a:tabLst>
            </a:pPr>
            <a:r>
              <a:rPr sz="2600" b="1" spc="-30" dirty="0">
                <a:solidFill>
                  <a:srgbClr val="45515E"/>
                </a:solidFill>
                <a:latin typeface="Calibri"/>
                <a:cs typeface="Calibri"/>
              </a:rPr>
              <a:t>Procedure:</a:t>
            </a:r>
            <a:r>
              <a:rPr sz="2600" b="1" spc="-60" dirty="0">
                <a:solidFill>
                  <a:srgbClr val="45515E"/>
                </a:solidFill>
                <a:latin typeface="Calibri"/>
                <a:cs typeface="Calibri"/>
              </a:rPr>
              <a:t> exploratory</a:t>
            </a:r>
            <a:r>
              <a:rPr sz="2600" b="1" spc="-4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600" b="1" spc="-55" dirty="0">
                <a:solidFill>
                  <a:srgbClr val="45515E"/>
                </a:solidFill>
                <a:latin typeface="Calibri"/>
                <a:cs typeface="Calibri"/>
              </a:rPr>
              <a:t>laparotomy</a:t>
            </a:r>
            <a:endParaRPr sz="2600" dirty="0">
              <a:latin typeface="Calibri"/>
              <a:cs typeface="Calibri"/>
            </a:endParaRPr>
          </a:p>
          <a:p>
            <a:pPr marL="699770" lvl="1" indent="-229235">
              <a:lnSpc>
                <a:spcPct val="100000"/>
              </a:lnSpc>
              <a:spcBef>
                <a:spcPts val="420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Operative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decompression</a:t>
            </a:r>
            <a:endParaRPr sz="2200" dirty="0">
              <a:latin typeface="Calibri"/>
              <a:cs typeface="Calibri"/>
            </a:endParaRPr>
          </a:p>
          <a:p>
            <a:pPr marL="699770" lvl="1" indent="-229235">
              <a:lnSpc>
                <a:spcPts val="2570"/>
              </a:lnSpc>
              <a:spcBef>
                <a:spcPts val="265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Management</a:t>
            </a:r>
            <a:r>
              <a:rPr sz="220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obstruction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5515E"/>
                </a:solidFill>
                <a:latin typeface="Calibri"/>
                <a:cs typeface="Calibri"/>
              </a:rPr>
              <a:t>(e.g.,</a:t>
            </a:r>
            <a:r>
              <a:rPr sz="2200" b="1" spc="5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adhesiolysis,</a:t>
            </a:r>
            <a:r>
              <a:rPr sz="2200" b="1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hernia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reduction,</a:t>
            </a:r>
            <a:r>
              <a:rPr sz="2200" b="1" spc="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80" dirty="0">
                <a:solidFill>
                  <a:srgbClr val="45515E"/>
                </a:solidFill>
                <a:latin typeface="Calibri"/>
                <a:cs typeface="Calibri"/>
              </a:rPr>
              <a:t>cecopexy,</a:t>
            </a:r>
            <a:r>
              <a:rPr sz="2200" b="1" spc="-8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tumor</a:t>
            </a:r>
            <a:endParaRPr sz="2200" dirty="0">
              <a:latin typeface="Calibri"/>
              <a:cs typeface="Calibri"/>
            </a:endParaRPr>
          </a:p>
          <a:p>
            <a:pPr marL="699770">
              <a:lnSpc>
                <a:spcPts val="2570"/>
              </a:lnSpc>
            </a:pP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resection)</a:t>
            </a:r>
            <a:endParaRPr sz="2200" dirty="0">
              <a:latin typeface="Calibri"/>
              <a:cs typeface="Calibri"/>
            </a:endParaRPr>
          </a:p>
          <a:p>
            <a:pPr marL="699770" lvl="1" indent="-229235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700405" algn="l"/>
              </a:tabLst>
            </a:pPr>
            <a:r>
              <a:rPr sz="2200" b="1" spc="-30" dirty="0">
                <a:solidFill>
                  <a:srgbClr val="45515E"/>
                </a:solidFill>
                <a:latin typeface="Calibri"/>
                <a:cs typeface="Calibri"/>
              </a:rPr>
              <a:t>Resection</a:t>
            </a:r>
            <a:r>
              <a:rPr sz="2200" b="1" spc="1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45515E"/>
                </a:solidFill>
                <a:latin typeface="Calibri"/>
                <a:cs typeface="Calibri"/>
              </a:rPr>
              <a:t>gangrenous</a:t>
            </a:r>
            <a:r>
              <a:rPr sz="2200" b="1" spc="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45515E"/>
                </a:solidFill>
                <a:latin typeface="Calibri"/>
                <a:cs typeface="Calibri"/>
              </a:rPr>
              <a:t>bowel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5515E"/>
                </a:solidFill>
                <a:latin typeface="Calibri"/>
                <a:cs typeface="Calibri"/>
              </a:rPr>
              <a:t>with</a:t>
            </a:r>
            <a:r>
              <a:rPr sz="2200" b="1" spc="-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60" dirty="0">
                <a:solidFill>
                  <a:srgbClr val="45515E"/>
                </a:solidFill>
                <a:latin typeface="Calibri"/>
                <a:cs typeface="Calibri"/>
              </a:rPr>
              <a:t>restoration</a:t>
            </a:r>
            <a:r>
              <a:rPr sz="2200" b="1" spc="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45515E"/>
                </a:solidFill>
                <a:latin typeface="Calibri"/>
                <a:cs typeface="Calibri"/>
              </a:rPr>
              <a:t>intestinal</a:t>
            </a:r>
            <a:r>
              <a:rPr sz="2200" b="1" spc="-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transit</a:t>
            </a:r>
            <a:r>
              <a:rPr sz="2200" b="1" spc="1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or</a:t>
            </a:r>
            <a:r>
              <a:rPr sz="2200" b="1" spc="5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creation</a:t>
            </a:r>
            <a:r>
              <a:rPr sz="2200" b="1" spc="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2200" b="1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2200" b="1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45515E"/>
                </a:solidFill>
                <a:latin typeface="Calibri"/>
                <a:cs typeface="Calibri"/>
              </a:rPr>
              <a:t>stoma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9399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Surgery</a:t>
            </a:r>
            <a:r>
              <a:rPr spc="-14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15" dirty="0"/>
              <a:t>Management</a:t>
            </a:r>
            <a:r>
              <a:rPr spc="-114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10" dirty="0"/>
              <a:t>the</a:t>
            </a:r>
            <a:r>
              <a:rPr spc="10" dirty="0"/>
              <a:t> </a:t>
            </a:r>
            <a:r>
              <a:rPr spc="-10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201" y="1433660"/>
            <a:ext cx="10433685" cy="3027752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2739390">
              <a:lnSpc>
                <a:spcPct val="100000"/>
              </a:lnSpc>
              <a:spcBef>
                <a:spcPts val="1210"/>
              </a:spcBef>
            </a:pPr>
            <a:r>
              <a:rPr sz="3200" b="1" spc="-400" dirty="0">
                <a:latin typeface="Calibri"/>
                <a:cs typeface="Calibri"/>
              </a:rPr>
              <a:t>T</a:t>
            </a:r>
            <a:r>
              <a:rPr sz="3200" b="1" spc="-135" dirty="0">
                <a:latin typeface="Calibri"/>
                <a:cs typeface="Calibri"/>
              </a:rPr>
              <a:t>r</a:t>
            </a:r>
            <a:r>
              <a:rPr sz="3200" b="1" spc="-65" dirty="0">
                <a:latin typeface="Calibri"/>
                <a:cs typeface="Calibri"/>
              </a:rPr>
              <a:t>e</a:t>
            </a:r>
            <a:r>
              <a:rPr sz="3200" b="1" spc="-120" dirty="0">
                <a:latin typeface="Calibri"/>
                <a:cs typeface="Calibri"/>
              </a:rPr>
              <a:t>a</a:t>
            </a:r>
            <a:r>
              <a:rPr sz="3200" b="1" spc="-55" dirty="0">
                <a:latin typeface="Calibri"/>
                <a:cs typeface="Calibri"/>
              </a:rPr>
              <a:t>t</a:t>
            </a:r>
            <a:r>
              <a:rPr sz="3200" b="1" spc="-65" dirty="0">
                <a:latin typeface="Calibri"/>
                <a:cs typeface="Calibri"/>
              </a:rPr>
              <a:t>me</a:t>
            </a:r>
            <a:r>
              <a:rPr sz="3200" b="1" spc="-12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4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f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d</a:t>
            </a:r>
            <a:r>
              <a:rPr sz="3200" b="1" spc="-20" dirty="0">
                <a:latin typeface="Calibri"/>
                <a:cs typeface="Calibri"/>
              </a:rPr>
              <a:t>h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si</a:t>
            </a:r>
            <a:r>
              <a:rPr sz="3200" b="1" spc="-8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</a:t>
            </a:r>
            <a:r>
              <a:rPr sz="3200" b="1" spc="-55" dirty="0">
                <a:latin typeface="Calibri"/>
                <a:cs typeface="Calibri"/>
              </a:rPr>
              <a:t>b</a:t>
            </a:r>
            <a:r>
              <a:rPr sz="3200" b="1" spc="-90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-30" dirty="0">
                <a:latin typeface="Calibri"/>
                <a:cs typeface="Calibri"/>
              </a:rPr>
              <a:t>u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3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on</a:t>
            </a:r>
            <a:endParaRPr sz="32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3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Initially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treat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conservatively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provided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there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are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strangulation;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rarely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continue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conservative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treatment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for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longer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72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hours</a:t>
            </a:r>
            <a:endParaRPr sz="2800" dirty="0">
              <a:latin typeface="Calibri"/>
              <a:cs typeface="Calibri"/>
            </a:endParaRPr>
          </a:p>
          <a:p>
            <a:pPr marL="241300" marR="1073785" indent="-228600">
              <a:lnSpc>
                <a:spcPts val="3000"/>
              </a:lnSpc>
              <a:spcBef>
                <a:spcPts val="12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Laparoscopic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adhesiolysis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hands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advanced </a:t>
            </a:r>
            <a:r>
              <a:rPr sz="2800" spc="-45" dirty="0">
                <a:latin typeface="Calibri"/>
                <a:cs typeface="Calibri"/>
              </a:rPr>
              <a:t>laparoscopic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practitioners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recurrent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adhesions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repeat </a:t>
            </a:r>
            <a:r>
              <a:rPr sz="2800" spc="-30" dirty="0">
                <a:latin typeface="Calibri"/>
                <a:cs typeface="Calibri"/>
              </a:rPr>
              <a:t>adhesiolysis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(enterolysis)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9399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Surgery</a:t>
            </a:r>
            <a:r>
              <a:rPr spc="-14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15" dirty="0"/>
              <a:t>Management</a:t>
            </a:r>
            <a:r>
              <a:rPr spc="-114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10" dirty="0"/>
              <a:t>the</a:t>
            </a:r>
            <a:r>
              <a:rPr spc="10" dirty="0"/>
              <a:t> </a:t>
            </a:r>
            <a:r>
              <a:rPr spc="-10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30" y="1579191"/>
            <a:ext cx="10076180" cy="332668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175000">
              <a:lnSpc>
                <a:spcPct val="100000"/>
              </a:lnSpc>
              <a:spcBef>
                <a:spcPts val="1045"/>
              </a:spcBef>
            </a:pPr>
            <a:r>
              <a:rPr sz="3500" b="1" spc="-560" dirty="0">
                <a:latin typeface="Calibri"/>
                <a:cs typeface="Calibri"/>
              </a:rPr>
              <a:t>T</a:t>
            </a:r>
            <a:r>
              <a:rPr sz="3500" b="1" spc="-145" dirty="0">
                <a:latin typeface="Calibri"/>
                <a:cs typeface="Calibri"/>
              </a:rPr>
              <a:t>r</a:t>
            </a:r>
            <a:r>
              <a:rPr sz="3500" b="1" spc="-15" dirty="0">
                <a:latin typeface="Calibri"/>
                <a:cs typeface="Calibri"/>
              </a:rPr>
              <a:t>e</a:t>
            </a:r>
            <a:r>
              <a:rPr sz="3500" b="1" spc="-135" dirty="0">
                <a:latin typeface="Calibri"/>
                <a:cs typeface="Calibri"/>
              </a:rPr>
              <a:t>a</a:t>
            </a:r>
            <a:r>
              <a:rPr sz="3500" b="1" spc="-30" dirty="0">
                <a:latin typeface="Calibri"/>
                <a:cs typeface="Calibri"/>
              </a:rPr>
              <a:t>tm</a:t>
            </a:r>
            <a:r>
              <a:rPr sz="3500" b="1" spc="-40" dirty="0">
                <a:latin typeface="Calibri"/>
                <a:cs typeface="Calibri"/>
              </a:rPr>
              <a:t>e</a:t>
            </a:r>
            <a:r>
              <a:rPr sz="3500" b="1" spc="-155" dirty="0">
                <a:latin typeface="Calibri"/>
                <a:cs typeface="Calibri"/>
              </a:rPr>
              <a:t>n</a:t>
            </a:r>
            <a:r>
              <a:rPr sz="3500" b="1" dirty="0">
                <a:latin typeface="Calibri"/>
                <a:cs typeface="Calibri"/>
              </a:rPr>
              <a:t>t</a:t>
            </a:r>
            <a:r>
              <a:rPr sz="3500" b="1" spc="-210" dirty="0">
                <a:latin typeface="Calibri"/>
                <a:cs typeface="Calibri"/>
              </a:rPr>
              <a:t> </a:t>
            </a:r>
            <a:r>
              <a:rPr sz="3500" b="1" spc="-15" dirty="0">
                <a:latin typeface="Calibri"/>
                <a:cs typeface="Calibri"/>
              </a:rPr>
              <a:t>o</a:t>
            </a:r>
            <a:r>
              <a:rPr sz="3500" b="1" dirty="0">
                <a:latin typeface="Calibri"/>
                <a:cs typeface="Calibri"/>
              </a:rPr>
              <a:t>f</a:t>
            </a:r>
            <a:r>
              <a:rPr sz="3500" b="1" spc="30" dirty="0">
                <a:latin typeface="Calibri"/>
                <a:cs typeface="Calibri"/>
              </a:rPr>
              <a:t> </a:t>
            </a:r>
            <a:r>
              <a:rPr sz="3500" b="1" spc="-525" dirty="0">
                <a:latin typeface="Calibri"/>
                <a:cs typeface="Calibri"/>
              </a:rPr>
              <a:t>V</a:t>
            </a:r>
            <a:r>
              <a:rPr sz="3500" b="1" spc="-40" dirty="0">
                <a:latin typeface="Calibri"/>
                <a:cs typeface="Calibri"/>
              </a:rPr>
              <a:t>o</a:t>
            </a:r>
            <a:r>
              <a:rPr sz="3500" b="1" spc="-25" dirty="0">
                <a:latin typeface="Calibri"/>
                <a:cs typeface="Calibri"/>
              </a:rPr>
              <a:t>l</a:t>
            </a:r>
            <a:r>
              <a:rPr sz="3500" b="1" spc="-40" dirty="0">
                <a:latin typeface="Calibri"/>
                <a:cs typeface="Calibri"/>
              </a:rPr>
              <a:t>v</a:t>
            </a:r>
            <a:r>
              <a:rPr sz="3500" b="1" spc="-35" dirty="0">
                <a:latin typeface="Calibri"/>
                <a:cs typeface="Calibri"/>
              </a:rPr>
              <a:t>u</a:t>
            </a:r>
            <a:r>
              <a:rPr sz="3500" b="1" spc="-25" dirty="0">
                <a:latin typeface="Calibri"/>
                <a:cs typeface="Calibri"/>
              </a:rPr>
              <a:t>l</a:t>
            </a:r>
            <a:r>
              <a:rPr sz="3500" b="1" spc="-35" dirty="0">
                <a:latin typeface="Calibri"/>
                <a:cs typeface="Calibri"/>
              </a:rPr>
              <a:t>u</a:t>
            </a:r>
            <a:r>
              <a:rPr sz="3500" b="1" dirty="0">
                <a:latin typeface="Calibri"/>
                <a:cs typeface="Calibri"/>
              </a:rPr>
              <a:t>s</a:t>
            </a:r>
            <a:endParaRPr sz="3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006EC0"/>
                </a:solidFill>
                <a:latin typeface="Calibri"/>
                <a:cs typeface="Calibri"/>
              </a:rPr>
              <a:t>Cecal</a:t>
            </a:r>
            <a:r>
              <a:rPr sz="2800" spc="-114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6EC0"/>
                </a:solidFill>
                <a:latin typeface="Calibri"/>
                <a:cs typeface="Calibri"/>
              </a:rPr>
              <a:t>volvulus</a:t>
            </a:r>
            <a:r>
              <a:rPr sz="2800" spc="2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0" dirty="0">
                <a:latin typeface="Calibri"/>
                <a:cs typeface="Calibri"/>
              </a:rPr>
              <a:t>treated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according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viability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cecum.</a:t>
            </a:r>
            <a:endParaRPr sz="2800" dirty="0">
              <a:latin typeface="Calibri"/>
              <a:cs typeface="Calibri"/>
            </a:endParaRPr>
          </a:p>
          <a:p>
            <a:pPr marL="697865" marR="5080" lvl="1" indent="-228600">
              <a:lnSpc>
                <a:spcPct val="89800"/>
              </a:lnSpc>
              <a:spcBef>
                <a:spcPts val="710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cecopexy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(fixation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cecum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right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iliac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fossa)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70" dirty="0">
                <a:latin typeface="Calibri"/>
                <a:cs typeface="Calibri"/>
              </a:rPr>
              <a:t>cecostomy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performed.</a:t>
            </a:r>
            <a:endParaRPr sz="2600" dirty="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spc="-15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g</a:t>
            </a:r>
            <a:r>
              <a:rPr sz="2600" spc="-3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he</a:t>
            </a:r>
            <a:r>
              <a:rPr sz="2600" spc="-30" dirty="0">
                <a:latin typeface="Calibri"/>
                <a:cs typeface="Calibri"/>
              </a:rPr>
              <a:t>m</a:t>
            </a:r>
            <a:r>
              <a:rPr sz="2600" spc="-25" dirty="0">
                <a:latin typeface="Calibri"/>
                <a:cs typeface="Calibri"/>
              </a:rPr>
              <a:t>i</a:t>
            </a:r>
            <a:r>
              <a:rPr sz="2600" spc="-45" dirty="0">
                <a:latin typeface="Calibri"/>
                <a:cs typeface="Calibri"/>
              </a:rPr>
              <a:t>c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lec</a:t>
            </a:r>
            <a:r>
              <a:rPr sz="2600" spc="-45" dirty="0">
                <a:latin typeface="Calibri"/>
                <a:cs typeface="Calibri"/>
              </a:rPr>
              <a:t>t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8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pe</a:t>
            </a:r>
            <a:r>
              <a:rPr sz="2600" spc="-20" dirty="0">
                <a:latin typeface="Calibri"/>
                <a:cs typeface="Calibri"/>
              </a:rPr>
              <a:t>r</a:t>
            </a:r>
            <a:r>
              <a:rPr sz="2600" spc="-90" dirty="0">
                <a:latin typeface="Calibri"/>
                <a:cs typeface="Calibri"/>
              </a:rPr>
              <a:t>f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r</a:t>
            </a:r>
            <a:r>
              <a:rPr sz="2600" spc="-30" dirty="0">
                <a:latin typeface="Calibri"/>
                <a:cs typeface="Calibri"/>
              </a:rPr>
              <a:t>m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spc="-110" dirty="0">
                <a:latin typeface="Calibri"/>
                <a:cs typeface="Calibri"/>
              </a:rPr>
              <a:t>f</a:t>
            </a:r>
            <a:r>
              <a:rPr sz="2600" spc="-5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-20" dirty="0">
                <a:latin typeface="Calibri"/>
                <a:cs typeface="Calibri"/>
              </a:rPr>
              <a:t>-</a:t>
            </a:r>
            <a:r>
              <a:rPr sz="2600" spc="-15" dirty="0">
                <a:latin typeface="Calibri"/>
                <a:cs typeface="Calibri"/>
              </a:rPr>
              <a:t>v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ab</a:t>
            </a:r>
            <a:r>
              <a:rPr sz="2600" spc="-10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spc="-15" dirty="0">
                <a:latin typeface="Calibri"/>
                <a:cs typeface="Calibri"/>
              </a:rPr>
              <a:t>u</a:t>
            </a:r>
            <a:r>
              <a:rPr sz="2600" spc="-2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.</a:t>
            </a:r>
          </a:p>
          <a:p>
            <a:pPr marL="241300" marR="509905" indent="-228600">
              <a:lnSpc>
                <a:spcPts val="3000"/>
              </a:lnSpc>
              <a:spcBef>
                <a:spcPts val="11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6EC0"/>
                </a:solidFill>
                <a:latin typeface="Calibri"/>
                <a:cs typeface="Calibri"/>
              </a:rPr>
              <a:t>Sigmoid</a:t>
            </a:r>
            <a:r>
              <a:rPr sz="2800" spc="-10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6EC0"/>
                </a:solidFill>
                <a:latin typeface="Calibri"/>
                <a:cs typeface="Calibri"/>
              </a:rPr>
              <a:t>volvulus</a:t>
            </a:r>
            <a:r>
              <a:rPr sz="2800" spc="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0" dirty="0">
                <a:latin typeface="Calibri"/>
                <a:cs typeface="Calibri"/>
              </a:rPr>
              <a:t>treated</a:t>
            </a:r>
            <a:r>
              <a:rPr sz="2800" spc="-45" dirty="0">
                <a:latin typeface="Calibri"/>
                <a:cs typeface="Calibri"/>
              </a:rPr>
              <a:t> temporarily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untwisting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by </a:t>
            </a:r>
            <a:r>
              <a:rPr sz="2800" spc="-45" dirty="0">
                <a:latin typeface="Calibri"/>
                <a:cs typeface="Calibri"/>
              </a:rPr>
              <a:t>Flexible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sigmoidoscopy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rigid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sigmoidoscopy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7591" y="120523"/>
            <a:ext cx="8504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Surgery</a:t>
            </a:r>
            <a:r>
              <a:rPr sz="4000" spc="-165" dirty="0"/>
              <a:t> </a:t>
            </a:r>
            <a:r>
              <a:rPr sz="4000" spc="-5" dirty="0"/>
              <a:t>–</a:t>
            </a:r>
            <a:r>
              <a:rPr sz="4000" spc="-55" dirty="0"/>
              <a:t> </a:t>
            </a:r>
            <a:r>
              <a:rPr sz="4000" spc="-30" dirty="0"/>
              <a:t>Management</a:t>
            </a:r>
            <a:r>
              <a:rPr sz="4000" spc="-60" dirty="0"/>
              <a:t> </a:t>
            </a:r>
            <a:r>
              <a:rPr sz="4000" spc="-5" dirty="0"/>
              <a:t>of</a:t>
            </a:r>
            <a:r>
              <a:rPr sz="4000" spc="-60" dirty="0"/>
              <a:t> </a:t>
            </a:r>
            <a:r>
              <a:rPr sz="4000" spc="-5" dirty="0"/>
              <a:t>the</a:t>
            </a:r>
            <a:r>
              <a:rPr sz="4000" spc="-75" dirty="0"/>
              <a:t> </a:t>
            </a:r>
            <a:r>
              <a:rPr sz="4000" spc="-15" dirty="0"/>
              <a:t>obstruction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612138" y="691718"/>
            <a:ext cx="896874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3200" b="1" spc="-400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3200" b="1" spc="-135" dirty="0">
                <a:solidFill>
                  <a:srgbClr val="45515E"/>
                </a:solidFill>
                <a:latin typeface="Calibri"/>
                <a:cs typeface="Calibri"/>
              </a:rPr>
              <a:t>r</a:t>
            </a:r>
            <a:r>
              <a:rPr sz="3200" b="1" spc="-70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3200" b="1" spc="-120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3200" b="1" spc="-60" dirty="0">
                <a:solidFill>
                  <a:srgbClr val="45515E"/>
                </a:solidFill>
                <a:latin typeface="Calibri"/>
                <a:cs typeface="Calibri"/>
              </a:rPr>
              <a:t>tm</a:t>
            </a:r>
            <a:r>
              <a:rPr sz="3200" b="1" spc="-70" dirty="0">
                <a:solidFill>
                  <a:srgbClr val="45515E"/>
                </a:solidFill>
                <a:latin typeface="Calibri"/>
                <a:cs typeface="Calibri"/>
              </a:rPr>
              <a:t>e</a:t>
            </a:r>
            <a:r>
              <a:rPr sz="3200" b="1" spc="-125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3200" b="1" spc="-1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5515E"/>
                </a:solidFill>
                <a:latin typeface="Calibri"/>
                <a:cs typeface="Calibri"/>
              </a:rPr>
              <a:t>of</a:t>
            </a:r>
            <a:r>
              <a:rPr sz="320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5515E"/>
                </a:solidFill>
                <a:latin typeface="Calibri"/>
                <a:cs typeface="Calibri"/>
              </a:rPr>
              <a:t>m</a:t>
            </a:r>
            <a:r>
              <a:rPr sz="3200" b="1" spc="-2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45515E"/>
                </a:solidFill>
                <a:latin typeface="Calibri"/>
                <a:cs typeface="Calibri"/>
              </a:rPr>
              <a:t>li</a:t>
            </a:r>
            <a:r>
              <a:rPr sz="3200" b="1" spc="-25" dirty="0">
                <a:solidFill>
                  <a:srgbClr val="45515E"/>
                </a:solidFill>
                <a:latin typeface="Calibri"/>
                <a:cs typeface="Calibri"/>
              </a:rPr>
              <a:t>g</a:t>
            </a:r>
            <a:r>
              <a:rPr sz="3200" b="1" spc="-20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3200" b="1" spc="-15" dirty="0">
                <a:solidFill>
                  <a:srgbClr val="45515E"/>
                </a:solidFill>
                <a:latin typeface="Calibri"/>
                <a:cs typeface="Calibri"/>
              </a:rPr>
              <a:t>a</a:t>
            </a:r>
            <a:r>
              <a:rPr sz="3200" b="1" spc="-30" dirty="0">
                <a:solidFill>
                  <a:srgbClr val="45515E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4551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45515E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300" spc="-55" dirty="0">
                <a:solidFill>
                  <a:srgbClr val="45515E"/>
                </a:solidFill>
                <a:latin typeface="Calibri"/>
                <a:cs typeface="Calibri"/>
              </a:rPr>
              <a:t>treated</a:t>
            </a:r>
            <a:r>
              <a:rPr sz="2300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5515E"/>
                </a:solidFill>
                <a:latin typeface="Calibri"/>
                <a:cs typeface="Calibri"/>
              </a:rPr>
              <a:t>by</a:t>
            </a:r>
            <a:r>
              <a:rPr sz="23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5515E"/>
                </a:solidFill>
                <a:latin typeface="Calibri"/>
                <a:cs typeface="Calibri"/>
              </a:rPr>
              <a:t>resection</a:t>
            </a:r>
            <a:r>
              <a:rPr sz="2300" spc="-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5515E"/>
                </a:solidFill>
                <a:latin typeface="Calibri"/>
                <a:cs typeface="Calibri"/>
              </a:rPr>
              <a:t>&amp;</a:t>
            </a:r>
            <a:r>
              <a:rPr sz="2300" spc="7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45515E"/>
                </a:solidFill>
                <a:latin typeface="Calibri"/>
                <a:cs typeface="Calibri"/>
              </a:rPr>
              <a:t>anastomosis</a:t>
            </a:r>
            <a:r>
              <a:rPr sz="2300" spc="-1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45" dirty="0">
                <a:solidFill>
                  <a:srgbClr val="45515E"/>
                </a:solidFill>
                <a:latin typeface="Calibri"/>
                <a:cs typeface="Calibri"/>
              </a:rPr>
              <a:t>(follows </a:t>
            </a:r>
            <a:r>
              <a:rPr sz="2300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2300" spc="7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35" dirty="0">
                <a:solidFill>
                  <a:srgbClr val="45515E"/>
                </a:solidFill>
                <a:latin typeface="Calibri"/>
                <a:cs typeface="Calibri"/>
              </a:rPr>
              <a:t>colorectal</a:t>
            </a:r>
            <a:r>
              <a:rPr sz="2300" spc="-1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5515E"/>
                </a:solidFill>
                <a:latin typeface="Calibri"/>
                <a:cs typeface="Calibri"/>
              </a:rPr>
              <a:t>cancer</a:t>
            </a:r>
            <a:r>
              <a:rPr sz="230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5515E"/>
                </a:solidFill>
                <a:latin typeface="Calibri"/>
                <a:cs typeface="Calibri"/>
              </a:rPr>
              <a:t>guidelines)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3208" y="1828798"/>
              <a:ext cx="8749284" cy="50291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758" y="984884"/>
            <a:ext cx="2819400" cy="230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5" dirty="0"/>
              <a:t>T</a:t>
            </a:r>
            <a:r>
              <a:rPr sz="5400" spc="-10" dirty="0"/>
              <a:t>han</a:t>
            </a:r>
            <a:r>
              <a:rPr sz="5400" dirty="0"/>
              <a:t>k</a:t>
            </a:r>
            <a:r>
              <a:rPr sz="5400" spc="-280" dirty="0"/>
              <a:t> </a:t>
            </a:r>
            <a:r>
              <a:rPr sz="5400" spc="-45" dirty="0"/>
              <a:t>y</a:t>
            </a:r>
            <a:r>
              <a:rPr sz="5400" spc="-35" dirty="0"/>
              <a:t>o</a:t>
            </a:r>
            <a:r>
              <a:rPr sz="5400" dirty="0"/>
              <a:t>u</a:t>
            </a:r>
            <a:endParaRPr sz="5400"/>
          </a:p>
          <a:p>
            <a:pPr>
              <a:lnSpc>
                <a:spcPct val="100000"/>
              </a:lnSpc>
            </a:pPr>
            <a:endParaRPr sz="4100"/>
          </a:p>
          <a:p>
            <a:pPr marL="52069">
              <a:lnSpc>
                <a:spcPct val="100000"/>
              </a:lnSpc>
            </a:pPr>
            <a:r>
              <a:rPr sz="5400" spc="-5" dirty="0"/>
              <a:t>G</a:t>
            </a:r>
            <a:r>
              <a:rPr sz="5400" spc="-25" dirty="0"/>
              <a:t>o</a:t>
            </a:r>
            <a:r>
              <a:rPr sz="5400" spc="-5" dirty="0"/>
              <a:t>o</a:t>
            </a:r>
            <a:r>
              <a:rPr sz="5400" dirty="0"/>
              <a:t>d</a:t>
            </a:r>
            <a:r>
              <a:rPr sz="5400" spc="-285" dirty="0"/>
              <a:t> </a:t>
            </a:r>
            <a:r>
              <a:rPr sz="5400" dirty="0"/>
              <a:t>luck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6700" y="685800"/>
            <a:ext cx="3467100" cy="4114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1500" y="3581400"/>
            <a:ext cx="2769107" cy="30861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8" y="723900"/>
              <a:ext cx="3467100" cy="4114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8295F525-25D0-D467-2A10-CD65571F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062173"/>
            <a:ext cx="1452562" cy="16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0"/>
            <a:ext cx="3479291" cy="38983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9807" y="0"/>
            <a:ext cx="3479292" cy="38983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1593" y="4267200"/>
            <a:ext cx="3938016" cy="23759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1400" y="4267200"/>
            <a:ext cx="3936491" cy="237439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3191" y="0"/>
              <a:ext cx="3493008" cy="38983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32658119-6C15-C51A-6EBA-424D7693D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2" y="4593748"/>
            <a:ext cx="1452562" cy="16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5026" y="264413"/>
            <a:ext cx="36353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B-</a:t>
            </a:r>
            <a:r>
              <a:rPr spc="-110" dirty="0"/>
              <a:t> </a:t>
            </a:r>
            <a:r>
              <a:rPr spc="-25" dirty="0"/>
              <a:t>Paralytic</a:t>
            </a:r>
            <a:r>
              <a:rPr spc="-130" dirty="0"/>
              <a:t> </a:t>
            </a:r>
            <a:r>
              <a:rPr spc="-20" dirty="0"/>
              <a:t>ileus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116" y="1084834"/>
            <a:ext cx="11322050" cy="5630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9293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-Definition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Temporarily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impaired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peristalsis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(hypomotility)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gastrointestinal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tract</a:t>
            </a:r>
            <a:r>
              <a:rPr sz="2800" spc="-5" dirty="0">
                <a:latin typeface="Calibri"/>
                <a:cs typeface="Calibri"/>
              </a:rPr>
              <a:t> 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absence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mechanical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obstruction</a:t>
            </a:r>
            <a:endParaRPr sz="2800" dirty="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tabLst>
                <a:tab pos="3780154" algn="l"/>
                <a:tab pos="5994400" algn="l"/>
                <a:tab pos="10262235" algn="l"/>
              </a:tabLst>
            </a:pPr>
            <a:r>
              <a:rPr sz="2800" b="1" spc="-10" dirty="0">
                <a:latin typeface="Calibri"/>
                <a:cs typeface="Calibri"/>
              </a:rPr>
              <a:t>-c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tio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ies: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-ne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ou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abol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5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alem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auma  </a:t>
            </a:r>
            <a:r>
              <a:rPr sz="2800" spc="-10" dirty="0">
                <a:latin typeface="Calibri"/>
                <a:cs typeface="Calibri"/>
              </a:rPr>
              <a:t>(pelvic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spine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fracture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	</a:t>
            </a:r>
            <a:r>
              <a:rPr sz="2800" spc="-15" dirty="0">
                <a:latin typeface="Calibri"/>
                <a:cs typeface="Calibri"/>
              </a:rPr>
              <a:t>-post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(more</a:t>
            </a:r>
            <a:r>
              <a:rPr sz="2800" spc="-5" dirty="0">
                <a:latin typeface="Calibri"/>
                <a:cs typeface="Calibri"/>
              </a:rPr>
              <a:t> than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72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abdominal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surgery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medication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(anti-cholanergic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</a:pPr>
            <a:r>
              <a:rPr sz="2800" b="1" spc="-15" dirty="0">
                <a:latin typeface="Calibri"/>
                <a:cs typeface="Calibri"/>
              </a:rPr>
              <a:t>-Pathophysiology</a:t>
            </a:r>
            <a:r>
              <a:rPr sz="2800" spc="-15" dirty="0">
                <a:latin typeface="Calibri"/>
                <a:cs typeface="Calibri"/>
              </a:rPr>
              <a:t>: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highlight>
                  <a:srgbClr val="FFFF00"/>
                </a:highlight>
                <a:latin typeface="Calibri"/>
                <a:cs typeface="Calibri"/>
              </a:rPr>
              <a:t>Irritation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bowel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and/or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highlight>
                  <a:srgbClr val="FFFF00"/>
                </a:highlight>
                <a:latin typeface="Calibri"/>
                <a:cs typeface="Calibri"/>
              </a:rPr>
              <a:t>inflammation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causing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highlight>
                  <a:srgbClr val="FFFF00"/>
                </a:highlight>
                <a:latin typeface="Calibri"/>
                <a:cs typeface="Calibri"/>
              </a:rPr>
              <a:t>sympathetic </a:t>
            </a:r>
            <a:r>
              <a:rPr sz="2800" spc="-10" dirty="0">
                <a:latin typeface="Calibri"/>
                <a:cs typeface="Calibri"/>
              </a:rPr>
              <a:t>nervous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0" dirty="0">
                <a:latin typeface="Calibri"/>
                <a:cs typeface="Calibri"/>
              </a:rPr>
              <a:t>activation </a:t>
            </a:r>
            <a:r>
              <a:rPr sz="2800" spc="-5" dirty="0">
                <a:latin typeface="Tahoma"/>
                <a:cs typeface="Tahoma"/>
              </a:rPr>
              <a:t>→ </a:t>
            </a:r>
            <a:r>
              <a:rPr sz="2800" spc="-10" dirty="0">
                <a:latin typeface="Calibri"/>
                <a:cs typeface="Calibri"/>
              </a:rPr>
              <a:t>decreasing/</a:t>
            </a:r>
            <a:r>
              <a:rPr sz="2800" spc="-10" dirty="0">
                <a:highlight>
                  <a:srgbClr val="FFFF00"/>
                </a:highlight>
                <a:latin typeface="Calibri"/>
                <a:cs typeface="Calibri"/>
              </a:rPr>
              <a:t>arrested </a:t>
            </a:r>
            <a:r>
              <a:rPr sz="2800" spc="-6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spc="-10" dirty="0">
                <a:highlight>
                  <a:srgbClr val="FFFF00"/>
                </a:highlight>
                <a:latin typeface="Calibri"/>
                <a:cs typeface="Calibri"/>
              </a:rPr>
              <a:t>per</a:t>
            </a:r>
            <a:r>
              <a:rPr sz="2800" spc="-25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800" spc="-45" dirty="0">
                <a:highlight>
                  <a:srgbClr val="FFFF00"/>
                </a:highlight>
                <a:latin typeface="Calibri"/>
                <a:cs typeface="Calibri"/>
              </a:rPr>
              <a:t>st</a:t>
            </a: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als</a:t>
            </a:r>
            <a:r>
              <a:rPr sz="2800" spc="-20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Tahoma"/>
                <a:cs typeface="Tahoma"/>
              </a:rPr>
              <a:t>→</a:t>
            </a:r>
            <a:r>
              <a:rPr sz="2800" spc="-229" dirty="0">
                <a:latin typeface="Tahoma"/>
                <a:cs typeface="Tahoma"/>
              </a:rPr>
              <a:t> </a:t>
            </a:r>
            <a:r>
              <a:rPr sz="2800" spc="-45" dirty="0">
                <a:highlight>
                  <a:srgbClr val="FFFF00"/>
                </a:highlight>
                <a:latin typeface="Calibri"/>
                <a:cs typeface="Calibri"/>
              </a:rPr>
              <a:t>st</a:t>
            </a:r>
            <a:r>
              <a:rPr sz="2800" spc="-5" dirty="0">
                <a:highlight>
                  <a:srgbClr val="FFFF00"/>
                </a:highlight>
                <a:latin typeface="Calibri"/>
                <a:cs typeface="Calibri"/>
              </a:rPr>
              <a:t>asis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f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Tahoma"/>
                <a:cs typeface="Tahoma"/>
              </a:rPr>
              <a:t>→</a:t>
            </a:r>
            <a:r>
              <a:rPr sz="2800" spc="-240" dirty="0">
                <a:latin typeface="Tahoma"/>
                <a:cs typeface="Tahoma"/>
              </a:rPr>
              <a:t>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  <a:p>
            <a:pPr marL="12700" marR="164465">
              <a:lnSpc>
                <a:spcPts val="3360"/>
              </a:lnSpc>
              <a:spcBef>
                <a:spcPts val="80"/>
              </a:spcBef>
            </a:pPr>
            <a:r>
              <a:rPr sz="2800" b="1" spc="-15" dirty="0">
                <a:latin typeface="Calibri"/>
                <a:cs typeface="Calibri"/>
              </a:rPr>
              <a:t>-Symptoms</a:t>
            </a:r>
            <a:r>
              <a:rPr sz="2800" spc="-15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Constipation,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abdominal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pain,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abdominal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distention,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nausea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vomiting</a:t>
            </a:r>
            <a:endParaRPr sz="2800" dirty="0">
              <a:latin typeface="Calibri"/>
              <a:cs typeface="Calibri"/>
            </a:endParaRPr>
          </a:p>
          <a:p>
            <a:pPr marL="12700" marR="97155">
              <a:lnSpc>
                <a:spcPts val="3360"/>
              </a:lnSpc>
            </a:pPr>
            <a:r>
              <a:rPr sz="2800" b="1" spc="-15" dirty="0">
                <a:latin typeface="Calibri"/>
                <a:cs typeface="Calibri"/>
              </a:rPr>
              <a:t>-Management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mainly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conservative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symptomatic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treatment,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IV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fluids,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bowel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rest.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56BC65-7BDF-A14C-C514-5C2644BB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65" y="199099"/>
            <a:ext cx="1452562" cy="16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496646"/>
            <a:ext cx="9272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Clinical</a:t>
            </a:r>
            <a:r>
              <a:rPr spc="-80" dirty="0"/>
              <a:t> </a:t>
            </a:r>
            <a:r>
              <a:rPr spc="-35" dirty="0"/>
              <a:t>classification</a:t>
            </a:r>
            <a:r>
              <a:rPr spc="-19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35" dirty="0">
                <a:highlight>
                  <a:srgbClr val="FFFF00"/>
                </a:highlight>
              </a:rPr>
              <a:t>Level</a:t>
            </a:r>
            <a:r>
              <a:rPr spc="-105" dirty="0"/>
              <a:t> </a:t>
            </a:r>
            <a:r>
              <a:rPr spc="-20" dirty="0"/>
              <a:t>of</a:t>
            </a:r>
            <a:r>
              <a:rPr spc="-40" dirty="0"/>
              <a:t> </a:t>
            </a:r>
            <a:r>
              <a:rPr spc="-35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30" y="1654530"/>
            <a:ext cx="9372600" cy="165353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  <a:tab pos="5313045" algn="l"/>
              </a:tabLst>
            </a:pPr>
            <a:r>
              <a:rPr sz="2600" b="1" spc="-10" dirty="0">
                <a:latin typeface="Calibri"/>
                <a:cs typeface="Calibri"/>
              </a:rPr>
              <a:t>H</a:t>
            </a:r>
            <a:r>
              <a:rPr sz="2600" b="1" spc="-15" dirty="0">
                <a:latin typeface="Calibri"/>
                <a:cs typeface="Calibri"/>
              </a:rPr>
              <a:t>ig</a:t>
            </a:r>
            <a:r>
              <a:rPr sz="2600" b="1" dirty="0">
                <a:latin typeface="Calibri"/>
                <a:cs typeface="Calibri"/>
              </a:rPr>
              <a:t>h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</a:t>
            </a:r>
            <a:r>
              <a:rPr sz="2600" b="1" spc="-15" dirty="0">
                <a:latin typeface="Calibri"/>
                <a:cs typeface="Calibri"/>
              </a:rPr>
              <a:t>mal</a:t>
            </a:r>
            <a:r>
              <a:rPr sz="2600" b="1" dirty="0">
                <a:latin typeface="Calibri"/>
                <a:cs typeface="Calibri"/>
              </a:rPr>
              <a:t>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b</a:t>
            </a:r>
            <a:r>
              <a:rPr sz="2600" b="1" spc="-20" dirty="0">
                <a:latin typeface="Calibri"/>
                <a:cs typeface="Calibri"/>
              </a:rPr>
              <a:t>o</a:t>
            </a:r>
            <a:r>
              <a:rPr sz="2600" b="1" spc="-45" dirty="0">
                <a:latin typeface="Calibri"/>
                <a:cs typeface="Calibri"/>
              </a:rPr>
              <a:t>w</a:t>
            </a:r>
            <a:r>
              <a:rPr sz="2600" b="1" spc="-2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l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o</a:t>
            </a:r>
            <a:r>
              <a:rPr sz="2600" b="1" spc="-45" dirty="0">
                <a:latin typeface="Calibri"/>
                <a:cs typeface="Calibri"/>
              </a:rPr>
              <a:t>bs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r</a:t>
            </a:r>
            <a:r>
              <a:rPr sz="2600" b="1" spc="-35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c</a:t>
            </a:r>
            <a:r>
              <a:rPr sz="2600" b="1" spc="-30" dirty="0">
                <a:latin typeface="Calibri"/>
                <a:cs typeface="Calibri"/>
              </a:rPr>
              <a:t>ti</a:t>
            </a:r>
            <a:r>
              <a:rPr sz="2600" b="1" spc="-20" dirty="0">
                <a:latin typeface="Calibri"/>
                <a:cs typeface="Calibri"/>
              </a:rPr>
              <a:t>o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20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20" dirty="0">
                <a:latin typeface="Calibri"/>
                <a:cs typeface="Calibri"/>
              </a:rPr>
              <a:t>l</a:t>
            </a:r>
            <a:r>
              <a:rPr sz="2600" spc="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2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15" dirty="0">
                <a:latin typeface="Calibri"/>
                <a:cs typeface="Calibri"/>
              </a:rPr>
              <a:t>uo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-10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J</a:t>
            </a:r>
            <a:r>
              <a:rPr sz="2600" spc="-15" dirty="0">
                <a:latin typeface="Calibri"/>
                <a:cs typeface="Calibri"/>
              </a:rPr>
              <a:t>ejunu</a:t>
            </a:r>
            <a:r>
              <a:rPr sz="2600" dirty="0">
                <a:latin typeface="Calibri"/>
                <a:cs typeface="Calibri"/>
              </a:rPr>
              <a:t>m</a:t>
            </a: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0" dirty="0">
                <a:latin typeface="Calibri"/>
                <a:cs typeface="Calibri"/>
              </a:rPr>
              <a:t>low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small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bowel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obstruction</a:t>
            </a:r>
            <a:r>
              <a:rPr sz="2600" spc="-30" dirty="0">
                <a:latin typeface="Calibri"/>
                <a:cs typeface="Calibri"/>
              </a:rPr>
              <a:t>: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level </a:t>
            </a:r>
            <a:r>
              <a:rPr sz="2600" spc="5" dirty="0">
                <a:latin typeface="Calibri"/>
                <a:cs typeface="Calibri"/>
              </a:rPr>
              <a:t>of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Ileum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55" dirty="0">
                <a:latin typeface="Calibri"/>
                <a:cs typeface="Calibri"/>
              </a:rPr>
              <a:t>large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bowel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obstruction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B64845-3F02-BF79-6793-3C444AC5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4495800" cy="496862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dist="50800" dir="5400000" algn="ctr" rotWithShape="0">
              <a:srgbClr val="000000"/>
            </a:outerShdw>
            <a:reflection stA="99000" endPos="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268046"/>
            <a:ext cx="9451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Clinical</a:t>
            </a:r>
            <a:r>
              <a:rPr spc="-80" dirty="0"/>
              <a:t> </a:t>
            </a:r>
            <a:r>
              <a:rPr spc="-35" dirty="0"/>
              <a:t>classification</a:t>
            </a:r>
            <a:r>
              <a:rPr spc="-19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35" dirty="0">
                <a:highlight>
                  <a:srgbClr val="FFFF00"/>
                </a:highlight>
              </a:rPr>
              <a:t>Onset</a:t>
            </a:r>
            <a:r>
              <a:rPr spc="-95" dirty="0"/>
              <a:t> </a:t>
            </a:r>
            <a:r>
              <a:rPr spc="-20" dirty="0"/>
              <a:t>of</a:t>
            </a:r>
            <a:r>
              <a:rPr spc="-25" dirty="0"/>
              <a:t> </a:t>
            </a:r>
            <a:r>
              <a:rPr spc="-35" dirty="0"/>
              <a:t>obstruction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30" y="1233322"/>
            <a:ext cx="5382895" cy="294824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6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b</a:t>
            </a:r>
            <a:r>
              <a:rPr sz="2800" b="1" spc="-90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tr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699770" lvl="1" indent="-231140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uall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cc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sz="2400" spc="-10" dirty="0">
                <a:highlight>
                  <a:srgbClr val="FFFF00"/>
                </a:highlight>
                <a:latin typeface="Calibri"/>
                <a:cs typeface="Calibri"/>
              </a:rPr>
              <a:t>ma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l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l</a:t>
            </a:r>
            <a:r>
              <a:rPr sz="2400" spc="-1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spc="-25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spc="-50" dirty="0">
                <a:highlight>
                  <a:srgbClr val="FFFF00"/>
                </a:highlight>
                <a:latin typeface="Calibri"/>
                <a:cs typeface="Calibri"/>
              </a:rPr>
              <a:t>nt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spc="-55" dirty="0"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sz="2400" spc="-25" dirty="0">
                <a:highlight>
                  <a:srgbClr val="FFFF00"/>
                </a:highlight>
                <a:latin typeface="Calibri"/>
                <a:cs typeface="Calibri"/>
              </a:rPr>
              <a:t>tin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699770" lvl="1" indent="-23114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12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5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400" spc="-10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pidl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y</a:t>
            </a:r>
            <a:r>
              <a:rPr sz="2400" spc="-10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spc="-40" dirty="0">
                <a:highlight>
                  <a:srgbClr val="FFFF00"/>
                </a:highlight>
                <a:latin typeface="Calibri"/>
                <a:cs typeface="Calibri"/>
              </a:rPr>
              <a:t>p</a:t>
            </a:r>
            <a:r>
              <a:rPr sz="2400" spc="-105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400" spc="-45" dirty="0">
                <a:highlight>
                  <a:srgbClr val="FFFF00"/>
                </a:highlight>
                <a:latin typeface="Calibri"/>
                <a:cs typeface="Calibri"/>
              </a:rPr>
              <a:t>o</a:t>
            </a:r>
            <a:r>
              <a:rPr sz="2400" spc="-40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spc="-105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spc="-40" dirty="0">
                <a:highlight>
                  <a:srgbClr val="FFFF00"/>
                </a:highlight>
                <a:latin typeface="Calibri"/>
                <a:cs typeface="Calibri"/>
              </a:rPr>
              <a:t>ss</a:t>
            </a:r>
            <a:r>
              <a:rPr sz="2400" spc="-35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spc="-90" dirty="0">
                <a:highlight>
                  <a:srgbClr val="FFFF00"/>
                </a:highlight>
                <a:latin typeface="Calibri"/>
                <a:cs typeface="Calibri"/>
              </a:rPr>
              <a:t>v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</a:p>
          <a:p>
            <a:pPr marL="699770" lvl="1" indent="-23114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b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tru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wit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Calibri"/>
                <a:cs typeface="Calibri"/>
              </a:rPr>
              <a:t>sudde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ns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</a:p>
          <a:p>
            <a:pPr marL="325120" indent="-31242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2800" b="1" spc="-25" dirty="0">
                <a:latin typeface="Calibri"/>
                <a:cs typeface="Calibri"/>
              </a:rPr>
              <a:t>Chronic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obstruction</a:t>
            </a:r>
            <a:endParaRPr sz="2800" dirty="0">
              <a:latin typeface="Calibri"/>
              <a:cs typeface="Calibri"/>
            </a:endParaRPr>
          </a:p>
          <a:p>
            <a:pPr marL="699770" lvl="1" indent="-23114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uall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highlight>
                  <a:srgbClr val="FFFF00"/>
                </a:highlight>
                <a:latin typeface="Calibri"/>
                <a:cs typeface="Calibri"/>
              </a:rPr>
              <a:t>la</a:t>
            </a:r>
            <a:r>
              <a:rPr sz="2400" spc="-70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400" spc="-65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spc="-10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spc="-25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spc="-50" dirty="0">
                <a:highlight>
                  <a:srgbClr val="FFFF00"/>
                </a:highlight>
                <a:latin typeface="Calibri"/>
                <a:cs typeface="Calibri"/>
              </a:rPr>
              <a:t>nt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spc="-55" dirty="0"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sz="2400" spc="-25" dirty="0">
                <a:highlight>
                  <a:srgbClr val="FFFF00"/>
                </a:highlight>
                <a:latin typeface="Calibri"/>
                <a:cs typeface="Calibri"/>
              </a:rPr>
              <a:t>tin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699770" lvl="1" indent="-23114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700405" algn="l"/>
              </a:tabLst>
            </a:pP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lini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c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u</a:t>
            </a:r>
            <a:r>
              <a:rPr sz="2400" spc="-85" dirty="0">
                <a:latin typeface="Calibri"/>
                <a:cs typeface="Calibri"/>
              </a:rPr>
              <a:t>r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sl</a:t>
            </a:r>
            <a:r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o</a:t>
            </a: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wl</a:t>
            </a:r>
            <a:r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y</a:t>
            </a:r>
            <a:r>
              <a:rPr sz="2400" spc="-9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spc="-25" dirty="0">
                <a:highlight>
                  <a:srgbClr val="FFFF00"/>
                </a:highlight>
                <a:latin typeface="Calibri"/>
                <a:cs typeface="Calibri"/>
              </a:rPr>
              <a:t>p</a:t>
            </a:r>
            <a:r>
              <a:rPr sz="2400" spc="-60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og</a:t>
            </a:r>
            <a:r>
              <a:rPr sz="2400" spc="-60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ss</a:t>
            </a:r>
            <a:r>
              <a:rPr sz="2400" spc="-25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spc="-55" dirty="0">
                <a:highlight>
                  <a:srgbClr val="FFFF00"/>
                </a:highlight>
                <a:latin typeface="Calibri"/>
                <a:cs typeface="Calibri"/>
              </a:rPr>
              <a:t>v</a:t>
            </a:r>
            <a:r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2CB39C-C2EE-E6F8-5DE1-4A71B2D0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724400"/>
            <a:ext cx="1452562" cy="16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2626</Words>
  <Application>Microsoft Office PowerPoint</Application>
  <PresentationFormat>Widescreen</PresentationFormat>
  <Paragraphs>270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Intestinal obstruction</vt:lpstr>
      <vt:lpstr>Intestinal obstruction</vt:lpstr>
      <vt:lpstr>Causes of intestinal obstruction</vt:lpstr>
      <vt:lpstr>* Intussusception : invagination of a segment of bowel into distal  segment .</vt:lpstr>
      <vt:lpstr>PowerPoint Presentation</vt:lpstr>
      <vt:lpstr>PowerPoint Presentation</vt:lpstr>
      <vt:lpstr>B- Paralytic ileus</vt:lpstr>
      <vt:lpstr>Clinical classification - Level of obstruction</vt:lpstr>
      <vt:lpstr>Clinical classification - Onset of obstruction</vt:lpstr>
      <vt:lpstr>Simple V.S. Complicated obstruction</vt:lpstr>
      <vt:lpstr>PowerPoint Presentation</vt:lpstr>
      <vt:lpstr>Pathophysiology of mechanical obstruction</vt:lpstr>
      <vt:lpstr>Pathophysiology of mechanical obstruction 2</vt:lpstr>
      <vt:lpstr>Pathophysiology of mechanical obstruction 3</vt:lpstr>
      <vt:lpstr>PowerPoint Presentation</vt:lpstr>
      <vt:lpstr>Clinical features</vt:lpstr>
      <vt:lpstr>Clinical features symptom of simple intestinal obstruction : pain, distension, vomiting,  and absolute consti-pation .</vt:lpstr>
      <vt:lpstr>PowerPoint Presentation</vt:lpstr>
      <vt:lpstr>Clinical features of complicated intestinal obstruction Strangulation → Perforation → peritonitis</vt:lpstr>
      <vt:lpstr>Diagnostics</vt:lpstr>
      <vt:lpstr>Blood test  classic electrolyte/ acid-base findings with proximal  obstruction</vt:lpstr>
      <vt:lpstr>Imaging</vt:lpstr>
      <vt:lpstr>Plain radiograph</vt:lpstr>
      <vt:lpstr>Dilatation of bowel loops</vt:lpstr>
      <vt:lpstr>PowerPoint Presentation</vt:lpstr>
      <vt:lpstr>Air-fluid level</vt:lpstr>
      <vt:lpstr>CT abdomen and pelvis (goldEN standard)</vt:lpstr>
      <vt:lpstr>Findings:</vt:lpstr>
      <vt:lpstr>Evidence of the underlying etiology</vt:lpstr>
      <vt:lpstr>PowerPoint Presentation</vt:lpstr>
      <vt:lpstr>PowerPoint Presentation</vt:lpstr>
      <vt:lpstr>Barium enema vs contrast (water-soluble ) enema</vt:lpstr>
      <vt:lpstr>Water-soluble contrast  challenge (WSCc)</vt:lpstr>
      <vt:lpstr>Abdominal ultrasound</vt:lpstr>
      <vt:lpstr>PowerPoint Presentation</vt:lpstr>
      <vt:lpstr>PowerPoint Presentation</vt:lpstr>
      <vt:lpstr>Treatment </vt:lpstr>
      <vt:lpstr>Conservative treatment </vt:lpstr>
      <vt:lpstr>Interventional management – Endoscopic  intervention</vt:lpstr>
      <vt:lpstr> – Surgical operation</vt:lpstr>
      <vt:lpstr>Surgery – Management of the obstruction</vt:lpstr>
      <vt:lpstr>Surgery – Management of the obstruction</vt:lpstr>
      <vt:lpstr>Surgery – Management of the obstruction</vt:lpstr>
      <vt:lpstr>Thank you  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obstruction</dc:title>
  <cp:lastModifiedBy>Sanabil Hassanat</cp:lastModifiedBy>
  <cp:revision>9</cp:revision>
  <dcterms:created xsi:type="dcterms:W3CDTF">2022-10-23T22:25:43Z</dcterms:created>
  <dcterms:modified xsi:type="dcterms:W3CDTF">2023-04-08T21:23:13Z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2022-10-23T00:00:00Z</vt:filetime>
  </property>
</Properties>
</file>