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878"/>
    <a:srgbClr val="9F5353"/>
    <a:srgbClr val="D79089"/>
    <a:srgbClr val="E8644E"/>
    <a:srgbClr val="FF3737"/>
    <a:srgbClr val="FF4343"/>
    <a:srgbClr val="F1D2C1"/>
    <a:srgbClr val="920000"/>
    <a:srgbClr val="00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36061-5B0A-483A-9912-064887089956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F359-EDEB-4390-9075-846F3EF35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0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EF359-EDEB-4390-9075-846F3EF355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4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C2C3-E6E0-45C6-80BF-15E5BB907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EFFD8-420C-49E9-AA42-1C9F68814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172DB-6BD5-4737-9D52-407B12E9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CEAE7-AECC-415F-8EED-6D1DF991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67941-E6B5-4A4A-8F4E-894FBF03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813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8380-ACF3-439B-B70A-EE23D35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6596E-6753-4C18-966C-DC393B6B4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E6F88-CE97-4A85-BE22-D545EA22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C4CB9-3AD2-4C9E-B2C2-5BDC3882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534B-2FBF-4FE7-997C-A55B38BA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403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75CCD-C52F-4BBF-96B9-4A546AF17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96F8B-1F47-4339-BD42-97CEE575F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4A58-B91E-4B2E-83BC-CA206430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8A0E-89D1-4E05-AD54-F71F092C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07FA-99CF-4C3C-A796-B0AA59F8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14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4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900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3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875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750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219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37784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84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87B6-1672-4137-A83A-92445EBB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CFD1-4F50-43EE-9405-27095E26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F87C-4D61-4D40-AC9D-4B1BDBD7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69529-AD5B-4FBC-AB7D-E830CEDA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D3C16-FEAF-4912-96CB-9D6B9DE5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2817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1197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0189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4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4A48-81A2-4531-A209-A522330C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E14B-BB2E-4E69-9F1E-D2CC28565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34A3-2BCA-462A-8C8D-31AD307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9BBBC-0685-4694-812B-E48EB201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E193B-8044-450B-ABD5-46C18585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9838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D0BC-5BDD-4A60-966A-01C30CE4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CC23-A31C-4FAE-B17D-9748D51FF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E9266-A2BA-4782-AD38-297B40130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29BB0-3317-4427-8C8A-C369F878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A9851-F947-4184-9688-C40E832D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C596-290E-4288-AC47-1B71D56C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020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CE6F-4D78-4855-B064-8644C81D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C579-6858-4D3D-B68C-D2E2E748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EF4DE-CB5C-405C-A650-B85943F2D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39511-FF33-4908-B46F-18097EBAF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26859-2D49-4EF9-8594-144778126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9A9BB-6819-4DE3-83E3-2A40B5CA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B93DE-237C-425A-A86C-6111AA6D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A5C65-4564-49B5-828C-5D56E262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2962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AEFD-CC62-45B1-ABCF-045C7BB6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374EF-852E-4185-A70C-68B43023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CD9AC-3D09-4412-998F-F8E7347F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4A416-7437-4926-A992-C3E005C5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037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EE2FB-8ED8-43FD-AC5F-3C44190E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C3E19-7C23-44AB-BB14-569524BE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022A6-778E-488E-A68E-057C8095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0843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84B5-D1DA-412D-B42D-D4ABB4A8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7D60-FFB6-4319-8F37-A90B7546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02E8E-C093-412F-B205-91EEFED20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B99B4-12B3-4955-9223-3C39C3D2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CF2AA-D36C-4C17-879A-71330612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D9903-25E0-4FAB-A1A1-16066393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0830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0237-18C6-4D7D-A943-A90FFBAA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BEE75-EC67-4525-B5F6-EFD8B97BB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4E8F3-7091-405D-BAAE-DCAB60AA7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84CF7-EDFA-4616-9531-B079A111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23353-17E1-44AD-8B46-968833E3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FB66A-5269-4A06-9969-354271BD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217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A55A6-CEB4-49A1-A32F-C6663AB4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3435E-CF20-4189-9AEB-7B1D3D65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D490-AB2C-4E3E-810D-3442F6413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9CE49-D57C-44BD-A666-280BAB071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176-E5A2-47B3-9418-3C7BE6FAA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3774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0F7ED0-CD67-DC41-951B-A44CC6B1921C}" type="datetimeFigureOut">
              <a:rPr lang="ar-JO" smtClean="0"/>
              <a:t>22/07/1443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FD3E45-191F-8146-8EAE-55995A89928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18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BE20B5-7288-4046-9E8F-4C06C264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en-GB" sz="6600" b="1"/>
              <a:t>Cardiogenic shock </a:t>
            </a:r>
            <a:endParaRPr lang="ar-JO" sz="6600" b="1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7BC7B-CE64-5C4D-AC01-BC5A493A5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231" y="5591551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Noor Alrbeihat</a:t>
            </a:r>
            <a:endParaRPr lang="en-GB" sz="2000" dirty="0"/>
          </a:p>
          <a:p>
            <a:pPr algn="l"/>
            <a:r>
              <a:rPr lang="en-GB" sz="2000" dirty="0"/>
              <a:t>Razan Tayseer.</a:t>
            </a:r>
            <a:endParaRPr lang="ar-JO" sz="20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E629682-6762-4893-BE99-3C22F9EBD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17" b="83746" l="8130" r="73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r="15988" b="-1"/>
          <a:stretch/>
        </p:blipFill>
        <p:spPr>
          <a:xfrm>
            <a:off x="1" y="10"/>
            <a:ext cx="7403688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255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9C94D-B5D1-43B0-B263-C786D2CEC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31"/>
          <a:stretch/>
        </p:blipFill>
        <p:spPr>
          <a:xfrm>
            <a:off x="2071560" y="360917"/>
            <a:ext cx="8251246" cy="58334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D5BEB-25E6-4EFF-B434-E99791203118}"/>
              </a:ext>
            </a:extLst>
          </p:cNvPr>
          <p:cNvCxnSpPr>
            <a:cxnSpLocks/>
            <a:endCxn id="47" idx="6"/>
          </p:cNvCxnSpPr>
          <p:nvPr/>
        </p:nvCxnSpPr>
        <p:spPr>
          <a:xfrm>
            <a:off x="4763729" y="848032"/>
            <a:ext cx="2472810" cy="39321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C21848-64F1-40A2-8518-5F0ADB8C8A2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3495363" y="2514599"/>
            <a:ext cx="2492478" cy="2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3918E-905B-43EE-87DD-5EFB4075663A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684206" y="3581397"/>
            <a:ext cx="2482643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F0C944-24C9-42E4-9AD1-6981DAD05CA6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6469625" y="3424083"/>
            <a:ext cx="2379407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9391672-205B-4129-8D83-327A08044A96}"/>
              </a:ext>
            </a:extLst>
          </p:cNvPr>
          <p:cNvSpPr/>
          <p:nvPr/>
        </p:nvSpPr>
        <p:spPr>
          <a:xfrm>
            <a:off x="5987841" y="2448233"/>
            <a:ext cx="117986" cy="1327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35399C-0585-4C3C-8E59-DECE3D2E2B8E}"/>
              </a:ext>
            </a:extLst>
          </p:cNvPr>
          <p:cNvSpPr/>
          <p:nvPr/>
        </p:nvSpPr>
        <p:spPr>
          <a:xfrm>
            <a:off x="5166849" y="3515029"/>
            <a:ext cx="117986" cy="1327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7F9112-5F5C-44B2-A4C2-4BAA96FBD0DC}"/>
              </a:ext>
            </a:extLst>
          </p:cNvPr>
          <p:cNvSpPr/>
          <p:nvPr/>
        </p:nvSpPr>
        <p:spPr>
          <a:xfrm>
            <a:off x="6351639" y="3357715"/>
            <a:ext cx="117986" cy="1327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847AE7-148B-42AA-912A-1B46ECDFC21A}"/>
              </a:ext>
            </a:extLst>
          </p:cNvPr>
          <p:cNvSpPr/>
          <p:nvPr/>
        </p:nvSpPr>
        <p:spPr>
          <a:xfrm>
            <a:off x="8003452" y="4478589"/>
            <a:ext cx="117986" cy="1327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F9BBB9A-0FC5-486C-BDFC-7433A621AEB0}"/>
              </a:ext>
            </a:extLst>
          </p:cNvPr>
          <p:cNvSpPr/>
          <p:nvPr/>
        </p:nvSpPr>
        <p:spPr>
          <a:xfrm>
            <a:off x="7118553" y="820985"/>
            <a:ext cx="117986" cy="132736"/>
          </a:xfrm>
          <a:prstGeom prst="ellipse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00C700-EF94-4179-90E5-8DD057DDFD57}"/>
              </a:ext>
            </a:extLst>
          </p:cNvPr>
          <p:cNvSpPr txBox="1"/>
          <p:nvPr/>
        </p:nvSpPr>
        <p:spPr>
          <a:xfrm>
            <a:off x="2277372" y="560438"/>
            <a:ext cx="250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20000"/>
                </a:solidFill>
              </a:rPr>
              <a:t>confusion,lethargy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25C7C6-5B22-4078-95DF-C466163F73E2}"/>
              </a:ext>
            </a:extLst>
          </p:cNvPr>
          <p:cNvSpPr txBox="1"/>
          <p:nvPr/>
        </p:nvSpPr>
        <p:spPr>
          <a:xfrm>
            <a:off x="554226" y="1843548"/>
            <a:ext cx="2978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920000"/>
                </a:solidFill>
              </a:rPr>
              <a:t>Dyspnea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Tachypnea(air hunger)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Crackles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072308-EFE4-49FD-BCC5-99718573CE44}"/>
              </a:ext>
            </a:extLst>
          </p:cNvPr>
          <p:cNvSpPr txBox="1"/>
          <p:nvPr/>
        </p:nvSpPr>
        <p:spPr>
          <a:xfrm>
            <a:off x="151502" y="3259392"/>
            <a:ext cx="2718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20000"/>
                </a:solidFill>
              </a:rPr>
              <a:t>Oliguria&lt;30m/hour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Acute renal failure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3F120D-2A69-4AA0-9F7C-76602BA78ED5}"/>
              </a:ext>
            </a:extLst>
          </p:cNvPr>
          <p:cNvSpPr txBox="1"/>
          <p:nvPr/>
        </p:nvSpPr>
        <p:spPr>
          <a:xfrm>
            <a:off x="8167385" y="4919008"/>
            <a:ext cx="4024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20000"/>
                </a:solidFill>
              </a:rPr>
              <a:t>Pale,cold,clammy skin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Delayed capillary refill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Weak pulse 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 hypotension(sys BP&lt;90mmhg for 30m)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B5382D-13D7-4DAB-A152-472B8647F23F}"/>
              </a:ext>
            </a:extLst>
          </p:cNvPr>
          <p:cNvSpPr txBox="1"/>
          <p:nvPr/>
        </p:nvSpPr>
        <p:spPr>
          <a:xfrm>
            <a:off x="8885224" y="2433484"/>
            <a:ext cx="19707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920000"/>
                </a:solidFill>
              </a:rPr>
              <a:t>Tachycardia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JVD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3</a:t>
            </a:r>
            <a:r>
              <a:rPr lang="en-GB" sz="2400" baseline="30000" dirty="0">
                <a:solidFill>
                  <a:srgbClr val="920000"/>
                </a:solidFill>
              </a:rPr>
              <a:t>rd</a:t>
            </a:r>
            <a:r>
              <a:rPr lang="en-GB" sz="2400" dirty="0">
                <a:solidFill>
                  <a:srgbClr val="920000"/>
                </a:solidFill>
              </a:rPr>
              <a:t> ,4thsounds</a:t>
            </a:r>
          </a:p>
          <a:p>
            <a:pPr algn="ctr"/>
            <a:r>
              <a:rPr lang="en-GB" sz="2400" dirty="0">
                <a:solidFill>
                  <a:srgbClr val="920000"/>
                </a:solidFill>
              </a:rPr>
              <a:t>Sys murmur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CB14197A-1B3D-412F-8A6B-9C0EB1D7E1F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8096864" y="4542506"/>
            <a:ext cx="2082829" cy="376502"/>
          </a:xfrm>
          <a:prstGeom prst="bentConnector2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6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A094-D140-4A7B-BF12-5CF96F5D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2" y="1126252"/>
            <a:ext cx="10515600" cy="56285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920000"/>
                </a:solidFill>
                <a:latin typeface="+mn-lt"/>
              </a:rPr>
              <a:t>ECG 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ST segment elevation suggesting acute MI / arrhythmias / LBBB/Q waves</a:t>
            </a:r>
            <a:br>
              <a:rPr lang="en-US" sz="2800" dirty="0">
                <a:solidFill>
                  <a:srgbClr val="000000"/>
                </a:solidFill>
                <a:latin typeface="+mn-lt"/>
              </a:rPr>
            </a:b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Echocardiogram: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can diagnose a variety of mechanical complications of MI, valve disease, estimate EF, pericardial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perfusion,etc</a:t>
            </a:r>
            <a:br>
              <a:rPr lang="en-US" sz="2800" dirty="0">
                <a:solidFill>
                  <a:srgbClr val="000000"/>
                </a:solidFill>
                <a:latin typeface="+mn-lt"/>
              </a:rPr>
            </a:b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Hemodynamic monitoring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with a Swan-Ganz catheter may be indicated: PCWP, pulmonary artery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pressure,cardiac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output, cardiac index, SVR 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CBC, LFT, KFT, Cardiac enzymes, ABGs, </a:t>
            </a:r>
            <a:r>
              <a:rPr lang="en-US" sz="3200" b="1" dirty="0" err="1">
                <a:latin typeface="+mn-lt"/>
              </a:rPr>
              <a:t>Cx</a:t>
            </a:r>
            <a:r>
              <a:rPr lang="en-US" sz="3200" b="1" dirty="0">
                <a:latin typeface="+mn-lt"/>
              </a:rPr>
              <a:t>-ray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6B3B89-A207-46D3-9662-4DE8297DDCCB}"/>
              </a:ext>
            </a:extLst>
          </p:cNvPr>
          <p:cNvSpPr txBox="1">
            <a:spLocks/>
          </p:cNvSpPr>
          <p:nvPr/>
        </p:nvSpPr>
        <p:spPr>
          <a:xfrm>
            <a:off x="1334140" y="582562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solidFill>
                  <a:srgbClr val="920000"/>
                </a:solidFill>
              </a:rPr>
              <a:t>Diagnosis</a:t>
            </a:r>
            <a:br>
              <a:rPr lang="en-US" u="sng" dirty="0">
                <a:solidFill>
                  <a:srgbClr val="920000"/>
                </a:solidFill>
              </a:rPr>
            </a:br>
            <a:endParaRPr lang="en-US" u="sng" dirty="0">
              <a:solidFill>
                <a:srgbClr val="920000"/>
              </a:solidFill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3B6AA4E-AC79-49E3-9A61-59D7500E0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29" y="4333029"/>
            <a:ext cx="2723535" cy="26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875FB-0977-4133-95D2-EA5671A13A6B}"/>
              </a:ext>
            </a:extLst>
          </p:cNvPr>
          <p:cNvSpPr txBox="1"/>
          <p:nvPr/>
        </p:nvSpPr>
        <p:spPr>
          <a:xfrm>
            <a:off x="3816144" y="250412"/>
            <a:ext cx="6098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920000"/>
                </a:solidFill>
              </a:rPr>
              <a:t>Management :</a:t>
            </a:r>
            <a:endParaRPr lang="en-GB" sz="4400" u="sng" dirty="0">
              <a:solidFill>
                <a:srgbClr val="92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ADEA8-5A09-4C77-A4BD-259B4E5C10E9}"/>
              </a:ext>
            </a:extLst>
          </p:cNvPr>
          <p:cNvSpPr txBox="1"/>
          <p:nvPr/>
        </p:nvSpPr>
        <p:spPr>
          <a:xfrm>
            <a:off x="689488" y="779533"/>
            <a:ext cx="10312810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</a:rPr>
              <a:t>Supplemental oxygen.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</a:rPr>
              <a:t>Pain relief: </a:t>
            </a:r>
            <a:r>
              <a:rPr lang="en-US" sz="2800" dirty="0">
                <a:solidFill>
                  <a:srgbClr val="000000"/>
                </a:solidFill>
              </a:rPr>
              <a:t>Morphine.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</a:rPr>
              <a:t>Fluid resuscitation </a:t>
            </a:r>
            <a:r>
              <a:rPr lang="en-US" sz="2800" dirty="0">
                <a:solidFill>
                  <a:srgbClr val="000000"/>
                </a:solidFill>
              </a:rPr>
              <a:t>to correct hypovolemia and hypotension, unless pulmonary edema is present.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</a:rPr>
              <a:t>continuous ECG monitoring.</a:t>
            </a:r>
            <a:endParaRPr lang="en-US" sz="2800" dirty="0">
              <a:solidFill>
                <a:srgbClr val="92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</a:rPr>
              <a:t> Vasopressors</a:t>
            </a:r>
            <a:r>
              <a:rPr lang="en-US" sz="2800" dirty="0">
                <a:solidFill>
                  <a:srgbClr val="92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for hypotension which is unresponsive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to fluids: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Norepinephrine and dopamine are considered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        first-line drugs.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  <a:latin typeface="+mn-lt"/>
              </a:rPr>
              <a:t> inotropic: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Dobutamin.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C717AE-6FC2-4644-8558-3E0427A1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137281"/>
            <a:ext cx="2915263" cy="28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D3E07-54A0-4132-A918-1803FBD68D0D}"/>
              </a:ext>
            </a:extLst>
          </p:cNvPr>
          <p:cNvSpPr txBox="1"/>
          <p:nvPr/>
        </p:nvSpPr>
        <p:spPr>
          <a:xfrm>
            <a:off x="545690" y="1047136"/>
            <a:ext cx="11326762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</a:rPr>
              <a:t>Antiarrhythmic drugs: </a:t>
            </a:r>
            <a:r>
              <a:rPr lang="en-US" sz="2800" dirty="0">
                <a:solidFill>
                  <a:srgbClr val="000000"/>
                </a:solidFill>
              </a:rPr>
              <a:t>Amiodarone, Procainamide, Lidocaine</a:t>
            </a:r>
            <a:endParaRPr lang="en-US" sz="2800" dirty="0">
              <a:solidFill>
                <a:srgbClr val="92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20000"/>
                </a:solidFill>
              </a:rPr>
              <a:t> </a:t>
            </a:r>
            <a:r>
              <a:rPr lang="en-US" sz="2800" b="1" dirty="0">
                <a:solidFill>
                  <a:srgbClr val="920000"/>
                </a:solidFill>
              </a:rPr>
              <a:t>Thrombolytic Therapy: </a:t>
            </a:r>
            <a:r>
              <a:rPr lang="en-US" sz="2800" dirty="0">
                <a:solidFill>
                  <a:srgbClr val="000000"/>
                </a:solidFill>
              </a:rPr>
              <a:t>If the cause is likely an acute MI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spirin and heparin should be given immediately.</a:t>
            </a:r>
            <a:endParaRPr lang="en-US" sz="2800" b="1" dirty="0">
              <a:solidFill>
                <a:srgbClr val="920000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  <a:latin typeface="+mn-lt"/>
              </a:rPr>
              <a:t>Intra-aortic Balloon Pump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920000"/>
                </a:solidFill>
                <a:latin typeface="+mn-lt"/>
                <a:cs typeface="Arial" panose="020B0604020202020204" pitchFamily="34" charset="0"/>
              </a:rPr>
              <a:t>PCI (coronary angioplasty)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920000"/>
                </a:solidFill>
                <a:latin typeface="+mn-lt"/>
              </a:rPr>
              <a:t>CABG(coronary artery bypass graft)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20000"/>
                </a:solidFill>
                <a:latin typeface="+mn-lt"/>
              </a:rPr>
              <a:t> surgical valve repair or replacement</a:t>
            </a:r>
            <a:br>
              <a:rPr lang="en-US" sz="2800" b="1" dirty="0">
                <a:solidFill>
                  <a:srgbClr val="920000"/>
                </a:solidFill>
                <a:latin typeface="+mn-lt"/>
              </a:rPr>
            </a:b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FCA7B-F9D9-410C-81E7-FCE10F1DFFB3}"/>
              </a:ext>
            </a:extLst>
          </p:cNvPr>
          <p:cNvSpPr txBox="1"/>
          <p:nvPr/>
        </p:nvSpPr>
        <p:spPr>
          <a:xfrm>
            <a:off x="368711" y="309716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0000"/>
                </a:solidFill>
              </a:rPr>
              <a:t>Cont….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B18B8-C38B-40D5-A743-600239DD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265" y="3899051"/>
            <a:ext cx="3054811" cy="29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50EFF22-D411-4FF2-8951-3B6D59A5B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11275"/>
          <a:stretch/>
        </p:blipFill>
        <p:spPr>
          <a:xfrm>
            <a:off x="0" y="-9"/>
            <a:ext cx="12192000" cy="6858010"/>
          </a:xfrm>
          <a:prstGeom prst="rect">
            <a:avLst/>
          </a:prstGeom>
          <a:solidFill>
            <a:srgbClr val="9200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5BD91-DCE2-4492-9D79-0067DDA5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75" y="688917"/>
            <a:ext cx="9875520" cy="329990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 b="1" cap="all" dirty="0">
                <a:solidFill>
                  <a:srgbClr val="B07878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3689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9BAFBB-422F-184A-8C84-4A2432B7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49161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Definition  of shock </a:t>
            </a:r>
            <a:endParaRPr lang="ar-JO" sz="4800" b="1" u="sn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ACD354-4941-1942-805C-02CF81B5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600" dirty="0"/>
              <a:t>Shock is defined as inadequate tissue perfusion can be caused by various disease that result in decrease oxygenation at the cellular level </a:t>
            </a:r>
            <a:endParaRPr lang="ar-JO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898E71-29C7-4137-8F01-3A86241D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3" t="7796" r="30124" b="21755"/>
          <a:stretch/>
        </p:blipFill>
        <p:spPr>
          <a:xfrm>
            <a:off x="9556955" y="4262180"/>
            <a:ext cx="2325329" cy="2212362"/>
          </a:xfrm>
          <a:prstGeom prst="foldedCorner">
            <a:avLst/>
          </a:prstGeom>
        </p:spPr>
      </p:pic>
    </p:spTree>
    <p:extLst>
      <p:ext uri="{BB962C8B-B14F-4D97-AF65-F5344CB8AC3E}">
        <p14:creationId xmlns:p14="http://schemas.microsoft.com/office/powerpoint/2010/main" val="103087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803BF-D4D8-C04D-861B-CF1E0170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316" y="504886"/>
            <a:ext cx="9875520" cy="1356360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Classification </a:t>
            </a:r>
            <a:endParaRPr lang="ar-JO" sz="4800" b="1" u="sn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4A6A0E-6D70-2D4A-9AC4-8CB264B1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439" y="2101644"/>
            <a:ext cx="9872871" cy="4038600"/>
          </a:xfrm>
        </p:spPr>
        <p:txBody>
          <a:bodyPr>
            <a:normAutofit/>
          </a:bodyPr>
          <a:lstStyle/>
          <a:p>
            <a:r>
              <a:rPr lang="en-GB" sz="3600" dirty="0"/>
              <a:t> </a:t>
            </a:r>
            <a:r>
              <a:rPr lang="en-GB" sz="3600" dirty="0" err="1"/>
              <a:t>Hypovolemic</a:t>
            </a:r>
            <a:r>
              <a:rPr lang="en-GB" sz="3600" dirty="0"/>
              <a:t> shock </a:t>
            </a:r>
          </a:p>
          <a:p>
            <a:r>
              <a:rPr lang="en-GB" sz="3600" dirty="0" err="1"/>
              <a:t>Cardiogenic</a:t>
            </a:r>
            <a:r>
              <a:rPr lang="en-GB" sz="3600" dirty="0"/>
              <a:t> shock </a:t>
            </a:r>
          </a:p>
          <a:p>
            <a:r>
              <a:rPr lang="en-GB" sz="3600" dirty="0"/>
              <a:t>Distributive  shock </a:t>
            </a:r>
            <a:endParaRPr lang="ar-JO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3436D-1A9D-4B73-9F90-9BBB38E0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458" y="4253556"/>
            <a:ext cx="2331610" cy="22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6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9D168-E2CE-7143-A6EB-DA44EF55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12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 err="1"/>
              <a:t>Cardiogenic</a:t>
            </a:r>
            <a:r>
              <a:rPr lang="en-GB" sz="4800" b="1" u="sng" dirty="0"/>
              <a:t> shock </a:t>
            </a:r>
            <a:endParaRPr lang="ar-JO" sz="4800" b="1" u="sn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70B40A-246E-4E40-8D08-5511BCCD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Cardiogenic</a:t>
            </a:r>
            <a:r>
              <a:rPr lang="en-GB" sz="3600" dirty="0"/>
              <a:t> shock is a life-threatening condition in which your heart suddenly can't pump enough blood to meet your body's needs. The condition is most often caused by a severe heart attack, but not everyone who has a heart attack has </a:t>
            </a:r>
            <a:r>
              <a:rPr lang="en-GB" sz="3600" dirty="0" err="1"/>
              <a:t>cardiogenic</a:t>
            </a:r>
            <a:r>
              <a:rPr lang="en-GB" sz="3600" dirty="0"/>
              <a:t> shock.</a:t>
            </a:r>
            <a:endParaRPr lang="ar-JO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95452-83F2-4381-9A4C-FE0715AF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458" y="4270304"/>
            <a:ext cx="2321777" cy="22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B0F6C-39E9-0E49-A634-D13BBC6C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3" y="40312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Risk factor </a:t>
            </a:r>
            <a:endParaRPr lang="ar-JO" sz="4800" b="1" u="sn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F9E66C-1E57-B142-9536-76E7575B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512" y="1732934"/>
            <a:ext cx="9872871" cy="4038600"/>
          </a:xfrm>
        </p:spPr>
        <p:txBody>
          <a:bodyPr>
            <a:normAutofit/>
          </a:bodyPr>
          <a:lstStyle/>
          <a:p>
            <a:r>
              <a:rPr lang="en-GB" sz="3600" dirty="0"/>
              <a:t>Old age </a:t>
            </a:r>
          </a:p>
          <a:p>
            <a:r>
              <a:rPr lang="en-GB" sz="3600" dirty="0"/>
              <a:t>Have history of heart failure or heart attack </a:t>
            </a:r>
          </a:p>
          <a:p>
            <a:r>
              <a:rPr lang="en-GB" sz="3600" dirty="0"/>
              <a:t>Existing heart disease </a:t>
            </a:r>
          </a:p>
          <a:p>
            <a:r>
              <a:rPr lang="en-GB" sz="3600" dirty="0"/>
              <a:t>Have diabetes or high blood pressure </a:t>
            </a:r>
          </a:p>
          <a:p>
            <a:r>
              <a:rPr lang="en-GB" sz="3600" dirty="0"/>
              <a:t>Have a blockages (coronary artery disease ) in </a:t>
            </a:r>
          </a:p>
          <a:p>
            <a:pPr marL="45720" indent="0">
              <a:buNone/>
            </a:pPr>
            <a:r>
              <a:rPr lang="en-GB" sz="3600" dirty="0"/>
              <a:t>several of the heart’s main arteries </a:t>
            </a:r>
            <a:endParaRPr lang="ar-JO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0329B-B6FB-434A-828A-B687B8E9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445" y="4366063"/>
            <a:ext cx="2213621" cy="21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5B05B8-64C1-284F-BAC5-CDFAE034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97" y="37362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Causes </a:t>
            </a:r>
            <a:endParaRPr lang="ar-JO" sz="4800" b="1" u="sn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F1BEEB-0A43-6946-BECF-8E4AFE69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07" y="1762431"/>
            <a:ext cx="10581967" cy="435814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200" dirty="0"/>
              <a:t>• Myocardial ischemia: Compensatory mechanisms may initially stabilize the patient but later on would cause deterioration with the rising demands of oxygen of the already compromised myocardium. </a:t>
            </a:r>
          </a:p>
          <a:p>
            <a:r>
              <a:rPr lang="en-GB" sz="3200" dirty="0"/>
              <a:t> Myocardial infarction(MI): Regardless of the underlying cause, left ventricular dysfunction sets in motion a series of compensatory mechanisms that attempt to                            increase cardiac output, but later on leads to                 deterioration.</a:t>
            </a:r>
            <a:endParaRPr lang="ar-JO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278C1-FB9A-48BF-A681-443EE7EA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56" y="4310464"/>
            <a:ext cx="232887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9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06A372-AAC7-F044-A974-CDDF68B9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16" y="1157748"/>
            <a:ext cx="9872871" cy="4038600"/>
          </a:xfrm>
        </p:spPr>
        <p:txBody>
          <a:bodyPr>
            <a:normAutofit/>
          </a:bodyPr>
          <a:lstStyle/>
          <a:p>
            <a:r>
              <a:rPr lang="en-GB" sz="3600" dirty="0"/>
              <a:t>Other possible causes of cardiogenic shock include: &gt; Inflammation of the heart muscle (myocarditis) » Infection of the heart valves (endocarditis) » Weakened heart from any cause. Drug overdoses or poisoning with substances that can affect your heart's pumping ability.</a:t>
            </a:r>
            <a:endParaRPr lang="ar-JO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D239A-315E-41BD-9D30-367AD819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05" y="4310464"/>
            <a:ext cx="232887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7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0A84A3-4050-ED4F-B8DC-4DEB71C5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22" y="32938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Classification </a:t>
            </a:r>
            <a:endParaRPr lang="ar-JO" sz="4800" b="1" u="sng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14CFFA-BA7F-634B-BE0C-94EE3178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10" y="1732936"/>
            <a:ext cx="9872871" cy="4038600"/>
          </a:xfrm>
        </p:spPr>
        <p:txBody>
          <a:bodyPr>
            <a:normAutofit/>
          </a:bodyPr>
          <a:lstStyle/>
          <a:p>
            <a:r>
              <a:rPr lang="en-GB" sz="2800" dirty="0"/>
              <a:t> Coronary: Coronary </a:t>
            </a:r>
            <a:r>
              <a:rPr lang="en-GB" sz="2800" dirty="0" err="1"/>
              <a:t>cardiogenic</a:t>
            </a:r>
            <a:r>
              <a:rPr lang="en-GB" sz="2800" dirty="0"/>
              <a:t> shock is more common than non-coronary </a:t>
            </a:r>
            <a:r>
              <a:rPr lang="en-GB" sz="2800" dirty="0" err="1"/>
              <a:t>cardiogenic</a:t>
            </a:r>
            <a:r>
              <a:rPr lang="en-GB" sz="2800" dirty="0"/>
              <a:t> shock and is seen most often in patients with acute myocardial infarction. occurs when the significant amount of the left ventricular myocardium has been damaged.  </a:t>
            </a:r>
          </a:p>
          <a:p>
            <a:endParaRPr lang="en-GB" sz="2800" dirty="0"/>
          </a:p>
          <a:p>
            <a:r>
              <a:rPr lang="en-GB" sz="2800" dirty="0"/>
              <a:t> Non-coronary: Non-coronary cardiogenic shock is related to conditions that stress well as the myocardium as conditions    that result in an ineffective myocardial function.</a:t>
            </a:r>
            <a:endParaRPr lang="ar-JO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77E59-0444-4DB9-A843-B622BFF0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57" y="4310464"/>
            <a:ext cx="232887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3BCE3-F3E9-5A46-8D36-3330B95C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67" y="358878"/>
            <a:ext cx="9875520" cy="1356360"/>
          </a:xfrm>
        </p:spPr>
        <p:txBody>
          <a:bodyPr/>
          <a:lstStyle/>
          <a:p>
            <a:r>
              <a:rPr lang="en-GB" dirty="0"/>
              <a:t>Pathophysiology </a:t>
            </a:r>
            <a:endParaRPr lang="ar-J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28F8E-484E-4B82-9127-A748AA0E4057}"/>
              </a:ext>
            </a:extLst>
          </p:cNvPr>
          <p:cNvSpPr txBox="1"/>
          <p:nvPr/>
        </p:nvSpPr>
        <p:spPr>
          <a:xfrm>
            <a:off x="4085302" y="2020528"/>
            <a:ext cx="361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Decreased contractility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F7F4E-917E-4FEB-AFFE-3DF57E946103}"/>
              </a:ext>
            </a:extLst>
          </p:cNvPr>
          <p:cNvSpPr txBox="1"/>
          <p:nvPr/>
        </p:nvSpPr>
        <p:spPr>
          <a:xfrm>
            <a:off x="7270954" y="3052917"/>
            <a:ext cx="228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Decreased 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BCDB3-6F86-4609-B4A6-C39A6B1738C7}"/>
              </a:ext>
            </a:extLst>
          </p:cNvPr>
          <p:cNvSpPr txBox="1"/>
          <p:nvPr/>
        </p:nvSpPr>
        <p:spPr>
          <a:xfrm>
            <a:off x="7256207" y="4114799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Decreased BP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40DE7-EE48-4D37-90F8-84FB7F957B74}"/>
              </a:ext>
            </a:extLst>
          </p:cNvPr>
          <p:cNvSpPr txBox="1"/>
          <p:nvPr/>
        </p:nvSpPr>
        <p:spPr>
          <a:xfrm>
            <a:off x="4881716" y="517668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Tissue perfusion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AC96E-2DDF-41D5-BCC4-7AEF177C26FF}"/>
              </a:ext>
            </a:extLst>
          </p:cNvPr>
          <p:cNvSpPr txBox="1"/>
          <p:nvPr/>
        </p:nvSpPr>
        <p:spPr>
          <a:xfrm>
            <a:off x="2212258" y="4129549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Metabolic acidosis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87FD5-905D-4B14-BDA8-5D968C73D4E5}"/>
              </a:ext>
            </a:extLst>
          </p:cNvPr>
          <p:cNvSpPr txBox="1"/>
          <p:nvPr/>
        </p:nvSpPr>
        <p:spPr>
          <a:xfrm>
            <a:off x="2168012" y="3008671"/>
            <a:ext cx="321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Myocardial ischemia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78B9F83-35F2-46E3-8170-6C68479CF33D}"/>
              </a:ext>
            </a:extLst>
          </p:cNvPr>
          <p:cNvSpPr/>
          <p:nvPr/>
        </p:nvSpPr>
        <p:spPr>
          <a:xfrm>
            <a:off x="6902244" y="2330247"/>
            <a:ext cx="1504335" cy="14895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8A2165-8A54-48C5-9CD4-3DE2E89EAB7A}"/>
              </a:ext>
            </a:extLst>
          </p:cNvPr>
          <p:cNvCxnSpPr>
            <a:cxnSpLocks/>
          </p:cNvCxnSpPr>
          <p:nvPr/>
        </p:nvCxnSpPr>
        <p:spPr>
          <a:xfrm>
            <a:off x="8406579" y="3569110"/>
            <a:ext cx="0" cy="604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758BD750-9132-4236-84D6-AF06EA6D08B5}"/>
              </a:ext>
            </a:extLst>
          </p:cNvPr>
          <p:cNvSpPr/>
          <p:nvPr/>
        </p:nvSpPr>
        <p:spPr>
          <a:xfrm rot="5208632">
            <a:off x="6729711" y="3853895"/>
            <a:ext cx="1624797" cy="1632129"/>
          </a:xfrm>
          <a:prstGeom prst="arc">
            <a:avLst>
              <a:gd name="adj1" fmla="val 16200000"/>
              <a:gd name="adj2" fmla="val 161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9133C62-45AF-43C9-A5E4-37DB3C7CF1B5}"/>
              </a:ext>
            </a:extLst>
          </p:cNvPr>
          <p:cNvSpPr/>
          <p:nvPr/>
        </p:nvSpPr>
        <p:spPr>
          <a:xfrm rot="11304508">
            <a:off x="3435256" y="3977240"/>
            <a:ext cx="2180381" cy="1522348"/>
          </a:xfrm>
          <a:prstGeom prst="arc">
            <a:avLst>
              <a:gd name="adj1" fmla="val 146627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57E118-9FB4-43A0-931D-C543274DD58B}"/>
              </a:ext>
            </a:extLst>
          </p:cNvPr>
          <p:cNvCxnSpPr>
            <a:cxnSpLocks/>
          </p:cNvCxnSpPr>
          <p:nvPr/>
        </p:nvCxnSpPr>
        <p:spPr>
          <a:xfrm>
            <a:off x="3397044" y="3544531"/>
            <a:ext cx="0" cy="604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88704720-53B7-425F-A61D-B6530BD55DC5}"/>
              </a:ext>
            </a:extLst>
          </p:cNvPr>
          <p:cNvSpPr/>
          <p:nvPr/>
        </p:nvSpPr>
        <p:spPr>
          <a:xfrm rot="15507131">
            <a:off x="3292403" y="2338849"/>
            <a:ext cx="1712804" cy="1555928"/>
          </a:xfrm>
          <a:prstGeom prst="arc">
            <a:avLst>
              <a:gd name="adj1" fmla="val 17105553"/>
              <a:gd name="adj2" fmla="val 215710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3D2683-C6F9-4F02-81CD-63B9B7AA3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706" y="4247535"/>
            <a:ext cx="2348481" cy="22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Custom 10">
      <a:dk1>
        <a:srgbClr val="545454"/>
      </a:dk1>
      <a:lt1>
        <a:srgbClr val="F7F7F7"/>
      </a:lt1>
      <a:dk2>
        <a:srgbClr val="F3F3F3"/>
      </a:dk2>
      <a:lt2>
        <a:srgbClr val="F3F3F3"/>
      </a:lt2>
      <a:accent1>
        <a:srgbClr val="96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186</TotalTime>
  <Words>551</Words>
  <Application>Microsoft Office PowerPoint</Application>
  <PresentationFormat>Widescreen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Office Theme</vt:lpstr>
      <vt:lpstr>Basis</vt:lpstr>
      <vt:lpstr>Cardiogenic shock </vt:lpstr>
      <vt:lpstr>Definition  of shock </vt:lpstr>
      <vt:lpstr>Classification </vt:lpstr>
      <vt:lpstr>Cardiogenic shock </vt:lpstr>
      <vt:lpstr>Risk factor </vt:lpstr>
      <vt:lpstr>Causes </vt:lpstr>
      <vt:lpstr>PowerPoint Presentation</vt:lpstr>
      <vt:lpstr>Classification </vt:lpstr>
      <vt:lpstr>Pathophysiology </vt:lpstr>
      <vt:lpstr>PowerPoint Presentation</vt:lpstr>
      <vt:lpstr>ECG : ST segment elevation suggesting acute MI / arrhythmias / LBBB/Q waves  Echocardiogram: can diagnose a variety of mechanical complications of MI, valve disease, estimate EF, pericardial perfusion,etc  Hemodynamic monitoring with a Swan-Ganz catheter may be indicated: PCWP, pulmonary artery pressure,cardiac output, cardiac index, SVR   CBC, LFT, KFT, Cardiac enzymes, ABGs, Cx-ray  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Cardiogenic shock </dc:title>
  <dc:creator>نور الربيحات</dc:creator>
  <cp:lastModifiedBy>Razan Tayseer</cp:lastModifiedBy>
  <cp:revision>5</cp:revision>
  <dcterms:created xsi:type="dcterms:W3CDTF">2022-02-23T16:38:46Z</dcterms:created>
  <dcterms:modified xsi:type="dcterms:W3CDTF">2022-02-24T00:10:15Z</dcterms:modified>
</cp:coreProperties>
</file>