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fntdata" ContentType="application/x-fontdata"/>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4"/>
  </p:sldMasterIdLst>
  <p:notesMasterIdLst>
    <p:notesMasterId r:id="rId18"/>
  </p:notesMasterIdLst>
  <p:sldIdLst>
    <p:sldId id="256" r:id="rId5"/>
    <p:sldId id="257" r:id="rId6"/>
    <p:sldId id="301" r:id="rId7"/>
    <p:sldId id="303" r:id="rId8"/>
    <p:sldId id="310" r:id="rId9"/>
    <p:sldId id="304" r:id="rId10"/>
    <p:sldId id="305" r:id="rId11"/>
    <p:sldId id="306" r:id="rId12"/>
    <p:sldId id="307" r:id="rId13"/>
    <p:sldId id="308" r:id="rId14"/>
    <p:sldId id="309" r:id="rId15"/>
    <p:sldId id="311" r:id="rId16"/>
    <p:sldId id="296" r:id="rId17"/>
  </p:sldIdLst>
  <p:sldSz cx="9144000" cy="5143500" type="screen16x9"/>
  <p:notesSz cx="6858000" cy="9144000"/>
  <p:embeddedFontLst>
    <p:embeddedFont>
      <p:font typeface="Calibri"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AE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E84C8AE5-3B9D-472B-8AFB-D0E228A2648C}">
  <a:tblStyle styleId="{E84C8AE5-3B9D-472B-8AFB-D0E228A2648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p:cViewPr varScale="1">
        <p:scale>
          <a:sx n="99" d="100"/>
          <a:sy n="99" d="100"/>
        </p:scale>
        <p:origin x="-4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3.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9132965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1946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5625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30227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2233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94331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3504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3996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2240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5113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26195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5827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415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597819"/>
            <a:ext cx="7772400" cy="1102519"/>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t>1/2/2021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16488444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t>1/2/2021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435714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05979"/>
            <a:ext cx="2057400" cy="4388644"/>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05979"/>
            <a:ext cx="6019800" cy="43886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t>1/2/2021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956944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1" name="Google Shape;11;p2"/>
          <p:cNvSpPr txBox="1">
            <a:spLocks noGrp="1"/>
          </p:cNvSpPr>
          <p:nvPr>
            <p:ph type="ctrTitle"/>
          </p:nvPr>
        </p:nvSpPr>
        <p:spPr>
          <a:xfrm>
            <a:off x="685800" y="1991825"/>
            <a:ext cx="4539000" cy="1159800"/>
          </a:xfrm>
          <a:prstGeom prst="rect">
            <a:avLst/>
          </a:prstGeom>
        </p:spPr>
        <p:txBody>
          <a:bodyPr spcFirstLastPara="1" wrap="square" lIns="0" tIns="0" rIns="0" bIns="0" anchor="ctr" anchorCtr="0">
            <a:noAutofit/>
          </a:bodyPr>
          <a:lstStyle>
            <a:lvl1pPr lvl="0">
              <a:spcBef>
                <a:spcPts val="0"/>
              </a:spcBef>
              <a:spcAft>
                <a:spcPts val="0"/>
              </a:spcAft>
              <a:buSzPts val="5000"/>
              <a:buNone/>
              <a:defRPr sz="5000"/>
            </a:lvl1pPr>
            <a:lvl2pPr lvl="1">
              <a:spcBef>
                <a:spcPts val="0"/>
              </a:spcBef>
              <a:spcAft>
                <a:spcPts val="0"/>
              </a:spcAft>
              <a:buSzPts val="5000"/>
              <a:buNone/>
              <a:defRPr sz="5000"/>
            </a:lvl2pPr>
            <a:lvl3pPr lvl="2">
              <a:spcBef>
                <a:spcPts val="0"/>
              </a:spcBef>
              <a:spcAft>
                <a:spcPts val="0"/>
              </a:spcAft>
              <a:buSzPts val="5000"/>
              <a:buNone/>
              <a:defRPr sz="5000"/>
            </a:lvl3pPr>
            <a:lvl4pPr lvl="3">
              <a:spcBef>
                <a:spcPts val="0"/>
              </a:spcBef>
              <a:spcAft>
                <a:spcPts val="0"/>
              </a:spcAft>
              <a:buSzPts val="5000"/>
              <a:buNone/>
              <a:defRPr sz="5000"/>
            </a:lvl4pPr>
            <a:lvl5pPr lvl="4">
              <a:spcBef>
                <a:spcPts val="0"/>
              </a:spcBef>
              <a:spcAft>
                <a:spcPts val="0"/>
              </a:spcAft>
              <a:buSzPts val="5000"/>
              <a:buNone/>
              <a:defRPr sz="5000"/>
            </a:lvl5pPr>
            <a:lvl6pPr lvl="5">
              <a:spcBef>
                <a:spcPts val="0"/>
              </a:spcBef>
              <a:spcAft>
                <a:spcPts val="0"/>
              </a:spcAft>
              <a:buSzPts val="5000"/>
              <a:buNone/>
              <a:defRPr sz="5000"/>
            </a:lvl6pPr>
            <a:lvl7pPr lvl="6">
              <a:spcBef>
                <a:spcPts val="0"/>
              </a:spcBef>
              <a:spcAft>
                <a:spcPts val="0"/>
              </a:spcAft>
              <a:buSzPts val="5000"/>
              <a:buNone/>
              <a:defRPr sz="5000"/>
            </a:lvl7pPr>
            <a:lvl8pPr lvl="7">
              <a:spcBef>
                <a:spcPts val="0"/>
              </a:spcBef>
              <a:spcAft>
                <a:spcPts val="0"/>
              </a:spcAft>
              <a:buSzPts val="5000"/>
              <a:buNone/>
              <a:defRPr sz="5000"/>
            </a:lvl8pPr>
            <a:lvl9pPr lvl="8">
              <a:spcBef>
                <a:spcPts val="0"/>
              </a:spcBef>
              <a:spcAft>
                <a:spcPts val="0"/>
              </a:spcAft>
              <a:buSzPts val="5000"/>
              <a:buNone/>
              <a:defRPr sz="5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7"/>
        <p:cNvGrpSpPr/>
        <p:nvPr/>
      </p:nvGrpSpPr>
      <p:grpSpPr>
        <a:xfrm>
          <a:off x="0" y="0"/>
          <a:ext cx="0" cy="0"/>
          <a:chOff x="0" y="0"/>
          <a:chExt cx="0" cy="0"/>
        </a:xfrm>
      </p:grpSpPr>
      <p:sp>
        <p:nvSpPr>
          <p:cNvPr id="29" name="Google Shape;29;p6"/>
          <p:cNvSpPr txBox="1">
            <a:spLocks noGrp="1"/>
          </p:cNvSpPr>
          <p:nvPr>
            <p:ph type="title"/>
          </p:nvPr>
        </p:nvSpPr>
        <p:spPr>
          <a:xfrm>
            <a:off x="580550" y="205975"/>
            <a:ext cx="6014400" cy="857400"/>
          </a:xfrm>
          <a:prstGeom prst="rect">
            <a:avLst/>
          </a:prstGeom>
        </p:spPr>
        <p:txBody>
          <a:bodyPr spcFirstLastPara="1" wrap="square" lIns="0" tIns="0" rIns="0" bIns="0"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body" idx="1"/>
          </p:nvPr>
        </p:nvSpPr>
        <p:spPr>
          <a:xfrm>
            <a:off x="580550"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1" name="Google Shape;31;p6"/>
          <p:cNvSpPr txBox="1">
            <a:spLocks noGrp="1"/>
          </p:cNvSpPr>
          <p:nvPr>
            <p:ph type="body" idx="2"/>
          </p:nvPr>
        </p:nvSpPr>
        <p:spPr>
          <a:xfrm>
            <a:off x="3753943" y="1352550"/>
            <a:ext cx="2841000" cy="31551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2" name="Google Shape;32;p6"/>
          <p:cNvSpPr txBox="1">
            <a:spLocks noGrp="1"/>
          </p:cNvSpPr>
          <p:nvPr>
            <p:ph type="sldNum" idx="12"/>
          </p:nvPr>
        </p:nvSpPr>
        <p:spPr>
          <a:xfrm>
            <a:off x="8480584" y="47498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FF20CB2-1D0D-4838-B18C-50D023B47DE4}" type="datetimeFigureOut">
              <a:rPr lang="en-US" smtClean="0"/>
              <a:t>1/2/2021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9455525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305176"/>
            <a:ext cx="7772400" cy="1021556"/>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FF20CB2-1D0D-4838-B18C-50D023B47DE4}" type="datetimeFigureOut">
              <a:rPr lang="en-US" smtClean="0"/>
              <a:t>1/2/2021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1252889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DFF20CB2-1D0D-4838-B18C-50D023B47DE4}" type="datetimeFigureOut">
              <a:rPr lang="en-US" smtClean="0"/>
              <a:t>1/2/2021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7843929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DFF20CB2-1D0D-4838-B18C-50D023B47DE4}" type="datetimeFigureOut">
              <a:rPr lang="en-US" smtClean="0"/>
              <a:t>1/2/2021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0770366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DFF20CB2-1D0D-4838-B18C-50D023B47DE4}" type="datetimeFigureOut">
              <a:rPr lang="en-US" smtClean="0"/>
              <a:t>1/2/2021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9533963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FF20CB2-1D0D-4838-B18C-50D023B47DE4}" type="datetimeFigureOut">
              <a:rPr lang="en-US" smtClean="0"/>
              <a:t>1/2/2021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95203643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1" y="204787"/>
            <a:ext cx="3008313" cy="8715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F20CB2-1D0D-4838-B18C-50D023B47DE4}" type="datetimeFigureOut">
              <a:rPr lang="en-US" smtClean="0"/>
              <a:t>1/2/2021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873249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3600450"/>
            <a:ext cx="5486400" cy="425054"/>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F20CB2-1D0D-4838-B18C-50D023B47DE4}" type="datetimeFigureOut">
              <a:rPr lang="en-US" smtClean="0"/>
              <a:t>1/2/2021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5368331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FF20CB2-1D0D-4838-B18C-50D023B47DE4}" type="datetimeFigureOut">
              <a:rPr lang="en-US" smtClean="0"/>
              <a:t>1/2/2021</a:t>
            </a:fld>
            <a:endParaRPr lang="en-US"/>
          </a:p>
        </p:txBody>
      </p:sp>
      <p:sp>
        <p:nvSpPr>
          <p:cNvPr id="5" name="عنصر نائب للتذييل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3668747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fade thruBlk="1"/>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ctrTitle"/>
          </p:nvPr>
        </p:nvSpPr>
        <p:spPr>
          <a:xfrm>
            <a:off x="395536" y="1563638"/>
            <a:ext cx="4752528" cy="1159800"/>
          </a:xfrm>
          <a:prstGeom prst="rect">
            <a:avLst/>
          </a:prstGeom>
        </p:spPr>
        <p:txBody>
          <a:bodyPr spcFirstLastPara="1" wrap="square" lIns="0" tIns="0" rIns="0" bIns="0" anchor="ctr" anchorCtr="0">
            <a:noAutofit/>
          </a:bodyPr>
          <a:lstStyle/>
          <a:p>
            <a:pPr lvl="0" algn="ctr"/>
            <a:r>
              <a:rPr lang="en-US" sz="3200" dirty="0" smtClean="0">
                <a:solidFill>
                  <a:schemeClr val="tx1">
                    <a:lumMod val="90000"/>
                    <a:lumOff val="10000"/>
                  </a:schemeClr>
                </a:solidFill>
              </a:rPr>
              <a:t/>
            </a:r>
            <a:br>
              <a:rPr lang="en-US" sz="3200" dirty="0" smtClean="0">
                <a:solidFill>
                  <a:schemeClr val="tx1">
                    <a:lumMod val="90000"/>
                    <a:lumOff val="10000"/>
                  </a:schemeClr>
                </a:solidFill>
              </a:rPr>
            </a:br>
            <a:r>
              <a:rPr lang="en-US" sz="3200" dirty="0">
                <a:solidFill>
                  <a:schemeClr val="tx1">
                    <a:lumMod val="90000"/>
                    <a:lumOff val="10000"/>
                  </a:schemeClr>
                </a:solidFill>
              </a:rPr>
              <a:t/>
            </a:r>
            <a:br>
              <a:rPr lang="en-US" sz="3200" dirty="0">
                <a:solidFill>
                  <a:schemeClr val="tx1">
                    <a:lumMod val="90000"/>
                    <a:lumOff val="10000"/>
                  </a:schemeClr>
                </a:solidFill>
              </a:rPr>
            </a:br>
            <a:r>
              <a:rPr lang="en-US" sz="3200" dirty="0" smtClean="0">
                <a:solidFill>
                  <a:schemeClr val="tx1">
                    <a:lumMod val="90000"/>
                    <a:lumOff val="10000"/>
                  </a:schemeClr>
                </a:solidFill>
              </a:rPr>
              <a:t/>
            </a:r>
            <a:br>
              <a:rPr lang="en-US" sz="3200" dirty="0" smtClean="0">
                <a:solidFill>
                  <a:schemeClr val="tx1">
                    <a:lumMod val="90000"/>
                    <a:lumOff val="10000"/>
                  </a:schemeClr>
                </a:solidFill>
              </a:rPr>
            </a:br>
            <a:r>
              <a:rPr lang="en-US" sz="3200" dirty="0" smtClean="0">
                <a:solidFill>
                  <a:schemeClr val="tx1">
                    <a:lumMod val="90000"/>
                    <a:lumOff val="10000"/>
                  </a:schemeClr>
                </a:solidFill>
              </a:rPr>
              <a:t>2- </a:t>
            </a:r>
            <a:r>
              <a:rPr lang="en-US" sz="3200" dirty="0">
                <a:solidFill>
                  <a:schemeClr val="tx1">
                    <a:lumMod val="90000"/>
                    <a:lumOff val="10000"/>
                  </a:schemeClr>
                </a:solidFill>
                <a:latin typeface="Times New Roman" panose="02020603050405020304" pitchFamily="18" charset="0"/>
                <a:ea typeface="Calibri" panose="020F0502020204030204" pitchFamily="34" charset="0"/>
              </a:rPr>
              <a:t>Somatic, pain and thermal </a:t>
            </a:r>
            <a:r>
              <a:rPr lang="en-US" sz="3200" dirty="0" smtClean="0">
                <a:solidFill>
                  <a:schemeClr val="tx1">
                    <a:lumMod val="90000"/>
                    <a:lumOff val="10000"/>
                  </a:schemeClr>
                </a:solidFill>
                <a:latin typeface="Times New Roman" panose="02020603050405020304" pitchFamily="18" charset="0"/>
                <a:ea typeface="Calibri" panose="020F0502020204030204" pitchFamily="34" charset="0"/>
              </a:rPr>
              <a:t>sensation.</a:t>
            </a:r>
            <a:r>
              <a:rPr lang="en-US" sz="3200" dirty="0" smtClean="0">
                <a:latin typeface="Times New Roman" panose="02020603050405020304" pitchFamily="18" charset="0"/>
                <a:ea typeface="Calibri" panose="020F0502020204030204" pitchFamily="34" charset="0"/>
              </a:rPr>
              <a:t/>
            </a:r>
            <a:br>
              <a:rPr lang="en-US" sz="3200" dirty="0" smtClean="0">
                <a:latin typeface="Times New Roman" panose="02020603050405020304" pitchFamily="18" charset="0"/>
                <a:ea typeface="Calibri" panose="020F0502020204030204" pitchFamily="34" charset="0"/>
              </a:rPr>
            </a:br>
            <a:r>
              <a:rPr lang="en-US" sz="3200" dirty="0" smtClean="0">
                <a:latin typeface="Times New Roman" panose="02020603050405020304" pitchFamily="18" charset="0"/>
                <a:ea typeface="Calibri" panose="020F0502020204030204" pitchFamily="34" charset="0"/>
              </a:rPr>
              <a:t/>
            </a:r>
            <a:br>
              <a:rPr lang="en-US" sz="3200" dirty="0" smtClean="0">
                <a:latin typeface="Times New Roman" panose="02020603050405020304" pitchFamily="18" charset="0"/>
                <a:ea typeface="Calibri" panose="020F0502020204030204" pitchFamily="34" charset="0"/>
              </a:rPr>
            </a:br>
            <a:r>
              <a:rPr lang="en-US" sz="2800" dirty="0" smtClean="0">
                <a:solidFill>
                  <a:schemeClr val="tx1">
                    <a:lumMod val="90000"/>
                    <a:lumOff val="10000"/>
                  </a:schemeClr>
                </a:solidFill>
              </a:rPr>
              <a:t>By</a:t>
            </a:r>
            <a:br>
              <a:rPr lang="en-US" sz="2800" dirty="0" smtClean="0">
                <a:solidFill>
                  <a:schemeClr val="tx1">
                    <a:lumMod val="90000"/>
                    <a:lumOff val="10000"/>
                  </a:schemeClr>
                </a:solidFill>
              </a:rPr>
            </a:br>
            <a:r>
              <a:rPr lang="en-US" sz="2800" dirty="0" smtClean="0">
                <a:solidFill>
                  <a:schemeClr val="tx1">
                    <a:lumMod val="90000"/>
                    <a:lumOff val="10000"/>
                  </a:schemeClr>
                </a:solidFill>
              </a:rPr>
              <a:t>Prof. Sherif W. Mansour</a:t>
            </a:r>
            <a:br>
              <a:rPr lang="en-US" sz="2800" dirty="0" smtClean="0">
                <a:solidFill>
                  <a:schemeClr val="tx1">
                    <a:lumMod val="90000"/>
                    <a:lumOff val="10000"/>
                  </a:schemeClr>
                </a:solidFill>
              </a:rPr>
            </a:br>
            <a:r>
              <a:rPr lang="en-US" sz="1800" dirty="0" smtClean="0">
                <a:solidFill>
                  <a:schemeClr val="tx1">
                    <a:lumMod val="90000"/>
                    <a:lumOff val="10000"/>
                  </a:schemeClr>
                </a:solidFill>
              </a:rPr>
              <a:t>Physiology dpt., Mutah school of Medicine.</a:t>
            </a:r>
            <a:r>
              <a:rPr lang="en" sz="1800" dirty="0" smtClean="0">
                <a:solidFill>
                  <a:schemeClr val="tx1">
                    <a:lumMod val="90000"/>
                    <a:lumOff val="10000"/>
                  </a:schemeClr>
                </a:solidFill>
              </a:rPr>
              <a:t> </a:t>
            </a:r>
            <a:endParaRPr sz="1800" dirty="0">
              <a:solidFill>
                <a:schemeClr val="tx1">
                  <a:lumMod val="90000"/>
                  <a:lumOff val="10000"/>
                </a:schemeClr>
              </a:solidFill>
            </a:endParaRPr>
          </a:p>
        </p:txBody>
      </p:sp>
      <p:pic>
        <p:nvPicPr>
          <p:cNvPr id="62" name="Google Shape;62;p13"/>
          <p:cNvPicPr preferRelativeResize="0"/>
          <p:nvPr/>
        </p:nvPicPr>
        <p:blipFill>
          <a:blip r:embed="rId3">
            <a:alphaModFix/>
          </a:blip>
          <a:stretch>
            <a:fillRect/>
          </a:stretch>
        </p:blipFill>
        <p:spPr>
          <a:xfrm>
            <a:off x="5320814" y="378324"/>
            <a:ext cx="662500" cy="726550"/>
          </a:xfrm>
          <a:prstGeom prst="rect">
            <a:avLst/>
          </a:prstGeom>
          <a:noFill/>
          <a:ln>
            <a:noFill/>
          </a:ln>
        </p:spPr>
      </p:pic>
      <p:pic>
        <p:nvPicPr>
          <p:cNvPr id="63" name="Google Shape;63;p13"/>
          <p:cNvPicPr preferRelativeResize="0"/>
          <p:nvPr/>
        </p:nvPicPr>
        <p:blipFill>
          <a:blip r:embed="rId4">
            <a:alphaModFix/>
          </a:blip>
          <a:stretch>
            <a:fillRect/>
          </a:stretch>
        </p:blipFill>
        <p:spPr>
          <a:xfrm>
            <a:off x="7593770" y="884611"/>
            <a:ext cx="482075" cy="525200"/>
          </a:xfrm>
          <a:prstGeom prst="rect">
            <a:avLst/>
          </a:prstGeom>
          <a:noFill/>
          <a:ln>
            <a:noFill/>
          </a:ln>
        </p:spPr>
      </p:pic>
      <p:pic>
        <p:nvPicPr>
          <p:cNvPr id="65" name="Google Shape;65;p13"/>
          <p:cNvPicPr preferRelativeResize="0"/>
          <p:nvPr/>
        </p:nvPicPr>
        <p:blipFill>
          <a:blip r:embed="rId5">
            <a:alphaModFix/>
          </a:blip>
          <a:stretch>
            <a:fillRect/>
          </a:stretch>
        </p:blipFill>
        <p:spPr>
          <a:xfrm>
            <a:off x="8404399" y="3624439"/>
            <a:ext cx="321850" cy="448425"/>
          </a:xfrm>
          <a:prstGeom prst="rect">
            <a:avLst/>
          </a:prstGeom>
          <a:noFill/>
          <a:ln>
            <a:noFill/>
          </a:ln>
        </p:spPr>
      </p:pic>
      <p:pic>
        <p:nvPicPr>
          <p:cNvPr id="66" name="Google Shape;66;p13"/>
          <p:cNvPicPr preferRelativeResize="0"/>
          <p:nvPr/>
        </p:nvPicPr>
        <p:blipFill>
          <a:blip r:embed="rId5">
            <a:alphaModFix/>
          </a:blip>
          <a:stretch>
            <a:fillRect/>
          </a:stretch>
        </p:blipFill>
        <p:spPr>
          <a:xfrm>
            <a:off x="8664593" y="3757882"/>
            <a:ext cx="321850" cy="448425"/>
          </a:xfrm>
          <a:prstGeom prst="rect">
            <a:avLst/>
          </a:prstGeom>
          <a:noFill/>
          <a:ln>
            <a:noFill/>
          </a:ln>
        </p:spPr>
      </p:pic>
      <p:pic>
        <p:nvPicPr>
          <p:cNvPr id="1026" name="Picture 2" descr="C:\Users\Dr Sherif\Desktop\مؤتة.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97365"/>
            <a:ext cx="1085906" cy="10810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rotWithShape="1">
          <a:blip r:embed="rId7">
            <a:extLst>
              <a:ext uri="{28A0092B-C50C-407E-A947-70E740481C1C}">
                <a14:useLocalDpi xmlns:a14="http://schemas.microsoft.com/office/drawing/2010/main" val="0"/>
              </a:ext>
            </a:extLst>
          </a:blip>
          <a:srcRect l="23001" t="7330" r="19625" b="12032"/>
          <a:stretch/>
        </p:blipFill>
        <p:spPr>
          <a:xfrm>
            <a:off x="6516216" y="1923678"/>
            <a:ext cx="967344" cy="136566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314841" y="1157908"/>
            <a:ext cx="8801334" cy="3435846"/>
          </a:xfrm>
        </p:spPr>
        <p:txBody>
          <a:bodyPr/>
          <a:lstStyle/>
          <a:p>
            <a:pPr marL="90170" indent="0" algn="justLow">
              <a:spcBef>
                <a:spcPts val="0"/>
              </a:spcBef>
              <a:buNone/>
            </a:pP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2" name="Rectangle 2"/>
          <p:cNvSpPr>
            <a:spLocks noChangeArrowheads="1"/>
          </p:cNvSpPr>
          <p:nvPr/>
        </p:nvSpPr>
        <p:spPr bwMode="auto">
          <a:xfrm>
            <a:off x="103906" y="562248"/>
            <a:ext cx="4329596" cy="4480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Secondary hyperalgesia</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in the surrounding area of the lesion. It falsely appears normal but strong stimulation to it induces severe pain. It is explained by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convergence- facilitation</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theory.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 pain from primary area is carried by sensory nerve that converge on a certain neuron in the spinal cord. This neuron becomes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"facilitated" </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have a lot of chemical transmitter, now if painful sensation reach this neuron from the surrounding secondary area, it will transmit it to sensory cortex as if it is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very painful </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sensation.</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4097" name="Picture 1" descr="14"/>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4584300" y="915566"/>
            <a:ext cx="4384675" cy="349768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4716016" y="4668465"/>
            <a:ext cx="44639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Figure -B: Secondary hyperalgesia</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ounded Rectangle 4"/>
          <p:cNvSpPr/>
          <p:nvPr/>
        </p:nvSpPr>
        <p:spPr>
          <a:xfrm>
            <a:off x="5436096" y="4110870"/>
            <a:ext cx="1224136" cy="25732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889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107504" y="0"/>
            <a:ext cx="8818547" cy="3556123"/>
          </a:xfrm>
        </p:spPr>
        <p:txBody>
          <a:bodyPr/>
          <a:lstStyle/>
          <a:p>
            <a:pPr marL="101600" indent="0" algn="ctr">
              <a:buNone/>
            </a:pPr>
            <a:r>
              <a:rPr lang="en-US" sz="1400" b="1" u="sng" dirty="0">
                <a:solidFill>
                  <a:schemeClr val="tx1">
                    <a:lumMod val="90000"/>
                    <a:lumOff val="10000"/>
                  </a:schemeClr>
                </a:solidFill>
                <a:latin typeface="Times New Roman" panose="02020603050405020304" pitchFamily="18" charset="0"/>
                <a:cs typeface="Times New Roman" panose="02020603050405020304" pitchFamily="18" charset="0"/>
              </a:rPr>
              <a:t>Temperature Sensation</a:t>
            </a:r>
            <a:endParaRPr lang="en-US" sz="1400" dirty="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-Is one of the cutaneous sensation. It's receptors are the free nerve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endings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t>
            </a: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It is discriminated as "Cold" sensation between 10° and 30c</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"warm" sensation between 30° and 45c</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Below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10° and above 45° tissue damage begins to occur and this is described as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pain sensation</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and at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0°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no action potential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is recorded from these receptors.</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-Mode of stimulation of the thermo- receptors is by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change in their metabolic activity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and they are strongly stimulated during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rapid change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in temperature than constant temperature.</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Paradoxical cold sensation:</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on taking hot shower at 45°c, we 1</a:t>
            </a:r>
            <a:r>
              <a:rPr lang="en-US" sz="1400" baseline="30000" dirty="0">
                <a:solidFill>
                  <a:schemeClr val="tx1">
                    <a:lumMod val="90000"/>
                    <a:lumOff val="10000"/>
                  </a:schemeClr>
                </a:solidFill>
                <a:latin typeface="Times New Roman" panose="02020603050405020304" pitchFamily="18" charset="0"/>
                <a:cs typeface="Times New Roman" panose="02020603050405020304" pitchFamily="18" charset="0"/>
              </a:rPr>
              <a:t>st</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feel cold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shivering</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followed by warm sensation. This is because cold receptors are 10 times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more numerous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than warm receptors and are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more superficial</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in any given area of the skin, and fires at 10°c-30°c and re-fires again at 45°c.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Thermo</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receptors adapt between 20c° and 40c° but no adaptation below or above these degrees</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The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hypothalamus contain special type of neurons act as </a:t>
            </a:r>
            <a:r>
              <a:rPr lang="en-US" sz="1400" u="sng" dirty="0" err="1">
                <a:solidFill>
                  <a:schemeClr val="tx1">
                    <a:lumMod val="90000"/>
                    <a:lumOff val="10000"/>
                  </a:schemeClr>
                </a:solidFill>
                <a:latin typeface="Times New Roman" panose="02020603050405020304" pitchFamily="18" charset="0"/>
                <a:cs typeface="Times New Roman" panose="02020603050405020304" pitchFamily="18" charset="0"/>
              </a:rPr>
              <a:t>thermoreceptors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that detect body temperature directly from the blood.</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-Recently it was found that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cold</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sensation is transmitted by </a:t>
            </a:r>
            <a:r>
              <a:rPr lang="en-US" sz="1400" b="1" u="sng" dirty="0">
                <a:solidFill>
                  <a:schemeClr val="tx1">
                    <a:lumMod val="90000"/>
                    <a:lumOff val="10000"/>
                  </a:schemeClr>
                </a:solidFill>
                <a:latin typeface="Times New Roman" panose="02020603050405020304" pitchFamily="18" charset="0"/>
                <a:cs typeface="Times New Roman" panose="02020603050405020304" pitchFamily="18" charset="0"/>
              </a:rPr>
              <a:t>fast A</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fibers while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warm</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sensations are transmitted by relatively slow conducting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C" fibers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Also these fibers were classified into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four groups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cold fibers, warm fibers, pain cold fibers and pain hot fibers. </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t>
            </a:r>
            <a:r>
              <a:rPr lang="en-US" sz="1400" i="1" dirty="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When you touch a piece of metal at 12°c and at the same time you touch also apiece of wool at 12°c, the metal one appears more colder because metal has high heat conductivity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sensation of cold depends more on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rate of conduction</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than on absolute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temperature).</a:t>
            </a:r>
            <a:endParaRPr lang="en-US" sz="1400" dirty="0">
              <a:solidFill>
                <a:schemeClr val="tx1">
                  <a:lumMod val="90000"/>
                  <a:lumOff val="10000"/>
                </a:schemeClr>
              </a:solidFill>
              <a:latin typeface="Times New Roman" panose="02020603050405020304" pitchFamily="18" charset="0"/>
              <a:cs typeface="Times New Roman" panose="02020603050405020304" pitchFamily="18" charset="0"/>
            </a:endParaRPr>
          </a:p>
          <a:p>
            <a:pPr marL="90170" indent="0" algn="justLow">
              <a:spcBef>
                <a:spcPts val="0"/>
              </a:spcBef>
              <a:buNone/>
            </a:pP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a:p>
        </p:txBody>
      </p:sp>
    </p:spTree>
    <p:extLst>
      <p:ext uri="{BB962C8B-B14F-4D97-AF65-F5344CB8AC3E}">
        <p14:creationId xmlns:p14="http://schemas.microsoft.com/office/powerpoint/2010/main" val="4001990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a:p>
        </p:txBody>
      </p:sp>
      <p:sp>
        <p:nvSpPr>
          <p:cNvPr id="4" name="TextBox 3"/>
          <p:cNvSpPr txBox="1"/>
          <p:nvPr/>
        </p:nvSpPr>
        <p:spPr>
          <a:xfrm>
            <a:off x="395536" y="1131590"/>
            <a:ext cx="3816424" cy="2385268"/>
          </a:xfrm>
          <a:prstGeom prst="rect">
            <a:avLst/>
          </a:prstGeom>
          <a:noFill/>
        </p:spPr>
        <p:txBody>
          <a:bodyPr wrap="square" rtlCol="0">
            <a:spAutoFit/>
          </a:bodyPr>
          <a:lstStyle/>
          <a:p>
            <a:pPr marL="267970" marR="45720" indent="-125095" algn="justLow">
              <a:lnSpc>
                <a:spcPct val="150000"/>
              </a:lnSpc>
              <a:spcBef>
                <a:spcPts val="550"/>
              </a:spcBef>
            </a:pP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Temperature pathway</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267970" marR="45720" indent="-125095" algn="justLow">
              <a:lnSpc>
                <a:spcPct val="150000"/>
              </a:lnSpc>
              <a:spcBef>
                <a:spcPts val="550"/>
              </a:spcBef>
            </a:pPr>
            <a:r>
              <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same pathway as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immediate pain</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but the receptors are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free nerve endings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for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heat</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and </a:t>
            </a:r>
            <a:r>
              <a:rPr lang="en-US" sz="1600" b="1"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Krause</a:t>
            </a:r>
            <a:r>
              <a:rPr lang="en-US" sz="1600" b="1" baseline="3000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b="1"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end bulb </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for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cold</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transmitting their signals by </a:t>
            </a:r>
            <a:r>
              <a:rPr lang="en-US" sz="16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and </a:t>
            </a:r>
            <a:r>
              <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 </a:t>
            </a:r>
            <a:r>
              <a:rPr lang="el-GR" sz="1600" b="1"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δ</a:t>
            </a:r>
            <a:r>
              <a:rPr lang="en-US" sz="16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fibres</a:t>
            </a:r>
            <a:r>
              <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respectively.</a:t>
            </a:r>
            <a:endParaRPr lang="en-US" sz="1600" dirty="0">
              <a:solidFill>
                <a:schemeClr val="tx1">
                  <a:lumMod val="90000"/>
                  <a:lumOff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4211960" y="207566"/>
            <a:ext cx="4680520" cy="4812455"/>
          </a:xfrm>
          <a:prstGeom prst="rect">
            <a:avLst/>
          </a:prstGeom>
        </p:spPr>
      </p:pic>
    </p:spTree>
    <p:extLst>
      <p:ext uri="{BB962C8B-B14F-4D97-AF65-F5344CB8AC3E}">
        <p14:creationId xmlns:p14="http://schemas.microsoft.com/office/powerpoint/2010/main" val="317275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1">
                    <a:lumMod val="50000"/>
                  </a:schemeClr>
                </a:solidFill>
                <a:effectLst>
                  <a:outerShdw blurRad="38100" dist="38100" dir="2700000" algn="tl">
                    <a:srgbClr val="000000">
                      <a:alpha val="43137"/>
                    </a:srgbClr>
                  </a:outerShdw>
                </a:effectLst>
              </a:rPr>
              <a:t>Thank You</a:t>
            </a:r>
            <a:endParaRPr lang="en-US"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87455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ECAE14"/>
            </a:gs>
            <a:gs pos="48000">
              <a:srgbClr val="FFC000"/>
            </a:gs>
            <a:gs pos="100000">
              <a:srgbClr val="0A2F9E"/>
            </a:gs>
          </a:gsLst>
          <a:lin ang="13500000" scaled="1"/>
          <a:tileRect/>
        </a:gradFill>
        <a:effectLst/>
      </p:bgPr>
    </p:bg>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5" name="Rectangle 2"/>
          <p:cNvSpPr>
            <a:spLocks noChangeArrowheads="1"/>
          </p:cNvSpPr>
          <p:nvPr/>
        </p:nvSpPr>
        <p:spPr bwMode="auto">
          <a:xfrm>
            <a:off x="36767" y="194498"/>
            <a:ext cx="8964488"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01613" eaLnBrk="0" fontAlgn="base" hangingPunct="0">
              <a:spcBef>
                <a:spcPct val="0"/>
              </a:spcBef>
              <a:spcAft>
                <a:spcPct val="0"/>
              </a:spcAft>
              <a:tabLst>
                <a:tab pos="540385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540385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540385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540385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540385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540385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540385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540385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5403850" algn="l"/>
              </a:tabLst>
              <a:defRPr>
                <a:solidFill>
                  <a:schemeClr val="tx1"/>
                </a:solidFill>
                <a:latin typeface="Arial" panose="020B0604020202020204" pitchFamily="34" charset="0"/>
              </a:defRPr>
            </a:lvl9pPr>
          </a:lstStyle>
          <a:p>
            <a:pPr marL="0" marR="0" lvl="0" indent="201613" algn="ctr" defTabSz="914400" rtl="0" eaLnBrk="0" fontAlgn="base" latinLnBrk="0" hangingPunct="0">
              <a:lnSpc>
                <a:spcPct val="100000"/>
              </a:lnSpc>
              <a:spcBef>
                <a:spcPct val="0"/>
              </a:spcBef>
              <a:spcAft>
                <a:spcPct val="0"/>
              </a:spcAft>
              <a:buClrTx/>
              <a:buSzTx/>
              <a:buFontTx/>
              <a:buNone/>
              <a:tabLst>
                <a:tab pos="5403850" algn="l"/>
              </a:tabLst>
            </a:pPr>
            <a:r>
              <a:rPr kumimoji="0" lang="en-US" altLang="en-US" sz="2000" b="1" i="0" u="sng"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Sensations</a:t>
            </a:r>
          </a:p>
          <a:p>
            <a:pPr marL="0" marR="0" lvl="0" indent="201613" algn="ctr" defTabSz="914400" rtl="0" eaLnBrk="0" fontAlgn="base" latinLnBrk="0" hangingPunct="0">
              <a:lnSpc>
                <a:spcPct val="100000"/>
              </a:lnSpc>
              <a:spcBef>
                <a:spcPct val="0"/>
              </a:spcBef>
              <a:spcAft>
                <a:spcPct val="0"/>
              </a:spcAft>
              <a:buClrTx/>
              <a:buSzTx/>
              <a:buFontTx/>
              <a:buNone/>
              <a:tabLst>
                <a:tab pos="5403850" algn="l"/>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They are divided into</a:t>
            </a:r>
            <a:r>
              <a:rPr kumimoji="0" lang="en-US" altLang="en-US" sz="1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three types according to the site of origin : -	</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      somatic sensations (comes from soma or body).</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II.    Visceral sensations (from viscera). As visceral pain and fullness of the bladder.</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III.   Hypothalamic or organic sensations (thirst-hunger-fear and sexual desire).</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endPar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    </a:t>
            </a:r>
            <a:r>
              <a:rPr kumimoji="0" lang="en-US" altLang="en-US" sz="1600" b="1" i="0" u="sng"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Somatic sensations</a:t>
            </a:r>
            <a:r>
              <a:rPr kumimoji="0" lang="en-US" altLang="en-US" sz="1600"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are further subdivided into</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endPar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Cutaneous sensations </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(pain-touch-temperature-pressure).</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Proprioceptive  sensations</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sensation which comes from muscle, ligaments, joints and capsules. These sensations include : sense of position, movements, muscle tension, deep pressure, relation of the body parts to each other and relation of the body to the space lastly, deep pain.</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Proprioceptive sensations sometimes are called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kinesthetic" sensations</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Sensations which adjust body equilibrium are detected by the non-auditory labyrinth in the inner ear can be considered as deep or proprioceptive sensation.</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201613" algn="justLow" defTabSz="914400" rtl="0" eaLnBrk="0" fontAlgn="base" latinLnBrk="0" hangingPunct="0">
              <a:lnSpc>
                <a:spcPct val="100000"/>
              </a:lnSpc>
              <a:spcBef>
                <a:spcPct val="0"/>
              </a:spcBef>
              <a:spcAft>
                <a:spcPct val="0"/>
              </a:spcAft>
              <a:buClrTx/>
              <a:buSzTx/>
              <a:buFontTx/>
              <a:buNone/>
              <a:tabLst>
                <a:tab pos="5403850" algn="l"/>
              </a:tabLst>
            </a:pP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Mixed sensations </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(both cutaneous and deep):      Of two types:-</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justLow" defTabSz="914400" rtl="0" eaLnBrk="0" fontAlgn="base" latinLnBrk="0" hangingPunct="0">
              <a:lnSpc>
                <a:spcPct val="100000"/>
              </a:lnSpc>
              <a:spcBef>
                <a:spcPct val="0"/>
              </a:spcBef>
              <a:spcAft>
                <a:spcPct val="0"/>
              </a:spcAft>
              <a:buClrTx/>
              <a:buSzTx/>
              <a:buFontTx/>
              <a:buAutoNum type="alphaUcParenR"/>
              <a:tabLst>
                <a:tab pos="5403850" algn="l"/>
              </a:tabLst>
            </a:pPr>
            <a:r>
              <a:rPr kumimoji="0" lang="en-US" altLang="en-US"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Stereognosis</a:t>
            </a: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(ability to recognize objects without using the eyes).                                             </a:t>
            </a:r>
          </a:p>
          <a:p>
            <a:pPr marL="342900" marR="0" lvl="0" indent="-342900" algn="justLow" defTabSz="914400" rtl="0" eaLnBrk="0" fontAlgn="base" latinLnBrk="0" hangingPunct="0">
              <a:lnSpc>
                <a:spcPct val="100000"/>
              </a:lnSpc>
              <a:spcBef>
                <a:spcPct val="0"/>
              </a:spcBef>
              <a:spcAft>
                <a:spcPct val="0"/>
              </a:spcAft>
              <a:buClrTx/>
              <a:buSzTx/>
              <a:buFontTx/>
              <a:buAutoNum type="alphaUcParenR"/>
              <a:tabLst>
                <a:tab pos="5403850" algn="l"/>
              </a:tabLst>
            </a:pPr>
            <a:r>
              <a:rPr kumimoji="0" lang="en-US" altLang="en-US"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Vibration sense.</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0"/>
            <a:ext cx="8801334" cy="3155100"/>
          </a:xfrm>
        </p:spPr>
        <p:txBody>
          <a:bodyPr/>
          <a:lstStyle/>
          <a:p>
            <a:pPr marL="101600" indent="0" algn="ctr">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A - Cutaneous Sensations</a:t>
            </a: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lgn="ctr">
              <a:buNone/>
            </a:pPr>
            <a:r>
              <a:rPr lang="en-US" sz="1400" b="1" u="sng" dirty="0">
                <a:solidFill>
                  <a:schemeClr val="tx1">
                    <a:lumMod val="90000"/>
                    <a:lumOff val="10000"/>
                  </a:schemeClr>
                </a:solidFill>
                <a:latin typeface="Times New Roman" panose="02020603050405020304" pitchFamily="18" charset="0"/>
                <a:cs typeface="Times New Roman" panose="02020603050405020304" pitchFamily="18" charset="0"/>
              </a:rPr>
              <a:t>I-Pain</a:t>
            </a:r>
            <a:endParaRPr lang="en-US" sz="1400" dirty="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-Is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unpleasant sensation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resulting from tissue damage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and resulting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in protective mechanisms as withdrawal reflex or</a:t>
            </a:r>
            <a:b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b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reflex muscle contraction and make many people seek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medical advice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Pain is a specific type of sensation and is not due to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over stimulation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of other sensations. </a:t>
            </a:r>
            <a:endPar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-Pain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is called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"pre-potent stimulus"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i.e. during pain; any other sensations are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inhibited</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as hunger sensation or sexual desire.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The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brain itself is not sensitive to pain because it does not contain free nerve endings while the center of the cornea is the most sensitive part to pain. Shafts of the hair, skin twigs in terminal parts of the fingers, liver and lung parenchyma are all also insensitive to pain.</a:t>
            </a: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-It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has been suggested that stimuli which cause pain have in common the ability to liberate a chemical agents that stimulate free nerve endings. These chemical agents were histamine,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kinins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substance "P", prostaglandins, serotonin and excess K</a:t>
            </a:r>
            <a:r>
              <a:rPr lang="en-US" sz="1400" baseline="30000" dirty="0">
                <a:solidFill>
                  <a:schemeClr val="tx1">
                    <a:lumMod val="90000"/>
                    <a:lumOff val="10000"/>
                  </a:schemeClr>
                </a:solidFill>
                <a:latin typeface="Times New Roman" panose="02020603050405020304" pitchFamily="18" charset="0"/>
                <a:cs typeface="Times New Roman" panose="02020603050405020304" pitchFamily="18" charset="0"/>
              </a:rPr>
              <a:t>+</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t>
            </a: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-The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pain receptors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are the free nerve endings which are subdivided into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3 types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according to the mode of stimulation.</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1.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Mechanosensitive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pain   receptors stimulated by excessive mechanical stress as crushing or server trauma.</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2. </a:t>
            </a:r>
            <a:r>
              <a:rPr lang="en-US" sz="1400" b="1" dirty="0" err="1">
                <a:solidFill>
                  <a:schemeClr val="tx1">
                    <a:lumMod val="90000"/>
                    <a:lumOff val="10000"/>
                  </a:schemeClr>
                </a:solidFill>
                <a:latin typeface="Times New Roman" panose="02020603050405020304" pitchFamily="18" charset="0"/>
                <a:cs typeface="Times New Roman" panose="02020603050405020304" pitchFamily="18" charset="0"/>
              </a:rPr>
              <a:t>Thermosensitive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pain receptors stimulated by extremes of either cold or hot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i.e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above °45 or below 10 c°.</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3. </a:t>
            </a:r>
            <a:r>
              <a:rPr lang="en-US" sz="1400" b="1" dirty="0" err="1">
                <a:solidFill>
                  <a:schemeClr val="tx1">
                    <a:lumMod val="90000"/>
                    <a:lumOff val="10000"/>
                  </a:schemeClr>
                </a:solidFill>
                <a:latin typeface="Times New Roman" panose="02020603050405020304" pitchFamily="18" charset="0"/>
                <a:cs typeface="Times New Roman" panose="02020603050405020304" pitchFamily="18" charset="0"/>
              </a:rPr>
              <a:t>Chemosensitive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which respond to chemical injurious stimuli. The first two types are connected to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A delta</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thin myelinated fibers. (5-15 meters/sec) while the third type is attached to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C-fibers-non myelinated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 slowly conducting fibers (0.2 - 2 meters/sec.).</a:t>
            </a:r>
          </a:p>
          <a:p>
            <a:pPr marL="101600" indent="0">
              <a:buNone/>
            </a:pPr>
            <a:endParaRPr lang="en-US" sz="14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Tree>
    <p:extLst>
      <p:ext uri="{BB962C8B-B14F-4D97-AF65-F5344CB8AC3E}">
        <p14:creationId xmlns:p14="http://schemas.microsoft.com/office/powerpoint/2010/main" val="3255396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0"/>
            <a:ext cx="8801334" cy="3155100"/>
          </a:xfrm>
        </p:spPr>
        <p:txBody>
          <a:bodyPr/>
          <a:lstStyle/>
          <a:p>
            <a:pPr marL="90170" indent="0" algn="justLow">
              <a:spcBef>
                <a:spcPts val="0"/>
              </a:spcBef>
              <a:buNone/>
            </a:pPr>
            <a:endParaRPr lang="en-US" sz="16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buNone/>
            </a:pPr>
            <a:r>
              <a:rPr lang="en-US" sz="1600" b="1" u="sng" dirty="0">
                <a:solidFill>
                  <a:schemeClr val="tx1">
                    <a:lumMod val="90000"/>
                    <a:lumOff val="10000"/>
                  </a:schemeClr>
                </a:solidFill>
                <a:latin typeface="Times New Roman" panose="02020603050405020304" pitchFamily="18" charset="0"/>
                <a:cs typeface="Times New Roman" panose="02020603050405020304" pitchFamily="18" charset="0"/>
              </a:rPr>
              <a:t>Types of pain :</a:t>
            </a: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According to the site, pain is classified to :</a:t>
            </a:r>
          </a:p>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A.  Cutaneous pain: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pain from the skin. Usually described as pricking, stitching or burning. It is recalled that pain receptors adapt very slowly or even not adapt at all. Sudden injurious stimuli when applied to the skin cause immediately a </a:t>
            </a:r>
            <a:r>
              <a:rPr lang="en-US" sz="1600" u="sng" dirty="0">
                <a:solidFill>
                  <a:schemeClr val="tx1">
                    <a:lumMod val="90000"/>
                    <a:lumOff val="10000"/>
                  </a:schemeClr>
                </a:solidFill>
                <a:latin typeface="Times New Roman" panose="02020603050405020304" pitchFamily="18" charset="0"/>
                <a:cs typeface="Times New Roman" panose="02020603050405020304" pitchFamily="18" charset="0"/>
              </a:rPr>
              <a:t>fast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pricking, well localized pain sensation which starts protective reflexes. This type of pain is conducted, by fast myelinated (neo-spinothalamic tract) "A" group fibers. </a:t>
            </a:r>
          </a:p>
          <a:p>
            <a:pPr marL="101600" indent="0">
              <a:buNone/>
            </a:pP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-This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is followed by </a:t>
            </a:r>
            <a:r>
              <a:rPr lang="en-US" sz="1600" u="sng" dirty="0">
                <a:solidFill>
                  <a:schemeClr val="tx1">
                    <a:lumMod val="90000"/>
                    <a:lumOff val="10000"/>
                  </a:schemeClr>
                </a:solidFill>
                <a:latin typeface="Times New Roman" panose="02020603050405020304" pitchFamily="18" charset="0"/>
                <a:cs typeface="Times New Roman" panose="02020603050405020304" pitchFamily="18" charset="0"/>
              </a:rPr>
              <a:t>slow</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burning pain, not well localized and persists for long time transmitted by "C" un-myelinated fibers (paleo-spinothalamic tract). Moderate compression on nerve, blocks "A" fibers while local </a:t>
            </a:r>
            <a:r>
              <a:rPr lang="en-US" sz="1600" dirty="0" err="1">
                <a:solidFill>
                  <a:schemeClr val="tx1">
                    <a:lumMod val="90000"/>
                    <a:lumOff val="10000"/>
                  </a:schemeClr>
                </a:solidFill>
                <a:latin typeface="Times New Roman" panose="02020603050405020304" pitchFamily="18" charset="0"/>
                <a:cs typeface="Times New Roman" panose="02020603050405020304" pitchFamily="18" charset="0"/>
              </a:rPr>
              <a:t>anaesthesia</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block "C" fibers. </a:t>
            </a:r>
            <a:endPar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A" fibers relay in thalamus then to sensory cortex while "C" fibers relay in reticular formation then to all areas of cerebral cortex. </a:t>
            </a:r>
          </a:p>
          <a:p>
            <a:pPr marL="101600" indent="0">
              <a:buNone/>
            </a:pP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-Cutaneous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pain usually is accompanied by sympathetic reactions as increase in heart rate and blood pressure, sweating and dilatation of the pupil. Also protective withdrawal reflexes occur in this type of pain.</a:t>
            </a: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3373419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5</a:t>
            </a:fld>
            <a:endParaRPr/>
          </a:p>
        </p:txBody>
      </p:sp>
      <p:sp>
        <p:nvSpPr>
          <p:cNvPr id="2" name="TextBox 1"/>
          <p:cNvSpPr txBox="1"/>
          <p:nvPr/>
        </p:nvSpPr>
        <p:spPr>
          <a:xfrm>
            <a:off x="395536" y="3608090"/>
            <a:ext cx="2808312" cy="461665"/>
          </a:xfrm>
          <a:prstGeom prst="rect">
            <a:avLst/>
          </a:prstGeom>
          <a:noFill/>
        </p:spPr>
        <p:txBody>
          <a:bodyPr wrap="square" rtlCol="0">
            <a:spAutoFit/>
          </a:bodyPr>
          <a:lstStyle/>
          <a:p>
            <a:r>
              <a:rPr lang="en-US" sz="1200" b="1" dirty="0">
                <a:solidFill>
                  <a:schemeClr val="tx1">
                    <a:lumMod val="90000"/>
                    <a:lumOff val="10000"/>
                  </a:schemeClr>
                </a:solidFill>
                <a:latin typeface="Times New Roman" panose="02020603050405020304" pitchFamily="18" charset="0"/>
                <a:cs typeface="Times New Roman" panose="02020603050405020304" pitchFamily="18" charset="0"/>
              </a:rPr>
              <a:t>Figure </a:t>
            </a:r>
            <a:r>
              <a:rPr lang="en-US" sz="1200" dirty="0" smtClean="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200" dirty="0">
                <a:solidFill>
                  <a:schemeClr val="tx1">
                    <a:lumMod val="90000"/>
                    <a:lumOff val="10000"/>
                  </a:schemeClr>
                </a:solidFill>
                <a:latin typeface="Times New Roman" panose="02020603050405020304" pitchFamily="18" charset="0"/>
                <a:cs typeface="Times New Roman" panose="02020603050405020304" pitchFamily="18" charset="0"/>
              </a:rPr>
              <a:t>Transmission of fast and slow pain into and through the spinal cord.</a:t>
            </a:r>
          </a:p>
        </p:txBody>
      </p:sp>
      <p:pic>
        <p:nvPicPr>
          <p:cNvPr id="2051" name="Picture 3" descr="1"/>
          <p:cNvPicPr>
            <a:picLocks noChangeAspect="1" noChangeArrowheads="1"/>
          </p:cNvPicPr>
          <p:nvPr/>
        </p:nvPicPr>
        <p:blipFill rotWithShape="1">
          <a:blip r:embed="rId3">
            <a:lum bright="-48000" contrast="70000"/>
            <a:extLst>
              <a:ext uri="{28A0092B-C50C-407E-A947-70E740481C1C}">
                <a14:useLocalDpi xmlns:a14="http://schemas.microsoft.com/office/drawing/2010/main" val="0"/>
              </a:ext>
            </a:extLst>
          </a:blip>
          <a:srcRect l="4365" t="1464" r="5417" b="1840"/>
          <a:stretch/>
        </p:blipFill>
        <p:spPr bwMode="auto">
          <a:xfrm>
            <a:off x="4211960" y="195486"/>
            <a:ext cx="4464496"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ound Same Side Corner Rectangle 2"/>
          <p:cNvSpPr/>
          <p:nvPr/>
        </p:nvSpPr>
        <p:spPr>
          <a:xfrm>
            <a:off x="7596336" y="4371951"/>
            <a:ext cx="648072" cy="504056"/>
          </a:xfrm>
          <a:prstGeom prst="round2Same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7308304" y="4749850"/>
            <a:ext cx="360040" cy="198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a:lum bright="-20000" contrast="40000"/>
          </a:blip>
          <a:stretch>
            <a:fillRect/>
          </a:stretch>
        </p:blipFill>
        <p:spPr>
          <a:xfrm>
            <a:off x="257193" y="530728"/>
            <a:ext cx="3445037" cy="2977126"/>
          </a:xfrm>
          <a:prstGeom prst="rect">
            <a:avLst/>
          </a:prstGeom>
        </p:spPr>
      </p:pic>
    </p:spTree>
    <p:extLst>
      <p:ext uri="{BB962C8B-B14F-4D97-AF65-F5344CB8AC3E}">
        <p14:creationId xmlns:p14="http://schemas.microsoft.com/office/powerpoint/2010/main" val="3279355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107504" y="0"/>
            <a:ext cx="8901167" cy="3435846"/>
          </a:xfrm>
        </p:spPr>
        <p:txBody>
          <a:bodyPr/>
          <a:lstStyle/>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B. Deep pain :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from deep structures (muscle, ligaments, joints, capsules). It is described as </a:t>
            </a:r>
            <a:r>
              <a:rPr lang="en-US" sz="1600" u="sng" dirty="0">
                <a:solidFill>
                  <a:schemeClr val="tx1">
                    <a:lumMod val="90000"/>
                    <a:lumOff val="10000"/>
                  </a:schemeClr>
                </a:solidFill>
                <a:latin typeface="Times New Roman" panose="02020603050405020304" pitchFamily="18" charset="0"/>
                <a:cs typeface="Times New Roman" panose="02020603050405020304" pitchFamily="18" charset="0"/>
              </a:rPr>
              <a:t>dull aching</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pain and is not well localized and is transmitted by "C" fibers. An important type of deep pain is "intermittent claudication" that occur in skeletal muscles due to </a:t>
            </a:r>
            <a:r>
              <a:rPr lang="en-US" sz="1600" dirty="0" err="1">
                <a:solidFill>
                  <a:schemeClr val="tx1">
                    <a:lumMod val="90000"/>
                    <a:lumOff val="10000"/>
                  </a:schemeClr>
                </a:solidFill>
                <a:latin typeface="Times New Roman" panose="02020603050405020304" pitchFamily="18" charset="0"/>
                <a:cs typeface="Times New Roman" panose="02020603050405020304" pitchFamily="18" charset="0"/>
              </a:rPr>
              <a:t>ischaemia</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or atherosclerosis in old age. Deep pain is accompanied by reflex muscle spasm, bradycardia drop of the blood pressure </a:t>
            </a:r>
            <a:r>
              <a:rPr lang="en-US" sz="1600" dirty="0" err="1">
                <a:solidFill>
                  <a:schemeClr val="tx1">
                    <a:lumMod val="90000"/>
                    <a:lumOff val="10000"/>
                  </a:schemeClr>
                </a:solidFill>
                <a:latin typeface="Times New Roman" panose="02020603050405020304" pitchFamily="18" charset="0"/>
                <a:cs typeface="Times New Roman" panose="02020603050405020304" pitchFamily="18" charset="0"/>
              </a:rPr>
              <a:t>nausia</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and even vomiting.</a:t>
            </a:r>
          </a:p>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C. Visceral pain :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pain from the viscera. Free nerve endings in viscera is much less than that in the skin, however </a:t>
            </a: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pleura and peritoneum are rich in pain receptors</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liver, parenchyma, lung alveoli are devoid of free nerve endings. Sensory cortex is poorly aware of the visceral pain and the stimuli which cause severe cutaneous pain may even not cause any visceral pain </a:t>
            </a:r>
            <a:r>
              <a:rPr lang="en-US" sz="1600" dirty="0" err="1">
                <a:solidFill>
                  <a:schemeClr val="tx1">
                    <a:lumMod val="90000"/>
                    <a:lumOff val="10000"/>
                  </a:schemeClr>
                </a:solidFill>
                <a:latin typeface="Times New Roman" panose="02020603050405020304" pitchFamily="18" charset="0"/>
                <a:cs typeface="Times New Roman" panose="02020603050405020304" pitchFamily="18" charset="0"/>
              </a:rPr>
              <a:t>e.g</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cutting the viscera with a knife or cauterization of cervical erosion is not painful. On the other hand </a:t>
            </a: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some stimuli which cause visceral pain like bacterial toxins may not cause any cutaneous </a:t>
            </a:r>
            <a:r>
              <a:rPr lang="en-US" sz="1600" b="1" dirty="0" smtClean="0">
                <a:solidFill>
                  <a:schemeClr val="tx1">
                    <a:lumMod val="90000"/>
                    <a:lumOff val="10000"/>
                  </a:schemeClr>
                </a:solidFill>
                <a:latin typeface="Times New Roman" panose="02020603050405020304" pitchFamily="18" charset="0"/>
                <a:cs typeface="Times New Roman" panose="02020603050405020304" pitchFamily="18" charset="0"/>
              </a:rPr>
              <a:t>Pain.</a:t>
            </a:r>
          </a:p>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-Visceral pain is produced by </a:t>
            </a:r>
            <a:r>
              <a:rPr lang="en-US" sz="1600" b="1" dirty="0" smtClean="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a</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0verdistension of hollow organs (stomach</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                   b</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Spasm of intestine or ureters</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                         c</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Toxins or chemicals in contact with mucosa</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                 d</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600" dirty="0" err="1">
                <a:solidFill>
                  <a:schemeClr val="tx1">
                    <a:lumMod val="90000"/>
                    <a:lumOff val="10000"/>
                  </a:schemeClr>
                </a:solidFill>
                <a:latin typeface="Times New Roman" panose="02020603050405020304" pitchFamily="18" charset="0"/>
                <a:cs typeface="Times New Roman" panose="02020603050405020304" pitchFamily="18" charset="0"/>
              </a:rPr>
              <a:t>Ischaemia</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a:t>
            </a:r>
          </a:p>
          <a:p>
            <a:pPr marL="101600" indent="0">
              <a:buNone/>
            </a:pP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e) Traction on peritoneum or mesentery by a big tumor.</a:t>
            </a:r>
          </a:p>
          <a:p>
            <a:pPr marL="101600" indent="0">
              <a:buNone/>
            </a:pP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Visceral pain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is characterized by being dull aching, not </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well localized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and sometimes is very severe, also it is usually </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referred to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other site. It is transmitted by afferent sympathetic </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or parasympathetic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nerve endings and sometimes by </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somatic afferent</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Visceral pain is usually accompanied by nausea</a:t>
            </a:r>
            <a:r>
              <a:rPr lang="en-US" sz="1600" dirty="0" smtClean="0">
                <a:solidFill>
                  <a:schemeClr val="tx1">
                    <a:lumMod val="90000"/>
                    <a:lumOff val="10000"/>
                  </a:schemeClr>
                </a:solidFill>
                <a:latin typeface="Times New Roman" panose="02020603050405020304" pitchFamily="18" charset="0"/>
                <a:cs typeface="Times New Roman" panose="02020603050405020304" pitchFamily="18" charset="0"/>
              </a:rPr>
              <a:t>, vomiting </a:t>
            </a:r>
            <a:r>
              <a:rPr lang="en-US" sz="1600" dirty="0">
                <a:solidFill>
                  <a:schemeClr val="tx1">
                    <a:lumMod val="90000"/>
                    <a:lumOff val="10000"/>
                  </a:schemeClr>
                </a:solidFill>
                <a:latin typeface="Times New Roman" panose="02020603050405020304" pitchFamily="18" charset="0"/>
                <a:cs typeface="Times New Roman" panose="02020603050405020304" pitchFamily="18" charset="0"/>
              </a:rPr>
              <a:t>, bradycardia and shows phenomenon of referred pain.</a:t>
            </a: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Tree>
    <p:extLst>
      <p:ext uri="{BB962C8B-B14F-4D97-AF65-F5344CB8AC3E}">
        <p14:creationId xmlns:p14="http://schemas.microsoft.com/office/powerpoint/2010/main" val="3866596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0"/>
            <a:ext cx="8801334" cy="3435846"/>
          </a:xfrm>
        </p:spPr>
        <p:txBody>
          <a:bodyPr/>
          <a:lstStyle/>
          <a:p>
            <a:pPr marL="101600" indent="0" algn="ctr">
              <a:buNone/>
            </a:pPr>
            <a:r>
              <a:rPr lang="en-US" sz="1600" b="1" dirty="0" smtClean="0">
                <a:solidFill>
                  <a:schemeClr val="tx1">
                    <a:lumMod val="90000"/>
                    <a:lumOff val="10000"/>
                  </a:schemeClr>
                </a:solidFill>
                <a:latin typeface="Times New Roman" panose="02020603050405020304" pitchFamily="18" charset="0"/>
                <a:cs typeface="Times New Roman" panose="02020603050405020304" pitchFamily="18" charset="0"/>
              </a:rPr>
              <a:t>Pain </a:t>
            </a:r>
            <a:r>
              <a:rPr lang="en-US" sz="1600" b="1" dirty="0">
                <a:solidFill>
                  <a:schemeClr val="tx1">
                    <a:lumMod val="90000"/>
                    <a:lumOff val="10000"/>
                  </a:schemeClr>
                </a:solidFill>
                <a:latin typeface="Times New Roman" panose="02020603050405020304" pitchFamily="18" charset="0"/>
                <a:cs typeface="Times New Roman" panose="02020603050405020304" pitchFamily="18" charset="0"/>
              </a:rPr>
              <a:t>pathway</a:t>
            </a: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Fast pain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is transmitted to the spinal cord by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type-A delta-myelinated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nerve fiber, however,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slow pain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is conducted by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unmyelinated type –c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fiber.</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-Both types of fibers are branches of dorsal root ganglion cells (DRG)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1</a:t>
            </a:r>
            <a:r>
              <a:rPr lang="en-US" sz="1400" b="1" baseline="30000" dirty="0">
                <a:solidFill>
                  <a:schemeClr val="tx1">
                    <a:lumMod val="90000"/>
                    <a:lumOff val="10000"/>
                  </a:schemeClr>
                </a:solidFill>
                <a:latin typeface="Times New Roman" panose="02020603050405020304" pitchFamily="18" charset="0"/>
                <a:cs typeface="Times New Roman" panose="02020603050405020304" pitchFamily="18" charset="0"/>
              </a:rPr>
              <a:t>st</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 order </a:t>
            </a:r>
            <a:r>
              <a:rPr lang="en-US" sz="1400" b="1" dirty="0" err="1">
                <a:solidFill>
                  <a:schemeClr val="tx1">
                    <a:lumMod val="90000"/>
                    <a:lumOff val="10000"/>
                  </a:schemeClr>
                </a:solidFill>
                <a:latin typeface="Times New Roman" panose="02020603050405020304" pitchFamily="18" charset="0"/>
                <a:cs typeface="Times New Roman" panose="02020603050405020304" pitchFamily="18" charset="0"/>
              </a:rPr>
              <a:t>neurone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on entering spinal cord, both fibers ascend and descend about 3 segments forming </a:t>
            </a:r>
            <a:r>
              <a:rPr lang="en-US" sz="1400" b="1" dirty="0" err="1">
                <a:solidFill>
                  <a:schemeClr val="tx1">
                    <a:lumMod val="90000"/>
                    <a:lumOff val="10000"/>
                  </a:schemeClr>
                </a:solidFill>
                <a:latin typeface="Times New Roman" panose="02020603050405020304" pitchFamily="18" charset="0"/>
                <a:cs typeface="Times New Roman" panose="02020603050405020304" pitchFamily="18" charset="0"/>
              </a:rPr>
              <a:t>Lissaur”s</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 tract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and they divide into:</a:t>
            </a:r>
          </a:p>
          <a:p>
            <a:pPr marL="101600" indent="0">
              <a:buNone/>
            </a:pP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A- </a:t>
            </a:r>
            <a:r>
              <a:rPr lang="en-US" sz="1400" b="1" dirty="0" err="1">
                <a:solidFill>
                  <a:schemeClr val="tx1">
                    <a:lumMod val="90000"/>
                    <a:lumOff val="10000"/>
                  </a:schemeClr>
                </a:solidFill>
                <a:latin typeface="Times New Roman" panose="02020603050405020304" pitchFamily="18" charset="0"/>
                <a:cs typeface="Times New Roman" panose="02020603050405020304" pitchFamily="18" charset="0"/>
              </a:rPr>
              <a:t>Neospinothalamic</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for fast, sharp pain, that terminates in laminae I and V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2</a:t>
            </a:r>
            <a:r>
              <a:rPr lang="en-US" sz="1400" b="1" baseline="30000" dirty="0">
                <a:solidFill>
                  <a:schemeClr val="tx1">
                    <a:lumMod val="90000"/>
                    <a:lumOff val="10000"/>
                  </a:schemeClr>
                </a:solidFill>
                <a:latin typeface="Times New Roman" panose="02020603050405020304" pitchFamily="18" charset="0"/>
                <a:cs typeface="Times New Roman" panose="02020603050405020304" pitchFamily="18" charset="0"/>
              </a:rPr>
              <a:t>nd</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 order </a:t>
            </a:r>
            <a:r>
              <a:rPr lang="en-US" sz="1400" b="1" dirty="0" err="1">
                <a:solidFill>
                  <a:schemeClr val="tx1">
                    <a:lumMod val="90000"/>
                    <a:lumOff val="10000"/>
                  </a:schemeClr>
                </a:solidFill>
                <a:latin typeface="Times New Roman" panose="02020603050405020304" pitchFamily="18" charset="0"/>
                <a:cs typeface="Times New Roman" panose="02020603050405020304" pitchFamily="18" charset="0"/>
              </a:rPr>
              <a:t>neurone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Then axons of it cross to the opposite side and ascend to relay in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3</a:t>
            </a:r>
            <a:r>
              <a:rPr lang="en-US" sz="1400" b="1" baseline="30000" dirty="0">
                <a:solidFill>
                  <a:schemeClr val="tx1">
                    <a:lumMod val="90000"/>
                    <a:lumOff val="10000"/>
                  </a:schemeClr>
                </a:solidFill>
                <a:latin typeface="Times New Roman" panose="02020603050405020304" pitchFamily="18" charset="0"/>
                <a:cs typeface="Times New Roman" panose="02020603050405020304" pitchFamily="18" charset="0"/>
              </a:rPr>
              <a:t>rd</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 order neuron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PVLNT and pass through posterior half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psterior</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limb of internal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capsul</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then sensory radiation to area 3, 1, 2 somatic sensory area.</a:t>
            </a:r>
          </a:p>
          <a:p>
            <a:pPr marL="101600" indent="0">
              <a:buNone/>
            </a:pP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B- </a:t>
            </a:r>
            <a:r>
              <a:rPr lang="en-US" sz="1400" b="1" dirty="0" err="1">
                <a:solidFill>
                  <a:schemeClr val="tx1">
                    <a:lumMod val="90000"/>
                    <a:lumOff val="10000"/>
                  </a:schemeClr>
                </a:solidFill>
                <a:latin typeface="Times New Roman" panose="02020603050405020304" pitchFamily="18" charset="0"/>
                <a:cs typeface="Times New Roman" panose="02020603050405020304" pitchFamily="18" charset="0"/>
              </a:rPr>
              <a:t>Paleospinothalamic</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 tract: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for slow pain that terminates in laminae II and III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Sustantia</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gelatinosa</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of rolandi-2</a:t>
            </a:r>
            <a:r>
              <a:rPr lang="en-US" sz="1400" baseline="30000" dirty="0">
                <a:solidFill>
                  <a:schemeClr val="tx1">
                    <a:lumMod val="90000"/>
                    <a:lumOff val="10000"/>
                  </a:schemeClr>
                </a:solidFill>
                <a:latin typeface="Times New Roman" panose="02020603050405020304" pitchFamily="18" charset="0"/>
                <a:cs typeface="Times New Roman" panose="02020603050405020304" pitchFamily="18" charset="0"/>
              </a:rPr>
              <a:t>nd</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order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neurone</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axons of which cross to opposite side joining lateral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spino</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-thalamic tract till brain stem. </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-Unlike neo-spinothalamic tract which reaches thalamus (PVLNT),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90%</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of the paleo-spinothalamic tract terminate mainly </a:t>
            </a:r>
            <a:r>
              <a:rPr lang="en-US" sz="1400" u="sng" dirty="0">
                <a:solidFill>
                  <a:schemeClr val="tx1">
                    <a:lumMod val="90000"/>
                    <a:lumOff val="10000"/>
                  </a:schemeClr>
                </a:solidFill>
                <a:latin typeface="Times New Roman" panose="02020603050405020304" pitchFamily="18" charset="0"/>
                <a:cs typeface="Times New Roman" panose="02020603050405020304" pitchFamily="18" charset="0"/>
              </a:rPr>
              <a:t>in 3 sites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t>
            </a: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a- Reticular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formation of medulla &amp; pons     </a:t>
            </a: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t>
            </a: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b-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Tectal</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area in the mid brain.  </a:t>
            </a:r>
            <a:endPar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endParaRPr>
          </a:p>
          <a:p>
            <a:pPr marL="101600" indent="0">
              <a:buNone/>
            </a:pP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c- Periaqueductal </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area around aqueduct of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Sylvius</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in the mid brain.	</a:t>
            </a:r>
          </a:p>
          <a:p>
            <a:pPr marL="101600" indent="0">
              <a:buNone/>
            </a:pP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-The remaining </a:t>
            </a:r>
            <a:r>
              <a:rPr lang="en-US" sz="1400" b="1" dirty="0">
                <a:solidFill>
                  <a:schemeClr val="tx1">
                    <a:lumMod val="90000"/>
                    <a:lumOff val="10000"/>
                  </a:schemeClr>
                </a:solidFill>
                <a:latin typeface="Times New Roman" panose="02020603050405020304" pitchFamily="18" charset="0"/>
                <a:cs typeface="Times New Roman" panose="02020603050405020304" pitchFamily="18" charset="0"/>
              </a:rPr>
              <a:t>10%</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fiber reach thalamus (</a:t>
            </a:r>
            <a:r>
              <a:rPr lang="en-US" sz="1400" dirty="0" err="1">
                <a:solidFill>
                  <a:schemeClr val="tx1">
                    <a:lumMod val="90000"/>
                    <a:lumOff val="10000"/>
                  </a:schemeClr>
                </a:solidFill>
                <a:latin typeface="Times New Roman" panose="02020603050405020304" pitchFamily="18" charset="0"/>
                <a:cs typeface="Times New Roman" panose="02020603050405020304" pitchFamily="18" charset="0"/>
              </a:rPr>
              <a:t>intralaminar</a:t>
            </a: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nuclei and midline thalamic nuclei), then sensory cortex. </a:t>
            </a:r>
          </a:p>
          <a:p>
            <a:pPr marL="101600" indent="0">
              <a:buNone/>
            </a:pPr>
            <a:endParaRPr lang="en-US" sz="1600" dirty="0">
              <a:solidFill>
                <a:schemeClr val="tx1">
                  <a:lumMod val="90000"/>
                  <a:lumOff val="10000"/>
                </a:schemeClr>
              </a:solidFill>
              <a:latin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Tree>
    <p:extLst>
      <p:ext uri="{BB962C8B-B14F-4D97-AF65-F5344CB8AC3E}">
        <p14:creationId xmlns:p14="http://schemas.microsoft.com/office/powerpoint/2010/main" val="3580467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0"/>
            <a:ext cx="5256584" cy="530728"/>
          </a:xfrm>
          <a:prstGeom prst="rect">
            <a:avLst/>
          </a:prstGeom>
        </p:spPr>
        <p:txBody>
          <a:bodyPr spcFirstLastPara="1" wrap="square" lIns="0" tIns="0" rIns="0" bIns="0" anchor="b" anchorCtr="0">
            <a:noAutofit/>
          </a:bodyPr>
          <a:lstStyle/>
          <a:p>
            <a:pPr lvl="0" algn="ct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r>
              <a:rPr lang="en-US" sz="1800" dirty="0" smtClean="0">
                <a:solidFill>
                  <a:schemeClr val="tx1">
                    <a:lumMod val="90000"/>
                    <a:lumOff val="10000"/>
                  </a:schemeClr>
                </a:solidFill>
              </a:rPr>
              <a:t/>
            </a:r>
            <a:br>
              <a:rPr lang="en-US" sz="1800" dirty="0" smtClean="0">
                <a:solidFill>
                  <a:schemeClr val="tx1">
                    <a:lumMod val="90000"/>
                    <a:lumOff val="10000"/>
                  </a:schemeClr>
                </a:solidFill>
              </a:rPr>
            </a:br>
            <a:r>
              <a:rPr lang="en-US" sz="1800" dirty="0">
                <a:solidFill>
                  <a:schemeClr val="tx1">
                    <a:lumMod val="90000"/>
                    <a:lumOff val="10000"/>
                  </a:schemeClr>
                </a:solidFill>
              </a:rPr>
              <a:t/>
            </a:r>
            <a:br>
              <a:rPr lang="en-US" sz="1800" dirty="0">
                <a:solidFill>
                  <a:schemeClr val="tx1">
                    <a:lumMod val="90000"/>
                    <a:lumOff val="10000"/>
                  </a:schemeClr>
                </a:solidFill>
              </a:rPr>
            </a:br>
            <a:endParaRPr dirty="0">
              <a:solidFill>
                <a:srgbClr val="002060"/>
              </a:solidFill>
            </a:endParaRPr>
          </a:p>
        </p:txBody>
      </p:sp>
      <p:sp>
        <p:nvSpPr>
          <p:cNvPr id="3" name="Text Placeholder 2"/>
          <p:cNvSpPr>
            <a:spLocks noGrp="1"/>
          </p:cNvSpPr>
          <p:nvPr>
            <p:ph type="body" idx="1"/>
          </p:nvPr>
        </p:nvSpPr>
        <p:spPr>
          <a:xfrm>
            <a:off x="207337" y="195486"/>
            <a:ext cx="8801334" cy="3096344"/>
          </a:xfrm>
        </p:spPr>
        <p:txBody>
          <a:bodyPr/>
          <a:lstStyle/>
          <a:p>
            <a:pPr marL="0" indent="0" algn="justLow">
              <a:lnSpc>
                <a:spcPct val="150000"/>
              </a:lnSpc>
              <a:spcBef>
                <a:spcPts val="480"/>
              </a:spcBef>
              <a:buNone/>
            </a:pPr>
            <a:r>
              <a:rPr lang="en-US" sz="1400" b="1"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400" b="1" u="sng" spc="-1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-Reactions to pain :</a:t>
            </a: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52070" indent="0" algn="justLow">
              <a:lnSpc>
                <a:spcPct val="150000"/>
              </a:lnSpc>
              <a:spcBef>
                <a:spcPts val="530"/>
              </a:spcBef>
              <a:buNone/>
            </a:pPr>
            <a:r>
              <a:rPr lang="en-US" sz="1400" spc="-3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threshold in all individuals is the same, but persons differ greatly in their </a:t>
            </a:r>
            <a:r>
              <a:rPr lang="en-US" sz="1400" spc="-10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reactions to pain:</a:t>
            </a: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0960" marR="6350" indent="0" algn="justLow">
              <a:lnSpc>
                <a:spcPct val="150000"/>
              </a:lnSpc>
              <a:spcBef>
                <a:spcPts val="530"/>
              </a:spcBef>
              <a:buNone/>
            </a:pPr>
            <a:r>
              <a:rPr lang="en-US" sz="14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 Somatic reflexes : </a:t>
            </a:r>
            <a:r>
              <a:rPr lang="en-US" sz="1400" u="sng"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withdrawal reflexes.</a:t>
            </a:r>
            <a:r>
              <a:rPr lang="en-US" sz="14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Painful stimuli </a:t>
            </a:r>
            <a:r>
              <a:rPr lang="en-US" sz="14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cause reflex skeletal muscle contraction which withdraw </a:t>
            </a:r>
            <a:r>
              <a:rPr lang="en-US" sz="14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person from danger or pain. Also muscles overlying painful </a:t>
            </a:r>
            <a:r>
              <a:rPr lang="en-US" sz="14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area like "</a:t>
            </a:r>
            <a:r>
              <a:rPr lang="en-US" sz="1400" spc="-4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inflammed</a:t>
            </a:r>
            <a:r>
              <a:rPr lang="en-US" sz="14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appendix" will </a:t>
            </a:r>
            <a:r>
              <a:rPr lang="en-US" sz="1400" spc="-45"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reflexly</a:t>
            </a:r>
            <a:r>
              <a:rPr lang="en-US" sz="14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contract to a </a:t>
            </a:r>
            <a:r>
              <a:rPr lang="en-US" sz="14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degree that makes clinical examination is so difficult (guarding rigidity). Also </a:t>
            </a:r>
            <a:r>
              <a:rPr lang="en-US" sz="14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bone fracture is associated by severe </a:t>
            </a:r>
            <a:r>
              <a:rPr lang="en-US" sz="1400" u="sng"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muscle spasm.</a:t>
            </a:r>
            <a:r>
              <a:rPr lang="en-US" sz="14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18415" indent="0" algn="justLow">
              <a:lnSpc>
                <a:spcPct val="150000"/>
              </a:lnSpc>
              <a:buNone/>
            </a:pPr>
            <a:r>
              <a:rPr lang="en-US" sz="14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mechanism of that is that the nerve fibers which carry </a:t>
            </a:r>
            <a:r>
              <a:rPr lang="en-US" sz="14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pain sensations on entering the spinal cord will give </a:t>
            </a:r>
            <a:r>
              <a:rPr lang="en-US" sz="1400" spc="-1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collaterals to the anterior horn cells which innervate the </a:t>
            </a:r>
            <a:r>
              <a:rPr lang="en-US" sz="1400" spc="-1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surrounding muscles.</a:t>
            </a: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12700" marR="30480" indent="0" algn="justLow">
              <a:lnSpc>
                <a:spcPct val="150000"/>
              </a:lnSpc>
              <a:spcBef>
                <a:spcPts val="575"/>
              </a:spcBef>
              <a:buNone/>
            </a:pPr>
            <a:r>
              <a:rPr lang="en-US" sz="14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 Emotional reactions: </a:t>
            </a:r>
            <a:r>
              <a:rPr lang="en-US" sz="14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impulses carrying pain sensations to </a:t>
            </a:r>
            <a:r>
              <a:rPr lang="en-US" sz="14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sensory cortex send collaterals to the hypothalamus. which </a:t>
            </a:r>
            <a:r>
              <a:rPr lang="en-US" sz="14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is one of the higher centers of emotions. This causes </a:t>
            </a:r>
            <a:r>
              <a:rPr lang="en-US" sz="14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emotional reactions like crying, anger or </a:t>
            </a:r>
            <a:r>
              <a:rPr lang="en-US" sz="14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depression. Very severe pain on the other hand may cause </a:t>
            </a:r>
            <a:r>
              <a:rPr lang="en-US" sz="14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even complete loss of consciousness or fainting attacks.</a:t>
            </a: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625"/>
              </a:spcBef>
              <a:buNone/>
            </a:pPr>
            <a:r>
              <a:rPr lang="en-US" sz="1400" b="1"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3. Autonomic   reactions: </a:t>
            </a:r>
            <a:r>
              <a:rPr lang="en-US" sz="14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caused by impulses that reaches the reticular formation from ascending pain fibers. Autonomic </a:t>
            </a:r>
            <a:r>
              <a:rPr lang="en-US" sz="14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reactions    include    changes    in   heart   rate,    respiratory </a:t>
            </a:r>
            <a:r>
              <a:rPr lang="en-US" sz="14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rate, dilation   of pupil,   sweating   and  even   inhibition of </a:t>
            </a:r>
            <a:r>
              <a:rPr lang="en-US" sz="14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gastrointestinal    activity.    </a:t>
            </a:r>
            <a:r>
              <a:rPr lang="en-US" sz="1400" b="1" u="sng"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Mild   pain</a:t>
            </a:r>
            <a:r>
              <a:rPr lang="en-US" sz="14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as   a  rule   causes</a:t>
            </a:r>
            <a:r>
              <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400" b="1"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sympathetic</a:t>
            </a:r>
            <a:r>
              <a:rPr lang="en-US" sz="14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stimulation ; while very </a:t>
            </a:r>
            <a:r>
              <a:rPr lang="en-US" sz="1400" b="1" u="sng"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severe </a:t>
            </a:r>
            <a:r>
              <a:rPr lang="en-US" sz="1400" b="1"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or</a:t>
            </a:r>
            <a:r>
              <a:rPr lang="en-US" sz="1400" b="1" u="sng"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visceral pain</a:t>
            </a:r>
            <a:r>
              <a:rPr lang="en-US" sz="1400" b="1"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400" spc="-10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stimulates </a:t>
            </a:r>
            <a:r>
              <a:rPr lang="en-US" sz="1400" b="1" spc="-10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parasympathetic activity</a:t>
            </a:r>
            <a:r>
              <a:rPr lang="en-US" sz="1400" spc="-10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Marked changes in blood </a:t>
            </a:r>
            <a:r>
              <a:rPr lang="en-US" sz="14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pressure may also occur.</a:t>
            </a:r>
            <a:endParaRPr lang="en-US" sz="1400" dirty="0">
              <a:solidFill>
                <a:schemeClr val="tx1">
                  <a:lumMod val="90000"/>
                  <a:lumOff val="1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2568640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title"/>
          </p:nvPr>
        </p:nvSpPr>
        <p:spPr>
          <a:xfrm>
            <a:off x="1979712" y="861134"/>
            <a:ext cx="5256584" cy="530728"/>
          </a:xfrm>
          <a:prstGeom prst="rect">
            <a:avLst/>
          </a:prstGeom>
        </p:spPr>
        <p:txBody>
          <a:bodyPr spcFirstLastPara="1" wrap="square" lIns="0" tIns="0" rIns="0" bIns="0" anchor="b" anchorCtr="0">
            <a:noAutofit/>
          </a:bodyPr>
          <a:lstStyle/>
          <a:p>
            <a:pPr lvl="0" algn="ct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b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br>
            <a: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smtClean="0">
                <a:solidFill>
                  <a:schemeClr val="tx1">
                    <a:lumMod val="90000"/>
                    <a:lumOff val="10000"/>
                  </a:schemeClr>
                </a:solidFill>
                <a:latin typeface="Times New Roman" panose="02020603050405020304" pitchFamily="18" charset="0"/>
                <a:cs typeface="Times New Roman" panose="02020603050405020304" pitchFamily="18" charset="0"/>
              </a:rPr>
            </a:br>
            <a: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t/>
            </a:r>
            <a:br>
              <a:rPr lang="en-US" sz="1400" dirty="0">
                <a:solidFill>
                  <a:schemeClr val="tx1">
                    <a:lumMod val="90000"/>
                    <a:lumOff val="10000"/>
                  </a:schemeClr>
                </a:solidFill>
                <a:latin typeface="Times New Roman" panose="02020603050405020304" pitchFamily="18" charset="0"/>
                <a:cs typeface="Times New Roman" panose="02020603050405020304" pitchFamily="18" charset="0"/>
              </a:rPr>
            </a:br>
            <a:endParaRPr sz="1400" dirty="0">
              <a:solidFill>
                <a:srgbClr val="002060"/>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207337" y="1126498"/>
            <a:ext cx="8801334" cy="3435846"/>
          </a:xfrm>
        </p:spPr>
        <p:txBody>
          <a:bodyPr/>
          <a:lstStyle/>
          <a:p>
            <a:pPr marL="90170" indent="0" algn="justLow">
              <a:spcBef>
                <a:spcPts val="0"/>
              </a:spcBef>
              <a:buNone/>
            </a:pPr>
            <a:endParaRPr lang="en-US" sz="1400" dirty="0" smtClean="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90170" indent="0" algn="justLow">
              <a:spcBef>
                <a:spcPts val="0"/>
              </a:spcBef>
              <a:buNone/>
            </a:pPr>
            <a:endParaRPr lang="en-US" sz="14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5" name="Google Shape;75;p14"/>
          <p:cNvSpPr txBox="1">
            <a:spLocks noGrp="1"/>
          </p:cNvSpPr>
          <p:nvPr>
            <p:ph type="sldNum" idx="12"/>
          </p:nvPr>
        </p:nvSpPr>
        <p:spPr>
          <a:xfrm>
            <a:off x="8480584" y="5610985"/>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sz="1400">
                <a:latin typeface="Times New Roman" panose="02020603050405020304" pitchFamily="18" charset="0"/>
                <a:cs typeface="Times New Roman" panose="02020603050405020304" pitchFamily="18" charset="0"/>
              </a:rPr>
              <a:t>9</a:t>
            </a:fld>
            <a:endParaRPr sz="1400">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103762" y="285421"/>
            <a:ext cx="4568071" cy="45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550988"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1550988"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1550988"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1550988"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1550988"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1550988"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1550988"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1550988"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1550988" algn="l"/>
              </a:tabLst>
              <a:defRPr>
                <a:solidFill>
                  <a:schemeClr val="tx1"/>
                </a:solidFill>
                <a:latin typeface="Arial" panose="020B0604020202020204" pitchFamily="34" charset="0"/>
              </a:defRPr>
            </a:lvl9pPr>
          </a:lstStyle>
          <a:p>
            <a:pPr marL="0" marR="0" lvl="0" indent="0" defTabSz="914400" rtl="0" eaLnBrk="0" fontAlgn="base" latinLnBrk="0" hangingPunct="0">
              <a:lnSpc>
                <a:spcPct val="150000"/>
              </a:lnSpc>
              <a:spcBef>
                <a:spcPct val="0"/>
              </a:spcBef>
              <a:spcAft>
                <a:spcPct val="0"/>
              </a:spcAft>
              <a:buClrTx/>
              <a:buSzTx/>
              <a:buFontTx/>
              <a:buNone/>
              <a:tabLst>
                <a:tab pos="1550988" algn="l"/>
              </a:tabLst>
            </a:pP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Hyperalgesia:</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it is state of pathological skin condition in which </a:t>
            </a: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non painful stimuli become painful</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Also the </a:t>
            </a: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threshold</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of pain sensations in the receptors is markedly </a:t>
            </a: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lowered</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defTabSz="914400" rtl="0" eaLnBrk="0" fontAlgn="base" latinLnBrk="0" hangingPunct="0">
              <a:lnSpc>
                <a:spcPct val="150000"/>
              </a:lnSpc>
              <a:spcBef>
                <a:spcPct val="0"/>
              </a:spcBef>
              <a:spcAft>
                <a:spcPct val="0"/>
              </a:spcAft>
              <a:buClrTx/>
              <a:buSzTx/>
              <a:buFontTx/>
              <a:buNone/>
              <a:tabLst>
                <a:tab pos="1550988" algn="l"/>
              </a:tabLst>
            </a:pP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There are two types of hyperalgesia:</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50000"/>
              </a:lnSpc>
              <a:spcBef>
                <a:spcPct val="0"/>
              </a:spcBef>
              <a:spcAft>
                <a:spcPct val="0"/>
              </a:spcAft>
              <a:buClrTx/>
              <a:buSzTx/>
              <a:buFontTx/>
              <a:buNone/>
              <a:tabLst>
                <a:tab pos="1550988" algn="l"/>
              </a:tabLst>
            </a:pP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Primary hyperalgesia</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site of the lesion itself, it becomes edematous; red, hot and</a:t>
            </a:r>
            <a:r>
              <a:rPr kumimoji="0" lang="en-US" altLang="en-US"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very painful, the mechanism is by </a:t>
            </a: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local axon reflex</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Destroyed tissues release </a:t>
            </a: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mediators </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that </a:t>
            </a:r>
            <a:r>
              <a:rPr kumimoji="0" lang="en-US" altLang="en-US" b="0" i="0" u="sng"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lower threshold</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of pain receptor and cause local vasodilatation and anti-</a:t>
            </a:r>
            <a:r>
              <a:rPr kumimoji="0" lang="en-US" altLang="en-US"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dromic</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impulses that cause arteriolar dilation, </a:t>
            </a:r>
            <a:r>
              <a:rPr kumimoji="0" lang="en-US" altLang="en-US"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odema</a:t>
            </a:r>
            <a:r>
              <a:rPr kumimoji="0" lang="en-US"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occurs which cause- continuous pressure on the hyper sensitive nerve endings causing maintained pain.</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50000"/>
              </a:lnSpc>
              <a:spcBef>
                <a:spcPct val="0"/>
              </a:spcBef>
              <a:spcAft>
                <a:spcPct val="0"/>
              </a:spcAft>
              <a:buClrTx/>
              <a:buSzTx/>
              <a:buFontTx/>
              <a:buNone/>
              <a:tabLst>
                <a:tab pos="1550988" algn="l"/>
              </a:tabLst>
            </a:pP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3073" name="Picture 1" descr="13"/>
          <p:cNvPicPr>
            <a:picLocks noChangeAspect="1" noChangeArrowheads="1"/>
          </p:cNvPicPr>
          <p:nvPr/>
        </p:nvPicPr>
        <p:blipFill rotWithShape="1">
          <a:blip r:embed="rId3">
            <a:grayscl/>
            <a:extLst>
              <a:ext uri="{28A0092B-C50C-407E-A947-70E740481C1C}">
                <a14:useLocalDpi xmlns:a14="http://schemas.microsoft.com/office/drawing/2010/main" val="0"/>
              </a:ext>
            </a:extLst>
          </a:blip>
          <a:srcRect l="2441" t="5849" r="1569" b="7150"/>
          <a:stretch/>
        </p:blipFill>
        <p:spPr bwMode="auto">
          <a:xfrm>
            <a:off x="4716016" y="1059581"/>
            <a:ext cx="4248472" cy="295232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5580112" y="4559573"/>
            <a:ext cx="2691763"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Figure -A: Primary hyperalgesia</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5" name="Parallelogram 4"/>
          <p:cNvSpPr/>
          <p:nvPr/>
        </p:nvSpPr>
        <p:spPr>
          <a:xfrm>
            <a:off x="5835679" y="3700591"/>
            <a:ext cx="1080120" cy="311319"/>
          </a:xfrm>
          <a:prstGeom prst="parallelogram">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p:nvSpPr>
        <p:spPr>
          <a:xfrm>
            <a:off x="5693230" y="1275605"/>
            <a:ext cx="1080120" cy="216025"/>
          </a:xfrm>
          <a:prstGeom prst="parallelogram">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p:nvSpPr>
        <p:spPr>
          <a:xfrm>
            <a:off x="7674814" y="1059581"/>
            <a:ext cx="1080120" cy="66916"/>
          </a:xfrm>
          <a:prstGeom prst="parallelogram">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580112" y="3939902"/>
            <a:ext cx="288032" cy="72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4126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D260A3FABA4A04CA8C8F93AF1FDCBA7" ma:contentTypeVersion="2" ma:contentTypeDescription="Create a new document." ma:contentTypeScope="" ma:versionID="f41312c69caf1ffd3d49f2fb3aed95f3">
  <xsd:schema xmlns:xsd="http://www.w3.org/2001/XMLSchema" xmlns:xs="http://www.w3.org/2001/XMLSchema" xmlns:p="http://schemas.microsoft.com/office/2006/metadata/properties" xmlns:ns2="20a449d1-f8ac-4040-aa3d-c83356f31b04" targetNamespace="http://schemas.microsoft.com/office/2006/metadata/properties" ma:root="true" ma:fieldsID="6b6fb25973389350444f2df26890bd63" ns2:_="">
    <xsd:import namespace="20a449d1-f8ac-4040-aa3d-c83356f31b0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a449d1-f8ac-4040-aa3d-c83356f31b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7A11CD-EE03-4915-8F4D-89EEE9CE7035}">
  <ds:schemaRefs>
    <ds:schemaRef ds:uri="http://schemas.microsoft.com/sharepoint/v3/contenttype/forms"/>
  </ds:schemaRefs>
</ds:datastoreItem>
</file>

<file path=customXml/itemProps2.xml><?xml version="1.0" encoding="utf-8"?>
<ds:datastoreItem xmlns:ds="http://schemas.openxmlformats.org/officeDocument/2006/customXml" ds:itemID="{2370BD10-3E10-4B91-85F1-A4AEBF9CDE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a449d1-f8ac-4040-aa3d-c83356f31b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E1BA40-F53D-45B3-97E4-B5F93052BF1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2143</TotalTime>
  <Words>1588</Words>
  <Application>Microsoft Office PowerPoint</Application>
  <PresentationFormat>عرض على الشاشة (9:16)‏</PresentationFormat>
  <Paragraphs>93</Paragraphs>
  <Slides>13</Slides>
  <Notes>12</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13</vt:i4>
      </vt:variant>
    </vt:vector>
  </HeadingPairs>
  <TitlesOfParts>
    <vt:vector size="17" baseType="lpstr">
      <vt:lpstr>Arial</vt:lpstr>
      <vt:lpstr>Calibri</vt:lpstr>
      <vt:lpstr>Times New Roman</vt:lpstr>
      <vt:lpstr>نسق Office</vt:lpstr>
      <vt:lpstr>   2- Somatic, pain and thermal sensation.  By Prof. Sherif W. Mansour Physiology dpt., Mutah school of Medicine. </vt:lpstr>
      <vt:lpstr>    </vt:lpstr>
      <vt:lpstr>    </vt:lpstr>
      <vt:lpstr>    </vt:lpstr>
      <vt:lpstr>    </vt:lpstr>
      <vt:lpstr>    </vt:lpstr>
      <vt:lpstr>    </vt:lpstr>
      <vt:lpstr>    </vt:lpstr>
      <vt:lpstr>    </vt:lpstr>
      <vt:lpstr>    </vt:lpstr>
      <vt:lpstr>    </vt:lpstr>
      <vt:lpstr>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The pulmonary circulation  By Prof. Sherif W. Mansour  Physiology dpt., Mutah school of Medicine .</dc:title>
  <dc:creator>Dr Sherif</dc:creator>
  <cp:lastModifiedBy>al-monther</cp:lastModifiedBy>
  <cp:revision>65</cp:revision>
  <dcterms:modified xsi:type="dcterms:W3CDTF">2021-01-02T19:45:44Z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0x0101005D260A3FABA4A04CA8C8F93AF1FDCBA7</vt:lpwstr>
  </property>
</Properties>
</file>